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4" r:id="rId1"/>
    <p:sldMasterId id="2147483906" r:id="rId2"/>
  </p:sldMasterIdLst>
  <p:notesMasterIdLst>
    <p:notesMasterId r:id="rId18"/>
  </p:notesMasterIdLst>
  <p:sldIdLst>
    <p:sldId id="256" r:id="rId3"/>
    <p:sldId id="257" r:id="rId4"/>
    <p:sldId id="258" r:id="rId5"/>
    <p:sldId id="285" r:id="rId6"/>
    <p:sldId id="288" r:id="rId7"/>
    <p:sldId id="281" r:id="rId8"/>
    <p:sldId id="286" r:id="rId9"/>
    <p:sldId id="266" r:id="rId10"/>
    <p:sldId id="267" r:id="rId11"/>
    <p:sldId id="287" r:id="rId12"/>
    <p:sldId id="272" r:id="rId13"/>
    <p:sldId id="273"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00"/>
    <a:srgbClr val="D41ECB"/>
    <a:srgbClr val="A321A6"/>
    <a:srgbClr val="660066"/>
    <a:srgbClr val="66FFFF"/>
    <a:srgbClr val="FF0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E413E5-9A37-4B8A-BB22-B5C28C1D204D}" type="datetimeFigureOut">
              <a:rPr lang="en-US" smtClean="0"/>
              <a:t>4/12/2016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F3C15E-9F8E-4A8E-BE8A-A25688E4912C}" type="slidenum">
              <a:rPr lang="en-US" smtClean="0"/>
              <a:t>‹#›</a:t>
            </a:fld>
            <a:endParaRPr lang="en-US"/>
          </a:p>
        </p:txBody>
      </p:sp>
    </p:spTree>
    <p:extLst>
      <p:ext uri="{BB962C8B-B14F-4D97-AF65-F5344CB8AC3E}">
        <p14:creationId xmlns:p14="http://schemas.microsoft.com/office/powerpoint/2010/main" val="173289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F3C15E-9F8E-4A8E-BE8A-A25688E4912C}" type="slidenum">
              <a:rPr lang="en-US" smtClean="0"/>
              <a:t>14</a:t>
            </a:fld>
            <a:endParaRPr lang="en-US"/>
          </a:p>
        </p:txBody>
      </p:sp>
    </p:spTree>
    <p:extLst>
      <p:ext uri="{BB962C8B-B14F-4D97-AF65-F5344CB8AC3E}">
        <p14:creationId xmlns:p14="http://schemas.microsoft.com/office/powerpoint/2010/main" val="1837163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43739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673814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6095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4127341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794418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13250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01818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9CB651-20A3-4D7B-A06A-3BADD5D2B4BA}" type="datetimeFigureOut">
              <a:rPr lang="en-US" smtClean="0"/>
              <a:pPr/>
              <a:t>4/12/2016</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6742142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9CB651-20A3-4D7B-A06A-3BADD5D2B4BA}" type="datetimeFigureOut">
              <a:rPr lang="en-US" smtClean="0"/>
              <a:pPr/>
              <a:t>4/12/2016</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31837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CB651-20A3-4D7B-A06A-3BADD5D2B4BA}" type="datetimeFigureOut">
              <a:rPr lang="en-US" smtClean="0"/>
              <a:pPr/>
              <a:t>4/12/2016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751339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08439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383305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493856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55097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5EE06F3-F827-43CF-B544-EEDF336D3251}"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71927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187123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5EE06F3-F827-43CF-B544-EEDF336D3251}"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60151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4046936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099129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07266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9CB651-20A3-4D7B-A06A-3BADD5D2B4BA}"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409719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3319735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9CB651-20A3-4D7B-A06A-3BADD5D2B4BA}" type="datetimeFigureOut">
              <a:rPr lang="en-US" smtClean="0"/>
              <a:pPr/>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E06F3-F827-43CF-B544-EEDF336D3251}"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10377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B9CB651-20A3-4D7B-A06A-3BADD5D2B4BA}" type="datetimeFigureOut">
              <a:rPr lang="en-US" smtClean="0"/>
              <a:pPr/>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E06F3-F827-43CF-B544-EEDF336D3251}"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00999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CB651-20A3-4D7B-A06A-3BADD5D2B4BA}" type="datetimeFigureOut">
              <a:rPr lang="en-US" smtClean="0"/>
              <a:pPr/>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231944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60817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B9CB651-20A3-4D7B-A06A-3BADD5D2B4BA}"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E06F3-F827-43CF-B544-EEDF336D3251}" type="slidenum">
              <a:rPr lang="en-US" smtClean="0"/>
              <a:pPr/>
              <a:t>‹#›</a:t>
            </a:fld>
            <a:endParaRPr lang="en-US"/>
          </a:p>
        </p:txBody>
      </p:sp>
    </p:spTree>
    <p:extLst>
      <p:ext uri="{BB962C8B-B14F-4D97-AF65-F5344CB8AC3E}">
        <p14:creationId xmlns:p14="http://schemas.microsoft.com/office/powerpoint/2010/main" val="2093976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8B9CB651-20A3-4D7B-A06A-3BADD5D2B4BA}" type="datetimeFigureOut">
              <a:rPr lang="en-US" smtClean="0"/>
              <a:pPr/>
              <a:t>4/12/2016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65EE06F3-F827-43CF-B544-EEDF336D3251}" type="slidenum">
              <a:rPr lang="en-US" smtClean="0"/>
              <a:pPr/>
              <a:t>‹#›</a:t>
            </a:fld>
            <a:endParaRPr lang="en-US"/>
          </a:p>
        </p:txBody>
      </p:sp>
    </p:spTree>
    <p:extLst>
      <p:ext uri="{BB962C8B-B14F-4D97-AF65-F5344CB8AC3E}">
        <p14:creationId xmlns:p14="http://schemas.microsoft.com/office/powerpoint/2010/main" val="4057953592"/>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8B9CB651-20A3-4D7B-A06A-3BADD5D2B4BA}" type="datetimeFigureOut">
              <a:rPr lang="en-US" smtClean="0"/>
              <a:pPr/>
              <a:t>4/12/2016</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5EE06F3-F827-43CF-B544-EEDF336D3251}" type="slidenum">
              <a:rPr lang="en-US" smtClean="0"/>
              <a:pPr/>
              <a:t>‹#›</a:t>
            </a:fld>
            <a:endParaRPr lang="en-US"/>
          </a:p>
        </p:txBody>
      </p:sp>
    </p:spTree>
    <p:extLst>
      <p:ext uri="{BB962C8B-B14F-4D97-AF65-F5344CB8AC3E}">
        <p14:creationId xmlns:p14="http://schemas.microsoft.com/office/powerpoint/2010/main" val="4248918978"/>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Graph_coloring" TargetMode="External"/><Relationship Id="rId2" Type="http://schemas.openxmlformats.org/officeDocument/2006/relationships/hyperlink" Target="https://en.wikipedia.org/wiki/Interval_graph" TargetMode="External"/><Relationship Id="rId1" Type="http://schemas.openxmlformats.org/officeDocument/2006/relationships/slideLayout" Target="../slideLayouts/slideLayout13.xml"/><Relationship Id="rId5" Type="http://schemas.openxmlformats.org/officeDocument/2006/relationships/hyperlink" Target="http://ravi.cs.sonoma.edu/cs315fa08/Lectures/lec24-dec11-f08.ppt" TargetMode="External"/><Relationship Id="rId4" Type="http://schemas.openxmlformats.org/officeDocument/2006/relationships/hyperlink" Target="http://csis.bitspilani.ac.in/faculty/goel/course_material/DISCRETE%20STRUCTURES/2011/Graph%20Coloring.ppt"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8534400" cy="2209800"/>
          </a:xfrm>
        </p:spPr>
        <p:txBody>
          <a:bodyPr>
            <a:normAutofit/>
          </a:bodyPr>
          <a:lstStyle/>
          <a:p>
            <a:pPr algn="ctr"/>
            <a:r>
              <a:rPr lang="en-IN" b="0" dirty="0" smtClean="0">
                <a:latin typeface="Times New Roman" panose="02020603050405020304" pitchFamily="18" charset="0"/>
                <a:cs typeface="Times New Roman" panose="02020603050405020304" pitchFamily="18" charset="0"/>
              </a:rPr>
              <a:t>   A </a:t>
            </a:r>
            <a:r>
              <a:rPr lang="en-IN" b="0" dirty="0">
                <a:latin typeface="Times New Roman" panose="02020603050405020304" pitchFamily="18" charset="0"/>
                <a:cs typeface="Times New Roman" panose="02020603050405020304" pitchFamily="18" charset="0"/>
              </a:rPr>
              <a:t>problem with train tracks and interval graphs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0" y="5257800"/>
            <a:ext cx="6172200" cy="1371600"/>
          </a:xfrm>
        </p:spPr>
        <p:txBody>
          <a:bodyPr>
            <a:noAutofit/>
          </a:bodyPr>
          <a:lstStyle/>
          <a:p>
            <a:r>
              <a:rPr lang="en-US" sz="2400" dirty="0" smtClean="0">
                <a:latin typeface="Times New Roman" panose="02020603050405020304" pitchFamily="18" charset="0"/>
                <a:cs typeface="Times New Roman" panose="02020603050405020304" pitchFamily="18" charset="0"/>
              </a:rPr>
              <a:t>                                         PRESENTED BY </a:t>
            </a:r>
          </a:p>
          <a:p>
            <a:r>
              <a:rPr lang="en-US" sz="2400" dirty="0" smtClean="0">
                <a:latin typeface="Times New Roman" panose="02020603050405020304" pitchFamily="18" charset="0"/>
                <a:cs typeface="Times New Roman" panose="02020603050405020304" pitchFamily="18" charset="0"/>
              </a:rPr>
              <a:t>                                    MANVITHA NELLORE </a:t>
            </a:r>
          </a:p>
          <a:p>
            <a:r>
              <a:rPr lang="en-US" sz="2400" dirty="0" smtClean="0">
                <a:latin typeface="Times New Roman" panose="02020603050405020304" pitchFamily="18" charset="0"/>
                <a:cs typeface="Times New Roman" panose="02020603050405020304" pitchFamily="18" charset="0"/>
              </a:rPr>
              <a:t>                                    </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Graph </a:t>
            </a:r>
            <a:r>
              <a:rPr lang="en-US" b="1" dirty="0" smtClean="0">
                <a:latin typeface="Times New Roman" panose="02020603050405020304" pitchFamily="18" charset="0"/>
                <a:cs typeface="Times New Roman" panose="02020603050405020304" pitchFamily="18" charset="0"/>
              </a:rPr>
              <a:t>Coloring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346" y="1732450"/>
            <a:ext cx="7765322" cy="4820750"/>
          </a:xfrm>
        </p:spPr>
        <p:txBody>
          <a:bodyPr/>
          <a:lstStyle/>
          <a:p>
            <a:pPr marL="0" indent="0" algn="just">
              <a:spcBef>
                <a:spcPts val="600"/>
              </a:spcBef>
              <a:buClr>
                <a:schemeClr val="accent1"/>
              </a:buClr>
              <a:buNone/>
            </a:pPr>
            <a:r>
              <a:rPr lang="en-US" dirty="0" smtClean="0">
                <a:latin typeface="Times New Roman" panose="02020603050405020304" pitchFamily="18" charset="0"/>
                <a:cs typeface="Times New Roman" panose="02020603050405020304" pitchFamily="18" charset="0"/>
              </a:rPr>
              <a:t>        Construct </a:t>
            </a:r>
            <a:r>
              <a:rPr lang="en-US" dirty="0">
                <a:latin typeface="Times New Roman" panose="02020603050405020304" pitchFamily="18" charset="0"/>
                <a:cs typeface="Times New Roman" panose="02020603050405020304" pitchFamily="18" charset="0"/>
              </a:rPr>
              <a:t>a graph by using interval graph and arrange the vertices and edges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By </a:t>
            </a:r>
            <a:r>
              <a:rPr lang="en-US" dirty="0">
                <a:latin typeface="Times New Roman" panose="02020603050405020304" pitchFamily="18" charset="0"/>
                <a:cs typeface="Times New Roman" panose="02020603050405020304" pitchFamily="18" charset="0"/>
              </a:rPr>
              <a:t>using Graph coloring we have colored following vertices and got different colors as follows.  </a:t>
            </a:r>
          </a:p>
          <a:p>
            <a:pPr marL="0" lvl="0" indent="0" algn="just" defTabSz="914400">
              <a:spcBef>
                <a:spcPts val="600"/>
              </a:spcBef>
              <a:spcAft>
                <a:spcPts val="0"/>
              </a:spcAft>
              <a:buClr>
                <a:schemeClr val="accent1"/>
              </a:buClr>
              <a:buNone/>
              <a:defRPr/>
            </a:pPr>
            <a:r>
              <a:rPr lang="en-US" dirty="0" smtClean="0">
                <a:ln>
                  <a:noFill/>
                </a:ln>
                <a:solidFill>
                  <a:schemeClr val="tx1"/>
                </a:solidFill>
                <a:effectLst/>
                <a:latin typeface="Times New Roman" panose="02020603050405020304" pitchFamily="18" charset="0"/>
                <a:cs typeface="Times New Roman" panose="02020603050405020304" pitchFamily="18" charset="0"/>
              </a:rPr>
              <a:t> </a:t>
            </a:r>
            <a:endParaRPr lang="en-US" dirty="0">
              <a:ln>
                <a:noFill/>
              </a:ln>
              <a:solidFill>
                <a:schemeClr val="tx1"/>
              </a:solidFill>
              <a:effectLst/>
              <a:latin typeface="Times New Roman" panose="02020603050405020304" pitchFamily="18" charset="0"/>
              <a:cs typeface="Times New Roman" panose="02020603050405020304" pitchFamily="18" charset="0"/>
            </a:endParaRPr>
          </a:p>
          <a:p>
            <a:pPr marL="36900" lvl="0" indent="0" algn="just">
              <a:buNone/>
            </a:pPr>
            <a:endParaRPr lang="en-US" dirty="0" smtClean="0">
              <a:latin typeface="Times New Roman" panose="02020603050405020304" pitchFamily="18" charset="0"/>
              <a:cs typeface="Times New Roman" panose="02020603050405020304" pitchFamily="18" charset="0"/>
            </a:endParaRPr>
          </a:p>
          <a:p>
            <a:pPr marL="36900" lvl="0" indent="0" algn="just">
              <a:buNone/>
            </a:pPr>
            <a:endParaRPr lang="en-US" dirty="0" smtClean="0">
              <a:latin typeface="Times New Roman" panose="02020603050405020304" pitchFamily="18" charset="0"/>
              <a:cs typeface="Times New Roman" panose="02020603050405020304" pitchFamily="18" charset="0"/>
            </a:endParaRPr>
          </a:p>
          <a:p>
            <a:pPr marL="36900" lvl="0" indent="0" algn="just">
              <a:buNone/>
            </a:pPr>
            <a:endParaRPr lang="en-US" dirty="0">
              <a:latin typeface="Times New Roman" panose="02020603050405020304" pitchFamily="18" charset="0"/>
              <a:cs typeface="Times New Roman" panose="02020603050405020304" pitchFamily="18" charset="0"/>
            </a:endParaRPr>
          </a:p>
          <a:p>
            <a:pPr marL="36900" indent="0" algn="just">
              <a:buNone/>
            </a:pPr>
            <a:endParaRPr lang="en-IN" dirty="0">
              <a:latin typeface="Times New Roman" panose="02020603050405020304" pitchFamily="18" charset="0"/>
              <a:cs typeface="Times New Roman" panose="02020603050405020304" pitchFamily="18" charset="0"/>
            </a:endParaRPr>
          </a:p>
        </p:txBody>
      </p:sp>
      <p:sp>
        <p:nvSpPr>
          <p:cNvPr id="6" name="Oval 5"/>
          <p:cNvSpPr/>
          <p:nvPr/>
        </p:nvSpPr>
        <p:spPr>
          <a:xfrm>
            <a:off x="2057400" y="2839803"/>
            <a:ext cx="533400" cy="493065"/>
          </a:xfrm>
          <a:prstGeom prst="ellipse">
            <a:avLst/>
          </a:prstGeom>
          <a:solidFill>
            <a:srgbClr val="D41E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a:t>
            </a:r>
          </a:p>
        </p:txBody>
      </p:sp>
      <p:sp>
        <p:nvSpPr>
          <p:cNvPr id="7" name="Oval 6"/>
          <p:cNvSpPr/>
          <p:nvPr/>
        </p:nvSpPr>
        <p:spPr>
          <a:xfrm>
            <a:off x="1295400" y="4103640"/>
            <a:ext cx="533400" cy="46836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e</a:t>
            </a:r>
          </a:p>
        </p:txBody>
      </p:sp>
      <p:sp>
        <p:nvSpPr>
          <p:cNvPr id="9" name="Oval 8"/>
          <p:cNvSpPr/>
          <p:nvPr/>
        </p:nvSpPr>
        <p:spPr>
          <a:xfrm>
            <a:off x="2895600" y="3657600"/>
            <a:ext cx="457200" cy="5334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c</a:t>
            </a:r>
            <a:endParaRPr lang="en-IN" dirty="0"/>
          </a:p>
        </p:txBody>
      </p:sp>
      <p:sp>
        <p:nvSpPr>
          <p:cNvPr id="10" name="Oval 9"/>
          <p:cNvSpPr/>
          <p:nvPr/>
        </p:nvSpPr>
        <p:spPr>
          <a:xfrm>
            <a:off x="4263206" y="2698756"/>
            <a:ext cx="461193" cy="513975"/>
          </a:xfrm>
          <a:prstGeom prst="ellipse">
            <a:avLst/>
          </a:prstGeom>
          <a:solidFill>
            <a:srgbClr val="0033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b</a:t>
            </a:r>
            <a:endParaRPr lang="en-IN" dirty="0"/>
          </a:p>
        </p:txBody>
      </p:sp>
      <p:sp>
        <p:nvSpPr>
          <p:cNvPr id="14" name="Oval 13"/>
          <p:cNvSpPr/>
          <p:nvPr/>
        </p:nvSpPr>
        <p:spPr>
          <a:xfrm>
            <a:off x="4326753" y="5867400"/>
            <a:ext cx="461193" cy="488086"/>
          </a:xfrm>
          <a:prstGeom prst="ellipse">
            <a:avLst/>
          </a:prstGeom>
          <a:solidFill>
            <a:srgbClr val="D41E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g</a:t>
            </a:r>
          </a:p>
        </p:txBody>
      </p:sp>
      <p:sp>
        <p:nvSpPr>
          <p:cNvPr id="15" name="Oval 14"/>
          <p:cNvSpPr/>
          <p:nvPr/>
        </p:nvSpPr>
        <p:spPr>
          <a:xfrm>
            <a:off x="7162800" y="2971800"/>
            <a:ext cx="457200" cy="457200"/>
          </a:xfrm>
          <a:prstGeom prst="ellipse">
            <a:avLst/>
          </a:prstGeom>
          <a:solidFill>
            <a:srgbClr val="D41E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d</a:t>
            </a:r>
            <a:endParaRPr lang="en-IN" dirty="0"/>
          </a:p>
        </p:txBody>
      </p:sp>
      <p:sp>
        <p:nvSpPr>
          <p:cNvPr id="16" name="Oval 15"/>
          <p:cNvSpPr/>
          <p:nvPr/>
        </p:nvSpPr>
        <p:spPr>
          <a:xfrm>
            <a:off x="7162800" y="4419600"/>
            <a:ext cx="457200" cy="457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a:t>
            </a:r>
          </a:p>
        </p:txBody>
      </p:sp>
      <p:cxnSp>
        <p:nvCxnSpPr>
          <p:cNvPr id="18" name="Straight Connector 17"/>
          <p:cNvCxnSpPr>
            <a:stCxn id="7" idx="0"/>
            <a:endCxn id="6" idx="3"/>
          </p:cNvCxnSpPr>
          <p:nvPr/>
        </p:nvCxnSpPr>
        <p:spPr>
          <a:xfrm flipV="1">
            <a:off x="1562100" y="3260660"/>
            <a:ext cx="573415" cy="8429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5"/>
            <a:endCxn id="9" idx="0"/>
          </p:cNvCxnSpPr>
          <p:nvPr/>
        </p:nvCxnSpPr>
        <p:spPr>
          <a:xfrm>
            <a:off x="2512685" y="3260660"/>
            <a:ext cx="611515" cy="3969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0"/>
            <a:endCxn id="9" idx="2"/>
          </p:cNvCxnSpPr>
          <p:nvPr/>
        </p:nvCxnSpPr>
        <p:spPr>
          <a:xfrm flipV="1">
            <a:off x="1562100" y="3924300"/>
            <a:ext cx="1333500" cy="1793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0"/>
          </p:cNvCxnSpPr>
          <p:nvPr/>
        </p:nvCxnSpPr>
        <p:spPr>
          <a:xfrm flipV="1">
            <a:off x="1562100" y="2971802"/>
            <a:ext cx="2701106" cy="11318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7" idx="5"/>
            <a:endCxn id="16" idx="2"/>
          </p:cNvCxnSpPr>
          <p:nvPr/>
        </p:nvCxnSpPr>
        <p:spPr>
          <a:xfrm>
            <a:off x="1750685" y="4503410"/>
            <a:ext cx="5412115" cy="144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4"/>
            <a:endCxn id="14" idx="2"/>
          </p:cNvCxnSpPr>
          <p:nvPr/>
        </p:nvCxnSpPr>
        <p:spPr>
          <a:xfrm>
            <a:off x="1562100" y="4572000"/>
            <a:ext cx="2764653" cy="15394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0" idx="4"/>
            <a:endCxn id="14" idx="0"/>
          </p:cNvCxnSpPr>
          <p:nvPr/>
        </p:nvCxnSpPr>
        <p:spPr>
          <a:xfrm>
            <a:off x="4493803" y="3212731"/>
            <a:ext cx="63547" cy="2654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0" idx="5"/>
            <a:endCxn id="16" idx="1"/>
          </p:cNvCxnSpPr>
          <p:nvPr/>
        </p:nvCxnSpPr>
        <p:spPr>
          <a:xfrm>
            <a:off x="4656859" y="3137461"/>
            <a:ext cx="2572896" cy="13490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5" idx="4"/>
            <a:endCxn id="16" idx="0"/>
          </p:cNvCxnSpPr>
          <p:nvPr/>
        </p:nvCxnSpPr>
        <p:spPr>
          <a:xfrm>
            <a:off x="7391400" y="3429000"/>
            <a:ext cx="0" cy="99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4" idx="6"/>
            <a:endCxn id="16" idx="3"/>
          </p:cNvCxnSpPr>
          <p:nvPr/>
        </p:nvCxnSpPr>
        <p:spPr>
          <a:xfrm flipV="1">
            <a:off x="4787946" y="4809845"/>
            <a:ext cx="2441809" cy="13015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9" idx="5"/>
            <a:endCxn id="14" idx="1"/>
          </p:cNvCxnSpPr>
          <p:nvPr/>
        </p:nvCxnSpPr>
        <p:spPr>
          <a:xfrm>
            <a:off x="3285845" y="4112885"/>
            <a:ext cx="1108448" cy="18259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047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b="1" dirty="0" smtClean="0">
                <a:latin typeface="Times New Roman" panose="02020603050405020304" pitchFamily="18" charset="0"/>
                <a:cs typeface="Times New Roman" panose="02020603050405020304" pitchFamily="18" charset="0"/>
              </a:rPr>
              <a:t> Graph Coloring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346" y="1143000"/>
            <a:ext cx="7765322" cy="5410199"/>
          </a:xfrm>
        </p:spPr>
        <p:txBody>
          <a:bodyPr>
            <a:noAutofit/>
          </a:bodyPr>
          <a:lstStyle/>
          <a:p>
            <a:pPr>
              <a:buFont typeface="Wingdings" panose="05000000000000000000" pitchFamily="2" charset="2"/>
              <a:buChar char="Ø"/>
            </a:pPr>
            <a:endParaRPr lang="en-US"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By using chromatic number we have colored the vertices and got minimum K colors.</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4 colors (Purple , Yellow, blue , Green)</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Colors which we got by edges are the tracks which we are </a:t>
            </a:r>
            <a:r>
              <a:rPr lang="en-US" sz="1800" b="1" dirty="0" smtClean="0">
                <a:latin typeface="Times New Roman" panose="02020603050405020304" pitchFamily="18" charset="0"/>
                <a:cs typeface="Times New Roman" panose="02020603050405020304" pitchFamily="18" charset="0"/>
              </a:rPr>
              <a:t>Allocating for trains.</a:t>
            </a:r>
            <a:endParaRPr lang="en-US" sz="1800" dirty="0" smtClean="0">
              <a:latin typeface="Times New Roman" panose="02020603050405020304" pitchFamily="18" charset="0"/>
              <a:cs typeface="Times New Roman" panose="02020603050405020304" pitchFamily="18" charset="0"/>
            </a:endParaRPr>
          </a:p>
          <a:p>
            <a:pPr>
              <a:buNone/>
            </a:pPr>
            <a:r>
              <a:rPr lang="en-US" sz="1800" dirty="0" smtClean="0">
                <a:latin typeface="Times New Roman" panose="02020603050405020304" pitchFamily="18" charset="0"/>
                <a:cs typeface="Times New Roman" panose="02020603050405020304" pitchFamily="18" charset="0"/>
              </a:rPr>
              <a:t>      Finally the allocation of tracks by using coloring graphs results to:</a:t>
            </a:r>
          </a:p>
          <a:p>
            <a:pPr>
              <a:buNone/>
            </a:pPr>
            <a:r>
              <a:rPr lang="en-US" sz="1800" dirty="0" smtClean="0">
                <a:latin typeface="Times New Roman" panose="02020603050405020304" pitchFamily="18" charset="0"/>
                <a:cs typeface="Times New Roman" panose="02020603050405020304" pitchFamily="18" charset="0"/>
              </a:rPr>
              <a:t>      Tracks:</a:t>
            </a:r>
          </a:p>
          <a:p>
            <a:pPr>
              <a:buNone/>
            </a:pPr>
            <a:r>
              <a:rPr lang="en-US" sz="1800" dirty="0" smtClean="0">
                <a:solidFill>
                  <a:srgbClr val="C00000"/>
                </a:solidFill>
                <a:latin typeface="Times New Roman" panose="02020603050405020304" pitchFamily="18" charset="0"/>
                <a:cs typeface="Times New Roman" panose="02020603050405020304" pitchFamily="18" charset="0"/>
              </a:rPr>
              <a:t>         </a:t>
            </a:r>
            <a:r>
              <a:rPr lang="en-US" sz="1800" dirty="0" smtClean="0">
                <a:solidFill>
                  <a:srgbClr val="A321A6"/>
                </a:solidFill>
                <a:latin typeface="Times New Roman" panose="02020603050405020304" pitchFamily="18" charset="0"/>
                <a:cs typeface="Times New Roman" panose="02020603050405020304" pitchFamily="18" charset="0"/>
              </a:rPr>
              <a:t>1</a:t>
            </a:r>
            <a:r>
              <a:rPr lang="en-US" sz="1800" dirty="0" smtClean="0">
                <a:solidFill>
                  <a:srgbClr val="C00000"/>
                </a:solidFill>
                <a:latin typeface="Times New Roman" panose="02020603050405020304" pitchFamily="18" charset="0"/>
                <a:cs typeface="Times New Roman" panose="02020603050405020304" pitchFamily="18" charset="0"/>
              </a:rPr>
              <a:t>              </a:t>
            </a:r>
            <a:r>
              <a:rPr lang="en-US" sz="1800" dirty="0" smtClean="0">
                <a:solidFill>
                  <a:srgbClr val="FFFF00"/>
                </a:solidFill>
                <a:latin typeface="Times New Roman" panose="02020603050405020304" pitchFamily="18" charset="0"/>
                <a:cs typeface="Times New Roman" panose="02020603050405020304" pitchFamily="18" charset="0"/>
              </a:rPr>
              <a:t>2               </a:t>
            </a:r>
            <a:r>
              <a:rPr lang="en-US" sz="1800" dirty="0" smtClean="0">
                <a:solidFill>
                  <a:srgbClr val="0033CC"/>
                </a:solidFill>
                <a:latin typeface="Times New Roman" panose="02020603050405020304" pitchFamily="18" charset="0"/>
                <a:cs typeface="Times New Roman" panose="02020603050405020304" pitchFamily="18" charset="0"/>
              </a:rPr>
              <a:t>3             </a:t>
            </a:r>
            <a:r>
              <a:rPr lang="en-US" sz="1800" dirty="0" smtClean="0">
                <a:solidFill>
                  <a:srgbClr val="00B050"/>
                </a:solidFill>
                <a:latin typeface="Times New Roman" panose="02020603050405020304" pitchFamily="18" charset="0"/>
                <a:cs typeface="Times New Roman" panose="02020603050405020304" pitchFamily="18" charset="0"/>
              </a:rPr>
              <a:t>4                </a:t>
            </a:r>
            <a:endParaRPr lang="en-US" sz="1800" dirty="0" smtClean="0">
              <a:solidFill>
                <a:srgbClr val="66FFFF"/>
              </a:solidFill>
              <a:latin typeface="Times New Roman" panose="02020603050405020304" pitchFamily="18" charset="0"/>
              <a:cs typeface="Times New Roman" panose="02020603050405020304" pitchFamily="18" charset="0"/>
            </a:endParaRPr>
          </a:p>
          <a:p>
            <a:pPr>
              <a:buNone/>
            </a:pPr>
            <a:r>
              <a:rPr lang="en-US" sz="1800" dirty="0" smtClean="0">
                <a:latin typeface="Times New Roman" panose="02020603050405020304" pitchFamily="18" charset="0"/>
                <a:cs typeface="Times New Roman" panose="02020603050405020304" pitchFamily="18" charset="0"/>
              </a:rPr>
              <a:t>       </a:t>
            </a:r>
            <a:r>
              <a:rPr lang="en-US" sz="1800" dirty="0" smtClean="0">
                <a:solidFill>
                  <a:srgbClr val="D41ECB"/>
                </a:solidFill>
                <a:latin typeface="Times New Roman" panose="02020603050405020304" pitchFamily="18" charset="0"/>
                <a:cs typeface="Times New Roman" panose="02020603050405020304" pitchFamily="18" charset="0"/>
              </a:rPr>
              <a:t>Purple</a:t>
            </a:r>
            <a:r>
              <a:rPr lang="en-US" sz="1800" dirty="0" smtClean="0">
                <a:latin typeface="Times New Roman" panose="02020603050405020304" pitchFamily="18" charset="0"/>
                <a:cs typeface="Times New Roman" panose="02020603050405020304" pitchFamily="18" charset="0"/>
              </a:rPr>
              <a:t>     </a:t>
            </a:r>
            <a:r>
              <a:rPr lang="en-US" sz="1800" dirty="0" smtClean="0">
                <a:solidFill>
                  <a:srgbClr val="FFFF00"/>
                </a:solidFill>
                <a:latin typeface="Times New Roman" panose="02020603050405020304" pitchFamily="18" charset="0"/>
                <a:cs typeface="Times New Roman" panose="02020603050405020304" pitchFamily="18" charset="0"/>
              </a:rPr>
              <a:t>Yellow</a:t>
            </a:r>
            <a:r>
              <a:rPr lang="en-US" sz="1800" dirty="0" smtClean="0">
                <a:latin typeface="Times New Roman" panose="02020603050405020304" pitchFamily="18" charset="0"/>
                <a:cs typeface="Times New Roman" panose="02020603050405020304" pitchFamily="18" charset="0"/>
              </a:rPr>
              <a:t>      </a:t>
            </a:r>
            <a:r>
              <a:rPr lang="en-US" sz="1800" dirty="0" smtClean="0">
                <a:solidFill>
                  <a:srgbClr val="0033CC"/>
                </a:solidFill>
                <a:latin typeface="Times New Roman" panose="02020603050405020304" pitchFamily="18" charset="0"/>
                <a:cs typeface="Times New Roman" panose="02020603050405020304" pitchFamily="18" charset="0"/>
              </a:rPr>
              <a:t>Blue</a:t>
            </a:r>
            <a:r>
              <a:rPr lang="en-US" sz="1800" dirty="0" smtClean="0">
                <a:latin typeface="Times New Roman" panose="02020603050405020304" pitchFamily="18" charset="0"/>
                <a:cs typeface="Times New Roman" panose="02020603050405020304" pitchFamily="18" charset="0"/>
              </a:rPr>
              <a:t>      </a:t>
            </a:r>
            <a:r>
              <a:rPr lang="en-US" sz="1800" dirty="0" smtClean="0">
                <a:solidFill>
                  <a:srgbClr val="00B050"/>
                </a:solidFill>
                <a:latin typeface="Times New Roman" panose="02020603050405020304" pitchFamily="18" charset="0"/>
                <a:cs typeface="Times New Roman" panose="02020603050405020304" pitchFamily="18" charset="0"/>
              </a:rPr>
              <a:t>Green</a:t>
            </a:r>
            <a:r>
              <a:rPr lang="en-US" sz="1800" dirty="0" smtClean="0">
                <a:latin typeface="Times New Roman" panose="02020603050405020304" pitchFamily="18" charset="0"/>
                <a:cs typeface="Times New Roman" panose="02020603050405020304" pitchFamily="18" charset="0"/>
              </a:rPr>
              <a:t>         </a:t>
            </a:r>
          </a:p>
          <a:p>
            <a:pPr>
              <a:buNone/>
            </a:pPr>
            <a:r>
              <a:rPr lang="en-US" sz="1800" dirty="0" smtClean="0">
                <a:latin typeface="Times New Roman" panose="02020603050405020304" pitchFamily="18" charset="0"/>
                <a:cs typeface="Times New Roman" panose="02020603050405020304" pitchFamily="18" charset="0"/>
              </a:rPr>
              <a:t>       A,G,D       </a:t>
            </a:r>
            <a:r>
              <a:rPr lang="en-US" sz="1800" dirty="0">
                <a:latin typeface="Times New Roman" panose="02020603050405020304" pitchFamily="18" charset="0"/>
                <a:cs typeface="Times New Roman" panose="02020603050405020304" pitchFamily="18" charset="0"/>
              </a:rPr>
              <a:t>C</a:t>
            </a:r>
            <a:r>
              <a:rPr lang="en-US" sz="1800" dirty="0" smtClean="0">
                <a:latin typeface="Times New Roman" panose="02020603050405020304" pitchFamily="18" charset="0"/>
                <a:cs typeface="Times New Roman" panose="02020603050405020304" pitchFamily="18" charset="0"/>
              </a:rPr>
              <a:t>,F            B           </a:t>
            </a:r>
            <a:r>
              <a:rPr lang="en-US" sz="1800" dirty="0">
                <a:latin typeface="Times New Roman" panose="02020603050405020304" pitchFamily="18" charset="0"/>
                <a:cs typeface="Times New Roman" panose="02020603050405020304" pitchFamily="18" charset="0"/>
              </a:rPr>
              <a:t>E</a:t>
            </a:r>
            <a:r>
              <a:rPr lang="en-US" sz="18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Suddenly if any new train would like to come into same station then we can allot any track by considering(check the </a:t>
            </a:r>
            <a:r>
              <a:rPr lang="en-US" sz="1800" b="1" dirty="0" smtClean="0">
                <a:latin typeface="Times New Roman" panose="02020603050405020304" pitchFamily="18" charset="0"/>
                <a:cs typeface="Times New Roman" panose="02020603050405020304" pitchFamily="18" charset="0"/>
              </a:rPr>
              <a:t>time</a:t>
            </a: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intervals</a:t>
            </a:r>
            <a:r>
              <a:rPr lang="en-US" sz="1800" dirty="0" smtClean="0">
                <a:latin typeface="Times New Roman" panose="02020603050405020304" pitchFamily="18" charset="0"/>
                <a:cs typeface="Times New Roman" panose="02020603050405020304" pitchFamily="18" charset="0"/>
              </a:rPr>
              <a:t> of trains in all tracks) that which is free at that time. </a:t>
            </a:r>
          </a:p>
          <a:p>
            <a:pPr>
              <a:buNone/>
            </a:pPr>
            <a:endParaRPr lang="en-US" sz="18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pPr algn="ctr"/>
            <a:r>
              <a:rPr lang="en-US" b="1" dirty="0" smtClean="0">
                <a:latin typeface="Times New Roman" panose="02020603050405020304" pitchFamily="18" charset="0"/>
                <a:cs typeface="Times New Roman" panose="02020603050405020304" pitchFamily="18" charset="0"/>
              </a:rPr>
              <a:t>   SUMMARY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altLang="zh-TW" sz="2400" dirty="0" smtClean="0">
                <a:latin typeface="Times New Roman" panose="02020603050405020304" pitchFamily="18" charset="0"/>
                <a:cs typeface="Times New Roman" panose="02020603050405020304" pitchFamily="18" charset="0"/>
              </a:rPr>
              <a:t>Graph coloring is useful in modeling problems in real life.</a:t>
            </a:r>
          </a:p>
          <a:p>
            <a:pPr>
              <a:buFont typeface="Wingdings" panose="05000000000000000000" pitchFamily="2" charset="2"/>
              <a:buChar char="Ø"/>
            </a:pPr>
            <a:r>
              <a:rPr lang="en-US" altLang="zh-TW" sz="2400" dirty="0" smtClean="0">
                <a:latin typeface="Times New Roman" panose="02020603050405020304" pitchFamily="18" charset="0"/>
                <a:cs typeface="Times New Roman" panose="02020603050405020304" pitchFamily="18" charset="0"/>
              </a:rPr>
              <a:t>It is </a:t>
            </a:r>
            <a:r>
              <a:rPr lang="en-US" altLang="zh-TW" sz="2400" dirty="0">
                <a:latin typeface="Times New Roman" panose="02020603050405020304" pitchFamily="18" charset="0"/>
                <a:cs typeface="Times New Roman" panose="02020603050405020304" pitchFamily="18" charset="0"/>
              </a:rPr>
              <a:t>an important problem in graph </a:t>
            </a:r>
            <a:r>
              <a:rPr lang="en-US" altLang="zh-TW" sz="2400" dirty="0" smtClean="0">
                <a:latin typeface="Times New Roman" panose="02020603050405020304" pitchFamily="18" charset="0"/>
                <a:cs typeface="Times New Roman" panose="02020603050405020304" pitchFamily="18" charset="0"/>
              </a:rPr>
              <a:t>theory</a:t>
            </a:r>
            <a:r>
              <a:rPr lang="en-US" altLang="zh-TW" sz="2400" dirty="0">
                <a:latin typeface="Times New Roman" panose="02020603050405020304" pitchFamily="18" charset="0"/>
                <a:cs typeface="Times New Roman" panose="02020603050405020304" pitchFamily="18" charset="0"/>
              </a:rPr>
              <a:t>.</a:t>
            </a:r>
            <a:endParaRPr lang="en-US" altLang="zh-TW"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altLang="zh-TW" sz="2400" dirty="0" smtClean="0">
                <a:latin typeface="Times New Roman" panose="02020603050405020304" pitchFamily="18" charset="0"/>
                <a:cs typeface="Times New Roman" panose="02020603050405020304" pitchFamily="18" charset="0"/>
              </a:rPr>
              <a:t>We can use this in many applications where we find time conflicts and can solve them by allocating time intervals.</a:t>
            </a:r>
          </a:p>
          <a:p>
            <a:pPr marL="3690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a:t>
            </a:r>
            <a:endParaRPr lang="en-US" b="1" dirty="0"/>
          </a:p>
        </p:txBody>
      </p:sp>
      <p:sp>
        <p:nvSpPr>
          <p:cNvPr id="3" name="Content Placeholder 2"/>
          <p:cNvSpPr>
            <a:spLocks noGrp="1"/>
          </p:cNvSpPr>
          <p:nvPr>
            <p:ph idx="1"/>
          </p:nvPr>
        </p:nvSpPr>
        <p:spPr/>
        <p:txBody>
          <a:bodyPr>
            <a:normAutofit fontScale="92500" lnSpcReduction="10000"/>
          </a:bodyPr>
          <a:lstStyle/>
          <a:p>
            <a:endParaRPr lang="en-US" dirty="0" smtClean="0"/>
          </a:p>
          <a:p>
            <a:pPr>
              <a:buFont typeface="Wingdings" panose="05000000000000000000" pitchFamily="2" charset="2"/>
              <a:buChar char="Ø"/>
            </a:pPr>
            <a:r>
              <a:rPr lang="en-US" dirty="0" smtClean="0"/>
              <a:t>Interval Graph</a:t>
            </a:r>
          </a:p>
          <a:p>
            <a:pPr>
              <a:buFont typeface="Wingdings" panose="05000000000000000000" pitchFamily="2" charset="2"/>
              <a:buChar char="Ø"/>
            </a:pPr>
            <a:r>
              <a:rPr lang="en-US" dirty="0" smtClean="0">
                <a:solidFill>
                  <a:schemeClr val="tx1">
                    <a:lumMod val="95000"/>
                  </a:schemeClr>
                </a:solidFill>
                <a:hlinkClick r:id="rId2"/>
              </a:rPr>
              <a:t>https</a:t>
            </a:r>
            <a:r>
              <a:rPr lang="en-US" dirty="0">
                <a:solidFill>
                  <a:schemeClr val="tx1">
                    <a:lumMod val="95000"/>
                  </a:schemeClr>
                </a:solidFill>
                <a:hlinkClick r:id="rId2"/>
              </a:rPr>
              <a:t>://</a:t>
            </a:r>
            <a:r>
              <a:rPr lang="en-US" dirty="0" smtClean="0">
                <a:solidFill>
                  <a:schemeClr val="tx1">
                    <a:lumMod val="95000"/>
                  </a:schemeClr>
                </a:solidFill>
                <a:hlinkClick r:id="rId2"/>
              </a:rPr>
              <a:t>en.wikipedia.org/wiki/Interval_graph</a:t>
            </a:r>
            <a:endParaRPr lang="en-US" dirty="0">
              <a:solidFill>
                <a:schemeClr val="tx1">
                  <a:lumMod val="95000"/>
                </a:schemeClr>
              </a:solidFill>
            </a:endParaRPr>
          </a:p>
          <a:p>
            <a:pPr>
              <a:buFont typeface="Wingdings" panose="05000000000000000000" pitchFamily="2" charset="2"/>
              <a:buChar char="Ø"/>
            </a:pPr>
            <a:r>
              <a:rPr lang="en-US" dirty="0" smtClean="0"/>
              <a:t>Graph coloring</a:t>
            </a:r>
          </a:p>
          <a:p>
            <a:pPr>
              <a:buNone/>
            </a:pPr>
            <a:r>
              <a:rPr lang="en-US" dirty="0"/>
              <a:t> </a:t>
            </a:r>
            <a:r>
              <a:rPr lang="en-US" dirty="0" smtClean="0"/>
              <a:t>    </a:t>
            </a:r>
            <a:r>
              <a:rPr lang="en-US" dirty="0" smtClean="0">
                <a:solidFill>
                  <a:schemeClr val="accent1">
                    <a:lumMod val="75000"/>
                  </a:schemeClr>
                </a:solidFill>
                <a:hlinkClick r:id="rId3"/>
              </a:rPr>
              <a:t>http://en.wikipedia.org/wiki/Graph_coloring</a:t>
            </a:r>
            <a:endParaRPr lang="en-US" dirty="0" smtClean="0">
              <a:solidFill>
                <a:schemeClr val="accent1">
                  <a:lumMod val="75000"/>
                </a:schemeClr>
              </a:solidFill>
            </a:endParaRPr>
          </a:p>
          <a:p>
            <a:pPr>
              <a:buFont typeface="Wingdings" panose="05000000000000000000" pitchFamily="2" charset="2"/>
              <a:buChar char="Ø"/>
            </a:pPr>
            <a:r>
              <a:rPr lang="en-US" dirty="0">
                <a:solidFill>
                  <a:schemeClr val="accent1">
                    <a:lumMod val="75000"/>
                  </a:schemeClr>
                </a:solidFill>
              </a:rPr>
              <a:t> </a:t>
            </a:r>
            <a:r>
              <a:rPr lang="en-US" dirty="0" err="1" smtClean="0"/>
              <a:t>Graphcoloring</a:t>
            </a:r>
            <a:r>
              <a:rPr lang="en-US" dirty="0" smtClean="0"/>
              <a:t>.(</a:t>
            </a:r>
            <a:r>
              <a:rPr lang="en-US" dirty="0" err="1" smtClean="0"/>
              <a:t>ppt</a:t>
            </a:r>
            <a:r>
              <a:rPr lang="en-US" dirty="0" smtClean="0"/>
              <a:t>) </a:t>
            </a:r>
            <a:r>
              <a:rPr lang="en-US" dirty="0" smtClean="0">
                <a:solidFill>
                  <a:schemeClr val="accent1">
                    <a:lumMod val="75000"/>
                  </a:schemeClr>
                </a:solidFill>
                <a:hlinkClick r:id="rId4"/>
              </a:rPr>
              <a:t>http://csis.bitspilani.ac.in/faculty/goel/course_material/DISCRETE%20STRUCTURES/2011/Graph%20Coloring.ppt</a:t>
            </a:r>
            <a:endParaRPr lang="en-US" dirty="0">
              <a:solidFill>
                <a:schemeClr val="accent1">
                  <a:lumMod val="75000"/>
                </a:schemeClr>
              </a:solidFill>
            </a:endParaRPr>
          </a:p>
          <a:p>
            <a:pPr>
              <a:buFont typeface="Wingdings" panose="05000000000000000000" pitchFamily="2" charset="2"/>
              <a:buChar char="Ø"/>
            </a:pPr>
            <a:r>
              <a:rPr lang="en-US" dirty="0" smtClean="0">
                <a:solidFill>
                  <a:srgbClr val="FFFF00"/>
                </a:solidFill>
                <a:hlinkClick r:id="rId5"/>
              </a:rPr>
              <a:t>http://ravi.cs.sonoma.edu/cs315fa08/Lectures/lec24-dec11-f08.ppt</a:t>
            </a:r>
            <a:endParaRPr lang="en-US" dirty="0" smtClean="0">
              <a:solidFill>
                <a:srgbClr val="FFFF00"/>
              </a:solidFill>
            </a:endParaRPr>
          </a:p>
          <a:p>
            <a:pPr>
              <a:buFont typeface="Wingdings" panose="05000000000000000000" pitchFamily="2" charset="2"/>
              <a:buChar char="Ø"/>
            </a:pPr>
            <a:r>
              <a:rPr lang="en-US" dirty="0" smtClean="0">
                <a:solidFill>
                  <a:srgbClr val="FF0000"/>
                </a:solidFill>
              </a:rPr>
              <a:t>http://www.cse.cuhk.edu.hk/~chi/csc2110/notes/L09.ppt</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967334"/>
            <a:ext cx="6387675" cy="1323439"/>
          </a:xfrm>
          <a:prstGeom prst="rect">
            <a:avLst/>
          </a:prstGeom>
          <a:noFill/>
        </p:spPr>
        <p:txBody>
          <a:bodyPr wrap="square" lIns="91440" tIns="45720" rIns="91440" bIns="45720">
            <a:spAutoFit/>
            <a:scene3d>
              <a:camera prst="orthographicFront"/>
              <a:lightRig rig="threePt" dir="t"/>
            </a:scene3d>
            <a:sp3d extrusionH="57150">
              <a:bevelT w="82550" h="38100" prst="coolSlant"/>
            </a:sp3d>
          </a:bodyPr>
          <a:lstStyle/>
          <a:p>
            <a:pPr algn="ctr"/>
            <a:r>
              <a:rPr lang="en-US" sz="80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Queries ?</a:t>
            </a:r>
            <a:endParaRPr lang="en-US" sz="8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5893" y="3244334"/>
            <a:ext cx="5072221" cy="1107996"/>
          </a:xfrm>
          <a:prstGeom prst="rect">
            <a:avLst/>
          </a:prstGeom>
        </p:spPr>
        <p:txBody>
          <a:bodyPr wrap="none">
            <a:spAutoFit/>
          </a:bodyPr>
          <a:lstStyle/>
          <a:p>
            <a:pPr algn="ctr"/>
            <a:r>
              <a:rPr lang="en-US" sz="66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Thank you!! </a:t>
            </a:r>
            <a:endParaRPr lang="en-US" sz="6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OBJECTIVES</a:t>
            </a:r>
            <a:endParaRPr lang="en-US" sz="3200" b="1"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sz="half" idx="1"/>
          </p:nvPr>
        </p:nvSpPr>
        <p:spPr>
          <a:xfrm>
            <a:off x="685800" y="1752600"/>
            <a:ext cx="6324600" cy="4724400"/>
          </a:xfrm>
        </p:spPr>
        <p:txBody>
          <a:bodyPr>
            <a:normAutofit/>
          </a:bodyPr>
          <a:lstStyle/>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Real World Problem</a:t>
            </a:r>
            <a:endParaRPr lang="en-US"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Proposed Solution</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Interval Graph</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Special Properties </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Interpreting graph solution to real life problem</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Problem Solution</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Graph coloring</a:t>
            </a:r>
          </a:p>
          <a:p>
            <a:pPr lvl="0">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Summary </a:t>
            </a:r>
          </a:p>
          <a:p>
            <a:pPr marL="36900" indent="0">
              <a:buNone/>
            </a:pPr>
            <a:endParaRPr lang="en-US" sz="24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048829" y="4150472"/>
            <a:ext cx="2707415" cy="229024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latin typeface="Times New Roman" panose="02020603050405020304" pitchFamily="18" charset="0"/>
                <a:cs typeface="Times New Roman" panose="02020603050405020304" pitchFamily="18" charset="0"/>
              </a:rPr>
              <a:t>Real World Problem </a:t>
            </a:r>
            <a:br>
              <a:rPr lang="en-US" sz="3200" b="1" dirty="0" smtClean="0">
                <a:latin typeface="Times New Roman" panose="02020603050405020304" pitchFamily="18" charset="0"/>
                <a:cs typeface="Times New Roman" panose="02020603050405020304" pitchFamily="18" charset="0"/>
              </a:rPr>
            </a:b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463882" cy="4797552"/>
          </a:xfrm>
        </p:spPr>
        <p:txBody>
          <a:bodyPr>
            <a:normAutofit/>
          </a:bodyPr>
          <a:lstStyle/>
          <a:p>
            <a:pPr algn="just">
              <a:buNone/>
            </a:pPr>
            <a:r>
              <a:rPr lang="en-IN" dirty="0" smtClean="0">
                <a:latin typeface="Times New Roman" panose="02020603050405020304" pitchFamily="18" charset="0"/>
                <a:cs typeface="Times New Roman" panose="02020603050405020304" pitchFamily="18" charset="0"/>
              </a:rPr>
              <a:t>   </a:t>
            </a:r>
          </a:p>
          <a:p>
            <a:pPr algn="just">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           As </a:t>
            </a:r>
            <a:r>
              <a:rPr lang="en-IN" dirty="0">
                <a:latin typeface="Times New Roman" panose="02020603050405020304" pitchFamily="18" charset="0"/>
                <a:cs typeface="Times New Roman" panose="02020603050405020304" pitchFamily="18" charset="0"/>
              </a:rPr>
              <a:t>there are very busy cities in this world they may face a problem with train tracks. In some cities we have very few tracks and many trains in which their will be a moving trains one after the other from both sides.  So , their shouldn’t be any colliding they must have some  perception before itself.  This may help in avoiding train trafficking and train accidents</a:t>
            </a:r>
            <a:r>
              <a:rPr lang="en-IN" dirty="0" smtClean="0">
                <a:latin typeface="Times New Roman" panose="02020603050405020304" pitchFamily="18" charset="0"/>
                <a:cs typeface="Times New Roman" panose="02020603050405020304" pitchFamily="18" charset="0"/>
              </a:rPr>
              <a:t>.</a:t>
            </a:r>
          </a:p>
          <a:p>
            <a:pPr algn="just">
              <a:buNone/>
            </a:pPr>
            <a:endParaRPr lang="en-IN" dirty="0" smtClean="0">
              <a:latin typeface="Times New Roman" panose="02020603050405020304" pitchFamily="18" charset="0"/>
              <a:cs typeface="Times New Roman" panose="02020603050405020304" pitchFamily="18" charset="0"/>
            </a:endParaRPr>
          </a:p>
          <a:p>
            <a:pPr algn="just">
              <a:buNone/>
            </a:pP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2141" y="3101308"/>
            <a:ext cx="5334000" cy="32057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smtClean="0">
                <a:latin typeface="Times New Roman" panose="02020603050405020304" pitchFamily="18" charset="0"/>
                <a:cs typeface="Times New Roman" panose="02020603050405020304" pitchFamily="18" charset="0"/>
              </a:rPr>
              <a:t>Proposed Solution </a:t>
            </a:r>
            <a:endParaRPr lang="en-IN"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IN" dirty="0" smtClean="0">
                <a:latin typeface="Times New Roman" panose="02020603050405020304" pitchFamily="18" charset="0"/>
                <a:cs typeface="Times New Roman" panose="02020603050405020304" pitchFamily="18" charset="0"/>
              </a:rPr>
              <a:t>           </a:t>
            </a:r>
          </a:p>
          <a:p>
            <a:pPr marL="0" indent="0" algn="just">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This </a:t>
            </a:r>
            <a:r>
              <a:rPr lang="en-IN" dirty="0">
                <a:latin typeface="Times New Roman" panose="02020603050405020304" pitchFamily="18" charset="0"/>
                <a:cs typeface="Times New Roman" panose="02020603050405020304" pitchFamily="18" charset="0"/>
              </a:rPr>
              <a:t>can be solved by allotting tracks to trains by scheduling trains with time intervals without time conflicts with other train. Trains which come on same time should assign different track in one </a:t>
            </a:r>
            <a:r>
              <a:rPr lang="en-IN" dirty="0" smtClean="0">
                <a:latin typeface="Times New Roman" panose="02020603050405020304" pitchFamily="18" charset="0"/>
                <a:cs typeface="Times New Roman" panose="02020603050405020304" pitchFamily="18" charset="0"/>
              </a:rPr>
              <a:t>station, </a:t>
            </a:r>
            <a:r>
              <a:rPr lang="en-IN" dirty="0">
                <a:latin typeface="Times New Roman" panose="02020603050405020304" pitchFamily="18" charset="0"/>
                <a:cs typeface="Times New Roman" panose="02020603050405020304" pitchFamily="18" charset="0"/>
              </a:rPr>
              <a:t>this avoid waiting time for other  trains. A  proper solution can be given  for some tracks by taking set of trains as vertices and  time conflict as edges</a:t>
            </a:r>
            <a:r>
              <a:rPr lang="en-IN" dirty="0" smtClean="0">
                <a:latin typeface="Times New Roman" panose="02020603050405020304" pitchFamily="18" charset="0"/>
                <a:cs typeface="Times New Roman" panose="02020603050405020304" pitchFamily="18" charset="0"/>
              </a:rPr>
              <a:t>. We </a:t>
            </a:r>
            <a:r>
              <a:rPr lang="en-IN" dirty="0">
                <a:latin typeface="Times New Roman" panose="02020603050405020304" pitchFamily="18" charset="0"/>
                <a:cs typeface="Times New Roman" panose="02020603050405020304" pitchFamily="18" charset="0"/>
              </a:rPr>
              <a:t>allot train timings in different tracks in stations by using graph theory.</a:t>
            </a:r>
          </a:p>
          <a:p>
            <a:pPr marL="0" indent="0" algn="just">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63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latin typeface="Times New Roman" panose="02020603050405020304" pitchFamily="18" charset="0"/>
                <a:cs typeface="Times New Roman" panose="02020603050405020304" pitchFamily="18" charset="0"/>
              </a:rPr>
              <a:t>Interval Graph</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36900" indent="0" algn="just">
              <a:buNone/>
            </a:pPr>
            <a:r>
              <a:rPr lang="en-IN" sz="2400" dirty="0" smtClean="0">
                <a:latin typeface="Times New Roman" panose="02020603050405020304" pitchFamily="18" charset="0"/>
                <a:cs typeface="Times New Roman" panose="02020603050405020304" pitchFamily="18" charset="0"/>
              </a:rPr>
              <a:t>             A </a:t>
            </a:r>
            <a:r>
              <a:rPr lang="en-IN" sz="2400" dirty="0">
                <a:latin typeface="Times New Roman" panose="02020603050405020304" pitchFamily="18" charset="0"/>
                <a:cs typeface="Times New Roman" panose="02020603050405020304" pitchFamily="18" charset="0"/>
              </a:rPr>
              <a:t>graph G is an interval graph if we can represent the intervals on a number line such that two vertices are joined by an edge if and only if their corresponding intervals </a:t>
            </a:r>
            <a:r>
              <a:rPr lang="en-IN" sz="2400" dirty="0" smtClean="0">
                <a:latin typeface="Times New Roman" panose="02020603050405020304" pitchFamily="18" charset="0"/>
                <a:cs typeface="Times New Roman" panose="02020603050405020304" pitchFamily="18" charset="0"/>
              </a:rPr>
              <a:t>overlap.</a:t>
            </a:r>
          </a:p>
          <a:p>
            <a:pPr marL="36900" indent="0" algn="just">
              <a:buNone/>
            </a:pPr>
            <a:r>
              <a:rPr lang="en-IN" sz="2400" dirty="0" smtClean="0">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8975" y="3809999"/>
            <a:ext cx="3248025" cy="2514601"/>
          </a:xfrm>
          <a:prstGeom prst="rect">
            <a:avLst/>
          </a:prstGeom>
        </p:spPr>
      </p:pic>
    </p:spTree>
    <p:extLst>
      <p:ext uri="{BB962C8B-B14F-4D97-AF65-F5344CB8AC3E}">
        <p14:creationId xmlns:p14="http://schemas.microsoft.com/office/powerpoint/2010/main" val="258318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295400"/>
          </a:xfrm>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SPECIAL PROPERTIES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346" y="1732450"/>
            <a:ext cx="7765322" cy="4515950"/>
          </a:xfrm>
        </p:spPr>
        <p:txBody>
          <a:bodyPr>
            <a:noAutofit/>
          </a:bodyPr>
          <a:lstStyle/>
          <a:p>
            <a:pPr>
              <a:buNone/>
            </a:pPr>
            <a:r>
              <a:rPr lang="en-US" sz="1800" dirty="0" smtClean="0">
                <a:latin typeface="Times New Roman" panose="02020603050405020304" pitchFamily="18" charset="0"/>
                <a:cs typeface="Times New Roman" panose="02020603050405020304" pitchFamily="18" charset="0"/>
              </a:rPr>
              <a:t> </a:t>
            </a:r>
            <a:r>
              <a:rPr lang="en-US" sz="1800" b="1" dirty="0" smtClean="0">
                <a:latin typeface="Times New Roman" panose="02020603050405020304" pitchFamily="18" charset="0"/>
                <a:cs typeface="Times New Roman" panose="02020603050405020304" pitchFamily="18" charset="0"/>
              </a:rPr>
              <a:t>  </a:t>
            </a:r>
            <a:r>
              <a:rPr lang="en-US" sz="1800" b="1" u="sng" dirty="0" smtClean="0">
                <a:latin typeface="Times New Roman" panose="02020603050405020304" pitchFamily="18" charset="0"/>
                <a:cs typeface="Times New Roman" panose="02020603050405020304" pitchFamily="18" charset="0"/>
              </a:rPr>
              <a:t>Graph coloring</a:t>
            </a:r>
            <a:r>
              <a:rPr lang="en-US" sz="1800" b="1" dirty="0" smtClean="0">
                <a:latin typeface="Times New Roman" panose="02020603050405020304" pitchFamily="18" charset="0"/>
                <a:cs typeface="Times New Roman" panose="02020603050405020304" pitchFamily="18" charset="0"/>
              </a:rPr>
              <a:t>: </a:t>
            </a:r>
          </a:p>
          <a:p>
            <a:pPr algn="just">
              <a:buNone/>
            </a:pPr>
            <a:r>
              <a:rPr lang="en-US" altLang="zh-TW" sz="1800" dirty="0" smtClean="0">
                <a:latin typeface="Times New Roman" panose="02020603050405020304" pitchFamily="18" charset="0"/>
                <a:cs typeface="Times New Roman" panose="02020603050405020304" pitchFamily="18" charset="0"/>
              </a:rPr>
              <a:t>    	Given a graph, color all the vertices so that two adjacent vertices get different colors.</a:t>
            </a:r>
          </a:p>
          <a:p>
            <a:pPr>
              <a:buNone/>
            </a:pPr>
            <a:r>
              <a:rPr lang="en-US" sz="1800" dirty="0" smtClean="0">
                <a:latin typeface="Times New Roman" panose="02020603050405020304" pitchFamily="18" charset="0"/>
                <a:cs typeface="Times New Roman" panose="02020603050405020304" pitchFamily="18" charset="0"/>
              </a:rPr>
              <a:t>  </a:t>
            </a:r>
            <a:r>
              <a:rPr lang="en-US" altLang="zh-TW" b="1" u="sng" dirty="0">
                <a:latin typeface="Times New Roman" panose="02020603050405020304" pitchFamily="18" charset="0"/>
                <a:cs typeface="Times New Roman" panose="02020603050405020304" pitchFamily="18" charset="0"/>
              </a:rPr>
              <a:t>Complete Graphs:</a:t>
            </a:r>
          </a:p>
          <a:p>
            <a:pPr>
              <a:buNone/>
            </a:pPr>
            <a:r>
              <a:rPr lang="en-US" altLang="zh-TW" sz="1800" dirty="0" smtClean="0">
                <a:latin typeface="Times New Roman" panose="02020603050405020304" pitchFamily="18" charset="0"/>
                <a:cs typeface="Times New Roman" panose="02020603050405020304" pitchFamily="18" charset="0"/>
              </a:rPr>
              <a:t>   	Every vertices should have a edge between each other vertices. </a:t>
            </a:r>
            <a:endParaRPr lang="en-US" sz="1800" dirty="0" smtClean="0">
              <a:latin typeface="Times New Roman" panose="02020603050405020304" pitchFamily="18" charset="0"/>
              <a:cs typeface="Times New Roman" panose="02020603050405020304" pitchFamily="18" charset="0"/>
            </a:endParaRPr>
          </a:p>
          <a:p>
            <a:pPr>
              <a:buNone/>
            </a:pPr>
            <a:r>
              <a:rPr lang="en-US" sz="1800" dirty="0" smtClean="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Chromatic number: </a:t>
            </a:r>
          </a:p>
          <a:p>
            <a:pPr algn="just">
              <a:buNone/>
            </a:pPr>
            <a:r>
              <a:rPr lang="en-US" sz="1800" dirty="0" smtClean="0">
                <a:latin typeface="Times New Roman" panose="02020603050405020304" pitchFamily="18" charset="0"/>
                <a:cs typeface="Times New Roman" panose="02020603050405020304" pitchFamily="18" charset="0"/>
              </a:rPr>
              <a:t>   	The chromatic number of a graph  is the smallest number of colors needed to color the vertices, so that no two adjacent vertices share the same color the smallest value of  possible to obtain a k-coloring.</a:t>
            </a:r>
          </a:p>
          <a:p>
            <a:pPr>
              <a:buNone/>
            </a:pPr>
            <a:r>
              <a:rPr lang="en-US" b="1" u="sng" dirty="0">
                <a:latin typeface="Times New Roman" panose="02020603050405020304" pitchFamily="18" charset="0"/>
                <a:cs typeface="Times New Roman" panose="02020603050405020304" pitchFamily="18" charset="0"/>
              </a:rPr>
              <a:t>Umbrella - free ordering :</a:t>
            </a:r>
          </a:p>
          <a:p>
            <a:pPr algn="just">
              <a:buNone/>
            </a:pPr>
            <a:r>
              <a:rPr lang="en-US" sz="1800" dirty="0" smtClean="0">
                <a:latin typeface="Times New Roman" panose="02020603050405020304" pitchFamily="18" charset="0"/>
                <a:cs typeface="Times New Roman" panose="02020603050405020304" pitchFamily="18" charset="0"/>
              </a:rPr>
              <a:t> 	</a:t>
            </a:r>
            <a:r>
              <a:rPr lang="en-IN" sz="1800" dirty="0" smtClean="0">
                <a:latin typeface="Times New Roman" panose="02020603050405020304" pitchFamily="18" charset="0"/>
                <a:cs typeface="Times New Roman" panose="02020603050405020304" pitchFamily="18" charset="0"/>
              </a:rPr>
              <a:t>An </a:t>
            </a:r>
            <a:r>
              <a:rPr lang="en-IN" sz="1800" dirty="0">
                <a:latin typeface="Times New Roman" panose="02020603050405020304" pitchFamily="18" charset="0"/>
                <a:cs typeface="Times New Roman" panose="02020603050405020304" pitchFamily="18" charset="0"/>
              </a:rPr>
              <a:t>umbrella-free representation of a graph G is a concatenation  </a:t>
            </a:r>
            <a:r>
              <a:rPr lang="en-IN" sz="1800" dirty="0" smtClean="0">
                <a:latin typeface="Times New Roman" panose="02020603050405020304" pitchFamily="18" charset="0"/>
                <a:cs typeface="Times New Roman" panose="02020603050405020304" pitchFamily="18" charset="0"/>
              </a:rPr>
              <a:t>of all </a:t>
            </a:r>
            <a:r>
              <a:rPr lang="en-IN" sz="1800" dirty="0">
                <a:latin typeface="Times New Roman" panose="02020603050405020304" pitchFamily="18" charset="0"/>
                <a:cs typeface="Times New Roman" panose="02020603050405020304" pitchFamily="18" charset="0"/>
              </a:rPr>
              <a:t>its connected component</a:t>
            </a:r>
            <a:r>
              <a:rPr lang="en-IN" sz="1800" i="1" dirty="0" smtClean="0">
                <a:effectLst/>
                <a:latin typeface="Times New Roman" panose="02020603050405020304" pitchFamily="18" charset="0"/>
                <a:cs typeface="Times New Roman" panose="02020603050405020304" pitchFamily="18" charset="0"/>
              </a:rPr>
              <a:t>.</a:t>
            </a:r>
            <a:endParaRPr lang="en-US" sz="1800" dirty="0" smtClean="0">
              <a:latin typeface="Times New Roman" panose="02020603050405020304" pitchFamily="18" charset="0"/>
              <a:cs typeface="Times New Roman" panose="02020603050405020304" pitchFamily="18" charset="0"/>
            </a:endParaRPr>
          </a:p>
          <a:p>
            <a:pPr>
              <a:buNone/>
            </a:pPr>
            <a:r>
              <a:rPr lang="en-US" sz="1800" dirty="0" smtClean="0">
                <a:latin typeface="Times New Roman" panose="02020603050405020304" pitchFamily="18" charset="0"/>
                <a:cs typeface="Times New Roman" panose="02020603050405020304" pitchFamily="18" charset="0"/>
              </a:rPr>
              <a:t>   </a:t>
            </a:r>
          </a:p>
          <a:p>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24110"/>
            <a:ext cx="7848600" cy="1280890"/>
          </a:xfrm>
        </p:spPr>
        <p:txBody>
          <a:bodyPr>
            <a:noAutofit/>
          </a:bodyPr>
          <a:lstStyle/>
          <a:p>
            <a:pPr algn="ctr"/>
            <a:r>
              <a:rPr lang="en-IN" b="1" dirty="0" smtClean="0">
                <a:latin typeface="Times New Roman" panose="02020603050405020304" pitchFamily="18" charset="0"/>
                <a:cs typeface="Times New Roman" panose="02020603050405020304" pitchFamily="18" charset="0"/>
              </a:rPr>
              <a:t>    Interpreting </a:t>
            </a:r>
            <a:r>
              <a:rPr lang="en-IN" b="1" dirty="0">
                <a:latin typeface="Times New Roman" panose="02020603050405020304" pitchFamily="18" charset="0"/>
                <a:cs typeface="Times New Roman" panose="02020603050405020304" pitchFamily="18" charset="0"/>
              </a:rPr>
              <a:t> graph solution </a:t>
            </a:r>
            <a:r>
              <a:rPr lang="en-IN" b="1" dirty="0" smtClean="0">
                <a:latin typeface="Times New Roman" panose="02020603050405020304" pitchFamily="18" charset="0"/>
                <a:cs typeface="Times New Roman" panose="02020603050405020304" pitchFamily="18" charset="0"/>
              </a:rPr>
              <a:t>to</a:t>
            </a:r>
            <a:br>
              <a:rPr lang="en-IN" b="1" dirty="0" smtClean="0">
                <a:latin typeface="Times New Roman" panose="02020603050405020304" pitchFamily="18" charset="0"/>
                <a:cs typeface="Times New Roman" panose="02020603050405020304" pitchFamily="18" charset="0"/>
              </a:rPr>
            </a:br>
            <a:r>
              <a:rPr lang="en-IN" b="1" dirty="0">
                <a:latin typeface="Times New Roman" panose="02020603050405020304" pitchFamily="18" charset="0"/>
                <a:cs typeface="Times New Roman" panose="02020603050405020304" pitchFamily="18" charset="0"/>
              </a:rPr>
              <a:t> </a:t>
            </a:r>
            <a:r>
              <a:rPr lang="en-IN" b="1" dirty="0" smtClean="0">
                <a:latin typeface="Times New Roman" panose="02020603050405020304" pitchFamily="18" charset="0"/>
                <a:cs typeface="Times New Roman" panose="02020603050405020304" pitchFamily="18" charset="0"/>
              </a:rPr>
              <a:t>    real life </a:t>
            </a:r>
            <a:r>
              <a:rPr lang="en-IN" b="1" dirty="0">
                <a:latin typeface="Times New Roman" panose="02020603050405020304" pitchFamily="18" charset="0"/>
                <a:cs typeface="Times New Roman" panose="02020603050405020304" pitchFamily="18" charset="0"/>
              </a:rPr>
              <a:t>problem</a:t>
            </a:r>
          </a:p>
        </p:txBody>
      </p:sp>
      <p:sp>
        <p:nvSpPr>
          <p:cNvPr id="3" name="Content Placeholder 2"/>
          <p:cNvSpPr>
            <a:spLocks noGrp="1"/>
          </p:cNvSpPr>
          <p:nvPr>
            <p:ph idx="1"/>
          </p:nvPr>
        </p:nvSpPr>
        <p:spPr/>
        <p:txBody>
          <a:bodyPr>
            <a:normAutofit/>
          </a:bodyPr>
          <a:lstStyle/>
          <a:p>
            <a:pPr marL="0" indent="0" algn="just">
              <a:buNone/>
            </a:pPr>
            <a:endParaRPr lang="en-IN" sz="2400" dirty="0" smtClean="0">
              <a:latin typeface="Times New Roman" panose="02020603050405020304" pitchFamily="18" charset="0"/>
              <a:cs typeface="Times New Roman" panose="02020603050405020304" pitchFamily="18" charset="0"/>
            </a:endParaRPr>
          </a:p>
          <a:p>
            <a:pPr marL="0" indent="0" algn="just">
              <a:buNone/>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        This </a:t>
            </a:r>
            <a:r>
              <a:rPr lang="en-IN" sz="2400" dirty="0">
                <a:latin typeface="Times New Roman" panose="02020603050405020304" pitchFamily="18" charset="0"/>
                <a:cs typeface="Times New Roman" panose="02020603050405020304" pitchFamily="18" charset="0"/>
              </a:rPr>
              <a:t>problem can be solved by using graph </a:t>
            </a:r>
            <a:r>
              <a:rPr lang="en-US" sz="2400" dirty="0" smtClean="0">
                <a:latin typeface="Times New Roman" panose="02020603050405020304" pitchFamily="18" charset="0"/>
                <a:cs typeface="Times New Roman" panose="02020603050405020304" pitchFamily="18" charset="0"/>
              </a:rPr>
              <a:t>coloring</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concept by </a:t>
            </a:r>
            <a:r>
              <a:rPr lang="en-US" sz="2400" dirty="0" smtClean="0">
                <a:latin typeface="Times New Roman" panose="02020603050405020304" pitchFamily="18" charset="0"/>
                <a:cs typeface="Times New Roman" panose="02020603050405020304" pitchFamily="18" charset="0"/>
              </a:rPr>
              <a:t>coloring</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the vertices by using chromatic number concept to </a:t>
            </a:r>
            <a:r>
              <a:rPr lang="en-US" sz="2400" dirty="0" smtClean="0">
                <a:latin typeface="Times New Roman" panose="02020603050405020304" pitchFamily="18" charset="0"/>
                <a:cs typeface="Times New Roman" panose="02020603050405020304" pitchFamily="18" charset="0"/>
              </a:rPr>
              <a:t>color</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vertices with minimum </a:t>
            </a:r>
            <a:r>
              <a:rPr lang="en-IN" sz="2400" dirty="0" smtClean="0">
                <a:latin typeface="Times New Roman" panose="02020603050405020304" pitchFamily="18" charset="0"/>
                <a:cs typeface="Times New Roman" panose="02020603050405020304" pitchFamily="18" charset="0"/>
              </a:rPr>
              <a:t>number of </a:t>
            </a:r>
            <a:r>
              <a:rPr lang="en-IN" sz="2400" dirty="0" err="1">
                <a:latin typeface="Times New Roman" panose="02020603050405020304" pitchFamily="18" charset="0"/>
                <a:cs typeface="Times New Roman" panose="02020603050405020304" pitchFamily="18" charset="0"/>
              </a:rPr>
              <a:t>colors</a:t>
            </a:r>
            <a:r>
              <a:rPr lang="en-I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Colors</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got by edges are the tracks for which we are allocating tracks for trains.</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31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346" y="304800"/>
            <a:ext cx="7765322" cy="1143000"/>
          </a:xfrm>
        </p:spPr>
        <p:txBody>
          <a:bodyPr>
            <a:normAutofit/>
          </a:bodyPr>
          <a:lstStyle/>
          <a:p>
            <a:pPr algn="ctr"/>
            <a:r>
              <a:rPr lang="en-US" b="1" dirty="0" smtClean="0">
                <a:latin typeface="Times New Roman" panose="02020603050405020304" pitchFamily="18" charset="0"/>
                <a:cs typeface="Times New Roman" panose="02020603050405020304" pitchFamily="18" charset="0"/>
              </a:rPr>
              <a:t>Problem Solution</a:t>
            </a:r>
            <a:endParaRPr lang="en-US" b="1"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990600" y="1447800"/>
            <a:ext cx="7467600" cy="5181600"/>
          </a:xfrm>
        </p:spPr>
        <p:txBody>
          <a:bodyPr>
            <a:noAutofit/>
          </a:bodyPr>
          <a:lstStyle/>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Let’s consider seven trains and assign them with alphabets, they are A,B,C,D,E,F,G.</a:t>
            </a:r>
          </a:p>
          <a:p>
            <a:pPr lv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Firstly we can allot some timings to the train in random time intervals.</a:t>
            </a:r>
          </a:p>
          <a:p>
            <a:pPr lvl="0">
              <a:buNone/>
            </a:pPr>
            <a:r>
              <a:rPr lang="en-US" dirty="0" smtClean="0">
                <a:latin typeface="Times New Roman" panose="02020603050405020304" pitchFamily="18" charset="0"/>
                <a:cs typeface="Times New Roman" panose="02020603050405020304" pitchFamily="18" charset="0"/>
              </a:rPr>
              <a:t>                 Train : Time duration</a:t>
            </a:r>
          </a:p>
          <a:p>
            <a:pPr lvl="0">
              <a:buNone/>
            </a:pPr>
            <a:r>
              <a:rPr lang="en-US" dirty="0" smtClean="0">
                <a:latin typeface="Times New Roman" panose="02020603050405020304" pitchFamily="18" charset="0"/>
                <a:cs typeface="Times New Roman" panose="02020603050405020304" pitchFamily="18" charset="0"/>
              </a:rPr>
              <a:t>                     A     : 1-3</a:t>
            </a:r>
          </a:p>
          <a:p>
            <a:pPr lvl="0">
              <a:buNone/>
            </a:pPr>
            <a:r>
              <a:rPr lang="en-US" dirty="0" smtClean="0">
                <a:latin typeface="Times New Roman" panose="02020603050405020304" pitchFamily="18" charset="0"/>
                <a:cs typeface="Times New Roman" panose="02020603050405020304" pitchFamily="18" charset="0"/>
              </a:rPr>
              <a:t>                     B     : 6-8</a:t>
            </a:r>
          </a:p>
          <a:p>
            <a:pPr lvl="0">
              <a:buNone/>
            </a:pPr>
            <a:r>
              <a:rPr lang="en-US" dirty="0" smtClean="0">
                <a:latin typeface="Times New Roman" panose="02020603050405020304" pitchFamily="18" charset="0"/>
                <a:cs typeface="Times New Roman" panose="02020603050405020304" pitchFamily="18" charset="0"/>
              </a:rPr>
              <a:t>                     C     : 2-5</a:t>
            </a:r>
          </a:p>
          <a:p>
            <a:pPr lvl="0">
              <a:buNone/>
            </a:pPr>
            <a:r>
              <a:rPr lang="en-US" dirty="0" smtClean="0">
                <a:latin typeface="Times New Roman" panose="02020603050405020304" pitchFamily="18" charset="0"/>
                <a:cs typeface="Times New Roman" panose="02020603050405020304" pitchFamily="18" charset="0"/>
              </a:rPr>
              <a:t>                     D     : 10-12</a:t>
            </a:r>
          </a:p>
          <a:p>
            <a:pPr lv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  2-7</a:t>
            </a:r>
          </a:p>
          <a:p>
            <a:pPr lv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t>
            </a:r>
            <a:r>
              <a:rPr lang="en-US" dirty="0" smtClean="0">
                <a:latin typeface="Times New Roman" panose="02020603050405020304" pitchFamily="18" charset="0"/>
                <a:cs typeface="Times New Roman" panose="02020603050405020304" pitchFamily="18" charset="0"/>
              </a:rPr>
              <a:t>    :  6-11</a:t>
            </a:r>
          </a:p>
          <a:p>
            <a:pPr lvl="0">
              <a:buNone/>
            </a:pPr>
            <a:r>
              <a:rPr lang="en-US" dirty="0" smtClean="0">
                <a:latin typeface="Times New Roman" panose="02020603050405020304" pitchFamily="18" charset="0"/>
                <a:cs typeface="Times New Roman" panose="02020603050405020304" pitchFamily="18" charset="0"/>
              </a:rPr>
              <a:t>                     G     :  4-9</a:t>
            </a:r>
          </a:p>
          <a:p>
            <a:pPr lvl="0">
              <a:buNone/>
            </a:pPr>
            <a:r>
              <a:rPr lang="en-US" dirty="0" smtClean="0">
                <a:latin typeface="Times New Roman" panose="02020603050405020304" pitchFamily="18" charset="0"/>
                <a:cs typeface="Times New Roman" panose="02020603050405020304" pitchFamily="18" charset="0"/>
              </a:rPr>
              <a:t>  </a:t>
            </a:r>
          </a:p>
          <a:p>
            <a:pPr lvl="0">
              <a:buNone/>
            </a:pP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b="1" dirty="0" smtClean="0">
                <a:latin typeface="Times New Roman" panose="02020603050405020304" pitchFamily="18" charset="0"/>
                <a:cs typeface="Times New Roman" panose="02020603050405020304" pitchFamily="18" charset="0"/>
              </a:rPr>
              <a:t>Problem Solution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762000"/>
            <a:ext cx="8382000" cy="5638800"/>
          </a:xfrm>
        </p:spPr>
        <p:txBody>
          <a:bodyPr>
            <a:normAutofit/>
          </a:bodyPr>
          <a:lstStyle/>
          <a:p>
            <a:pPr lvl="0">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Keep this time intervals in an interval graph where we may see time conflicts between the train timings.     </a:t>
            </a:r>
          </a:p>
          <a:p>
            <a:pPr lvl="0">
              <a:buNone/>
            </a:pPr>
            <a:r>
              <a:rPr lang="en-US" b="1" dirty="0" smtClean="0">
                <a:latin typeface="Times New Roman" panose="02020603050405020304" pitchFamily="18" charset="0"/>
                <a:cs typeface="Times New Roman" panose="02020603050405020304" pitchFamily="18" charset="0"/>
              </a:rPr>
              <a:t>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g               </a:t>
            </a:r>
          </a:p>
          <a:p>
            <a:pPr lvl="0">
              <a:buNone/>
            </a:pPr>
            <a:r>
              <a:rPr lang="en-US" b="1" dirty="0" smtClean="0">
                <a:latin typeface="Times New Roman" panose="02020603050405020304" pitchFamily="18" charset="0"/>
                <a:cs typeface="Times New Roman" panose="02020603050405020304" pitchFamily="18" charset="0"/>
              </a:rPr>
              <a:t>                                                   	f    </a:t>
            </a:r>
          </a:p>
          <a:p>
            <a:pPr lvl="0">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e</a:t>
            </a:r>
            <a:r>
              <a:rPr lang="en-US" b="1" dirty="0" smtClean="0">
                <a:latin typeface="Times New Roman" panose="02020603050405020304" pitchFamily="18" charset="0"/>
                <a:cs typeface="Times New Roman" panose="02020603050405020304" pitchFamily="18" charset="0"/>
              </a:rPr>
              <a:t>               </a:t>
            </a:r>
          </a:p>
          <a:p>
            <a:pPr lvl="0">
              <a:buNone/>
            </a:pPr>
            <a:r>
              <a:rPr lang="en-US" b="1" dirty="0" smtClean="0">
                <a:latin typeface="Times New Roman" panose="02020603050405020304" pitchFamily="18" charset="0"/>
                <a:cs typeface="Times New Roman" panose="02020603050405020304" pitchFamily="18" charset="0"/>
              </a:rPr>
              <a:t>                                                                    </a:t>
            </a:r>
          </a:p>
          <a:p>
            <a:pPr lvl="0">
              <a:buNone/>
            </a:pPr>
            <a:r>
              <a:rPr lang="en-US" b="1" dirty="0" smtClean="0">
                <a:latin typeface="Times New Roman" panose="02020603050405020304" pitchFamily="18" charset="0"/>
                <a:cs typeface="Times New Roman" panose="02020603050405020304" pitchFamily="18" charset="0"/>
              </a:rPr>
              <a:t>                                                                    	d</a:t>
            </a:r>
          </a:p>
          <a:p>
            <a:pPr lvl="0">
              <a:buNone/>
            </a:pPr>
            <a:r>
              <a:rPr lang="en-US" b="1" dirty="0" smtClean="0">
                <a:latin typeface="Times New Roman" panose="02020603050405020304" pitchFamily="18" charset="0"/>
                <a:cs typeface="Times New Roman" panose="02020603050405020304" pitchFamily="18" charset="0"/>
              </a:rPr>
              <a:t>                         c                         </a:t>
            </a:r>
          </a:p>
          <a:p>
            <a:pPr lvl="0">
              <a:buNone/>
            </a:pPr>
            <a:r>
              <a:rPr lang="en-US" b="1" dirty="0" smtClean="0">
                <a:latin typeface="Times New Roman" panose="02020603050405020304" pitchFamily="18" charset="0"/>
                <a:cs typeface="Times New Roman" panose="02020603050405020304" pitchFamily="18" charset="0"/>
              </a:rPr>
              <a:t>                                             b</a:t>
            </a:r>
          </a:p>
          <a:p>
            <a:pPr lvl="0">
              <a:buNone/>
            </a:pPr>
            <a:r>
              <a:rPr lang="en-US" b="1" dirty="0" smtClean="0">
                <a:latin typeface="Times New Roman" panose="02020603050405020304" pitchFamily="18" charset="0"/>
                <a:cs typeface="Times New Roman" panose="02020603050405020304" pitchFamily="18" charset="0"/>
              </a:rPr>
              <a:t>               a</a:t>
            </a:r>
          </a:p>
          <a:p>
            <a:pPr lvl="0">
              <a:buNone/>
            </a:pPr>
            <a:r>
              <a:rPr lang="en-US" b="1" dirty="0" smtClean="0">
                <a:latin typeface="Times New Roman" panose="02020603050405020304" pitchFamily="18" charset="0"/>
                <a:cs typeface="Times New Roman" panose="02020603050405020304" pitchFamily="18" charset="0"/>
              </a:rPr>
              <a:t>    0    1    2    3    4    5    6    7    8    9    10   11   12 </a:t>
            </a:r>
          </a:p>
          <a:p>
            <a:pPr lvl="0">
              <a:buNone/>
            </a:pPr>
            <a:r>
              <a:rPr lang="en-US" dirty="0" smtClean="0">
                <a:latin typeface="Times New Roman" panose="02020603050405020304" pitchFamily="18" charset="0"/>
                <a:cs typeface="Times New Roman" panose="02020603050405020304" pitchFamily="18" charset="0"/>
              </a:rPr>
              <a:t>We can see in Black line </a:t>
            </a:r>
            <a:r>
              <a:rPr lang="en-US" dirty="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trains  come to same station at different tracks at same time.</a:t>
            </a:r>
          </a:p>
          <a:p>
            <a:pPr lvl="0">
              <a:buNone/>
            </a:pPr>
            <a:endParaRPr lang="en-US" dirty="0" smtClean="0">
              <a:latin typeface="Times New Roman" panose="02020603050405020304" pitchFamily="18" charset="0"/>
              <a:cs typeface="Times New Roman" panose="02020603050405020304" pitchFamily="18" charset="0"/>
            </a:endParaRPr>
          </a:p>
          <a:p>
            <a:pPr lvl="0">
              <a:buNone/>
            </a:pPr>
            <a:endParaRPr lang="en-US" dirty="0" smtClean="0">
              <a:latin typeface="Times New Roman" panose="02020603050405020304" pitchFamily="18" charset="0"/>
              <a:cs typeface="Times New Roman" panose="02020603050405020304" pitchFamily="18" charset="0"/>
            </a:endParaRPr>
          </a:p>
          <a:p>
            <a:pPr lvl="0">
              <a:buNone/>
            </a:pPr>
            <a:endParaRPr lang="en-US" dirty="0" smtClean="0">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762000" y="5257800"/>
            <a:ext cx="7239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00200" y="5105400"/>
            <a:ext cx="6858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14700" y="4800600"/>
            <a:ext cx="6477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5000" y="4267200"/>
            <a:ext cx="1010652"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648200" y="3733800"/>
            <a:ext cx="9144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019300" y="3200400"/>
            <a:ext cx="17145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314700" y="2514600"/>
            <a:ext cx="17907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590800" y="2057400"/>
            <a:ext cx="1676400" cy="0"/>
          </a:xfrm>
          <a:prstGeom prst="straightConnector1">
            <a:avLst/>
          </a:prstGeom>
          <a:ln>
            <a:solidFill>
              <a:srgbClr val="A321A6"/>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3505200" y="1714500"/>
            <a:ext cx="0" cy="3771900"/>
          </a:xfrm>
          <a:prstGeom prst="line">
            <a:avLst/>
          </a:prstGeom>
          <a:ln/>
        </p:spPr>
        <p:style>
          <a:lnRef idx="3">
            <a:schemeClr val="dk1"/>
          </a:lnRef>
          <a:fillRef idx="0">
            <a:schemeClr val="dk1"/>
          </a:fillRef>
          <a:effectRef idx="2">
            <a:schemeClr val="dk1"/>
          </a:effectRef>
          <a:fontRef idx="minor">
            <a:schemeClr val="tx1"/>
          </a:fontRef>
        </p:style>
      </p:cxn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TM02900688[[fn=Facet]]</Template>
  <TotalTime>5599</TotalTime>
  <Words>481</Words>
  <Application>Microsoft Office PowerPoint</Application>
  <PresentationFormat>On-screen Show (4:3)</PresentationFormat>
  <Paragraphs>102</Paragraphs>
  <Slides>15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微軟正黑體</vt:lpstr>
      <vt:lpstr>Arial</vt:lpstr>
      <vt:lpstr>Calibri</vt:lpstr>
      <vt:lpstr>Calibri Light</vt:lpstr>
      <vt:lpstr>Century Gothic</vt:lpstr>
      <vt:lpstr>Times New Roman</vt:lpstr>
      <vt:lpstr>Wingdings</vt:lpstr>
      <vt:lpstr>Wingdings 2</vt:lpstr>
      <vt:lpstr>Wingdings 3</vt:lpstr>
      <vt:lpstr>HDOfficeLightV0</vt:lpstr>
      <vt:lpstr>Wisp</vt:lpstr>
      <vt:lpstr>   A problem with train tracks and interval graphs</vt:lpstr>
      <vt:lpstr>   OBJECTIVES</vt:lpstr>
      <vt:lpstr>Real World Problem  </vt:lpstr>
      <vt:lpstr>Proposed Solution </vt:lpstr>
      <vt:lpstr>Interval Graph</vt:lpstr>
      <vt:lpstr> SPECIAL PROPERTIES</vt:lpstr>
      <vt:lpstr>    Interpreting  graph solution to      real life problem</vt:lpstr>
      <vt:lpstr>Problem Solution</vt:lpstr>
      <vt:lpstr>Problem Solution</vt:lpstr>
      <vt:lpstr>Graph Coloring</vt:lpstr>
      <vt:lpstr> Graph Coloring</vt:lpstr>
      <vt:lpstr>   SUMMARY</vt:lpstr>
      <vt:lpstr>REFERENCE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 COLORING AND ALLOTTING GATES FOR FLIGHTS</dc:title>
  <dc:creator>Amuktha</dc:creator>
  <cp:lastModifiedBy>NARESH</cp:lastModifiedBy>
  <cp:revision>139</cp:revision>
  <dcterms:created xsi:type="dcterms:W3CDTF">2014-10-29T03:24:38Z</dcterms:created>
  <dcterms:modified xsi:type="dcterms:W3CDTF">2016-04-13T03:28:41Z</dcterms:modified>
</cp:coreProperties>
</file>