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8" r:id="rId3"/>
    <p:sldId id="257" r:id="rId4"/>
    <p:sldId id="270" r:id="rId5"/>
    <p:sldId id="271" r:id="rId6"/>
    <p:sldId id="259" r:id="rId7"/>
    <p:sldId id="260" r:id="rId8"/>
    <p:sldId id="261" r:id="rId9"/>
    <p:sldId id="262" r:id="rId10"/>
    <p:sldId id="266" r:id="rId11"/>
    <p:sldId id="264" r:id="rId12"/>
    <p:sldId id="265" r:id="rId13"/>
    <p:sldId id="267" r:id="rId14"/>
    <p:sldId id="269" r:id="rId15"/>
    <p:sldId id="268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1E3AA-0EC4-42CF-847C-1B008E573F39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6DCF-9868-441C-810C-80509C08D7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82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80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808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577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235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00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876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38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0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40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3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6BCD-146D-4F91-A61C-B5E131B03C6A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26403-44FE-4B83-8D8E-7F82C7A397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726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aph_coloring" TargetMode="External"/><Relationship Id="rId2" Type="http://schemas.openxmlformats.org/officeDocument/2006/relationships/hyperlink" Target="https://en.wikipedia.org/wiki/Bipartite_graph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academia.edu/2479839/Applications_of_Graph_Coloring_in_Modern_Computer_Scienc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Allocating time to Instructors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Gayatri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Kakumanu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083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762" y="997858"/>
            <a:ext cx="10414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Chromatic Number: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The chromatic number of a graph is the minimum number of colors in a proper coloring of that graph. If chromatic number is r then the graph is r-chromatic.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868" y="3217333"/>
            <a:ext cx="2720622" cy="224159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82179" y="5656893"/>
            <a:ext cx="2232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Chromatic number: 4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005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Complication: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2868" y="2325431"/>
            <a:ext cx="90033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us consider that there are m1,m2,……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professors and n1,n2,…..nm number of subjects as vertices of a bipartite graph and they are connected with pi periods as edges.</a:t>
            </a:r>
          </a:p>
        </p:txBody>
      </p:sp>
    </p:spTree>
    <p:extLst>
      <p:ext uri="{BB962C8B-B14F-4D97-AF65-F5344CB8AC3E}">
        <p14:creationId xmlns:p14="http://schemas.microsoft.com/office/powerpoint/2010/main" val="2769024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8523" y="1333306"/>
            <a:ext cx="103163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consider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p=[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pij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matrix taking m1,m2,m3,m4 professors and n1 to n5 5 subjects to be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taught</a:t>
            </a:r>
          </a:p>
          <a:p>
            <a:r>
              <a:rPr lang="en-IN" sz="2800" dirty="0" smtClean="0"/>
              <a:t>	</a:t>
            </a:r>
          </a:p>
          <a:p>
            <a:endParaRPr lang="en-IN" sz="2800" dirty="0"/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Pij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9975" y="2841674"/>
            <a:ext cx="4149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2"/>
            </a:pPr>
            <a:r>
              <a:rPr lang="en-IN" dirty="0" smtClean="0"/>
              <a:t>0     1     1     0</a:t>
            </a:r>
          </a:p>
          <a:p>
            <a:r>
              <a:rPr lang="en-IN" dirty="0" smtClean="0"/>
              <a:t>0     1     0     1     0</a:t>
            </a:r>
          </a:p>
          <a:p>
            <a:r>
              <a:rPr lang="en-IN" dirty="0" smtClean="0"/>
              <a:t>0     1     1     1     1</a:t>
            </a:r>
          </a:p>
          <a:p>
            <a:r>
              <a:rPr lang="en-IN" dirty="0" smtClean="0"/>
              <a:t>0     0     0     1     1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2000" y="719666"/>
            <a:ext cx="8128000" cy="5418667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/>
          </a:p>
          <a:p>
            <a:pPr lvl="0">
              <a:buChar char="•"/>
            </a:pPr>
            <a:endParaRPr lang="en-US"/>
          </a:p>
          <a:p>
            <a:pPr lvl="0">
              <a:buChar char="•"/>
            </a:pPr>
            <a:endParaRPr lang="en-US"/>
          </a:p>
          <a:p>
            <a:pPr lvl="0">
              <a:buChar char="•"/>
            </a:pPr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5035639" y="2901053"/>
            <a:ext cx="128789" cy="1091398"/>
          </a:xfrm>
          <a:prstGeom prst="rightBracket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Left Bracket 7"/>
          <p:cNvSpPr/>
          <p:nvPr/>
        </p:nvSpPr>
        <p:spPr>
          <a:xfrm>
            <a:off x="3319975" y="2901053"/>
            <a:ext cx="92926" cy="1091398"/>
          </a:xfrm>
          <a:prstGeom prst="leftBracket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816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395" y="1678676"/>
            <a:ext cx="6182436" cy="284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51698" y="4878822"/>
            <a:ext cx="5227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Bipartite graph for the given matrix or timings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4607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343" y="818866"/>
            <a:ext cx="9457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edge colouring is done so that no two adjacent edges have same colour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156" y="2053520"/>
            <a:ext cx="44481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46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543" y="999657"/>
            <a:ext cx="86117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timetable without any conflicts based on vertex minimum colouring will become</a:t>
            </a:r>
          </a:p>
          <a:p>
            <a:endParaRPr lang="en-IN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282707"/>
              </p:ext>
            </p:extLst>
          </p:nvPr>
        </p:nvGraphicFramePr>
        <p:xfrm>
          <a:off x="2111612" y="279412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8239050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473987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573227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740155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64636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Period 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Period 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Period 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mtClean="0"/>
                        <a:t>Period 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30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Professor</a:t>
                      </a:r>
                      <a:r>
                        <a:rPr lang="en-IN" baseline="0" dirty="0" smtClean="0"/>
                        <a:t> 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34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Professor 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44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Professor 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09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Professor 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980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26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3022" y="1907822"/>
            <a:ext cx="1036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 smtClean="0"/>
              <a:t>Wikipedia</a:t>
            </a:r>
          </a:p>
          <a:p>
            <a:r>
              <a:rPr lang="en-IN" dirty="0"/>
              <a:t>      </a:t>
            </a:r>
            <a:r>
              <a:rPr lang="en-IN" dirty="0">
                <a:hlinkClick r:id="rId2"/>
              </a:rPr>
              <a:t>https://</a:t>
            </a:r>
            <a:r>
              <a:rPr lang="en-IN" dirty="0" smtClean="0">
                <a:hlinkClick r:id="rId2"/>
              </a:rPr>
              <a:t>en.wikipedia.org/wiki/Bipartite_graph</a:t>
            </a:r>
            <a:endParaRPr lang="en-IN" dirty="0" smtClean="0"/>
          </a:p>
          <a:p>
            <a:r>
              <a:rPr lang="en-IN" dirty="0"/>
              <a:t> </a:t>
            </a:r>
            <a:r>
              <a:rPr lang="en-IN" dirty="0" smtClean="0"/>
              <a:t>     </a:t>
            </a:r>
            <a:r>
              <a:rPr lang="en-IN" dirty="0" smtClean="0">
                <a:hlinkClick r:id="rId3"/>
              </a:rPr>
              <a:t>https</a:t>
            </a:r>
            <a:r>
              <a:rPr lang="en-IN" dirty="0">
                <a:hlinkClick r:id="rId3"/>
              </a:rPr>
              <a:t>://</a:t>
            </a:r>
            <a:r>
              <a:rPr lang="en-IN" dirty="0" smtClean="0">
                <a:hlinkClick r:id="rId3"/>
              </a:rPr>
              <a:t>en.wikipedia.org/wiki/Graph_coloring</a:t>
            </a:r>
            <a:endParaRPr lang="en-IN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 smtClean="0"/>
              <a:t>Academia</a:t>
            </a:r>
          </a:p>
          <a:p>
            <a:r>
              <a:rPr lang="en-IN" dirty="0"/>
              <a:t>  </a:t>
            </a:r>
            <a:r>
              <a:rPr lang="en-IN" dirty="0" smtClean="0"/>
              <a:t>   </a:t>
            </a:r>
            <a:r>
              <a:rPr lang="en-IN" dirty="0" smtClean="0">
                <a:hlinkClick r:id="rId4"/>
              </a:rPr>
              <a:t>https</a:t>
            </a:r>
            <a:r>
              <a:rPr lang="en-IN" dirty="0">
                <a:hlinkClick r:id="rId4"/>
              </a:rPr>
              <a:t>://</a:t>
            </a:r>
            <a:r>
              <a:rPr lang="en-IN" dirty="0" smtClean="0">
                <a:hlinkClick r:id="rId4"/>
              </a:rPr>
              <a:t>www.academia.edu/2479839/Applications_of_Graph_Coloring_in_Modern_Computer_Science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029124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9" y="654757"/>
            <a:ext cx="10803467" cy="567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9349" y="1802674"/>
            <a:ext cx="39057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  <a:p>
            <a:pPr marL="342900" indent="-342900">
              <a:buFontTx/>
              <a:buAutoNum type="arabicPeriod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Bipartite Graph</a:t>
            </a:r>
          </a:p>
          <a:p>
            <a:pPr marL="342900" indent="-342900">
              <a:buAutoNum type="arabicPeriod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 Colouring</a:t>
            </a:r>
          </a:p>
          <a:p>
            <a:pPr marL="342900" indent="-342900">
              <a:buAutoNum type="arabicPeriod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Complication</a:t>
            </a:r>
          </a:p>
          <a:p>
            <a:pPr marL="342900" indent="-342900">
              <a:buAutoNum type="arabicPeriod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342900" indent="-342900">
              <a:buAutoNum type="arabicPeriod"/>
            </a:pP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4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5422" y="1862667"/>
            <a:ext cx="89088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 an university there are m number of professors and n number of subjects. The university administration is facing problem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allocate these m number of professors to the minimum number of periods for teaching there subjects.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9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Bipartite Graph: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9083" y="1690688"/>
            <a:ext cx="86938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Bipartite graph is a graph whose vertices can be divided into two disjoint sets u and v such that every edge connects a vertex in u to one in v, that is u and v are independent sets.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533" y="3657600"/>
            <a:ext cx="3949375" cy="202272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4668128" y="5680327"/>
            <a:ext cx="2855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 complete bipartite graph with m-5, n-3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150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5600" y="1747294"/>
            <a:ext cx="1071315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acyclic graphs are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bipartite(tree).</a:t>
            </a:r>
          </a:p>
          <a:p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 is bipartite if and only if it does not contain an odd cycle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subgraph H of a bipartite graph G is, itself, bipartite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graph is bipartite if and only if it is 2-colorable, (i.e. its chromatic number is less than or equal to 2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IN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2755" y="699912"/>
            <a:ext cx="2912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Properties: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6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 Colouring: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5230" y="1785418"/>
            <a:ext cx="95520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Graphs are used to depict “What is in conflict with what”, and colours are used to denote the state of vertex.</a:t>
            </a:r>
          </a:p>
          <a:p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So more precisely, colouring theory of “partitioning the sets having internal unrecognisable conflicts”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4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Terminology: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5028" y="1815737"/>
            <a:ext cx="104633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Vertex Colouring: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It is a way of colouring the vertices of a graph such that no two adjacent vertices share the same colour.</a:t>
            </a:r>
          </a:p>
          <a:p>
            <a:endParaRPr lang="en-IN" sz="2800" dirty="0"/>
          </a:p>
          <a:p>
            <a:endParaRPr lang="en-IN" sz="2800" dirty="0" smtClean="0"/>
          </a:p>
          <a:p>
            <a:endParaRPr lang="en-IN" sz="2800" dirty="0" smtClean="0"/>
          </a:p>
          <a:p>
            <a:endParaRPr lang="en-IN" sz="2800" dirty="0"/>
          </a:p>
        </p:txBody>
      </p:sp>
      <p:pic>
        <p:nvPicPr>
          <p:cNvPr id="4" name="Picture 3" descr="C:\grad school\CS7123\160px-3-coloringEx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222" y="3609437"/>
            <a:ext cx="2903556" cy="249785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76322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4513" y="1185595"/>
            <a:ext cx="1001485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Edge Colouring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edge colouring assigns a colour to each edge so that no two adjacent edges share same colour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533" y="3375378"/>
            <a:ext cx="3002845" cy="204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0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2892" y="968718"/>
            <a:ext cx="102499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 Colouring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face colouring of a planar graph assigns a colour to each face or region so that no two faces that share a boundary have  the same colour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105" y="3261367"/>
            <a:ext cx="2993495" cy="241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7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290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Allocating time to Instructors</vt:lpstr>
      <vt:lpstr>Outline:</vt:lpstr>
      <vt:lpstr>Problem:</vt:lpstr>
      <vt:lpstr>Bipartite Graph:</vt:lpstr>
      <vt:lpstr>PowerPoint Presentation</vt:lpstr>
      <vt:lpstr>Graph Colouring:</vt:lpstr>
      <vt:lpstr>Terminology:</vt:lpstr>
      <vt:lpstr>PowerPoint Presentation</vt:lpstr>
      <vt:lpstr>PowerPoint Presentation</vt:lpstr>
      <vt:lpstr>PowerPoint Presentation</vt:lpstr>
      <vt:lpstr>Solving Complication: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Allocating time to Instructors</dc:title>
  <dc:creator>nellore manvitham</dc:creator>
  <cp:lastModifiedBy>nellore manvitham</cp:lastModifiedBy>
  <cp:revision>37</cp:revision>
  <dcterms:created xsi:type="dcterms:W3CDTF">2016-03-29T16:03:10Z</dcterms:created>
  <dcterms:modified xsi:type="dcterms:W3CDTF">2016-03-30T15:03:55Z</dcterms:modified>
</cp:coreProperties>
</file>