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59" d="100"/>
          <a:sy n="59" d="100"/>
        </p:scale>
        <p:origin x="108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4/19/2016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mitosystems.com/tag/queries/"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9926" y="2883224"/>
            <a:ext cx="9694058" cy="1186220"/>
          </a:xfrm>
        </p:spPr>
        <p:txBody>
          <a:bodyPr>
            <a:normAutofit fontScale="90000"/>
          </a:bodyPr>
          <a:lstStyle/>
          <a:p>
            <a:r>
              <a:rPr lang="en-IN" sz="5300" b="1" dirty="0" smtClean="0">
                <a:solidFill>
                  <a:schemeClr val="tx1"/>
                </a:solidFill>
                <a:effectLst>
                  <a:outerShdw blurRad="38100" dist="38100" dir="2700000" algn="tl">
                    <a:srgbClr val="000000">
                      <a:alpha val="43137"/>
                    </a:srgbClr>
                  </a:outerShdw>
                </a:effectLst>
              </a:rPr>
              <a:t>Assigning tropical </a:t>
            </a:r>
            <a:r>
              <a:rPr lang="en-IN" sz="5300" b="1" dirty="0" smtClean="0">
                <a:solidFill>
                  <a:schemeClr val="tx1"/>
                </a:solidFill>
                <a:effectLst>
                  <a:outerShdw blurRad="38100" dist="38100" dir="2700000" algn="tl">
                    <a:srgbClr val="000000">
                      <a:alpha val="43137"/>
                    </a:srgbClr>
                  </a:outerShdw>
                </a:effectLst>
              </a:rPr>
              <a:t>fish into </a:t>
            </a:r>
            <a:r>
              <a:rPr lang="en-IN" sz="5300" b="1" dirty="0" smtClean="0">
                <a:solidFill>
                  <a:schemeClr val="tx1"/>
                </a:solidFill>
                <a:effectLst>
                  <a:outerShdw blurRad="38100" dist="38100" dir="2700000" algn="tl">
                    <a:srgbClr val="000000">
                      <a:alpha val="43137"/>
                    </a:srgbClr>
                  </a:outerShdw>
                </a:effectLst>
              </a:rPr>
              <a:t>tanks</a:t>
            </a:r>
            <a:br>
              <a:rPr lang="en-IN" sz="5300" b="1" dirty="0" smtClean="0">
                <a:solidFill>
                  <a:schemeClr val="tx1"/>
                </a:solidFill>
                <a:effectLst>
                  <a:outerShdw blurRad="38100" dist="38100" dir="2700000" algn="tl">
                    <a:srgbClr val="000000">
                      <a:alpha val="43137"/>
                    </a:srgbClr>
                  </a:outerShdw>
                </a:effectLst>
              </a:rPr>
            </a:br>
            <a:r>
              <a:rPr lang="en-IN" b="1" dirty="0">
                <a:solidFill>
                  <a:schemeClr val="tx1"/>
                </a:solidFill>
                <a:effectLst>
                  <a:outerShdw blurRad="38100" dist="38100" dir="2700000" algn="tl">
                    <a:srgbClr val="000000">
                      <a:alpha val="43137"/>
                    </a:srgbClr>
                  </a:outerShdw>
                </a:effectLst>
              </a:rPr>
              <a:t/>
            </a:r>
            <a:br>
              <a:rPr lang="en-IN" b="1" dirty="0">
                <a:solidFill>
                  <a:schemeClr val="tx1"/>
                </a:solidFill>
                <a:effectLst>
                  <a:outerShdw blurRad="38100" dist="38100" dir="2700000" algn="tl">
                    <a:srgbClr val="000000">
                      <a:alpha val="43137"/>
                    </a:srgbClr>
                  </a:outerShdw>
                </a:effectLst>
              </a:rPr>
            </a:br>
            <a:endParaRPr lang="en-IN" b="1" dirty="0">
              <a:solidFill>
                <a:schemeClr val="tx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555845" y="4326341"/>
            <a:ext cx="9948768" cy="1577322"/>
          </a:xfrm>
        </p:spPr>
        <p:txBody>
          <a:bodyPr>
            <a:noAutofit/>
          </a:bodyPr>
          <a:lstStyle/>
          <a:p>
            <a:r>
              <a:rPr lang="en-IN" sz="2000" b="1" dirty="0" smtClean="0"/>
              <a:t>                                                                                                                            </a:t>
            </a:r>
          </a:p>
          <a:p>
            <a:endParaRPr lang="en-IN" sz="2000" b="1" dirty="0"/>
          </a:p>
          <a:p>
            <a:r>
              <a:rPr lang="en-IN" sz="2000" b="1" dirty="0" smtClean="0"/>
              <a:t>                                                                                                           Presented </a:t>
            </a:r>
            <a:r>
              <a:rPr lang="en-IN" sz="2000" b="1" dirty="0"/>
              <a:t>b</a:t>
            </a:r>
            <a:r>
              <a:rPr lang="en-IN" sz="2000" b="1" dirty="0" smtClean="0"/>
              <a:t>y,</a:t>
            </a:r>
          </a:p>
          <a:p>
            <a:r>
              <a:rPr lang="en-IN" sz="2000" b="1" dirty="0" smtClean="0"/>
              <a:t>                                                                                       Manisha Reddy </a:t>
            </a:r>
            <a:r>
              <a:rPr lang="en-IN" sz="2000" b="1" dirty="0" err="1" smtClean="0"/>
              <a:t>Podduturi</a:t>
            </a:r>
            <a:r>
              <a:rPr lang="en-IN" sz="2000" b="1" dirty="0" smtClean="0"/>
              <a:t> </a:t>
            </a:r>
            <a:endParaRPr lang="en-IN" sz="2000" b="1" dirty="0"/>
          </a:p>
        </p:txBody>
      </p:sp>
      <p:pic>
        <p:nvPicPr>
          <p:cNvPr id="6146" name="Picture 2" descr="http://www.geom.uiuc.edu/~zarembe/fish.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439577" y="3053606"/>
            <a:ext cx="2957266" cy="2031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1550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9253" y="624110"/>
            <a:ext cx="8911687" cy="1280890"/>
          </a:xfrm>
        </p:spPr>
        <p:txBody>
          <a:bodyPr>
            <a:normAutofit fontScale="90000"/>
          </a:bodyPr>
          <a:lstStyle/>
          <a:p>
            <a:r>
              <a:rPr lang="en-IN" sz="5300" b="1" dirty="0" smtClean="0">
                <a:solidFill>
                  <a:schemeClr val="tx1"/>
                </a:solidFill>
              </a:rPr>
              <a:t>Problem Solution:</a:t>
            </a:r>
            <a:r>
              <a:rPr lang="en-IN" sz="4000" b="1" dirty="0" smtClean="0">
                <a:solidFill>
                  <a:schemeClr val="tx1"/>
                </a:solidFill>
              </a:rPr>
              <a:t/>
            </a:r>
            <a:br>
              <a:rPr lang="en-IN" sz="4000" b="1" dirty="0" smtClean="0">
                <a:solidFill>
                  <a:schemeClr val="tx1"/>
                </a:solidFill>
              </a:rPr>
            </a:br>
            <a:r>
              <a:rPr lang="en-IN" sz="4000" b="1" dirty="0">
                <a:solidFill>
                  <a:schemeClr val="tx1"/>
                </a:solidFill>
              </a:rPr>
              <a:t/>
            </a:r>
            <a:br>
              <a:rPr lang="en-IN" sz="4000" b="1" dirty="0">
                <a:solidFill>
                  <a:schemeClr val="tx1"/>
                </a:solidFill>
              </a:rPr>
            </a:br>
            <a:r>
              <a:rPr lang="en-IN" sz="4000" b="1" dirty="0" smtClean="0">
                <a:solidFill>
                  <a:schemeClr val="tx1"/>
                </a:solidFill>
              </a:rPr>
              <a:t>Graph </a:t>
            </a:r>
            <a:r>
              <a:rPr lang="en-IN" sz="4000" b="1" dirty="0" err="1" smtClean="0">
                <a:solidFill>
                  <a:schemeClr val="tx1"/>
                </a:solidFill>
              </a:rPr>
              <a:t>Coloring</a:t>
            </a:r>
            <a:r>
              <a:rPr lang="en-IN" sz="4000" b="1" dirty="0" smtClean="0">
                <a:solidFill>
                  <a:schemeClr val="tx1"/>
                </a:solidFill>
              </a:rPr>
              <a:t>:</a:t>
            </a:r>
            <a:r>
              <a:rPr lang="en-IN" dirty="0" smtClean="0">
                <a:solidFill>
                  <a:schemeClr val="tx1"/>
                </a:solidFill>
              </a:rPr>
              <a:t/>
            </a:r>
            <a:br>
              <a:rPr lang="en-IN" dirty="0" smtClean="0">
                <a:solidFill>
                  <a:schemeClr val="tx1"/>
                </a:solidFill>
              </a:rPr>
            </a:br>
            <a:r>
              <a:rPr lang="en-IN" sz="2700" dirty="0" smtClean="0">
                <a:solidFill>
                  <a:schemeClr val="tx1"/>
                </a:solidFill>
              </a:rPr>
              <a:t>It’s the simplest </a:t>
            </a:r>
            <a:r>
              <a:rPr lang="en-IN" sz="2400" dirty="0" smtClean="0">
                <a:solidFill>
                  <a:schemeClr val="tx1"/>
                </a:solidFill>
              </a:rPr>
              <a:t>form</a:t>
            </a:r>
            <a:r>
              <a:rPr lang="en-IN" sz="2700" dirty="0" smtClean="0">
                <a:solidFill>
                  <a:schemeClr val="tx1"/>
                </a:solidFill>
              </a:rPr>
              <a:t>, it is a way of </a:t>
            </a:r>
            <a:r>
              <a:rPr lang="en-IN" sz="2700" dirty="0" err="1" smtClean="0">
                <a:solidFill>
                  <a:schemeClr val="tx1"/>
                </a:solidFill>
              </a:rPr>
              <a:t>coloring</a:t>
            </a:r>
            <a:r>
              <a:rPr lang="en-IN" sz="2700" dirty="0" smtClean="0">
                <a:solidFill>
                  <a:schemeClr val="tx1"/>
                </a:solidFill>
              </a:rPr>
              <a:t> the vertices of a graph such that no two adjacent vertices share the same colour.</a:t>
            </a:r>
            <a:br>
              <a:rPr lang="en-IN" sz="2700" dirty="0" smtClean="0">
                <a:solidFill>
                  <a:schemeClr val="tx1"/>
                </a:solidFill>
              </a:rPr>
            </a:br>
            <a:r>
              <a:rPr lang="en-IN" sz="2700" dirty="0">
                <a:solidFill>
                  <a:schemeClr val="tx1"/>
                </a:solidFill>
              </a:rPr>
              <a:t/>
            </a:r>
            <a:br>
              <a:rPr lang="en-IN" sz="2700" dirty="0">
                <a:solidFill>
                  <a:schemeClr val="tx1"/>
                </a:solidFill>
              </a:rPr>
            </a:br>
            <a:r>
              <a:rPr lang="en-IN" sz="2700" dirty="0" smtClean="0">
                <a:solidFill>
                  <a:schemeClr val="tx1"/>
                </a:solidFill>
              </a:rPr>
              <a:t>After </a:t>
            </a:r>
            <a:r>
              <a:rPr lang="en-IN" sz="2700" dirty="0" err="1" smtClean="0">
                <a:solidFill>
                  <a:schemeClr val="tx1"/>
                </a:solidFill>
              </a:rPr>
              <a:t>coloring</a:t>
            </a:r>
            <a:r>
              <a:rPr lang="en-IN" sz="2700" dirty="0" smtClean="0">
                <a:solidFill>
                  <a:schemeClr val="tx1"/>
                </a:solidFill>
              </a:rPr>
              <a:t> the graph using UFO:</a:t>
            </a:r>
            <a:br>
              <a:rPr lang="en-IN" sz="2700" dirty="0" smtClean="0">
                <a:solidFill>
                  <a:schemeClr val="tx1"/>
                </a:solidFill>
              </a:rPr>
            </a:br>
            <a:r>
              <a:rPr lang="en-IN" sz="2700" dirty="0">
                <a:solidFill>
                  <a:schemeClr val="tx1"/>
                </a:solidFill>
              </a:rPr>
              <a:t/>
            </a:r>
            <a:br>
              <a:rPr lang="en-IN" sz="2700" dirty="0">
                <a:solidFill>
                  <a:schemeClr val="tx1"/>
                </a:solidFill>
              </a:rPr>
            </a:br>
            <a:r>
              <a:rPr lang="en-IN" sz="2700" dirty="0" smtClean="0">
                <a:solidFill>
                  <a:schemeClr val="tx1"/>
                </a:solidFill>
              </a:rPr>
              <a:t/>
            </a:r>
            <a:br>
              <a:rPr lang="en-IN" sz="2700" dirty="0" smtClean="0">
                <a:solidFill>
                  <a:schemeClr val="tx1"/>
                </a:solidFill>
              </a:rPr>
            </a:br>
            <a:r>
              <a:rPr lang="en-IN" sz="2700" dirty="0">
                <a:solidFill>
                  <a:schemeClr val="tx1"/>
                </a:solidFill>
              </a:rPr>
              <a:t/>
            </a:r>
            <a:br>
              <a:rPr lang="en-IN" sz="2700" dirty="0">
                <a:solidFill>
                  <a:schemeClr val="tx1"/>
                </a:solidFill>
              </a:rPr>
            </a:br>
            <a:r>
              <a:rPr lang="en-IN" sz="2700" dirty="0" smtClean="0">
                <a:solidFill>
                  <a:schemeClr val="tx1"/>
                </a:solidFill>
              </a:rPr>
              <a:t/>
            </a:r>
            <a:br>
              <a:rPr lang="en-IN" sz="2700" dirty="0" smtClean="0">
                <a:solidFill>
                  <a:schemeClr val="tx1"/>
                </a:solidFill>
              </a:rPr>
            </a:br>
            <a:r>
              <a:rPr lang="en-IN" sz="2700" dirty="0" smtClean="0">
                <a:solidFill>
                  <a:schemeClr val="tx1"/>
                </a:solidFill>
              </a:rPr>
              <a:t>1</a:t>
            </a:r>
            <a:br>
              <a:rPr lang="en-IN" sz="2700" dirty="0" smtClean="0">
                <a:solidFill>
                  <a:schemeClr val="tx1"/>
                </a:solidFill>
              </a:rPr>
            </a:br>
            <a:r>
              <a:rPr lang="en-IN" sz="2700" smtClean="0">
                <a:solidFill>
                  <a:srgbClr val="FF0000"/>
                </a:solidFill>
              </a:rPr>
              <a:t>Red</a:t>
            </a:r>
            <a:r>
              <a:rPr lang="en-IN" sz="2700" smtClean="0">
                <a:solidFill>
                  <a:schemeClr val="tx1"/>
                </a:solidFill>
              </a:rPr>
              <a:t>         </a:t>
            </a:r>
            <a:r>
              <a:rPr lang="en-IN" sz="2700" smtClean="0">
                <a:solidFill>
                  <a:schemeClr val="accent3">
                    <a:lumMod val="60000"/>
                    <a:lumOff val="40000"/>
                  </a:schemeClr>
                </a:solidFill>
              </a:rPr>
              <a:t>Blue </a:t>
            </a:r>
            <a:r>
              <a:rPr lang="en-IN" sz="2700" smtClean="0">
                <a:solidFill>
                  <a:schemeClr val="tx1"/>
                </a:solidFill>
              </a:rPr>
              <a:t>      </a:t>
            </a:r>
            <a:r>
              <a:rPr lang="en-IN" sz="2700" smtClean="0">
                <a:solidFill>
                  <a:srgbClr val="00B050"/>
                </a:solidFill>
              </a:rPr>
              <a:t>Green    </a:t>
            </a:r>
            <a:r>
              <a:rPr lang="en-IN" sz="2700" smtClean="0">
                <a:solidFill>
                  <a:schemeClr val="tx1"/>
                </a:solidFill>
              </a:rPr>
              <a:t>     </a:t>
            </a:r>
            <a:r>
              <a:rPr lang="en-IN" sz="2700" smtClean="0">
                <a:solidFill>
                  <a:srgbClr val="FF0000"/>
                </a:solidFill>
              </a:rPr>
              <a:t>Red </a:t>
            </a:r>
            <a:r>
              <a:rPr lang="en-IN" sz="2700" smtClean="0">
                <a:solidFill>
                  <a:schemeClr val="tx1"/>
                </a:solidFill>
              </a:rPr>
              <a:t>          </a:t>
            </a:r>
            <a:r>
              <a:rPr lang="en-IN" sz="2700" smtClean="0">
                <a:solidFill>
                  <a:schemeClr val="accent3">
                    <a:lumMod val="60000"/>
                    <a:lumOff val="40000"/>
                  </a:schemeClr>
                </a:solidFill>
              </a:rPr>
              <a:t> Blue </a:t>
            </a:r>
            <a:r>
              <a:rPr lang="en-IN" sz="2700" smtClean="0">
                <a:solidFill>
                  <a:schemeClr val="tx1"/>
                </a:solidFill>
              </a:rPr>
              <a:t>        </a:t>
            </a:r>
            <a:r>
              <a:rPr lang="en-IN" sz="2700" smtClean="0">
                <a:solidFill>
                  <a:srgbClr val="00B050"/>
                </a:solidFill>
              </a:rPr>
              <a:t>  </a:t>
            </a:r>
            <a:r>
              <a:rPr lang="en-IN" sz="2700" dirty="0" smtClean="0">
                <a:solidFill>
                  <a:srgbClr val="00B050"/>
                </a:solidFill>
              </a:rPr>
              <a:t>Green</a:t>
            </a:r>
            <a:r>
              <a:rPr lang="en-IN" sz="2700" dirty="0">
                <a:solidFill>
                  <a:schemeClr val="tx1"/>
                </a:solidFill>
              </a:rPr>
              <a:t/>
            </a:r>
            <a:br>
              <a:rPr lang="en-IN" sz="2700" dirty="0">
                <a:solidFill>
                  <a:schemeClr val="tx1"/>
                </a:solidFill>
              </a:rPr>
            </a:br>
            <a:endParaRPr lang="en-IN" sz="2700" dirty="0">
              <a:solidFill>
                <a:schemeClr val="tx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9253" y="4776720"/>
            <a:ext cx="8624804" cy="1379151"/>
          </a:xfrm>
          <a:prstGeom prst="rect">
            <a:avLst/>
          </a:prstGeom>
        </p:spPr>
      </p:pic>
    </p:spTree>
    <p:extLst>
      <p:ext uri="{BB962C8B-B14F-4D97-AF65-F5344CB8AC3E}">
        <p14:creationId xmlns:p14="http://schemas.microsoft.com/office/powerpoint/2010/main" val="26549593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3067" y="640438"/>
            <a:ext cx="8911687" cy="1280890"/>
          </a:xfrm>
        </p:spPr>
        <p:txBody>
          <a:bodyPr>
            <a:normAutofit fontScale="90000"/>
          </a:bodyPr>
          <a:lstStyle/>
          <a:p>
            <a:r>
              <a:rPr lang="en-IN" sz="5300" b="1" dirty="0" smtClean="0">
                <a:solidFill>
                  <a:schemeClr val="tx1"/>
                </a:solidFill>
              </a:rPr>
              <a:t>Problem Solution:</a:t>
            </a:r>
            <a:br>
              <a:rPr lang="en-IN" sz="5300" b="1" dirty="0" smtClean="0">
                <a:solidFill>
                  <a:schemeClr val="tx1"/>
                </a:solidFill>
              </a:rPr>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r>
              <a:rPr lang="en-IN" dirty="0" smtClean="0"/>
              <a:t/>
            </a:r>
            <a:br>
              <a:rPr lang="en-IN" dirty="0" smtClean="0"/>
            </a:br>
            <a:r>
              <a:rPr lang="en-IN" sz="2700" dirty="0" smtClean="0">
                <a:solidFill>
                  <a:schemeClr val="tx1"/>
                </a:solidFill>
              </a:rPr>
              <a:t>What does each colour on the graph represent?</a:t>
            </a:r>
            <a:br>
              <a:rPr lang="en-IN" sz="2700" dirty="0" smtClean="0">
                <a:solidFill>
                  <a:schemeClr val="tx1"/>
                </a:solidFill>
              </a:rPr>
            </a:br>
            <a:r>
              <a:rPr lang="en-IN" sz="2700" dirty="0" smtClean="0">
                <a:solidFill>
                  <a:schemeClr val="tx1"/>
                </a:solidFill>
              </a:rPr>
              <a:t>How Chromatic number help to solve the problem?</a:t>
            </a:r>
            <a:endParaRPr lang="en-IN" sz="2700" dirty="0">
              <a:solidFill>
                <a:schemeClr val="tx1"/>
              </a:solidFill>
            </a:endParaRPr>
          </a:p>
        </p:txBody>
      </p:sp>
      <p:pic>
        <p:nvPicPr>
          <p:cNvPr id="3" name="Picture 2" descr="http://www.geom.uiuc.edu/~zarembe/graph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3687" y="1763486"/>
            <a:ext cx="5290456" cy="3755571"/>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p:cNvCxnSpPr/>
          <p:nvPr/>
        </p:nvCxnSpPr>
        <p:spPr>
          <a:xfrm>
            <a:off x="3951514" y="4523014"/>
            <a:ext cx="1600200" cy="587829"/>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4511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400" dirty="0" smtClean="0">
                <a:solidFill>
                  <a:schemeClr val="tx1"/>
                </a:solidFill>
              </a:rPr>
              <a:t>Several different combinations of fish are possible depending on how the graph is coloured.</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Fish with vertices of the same colour go in to the same tank.</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The fewest number of tanks the tropical fish owner will need is three.</a:t>
            </a:r>
            <a:br>
              <a:rPr lang="en-IN" sz="2400" dirty="0" smtClean="0">
                <a:solidFill>
                  <a:schemeClr val="tx1"/>
                </a:solidFill>
              </a:rPr>
            </a:br>
            <a:r>
              <a:rPr lang="en-IN" sz="2400" dirty="0"/>
              <a:t/>
            </a:r>
            <a:br>
              <a:rPr lang="en-IN" sz="2400" dirty="0"/>
            </a:br>
            <a:r>
              <a:rPr lang="en-IN" sz="2400" dirty="0" smtClean="0"/>
              <a:t/>
            </a:r>
            <a:br>
              <a:rPr lang="en-IN" sz="2400" dirty="0" smtClean="0"/>
            </a:br>
            <a:r>
              <a:rPr lang="en-IN" sz="2400" dirty="0" smtClean="0"/>
              <a:t/>
            </a:r>
            <a:br>
              <a:rPr lang="en-IN" sz="2400" dirty="0" smtClean="0"/>
            </a:br>
            <a:endParaRPr lang="en-IN" sz="2400" dirty="0"/>
          </a:p>
        </p:txBody>
      </p:sp>
      <p:graphicFrame>
        <p:nvGraphicFramePr>
          <p:cNvPr id="3" name="Table 2"/>
          <p:cNvGraphicFramePr>
            <a:graphicFrameLocks noGrp="1"/>
          </p:cNvGraphicFramePr>
          <p:nvPr>
            <p:extLst>
              <p:ext uri="{D42A27DB-BD31-4B8C-83A1-F6EECF244321}">
                <p14:modId xmlns:p14="http://schemas.microsoft.com/office/powerpoint/2010/main" val="923496670"/>
              </p:ext>
            </p:extLst>
          </p:nvPr>
        </p:nvGraphicFramePr>
        <p:xfrm>
          <a:off x="2592924" y="4131128"/>
          <a:ext cx="8127999" cy="2041072"/>
        </p:xfrm>
        <a:graphic>
          <a:graphicData uri="http://schemas.openxmlformats.org/drawingml/2006/table">
            <a:tbl>
              <a:tblPr bandCol="1">
                <a:tableStyleId>{5C22544A-7EE6-4342-B048-85BDC9FD1C3A}</a:tableStyleId>
              </a:tblPr>
              <a:tblGrid>
                <a:gridCol w="2709333">
                  <a:extLst>
                    <a:ext uri="{9D8B030D-6E8A-4147-A177-3AD203B41FA5}">
                      <a16:colId xmlns:a16="http://schemas.microsoft.com/office/drawing/2014/main" val="1243167769"/>
                    </a:ext>
                  </a:extLst>
                </a:gridCol>
                <a:gridCol w="2709333">
                  <a:extLst>
                    <a:ext uri="{9D8B030D-6E8A-4147-A177-3AD203B41FA5}">
                      <a16:colId xmlns:a16="http://schemas.microsoft.com/office/drawing/2014/main" val="3802401768"/>
                    </a:ext>
                  </a:extLst>
                </a:gridCol>
                <a:gridCol w="2709333">
                  <a:extLst>
                    <a:ext uri="{9D8B030D-6E8A-4147-A177-3AD203B41FA5}">
                      <a16:colId xmlns:a16="http://schemas.microsoft.com/office/drawing/2014/main" val="283902479"/>
                    </a:ext>
                  </a:extLst>
                </a:gridCol>
              </a:tblGrid>
              <a:tr h="1020536">
                <a:tc>
                  <a:txBody>
                    <a:bodyPr/>
                    <a:lstStyle/>
                    <a:p>
                      <a:r>
                        <a:rPr lang="en-IN" sz="2400" dirty="0" smtClean="0">
                          <a:solidFill>
                            <a:srgbClr val="FF0000"/>
                          </a:solidFill>
                        </a:rPr>
                        <a:t>        Tank 1</a:t>
                      </a:r>
                      <a:endParaRPr lang="en-IN" sz="2400" dirty="0">
                        <a:solidFill>
                          <a:srgbClr val="FF0000"/>
                        </a:solidFill>
                      </a:endParaRPr>
                    </a:p>
                  </a:txBody>
                  <a:tcPr/>
                </a:tc>
                <a:tc>
                  <a:txBody>
                    <a:bodyPr/>
                    <a:lstStyle/>
                    <a:p>
                      <a:r>
                        <a:rPr lang="en-IN" sz="2400" dirty="0" smtClean="0">
                          <a:solidFill>
                            <a:schemeClr val="accent3">
                              <a:lumMod val="60000"/>
                              <a:lumOff val="40000"/>
                            </a:schemeClr>
                          </a:solidFill>
                        </a:rPr>
                        <a:t>         Tank 2</a:t>
                      </a:r>
                      <a:endParaRPr lang="en-IN" sz="2400" dirty="0">
                        <a:solidFill>
                          <a:schemeClr val="accent3">
                            <a:lumMod val="60000"/>
                            <a:lumOff val="40000"/>
                          </a:schemeClr>
                        </a:solidFill>
                      </a:endParaRPr>
                    </a:p>
                  </a:txBody>
                  <a:tcPr/>
                </a:tc>
                <a:tc>
                  <a:txBody>
                    <a:bodyPr/>
                    <a:lstStyle/>
                    <a:p>
                      <a:r>
                        <a:rPr lang="en-IN" sz="2400" dirty="0" smtClean="0">
                          <a:solidFill>
                            <a:srgbClr val="00B050"/>
                          </a:solidFill>
                        </a:rPr>
                        <a:t>        Tank 3</a:t>
                      </a:r>
                      <a:endParaRPr lang="en-IN" sz="2400" dirty="0">
                        <a:solidFill>
                          <a:srgbClr val="00B050"/>
                        </a:solidFill>
                      </a:endParaRPr>
                    </a:p>
                  </a:txBody>
                  <a:tcPr/>
                </a:tc>
                <a:extLst>
                  <a:ext uri="{0D108BD9-81ED-4DB2-BD59-A6C34878D82A}">
                    <a16:rowId xmlns:a16="http://schemas.microsoft.com/office/drawing/2014/main" val="3118475202"/>
                  </a:ext>
                </a:extLst>
              </a:tr>
              <a:tr h="1020536">
                <a:tc>
                  <a:txBody>
                    <a:bodyPr/>
                    <a:lstStyle/>
                    <a:p>
                      <a:r>
                        <a:rPr lang="en-IN" sz="2400" dirty="0" smtClean="0">
                          <a:solidFill>
                            <a:srgbClr val="FF0000"/>
                          </a:solidFill>
                        </a:rPr>
                        <a:t> Alphas and Deltas</a:t>
                      </a:r>
                      <a:endParaRPr lang="en-IN" sz="2400" dirty="0">
                        <a:solidFill>
                          <a:srgbClr val="FF0000"/>
                        </a:solidFill>
                      </a:endParaRPr>
                    </a:p>
                  </a:txBody>
                  <a:tcPr/>
                </a:tc>
                <a:tc>
                  <a:txBody>
                    <a:bodyPr/>
                    <a:lstStyle/>
                    <a:p>
                      <a:r>
                        <a:rPr lang="en-IN" sz="2400" dirty="0" smtClean="0">
                          <a:solidFill>
                            <a:schemeClr val="accent3">
                              <a:lumMod val="60000"/>
                              <a:lumOff val="40000"/>
                            </a:schemeClr>
                          </a:solidFill>
                        </a:rPr>
                        <a:t> </a:t>
                      </a:r>
                      <a:r>
                        <a:rPr lang="en-IN" sz="2400" dirty="0" err="1" smtClean="0">
                          <a:solidFill>
                            <a:schemeClr val="accent3">
                              <a:lumMod val="60000"/>
                              <a:lumOff val="40000"/>
                            </a:schemeClr>
                          </a:solidFill>
                        </a:rPr>
                        <a:t>Fetas</a:t>
                      </a:r>
                      <a:r>
                        <a:rPr lang="en-IN" sz="2400" baseline="0" dirty="0" smtClean="0">
                          <a:solidFill>
                            <a:schemeClr val="accent3">
                              <a:lumMod val="60000"/>
                              <a:lumOff val="40000"/>
                            </a:schemeClr>
                          </a:solidFill>
                        </a:rPr>
                        <a:t> and Cartas</a:t>
                      </a:r>
                      <a:endParaRPr lang="en-IN" sz="2400" dirty="0">
                        <a:solidFill>
                          <a:schemeClr val="accent3">
                            <a:lumMod val="60000"/>
                            <a:lumOff val="40000"/>
                          </a:schemeClr>
                        </a:solidFill>
                      </a:endParaRPr>
                    </a:p>
                  </a:txBody>
                  <a:tcPr/>
                </a:tc>
                <a:tc>
                  <a:txBody>
                    <a:bodyPr/>
                    <a:lstStyle/>
                    <a:p>
                      <a:r>
                        <a:rPr lang="en-IN" sz="2400" baseline="0" dirty="0" smtClean="0">
                          <a:solidFill>
                            <a:srgbClr val="00B050"/>
                          </a:solidFill>
                        </a:rPr>
                        <a:t> </a:t>
                      </a:r>
                      <a:r>
                        <a:rPr lang="en-IN" sz="2400" dirty="0" smtClean="0">
                          <a:solidFill>
                            <a:srgbClr val="00B050"/>
                          </a:solidFill>
                        </a:rPr>
                        <a:t>Betas and       </a:t>
                      </a:r>
                      <a:r>
                        <a:rPr lang="en-IN" sz="2400" dirty="0" err="1" smtClean="0">
                          <a:solidFill>
                            <a:srgbClr val="00B050"/>
                          </a:solidFill>
                        </a:rPr>
                        <a:t>Epsalas</a:t>
                      </a:r>
                      <a:endParaRPr lang="en-IN" sz="2400" dirty="0">
                        <a:solidFill>
                          <a:srgbClr val="00B050"/>
                        </a:solidFill>
                      </a:endParaRPr>
                    </a:p>
                  </a:txBody>
                  <a:tcPr/>
                </a:tc>
                <a:extLst>
                  <a:ext uri="{0D108BD9-81ED-4DB2-BD59-A6C34878D82A}">
                    <a16:rowId xmlns:a16="http://schemas.microsoft.com/office/drawing/2014/main" val="1593108331"/>
                  </a:ext>
                </a:extLst>
              </a:tr>
            </a:tbl>
          </a:graphicData>
        </a:graphic>
      </p:graphicFrame>
    </p:spTree>
    <p:extLst>
      <p:ext uri="{BB962C8B-B14F-4D97-AF65-F5344CB8AC3E}">
        <p14:creationId xmlns:p14="http://schemas.microsoft.com/office/powerpoint/2010/main" val="30461821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IN" dirty="0"/>
              <a:t/>
            </a:r>
            <a:br>
              <a:rPr lang="en-IN" dirty="0"/>
            </a:br>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endParaRPr lang="en-IN" dirty="0"/>
          </a:p>
        </p:txBody>
      </p:sp>
      <p:sp>
        <p:nvSpPr>
          <p:cNvPr id="5" name="Title 1"/>
          <p:cNvSpPr txBox="1">
            <a:spLocks/>
          </p:cNvSpPr>
          <p:nvPr/>
        </p:nvSpPr>
        <p:spPr>
          <a:xfrm>
            <a:off x="1923452" y="4425043"/>
            <a:ext cx="8911687" cy="2002972"/>
          </a:xfrm>
          <a:prstGeom prst="rect">
            <a:avLst/>
          </a:prstGeom>
        </p:spPr>
        <p:txBody>
          <a:bodyPr vert="horz" lIns="91440" tIns="45720" rIns="91440" bIns="45720" rtlCol="0" anchor="t">
            <a:normAutofit fontScale="82500" lnSpcReduction="20000"/>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IN" smtClean="0"/>
              <a:t/>
            </a:r>
            <a:br>
              <a:rPr lang="en-IN" smtClean="0"/>
            </a:br>
            <a:r>
              <a:rPr lang="en-IN" smtClean="0"/>
              <a:t/>
            </a:r>
            <a:br>
              <a:rPr lang="en-IN" smtClean="0"/>
            </a:br>
            <a:r>
              <a:rPr lang="en-IN" smtClean="0"/>
              <a:t/>
            </a:r>
            <a:br>
              <a:rPr lang="en-IN" smtClean="0"/>
            </a:br>
            <a:r>
              <a:rPr lang="en-IN" smtClean="0"/>
              <a:t/>
            </a:r>
            <a:br>
              <a:rPr lang="en-IN" smtClean="0"/>
            </a:br>
            <a:endParaRPr lang="en-IN" dirty="0"/>
          </a:p>
        </p:txBody>
      </p:sp>
      <p:pic>
        <p:nvPicPr>
          <p:cNvPr id="6" name="Picture 2" descr="http://mitosystems.com/wp-content/uploads/2013/06/question-mark-300x300.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9771" y="1616529"/>
            <a:ext cx="6172200" cy="3820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134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514928"/>
            <a:ext cx="8911687" cy="1280890"/>
          </a:xfrm>
        </p:spPr>
        <p:txBody>
          <a:bodyPr>
            <a:normAutofit/>
          </a:bodyPr>
          <a:lstStyle/>
          <a:p>
            <a:r>
              <a:rPr lang="en-IN" sz="4800" b="1" dirty="0" smtClean="0">
                <a:solidFill>
                  <a:schemeClr val="tx1"/>
                </a:solidFill>
              </a:rPr>
              <a:t>Plan for the talk:</a:t>
            </a:r>
            <a:endParaRPr lang="en-IN" sz="4800" b="1" dirty="0">
              <a:solidFill>
                <a:schemeClr val="tx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sz="2400" dirty="0" smtClean="0"/>
              <a:t>Tropical fish Problem</a:t>
            </a:r>
          </a:p>
          <a:p>
            <a:pPr>
              <a:buFont typeface="Arial" panose="020B0604020202020204" pitchFamily="34" charset="0"/>
              <a:buChar char="•"/>
            </a:pPr>
            <a:r>
              <a:rPr lang="en-IN" sz="2400" dirty="0" smtClean="0"/>
              <a:t>Real-World problem</a:t>
            </a:r>
          </a:p>
          <a:p>
            <a:pPr>
              <a:buFont typeface="Arial" panose="020B0604020202020204" pitchFamily="34" charset="0"/>
              <a:buChar char="•"/>
            </a:pPr>
            <a:r>
              <a:rPr lang="en-IN" sz="2400" dirty="0" smtClean="0"/>
              <a:t>Graph Construction</a:t>
            </a:r>
          </a:p>
          <a:p>
            <a:pPr>
              <a:buFont typeface="Arial" panose="020B0604020202020204" pitchFamily="34" charset="0"/>
              <a:buChar char="•"/>
            </a:pPr>
            <a:r>
              <a:rPr lang="en-IN" sz="2400" dirty="0" smtClean="0"/>
              <a:t>Special property</a:t>
            </a:r>
          </a:p>
          <a:p>
            <a:pPr>
              <a:buFont typeface="Arial" panose="020B0604020202020204" pitchFamily="34" charset="0"/>
              <a:buChar char="•"/>
            </a:pPr>
            <a:r>
              <a:rPr lang="en-IN" sz="2400" dirty="0" smtClean="0"/>
              <a:t>Problem solution</a:t>
            </a:r>
            <a:endParaRPr lang="en-IN" sz="2400" dirty="0"/>
          </a:p>
        </p:txBody>
      </p:sp>
    </p:spTree>
    <p:extLst>
      <p:ext uri="{BB962C8B-B14F-4D97-AF65-F5344CB8AC3E}">
        <p14:creationId xmlns:p14="http://schemas.microsoft.com/office/powerpoint/2010/main" val="1967046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800" b="1" dirty="0" smtClean="0">
                <a:solidFill>
                  <a:schemeClr val="tx1"/>
                </a:solidFill>
              </a:rPr>
              <a:t>Tropical Fish Problem</a:t>
            </a:r>
            <a:endParaRPr lang="en-IN" sz="4800" b="1" dirty="0">
              <a:solidFill>
                <a:schemeClr val="tx1"/>
              </a:solidFill>
            </a:endParaRPr>
          </a:p>
        </p:txBody>
      </p:sp>
      <p:sp>
        <p:nvSpPr>
          <p:cNvPr id="3" name="Content Placeholder 2"/>
          <p:cNvSpPr>
            <a:spLocks noGrp="1"/>
          </p:cNvSpPr>
          <p:nvPr>
            <p:ph idx="1"/>
          </p:nvPr>
        </p:nvSpPr>
        <p:spPr/>
        <p:txBody>
          <a:bodyPr>
            <a:normAutofit lnSpcReduction="10000"/>
          </a:bodyPr>
          <a:lstStyle/>
          <a:p>
            <a:pPr marL="0" indent="0">
              <a:buNone/>
            </a:pPr>
            <a:r>
              <a:rPr lang="en-IN" sz="2400" dirty="0" smtClean="0"/>
              <a:t>A tropical fish hobbyist had six different types of fish: Alphas, Betas, Cartas, Deltas, </a:t>
            </a:r>
            <a:r>
              <a:rPr lang="en-IN" sz="2400" dirty="0" err="1" smtClean="0"/>
              <a:t>Epsalas</a:t>
            </a:r>
            <a:r>
              <a:rPr lang="en-IN" sz="2400" dirty="0" smtClean="0"/>
              <a:t> and </a:t>
            </a:r>
            <a:r>
              <a:rPr lang="en-IN" sz="2400" dirty="0" err="1" smtClean="0"/>
              <a:t>Fetas</a:t>
            </a:r>
            <a:r>
              <a:rPr lang="en-IN" sz="2400" dirty="0" smtClean="0"/>
              <a:t> which shall be designated by A, B, C, D, E and F respectively. </a:t>
            </a:r>
          </a:p>
          <a:p>
            <a:pPr marL="0" indent="0">
              <a:buNone/>
            </a:pPr>
            <a:endParaRPr lang="en-IN" sz="2400" dirty="0" smtClean="0"/>
          </a:p>
          <a:p>
            <a:pPr marL="0" indent="0">
              <a:buNone/>
            </a:pPr>
            <a:r>
              <a:rPr lang="en-IN" sz="2800" b="1" dirty="0" smtClean="0"/>
              <a:t>Real-World Problem:</a:t>
            </a:r>
          </a:p>
          <a:p>
            <a:pPr marL="0" indent="0">
              <a:buNone/>
            </a:pPr>
            <a:r>
              <a:rPr lang="en-IN" sz="2400" dirty="0" smtClean="0"/>
              <a:t>Because of Predator-prey relationships, water conditions and size only few fishes can be kept in the same tank.</a:t>
            </a:r>
          </a:p>
          <a:p>
            <a:pPr marL="0" indent="0">
              <a:buNone/>
            </a:pPr>
            <a:r>
              <a:rPr lang="en-IN" sz="2400" dirty="0" smtClean="0"/>
              <a:t>What is the least number of tanks needed to place all the fish?</a:t>
            </a:r>
            <a:endParaRPr lang="en-IN" sz="2400" dirty="0"/>
          </a:p>
        </p:txBody>
      </p:sp>
    </p:spTree>
    <p:extLst>
      <p:ext uri="{BB962C8B-B14F-4D97-AF65-F5344CB8AC3E}">
        <p14:creationId xmlns:p14="http://schemas.microsoft.com/office/powerpoint/2010/main" val="3369069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058" y="296563"/>
            <a:ext cx="8911687" cy="6022349"/>
          </a:xfrm>
        </p:spPr>
        <p:txBody>
          <a:bodyPr>
            <a:normAutofit/>
          </a:bodyPr>
          <a:lstStyle/>
          <a:p>
            <a:r>
              <a:rPr lang="en-IN" sz="2400" dirty="0" smtClean="0"/>
              <a:t/>
            </a:r>
            <a:br>
              <a:rPr lang="en-IN" sz="2400" dirty="0" smtClean="0"/>
            </a:br>
            <a:r>
              <a:rPr lang="en-IN" sz="3200" dirty="0" smtClean="0">
                <a:solidFill>
                  <a:schemeClr val="tx1"/>
                </a:solidFill>
              </a:rPr>
              <a:t>Consider the following table shows which fish cannot be together:</a:t>
            </a:r>
            <a:br>
              <a:rPr lang="en-IN" sz="3200" dirty="0" smtClean="0">
                <a:solidFill>
                  <a:schemeClr val="tx1"/>
                </a:solidFill>
              </a:rPr>
            </a:br>
            <a:r>
              <a:rPr lang="en-IN" sz="2400" dirty="0"/>
              <a:t> </a:t>
            </a:r>
            <a:r>
              <a:rPr lang="en-IN" sz="2400" dirty="0" smtClean="0"/>
              <a:t>   </a:t>
            </a:r>
            <a:br>
              <a:rPr lang="en-IN" sz="2400" dirty="0" smtClean="0"/>
            </a:br>
            <a:endParaRPr lang="en-IN" sz="2400" dirty="0"/>
          </a:p>
        </p:txBody>
      </p:sp>
      <p:graphicFrame>
        <p:nvGraphicFramePr>
          <p:cNvPr id="3" name="Table 2"/>
          <p:cNvGraphicFramePr>
            <a:graphicFrameLocks noGrp="1"/>
          </p:cNvGraphicFramePr>
          <p:nvPr>
            <p:extLst>
              <p:ext uri="{D42A27DB-BD31-4B8C-83A1-F6EECF244321}">
                <p14:modId xmlns:p14="http://schemas.microsoft.com/office/powerpoint/2010/main" val="625039309"/>
              </p:ext>
            </p:extLst>
          </p:nvPr>
        </p:nvGraphicFramePr>
        <p:xfrm>
          <a:off x="1774058" y="2620369"/>
          <a:ext cx="8625386" cy="1869744"/>
        </p:xfrm>
        <a:graphic>
          <a:graphicData uri="http://schemas.openxmlformats.org/drawingml/2006/table">
            <a:tbl>
              <a:tblPr firstCol="1" bandCol="1">
                <a:tableStyleId>{F5AB1C69-6EDB-4FF4-983F-18BD219EF322}</a:tableStyleId>
              </a:tblPr>
              <a:tblGrid>
                <a:gridCol w="1232198">
                  <a:extLst>
                    <a:ext uri="{9D8B030D-6E8A-4147-A177-3AD203B41FA5}">
                      <a16:colId xmlns:a16="http://schemas.microsoft.com/office/drawing/2014/main" val="1712698848"/>
                    </a:ext>
                  </a:extLst>
                </a:gridCol>
                <a:gridCol w="1232198">
                  <a:extLst>
                    <a:ext uri="{9D8B030D-6E8A-4147-A177-3AD203B41FA5}">
                      <a16:colId xmlns:a16="http://schemas.microsoft.com/office/drawing/2014/main" val="2020346535"/>
                    </a:ext>
                  </a:extLst>
                </a:gridCol>
                <a:gridCol w="1232198">
                  <a:extLst>
                    <a:ext uri="{9D8B030D-6E8A-4147-A177-3AD203B41FA5}">
                      <a16:colId xmlns:a16="http://schemas.microsoft.com/office/drawing/2014/main" val="1563814984"/>
                    </a:ext>
                  </a:extLst>
                </a:gridCol>
                <a:gridCol w="1232198">
                  <a:extLst>
                    <a:ext uri="{9D8B030D-6E8A-4147-A177-3AD203B41FA5}">
                      <a16:colId xmlns:a16="http://schemas.microsoft.com/office/drawing/2014/main" val="177599259"/>
                    </a:ext>
                  </a:extLst>
                </a:gridCol>
                <a:gridCol w="1232198">
                  <a:extLst>
                    <a:ext uri="{9D8B030D-6E8A-4147-A177-3AD203B41FA5}">
                      <a16:colId xmlns:a16="http://schemas.microsoft.com/office/drawing/2014/main" val="3200035275"/>
                    </a:ext>
                  </a:extLst>
                </a:gridCol>
                <a:gridCol w="1232198">
                  <a:extLst>
                    <a:ext uri="{9D8B030D-6E8A-4147-A177-3AD203B41FA5}">
                      <a16:colId xmlns:a16="http://schemas.microsoft.com/office/drawing/2014/main" val="4235564874"/>
                    </a:ext>
                  </a:extLst>
                </a:gridCol>
                <a:gridCol w="1232198">
                  <a:extLst>
                    <a:ext uri="{9D8B030D-6E8A-4147-A177-3AD203B41FA5}">
                      <a16:colId xmlns:a16="http://schemas.microsoft.com/office/drawing/2014/main" val="119554303"/>
                    </a:ext>
                  </a:extLst>
                </a:gridCol>
              </a:tblGrid>
              <a:tr h="934872">
                <a:tc>
                  <a:txBody>
                    <a:bodyPr/>
                    <a:lstStyle/>
                    <a:p>
                      <a:r>
                        <a:rPr lang="en-IN" dirty="0" smtClean="0"/>
                        <a:t>Type</a:t>
                      </a:r>
                      <a:endParaRPr lang="en-IN" dirty="0"/>
                    </a:p>
                  </a:txBody>
                  <a:tcPr/>
                </a:tc>
                <a:tc>
                  <a:txBody>
                    <a:bodyPr/>
                    <a:lstStyle/>
                    <a:p>
                      <a:r>
                        <a:rPr lang="en-IN" dirty="0" smtClean="0"/>
                        <a:t>A</a:t>
                      </a:r>
                      <a:endParaRPr lang="en-IN" dirty="0"/>
                    </a:p>
                  </a:txBody>
                  <a:tcPr/>
                </a:tc>
                <a:tc>
                  <a:txBody>
                    <a:bodyPr/>
                    <a:lstStyle/>
                    <a:p>
                      <a:r>
                        <a:rPr lang="en-IN" dirty="0" smtClean="0"/>
                        <a:t>B</a:t>
                      </a:r>
                      <a:endParaRPr lang="en-IN" dirty="0"/>
                    </a:p>
                  </a:txBody>
                  <a:tcPr/>
                </a:tc>
                <a:tc>
                  <a:txBody>
                    <a:bodyPr/>
                    <a:lstStyle/>
                    <a:p>
                      <a:r>
                        <a:rPr lang="en-IN" dirty="0" smtClean="0"/>
                        <a:t>C</a:t>
                      </a:r>
                      <a:endParaRPr lang="en-IN" dirty="0"/>
                    </a:p>
                  </a:txBody>
                  <a:tcPr/>
                </a:tc>
                <a:tc>
                  <a:txBody>
                    <a:bodyPr/>
                    <a:lstStyle/>
                    <a:p>
                      <a:r>
                        <a:rPr lang="en-IN" dirty="0" smtClean="0"/>
                        <a:t>D</a:t>
                      </a:r>
                      <a:endParaRPr lang="en-IN" dirty="0"/>
                    </a:p>
                  </a:txBody>
                  <a:tcPr/>
                </a:tc>
                <a:tc>
                  <a:txBody>
                    <a:bodyPr/>
                    <a:lstStyle/>
                    <a:p>
                      <a:r>
                        <a:rPr lang="en-IN" dirty="0" smtClean="0"/>
                        <a:t>E</a:t>
                      </a:r>
                      <a:endParaRPr lang="en-IN" dirty="0"/>
                    </a:p>
                  </a:txBody>
                  <a:tcPr/>
                </a:tc>
                <a:tc>
                  <a:txBody>
                    <a:bodyPr/>
                    <a:lstStyle/>
                    <a:p>
                      <a:r>
                        <a:rPr lang="en-IN" dirty="0" smtClean="0"/>
                        <a:t>F</a:t>
                      </a:r>
                      <a:endParaRPr lang="en-IN" dirty="0"/>
                    </a:p>
                  </a:txBody>
                  <a:tcPr/>
                </a:tc>
                <a:extLst>
                  <a:ext uri="{0D108BD9-81ED-4DB2-BD59-A6C34878D82A}">
                    <a16:rowId xmlns:a16="http://schemas.microsoft.com/office/drawing/2014/main" val="899306989"/>
                  </a:ext>
                </a:extLst>
              </a:tr>
              <a:tr h="934872">
                <a:tc>
                  <a:txBody>
                    <a:bodyPr/>
                    <a:lstStyle/>
                    <a:p>
                      <a:r>
                        <a:rPr lang="en-IN" dirty="0" smtClean="0"/>
                        <a:t>Cannot</a:t>
                      </a:r>
                      <a:r>
                        <a:rPr lang="en-IN" baseline="0" dirty="0" smtClean="0"/>
                        <a:t>  be with</a:t>
                      </a:r>
                      <a:endParaRPr lang="en-IN" dirty="0"/>
                    </a:p>
                  </a:txBody>
                  <a:tcPr/>
                </a:tc>
                <a:tc>
                  <a:txBody>
                    <a:bodyPr/>
                    <a:lstStyle/>
                    <a:p>
                      <a:r>
                        <a:rPr lang="en-IN" dirty="0" smtClean="0"/>
                        <a:t>B, C</a:t>
                      </a:r>
                      <a:endParaRPr lang="en-IN" dirty="0"/>
                    </a:p>
                  </a:txBody>
                  <a:tcPr/>
                </a:tc>
                <a:tc>
                  <a:txBody>
                    <a:bodyPr/>
                    <a:lstStyle/>
                    <a:p>
                      <a:r>
                        <a:rPr lang="en-IN" dirty="0" smtClean="0"/>
                        <a:t>A, C, D</a:t>
                      </a:r>
                      <a:endParaRPr lang="en-IN" dirty="0"/>
                    </a:p>
                  </a:txBody>
                  <a:tcPr/>
                </a:tc>
                <a:tc>
                  <a:txBody>
                    <a:bodyPr/>
                    <a:lstStyle/>
                    <a:p>
                      <a:r>
                        <a:rPr lang="en-IN" dirty="0" smtClean="0"/>
                        <a:t>A, B, D, E</a:t>
                      </a:r>
                      <a:endParaRPr lang="en-IN" dirty="0"/>
                    </a:p>
                  </a:txBody>
                  <a:tcPr/>
                </a:tc>
                <a:tc>
                  <a:txBody>
                    <a:bodyPr/>
                    <a:lstStyle/>
                    <a:p>
                      <a:r>
                        <a:rPr lang="en-IN" dirty="0" smtClean="0"/>
                        <a:t>C, E, F</a:t>
                      </a:r>
                      <a:endParaRPr lang="en-IN" dirty="0"/>
                    </a:p>
                  </a:txBody>
                  <a:tcPr/>
                </a:tc>
                <a:tc>
                  <a:txBody>
                    <a:bodyPr/>
                    <a:lstStyle/>
                    <a:p>
                      <a:r>
                        <a:rPr lang="en-IN" dirty="0" smtClean="0"/>
                        <a:t>C, D, F</a:t>
                      </a:r>
                      <a:endParaRPr lang="en-IN" dirty="0"/>
                    </a:p>
                  </a:txBody>
                  <a:tcPr/>
                </a:tc>
                <a:tc>
                  <a:txBody>
                    <a:bodyPr/>
                    <a:lstStyle/>
                    <a:p>
                      <a:r>
                        <a:rPr lang="en-IN" dirty="0" smtClean="0"/>
                        <a:t>D, E</a:t>
                      </a:r>
                      <a:endParaRPr lang="en-IN" dirty="0"/>
                    </a:p>
                  </a:txBody>
                  <a:tcPr/>
                </a:tc>
                <a:extLst>
                  <a:ext uri="{0D108BD9-81ED-4DB2-BD59-A6C34878D82A}">
                    <a16:rowId xmlns:a16="http://schemas.microsoft.com/office/drawing/2014/main" val="1792126688"/>
                  </a:ext>
                </a:extLst>
              </a:tr>
            </a:tbl>
          </a:graphicData>
        </a:graphic>
      </p:graphicFrame>
    </p:spTree>
    <p:extLst>
      <p:ext uri="{BB962C8B-B14F-4D97-AF65-F5344CB8AC3E}">
        <p14:creationId xmlns:p14="http://schemas.microsoft.com/office/powerpoint/2010/main" val="4022350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345" y="596815"/>
            <a:ext cx="8911687" cy="1280890"/>
          </a:xfrm>
        </p:spPr>
        <p:txBody>
          <a:bodyPr>
            <a:normAutofit fontScale="90000"/>
          </a:bodyPr>
          <a:lstStyle/>
          <a:p>
            <a:r>
              <a:rPr lang="en-IN" sz="5300" b="1" dirty="0" smtClean="0">
                <a:solidFill>
                  <a:schemeClr val="tx1"/>
                </a:solidFill>
              </a:rPr>
              <a:t>Graph Construction:</a:t>
            </a:r>
            <a:br>
              <a:rPr lang="en-IN" sz="5300" b="1" dirty="0" smtClean="0">
                <a:solidFill>
                  <a:schemeClr val="tx1"/>
                </a:solidFill>
              </a:rPr>
            </a:br>
            <a:r>
              <a:rPr lang="en-IN" sz="5300" b="1" dirty="0">
                <a:solidFill>
                  <a:schemeClr val="tx1"/>
                </a:solidFill>
              </a:rPr>
              <a:t/>
            </a:r>
            <a:br>
              <a:rPr lang="en-IN" sz="5300" b="1" dirty="0">
                <a:solidFill>
                  <a:schemeClr val="tx1"/>
                </a:solidFill>
              </a:rPr>
            </a:br>
            <a:r>
              <a:rPr lang="en-IN" dirty="0" smtClean="0"/>
              <a:t/>
            </a:r>
            <a:br>
              <a:rPr lang="en-IN" dirty="0" smtClean="0"/>
            </a:br>
            <a:endParaRPr lang="en-IN" dirty="0"/>
          </a:p>
        </p:txBody>
      </p:sp>
      <p:pic>
        <p:nvPicPr>
          <p:cNvPr id="1026" name="Picture 2" descr="http://www.geom.uiuc.edu/~zarembe/graph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75" y="2474249"/>
            <a:ext cx="4995080" cy="3435232"/>
          </a:xfrm>
          <a:prstGeom prst="rect">
            <a:avLst/>
          </a:prstGeom>
          <a:noFill/>
          <a:extLst>
            <a:ext uri="{909E8E84-426E-40DD-AFC4-6F175D3DCCD1}">
              <a14:hiddenFill xmlns:a14="http://schemas.microsoft.com/office/drawing/2010/main">
                <a:solidFill>
                  <a:srgbClr val="FFFFFF"/>
                </a:solidFill>
              </a14:hiddenFill>
            </a:ext>
          </a:extLst>
        </p:spPr>
      </p:pic>
      <p:cxnSp>
        <p:nvCxnSpPr>
          <p:cNvPr id="4" name="Straight Connector 3"/>
          <p:cNvCxnSpPr/>
          <p:nvPr/>
        </p:nvCxnSpPr>
        <p:spPr>
          <a:xfrm>
            <a:off x="4067033" y="5008728"/>
            <a:ext cx="1528549" cy="53226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5347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geom.uiuc.edu/~zarembe/graph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4770" y="1905000"/>
            <a:ext cx="4995080" cy="2680648"/>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4053385" y="3889612"/>
            <a:ext cx="1555845" cy="38213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1843088" y="271463"/>
            <a:ext cx="8910637" cy="1281112"/>
          </a:xfrm>
          <a:solidFill>
            <a:schemeClr val="bg1"/>
          </a:solidFill>
          <a:ln w="12700">
            <a:solidFill>
              <a:schemeClr val="bg1"/>
            </a:solidFill>
          </a:ln>
        </p:spPr>
        <p:txBody>
          <a:bodyPr>
            <a:noAutofit/>
          </a:bodyPr>
          <a:lstStyle/>
          <a:p>
            <a:r>
              <a:rPr lang="en-IN" sz="2400" dirty="0" smtClean="0">
                <a:solidFill>
                  <a:schemeClr val="tx1"/>
                </a:solidFill>
              </a:rPr>
              <a:t>Can you figure out what each vertex and each edge represent?</a:t>
            </a:r>
            <a:br>
              <a:rPr lang="en-IN" sz="2400" dirty="0" smtClean="0">
                <a:solidFill>
                  <a:schemeClr val="tx1"/>
                </a:solidFill>
              </a:rPr>
            </a:br>
            <a:r>
              <a:rPr lang="en-IN" sz="2400" dirty="0" smtClean="0">
                <a:solidFill>
                  <a:schemeClr val="tx1"/>
                </a:solidFill>
              </a:rPr>
              <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Here, each vertex represents one of the type of fish and each edge connects vertices that are not compatible.</a:t>
            </a:r>
            <a:br>
              <a:rPr lang="en-IN" sz="2400" dirty="0" smtClean="0">
                <a:solidFill>
                  <a:schemeClr val="tx1"/>
                </a:solidFill>
              </a:rPr>
            </a:br>
            <a:endParaRPr lang="en-IN" sz="2400" dirty="0">
              <a:solidFill>
                <a:schemeClr val="tx1"/>
              </a:solidFill>
            </a:endParaRPr>
          </a:p>
        </p:txBody>
      </p:sp>
    </p:spTree>
    <p:extLst>
      <p:ext uri="{BB962C8B-B14F-4D97-AF65-F5344CB8AC3E}">
        <p14:creationId xmlns:p14="http://schemas.microsoft.com/office/powerpoint/2010/main" val="1214997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solidFill>
                  <a:schemeClr val="tx1"/>
                </a:solidFill>
              </a:rPr>
              <a:t>Interval </a:t>
            </a:r>
            <a:r>
              <a:rPr lang="en-IN" b="1" dirty="0" smtClean="0">
                <a:solidFill>
                  <a:schemeClr val="tx1"/>
                </a:solidFill>
              </a:rPr>
              <a:t>Graph:</a:t>
            </a:r>
            <a:br>
              <a:rPr lang="en-IN" b="1" dirty="0" smtClean="0">
                <a:solidFill>
                  <a:schemeClr val="tx1"/>
                </a:solidFill>
              </a:rPr>
            </a:br>
            <a:r>
              <a:rPr lang="en-IN" sz="2700" dirty="0" smtClean="0">
                <a:solidFill>
                  <a:schemeClr val="tx1"/>
                </a:solidFill>
              </a:rPr>
              <a:t>The problem turns out to be interval graph problem.</a:t>
            </a:r>
            <a:br>
              <a:rPr lang="en-IN" sz="2700" dirty="0" smtClean="0">
                <a:solidFill>
                  <a:schemeClr val="tx1"/>
                </a:solidFill>
              </a:rPr>
            </a:br>
            <a:r>
              <a:rPr lang="en-IN" sz="2700" dirty="0">
                <a:solidFill>
                  <a:schemeClr val="tx1"/>
                </a:solidFill>
              </a:rPr>
              <a:t/>
            </a:r>
            <a:br>
              <a:rPr lang="en-IN" sz="2700" dirty="0">
                <a:solidFill>
                  <a:schemeClr val="tx1"/>
                </a:solidFill>
              </a:rPr>
            </a:br>
            <a:r>
              <a:rPr lang="en-IN" sz="2400" dirty="0" smtClean="0">
                <a:solidFill>
                  <a:schemeClr val="tx1"/>
                </a:solidFill>
              </a:rPr>
              <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400" dirty="0" smtClean="0">
                <a:solidFill>
                  <a:schemeClr val="tx1"/>
                </a:solidFill>
              </a:rPr>
              <a:t>A</a:t>
            </a:r>
            <a:r>
              <a:rPr lang="en-IN" sz="2400" dirty="0">
                <a:solidFill>
                  <a:schemeClr val="tx1"/>
                </a:solidFill>
              </a:rPr>
              <a:t/>
            </a:r>
            <a:br>
              <a:rPr lang="en-IN" sz="2400" dirty="0">
                <a:solidFill>
                  <a:schemeClr val="tx1"/>
                </a:solidFill>
              </a:rPr>
            </a:br>
            <a:r>
              <a:rPr lang="en-IN" sz="2400" dirty="0" smtClean="0">
                <a:solidFill>
                  <a:schemeClr val="tx1"/>
                </a:solidFill>
              </a:rPr>
              <a:t>        B</a:t>
            </a:r>
            <a:br>
              <a:rPr lang="en-IN" sz="2400" dirty="0" smtClean="0">
                <a:solidFill>
                  <a:schemeClr val="tx1"/>
                </a:solidFill>
              </a:rPr>
            </a:br>
            <a:r>
              <a:rPr lang="en-IN" sz="2400" dirty="0" smtClean="0">
                <a:solidFill>
                  <a:schemeClr val="tx1"/>
                </a:solidFill>
              </a:rPr>
              <a:t>                      C</a:t>
            </a:r>
            <a:r>
              <a:rPr lang="en-IN" sz="2400" dirty="0">
                <a:solidFill>
                  <a:schemeClr val="tx1"/>
                </a:solidFill>
              </a:rPr>
              <a:t/>
            </a:r>
            <a:br>
              <a:rPr lang="en-IN" sz="2400" dirty="0">
                <a:solidFill>
                  <a:schemeClr val="tx1"/>
                </a:solidFill>
              </a:rPr>
            </a:br>
            <a:r>
              <a:rPr lang="en-IN" sz="2400" dirty="0" smtClean="0">
                <a:solidFill>
                  <a:schemeClr val="tx1"/>
                </a:solidFill>
              </a:rPr>
              <a:t>                                     D</a:t>
            </a:r>
            <a:br>
              <a:rPr lang="en-IN" sz="2400" dirty="0" smtClean="0">
                <a:solidFill>
                  <a:schemeClr val="tx1"/>
                </a:solidFill>
              </a:rPr>
            </a:br>
            <a:r>
              <a:rPr lang="en-IN" sz="2400" dirty="0" smtClean="0">
                <a:solidFill>
                  <a:schemeClr val="tx1"/>
                </a:solidFill>
              </a:rPr>
              <a:t>                                                      E</a:t>
            </a:r>
            <a:r>
              <a:rPr lang="en-IN" sz="2400" dirty="0">
                <a:solidFill>
                  <a:schemeClr val="tx1"/>
                </a:solidFill>
              </a:rPr>
              <a:t/>
            </a:r>
            <a:br>
              <a:rPr lang="en-IN" sz="2400" dirty="0">
                <a:solidFill>
                  <a:schemeClr val="tx1"/>
                </a:solidFill>
              </a:rPr>
            </a:br>
            <a:r>
              <a:rPr lang="en-IN" sz="2400" dirty="0" smtClean="0">
                <a:solidFill>
                  <a:schemeClr val="tx1"/>
                </a:solidFill>
              </a:rPr>
              <a:t>                                                                       F</a:t>
            </a:r>
            <a:br>
              <a:rPr lang="en-IN" sz="2400" dirty="0" smtClean="0">
                <a:solidFill>
                  <a:schemeClr val="tx1"/>
                </a:solidFill>
              </a:rPr>
            </a:br>
            <a:r>
              <a:rPr lang="en-IN" sz="2400" dirty="0">
                <a:solidFill>
                  <a:schemeClr val="tx1"/>
                </a:solidFill>
              </a:rPr>
              <a:t/>
            </a:r>
            <a:br>
              <a:rPr lang="en-IN" sz="2400" dirty="0">
                <a:solidFill>
                  <a:schemeClr val="tx1"/>
                </a:solidFill>
              </a:rPr>
            </a:br>
            <a:r>
              <a:rPr lang="en-IN" sz="2700" dirty="0" smtClean="0">
                <a:solidFill>
                  <a:schemeClr val="tx1"/>
                </a:solidFill>
              </a:rPr>
              <a:t>The interval graph shows the intersecting interval on a real line. It has one vertex for each interval in the family and an edge between every pair of vertices corresponding to intervals that intersect.</a:t>
            </a:r>
            <a:r>
              <a:rPr lang="en-IN" sz="2700" dirty="0" smtClean="0">
                <a:solidFill>
                  <a:schemeClr val="tx1"/>
                </a:solidFill>
              </a:rPr>
              <a:t/>
            </a:r>
            <a:br>
              <a:rPr lang="en-IN" sz="2700" dirty="0" smtClean="0">
                <a:solidFill>
                  <a:schemeClr val="tx1"/>
                </a:solidFill>
              </a:rPr>
            </a:br>
            <a:r>
              <a:rPr lang="en-IN" dirty="0"/>
              <a:t/>
            </a:r>
            <a:br>
              <a:rPr lang="en-IN" dirty="0"/>
            </a:br>
            <a:r>
              <a:rPr lang="en-IN" dirty="0"/>
              <a:t/>
            </a:r>
            <a:br>
              <a:rPr lang="en-IN" dirty="0"/>
            </a:br>
            <a:endParaRPr lang="en-IN" dirty="0"/>
          </a:p>
        </p:txBody>
      </p:sp>
      <p:cxnSp>
        <p:nvCxnSpPr>
          <p:cNvPr id="9" name="Straight Connector 8"/>
          <p:cNvCxnSpPr/>
          <p:nvPr/>
        </p:nvCxnSpPr>
        <p:spPr>
          <a:xfrm>
            <a:off x="3589361" y="219729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715904" y="2579427"/>
            <a:ext cx="238835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439236" y="283873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452884" y="2866030"/>
            <a:ext cx="252483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612943" y="3179928"/>
            <a:ext cx="136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4626591" y="3179928"/>
            <a:ext cx="28796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5732060" y="3521122"/>
            <a:ext cx="3016155" cy="136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048767" y="3835021"/>
            <a:ext cx="30096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8393373" y="4148919"/>
            <a:ext cx="2620370" cy="1364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05929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2196" y="705252"/>
            <a:ext cx="9620847" cy="1060047"/>
          </a:xfrm>
        </p:spPr>
        <p:txBody>
          <a:bodyPr>
            <a:normAutofit fontScale="90000"/>
          </a:bodyPr>
          <a:lstStyle/>
          <a:p>
            <a:r>
              <a:rPr lang="en-IN" sz="5300" b="1" dirty="0" smtClean="0">
                <a:solidFill>
                  <a:schemeClr val="tx1"/>
                </a:solidFill>
              </a:rPr>
              <a:t>Special </a:t>
            </a:r>
            <a:r>
              <a:rPr lang="en-IN" sz="5300" b="1" dirty="0">
                <a:solidFill>
                  <a:schemeClr val="tx1"/>
                </a:solidFill>
              </a:rPr>
              <a:t>Property</a:t>
            </a:r>
            <a:r>
              <a:rPr lang="en-IN" sz="5300" b="1" dirty="0" smtClean="0">
                <a:solidFill>
                  <a:schemeClr val="tx1"/>
                </a:solidFill>
              </a:rPr>
              <a:t>:</a:t>
            </a:r>
            <a:br>
              <a:rPr lang="en-IN" sz="5300" b="1" dirty="0" smtClean="0">
                <a:solidFill>
                  <a:schemeClr val="tx1"/>
                </a:solidFill>
              </a:rPr>
            </a:br>
            <a:r>
              <a:rPr lang="en-IN" sz="5300" b="1" dirty="0" smtClean="0">
                <a:solidFill>
                  <a:schemeClr val="tx1"/>
                </a:solidFill>
              </a:rPr>
              <a:t/>
            </a:r>
            <a:br>
              <a:rPr lang="en-IN" sz="5300" b="1" dirty="0" smtClean="0">
                <a:solidFill>
                  <a:schemeClr val="tx1"/>
                </a:solidFill>
              </a:rPr>
            </a:br>
            <a:r>
              <a:rPr lang="en-IN" sz="4000" b="1" dirty="0" smtClean="0">
                <a:solidFill>
                  <a:schemeClr val="tx1"/>
                </a:solidFill>
              </a:rPr>
              <a:t>Umbrella-Free </a:t>
            </a:r>
            <a:r>
              <a:rPr lang="en-IN" sz="4000" b="1" dirty="0">
                <a:solidFill>
                  <a:schemeClr val="tx1"/>
                </a:solidFill>
              </a:rPr>
              <a:t>Ordering</a:t>
            </a:r>
            <a:br>
              <a:rPr lang="en-IN" sz="4000" b="1" dirty="0">
                <a:solidFill>
                  <a:schemeClr val="tx1"/>
                </a:solidFill>
              </a:rPr>
            </a:br>
            <a:r>
              <a:rPr lang="en-IN" dirty="0" smtClean="0">
                <a:solidFill>
                  <a:schemeClr val="tx1"/>
                </a:solidFill>
              </a:rPr>
              <a:t/>
            </a:r>
            <a:br>
              <a:rPr lang="en-IN" dirty="0" smtClean="0">
                <a:solidFill>
                  <a:schemeClr val="tx1"/>
                </a:solidFill>
              </a:rPr>
            </a:br>
            <a:r>
              <a:rPr lang="en-IN" sz="2700" dirty="0" smtClean="0">
                <a:solidFill>
                  <a:schemeClr val="tx1"/>
                </a:solidFill>
              </a:rPr>
              <a:t>For </a:t>
            </a:r>
            <a:r>
              <a:rPr lang="en-IN" sz="2700" dirty="0">
                <a:solidFill>
                  <a:schemeClr val="tx1"/>
                </a:solidFill>
              </a:rPr>
              <a:t>every interval graph there will be an umbrella free ordering. It states that, arranging the vertices in an order such that if there is </a:t>
            </a:r>
            <a:r>
              <a:rPr lang="en-IN" sz="2700" dirty="0" smtClean="0">
                <a:solidFill>
                  <a:schemeClr val="tx1"/>
                </a:solidFill>
              </a:rPr>
              <a:t>an </a:t>
            </a:r>
            <a:r>
              <a:rPr lang="en-IN" sz="2700" dirty="0">
                <a:solidFill>
                  <a:schemeClr val="tx1"/>
                </a:solidFill>
              </a:rPr>
              <a:t>edge </a:t>
            </a:r>
            <a:r>
              <a:rPr lang="en-IN" sz="2700" dirty="0" smtClean="0">
                <a:solidFill>
                  <a:schemeClr val="tx1"/>
                </a:solidFill>
              </a:rPr>
              <a:t>between </a:t>
            </a:r>
            <a:r>
              <a:rPr lang="en-IN" sz="2700" dirty="0">
                <a:solidFill>
                  <a:schemeClr val="tx1"/>
                </a:solidFill>
              </a:rPr>
              <a:t>two vertices then any edge that lies between the two vertices must be adjacent to the right vertex in the ordering</a:t>
            </a:r>
            <a:r>
              <a:rPr lang="en-IN" sz="2700" dirty="0" smtClean="0">
                <a:solidFill>
                  <a:schemeClr val="tx1"/>
                </a:solidFill>
              </a:rPr>
              <a:t>.</a:t>
            </a:r>
            <a:br>
              <a:rPr lang="en-IN" sz="2700" dirty="0" smtClean="0">
                <a:solidFill>
                  <a:schemeClr val="tx1"/>
                </a:solidFill>
              </a:rPr>
            </a:br>
            <a:r>
              <a:rPr lang="en-IN" sz="2700" dirty="0">
                <a:solidFill>
                  <a:schemeClr val="tx1"/>
                </a:solidFill>
              </a:rPr>
              <a:t/>
            </a:r>
            <a:br>
              <a:rPr lang="en-IN" sz="2700" dirty="0">
                <a:solidFill>
                  <a:schemeClr val="tx1"/>
                </a:solidFill>
              </a:rPr>
            </a:br>
            <a:r>
              <a:rPr lang="en-IN" sz="2700" dirty="0">
                <a:solidFill>
                  <a:schemeClr val="tx1"/>
                </a:solidFill>
              </a:rPr>
              <a:t>G has </a:t>
            </a:r>
            <a:r>
              <a:rPr lang="en-IN" sz="2700" dirty="0" smtClean="0">
                <a:solidFill>
                  <a:schemeClr val="tx1"/>
                </a:solidFill>
              </a:rPr>
              <a:t>umbrella-free </a:t>
            </a:r>
            <a:r>
              <a:rPr lang="en-IN" sz="2700" dirty="0">
                <a:solidFill>
                  <a:schemeClr val="tx1"/>
                </a:solidFill>
              </a:rPr>
              <a:t>ordering </a:t>
            </a:r>
            <a:r>
              <a:rPr lang="en-IN" sz="2700" dirty="0" smtClean="0">
                <a:solidFill>
                  <a:schemeClr val="tx1"/>
                </a:solidFill>
              </a:rPr>
              <a:t>if their exists an ordering of vertices of G v1, v2, …. </a:t>
            </a:r>
            <a:r>
              <a:rPr lang="en-IN" sz="2700" dirty="0" err="1">
                <a:solidFill>
                  <a:schemeClr val="tx1"/>
                </a:solidFill>
              </a:rPr>
              <a:t>v</a:t>
            </a:r>
            <a:r>
              <a:rPr lang="en-IN" sz="2700" dirty="0" err="1" smtClean="0">
                <a:solidFill>
                  <a:schemeClr val="tx1"/>
                </a:solidFill>
              </a:rPr>
              <a:t>n</a:t>
            </a:r>
            <a:r>
              <a:rPr lang="en-IN" sz="2700" dirty="0" smtClean="0">
                <a:solidFill>
                  <a:schemeClr val="tx1"/>
                </a:solidFill>
              </a:rPr>
              <a:t> such that </a:t>
            </a:r>
            <a:br>
              <a:rPr lang="en-IN" sz="2700" dirty="0" smtClean="0">
                <a:solidFill>
                  <a:schemeClr val="tx1"/>
                </a:solidFill>
              </a:rPr>
            </a:br>
            <a:r>
              <a:rPr lang="en-IN" sz="4000" dirty="0" smtClean="0">
                <a:solidFill>
                  <a:schemeClr val="tx1"/>
                </a:solidFill>
              </a:rPr>
              <a:t>a&lt;b&lt;c and </a:t>
            </a:r>
            <a:r>
              <a:rPr lang="en-IN" sz="4000" dirty="0" err="1" smtClean="0">
                <a:solidFill>
                  <a:schemeClr val="tx1"/>
                </a:solidFill>
              </a:rPr>
              <a:t>a~c</a:t>
            </a:r>
            <a:r>
              <a:rPr lang="en-IN" sz="4000" dirty="0" smtClean="0">
                <a:solidFill>
                  <a:schemeClr val="tx1"/>
                </a:solidFill>
              </a:rPr>
              <a:t> </a:t>
            </a:r>
            <a:r>
              <a:rPr lang="en-IN" dirty="0" smtClean="0">
                <a:solidFill>
                  <a:schemeClr val="tx1"/>
                </a:solidFill>
              </a:rPr>
              <a:t>⇒</a:t>
            </a:r>
            <a:r>
              <a:rPr lang="en-IN" sz="4000" dirty="0" smtClean="0">
                <a:solidFill>
                  <a:schemeClr val="tx1"/>
                </a:solidFill>
              </a:rPr>
              <a:t> </a:t>
            </a:r>
            <a:r>
              <a:rPr lang="en-IN" sz="4000" dirty="0" err="1" smtClean="0">
                <a:solidFill>
                  <a:schemeClr val="tx1"/>
                </a:solidFill>
              </a:rPr>
              <a:t>b~c</a:t>
            </a:r>
            <a:r>
              <a:rPr lang="en-IN" sz="4000" dirty="0" smtClean="0">
                <a:solidFill>
                  <a:schemeClr val="tx1"/>
                </a:solidFill>
              </a:rPr>
              <a:t>.</a:t>
            </a:r>
            <a:br>
              <a:rPr lang="en-IN" sz="4000" dirty="0" smtClean="0">
                <a:solidFill>
                  <a:schemeClr val="tx1"/>
                </a:solidFill>
              </a:rPr>
            </a:br>
            <a:endParaRPr lang="en-IN" sz="4000" dirty="0">
              <a:solidFill>
                <a:schemeClr val="tx1"/>
              </a:solidFill>
            </a:endParaRPr>
          </a:p>
        </p:txBody>
      </p:sp>
    </p:spTree>
    <p:extLst>
      <p:ext uri="{BB962C8B-B14F-4D97-AF65-F5344CB8AC3E}">
        <p14:creationId xmlns:p14="http://schemas.microsoft.com/office/powerpoint/2010/main" val="21034270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5300" b="1" dirty="0" smtClean="0">
                <a:solidFill>
                  <a:schemeClr val="tx1"/>
                </a:solidFill>
              </a:rPr>
              <a:t>Umbrella-Free Ordering:</a:t>
            </a:r>
            <a:br>
              <a:rPr lang="en-IN" sz="5300" b="1" dirty="0" smtClean="0">
                <a:solidFill>
                  <a:schemeClr val="tx1"/>
                </a:solidFill>
              </a:rPr>
            </a:br>
            <a:r>
              <a:rPr lang="en-IN" sz="5300" b="1" dirty="0">
                <a:solidFill>
                  <a:schemeClr val="tx1"/>
                </a:solidFill>
              </a:rPr>
              <a:t/>
            </a:r>
            <a:br>
              <a:rPr lang="en-IN" sz="5300" b="1" dirty="0">
                <a:solidFill>
                  <a:schemeClr val="tx1"/>
                </a:solidFill>
              </a:rPr>
            </a:br>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endParaRPr lang="en-IN" dirty="0"/>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9287" y="2947920"/>
            <a:ext cx="8082642" cy="1983309"/>
          </a:xfrm>
          <a:prstGeom prst="rect">
            <a:avLst/>
          </a:prstGeom>
        </p:spPr>
      </p:pic>
    </p:spTree>
    <p:extLst>
      <p:ext uri="{BB962C8B-B14F-4D97-AF65-F5344CB8AC3E}">
        <p14:creationId xmlns:p14="http://schemas.microsoft.com/office/powerpoint/2010/main" val="1180863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280</TotalTime>
  <Words>214</Words>
  <Application>Microsoft Office PowerPoint</Application>
  <PresentationFormat>Widescreen</PresentationFormat>
  <Paragraphs>48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Wisp</vt:lpstr>
      <vt:lpstr>Assigning tropical fish into tanks  </vt:lpstr>
      <vt:lpstr>Plan for the talk:</vt:lpstr>
      <vt:lpstr>Tropical Fish Problem</vt:lpstr>
      <vt:lpstr> Consider the following table shows which fish cannot be together:      </vt:lpstr>
      <vt:lpstr>Graph Construction:   </vt:lpstr>
      <vt:lpstr>Can you figure out what each vertex and each edge represent?             Here, each vertex represents one of the type of fish and each edge connects vertices that are not compatible. </vt:lpstr>
      <vt:lpstr>Interval Graph: The problem turns out to be interval graph problem.    A         B                       C                                      D                                                       E                                                                        F  The interval graph shows the intersecting interval on a real line. It has one vertex for each interval in the family and an edge between every pair of vertices corresponding to intervals that intersect.   </vt:lpstr>
      <vt:lpstr>Special Property:  Umbrella-Free Ordering  For every interval graph there will be an umbrella free ordering. It states that, arranging the vertices in an order such that if there is an edge between two vertices then any edge that lies between the two vertices must be adjacent to the right vertex in the ordering.  G has umbrella-free ordering if their exists an ordering of vertices of G v1, v2, …. vn such that  a&lt;b&lt;c and a~c ⇒ b~c. </vt:lpstr>
      <vt:lpstr>Umbrella-Free Ordering:       </vt:lpstr>
      <vt:lpstr>Problem Solution:  Graph Coloring: It’s the simplest form, it is a way of coloring the vertices of a graph such that no two adjacent vertices share the same colour.  After coloring the graph using UFO:     1 Red         Blue       Green         Red            Blue           Green </vt:lpstr>
      <vt:lpstr>Problem Solution:          What does each colour on the graph represent? How Chromatic number help to solve the problem?</vt:lpstr>
      <vt:lpstr>Several different combinations of fish are possible depending on how the graph is coloured.  Fish with vertices of the same colour go in to the same tank.  The fewest number of tanks the tropical fish owner will need is three.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Assigning  tropical fish into tanks</dc:title>
  <dc:creator>Santosh</dc:creator>
  <cp:lastModifiedBy>Santosh</cp:lastModifiedBy>
  <cp:revision>29</cp:revision>
  <dcterms:created xsi:type="dcterms:W3CDTF">2016-04-19T05:48:28Z</dcterms:created>
  <dcterms:modified xsi:type="dcterms:W3CDTF">2016-04-20T02:48:17Z</dcterms:modified>
</cp:coreProperties>
</file>