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7" r:id="rId12"/>
    <p:sldId id="265" r:id="rId13"/>
    <p:sldId id="266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E1C4E-B906-44C6-B0B1-1D6AFECC3A0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2116-3226-4BA4-A4CE-61DC31052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28917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 CENA" pitchFamily="2" charset="0"/>
              </a:rPr>
              <a:t>CLIQUE RELAXATION MODELS IN SOCIAL NETWORK ANALYSIS</a:t>
            </a:r>
            <a:r>
              <a:rPr lang="en-US" dirty="0">
                <a:latin typeface="AR CENA" pitchFamily="2" charset="0"/>
              </a:rPr>
              <a:t/>
            </a:r>
            <a:br>
              <a:rPr lang="en-US" dirty="0">
                <a:latin typeface="AR CENA" pitchFamily="2" charset="0"/>
              </a:rPr>
            </a:br>
            <a:r>
              <a:rPr lang="en-US" sz="2200" dirty="0">
                <a:latin typeface="AR CENA" pitchFamily="2" charset="0"/>
              </a:rPr>
              <a:t>Jeffrey </a:t>
            </a:r>
            <a:r>
              <a:rPr lang="en-US" sz="2200" dirty="0" err="1">
                <a:latin typeface="AR CENA" pitchFamily="2" charset="0"/>
              </a:rPr>
              <a:t>Pattillo</a:t>
            </a:r>
            <a:r>
              <a:rPr lang="en-US" sz="2200" dirty="0">
                <a:latin typeface="AR CENA" pitchFamily="2" charset="0"/>
              </a:rPr>
              <a:t>, </a:t>
            </a:r>
            <a:r>
              <a:rPr lang="en-US" sz="2200" dirty="0" err="1">
                <a:latin typeface="AR CENA" pitchFamily="2" charset="0"/>
              </a:rPr>
              <a:t>Nataly</a:t>
            </a:r>
            <a:r>
              <a:rPr lang="en-US" sz="2200" dirty="0">
                <a:latin typeface="AR CENA" pitchFamily="2" charset="0"/>
              </a:rPr>
              <a:t> </a:t>
            </a:r>
            <a:r>
              <a:rPr lang="en-US" sz="2200" dirty="0" err="1">
                <a:latin typeface="AR CENA" pitchFamily="2" charset="0"/>
              </a:rPr>
              <a:t>Youssef</a:t>
            </a:r>
            <a:r>
              <a:rPr lang="en-US" sz="2200" dirty="0">
                <a:latin typeface="AR CENA" pitchFamily="2" charset="0"/>
              </a:rPr>
              <a:t>, and </a:t>
            </a:r>
            <a:r>
              <a:rPr lang="en-US" sz="2200" dirty="0" err="1">
                <a:latin typeface="AR CENA" pitchFamily="2" charset="0"/>
              </a:rPr>
              <a:t>Sergiy</a:t>
            </a:r>
            <a:r>
              <a:rPr lang="en-US" sz="2200" dirty="0">
                <a:latin typeface="AR CENA" pitchFamily="2" charset="0"/>
              </a:rPr>
              <a:t> </a:t>
            </a:r>
            <a:r>
              <a:rPr lang="en-US" sz="2200" dirty="0" err="1">
                <a:latin typeface="AR CENA" pitchFamily="2" charset="0"/>
              </a:rPr>
              <a:t>Butenko</a:t>
            </a:r>
            <a:endParaRPr lang="en-US" sz="2200" dirty="0">
              <a:latin typeface="AR CEN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724400"/>
            <a:ext cx="6400800" cy="1752600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accent2"/>
                </a:solidFill>
                <a:latin typeface="AR CENA" pitchFamily="2" charset="0"/>
              </a:rPr>
              <a:t>Suchitra</a:t>
            </a:r>
            <a:r>
              <a:rPr lang="en-US" dirty="0" smtClean="0">
                <a:solidFill>
                  <a:schemeClr val="accent2"/>
                </a:solidFill>
                <a:latin typeface="AR CENA" pitchFamily="2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 CENA" pitchFamily="2" charset="0"/>
              </a:rPr>
              <a:t>Ganga</a:t>
            </a:r>
            <a:r>
              <a:rPr lang="en-US" dirty="0" smtClean="0">
                <a:solidFill>
                  <a:schemeClr val="accent2"/>
                </a:solidFill>
                <a:latin typeface="AR CENA" pitchFamily="2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 CENA" pitchFamily="2" charset="0"/>
              </a:rPr>
              <a:t>Bhavani</a:t>
            </a:r>
            <a:r>
              <a:rPr lang="en-US" dirty="0" smtClean="0">
                <a:solidFill>
                  <a:schemeClr val="accent2"/>
                </a:solidFill>
                <a:latin typeface="AR CENA" pitchFamily="2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 CENA" pitchFamily="2" charset="0"/>
              </a:rPr>
              <a:t>Anusha</a:t>
            </a:r>
            <a:r>
              <a:rPr lang="en-US" dirty="0" smtClean="0">
                <a:solidFill>
                  <a:schemeClr val="accent2"/>
                </a:solidFill>
                <a:latin typeface="AR CENA" pitchFamily="2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AR CENA" pitchFamily="2" charset="0"/>
              </a:rPr>
              <a:t>Inti</a:t>
            </a:r>
            <a:endParaRPr lang="en-US" dirty="0" smtClean="0">
              <a:solidFill>
                <a:schemeClr val="accent2"/>
              </a:solidFill>
              <a:latin typeface="AR CENA" pitchFamily="2" charset="0"/>
            </a:endParaRPr>
          </a:p>
          <a:p>
            <a:pPr algn="r"/>
            <a:r>
              <a:rPr lang="en-US" dirty="0" smtClean="0">
                <a:solidFill>
                  <a:schemeClr val="accent2"/>
                </a:solidFill>
                <a:latin typeface="AR CENA" pitchFamily="2" charset="0"/>
              </a:rPr>
              <a:t>810846173</a:t>
            </a:r>
            <a:endParaRPr lang="en-US" dirty="0">
              <a:solidFill>
                <a:schemeClr val="accent2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K-CLIQUE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airwise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distances between members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clique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equal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k-cliques ensure that any two vertices within the subgraph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distance k from each other in the original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graph.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k-clique S is a subset of V such that, for all vertices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u;v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∈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S,dG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u;v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≤ k. The size of the largest k-clique is called the k-clique number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denoted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w˜k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(G).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K-CLUB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k-clubs require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diameter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induced subgraph to be at most k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Definition 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k-club S is a subset of V such that the induced subgraph G[C] has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diameter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at most k. The size of the largest k-club is called the k-club number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denoted by wk(G).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Maximum k-clique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maximum k-clique problem consists of finding the k-clique in the graph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largest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cardinality wk(G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k-clique problem in graph G can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equivalently formulated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the maximum clique problem in graph Gk representing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power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graph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Gk has the same set of vertices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with edges connecting all pairs of vertices that are distance at most k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other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G.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Algorithms for detection of clique relaxation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Maximum k-clique problem is NP-hard for any positive integer k.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Attacking problem is by reducing the maximum clique problem k-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power of the graph Gk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Gk has higher edge density than G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Maximum k-clique problem is more challenging than the maximum clique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Greedy heuristics have been developed based on either a sequential addition of vertices until the clique is built or a removal of vertices from a larger graph.</a:t>
            </a:r>
          </a:p>
          <a:p>
            <a:pPr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They  use local information, such as vertex degree, to order the vertices in the greedy scheme.</a:t>
            </a:r>
          </a:p>
          <a:p>
            <a:pPr>
              <a:lnSpc>
                <a:spcPct val="150000"/>
              </a:lnSpc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concept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 a clique has been widely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used in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 variety of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applied Systems.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We believe that clique relaxation models provide an excellent opportunity for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even more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developments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523999"/>
          </a:xfrm>
        </p:spPr>
        <p:txBody>
          <a:bodyPr/>
          <a:lstStyle/>
          <a:p>
            <a:pPr algn="ctr"/>
            <a:endParaRPr lang="en-US" dirty="0" smtClean="0">
              <a:latin typeface="Bradley Hand ITC" pitchFamily="66" charset="0"/>
            </a:endParaRPr>
          </a:p>
          <a:p>
            <a:pPr algn="ctr">
              <a:buNone/>
            </a:pP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Bradley Hand ITC" pitchFamily="66" charset="0"/>
              </a:rPr>
              <a:t>THANK YOU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6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Social networks represent certain types of social interaction, such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acquaintance, friendship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or collaboration between people or groups of people that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referred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actors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social networks, vertices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stand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actors and edges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Connections between terrorists associated with the September 11, 2001 attack on the World Trade Center.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links were identified by Krebs after the terrorist attack, network is reconstructed based on the information that was publicly available  before  September 11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 CENA" pitchFamily="2" charset="0"/>
              </a:rPr>
              <a:t>The network representation of data describing connection between terrorists associated with September 11 attacks</a:t>
            </a:r>
            <a:endParaRPr lang="en-US" sz="3000" dirty="0">
              <a:latin typeface="AR CENA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3533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network analysis is the notion of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cohesive subgroup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which is a “tightly knit”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subgroup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actors in a social network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Clique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embodies a “perfect” cohesive group, in which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every two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entities are connected to each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may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 need to require every possible link to exist between elements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cohesive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subgroup;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social network of interest may be built based on empirical data, which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prone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errors, so, even if a completely connected cohesive subgroup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sought for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it may be impossible to detect due to erroneous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overcome this impracticality of the clique model, other graph-theoretic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formalizations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cohesive subgroup concept have been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proposed.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Clique generalizations, each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which relaxes one of the elementary clique properties, such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familiarity,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reachability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robustness.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we use the term “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clique relaxations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in reference to such models.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aim is to find the clique relaxation structures of largest possible size in the given network.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DEFINITIONS AND PROPERTIES OF CLIQUE RELAXATION MODELS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simple undirected graph G = (V;E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V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1,…,n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 and E ⊆V ×V,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respectively, denote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sets of vertices and edges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|V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| = n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|E|=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said to be complete if for every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u,v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∈ V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such that 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̸= v,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u;v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∈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subset of vertices S ⊆V, G[S] = (S;E ∩(S×S)) denotes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induced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Obtained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deleting all vertices in V \ S and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corresponding incident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edges from 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clique is called maximal if it is not contained in a larger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clique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called maximum if there is no larger clique in 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size of the maximum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clique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 is referred to as the clique number and is denoted by w(G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Two paths are called independent if they only intersect at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length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shortest path between two vertices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u,v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∈ V in G is represented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u,v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referred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 distance between u and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PROPERTIES OF CLIQUE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Reachability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Familiarity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Density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Robustness</a:t>
            </a:r>
          </a:p>
          <a:p>
            <a:pPr>
              <a:lnSpc>
                <a:spcPct val="150000"/>
              </a:lnSpc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 graph illustrating the difference between 2-cliques and 2-clubs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09800"/>
            <a:ext cx="36195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793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CLIQUE RELAXATION MODELS IN SOCIAL NETWORK ANALYSIS Jeffrey Pattillo, Nataly Youssef, and Sergiy Butenko</vt:lpstr>
      <vt:lpstr>INTRODUCTION</vt:lpstr>
      <vt:lpstr>The network representation of data describing connection between terrorists associated with September 11 attacks</vt:lpstr>
      <vt:lpstr>Slide 4</vt:lpstr>
      <vt:lpstr>Slide 5</vt:lpstr>
      <vt:lpstr>DEFINITIONS AND PROPERTIES OF CLIQUE RELAXATION MODELS</vt:lpstr>
      <vt:lpstr>Slide 7</vt:lpstr>
      <vt:lpstr>PROPERTIES OF CLIQUE</vt:lpstr>
      <vt:lpstr>A graph illustrating the difference between 2-cliques and 2-clubs </vt:lpstr>
      <vt:lpstr>K-CLIQUE</vt:lpstr>
      <vt:lpstr>K-CLUB</vt:lpstr>
      <vt:lpstr>Maximum k-clique</vt:lpstr>
      <vt:lpstr>Algorithms for detection of clique relaxation structures</vt:lpstr>
      <vt:lpstr>Slide 14</vt:lpstr>
      <vt:lpstr>Conclusion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RELAXATION MODELS IN SOCIAL NETWORK ANALYSIS Jeffrey Pattillo, Nataly Youssef, and Sergiy Butenko</dc:title>
  <dc:creator>Suchitra ganga bhavani anusha inti</dc:creator>
  <cp:lastModifiedBy>Suchitra ganga bhavani anusha inti</cp:lastModifiedBy>
  <cp:revision>9</cp:revision>
  <dcterms:created xsi:type="dcterms:W3CDTF">2016-03-21T20:45:08Z</dcterms:created>
  <dcterms:modified xsi:type="dcterms:W3CDTF">2016-03-30T00:02:35Z</dcterms:modified>
</cp:coreProperties>
</file>