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37" autoAdjust="0"/>
    <p:restoredTop sz="94629" autoAdjust="0"/>
  </p:normalViewPr>
  <p:slideViewPr>
    <p:cSldViewPr>
      <p:cViewPr varScale="1">
        <p:scale>
          <a:sx n="88" d="100"/>
          <a:sy n="88" d="100"/>
        </p:scale>
        <p:origin x="-1286" y="2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B5A0FE-2B87-4008-8C5D-F7BF9D00B06E}"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5A0FE-2B87-4008-8C5D-F7BF9D00B06E}"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5A0FE-2B87-4008-8C5D-F7BF9D00B06E}"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5A0FE-2B87-4008-8C5D-F7BF9D00B06E}"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B5A0FE-2B87-4008-8C5D-F7BF9D00B06E}"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B5A0FE-2B87-4008-8C5D-F7BF9D00B06E}"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5A0FE-2B87-4008-8C5D-F7BF9D00B06E}" type="datetimeFigureOut">
              <a:rPr lang="en-US" smtClean="0"/>
              <a:pPr/>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B5A0FE-2B87-4008-8C5D-F7BF9D00B06E}" type="datetimeFigureOut">
              <a:rPr lang="en-US" smtClean="0"/>
              <a:pPr/>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5A0FE-2B87-4008-8C5D-F7BF9D00B06E}" type="datetimeFigureOut">
              <a:rPr lang="en-US" smtClean="0"/>
              <a:pPr/>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5A0FE-2B87-4008-8C5D-F7BF9D00B06E}"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5A0FE-2B87-4008-8C5D-F7BF9D00B06E}"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EEB4E-FEED-4643-ADC0-47A14D10B8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5A0FE-2B87-4008-8C5D-F7BF9D00B06E}" type="datetimeFigureOut">
              <a:rPr lang="en-US" smtClean="0"/>
              <a:pPr/>
              <a:t>4/26/2016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EEB4E-FEED-4643-ADC0-47A14D10B8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uffolkmaths.co.uk/pages/Maths%20Projects/Projects/Topology%20and%20Graph%20Theory/Chinese%20Postman%20Problem.pdf" TargetMode="External"/><Relationship Id="rId2" Type="http://schemas.openxmlformats.org/officeDocument/2006/relationships/hyperlink" Target="http://web.mit.edu/urban_or_book/www/book/chapter6/6.4.4.html" TargetMode="External"/><Relationship Id="rId1" Type="http://schemas.openxmlformats.org/officeDocument/2006/relationships/slideLayout" Target="../slideLayouts/slideLayout1.xml"/><Relationship Id="rId4" Type="http://schemas.openxmlformats.org/officeDocument/2006/relationships/hyperlink" Target="http://www.utdallas.edu/~dxd056000/cs6363/Chinese.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Chinese Postman Problem</a:t>
            </a:r>
            <a:endParaRPr lang="en-US" dirty="0"/>
          </a:p>
        </p:txBody>
      </p:sp>
      <p:sp>
        <p:nvSpPr>
          <p:cNvPr id="3" name="Subtitle 2"/>
          <p:cNvSpPr>
            <a:spLocks noGrp="1"/>
          </p:cNvSpPr>
          <p:nvPr>
            <p:ph type="subTitle" idx="1"/>
          </p:nvPr>
        </p:nvSpPr>
        <p:spPr/>
        <p:txBody>
          <a:bodyPr/>
          <a:lstStyle/>
          <a:p>
            <a:r>
              <a:rPr lang="en-US" dirty="0" smtClean="0"/>
              <a:t>	Presented By</a:t>
            </a:r>
          </a:p>
          <a:p>
            <a:r>
              <a:rPr lang="en-US" dirty="0" smtClean="0"/>
              <a:t>			V.Siva Varun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Solution</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solidFill>
                  <a:srgbClr val="FF0000"/>
                </a:solidFill>
              </a:rPr>
              <a:t>Algorithm:</a:t>
            </a:r>
          </a:p>
          <a:p>
            <a:pPr>
              <a:buNone/>
            </a:pPr>
            <a:endParaRPr lang="en-US" dirty="0" smtClean="0"/>
          </a:p>
          <a:p>
            <a:pPr>
              <a:buNone/>
            </a:pPr>
            <a:r>
              <a:rPr lang="en-US" dirty="0" smtClean="0">
                <a:solidFill>
                  <a:schemeClr val="accent3">
                    <a:lumMod val="50000"/>
                  </a:schemeClr>
                </a:solidFill>
              </a:rPr>
              <a:t>Step 1</a:t>
            </a:r>
            <a:r>
              <a:rPr lang="en-US" dirty="0" smtClean="0"/>
              <a:t>: List all odd vertices.</a:t>
            </a:r>
          </a:p>
          <a:p>
            <a:pPr>
              <a:buNone/>
            </a:pPr>
            <a:endParaRPr lang="en-US" dirty="0" smtClean="0"/>
          </a:p>
          <a:p>
            <a:pPr>
              <a:buNone/>
            </a:pPr>
            <a:r>
              <a:rPr lang="en-US" dirty="0" smtClean="0">
                <a:solidFill>
                  <a:schemeClr val="accent3">
                    <a:lumMod val="50000"/>
                  </a:schemeClr>
                </a:solidFill>
              </a:rPr>
              <a:t> Step 2</a:t>
            </a:r>
            <a:r>
              <a:rPr lang="en-US" dirty="0" smtClean="0"/>
              <a:t>: List all possible pairings of odd vertices.</a:t>
            </a:r>
          </a:p>
          <a:p>
            <a:pPr>
              <a:buNone/>
            </a:pPr>
            <a:endParaRPr lang="en-US" dirty="0" smtClean="0"/>
          </a:p>
          <a:p>
            <a:pPr>
              <a:buNone/>
            </a:pPr>
            <a:r>
              <a:rPr lang="en-US" dirty="0" smtClean="0">
                <a:solidFill>
                  <a:schemeClr val="accent3">
                    <a:lumMod val="50000"/>
                  </a:schemeClr>
                </a:solidFill>
              </a:rPr>
              <a:t> Step 3</a:t>
            </a:r>
            <a:r>
              <a:rPr lang="en-US" dirty="0" smtClean="0"/>
              <a:t>: For each pairing find the edges that connect the vertices with the minimum weight. </a:t>
            </a:r>
          </a:p>
          <a:p>
            <a:pPr>
              <a:buNone/>
            </a:pPr>
            <a:endParaRPr lang="en-US" dirty="0" smtClean="0"/>
          </a:p>
          <a:p>
            <a:pPr>
              <a:buNone/>
            </a:pPr>
            <a:r>
              <a:rPr lang="en-US" dirty="0" smtClean="0">
                <a:solidFill>
                  <a:schemeClr val="accent3">
                    <a:lumMod val="50000"/>
                  </a:schemeClr>
                </a:solidFill>
              </a:rPr>
              <a:t>Step 4</a:t>
            </a:r>
            <a:r>
              <a:rPr lang="en-US" dirty="0" smtClean="0"/>
              <a:t>: Find the pairings such that the sum of the weights is minimized.</a:t>
            </a:r>
          </a:p>
          <a:p>
            <a:pPr>
              <a:buNone/>
            </a:pPr>
            <a:r>
              <a:rPr lang="en-US" dirty="0" smtClean="0"/>
              <a:t> </a:t>
            </a:r>
          </a:p>
          <a:p>
            <a:pPr>
              <a:buNone/>
            </a:pPr>
            <a:r>
              <a:rPr lang="en-US" dirty="0" smtClean="0">
                <a:solidFill>
                  <a:schemeClr val="accent3">
                    <a:lumMod val="50000"/>
                  </a:schemeClr>
                </a:solidFill>
              </a:rPr>
              <a:t>Step 5</a:t>
            </a:r>
            <a:r>
              <a:rPr lang="en-US" dirty="0" smtClean="0"/>
              <a:t>: On the original graph add the edges that have been found in Step 4.</a:t>
            </a:r>
          </a:p>
          <a:p>
            <a:pPr>
              <a:buNone/>
            </a:pPr>
            <a:r>
              <a:rPr lang="en-US" dirty="0" smtClean="0"/>
              <a:t> </a:t>
            </a:r>
          </a:p>
          <a:p>
            <a:pPr>
              <a:buNone/>
            </a:pPr>
            <a:r>
              <a:rPr lang="en-US" dirty="0" smtClean="0">
                <a:solidFill>
                  <a:schemeClr val="accent3">
                    <a:lumMod val="50000"/>
                  </a:schemeClr>
                </a:solidFill>
              </a:rPr>
              <a:t>Step 6</a:t>
            </a:r>
            <a:r>
              <a:rPr lang="en-US" dirty="0" smtClean="0"/>
              <a:t>: The length of an optimal Chinese postman route is the sum of all the edges added to the total    	found in Step 4. </a:t>
            </a:r>
          </a:p>
          <a:p>
            <a:pPr>
              <a:buNone/>
            </a:pPr>
            <a:endParaRPr lang="en-US" dirty="0" smtClean="0"/>
          </a:p>
          <a:p>
            <a:pPr>
              <a:buNone/>
            </a:pPr>
            <a:r>
              <a:rPr lang="en-US" dirty="0" smtClean="0">
                <a:solidFill>
                  <a:schemeClr val="accent3">
                    <a:lumMod val="50000"/>
                  </a:schemeClr>
                </a:solidFill>
              </a:rPr>
              <a:t>Step 7</a:t>
            </a:r>
            <a:r>
              <a:rPr lang="en-US" dirty="0" smtClean="0"/>
              <a:t>: A route corresponding to this minimum weight can then be easily found.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Solution(Contd)</a:t>
            </a:r>
            <a:endParaRPr lang="en-US" dirty="0"/>
          </a:p>
        </p:txBody>
      </p:sp>
      <p:pic>
        <p:nvPicPr>
          <p:cNvPr id="5" name="Content Placeholder 4" descr="Capture6.JPG"/>
          <p:cNvPicPr>
            <a:picLocks noGrp="1" noChangeAspect="1"/>
          </p:cNvPicPr>
          <p:nvPr>
            <p:ph idx="1"/>
          </p:nvPr>
        </p:nvPicPr>
        <p:blipFill>
          <a:blip r:embed="rId2"/>
          <a:stretch>
            <a:fillRect/>
          </a:stretch>
        </p:blipFill>
        <p:spPr>
          <a:xfrm>
            <a:off x="304800" y="2895600"/>
            <a:ext cx="3276600" cy="2537460"/>
          </a:xfrm>
        </p:spPr>
      </p:pic>
      <p:sp>
        <p:nvSpPr>
          <p:cNvPr id="7" name="TextBox 6"/>
          <p:cNvSpPr txBox="1"/>
          <p:nvPr/>
        </p:nvSpPr>
        <p:spPr>
          <a:xfrm>
            <a:off x="304800" y="1828800"/>
            <a:ext cx="6934200" cy="381000"/>
          </a:xfrm>
          <a:prstGeom prst="rect">
            <a:avLst/>
          </a:prstGeom>
          <a:noFill/>
        </p:spPr>
        <p:txBody>
          <a:bodyPr wrap="square" rtlCol="0">
            <a:spAutoFit/>
          </a:bodyPr>
          <a:lstStyle/>
          <a:p>
            <a:r>
              <a:rPr lang="en-US" dirty="0" smtClean="0"/>
              <a:t>Step1: List All  Vertices that have odd degree.</a:t>
            </a:r>
            <a:endParaRPr lang="en-US" dirty="0"/>
          </a:p>
        </p:txBody>
      </p:sp>
      <p:graphicFrame>
        <p:nvGraphicFramePr>
          <p:cNvPr id="9" name="Table 8"/>
          <p:cNvGraphicFramePr>
            <a:graphicFrameLocks noGrp="1"/>
          </p:cNvGraphicFramePr>
          <p:nvPr/>
        </p:nvGraphicFramePr>
        <p:xfrm>
          <a:off x="4648200" y="2895600"/>
          <a:ext cx="3657600" cy="2514600"/>
        </p:xfrm>
        <a:graphic>
          <a:graphicData uri="http://schemas.openxmlformats.org/drawingml/2006/table">
            <a:tbl>
              <a:tblPr firstRow="1" bandRow="1">
                <a:tableStyleId>{073A0DAA-6AF3-43AB-8588-CEC1D06C72B9}</a:tableStyleId>
              </a:tblPr>
              <a:tblGrid>
                <a:gridCol w="1797803"/>
                <a:gridCol w="1859797"/>
              </a:tblGrid>
              <a:tr h="502920">
                <a:tc>
                  <a:txBody>
                    <a:bodyPr/>
                    <a:lstStyle/>
                    <a:p>
                      <a:r>
                        <a:rPr lang="en-US" dirty="0" smtClean="0"/>
                        <a:t>            Vertex</a:t>
                      </a:r>
                      <a:endParaRPr lang="en-US" dirty="0"/>
                    </a:p>
                  </a:txBody>
                  <a:tcPr/>
                </a:tc>
                <a:tc>
                  <a:txBody>
                    <a:bodyPr/>
                    <a:lstStyle/>
                    <a:p>
                      <a:r>
                        <a:rPr lang="en-US" dirty="0" smtClean="0"/>
                        <a:t>      Order</a:t>
                      </a:r>
                      <a:endParaRPr lang="en-US" dirty="0"/>
                    </a:p>
                  </a:txBody>
                  <a:tcPr/>
                </a:tc>
              </a:tr>
              <a:tr h="502920">
                <a:tc>
                  <a:txBody>
                    <a:bodyPr/>
                    <a:lstStyle/>
                    <a:p>
                      <a:r>
                        <a:rPr lang="en-US" dirty="0" smtClean="0"/>
                        <a:t>             A</a:t>
                      </a:r>
                      <a:endParaRPr lang="en-US" dirty="0"/>
                    </a:p>
                  </a:txBody>
                  <a:tcPr/>
                </a:tc>
                <a:tc>
                  <a:txBody>
                    <a:bodyPr/>
                    <a:lstStyle/>
                    <a:p>
                      <a:r>
                        <a:rPr lang="en-US" dirty="0" smtClean="0"/>
                        <a:t>       3</a:t>
                      </a:r>
                      <a:endParaRPr lang="en-US" dirty="0"/>
                    </a:p>
                  </a:txBody>
                  <a:tcPr/>
                </a:tc>
              </a:tr>
              <a:tr h="502920">
                <a:tc>
                  <a:txBody>
                    <a:bodyPr/>
                    <a:lstStyle/>
                    <a:p>
                      <a:r>
                        <a:rPr lang="en-US" dirty="0" smtClean="0"/>
                        <a:t>           </a:t>
                      </a:r>
                      <a:r>
                        <a:rPr lang="en-US" baseline="0" dirty="0" smtClean="0"/>
                        <a:t> </a:t>
                      </a:r>
                      <a:r>
                        <a:rPr lang="en-US" dirty="0" smtClean="0"/>
                        <a:t> B</a:t>
                      </a:r>
                      <a:endParaRPr lang="en-US" dirty="0"/>
                    </a:p>
                  </a:txBody>
                  <a:tcPr/>
                </a:tc>
                <a:tc>
                  <a:txBody>
                    <a:bodyPr/>
                    <a:lstStyle/>
                    <a:p>
                      <a:r>
                        <a:rPr lang="en-US" dirty="0" smtClean="0"/>
                        <a:t>       3</a:t>
                      </a:r>
                      <a:endParaRPr lang="en-US" dirty="0"/>
                    </a:p>
                  </a:txBody>
                  <a:tcPr/>
                </a:tc>
              </a:tr>
              <a:tr h="502920">
                <a:tc>
                  <a:txBody>
                    <a:bodyPr/>
                    <a:lstStyle/>
                    <a:p>
                      <a:r>
                        <a:rPr lang="en-US" dirty="0" smtClean="0"/>
                        <a:t>             D</a:t>
                      </a:r>
                      <a:endParaRPr lang="en-US" dirty="0"/>
                    </a:p>
                  </a:txBody>
                  <a:tcPr/>
                </a:tc>
                <a:tc>
                  <a:txBody>
                    <a:bodyPr/>
                    <a:lstStyle/>
                    <a:p>
                      <a:r>
                        <a:rPr lang="en-US" dirty="0" smtClean="0"/>
                        <a:t>       3</a:t>
                      </a:r>
                      <a:endParaRPr lang="en-US" dirty="0"/>
                    </a:p>
                  </a:txBody>
                  <a:tcPr/>
                </a:tc>
              </a:tr>
              <a:tr h="502920">
                <a:tc>
                  <a:txBody>
                    <a:bodyPr/>
                    <a:lstStyle/>
                    <a:p>
                      <a:r>
                        <a:rPr lang="en-US" dirty="0" smtClean="0"/>
                        <a:t>             E</a:t>
                      </a:r>
                      <a:endParaRPr lang="en-US" dirty="0"/>
                    </a:p>
                  </a:txBody>
                  <a:tcPr/>
                </a:tc>
                <a:tc>
                  <a:txBody>
                    <a:bodyPr/>
                    <a:lstStyle/>
                    <a:p>
                      <a:r>
                        <a:rPr lang="en-US" dirty="0" smtClean="0"/>
                        <a:t>       3</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(Contd)</a:t>
            </a:r>
            <a:endParaRPr lang="en-US" dirty="0"/>
          </a:p>
        </p:txBody>
      </p:sp>
      <p:sp>
        <p:nvSpPr>
          <p:cNvPr id="3" name="Content Placeholder 2"/>
          <p:cNvSpPr>
            <a:spLocks noGrp="1"/>
          </p:cNvSpPr>
          <p:nvPr>
            <p:ph idx="1"/>
          </p:nvPr>
        </p:nvSpPr>
        <p:spPr/>
        <p:txBody>
          <a:bodyPr/>
          <a:lstStyle/>
          <a:p>
            <a:pPr>
              <a:buNone/>
            </a:pPr>
            <a:r>
              <a:rPr lang="en-US" sz="1800" dirty="0" smtClean="0"/>
              <a:t>Step2: List all possible Pairing of odd vertices.</a:t>
            </a:r>
          </a:p>
          <a:p>
            <a:pPr>
              <a:buNone/>
            </a:pPr>
            <a:r>
              <a:rPr lang="en-US" dirty="0" smtClean="0"/>
              <a:t> </a:t>
            </a:r>
            <a:endParaRPr lang="en-US" dirty="0"/>
          </a:p>
        </p:txBody>
      </p:sp>
      <p:pic>
        <p:nvPicPr>
          <p:cNvPr id="4" name="Content Placeholder 4" descr="Capture6.JPG"/>
          <p:cNvPicPr>
            <a:picLocks noChangeAspect="1"/>
          </p:cNvPicPr>
          <p:nvPr/>
        </p:nvPicPr>
        <p:blipFill>
          <a:blip r:embed="rId2"/>
          <a:stretch>
            <a:fillRect/>
          </a:stretch>
        </p:blipFill>
        <p:spPr>
          <a:xfrm>
            <a:off x="304800" y="2438400"/>
            <a:ext cx="3276600" cy="2537460"/>
          </a:xfrm>
          <a:prstGeom prst="rect">
            <a:avLst/>
          </a:prstGeom>
        </p:spPr>
      </p:pic>
      <p:graphicFrame>
        <p:nvGraphicFramePr>
          <p:cNvPr id="5" name="Table 4"/>
          <p:cNvGraphicFramePr>
            <a:graphicFrameLocks noGrp="1"/>
          </p:cNvGraphicFramePr>
          <p:nvPr/>
        </p:nvGraphicFramePr>
        <p:xfrm>
          <a:off x="4648200" y="2895600"/>
          <a:ext cx="3657600" cy="2011680"/>
        </p:xfrm>
        <a:graphic>
          <a:graphicData uri="http://schemas.openxmlformats.org/drawingml/2006/table">
            <a:tbl>
              <a:tblPr firstRow="1" bandRow="1">
                <a:tableStyleId>{073A0DAA-6AF3-43AB-8588-CEC1D06C72B9}</a:tableStyleId>
              </a:tblPr>
              <a:tblGrid>
                <a:gridCol w="1797803"/>
                <a:gridCol w="1859797"/>
              </a:tblGrid>
              <a:tr h="502920">
                <a:tc>
                  <a:txBody>
                    <a:bodyPr/>
                    <a:lstStyle/>
                    <a:p>
                      <a:r>
                        <a:rPr lang="en-US" dirty="0" smtClean="0"/>
                        <a:t>  Serial</a:t>
                      </a:r>
                      <a:r>
                        <a:rPr lang="en-US" baseline="0" dirty="0" smtClean="0"/>
                        <a:t>  Number</a:t>
                      </a:r>
                      <a:endParaRPr lang="en-US" dirty="0"/>
                    </a:p>
                  </a:txBody>
                  <a:tcPr/>
                </a:tc>
                <a:tc>
                  <a:txBody>
                    <a:bodyPr/>
                    <a:lstStyle/>
                    <a:p>
                      <a:r>
                        <a:rPr lang="en-US" dirty="0" smtClean="0"/>
                        <a:t>  Possible</a:t>
                      </a:r>
                      <a:r>
                        <a:rPr lang="en-US" baseline="0" dirty="0" smtClean="0"/>
                        <a:t> Pairing</a:t>
                      </a:r>
                      <a:endParaRPr lang="en-US" dirty="0"/>
                    </a:p>
                  </a:txBody>
                  <a:tcPr/>
                </a:tc>
              </a:tr>
              <a:tr h="502920">
                <a:tc>
                  <a:txBody>
                    <a:bodyPr/>
                    <a:lstStyle/>
                    <a:p>
                      <a:r>
                        <a:rPr lang="en-US" dirty="0" smtClean="0"/>
                        <a:t>             1</a:t>
                      </a:r>
                      <a:endParaRPr lang="en-US" dirty="0"/>
                    </a:p>
                  </a:txBody>
                  <a:tcPr/>
                </a:tc>
                <a:tc>
                  <a:txBody>
                    <a:bodyPr/>
                    <a:lstStyle/>
                    <a:p>
                      <a:r>
                        <a:rPr lang="en-US" dirty="0" smtClean="0"/>
                        <a:t>       AB</a:t>
                      </a:r>
                      <a:r>
                        <a:rPr lang="en-US" baseline="0" dirty="0" smtClean="0"/>
                        <a:t> and DE</a:t>
                      </a:r>
                      <a:endParaRPr lang="en-US" dirty="0"/>
                    </a:p>
                  </a:txBody>
                  <a:tcPr/>
                </a:tc>
              </a:tr>
              <a:tr h="502920">
                <a:tc>
                  <a:txBody>
                    <a:bodyPr/>
                    <a:lstStyle/>
                    <a:p>
                      <a:r>
                        <a:rPr lang="en-US" dirty="0" smtClean="0"/>
                        <a:t>           </a:t>
                      </a:r>
                      <a:r>
                        <a:rPr lang="en-US" baseline="0" dirty="0" smtClean="0"/>
                        <a:t> </a:t>
                      </a:r>
                      <a:r>
                        <a:rPr lang="en-US" dirty="0" smtClean="0"/>
                        <a:t> 2</a:t>
                      </a:r>
                      <a:endParaRPr lang="en-US" dirty="0"/>
                    </a:p>
                  </a:txBody>
                  <a:tcPr/>
                </a:tc>
                <a:tc>
                  <a:txBody>
                    <a:bodyPr/>
                    <a:lstStyle/>
                    <a:p>
                      <a:r>
                        <a:rPr lang="en-US" dirty="0" smtClean="0"/>
                        <a:t>       AD</a:t>
                      </a:r>
                      <a:r>
                        <a:rPr lang="en-US" baseline="0" dirty="0" smtClean="0"/>
                        <a:t> and BE</a:t>
                      </a:r>
                      <a:endParaRPr lang="en-US" dirty="0"/>
                    </a:p>
                  </a:txBody>
                  <a:tcPr/>
                </a:tc>
              </a:tr>
              <a:tr h="502920">
                <a:tc>
                  <a:txBody>
                    <a:bodyPr/>
                    <a:lstStyle/>
                    <a:p>
                      <a:r>
                        <a:rPr lang="en-US" dirty="0" smtClean="0"/>
                        <a:t>             3</a:t>
                      </a:r>
                      <a:endParaRPr lang="en-US" dirty="0"/>
                    </a:p>
                  </a:txBody>
                  <a:tcPr/>
                </a:tc>
                <a:tc>
                  <a:txBody>
                    <a:bodyPr/>
                    <a:lstStyle/>
                    <a:p>
                      <a:r>
                        <a:rPr lang="en-US" dirty="0" smtClean="0"/>
                        <a:t>       ACE</a:t>
                      </a:r>
                      <a:r>
                        <a:rPr lang="en-US" baseline="0" dirty="0" smtClean="0"/>
                        <a:t> and BCD</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(Contd)</a:t>
            </a:r>
            <a:endParaRPr lang="en-US" dirty="0"/>
          </a:p>
        </p:txBody>
      </p:sp>
      <p:sp>
        <p:nvSpPr>
          <p:cNvPr id="3" name="Content Placeholder 2"/>
          <p:cNvSpPr>
            <a:spLocks noGrp="1"/>
          </p:cNvSpPr>
          <p:nvPr>
            <p:ph idx="1"/>
          </p:nvPr>
        </p:nvSpPr>
        <p:spPr/>
        <p:txBody>
          <a:bodyPr>
            <a:normAutofit/>
          </a:bodyPr>
          <a:lstStyle/>
          <a:p>
            <a:pPr>
              <a:buNone/>
            </a:pPr>
            <a:r>
              <a:rPr lang="en-US" sz="1800" dirty="0" smtClean="0"/>
              <a:t>Step3: For each pairing find the edges that connect the   vertices with the minimum weight.</a:t>
            </a:r>
            <a:endParaRPr lang="en-US" sz="1800" dirty="0"/>
          </a:p>
        </p:txBody>
      </p:sp>
      <p:pic>
        <p:nvPicPr>
          <p:cNvPr id="4" name="Picture 3" descr="Capture7.JPG"/>
          <p:cNvPicPr>
            <a:picLocks noChangeAspect="1"/>
          </p:cNvPicPr>
          <p:nvPr/>
        </p:nvPicPr>
        <p:blipFill>
          <a:blip r:embed="rId2"/>
          <a:stretch>
            <a:fillRect/>
          </a:stretch>
        </p:blipFill>
        <p:spPr>
          <a:xfrm>
            <a:off x="609600" y="2590800"/>
            <a:ext cx="2286000" cy="2004060"/>
          </a:xfrm>
          <a:prstGeom prst="rect">
            <a:avLst/>
          </a:prstGeom>
        </p:spPr>
      </p:pic>
      <p:pic>
        <p:nvPicPr>
          <p:cNvPr id="5" name="Picture 4" descr="Capture8.JPG"/>
          <p:cNvPicPr>
            <a:picLocks noChangeAspect="1"/>
          </p:cNvPicPr>
          <p:nvPr/>
        </p:nvPicPr>
        <p:blipFill>
          <a:blip r:embed="rId3"/>
          <a:stretch>
            <a:fillRect/>
          </a:stretch>
        </p:blipFill>
        <p:spPr>
          <a:xfrm>
            <a:off x="3276600" y="2590800"/>
            <a:ext cx="2209800" cy="2057400"/>
          </a:xfrm>
          <a:prstGeom prst="rect">
            <a:avLst/>
          </a:prstGeom>
        </p:spPr>
      </p:pic>
      <p:pic>
        <p:nvPicPr>
          <p:cNvPr id="6" name="Picture 5" descr="Capture9.JPG"/>
          <p:cNvPicPr>
            <a:picLocks noChangeAspect="1"/>
          </p:cNvPicPr>
          <p:nvPr/>
        </p:nvPicPr>
        <p:blipFill>
          <a:blip r:embed="rId4"/>
          <a:stretch>
            <a:fillRect/>
          </a:stretch>
        </p:blipFill>
        <p:spPr>
          <a:xfrm>
            <a:off x="6172200" y="2590800"/>
            <a:ext cx="2286000" cy="1981200"/>
          </a:xfrm>
          <a:prstGeom prst="rect">
            <a:avLst/>
          </a:prstGeom>
        </p:spPr>
      </p:pic>
      <p:sp>
        <p:nvSpPr>
          <p:cNvPr id="7" name="TextBox 6"/>
          <p:cNvSpPr txBox="1"/>
          <p:nvPr/>
        </p:nvSpPr>
        <p:spPr>
          <a:xfrm>
            <a:off x="762000" y="4800600"/>
            <a:ext cx="1600200" cy="369332"/>
          </a:xfrm>
          <a:prstGeom prst="rect">
            <a:avLst/>
          </a:prstGeom>
          <a:noFill/>
        </p:spPr>
        <p:txBody>
          <a:bodyPr wrap="square" rtlCol="0">
            <a:spAutoFit/>
          </a:bodyPr>
          <a:lstStyle/>
          <a:p>
            <a:r>
              <a:rPr lang="en-US" dirty="0" smtClean="0"/>
              <a:t>           1</a:t>
            </a:r>
            <a:endParaRPr lang="en-US" dirty="0"/>
          </a:p>
        </p:txBody>
      </p:sp>
      <p:sp>
        <p:nvSpPr>
          <p:cNvPr id="8" name="TextBox 7"/>
          <p:cNvSpPr txBox="1"/>
          <p:nvPr/>
        </p:nvSpPr>
        <p:spPr>
          <a:xfrm>
            <a:off x="4267200" y="4800600"/>
            <a:ext cx="3657600" cy="646331"/>
          </a:xfrm>
          <a:prstGeom prst="rect">
            <a:avLst/>
          </a:prstGeom>
          <a:noFill/>
        </p:spPr>
        <p:txBody>
          <a:bodyPr wrap="square" rtlCol="0">
            <a:spAutoFit/>
          </a:bodyPr>
          <a:lstStyle/>
          <a:p>
            <a:r>
              <a:rPr lang="en-US" dirty="0" smtClean="0"/>
              <a:t>2                                                     3</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Solution(Contd)</a:t>
            </a:r>
            <a:endParaRPr lang="en-US" dirty="0"/>
          </a:p>
        </p:txBody>
      </p:sp>
      <p:sp>
        <p:nvSpPr>
          <p:cNvPr id="3" name="Content Placeholder 2"/>
          <p:cNvSpPr>
            <a:spLocks noGrp="1"/>
          </p:cNvSpPr>
          <p:nvPr>
            <p:ph idx="1"/>
          </p:nvPr>
        </p:nvSpPr>
        <p:spPr/>
        <p:txBody>
          <a:bodyPr/>
          <a:lstStyle/>
          <a:p>
            <a:pPr>
              <a:buNone/>
            </a:pPr>
            <a:r>
              <a:rPr lang="en-US" sz="1800" dirty="0" smtClean="0"/>
              <a:t>Step4: Find the pairings such that the sum of the weights is minimized.</a:t>
            </a:r>
          </a:p>
          <a:p>
            <a:pPr>
              <a:buNone/>
            </a:pPr>
            <a:endParaRPr lang="en-US" dirty="0"/>
          </a:p>
        </p:txBody>
      </p:sp>
      <p:pic>
        <p:nvPicPr>
          <p:cNvPr id="4" name="Picture 3" descr="Capture7.JPG"/>
          <p:cNvPicPr>
            <a:picLocks noChangeAspect="1"/>
          </p:cNvPicPr>
          <p:nvPr/>
        </p:nvPicPr>
        <p:blipFill>
          <a:blip r:embed="rId2"/>
          <a:stretch>
            <a:fillRect/>
          </a:stretch>
        </p:blipFill>
        <p:spPr>
          <a:xfrm>
            <a:off x="457200" y="2743200"/>
            <a:ext cx="2286000" cy="2004060"/>
          </a:xfrm>
          <a:prstGeom prst="rect">
            <a:avLst/>
          </a:prstGeom>
        </p:spPr>
      </p:pic>
      <p:pic>
        <p:nvPicPr>
          <p:cNvPr id="5" name="Picture 4" descr="Capture8.JPG"/>
          <p:cNvPicPr>
            <a:picLocks noChangeAspect="1"/>
          </p:cNvPicPr>
          <p:nvPr/>
        </p:nvPicPr>
        <p:blipFill>
          <a:blip r:embed="rId3"/>
          <a:stretch>
            <a:fillRect/>
          </a:stretch>
        </p:blipFill>
        <p:spPr>
          <a:xfrm>
            <a:off x="3276600" y="2743200"/>
            <a:ext cx="2209800" cy="2057400"/>
          </a:xfrm>
          <a:prstGeom prst="rect">
            <a:avLst/>
          </a:prstGeom>
        </p:spPr>
      </p:pic>
      <p:pic>
        <p:nvPicPr>
          <p:cNvPr id="6" name="Picture 5" descr="Capture9.JPG"/>
          <p:cNvPicPr>
            <a:picLocks noChangeAspect="1"/>
          </p:cNvPicPr>
          <p:nvPr/>
        </p:nvPicPr>
        <p:blipFill>
          <a:blip r:embed="rId4"/>
          <a:stretch>
            <a:fillRect/>
          </a:stretch>
        </p:blipFill>
        <p:spPr>
          <a:xfrm>
            <a:off x="6096000" y="2743200"/>
            <a:ext cx="2286000" cy="1981200"/>
          </a:xfrm>
          <a:prstGeom prst="rect">
            <a:avLst/>
          </a:prstGeom>
        </p:spPr>
      </p:pic>
      <p:sp>
        <p:nvSpPr>
          <p:cNvPr id="7" name="TextBox 6"/>
          <p:cNvSpPr txBox="1"/>
          <p:nvPr/>
        </p:nvSpPr>
        <p:spPr>
          <a:xfrm>
            <a:off x="838200" y="4953000"/>
            <a:ext cx="1905000" cy="369332"/>
          </a:xfrm>
          <a:prstGeom prst="rect">
            <a:avLst/>
          </a:prstGeom>
          <a:noFill/>
        </p:spPr>
        <p:txBody>
          <a:bodyPr wrap="square" rtlCol="0">
            <a:spAutoFit/>
          </a:bodyPr>
          <a:lstStyle/>
          <a:p>
            <a:r>
              <a:rPr lang="en-US" dirty="0" smtClean="0"/>
              <a:t>      8+8 = 16</a:t>
            </a:r>
            <a:endParaRPr lang="en-US" dirty="0"/>
          </a:p>
        </p:txBody>
      </p:sp>
      <p:sp>
        <p:nvSpPr>
          <p:cNvPr id="8" name="TextBox 7"/>
          <p:cNvSpPr txBox="1"/>
          <p:nvPr/>
        </p:nvSpPr>
        <p:spPr>
          <a:xfrm>
            <a:off x="3429000" y="4953000"/>
            <a:ext cx="1905000" cy="369332"/>
          </a:xfrm>
          <a:prstGeom prst="rect">
            <a:avLst/>
          </a:prstGeom>
          <a:noFill/>
        </p:spPr>
        <p:txBody>
          <a:bodyPr wrap="square" rtlCol="0">
            <a:spAutoFit/>
          </a:bodyPr>
          <a:lstStyle/>
          <a:p>
            <a:r>
              <a:rPr lang="en-US" dirty="0" smtClean="0"/>
              <a:t>        6+6 = 12</a:t>
            </a:r>
            <a:endParaRPr lang="en-US" dirty="0"/>
          </a:p>
        </p:txBody>
      </p:sp>
      <p:sp>
        <p:nvSpPr>
          <p:cNvPr id="9" name="TextBox 8"/>
          <p:cNvSpPr txBox="1"/>
          <p:nvPr/>
        </p:nvSpPr>
        <p:spPr>
          <a:xfrm>
            <a:off x="6248400" y="4953000"/>
            <a:ext cx="2209800" cy="369332"/>
          </a:xfrm>
          <a:prstGeom prst="rect">
            <a:avLst/>
          </a:prstGeom>
          <a:noFill/>
        </p:spPr>
        <p:txBody>
          <a:bodyPr wrap="square" rtlCol="0">
            <a:spAutoFit/>
          </a:bodyPr>
          <a:lstStyle/>
          <a:p>
            <a:r>
              <a:rPr lang="en-US" dirty="0" smtClean="0"/>
              <a:t>    5+5+5+5 = 20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Solution(Contd)</a:t>
            </a:r>
            <a:endParaRPr lang="en-US" dirty="0"/>
          </a:p>
        </p:txBody>
      </p:sp>
      <p:sp>
        <p:nvSpPr>
          <p:cNvPr id="3" name="Content Placeholder 2"/>
          <p:cNvSpPr>
            <a:spLocks noGrp="1"/>
          </p:cNvSpPr>
          <p:nvPr>
            <p:ph idx="1"/>
          </p:nvPr>
        </p:nvSpPr>
        <p:spPr/>
        <p:txBody>
          <a:bodyPr/>
          <a:lstStyle/>
          <a:p>
            <a:pPr>
              <a:buNone/>
            </a:pPr>
            <a:r>
              <a:rPr lang="en-US" sz="1800" dirty="0" smtClean="0"/>
              <a:t>Step 5: On the original graph add the edges that have been found in Step 4.</a:t>
            </a:r>
          </a:p>
          <a:p>
            <a:pPr>
              <a:buNone/>
            </a:pPr>
            <a:endParaRPr lang="en-US" dirty="0"/>
          </a:p>
        </p:txBody>
      </p:sp>
      <p:pic>
        <p:nvPicPr>
          <p:cNvPr id="6" name="Picture 5" descr="Capture10 (2).jpg"/>
          <p:cNvPicPr>
            <a:picLocks noChangeAspect="1"/>
          </p:cNvPicPr>
          <p:nvPr/>
        </p:nvPicPr>
        <p:blipFill>
          <a:blip r:embed="rId2"/>
          <a:stretch>
            <a:fillRect/>
          </a:stretch>
        </p:blipFill>
        <p:spPr>
          <a:xfrm>
            <a:off x="2438400" y="2286000"/>
            <a:ext cx="3151909" cy="2476499"/>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(Contd)</a:t>
            </a:r>
            <a:endParaRPr lang="en-US" dirty="0"/>
          </a:p>
        </p:txBody>
      </p:sp>
      <p:sp>
        <p:nvSpPr>
          <p:cNvPr id="3" name="Content Placeholder 2"/>
          <p:cNvSpPr>
            <a:spLocks noGrp="1"/>
          </p:cNvSpPr>
          <p:nvPr>
            <p:ph idx="1"/>
          </p:nvPr>
        </p:nvSpPr>
        <p:spPr/>
        <p:txBody>
          <a:bodyPr/>
          <a:lstStyle/>
          <a:p>
            <a:pPr>
              <a:buNone/>
            </a:pPr>
            <a:r>
              <a:rPr lang="en-US" sz="1800" dirty="0" smtClean="0"/>
              <a:t>Step 6: The length of an optimal Chinese postman route is the sum of all the edges added to the total found in Step 4. </a:t>
            </a:r>
          </a:p>
          <a:p>
            <a:pPr>
              <a:buNone/>
            </a:pPr>
            <a:endParaRPr lang="en-US" dirty="0"/>
          </a:p>
        </p:txBody>
      </p:sp>
      <p:pic>
        <p:nvPicPr>
          <p:cNvPr id="4" name="Picture 3" descr="Capture10 (2).jpg"/>
          <p:cNvPicPr>
            <a:picLocks noChangeAspect="1"/>
          </p:cNvPicPr>
          <p:nvPr/>
        </p:nvPicPr>
        <p:blipFill>
          <a:blip r:embed="rId2"/>
          <a:stretch>
            <a:fillRect/>
          </a:stretch>
        </p:blipFill>
        <p:spPr>
          <a:xfrm>
            <a:off x="2895600" y="2438400"/>
            <a:ext cx="3151909" cy="2476499"/>
          </a:xfrm>
          <a:prstGeom prst="rect">
            <a:avLst/>
          </a:prstGeom>
        </p:spPr>
      </p:pic>
      <p:sp>
        <p:nvSpPr>
          <p:cNvPr id="5" name="TextBox 4"/>
          <p:cNvSpPr txBox="1"/>
          <p:nvPr/>
        </p:nvSpPr>
        <p:spPr>
          <a:xfrm>
            <a:off x="1752600" y="5334000"/>
            <a:ext cx="6248400" cy="923330"/>
          </a:xfrm>
          <a:prstGeom prst="rect">
            <a:avLst/>
          </a:prstGeom>
          <a:noFill/>
        </p:spPr>
        <p:txBody>
          <a:bodyPr wrap="square" rtlCol="0">
            <a:spAutoFit/>
          </a:bodyPr>
          <a:lstStyle/>
          <a:p>
            <a:r>
              <a:rPr lang="en-US" dirty="0" smtClean="0"/>
              <a:t>      Length of an optimal Chinese Postman route= 48</a:t>
            </a:r>
          </a:p>
          <a:p>
            <a:r>
              <a:rPr lang="en-US" dirty="0"/>
              <a:t> </a:t>
            </a:r>
            <a:r>
              <a:rPr lang="en-US" dirty="0" smtClean="0"/>
              <a:t>     Sum of new edges =   12</a:t>
            </a:r>
          </a:p>
          <a:p>
            <a:r>
              <a:rPr lang="en-US" dirty="0"/>
              <a:t> </a:t>
            </a:r>
            <a:r>
              <a:rPr lang="en-US" dirty="0" smtClean="0"/>
              <a:t> Therefore, 48+12 = 60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Solution(Contd)</a:t>
            </a:r>
            <a:endParaRPr lang="en-US" dirty="0"/>
          </a:p>
        </p:txBody>
      </p:sp>
      <p:sp>
        <p:nvSpPr>
          <p:cNvPr id="3" name="Content Placeholder 2"/>
          <p:cNvSpPr>
            <a:spLocks noGrp="1"/>
          </p:cNvSpPr>
          <p:nvPr>
            <p:ph idx="1"/>
          </p:nvPr>
        </p:nvSpPr>
        <p:spPr/>
        <p:txBody>
          <a:bodyPr/>
          <a:lstStyle/>
          <a:p>
            <a:pPr>
              <a:buNone/>
            </a:pPr>
            <a:r>
              <a:rPr lang="en-US" sz="1800" dirty="0" smtClean="0"/>
              <a:t>Step</a:t>
            </a:r>
            <a:r>
              <a:rPr lang="en-US" sz="1800" dirty="0" smtClean="0">
                <a:solidFill>
                  <a:schemeClr val="accent3">
                    <a:lumMod val="50000"/>
                  </a:schemeClr>
                </a:solidFill>
              </a:rPr>
              <a:t> </a:t>
            </a:r>
            <a:r>
              <a:rPr lang="en-US" sz="1800" dirty="0" smtClean="0"/>
              <a:t>7: A route corresponding to this minimum weight can then be easily found.</a:t>
            </a:r>
          </a:p>
          <a:p>
            <a:pPr>
              <a:buNone/>
            </a:pPr>
            <a:endParaRPr lang="en-US" dirty="0"/>
          </a:p>
        </p:txBody>
      </p:sp>
      <p:pic>
        <p:nvPicPr>
          <p:cNvPr id="4" name="Picture 3" descr="Capture10 (2).jpg"/>
          <p:cNvPicPr>
            <a:picLocks noChangeAspect="1"/>
          </p:cNvPicPr>
          <p:nvPr/>
        </p:nvPicPr>
        <p:blipFill>
          <a:blip r:embed="rId2"/>
          <a:stretch>
            <a:fillRect/>
          </a:stretch>
        </p:blipFill>
        <p:spPr>
          <a:xfrm>
            <a:off x="2895600" y="2438400"/>
            <a:ext cx="3151909" cy="2476499"/>
          </a:xfrm>
          <a:prstGeom prst="rect">
            <a:avLst/>
          </a:prstGeom>
        </p:spPr>
      </p:pic>
      <p:sp>
        <p:nvSpPr>
          <p:cNvPr id="5" name="TextBox 4"/>
          <p:cNvSpPr txBox="1"/>
          <p:nvPr/>
        </p:nvSpPr>
        <p:spPr>
          <a:xfrm>
            <a:off x="990600" y="5105400"/>
            <a:ext cx="5562600" cy="646331"/>
          </a:xfrm>
          <a:prstGeom prst="rect">
            <a:avLst/>
          </a:prstGeom>
          <a:noFill/>
        </p:spPr>
        <p:txBody>
          <a:bodyPr wrap="square" rtlCol="0">
            <a:spAutoFit/>
          </a:bodyPr>
          <a:lstStyle/>
          <a:p>
            <a:r>
              <a:rPr lang="en-US" dirty="0"/>
              <a:t>a</a:t>
            </a:r>
            <a:r>
              <a:rPr lang="en-US" dirty="0" smtClean="0"/>
              <a:t> -&gt; b -&gt; e -&gt; d -&gt; a -&gt; c -&gt; e -&gt; b -&gt; c -&gt; d -&gt; a</a:t>
            </a:r>
          </a:p>
          <a:p>
            <a:r>
              <a:rPr lang="en-US" dirty="0" smtClean="0"/>
              <a:t>8+6+8+6+5+5+6+5+5+6=60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p:spPr>
        <p:txBody>
          <a:bodyPr/>
          <a:lstStyle/>
          <a:p>
            <a:r>
              <a:rPr lang="en-US" dirty="0" smtClean="0"/>
              <a:t>Real World Applications</a:t>
            </a:r>
            <a:endParaRPr lang="en-US" dirty="0"/>
          </a:p>
        </p:txBody>
      </p:sp>
      <p:sp>
        <p:nvSpPr>
          <p:cNvPr id="3" name="Subtitle 2"/>
          <p:cNvSpPr>
            <a:spLocks noGrp="1"/>
          </p:cNvSpPr>
          <p:nvPr>
            <p:ph type="subTitle" idx="1"/>
          </p:nvPr>
        </p:nvSpPr>
        <p:spPr>
          <a:xfrm>
            <a:off x="304800" y="2057400"/>
            <a:ext cx="8458200" cy="4648200"/>
          </a:xfrm>
        </p:spPr>
        <p:txBody>
          <a:bodyPr/>
          <a:lstStyle/>
          <a:p>
            <a:r>
              <a:rPr lang="en-US" sz="2800" b="1" dirty="0" smtClean="0">
                <a:solidFill>
                  <a:schemeClr val="tx1"/>
                </a:solidFill>
              </a:rPr>
              <a:t>1.Site Seeing</a:t>
            </a:r>
          </a:p>
          <a:p>
            <a:r>
              <a:rPr lang="en-US" sz="2800" b="1" dirty="0" smtClean="0">
                <a:solidFill>
                  <a:schemeClr val="tx1"/>
                </a:solidFill>
              </a:rPr>
              <a:t>2.Deliveries</a:t>
            </a:r>
          </a:p>
          <a:p>
            <a:r>
              <a:rPr lang="en-US" sz="2800" b="1" dirty="0" smtClean="0">
                <a:solidFill>
                  <a:schemeClr val="tx1"/>
                </a:solidFill>
              </a:rPr>
              <a:t>3.Shopping</a:t>
            </a:r>
          </a:p>
          <a:p>
            <a:endParaRPr lang="en-US" dirty="0"/>
          </a:p>
        </p:txBody>
      </p:sp>
      <p:pic>
        <p:nvPicPr>
          <p:cNvPr id="4" name="Picture 3" descr="download (1).jpg"/>
          <p:cNvPicPr>
            <a:picLocks noChangeAspect="1"/>
          </p:cNvPicPr>
          <p:nvPr/>
        </p:nvPicPr>
        <p:blipFill>
          <a:blip r:embed="rId2"/>
          <a:stretch>
            <a:fillRect/>
          </a:stretch>
        </p:blipFill>
        <p:spPr>
          <a:xfrm>
            <a:off x="685800" y="4495800"/>
            <a:ext cx="2286000" cy="1280160"/>
          </a:xfrm>
          <a:prstGeom prst="rect">
            <a:avLst/>
          </a:prstGeom>
        </p:spPr>
      </p:pic>
      <p:pic>
        <p:nvPicPr>
          <p:cNvPr id="5" name="Picture 4" descr="download.jpg"/>
          <p:cNvPicPr>
            <a:picLocks noChangeAspect="1"/>
          </p:cNvPicPr>
          <p:nvPr/>
        </p:nvPicPr>
        <p:blipFill>
          <a:blip r:embed="rId3"/>
          <a:stretch>
            <a:fillRect/>
          </a:stretch>
        </p:blipFill>
        <p:spPr>
          <a:xfrm>
            <a:off x="3657600" y="4343400"/>
            <a:ext cx="1821180" cy="1607820"/>
          </a:xfrm>
          <a:prstGeom prst="rect">
            <a:avLst/>
          </a:prstGeom>
        </p:spPr>
      </p:pic>
      <p:pic>
        <p:nvPicPr>
          <p:cNvPr id="6" name="Picture 5" descr="shopping-cart.png"/>
          <p:cNvPicPr>
            <a:picLocks noChangeAspect="1"/>
          </p:cNvPicPr>
          <p:nvPr/>
        </p:nvPicPr>
        <p:blipFill>
          <a:blip r:embed="rId4"/>
          <a:stretch>
            <a:fillRect/>
          </a:stretch>
        </p:blipFill>
        <p:spPr>
          <a:xfrm>
            <a:off x="6477000" y="3962400"/>
            <a:ext cx="1981200" cy="21336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8">
              <a:buNone/>
            </a:pPr>
            <a:r>
              <a:rPr lang="en-US" sz="5400" dirty="0" smtClean="0"/>
              <a:t>Thank You!!!!</a:t>
            </a:r>
          </a:p>
          <a:p>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Contents	</a:t>
            </a:r>
            <a:endParaRPr lang="en-US" dirty="0"/>
          </a:p>
        </p:txBody>
      </p:sp>
      <p:sp>
        <p:nvSpPr>
          <p:cNvPr id="3" name="Content Placeholder 2"/>
          <p:cNvSpPr>
            <a:spLocks noGrp="1"/>
          </p:cNvSpPr>
          <p:nvPr>
            <p:ph idx="1"/>
          </p:nvPr>
        </p:nvSpPr>
        <p:spPr/>
        <p:txBody>
          <a:bodyPr/>
          <a:lstStyle/>
          <a:p>
            <a:pPr>
              <a:buNone/>
            </a:pPr>
            <a:r>
              <a:rPr lang="en-US" sz="2800" dirty="0" smtClean="0"/>
              <a:t>1.Real World Problem	</a:t>
            </a:r>
          </a:p>
          <a:p>
            <a:pPr>
              <a:buNone/>
            </a:pPr>
            <a:r>
              <a:rPr lang="en-US" sz="2800" dirty="0" smtClean="0"/>
              <a:t>2. Special Properties</a:t>
            </a:r>
          </a:p>
          <a:p>
            <a:pPr>
              <a:buNone/>
            </a:pPr>
            <a:r>
              <a:rPr lang="en-US" sz="2800" dirty="0" smtClean="0"/>
              <a:t>3.Interpreting graph solution to Real world problem</a:t>
            </a:r>
          </a:p>
          <a:p>
            <a:pPr>
              <a:buNone/>
            </a:pPr>
            <a:r>
              <a:rPr lang="en-US" sz="2800" dirty="0" smtClean="0"/>
              <a:t>4.Solution to the Problem</a:t>
            </a:r>
          </a:p>
          <a:p>
            <a:pPr>
              <a:buNone/>
            </a:pPr>
            <a:r>
              <a:rPr lang="en-US" sz="2800" dirty="0" smtClean="0"/>
              <a:t>5.Real World Applications</a:t>
            </a:r>
          </a:p>
          <a:p>
            <a:pPr>
              <a:buNone/>
            </a:pPr>
            <a:r>
              <a:rPr lang="en-US" sz="2800" dirty="0" smtClean="0"/>
              <a:t>6.References</a:t>
            </a:r>
          </a:p>
          <a:p>
            <a:pPr>
              <a:buNone/>
            </a:pPr>
            <a:endParaRPr lang="en-US" sz="2800" dirty="0" smtClean="0"/>
          </a:p>
          <a:p>
            <a:pPr>
              <a:buNone/>
            </a:pPr>
            <a:r>
              <a:rPr lang="en-US" sz="2800" dirty="0" smtClean="0"/>
              <a:t>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References</a:t>
            </a:r>
            <a:endParaRPr lang="en-US" dirty="0"/>
          </a:p>
        </p:txBody>
      </p:sp>
      <p:sp>
        <p:nvSpPr>
          <p:cNvPr id="4" name="TextBox 3"/>
          <p:cNvSpPr txBox="1"/>
          <p:nvPr/>
        </p:nvSpPr>
        <p:spPr>
          <a:xfrm>
            <a:off x="381000" y="2133600"/>
            <a:ext cx="8229600" cy="2862322"/>
          </a:xfrm>
          <a:prstGeom prst="rect">
            <a:avLst/>
          </a:prstGeom>
          <a:noFill/>
        </p:spPr>
        <p:txBody>
          <a:bodyPr wrap="square" rtlCol="0">
            <a:spAutoFit/>
          </a:bodyPr>
          <a:lstStyle/>
          <a:p>
            <a:pPr marL="342900" indent="-342900">
              <a:buAutoNum type="arabicPeriod"/>
            </a:pPr>
            <a:r>
              <a:rPr lang="en-US" dirty="0" smtClean="0">
                <a:hlinkClick r:id="rId2"/>
              </a:rPr>
              <a:t>http://web.mit.edu/urban_or_book/www/book/chapter6/6.4.4.html</a:t>
            </a:r>
            <a:endParaRPr lang="en-US" dirty="0" smtClean="0"/>
          </a:p>
          <a:p>
            <a:pPr marL="342900" indent="-342900">
              <a:buAutoNum type="arabicPeriod"/>
            </a:pPr>
            <a:endParaRPr lang="en-US" dirty="0" smtClean="0"/>
          </a:p>
          <a:p>
            <a:pPr marL="342900" indent="-342900">
              <a:buAutoNum type="arabicPeriod"/>
            </a:pPr>
            <a:r>
              <a:rPr lang="en-US" dirty="0" smtClean="0">
                <a:hlinkClick r:id="rId3"/>
              </a:rPr>
              <a:t>http://www.suffolkmaths.co.uk/pages/Maths%20Projects/Projects/Topology%20and%20Graph%20Theory/Chinese%20Postman%20Problem.pdf</a:t>
            </a:r>
            <a:endParaRPr lang="en-US" dirty="0" smtClean="0"/>
          </a:p>
          <a:p>
            <a:pPr marL="342900" indent="-342900">
              <a:buAutoNum type="arabicPeriod"/>
            </a:pPr>
            <a:endParaRPr lang="en-US" dirty="0" smtClean="0"/>
          </a:p>
          <a:p>
            <a:pPr marL="342900" indent="-342900">
              <a:buAutoNum type="arabicPeriod"/>
            </a:pPr>
            <a:r>
              <a:rPr lang="en-US" dirty="0" smtClean="0">
                <a:hlinkClick r:id="rId4"/>
              </a:rPr>
              <a:t>http://www.utdallas.edu/~dxd056000/cs6363/Chinese.htm</a:t>
            </a:r>
            <a:endParaRPr lang="en-US" dirty="0" smtClean="0"/>
          </a:p>
          <a:p>
            <a:pPr marL="342900" indent="-342900">
              <a:buAutoNum type="arabicPeriod"/>
            </a:pPr>
            <a:endParaRPr lang="en-US" dirty="0" smtClean="0"/>
          </a:p>
          <a:p>
            <a:pPr marL="342900" indent="-342900">
              <a:buAutoNum type="arabicPeriod"/>
            </a:pPr>
            <a:endParaRPr lang="en-US" dirty="0" smtClean="0"/>
          </a:p>
          <a:p>
            <a:pPr marL="342900" indent="-342900"/>
            <a:endParaRPr lang="en-US" dirty="0" smtClean="0"/>
          </a:p>
          <a:p>
            <a:pPr marL="342900" indent="-342900">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Real World Problem		</a:t>
            </a:r>
            <a:endParaRPr lang="en-US" dirty="0"/>
          </a:p>
        </p:txBody>
      </p:sp>
      <p:sp>
        <p:nvSpPr>
          <p:cNvPr id="3" name="Content Placeholder 2"/>
          <p:cNvSpPr>
            <a:spLocks noGrp="1"/>
          </p:cNvSpPr>
          <p:nvPr>
            <p:ph idx="1"/>
          </p:nvPr>
        </p:nvSpPr>
        <p:spPr/>
        <p:txBody>
          <a:bodyPr/>
          <a:lstStyle/>
          <a:p>
            <a:pPr>
              <a:buNone/>
            </a:pPr>
            <a:r>
              <a:rPr lang="en-US" dirty="0"/>
              <a:t>	</a:t>
            </a:r>
            <a:r>
              <a:rPr lang="en-US" dirty="0" smtClean="0"/>
              <a:t>		There is a Postman who delivers mail to a certain neighborhood of street. The postman is unwilling to walk far so he wants to find the shortest route possible.  The postman should start and end at same spot and walk down each street at least once.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 the Problem	</a:t>
            </a:r>
            <a:endParaRPr lang="en-US" dirty="0"/>
          </a:p>
        </p:txBody>
      </p:sp>
      <p:sp>
        <p:nvSpPr>
          <p:cNvPr id="3" name="Content Placeholder 2"/>
          <p:cNvSpPr>
            <a:spLocks noGrp="1"/>
          </p:cNvSpPr>
          <p:nvPr>
            <p:ph idx="1"/>
          </p:nvPr>
        </p:nvSpPr>
        <p:spPr/>
        <p:txBody>
          <a:bodyPr/>
          <a:lstStyle/>
          <a:p>
            <a:r>
              <a:rPr lang="en-US" dirty="0" smtClean="0"/>
              <a:t>It was first proposed by a Chinese mathematician Mei-Ku Kaun.</a:t>
            </a:r>
          </a:p>
          <a:p>
            <a:endParaRPr lang="en-US" dirty="0" smtClean="0"/>
          </a:p>
          <a:p>
            <a:r>
              <a:rPr lang="en-US" dirty="0" smtClean="0"/>
              <a:t>It was proposed in year 1962.</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Properties</a:t>
            </a:r>
            <a:endParaRPr lang="en-US" dirty="0"/>
          </a:p>
        </p:txBody>
      </p:sp>
      <p:sp>
        <p:nvSpPr>
          <p:cNvPr id="3" name="Content Placeholder 2"/>
          <p:cNvSpPr>
            <a:spLocks noGrp="1"/>
          </p:cNvSpPr>
          <p:nvPr>
            <p:ph idx="1"/>
          </p:nvPr>
        </p:nvSpPr>
        <p:spPr/>
        <p:txBody>
          <a:bodyPr/>
          <a:lstStyle/>
          <a:p>
            <a:endParaRPr lang="en-US" dirty="0" smtClean="0"/>
          </a:p>
          <a:p>
            <a:r>
              <a:rPr lang="en-US" dirty="0" smtClean="0"/>
              <a:t>A traversable graph is one that can be drawn without taking a pen from the paper and without retracing the same edge. In such a case the graph is said to have an Eulerian trail.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Properties(</a:t>
            </a:r>
            <a:r>
              <a:rPr lang="en-US" dirty="0" err="1" smtClean="0"/>
              <a:t>Contd</a:t>
            </a:r>
            <a:r>
              <a:rPr lang="en-US" dirty="0" smtClean="0"/>
              <a:t>)</a:t>
            </a:r>
            <a:br>
              <a:rPr lang="en-US" dirty="0" smtClean="0"/>
            </a:br>
            <a:endParaRPr lang="en-US" dirty="0"/>
          </a:p>
        </p:txBody>
      </p:sp>
      <p:pic>
        <p:nvPicPr>
          <p:cNvPr id="4" name="Content Placeholder 3" descr="Capture1.JPG"/>
          <p:cNvPicPr>
            <a:picLocks noGrp="1" noChangeAspect="1"/>
          </p:cNvPicPr>
          <p:nvPr>
            <p:ph idx="1"/>
          </p:nvPr>
        </p:nvPicPr>
        <p:blipFill>
          <a:blip r:embed="rId2"/>
          <a:stretch>
            <a:fillRect/>
          </a:stretch>
        </p:blipFill>
        <p:spPr>
          <a:xfrm>
            <a:off x="304800" y="1600200"/>
            <a:ext cx="3505200" cy="27987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381000" y="4724400"/>
            <a:ext cx="8153400" cy="1200329"/>
          </a:xfrm>
          <a:prstGeom prst="rect">
            <a:avLst/>
          </a:prstGeom>
          <a:noFill/>
        </p:spPr>
        <p:txBody>
          <a:bodyPr wrap="square" rtlCol="0">
            <a:spAutoFit/>
          </a:bodyPr>
          <a:lstStyle/>
          <a:p>
            <a:r>
              <a:rPr lang="en-US" sz="2400" dirty="0" smtClean="0"/>
              <a:t>It is Impossible to  draw the above graph without either taking the pen of the paper or re-tracing an edge. This is because all the vertices have odd degree.</a:t>
            </a:r>
            <a:endParaRPr lang="en-US" sz="2400" dirty="0"/>
          </a:p>
        </p:txBody>
      </p:sp>
      <p:graphicFrame>
        <p:nvGraphicFramePr>
          <p:cNvPr id="8" name="Table 7"/>
          <p:cNvGraphicFramePr>
            <a:graphicFrameLocks noGrp="1"/>
          </p:cNvGraphicFramePr>
          <p:nvPr/>
        </p:nvGraphicFramePr>
        <p:xfrm>
          <a:off x="4572000" y="1676400"/>
          <a:ext cx="3505200" cy="2743200"/>
        </p:xfrm>
        <a:graphic>
          <a:graphicData uri="http://schemas.openxmlformats.org/drawingml/2006/table">
            <a:tbl>
              <a:tblPr firstRow="1" bandRow="1">
                <a:tableStyleId>{073A0DAA-6AF3-43AB-8588-CEC1D06C72B9}</a:tableStyleId>
              </a:tblPr>
              <a:tblGrid>
                <a:gridCol w="1722895"/>
                <a:gridCol w="1782305"/>
              </a:tblGrid>
              <a:tr h="548640">
                <a:tc>
                  <a:txBody>
                    <a:bodyPr/>
                    <a:lstStyle/>
                    <a:p>
                      <a:r>
                        <a:rPr lang="en-US" dirty="0" smtClean="0"/>
                        <a:t>            Vertex</a:t>
                      </a:r>
                      <a:endParaRPr lang="en-US" dirty="0"/>
                    </a:p>
                  </a:txBody>
                  <a:tcPr/>
                </a:tc>
                <a:tc>
                  <a:txBody>
                    <a:bodyPr/>
                    <a:lstStyle/>
                    <a:p>
                      <a:r>
                        <a:rPr lang="en-US" dirty="0" smtClean="0"/>
                        <a:t>      Order</a:t>
                      </a:r>
                      <a:endParaRPr lang="en-US" dirty="0"/>
                    </a:p>
                  </a:txBody>
                  <a:tcPr/>
                </a:tc>
              </a:tr>
              <a:tr h="548640">
                <a:tc>
                  <a:txBody>
                    <a:bodyPr/>
                    <a:lstStyle/>
                    <a:p>
                      <a:r>
                        <a:rPr lang="en-US" dirty="0" smtClean="0"/>
                        <a:t>             A</a:t>
                      </a:r>
                      <a:endParaRPr lang="en-US" dirty="0"/>
                    </a:p>
                  </a:txBody>
                  <a:tcPr/>
                </a:tc>
                <a:tc>
                  <a:txBody>
                    <a:bodyPr/>
                    <a:lstStyle/>
                    <a:p>
                      <a:r>
                        <a:rPr lang="en-US" dirty="0" smtClean="0"/>
                        <a:t>       3</a:t>
                      </a:r>
                      <a:endParaRPr lang="en-US" dirty="0"/>
                    </a:p>
                  </a:txBody>
                  <a:tcPr/>
                </a:tc>
              </a:tr>
              <a:tr h="548640">
                <a:tc>
                  <a:txBody>
                    <a:bodyPr/>
                    <a:lstStyle/>
                    <a:p>
                      <a:r>
                        <a:rPr lang="en-US" dirty="0" smtClean="0"/>
                        <a:t>           </a:t>
                      </a:r>
                      <a:r>
                        <a:rPr lang="en-US" baseline="0" dirty="0" smtClean="0"/>
                        <a:t> </a:t>
                      </a:r>
                      <a:r>
                        <a:rPr lang="en-US" dirty="0" smtClean="0"/>
                        <a:t> B</a:t>
                      </a:r>
                      <a:endParaRPr lang="en-US" dirty="0"/>
                    </a:p>
                  </a:txBody>
                  <a:tcPr/>
                </a:tc>
                <a:tc>
                  <a:txBody>
                    <a:bodyPr/>
                    <a:lstStyle/>
                    <a:p>
                      <a:r>
                        <a:rPr lang="en-US" dirty="0" smtClean="0"/>
                        <a:t>       3</a:t>
                      </a:r>
                      <a:endParaRPr lang="en-US" dirty="0"/>
                    </a:p>
                  </a:txBody>
                  <a:tcPr/>
                </a:tc>
              </a:tr>
              <a:tr h="548640">
                <a:tc>
                  <a:txBody>
                    <a:bodyPr/>
                    <a:lstStyle/>
                    <a:p>
                      <a:r>
                        <a:rPr lang="en-US" dirty="0" smtClean="0"/>
                        <a:t>             C</a:t>
                      </a:r>
                      <a:endParaRPr lang="en-US" dirty="0"/>
                    </a:p>
                  </a:txBody>
                  <a:tcPr/>
                </a:tc>
                <a:tc>
                  <a:txBody>
                    <a:bodyPr/>
                    <a:lstStyle/>
                    <a:p>
                      <a:r>
                        <a:rPr lang="en-US" dirty="0" smtClean="0"/>
                        <a:t>       3</a:t>
                      </a:r>
                      <a:endParaRPr lang="en-US" dirty="0"/>
                    </a:p>
                  </a:txBody>
                  <a:tcPr/>
                </a:tc>
              </a:tr>
              <a:tr h="548640">
                <a:tc>
                  <a:txBody>
                    <a:bodyPr/>
                    <a:lstStyle/>
                    <a:p>
                      <a:r>
                        <a:rPr lang="en-US" dirty="0" smtClean="0"/>
                        <a:t>             D</a:t>
                      </a:r>
                      <a:endParaRPr lang="en-US" dirty="0"/>
                    </a:p>
                  </a:txBody>
                  <a:tcPr/>
                </a:tc>
                <a:tc>
                  <a:txBody>
                    <a:bodyPr/>
                    <a:lstStyle/>
                    <a:p>
                      <a:r>
                        <a:rPr lang="en-US" dirty="0" smtClean="0"/>
                        <a:t>       3</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Properties(</a:t>
            </a:r>
            <a:r>
              <a:rPr lang="en-US" dirty="0" err="1" smtClean="0"/>
              <a:t>Contd</a:t>
            </a:r>
            <a:r>
              <a:rPr lang="en-US" dirty="0" smtClean="0"/>
              <a:t>)</a:t>
            </a:r>
            <a:endParaRPr lang="en-US" dirty="0"/>
          </a:p>
        </p:txBody>
      </p:sp>
      <p:pic>
        <p:nvPicPr>
          <p:cNvPr id="4" name="Content Placeholder 3" descr="Capture2.JPG"/>
          <p:cNvPicPr>
            <a:picLocks noGrp="1" noChangeAspect="1"/>
          </p:cNvPicPr>
          <p:nvPr>
            <p:ph idx="1"/>
          </p:nvPr>
        </p:nvPicPr>
        <p:blipFill>
          <a:blip r:embed="rId2"/>
          <a:stretch>
            <a:fillRect/>
          </a:stretch>
        </p:blipFill>
        <p:spPr>
          <a:xfrm>
            <a:off x="304800" y="1524000"/>
            <a:ext cx="2590800" cy="2743200"/>
          </a:xfrm>
        </p:spPr>
      </p:pic>
      <p:sp>
        <p:nvSpPr>
          <p:cNvPr id="6" name="TextBox 5"/>
          <p:cNvSpPr txBox="1"/>
          <p:nvPr/>
        </p:nvSpPr>
        <p:spPr>
          <a:xfrm>
            <a:off x="381000" y="4572000"/>
            <a:ext cx="8001000" cy="1754326"/>
          </a:xfrm>
          <a:prstGeom prst="rect">
            <a:avLst/>
          </a:prstGeom>
          <a:noFill/>
        </p:spPr>
        <p:txBody>
          <a:bodyPr wrap="square" rtlCol="0">
            <a:spAutoFit/>
          </a:bodyPr>
          <a:lstStyle/>
          <a:p>
            <a:r>
              <a:rPr lang="en-US" dirty="0" smtClean="0"/>
              <a:t>It is possible to draw the above graph without taking the pen of  the paper and without retracing the same edge but we can achieve this by starting at either A or D and in each case the path will end at the other vertex of D or A. </a:t>
            </a:r>
          </a:p>
          <a:p>
            <a:endParaRPr lang="en-US" dirty="0"/>
          </a:p>
          <a:p>
            <a:r>
              <a:rPr lang="en-US" dirty="0" smtClean="0"/>
              <a:t>If a graph has exactly  2 odd vertices then it is said to be </a:t>
            </a:r>
            <a:r>
              <a:rPr lang="en-US" b="1" dirty="0" smtClean="0">
                <a:solidFill>
                  <a:srgbClr val="FF0000"/>
                </a:solidFill>
              </a:rPr>
              <a:t>Semi-Eulerian Graph</a:t>
            </a:r>
            <a:r>
              <a:rPr lang="en-US" dirty="0" smtClean="0"/>
              <a:t>. </a:t>
            </a:r>
          </a:p>
          <a:p>
            <a:endParaRPr lang="en-US" dirty="0"/>
          </a:p>
        </p:txBody>
      </p:sp>
      <p:graphicFrame>
        <p:nvGraphicFramePr>
          <p:cNvPr id="7" name="Table 6"/>
          <p:cNvGraphicFramePr>
            <a:graphicFrameLocks noGrp="1"/>
          </p:cNvGraphicFramePr>
          <p:nvPr/>
        </p:nvGraphicFramePr>
        <p:xfrm>
          <a:off x="4419600" y="1524000"/>
          <a:ext cx="3200400" cy="2667000"/>
        </p:xfrm>
        <a:graphic>
          <a:graphicData uri="http://schemas.openxmlformats.org/drawingml/2006/table">
            <a:tbl>
              <a:tblPr firstRow="1" bandRow="1">
                <a:tableStyleId>{073A0DAA-6AF3-43AB-8588-CEC1D06C72B9}</a:tableStyleId>
              </a:tblPr>
              <a:tblGrid>
                <a:gridCol w="1573078"/>
                <a:gridCol w="1627322"/>
              </a:tblGrid>
              <a:tr h="444500">
                <a:tc>
                  <a:txBody>
                    <a:bodyPr/>
                    <a:lstStyle/>
                    <a:p>
                      <a:r>
                        <a:rPr lang="en-US" dirty="0" smtClean="0"/>
                        <a:t>            Vertex</a:t>
                      </a:r>
                      <a:endParaRPr lang="en-US" dirty="0"/>
                    </a:p>
                  </a:txBody>
                  <a:tcPr/>
                </a:tc>
                <a:tc>
                  <a:txBody>
                    <a:bodyPr/>
                    <a:lstStyle/>
                    <a:p>
                      <a:r>
                        <a:rPr lang="en-US" dirty="0" smtClean="0"/>
                        <a:t>      Order</a:t>
                      </a:r>
                      <a:endParaRPr lang="en-US" dirty="0"/>
                    </a:p>
                  </a:txBody>
                  <a:tcPr/>
                </a:tc>
              </a:tr>
              <a:tr h="444500">
                <a:tc>
                  <a:txBody>
                    <a:bodyPr/>
                    <a:lstStyle/>
                    <a:p>
                      <a:r>
                        <a:rPr lang="en-US" dirty="0" smtClean="0"/>
                        <a:t>             A</a:t>
                      </a:r>
                      <a:endParaRPr lang="en-US" dirty="0"/>
                    </a:p>
                  </a:txBody>
                  <a:tcPr/>
                </a:tc>
                <a:tc>
                  <a:txBody>
                    <a:bodyPr/>
                    <a:lstStyle/>
                    <a:p>
                      <a:r>
                        <a:rPr lang="en-US" dirty="0" smtClean="0"/>
                        <a:t>       3</a:t>
                      </a:r>
                      <a:endParaRPr lang="en-US" dirty="0"/>
                    </a:p>
                  </a:txBody>
                  <a:tcPr/>
                </a:tc>
              </a:tr>
              <a:tr h="444500">
                <a:tc>
                  <a:txBody>
                    <a:bodyPr/>
                    <a:lstStyle/>
                    <a:p>
                      <a:r>
                        <a:rPr lang="en-US" dirty="0" smtClean="0"/>
                        <a:t>           </a:t>
                      </a:r>
                      <a:r>
                        <a:rPr lang="en-US" baseline="0" dirty="0" smtClean="0"/>
                        <a:t> </a:t>
                      </a:r>
                      <a:r>
                        <a:rPr lang="en-US" dirty="0" smtClean="0"/>
                        <a:t> B</a:t>
                      </a:r>
                      <a:endParaRPr lang="en-US" dirty="0"/>
                    </a:p>
                  </a:txBody>
                  <a:tcPr/>
                </a:tc>
                <a:tc>
                  <a:txBody>
                    <a:bodyPr/>
                    <a:lstStyle/>
                    <a:p>
                      <a:r>
                        <a:rPr lang="en-US" dirty="0" smtClean="0"/>
                        <a:t>       4</a:t>
                      </a:r>
                      <a:endParaRPr lang="en-US" dirty="0"/>
                    </a:p>
                  </a:txBody>
                  <a:tcPr/>
                </a:tc>
              </a:tr>
              <a:tr h="444500">
                <a:tc>
                  <a:txBody>
                    <a:bodyPr/>
                    <a:lstStyle/>
                    <a:p>
                      <a:r>
                        <a:rPr lang="en-US" dirty="0" smtClean="0"/>
                        <a:t>             C</a:t>
                      </a:r>
                      <a:endParaRPr lang="en-US" dirty="0"/>
                    </a:p>
                  </a:txBody>
                  <a:tcPr/>
                </a:tc>
                <a:tc>
                  <a:txBody>
                    <a:bodyPr/>
                    <a:lstStyle/>
                    <a:p>
                      <a:r>
                        <a:rPr lang="en-US" dirty="0" smtClean="0"/>
                        <a:t>       4</a:t>
                      </a:r>
                      <a:endParaRPr lang="en-US" dirty="0"/>
                    </a:p>
                  </a:txBody>
                  <a:tcPr/>
                </a:tc>
              </a:tr>
              <a:tr h="444500">
                <a:tc>
                  <a:txBody>
                    <a:bodyPr/>
                    <a:lstStyle/>
                    <a:p>
                      <a:r>
                        <a:rPr lang="en-US" dirty="0" smtClean="0"/>
                        <a:t>             D</a:t>
                      </a:r>
                      <a:endParaRPr lang="en-US" dirty="0"/>
                    </a:p>
                  </a:txBody>
                  <a:tcPr/>
                </a:tc>
                <a:tc>
                  <a:txBody>
                    <a:bodyPr/>
                    <a:lstStyle/>
                    <a:p>
                      <a:r>
                        <a:rPr lang="en-US" dirty="0" smtClean="0"/>
                        <a:t>       3</a:t>
                      </a:r>
                      <a:endParaRPr lang="en-US" dirty="0"/>
                    </a:p>
                  </a:txBody>
                  <a:tcPr/>
                </a:tc>
              </a:tr>
              <a:tr h="444500">
                <a:tc>
                  <a:txBody>
                    <a:bodyPr/>
                    <a:lstStyle/>
                    <a:p>
                      <a:r>
                        <a:rPr lang="en-US" dirty="0" smtClean="0"/>
                        <a:t>             E</a:t>
                      </a:r>
                      <a:endParaRPr lang="en-US" dirty="0"/>
                    </a:p>
                  </a:txBody>
                  <a:tcPr/>
                </a:tc>
                <a:tc>
                  <a:txBody>
                    <a:bodyPr/>
                    <a:lstStyle/>
                    <a:p>
                      <a:r>
                        <a:rPr lang="en-US" dirty="0" smtClean="0"/>
                        <a:t>       2</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239000" cy="990599"/>
          </a:xfrm>
        </p:spPr>
        <p:txBody>
          <a:bodyPr/>
          <a:lstStyle/>
          <a:p>
            <a:r>
              <a:rPr lang="en-US" dirty="0" smtClean="0"/>
              <a:t>Special Properties (Contd)</a:t>
            </a:r>
            <a:endParaRPr lang="en-US" dirty="0"/>
          </a:p>
        </p:txBody>
      </p:sp>
      <p:pic>
        <p:nvPicPr>
          <p:cNvPr id="4" name="Picture 3" descr="Capture4.JPG"/>
          <p:cNvPicPr>
            <a:picLocks noChangeAspect="1"/>
          </p:cNvPicPr>
          <p:nvPr/>
        </p:nvPicPr>
        <p:blipFill>
          <a:blip r:embed="rId2"/>
          <a:stretch>
            <a:fillRect/>
          </a:stretch>
        </p:blipFill>
        <p:spPr>
          <a:xfrm>
            <a:off x="914400" y="1905000"/>
            <a:ext cx="2438400" cy="2590800"/>
          </a:xfrm>
          <a:prstGeom prst="rect">
            <a:avLst/>
          </a:prstGeom>
        </p:spPr>
      </p:pic>
      <p:sp>
        <p:nvSpPr>
          <p:cNvPr id="6" name="TextBox 5"/>
          <p:cNvSpPr txBox="1"/>
          <p:nvPr/>
        </p:nvSpPr>
        <p:spPr>
          <a:xfrm>
            <a:off x="685800" y="4953000"/>
            <a:ext cx="8077200" cy="2585323"/>
          </a:xfrm>
          <a:prstGeom prst="rect">
            <a:avLst/>
          </a:prstGeom>
          <a:noFill/>
        </p:spPr>
        <p:txBody>
          <a:bodyPr wrap="square" rtlCol="0">
            <a:spAutoFit/>
          </a:bodyPr>
          <a:lstStyle/>
          <a:p>
            <a:r>
              <a:rPr lang="en-US" dirty="0" smtClean="0"/>
              <a:t>Here we can draw the above graph without retracing the edge or taking the pen of the paper regardless the starting position and we will always return to the start vertex. This is because all the vertices have even degree.</a:t>
            </a:r>
          </a:p>
          <a:p>
            <a:endParaRPr lang="en-US" dirty="0"/>
          </a:p>
          <a:p>
            <a:r>
              <a:rPr lang="en-US" dirty="0" smtClean="0"/>
              <a:t>If a graph has all even vertices then it is said to be </a:t>
            </a:r>
            <a:r>
              <a:rPr lang="en-US" dirty="0" smtClean="0">
                <a:solidFill>
                  <a:srgbClr val="FF0000"/>
                </a:solidFill>
              </a:rPr>
              <a:t>Eulerian-Trail</a:t>
            </a:r>
            <a:r>
              <a:rPr lang="en-US" dirty="0" smtClean="0"/>
              <a:t>.</a:t>
            </a:r>
          </a:p>
          <a:p>
            <a:endParaRPr lang="en-US" dirty="0"/>
          </a:p>
          <a:p>
            <a:endParaRPr lang="en-US" dirty="0" smtClean="0"/>
          </a:p>
          <a:p>
            <a:endParaRPr lang="en-US" dirty="0"/>
          </a:p>
          <a:p>
            <a:endParaRPr lang="en-US" dirty="0"/>
          </a:p>
        </p:txBody>
      </p:sp>
      <p:graphicFrame>
        <p:nvGraphicFramePr>
          <p:cNvPr id="7" name="Table 6"/>
          <p:cNvGraphicFramePr>
            <a:graphicFrameLocks noGrp="1"/>
          </p:cNvGraphicFramePr>
          <p:nvPr/>
        </p:nvGraphicFramePr>
        <p:xfrm>
          <a:off x="4191000" y="1905000"/>
          <a:ext cx="3276600" cy="2560320"/>
        </p:xfrm>
        <a:graphic>
          <a:graphicData uri="http://schemas.openxmlformats.org/drawingml/2006/table">
            <a:tbl>
              <a:tblPr firstRow="1" bandRow="1">
                <a:tableStyleId>{073A0DAA-6AF3-43AB-8588-CEC1D06C72B9}</a:tableStyleId>
              </a:tblPr>
              <a:tblGrid>
                <a:gridCol w="1610532"/>
                <a:gridCol w="1666068"/>
              </a:tblGrid>
              <a:tr h="359229">
                <a:tc>
                  <a:txBody>
                    <a:bodyPr/>
                    <a:lstStyle/>
                    <a:p>
                      <a:r>
                        <a:rPr lang="en-US" dirty="0" smtClean="0"/>
                        <a:t>            Vertex</a:t>
                      </a:r>
                      <a:endParaRPr lang="en-US" dirty="0"/>
                    </a:p>
                  </a:txBody>
                  <a:tcPr/>
                </a:tc>
                <a:tc>
                  <a:txBody>
                    <a:bodyPr/>
                    <a:lstStyle/>
                    <a:p>
                      <a:r>
                        <a:rPr lang="en-US" dirty="0" smtClean="0"/>
                        <a:t>      Order</a:t>
                      </a:r>
                      <a:endParaRPr lang="en-US" dirty="0"/>
                    </a:p>
                  </a:txBody>
                  <a:tcPr/>
                </a:tc>
              </a:tr>
              <a:tr h="359229">
                <a:tc>
                  <a:txBody>
                    <a:bodyPr/>
                    <a:lstStyle/>
                    <a:p>
                      <a:r>
                        <a:rPr lang="en-US" dirty="0" smtClean="0"/>
                        <a:t>             A</a:t>
                      </a:r>
                      <a:endParaRPr lang="en-US" dirty="0"/>
                    </a:p>
                  </a:txBody>
                  <a:tcPr/>
                </a:tc>
                <a:tc>
                  <a:txBody>
                    <a:bodyPr/>
                    <a:lstStyle/>
                    <a:p>
                      <a:r>
                        <a:rPr lang="en-US" dirty="0" smtClean="0"/>
                        <a:t>       4</a:t>
                      </a:r>
                      <a:endParaRPr lang="en-US" dirty="0"/>
                    </a:p>
                  </a:txBody>
                  <a:tcPr/>
                </a:tc>
              </a:tr>
              <a:tr h="359229">
                <a:tc>
                  <a:txBody>
                    <a:bodyPr/>
                    <a:lstStyle/>
                    <a:p>
                      <a:r>
                        <a:rPr lang="en-US" dirty="0" smtClean="0"/>
                        <a:t>           </a:t>
                      </a:r>
                      <a:r>
                        <a:rPr lang="en-US" baseline="0" dirty="0" smtClean="0"/>
                        <a:t> </a:t>
                      </a:r>
                      <a:r>
                        <a:rPr lang="en-US" dirty="0" smtClean="0"/>
                        <a:t> B</a:t>
                      </a:r>
                      <a:endParaRPr lang="en-US" dirty="0"/>
                    </a:p>
                  </a:txBody>
                  <a:tcPr/>
                </a:tc>
                <a:tc>
                  <a:txBody>
                    <a:bodyPr/>
                    <a:lstStyle/>
                    <a:p>
                      <a:r>
                        <a:rPr lang="en-US" dirty="0" smtClean="0"/>
                        <a:t>       4</a:t>
                      </a:r>
                      <a:endParaRPr lang="en-US" dirty="0"/>
                    </a:p>
                  </a:txBody>
                  <a:tcPr/>
                </a:tc>
              </a:tr>
              <a:tr h="359229">
                <a:tc>
                  <a:txBody>
                    <a:bodyPr/>
                    <a:lstStyle/>
                    <a:p>
                      <a:r>
                        <a:rPr lang="en-US" dirty="0" smtClean="0"/>
                        <a:t>             C</a:t>
                      </a:r>
                      <a:endParaRPr lang="en-US" dirty="0"/>
                    </a:p>
                  </a:txBody>
                  <a:tcPr/>
                </a:tc>
                <a:tc>
                  <a:txBody>
                    <a:bodyPr/>
                    <a:lstStyle/>
                    <a:p>
                      <a:r>
                        <a:rPr lang="en-US" dirty="0" smtClean="0"/>
                        <a:t>       4</a:t>
                      </a:r>
                      <a:endParaRPr lang="en-US" dirty="0"/>
                    </a:p>
                  </a:txBody>
                  <a:tcPr/>
                </a:tc>
              </a:tr>
              <a:tr h="359229">
                <a:tc>
                  <a:txBody>
                    <a:bodyPr/>
                    <a:lstStyle/>
                    <a:p>
                      <a:r>
                        <a:rPr lang="en-US" dirty="0" smtClean="0"/>
                        <a:t>             D</a:t>
                      </a:r>
                      <a:endParaRPr lang="en-US" dirty="0"/>
                    </a:p>
                  </a:txBody>
                  <a:tcPr/>
                </a:tc>
                <a:tc>
                  <a:txBody>
                    <a:bodyPr/>
                    <a:lstStyle/>
                    <a:p>
                      <a:r>
                        <a:rPr lang="en-US" dirty="0" smtClean="0"/>
                        <a:t>       4</a:t>
                      </a:r>
                      <a:endParaRPr lang="en-US" dirty="0"/>
                    </a:p>
                  </a:txBody>
                  <a:tcPr/>
                </a:tc>
              </a:tr>
              <a:tr h="359229">
                <a:tc>
                  <a:txBody>
                    <a:bodyPr/>
                    <a:lstStyle/>
                    <a:p>
                      <a:r>
                        <a:rPr lang="en-US" dirty="0" smtClean="0"/>
                        <a:t>             E</a:t>
                      </a:r>
                      <a:endParaRPr lang="en-US" dirty="0"/>
                    </a:p>
                  </a:txBody>
                  <a:tcPr/>
                </a:tc>
                <a:tc>
                  <a:txBody>
                    <a:bodyPr/>
                    <a:lstStyle/>
                    <a:p>
                      <a:r>
                        <a:rPr lang="en-US" dirty="0" smtClean="0"/>
                        <a:t>       2</a:t>
                      </a:r>
                      <a:endParaRPr lang="en-US" dirty="0"/>
                    </a:p>
                  </a:txBody>
                  <a:tcPr/>
                </a:tc>
              </a:tr>
              <a:tr h="359229">
                <a:tc>
                  <a:txBody>
                    <a:bodyPr/>
                    <a:lstStyle/>
                    <a:p>
                      <a:r>
                        <a:rPr lang="en-US" dirty="0" smtClean="0"/>
                        <a:t>             F</a:t>
                      </a:r>
                      <a:endParaRPr lang="en-US" dirty="0"/>
                    </a:p>
                  </a:txBody>
                  <a:tcPr/>
                </a:tc>
                <a:tc>
                  <a:txBody>
                    <a:bodyPr/>
                    <a:lstStyle/>
                    <a:p>
                      <a:r>
                        <a:rPr lang="en-US" dirty="0" smtClean="0"/>
                        <a:t>       2</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90600"/>
          </a:xfrm>
        </p:spPr>
        <p:txBody>
          <a:bodyPr>
            <a:normAutofit fontScale="90000"/>
          </a:bodyPr>
          <a:lstStyle/>
          <a:p>
            <a:r>
              <a:rPr lang="en-US" dirty="0" smtClean="0"/>
              <a:t>Interpreting graph solution to Real world problem</a:t>
            </a:r>
            <a:br>
              <a:rPr lang="en-US" dirty="0" smtClean="0"/>
            </a:br>
            <a:endParaRPr lang="en-US" dirty="0"/>
          </a:p>
        </p:txBody>
      </p:sp>
      <p:pic>
        <p:nvPicPr>
          <p:cNvPr id="1026" name="Picture 2"/>
          <p:cNvPicPr>
            <a:picLocks noGrp="1" noChangeAspect="1" noChangeArrowheads="1"/>
          </p:cNvPicPr>
          <p:nvPr>
            <p:ph idx="1"/>
          </p:nvPr>
        </p:nvPicPr>
        <p:blipFill>
          <a:blip r:embed="rId2"/>
          <a:stretch>
            <a:fillRect/>
          </a:stretch>
        </p:blipFill>
        <p:spPr bwMode="auto">
          <a:xfrm>
            <a:off x="153751" y="1676400"/>
            <a:ext cx="3732449" cy="2573050"/>
          </a:xfrm>
          <a:prstGeom prst="rect">
            <a:avLst/>
          </a:prstGeom>
          <a:noFill/>
          <a:ln w="9525">
            <a:noFill/>
            <a:miter lim="800000"/>
            <a:headEnd/>
            <a:tailEnd/>
          </a:ln>
          <a:effectLst/>
        </p:spPr>
      </p:pic>
      <p:graphicFrame>
        <p:nvGraphicFramePr>
          <p:cNvPr id="7" name="Table 6"/>
          <p:cNvGraphicFramePr>
            <a:graphicFrameLocks noGrp="1"/>
          </p:cNvGraphicFramePr>
          <p:nvPr/>
        </p:nvGraphicFramePr>
        <p:xfrm>
          <a:off x="4800600" y="1600200"/>
          <a:ext cx="3581400" cy="2667000"/>
        </p:xfrm>
        <a:graphic>
          <a:graphicData uri="http://schemas.openxmlformats.org/drawingml/2006/table">
            <a:tbl>
              <a:tblPr firstRow="1" bandRow="1">
                <a:tableStyleId>{073A0DAA-6AF3-43AB-8588-CEC1D06C72B9}</a:tableStyleId>
              </a:tblPr>
              <a:tblGrid>
                <a:gridCol w="1760349"/>
                <a:gridCol w="1821051"/>
              </a:tblGrid>
              <a:tr h="444500">
                <a:tc>
                  <a:txBody>
                    <a:bodyPr/>
                    <a:lstStyle/>
                    <a:p>
                      <a:r>
                        <a:rPr lang="en-US" dirty="0" smtClean="0"/>
                        <a:t>            Vertex</a:t>
                      </a:r>
                      <a:endParaRPr lang="en-US" dirty="0"/>
                    </a:p>
                  </a:txBody>
                  <a:tcPr/>
                </a:tc>
                <a:tc>
                  <a:txBody>
                    <a:bodyPr/>
                    <a:lstStyle/>
                    <a:p>
                      <a:r>
                        <a:rPr lang="en-US" dirty="0" smtClean="0"/>
                        <a:t>      Order</a:t>
                      </a:r>
                      <a:endParaRPr lang="en-US" dirty="0"/>
                    </a:p>
                  </a:txBody>
                  <a:tcPr/>
                </a:tc>
              </a:tr>
              <a:tr h="444500">
                <a:tc>
                  <a:txBody>
                    <a:bodyPr/>
                    <a:lstStyle/>
                    <a:p>
                      <a:r>
                        <a:rPr lang="en-US" dirty="0" smtClean="0"/>
                        <a:t>             A</a:t>
                      </a:r>
                      <a:endParaRPr lang="en-US" dirty="0"/>
                    </a:p>
                  </a:txBody>
                  <a:tcPr/>
                </a:tc>
                <a:tc>
                  <a:txBody>
                    <a:bodyPr/>
                    <a:lstStyle/>
                    <a:p>
                      <a:r>
                        <a:rPr lang="en-US" dirty="0" smtClean="0"/>
                        <a:t>       3</a:t>
                      </a:r>
                      <a:endParaRPr lang="en-US" dirty="0"/>
                    </a:p>
                  </a:txBody>
                  <a:tcPr/>
                </a:tc>
              </a:tr>
              <a:tr h="444500">
                <a:tc>
                  <a:txBody>
                    <a:bodyPr/>
                    <a:lstStyle/>
                    <a:p>
                      <a:r>
                        <a:rPr lang="en-US" dirty="0" smtClean="0"/>
                        <a:t>           </a:t>
                      </a:r>
                      <a:r>
                        <a:rPr lang="en-US" baseline="0" dirty="0" smtClean="0"/>
                        <a:t> </a:t>
                      </a:r>
                      <a:r>
                        <a:rPr lang="en-US" dirty="0" smtClean="0"/>
                        <a:t> B</a:t>
                      </a:r>
                      <a:endParaRPr lang="en-US" dirty="0"/>
                    </a:p>
                  </a:txBody>
                  <a:tcPr/>
                </a:tc>
                <a:tc>
                  <a:txBody>
                    <a:bodyPr/>
                    <a:lstStyle/>
                    <a:p>
                      <a:r>
                        <a:rPr lang="en-US" dirty="0" smtClean="0"/>
                        <a:t>       3</a:t>
                      </a:r>
                      <a:endParaRPr lang="en-US" dirty="0"/>
                    </a:p>
                  </a:txBody>
                  <a:tcPr/>
                </a:tc>
              </a:tr>
              <a:tr h="444500">
                <a:tc>
                  <a:txBody>
                    <a:bodyPr/>
                    <a:lstStyle/>
                    <a:p>
                      <a:r>
                        <a:rPr lang="en-US" dirty="0" smtClean="0"/>
                        <a:t>             C</a:t>
                      </a:r>
                      <a:endParaRPr lang="en-US" dirty="0"/>
                    </a:p>
                  </a:txBody>
                  <a:tcPr/>
                </a:tc>
                <a:tc>
                  <a:txBody>
                    <a:bodyPr/>
                    <a:lstStyle/>
                    <a:p>
                      <a:r>
                        <a:rPr lang="en-US" dirty="0" smtClean="0"/>
                        <a:t>       4</a:t>
                      </a:r>
                      <a:endParaRPr lang="en-US" dirty="0"/>
                    </a:p>
                  </a:txBody>
                  <a:tcPr/>
                </a:tc>
              </a:tr>
              <a:tr h="444500">
                <a:tc>
                  <a:txBody>
                    <a:bodyPr/>
                    <a:lstStyle/>
                    <a:p>
                      <a:r>
                        <a:rPr lang="en-US" dirty="0" smtClean="0"/>
                        <a:t>             D</a:t>
                      </a:r>
                      <a:endParaRPr lang="en-US" dirty="0"/>
                    </a:p>
                  </a:txBody>
                  <a:tcPr/>
                </a:tc>
                <a:tc>
                  <a:txBody>
                    <a:bodyPr/>
                    <a:lstStyle/>
                    <a:p>
                      <a:r>
                        <a:rPr lang="en-US" dirty="0" smtClean="0"/>
                        <a:t>       3</a:t>
                      </a:r>
                      <a:endParaRPr lang="en-US" dirty="0"/>
                    </a:p>
                  </a:txBody>
                  <a:tcPr/>
                </a:tc>
              </a:tr>
              <a:tr h="444500">
                <a:tc>
                  <a:txBody>
                    <a:bodyPr/>
                    <a:lstStyle/>
                    <a:p>
                      <a:r>
                        <a:rPr lang="en-US" dirty="0" smtClean="0"/>
                        <a:t>             E</a:t>
                      </a:r>
                      <a:endParaRPr lang="en-US" dirty="0"/>
                    </a:p>
                  </a:txBody>
                  <a:tcPr/>
                </a:tc>
                <a:tc>
                  <a:txBody>
                    <a:bodyPr/>
                    <a:lstStyle/>
                    <a:p>
                      <a:r>
                        <a:rPr lang="en-US" dirty="0" smtClean="0"/>
                        <a:t>       3</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1224</TotalTime>
  <Words>697</Words>
  <Application>Microsoft Office PowerPoint</Application>
  <PresentationFormat>On-screen Show (4:3)</PresentationFormat>
  <Paragraphs>154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Chinese Postman Problem</vt:lpstr>
      <vt:lpstr> Contents </vt:lpstr>
      <vt:lpstr> Real World Problem  </vt:lpstr>
      <vt:lpstr>Behind the Problem </vt:lpstr>
      <vt:lpstr>Special Properties</vt:lpstr>
      <vt:lpstr>Special Properties(Contd) </vt:lpstr>
      <vt:lpstr>Special Properties(Contd)</vt:lpstr>
      <vt:lpstr>Special Properties (Contd)</vt:lpstr>
      <vt:lpstr>Interpreting graph solution to Real world problem </vt:lpstr>
      <vt:lpstr>Problem Solution</vt:lpstr>
      <vt:lpstr>Solution(Contd)</vt:lpstr>
      <vt:lpstr>Solution (Contd)</vt:lpstr>
      <vt:lpstr>Solution (Contd)</vt:lpstr>
      <vt:lpstr>Solution(Contd)</vt:lpstr>
      <vt:lpstr>Solution(Contd)</vt:lpstr>
      <vt:lpstr>Solution (Contd)</vt:lpstr>
      <vt:lpstr>Solution(Contd)</vt:lpstr>
      <vt:lpstr>Real World Applications</vt:lpstr>
      <vt:lpstr>Slide 19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Postman Problem</dc:title>
  <dc:creator>SivaVarun Vulisetty</dc:creator>
  <cp:lastModifiedBy>SivaVarun Vulisetty</cp:lastModifiedBy>
  <cp:revision>8</cp:revision>
  <dcterms:created xsi:type="dcterms:W3CDTF">2016-04-24T22:34:00Z</dcterms:created>
  <dcterms:modified xsi:type="dcterms:W3CDTF">2016-04-27T03:15:46Z</dcterms:modified>
</cp:coreProperties>
</file>