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B54B6-277B-42D8-A710-4BC6D7118BCA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F0ABA-FA9A-4F94-AF99-50DF58E60C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2BFE-17F2-409E-BC48-1CD9FE517675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FD32-11B5-4820-A23E-238A6BB5082E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BDF7-E61D-4739-9233-15CEEC6FD22A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A0BB-C1CF-47FD-8929-52EC46DB721E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9B8E-0E39-4EFA-82A2-0A2072AE3CEA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AC9B-CE34-40D7-A603-4BF1AD1F7282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0770B-2723-4BB6-8BC5-0519D63EEFE5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CDEB-30B4-432C-A4FD-FC08EEA0279C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B2D9-90C2-4327-94E2-D32595662292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A0D2-5430-4E53-8C4F-16860BF4DC2B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6D10E-BB9F-4400-AD14-4BBE3712DAF9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711487-6F45-4ABA-830D-521AD295345C}" type="datetime1">
              <a:rPr lang="en-US" smtClean="0"/>
              <a:pPr/>
              <a:t>4/25/2016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325E78-D350-4190-836E-90BE8E960C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991838"/>
            <a:ext cx="6172200" cy="1894362"/>
          </a:xfrm>
        </p:spPr>
        <p:txBody>
          <a:bodyPr>
            <a:normAutofit fontScale="90000"/>
          </a:bodyPr>
          <a:lstStyle/>
          <a:p>
            <a:pPr algn="l"/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700" i="1" dirty="0" smtClean="0">
                <a:solidFill>
                  <a:schemeClr val="tx1"/>
                </a:solidFill>
                <a:latin typeface="Baskerville Old Face" pitchFamily="18" charset="0"/>
              </a:rPr>
              <a:t>NURSE SCHEDULING, USING GRAPH COLOURING 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581400"/>
            <a:ext cx="6172200" cy="1371600"/>
          </a:xfrm>
        </p:spPr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			</a:t>
            </a:r>
            <a:r>
              <a:rPr lang="en-US" sz="2400" i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BY</a:t>
            </a:r>
          </a:p>
          <a:p>
            <a:pPr algn="r"/>
            <a:r>
              <a:rPr lang="en-US" sz="2400" i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Abilash</a:t>
            </a:r>
            <a:r>
              <a:rPr lang="en-US" sz="2400" i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 </a:t>
            </a:r>
            <a:r>
              <a:rPr lang="en-US" sz="2400" i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Choudary</a:t>
            </a:r>
            <a:r>
              <a:rPr lang="en-US" sz="2400" i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 </a:t>
            </a:r>
            <a:r>
              <a:rPr lang="en-US" sz="2400" i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Baskerville Old Face" pitchFamily="18" charset="0"/>
                <a:ea typeface="+mj-ea"/>
                <a:cs typeface="+mj-cs"/>
              </a:rPr>
              <a:t>Sukhavasi</a:t>
            </a:r>
            <a:endParaRPr lang="en-US" sz="2400" i="1" dirty="0" smtClean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Baskerville Old Face" pitchFamily="18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u="sng" dirty="0" smtClean="0"/>
              <a:t>Chromatic </a:t>
            </a:r>
            <a:r>
              <a:rPr lang="en-US" u="sng" dirty="0" smtClean="0"/>
              <a:t>Number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114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700" dirty="0" smtClean="0"/>
              <a:t>The chromatic number of a graph is the minimum number of colors in a proper coloring of that graph. If chromatic number is r then the graph is r-chromatic.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1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90500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u="sng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Basic Facts of Chromatic Number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124200"/>
            <a:ext cx="7467600" cy="3276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200400"/>
            <a:ext cx="7467600" cy="259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If graph G has n vertices, then X(G)&lt;=n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	X(G)=1  &lt;==&gt;  G has no edges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	X(C2n)=2  and where as X(C2n+1)=3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	X(</a:t>
            </a:r>
            <a:r>
              <a:rPr lang="en-US" dirty="0" err="1" smtClean="0"/>
              <a:t>Kn</a:t>
            </a:r>
            <a:r>
              <a:rPr lang="en-US" dirty="0" smtClean="0"/>
              <a:t>)=n</a:t>
            </a:r>
          </a:p>
          <a:p>
            <a:endParaRPr lang="en-US" dirty="0" smtClean="0"/>
          </a:p>
          <a:p>
            <a:r>
              <a:rPr lang="en-US" dirty="0" smtClean="0"/>
              <a:t>	If H is a </a:t>
            </a:r>
            <a:r>
              <a:rPr lang="en-US" dirty="0" err="1" smtClean="0"/>
              <a:t>subgraph</a:t>
            </a:r>
            <a:r>
              <a:rPr lang="en-US" dirty="0" smtClean="0"/>
              <a:t> of G then X(G)&gt;=X(H)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2209800"/>
            <a:ext cx="2720622" cy="22415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10200" y="2209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dirty="0" smtClean="0"/>
              <a:t>=4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Applying Graph Theory For R-W Problem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r>
              <a:rPr lang="en-US" sz="1700" dirty="0" smtClean="0"/>
              <a:t>To solve this nurse schedule problem, considered there were fifteen nurses</a:t>
            </a:r>
            <a:r>
              <a:rPr lang="en-US" dirty="0" smtClean="0"/>
              <a:t>.</a:t>
            </a:r>
          </a:p>
          <a:p>
            <a:r>
              <a:rPr lang="en-US" sz="1700" dirty="0" smtClean="0"/>
              <a:t>The types of nurses in the ward are Staff Nurse (SN), Principal Enrolled Nurse (PEN), Rotation Nurse (RN), Enrolled Nurse (EN), Senior Ward Assistant (SWA) and Health Extension Workers (HEW</a:t>
            </a:r>
            <a:r>
              <a:rPr lang="en-US" sz="1700" dirty="0" smtClean="0"/>
              <a:t>).</a:t>
            </a:r>
            <a:endParaRPr lang="en-US" sz="1800" dirty="0" smtClean="0"/>
          </a:p>
          <a:p>
            <a:r>
              <a:rPr lang="en-US" sz="1700" dirty="0" smtClean="0"/>
              <a:t>They were named as SN1, SN2, SN3,SN4, PEN, RN1, RN2,EN1, EN2, SWA, HEW1, HEW2, HEW3, HEW4, HEW5. 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1700" b="1" u="sng" dirty="0" smtClean="0"/>
              <a:t>Also, considered the below constraints:</a:t>
            </a:r>
            <a:r>
              <a:rPr lang="en-US" sz="1700" b="1" dirty="0" smtClean="0"/>
              <a:t> </a:t>
            </a:r>
          </a:p>
          <a:p>
            <a:pPr>
              <a:buNone/>
            </a:pPr>
            <a:endParaRPr lang="en-US" sz="1700" dirty="0" smtClean="0"/>
          </a:p>
          <a:p>
            <a:r>
              <a:rPr lang="en-US" sz="1800" dirty="0" smtClean="0"/>
              <a:t>Nurses with different skills levels can be in same shift. But only the junior or senior nurses can’t be in same shift.</a:t>
            </a:r>
          </a:p>
          <a:p>
            <a:endParaRPr lang="en-US" sz="1800" dirty="0" smtClean="0"/>
          </a:p>
          <a:p>
            <a:endParaRPr lang="en-US" sz="1700" dirty="0" smtClean="0"/>
          </a:p>
          <a:p>
            <a:endParaRPr lang="en-US" sz="17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Applying Graph Theory For R-W Problem</a:t>
            </a:r>
            <a:r>
              <a:rPr lang="en-US" dirty="0" smtClean="0"/>
              <a:t>				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2209800"/>
          </a:xfrm>
        </p:spPr>
        <p:txBody>
          <a:bodyPr/>
          <a:lstStyle/>
          <a:p>
            <a:r>
              <a:rPr lang="en-US" sz="1700" dirty="0" smtClean="0"/>
              <a:t>There are some nurses, who don’t like to work together. So they must be put in to different groups.</a:t>
            </a:r>
          </a:p>
          <a:p>
            <a:r>
              <a:rPr lang="en-US" sz="1700" dirty="0" smtClean="0"/>
              <a:t>Sometimes hospital management also wants to put some nurses in to different shifts to create high quality roster.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Initially by Considering the different skills levels the nurses were put into groups.</a:t>
            </a:r>
            <a:endParaRPr lang="en-US" sz="1700" dirty="0" smtClean="0"/>
          </a:p>
          <a:p>
            <a:endParaRPr lang="en-US" sz="17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3924303"/>
          <a:ext cx="3581400" cy="2019297"/>
        </p:xfrm>
        <a:graphic>
          <a:graphicData uri="http://schemas.openxmlformats.org/drawingml/2006/table">
            <a:tbl>
              <a:tblPr/>
              <a:tblGrid>
                <a:gridCol w="895350"/>
                <a:gridCol w="2686050"/>
              </a:tblGrid>
              <a:tr h="28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SN1,SN3,SN4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SN4,EN1,EN2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RN1,RN2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EN2,HEW3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HEW2,HEW3,HEW4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RN1,EN1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EN1,EN2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38400" y="6096000"/>
            <a:ext cx="32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 smtClean="0"/>
              <a:t>Table 1:  </a:t>
            </a:r>
            <a:r>
              <a:rPr lang="en-US" sz="1700" b="1" u="sng" dirty="0" smtClean="0"/>
              <a:t>Group </a:t>
            </a:r>
            <a:r>
              <a:rPr lang="en-US" sz="1700" b="1" u="sng" dirty="0"/>
              <a:t>of conflicting nurses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Construction of Graph For R-W Problem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2514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Adjacency </a:t>
            </a:r>
            <a:r>
              <a:rPr lang="en-US" b="1" u="sng" dirty="0" smtClean="0"/>
              <a:t>Matrix based on Table 1 details:</a:t>
            </a:r>
            <a:endParaRPr lang="en-US" b="1" u="sng" dirty="0"/>
          </a:p>
        </p:txBody>
      </p:sp>
      <p:pic>
        <p:nvPicPr>
          <p:cNvPr id="8" name="Content Placeholder 7" descr="Adjancenc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977356"/>
            <a:ext cx="7239000" cy="33472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762000" cy="365125"/>
          </a:xfrm>
        </p:spPr>
        <p:txBody>
          <a:bodyPr/>
          <a:lstStyle/>
          <a:p>
            <a:fld id="{FA325E78-D350-4190-836E-90BE8E960CF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Construction of Graph For R-W Problem</a:t>
            </a:r>
            <a:r>
              <a:rPr lang="en-US" dirty="0" smtClean="0"/>
              <a:t>				(Cont…)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1828800" y="2362200"/>
            <a:ext cx="5029200" cy="3886200"/>
            <a:chOff x="76200" y="2362200"/>
            <a:chExt cx="5029200" cy="3886200"/>
          </a:xfrm>
        </p:grpSpPr>
        <p:sp>
          <p:nvSpPr>
            <p:cNvPr id="6" name="Oval 5"/>
            <p:cNvSpPr/>
            <p:nvPr/>
          </p:nvSpPr>
          <p:spPr>
            <a:xfrm>
              <a:off x="1828800" y="35814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676400" y="29718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514600" y="28194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352800" y="31242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962400" y="38100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581400" y="46482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810000" y="42672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295400" y="54864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191000" y="33528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048000" y="50292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2362200" y="57150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1905000" y="48006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85800" y="48006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066800" y="41910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57200" y="3657600"/>
              <a:ext cx="76200" cy="76200"/>
            </a:xfrm>
            <a:prstGeom prst="ellipse">
              <a:avLst/>
            </a:prstGeom>
            <a:solidFill>
              <a:srgbClr val="FFFFFF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Connector 24"/>
            <p:cNvCxnSpPr>
              <a:stCxn id="6" idx="1"/>
              <a:endCxn id="8" idx="2"/>
            </p:cNvCxnSpPr>
            <p:nvPr/>
          </p:nvCxnSpPr>
          <p:spPr>
            <a:xfrm rot="5400000" flipH="1" flipV="1">
              <a:off x="1809750" y="2887710"/>
              <a:ext cx="735059" cy="674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1"/>
              <a:endCxn id="9" idx="1"/>
            </p:cNvCxnSpPr>
            <p:nvPr/>
          </p:nvCxnSpPr>
          <p:spPr>
            <a:xfrm rot="16200000" flipH="1">
              <a:off x="2792459" y="2563859"/>
              <a:ext cx="304800" cy="83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6" idx="7"/>
              <a:endCxn id="9" idx="2"/>
            </p:cNvCxnSpPr>
            <p:nvPr/>
          </p:nvCxnSpPr>
          <p:spPr>
            <a:xfrm rot="5400000" flipH="1" flipV="1">
              <a:off x="2408191" y="2647951"/>
              <a:ext cx="430259" cy="14589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295400" y="2514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SN2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76600" y="28310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SN4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86000" y="2362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SN3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95400" y="35168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67200" y="305966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PEN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33600" y="58790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SWA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91000" y="36692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RN1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57600" y="45074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EN1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962400" y="41264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RN2</a:t>
              </a:r>
              <a:endParaRPr lang="en-US" dirty="0"/>
            </a:p>
          </p:txBody>
        </p:sp>
        <p:cxnSp>
          <p:nvCxnSpPr>
            <p:cNvPr id="47" name="Straight Connector 46"/>
            <p:cNvCxnSpPr>
              <a:stCxn id="10" idx="5"/>
              <a:endCxn id="12" idx="0"/>
            </p:cNvCxnSpPr>
            <p:nvPr/>
          </p:nvCxnSpPr>
          <p:spPr>
            <a:xfrm rot="5400000">
              <a:off x="3741692" y="3981450"/>
              <a:ext cx="392159" cy="1793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9" idx="7"/>
              <a:endCxn id="11" idx="0"/>
            </p:cNvCxnSpPr>
            <p:nvPr/>
          </p:nvCxnSpPr>
          <p:spPr>
            <a:xfrm rot="16200000" flipH="1">
              <a:off x="2762249" y="3790950"/>
              <a:ext cx="1512841" cy="201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2" idx="1"/>
              <a:endCxn id="11" idx="0"/>
            </p:cNvCxnSpPr>
            <p:nvPr/>
          </p:nvCxnSpPr>
          <p:spPr>
            <a:xfrm rot="16200000" flipH="1" flipV="1">
              <a:off x="3535409" y="4362449"/>
              <a:ext cx="369841" cy="201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3200400" y="4876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EN2</a:t>
              </a:r>
              <a:endParaRPr lang="en-US" dirty="0"/>
            </a:p>
          </p:txBody>
        </p:sp>
        <p:cxnSp>
          <p:nvCxnSpPr>
            <p:cNvPr id="54" name="Straight Connector 53"/>
            <p:cNvCxnSpPr>
              <a:stCxn id="11" idx="1"/>
              <a:endCxn id="15" idx="0"/>
            </p:cNvCxnSpPr>
            <p:nvPr/>
          </p:nvCxnSpPr>
          <p:spPr>
            <a:xfrm rot="16200000" flipH="1" flipV="1">
              <a:off x="3154409" y="4591049"/>
              <a:ext cx="369841" cy="5064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9" idx="7"/>
              <a:endCxn id="15" idx="7"/>
            </p:cNvCxnSpPr>
            <p:nvPr/>
          </p:nvCxnSpPr>
          <p:spPr>
            <a:xfrm rot="16200000" flipH="1" flipV="1">
              <a:off x="2312941" y="3935459"/>
              <a:ext cx="1905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838200" y="5562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HEW1</a:t>
              </a:r>
              <a:endParaRPr lang="en-US" dirty="0"/>
            </a:p>
          </p:txBody>
        </p:sp>
        <p:cxnSp>
          <p:nvCxnSpPr>
            <p:cNvPr id="59" name="Straight Connector 58"/>
            <p:cNvCxnSpPr>
              <a:stCxn id="17" idx="7"/>
              <a:endCxn id="15" idx="1"/>
            </p:cNvCxnSpPr>
            <p:nvPr/>
          </p:nvCxnSpPr>
          <p:spPr>
            <a:xfrm rot="16200000" flipH="1">
              <a:off x="2400300" y="4381500"/>
              <a:ext cx="228600" cy="10891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28600" y="49646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HEW2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200" y="33644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HEW5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447800" y="4419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HEW3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04800" y="39740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HEW4</a:t>
              </a:r>
              <a:endParaRPr lang="en-US" dirty="0"/>
            </a:p>
          </p:txBody>
        </p:sp>
        <p:cxnSp>
          <p:nvCxnSpPr>
            <p:cNvPr id="67" name="Straight Connector 66"/>
            <p:cNvCxnSpPr>
              <a:endCxn id="18" idx="2"/>
            </p:cNvCxnSpPr>
            <p:nvPr/>
          </p:nvCxnSpPr>
          <p:spPr>
            <a:xfrm rot="5400000">
              <a:off x="574417" y="4346317"/>
              <a:ext cx="603766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endCxn id="17" idx="2"/>
            </p:cNvCxnSpPr>
            <p:nvPr/>
          </p:nvCxnSpPr>
          <p:spPr>
            <a:xfrm>
              <a:off x="1066800" y="4191000"/>
              <a:ext cx="838200" cy="647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18" idx="3"/>
              <a:endCxn id="17" idx="6"/>
            </p:cNvCxnSpPr>
            <p:nvPr/>
          </p:nvCxnSpPr>
          <p:spPr>
            <a:xfrm rot="5400000" flipH="1" flipV="1">
              <a:off x="1325608" y="4210050"/>
              <a:ext cx="26941" cy="12842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5257800" y="5943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Conflicting Graph of nurse</a:t>
            </a:r>
            <a:r>
              <a:rPr lang="en-US" u="sng" dirty="0" smtClean="0"/>
              <a:t>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Construction of Graph For R-W Problem</a:t>
            </a:r>
            <a:r>
              <a:rPr lang="en-US" dirty="0" smtClean="0"/>
              <a:t>			(Cont…)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25091" y="3312241"/>
            <a:ext cx="124691" cy="860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75709" y="2623702"/>
            <a:ext cx="124691" cy="86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47309" y="2451567"/>
            <a:ext cx="124691" cy="8606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18909" y="2795837"/>
            <a:ext cx="124691" cy="8606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816436" y="3570443"/>
            <a:ext cx="124691" cy="860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92982" y="4517185"/>
            <a:ext cx="124691" cy="860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567055" y="4086848"/>
            <a:ext cx="124691" cy="8606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452255" y="5463926"/>
            <a:ext cx="124691" cy="86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190509" y="3054039"/>
            <a:ext cx="124691" cy="86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20145" y="4947522"/>
            <a:ext cx="124691" cy="8606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97927" y="5722128"/>
            <a:ext cx="124691" cy="86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449782" y="4689320"/>
            <a:ext cx="124691" cy="860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219200" y="4689320"/>
            <a:ext cx="124691" cy="8606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05000" y="4000780"/>
            <a:ext cx="124691" cy="8606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80655" y="3398309"/>
            <a:ext cx="124691" cy="86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6" idx="1"/>
            <a:endCxn id="8" idx="2"/>
          </p:cNvCxnSpPr>
          <p:nvPr/>
        </p:nvCxnSpPr>
        <p:spPr>
          <a:xfrm rot="5400000" flipH="1" flipV="1">
            <a:off x="3480208" y="2357745"/>
            <a:ext cx="830244" cy="1103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5009465" y="1961464"/>
            <a:ext cx="34427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379706" y="1916119"/>
            <a:ext cx="485975" cy="2387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33255" y="2221468"/>
            <a:ext cx="67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84273" y="2450068"/>
            <a:ext cx="69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225636" y="2057400"/>
            <a:ext cx="651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41073" y="3469042"/>
            <a:ext cx="997527" cy="41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15200" y="2722948"/>
            <a:ext cx="1371600" cy="41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823855" y="5907442"/>
            <a:ext cx="1496291" cy="41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190509" y="3411488"/>
            <a:ext cx="997527" cy="41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RN1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317673" y="4358229"/>
            <a:ext cx="1246909" cy="41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816436" y="3927892"/>
            <a:ext cx="1246909" cy="41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RN2</a:t>
            </a:r>
            <a:endParaRPr lang="en-US" dirty="0"/>
          </a:p>
        </p:txBody>
      </p:sp>
      <p:cxnSp>
        <p:nvCxnSpPr>
          <p:cNvPr id="33" name="Straight Connector 32"/>
          <p:cNvCxnSpPr>
            <a:stCxn id="10" idx="5"/>
            <a:endCxn id="12" idx="0"/>
          </p:cNvCxnSpPr>
          <p:nvPr/>
        </p:nvCxnSpPr>
        <p:spPr>
          <a:xfrm rot="5400000">
            <a:off x="6554665" y="3718644"/>
            <a:ext cx="442941" cy="293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5229034" y="3552634"/>
            <a:ext cx="1708744" cy="329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2" idx="1"/>
            <a:endCxn id="11" idx="0"/>
          </p:cNvCxnSpPr>
          <p:nvPr/>
        </p:nvCxnSpPr>
        <p:spPr>
          <a:xfrm rot="16200000" flipH="1" flipV="1">
            <a:off x="6211455" y="4143323"/>
            <a:ext cx="417733" cy="329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69527" y="4775387"/>
            <a:ext cx="1246909" cy="41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EN2</a:t>
            </a:r>
            <a:endParaRPr lang="en-US" dirty="0"/>
          </a:p>
        </p:txBody>
      </p:sp>
      <p:cxnSp>
        <p:nvCxnSpPr>
          <p:cNvPr id="37" name="Straight Connector 36"/>
          <p:cNvCxnSpPr>
            <a:stCxn id="11" idx="1"/>
            <a:endCxn id="15" idx="0"/>
          </p:cNvCxnSpPr>
          <p:nvPr/>
        </p:nvCxnSpPr>
        <p:spPr>
          <a:xfrm rot="16200000" flipH="1" flipV="1">
            <a:off x="5588000" y="4324279"/>
            <a:ext cx="417733" cy="828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 flipV="1">
            <a:off x="4542175" y="3645861"/>
            <a:ext cx="2151685" cy="498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704109" y="5549993"/>
            <a:ext cx="1496291" cy="41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HEW1</a:t>
            </a:r>
            <a:endParaRPr lang="en-US" dirty="0"/>
          </a:p>
        </p:txBody>
      </p:sp>
      <p:cxnSp>
        <p:nvCxnSpPr>
          <p:cNvPr id="40" name="Straight Connector 39"/>
          <p:cNvCxnSpPr>
            <a:stCxn id="17" idx="7"/>
            <a:endCxn id="15" idx="1"/>
          </p:cNvCxnSpPr>
          <p:nvPr/>
        </p:nvCxnSpPr>
        <p:spPr>
          <a:xfrm rot="16200000" flipH="1">
            <a:off x="4318208" y="3939928"/>
            <a:ext cx="258202" cy="1782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6582" y="4874633"/>
            <a:ext cx="1496291" cy="41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HEW2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62000" y="3059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HEW5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151909" y="4307242"/>
            <a:ext cx="1496291" cy="41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HEW3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066801" y="3755757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HEW4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1266153" y="4079651"/>
            <a:ext cx="681950" cy="623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17" idx="2"/>
          </p:cNvCxnSpPr>
          <p:nvPr/>
        </p:nvCxnSpPr>
        <p:spPr>
          <a:xfrm>
            <a:off x="1981200" y="4069027"/>
            <a:ext cx="1468582" cy="663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17" idx="4"/>
          </p:cNvCxnSpPr>
          <p:nvPr/>
        </p:nvCxnSpPr>
        <p:spPr>
          <a:xfrm>
            <a:off x="1295400" y="4724400"/>
            <a:ext cx="2216728" cy="50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105400" y="57150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Colored Conflict Graph of nurses using </a:t>
            </a:r>
            <a:r>
              <a:rPr lang="en-US" b="1" dirty="0" smtClean="0"/>
              <a:t>GREEDY Algorithm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Conclusion</a:t>
            </a:r>
            <a:endParaRPr lang="en-US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GROUPS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NURSES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SN1,EN1,RN1,HEW3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SN3,EN2,RN2,HEW2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SN4,HEW4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SN2,PEN,SWA,HEW1,HEW5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4114800"/>
            <a:ext cx="8229600" cy="2438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1700" dirty="0" smtClean="0"/>
              <a:t>Nurses in same group can work in one shift with out any conflicts</a:t>
            </a: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1700" dirty="0" smtClean="0"/>
              <a:t>Nurses like SN3 and EN1 can’t work is same shift as they belong to different groups G1 and G2.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dirty="0" smtClean="0"/>
              <a:t>Willingly, different color is assigned for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SN2,PEN,SWA,HEW1,HEW5.</a:t>
            </a:r>
            <a:endParaRPr lang="en-US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Nurses who</a:t>
            </a:r>
            <a:r>
              <a:rPr kumimoji="0" 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belong to G4 can work </a:t>
            </a:r>
            <a:r>
              <a:rPr lang="en-US" sz="1700" dirty="0" smtClean="0"/>
              <a:t>along with any other group members, as they don’t have any conflicts to work in any circumstances.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3657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Nurses group after applying graph coloring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References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https://courses.engr.illinois.edu/cs173/sp2011/lectures/planargraphs.pdf</a:t>
            </a:r>
          </a:p>
          <a:p>
            <a:r>
              <a:rPr lang="en-US" sz="1700" dirty="0" smtClean="0"/>
              <a:t>http://docplayer.net/11553209-A-nurse-scheduling-using-graph-colouring-anane-gideon-bed-hons-mathematics-a-thesis-submitted-to-the-department-of-industrial-mathematics.html</a:t>
            </a:r>
          </a:p>
          <a:p>
            <a:r>
              <a:rPr lang="en-US" sz="1700" dirty="0" smtClean="0"/>
              <a:t>http://math.cmu.edu/~bkell/21110-2010s/conflict-graphs.html</a:t>
            </a:r>
          </a:p>
          <a:p>
            <a:r>
              <a:rPr lang="en-US" sz="1700" dirty="0" smtClean="0"/>
              <a:t>https://www.google.com/search?q=vertex+coloring+graphs&amp;espv=2&amp;biw=1280&amp;bih=699&amp;source=lnms&amp;tbm=isch&amp;sa=X&amp;ved=0ahUKEwj0yMbd2qjMAhWIJiYKHR1OCTkQ_AUICCgD#imgrc=TdFI1qSeQMXgXM%3A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25E78-D350-4190-836E-90BE8E960CF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3288268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rush Script MT" pitchFamily="66" charset="0"/>
              </a:rPr>
              <a:t>Queries?</a:t>
            </a:r>
            <a:endParaRPr lang="en-US" sz="4000" dirty="0">
              <a:latin typeface="Brush Script MT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295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rush Script MT" pitchFamily="66" charset="0"/>
              </a:rPr>
              <a:t>Thank You </a:t>
            </a:r>
            <a:r>
              <a:rPr lang="en-US" sz="4000" dirty="0" smtClean="0">
                <a:latin typeface="Brush Script MT" pitchFamily="66" charset="0"/>
                <a:sym typeface="Wingdings" pitchFamily="2" charset="2"/>
              </a:rPr>
              <a:t></a:t>
            </a:r>
            <a:endParaRPr lang="en-US" sz="4000" dirty="0">
              <a:latin typeface="Brush Script MT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Agenda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World Scenario</a:t>
            </a:r>
          </a:p>
          <a:p>
            <a:r>
              <a:rPr lang="en-US" dirty="0" smtClean="0"/>
              <a:t>Objective of the Study</a:t>
            </a:r>
          </a:p>
          <a:p>
            <a:r>
              <a:rPr lang="en-US" dirty="0" smtClean="0"/>
              <a:t>Proposed Solution</a:t>
            </a:r>
          </a:p>
          <a:p>
            <a:r>
              <a:rPr lang="en-US" dirty="0" smtClean="0"/>
              <a:t>Planar Graph</a:t>
            </a:r>
          </a:p>
          <a:p>
            <a:r>
              <a:rPr lang="en-US" dirty="0" smtClean="0"/>
              <a:t>Graph Coloring</a:t>
            </a:r>
          </a:p>
          <a:p>
            <a:r>
              <a:rPr lang="en-US" dirty="0" smtClean="0"/>
              <a:t>Chromatic Number</a:t>
            </a:r>
          </a:p>
          <a:p>
            <a:r>
              <a:rPr lang="en-US" dirty="0" smtClean="0"/>
              <a:t>Applying Graph theory for R-W Problem</a:t>
            </a:r>
          </a:p>
          <a:p>
            <a:r>
              <a:rPr lang="en-US" dirty="0" smtClean="0"/>
              <a:t>Construction of Graph for R-W Problem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Real World Scenario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 hospital consists of a number of operation wards Pediatric ward is one of them.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Pediatric ward provides 24 x 7 Services.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Scheduling nurses to staff shift is usually made by a head nurse. 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/>
              <a:t>	The allocation of nursing staff is a critical task in hospital management: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allocation of the right number and skill mix of staff to each shift becomes crucial.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 Nurse schedule policies can have a direct impact on nurse satisfaction and hence on turnover.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Schedule requiring nurses to work difficult and tiring combinations of shifts can again impact on the quality and safety of patient care.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Hospital management is therefore further concerned with providing rosters that minimize nurse dissatisfaction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Objective of the Study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3657600"/>
          </a:xfrm>
        </p:spPr>
        <p:txBody>
          <a:bodyPr>
            <a:normAutofit/>
          </a:bodyPr>
          <a:lstStyle/>
          <a:p>
            <a:r>
              <a:rPr lang="en-US" sz="1700" dirty="0" smtClean="0"/>
              <a:t>To apply graph coloring technique to generate efficient and reliable nurses’ schedule.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Criteria which needs to be satisfied in this study are: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1700" dirty="0" smtClean="0"/>
              <a:t>To produce the right combination of nurses for each shift</a:t>
            </a:r>
          </a:p>
          <a:p>
            <a:r>
              <a:rPr lang="en-US" sz="1700" dirty="0" smtClean="0"/>
              <a:t>To remove various conflicts which normally create problems in the nurses schedule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Proposed Solution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1700" dirty="0" smtClean="0"/>
              <a:t>To provide effective method for solving Nurse Scheduling Problem (NSP) by satisfying the nurses, patients and hospital requirements.</a:t>
            </a:r>
          </a:p>
          <a:p>
            <a:pPr>
              <a:buNone/>
            </a:pPr>
            <a:endParaRPr lang="en-US" sz="1700" dirty="0" smtClean="0"/>
          </a:p>
          <a:p>
            <a:r>
              <a:rPr lang="en-US" sz="1700" dirty="0" smtClean="0"/>
              <a:t>A </a:t>
            </a:r>
            <a:r>
              <a:rPr lang="en-US" sz="1700" b="1" u="sng" dirty="0" smtClean="0"/>
              <a:t>Conflict</a:t>
            </a:r>
            <a:r>
              <a:rPr lang="en-US" sz="1700" u="sng" dirty="0" smtClean="0"/>
              <a:t> </a:t>
            </a:r>
            <a:r>
              <a:rPr lang="en-US" sz="1700" b="1" u="sng" dirty="0" smtClean="0"/>
              <a:t>graph</a:t>
            </a:r>
            <a:r>
              <a:rPr lang="en-US" sz="1700" dirty="0" smtClean="0"/>
              <a:t> is constructed and the </a:t>
            </a:r>
            <a:r>
              <a:rPr lang="en-US" sz="1700" b="1" u="sng" dirty="0" smtClean="0"/>
              <a:t>vertices</a:t>
            </a:r>
            <a:r>
              <a:rPr lang="en-US" sz="1700" dirty="0" smtClean="0"/>
              <a:t> of the graph represented the different </a:t>
            </a:r>
            <a:r>
              <a:rPr lang="en-US" sz="1700" b="1" u="sng" dirty="0" smtClean="0"/>
              <a:t>types of nurses</a:t>
            </a:r>
            <a:r>
              <a:rPr lang="en-US" sz="1700" dirty="0" smtClean="0"/>
              <a:t>. </a:t>
            </a:r>
          </a:p>
          <a:p>
            <a:endParaRPr lang="en-US" sz="1700" dirty="0" smtClean="0"/>
          </a:p>
          <a:p>
            <a:r>
              <a:rPr lang="en-US" sz="1700" dirty="0" smtClean="0"/>
              <a:t>The vertices are then colored using </a:t>
            </a:r>
            <a:r>
              <a:rPr lang="en-US" sz="1700" b="1" u="sng" dirty="0" smtClean="0"/>
              <a:t>Greedy algorithm</a:t>
            </a:r>
            <a:r>
              <a:rPr lang="en-US" sz="1700" dirty="0" smtClean="0"/>
              <a:t> approach and this removes the various conflicts. </a:t>
            </a:r>
          </a:p>
          <a:p>
            <a:endParaRPr lang="en-US" sz="1700" dirty="0" smtClean="0"/>
          </a:p>
          <a:p>
            <a:r>
              <a:rPr lang="en-US" sz="1700" dirty="0" smtClean="0"/>
              <a:t>The result is then used to create the nurses schedule.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u="sng" dirty="0" smtClean="0"/>
              <a:t>Planar Graph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848600" cy="3276600"/>
          </a:xfrm>
        </p:spPr>
        <p:txBody>
          <a:bodyPr/>
          <a:lstStyle/>
          <a:p>
            <a:r>
              <a:rPr lang="en-US" sz="1700" dirty="0" smtClean="0"/>
              <a:t>A planar graph will be a graph that can be drawn in the plane so that no two edges intersect with each other</a:t>
            </a:r>
            <a:r>
              <a:rPr lang="en-US" dirty="0" smtClean="0"/>
              <a:t>.</a:t>
            </a:r>
          </a:p>
          <a:p>
            <a:r>
              <a:rPr lang="en-US" sz="1700" dirty="0" smtClean="0"/>
              <a:t>All simple planar graphs can be 6-colored</a:t>
            </a:r>
          </a:p>
          <a:p>
            <a:endParaRPr lang="en-US" sz="17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5805003" y="2577549"/>
            <a:ext cx="2653197" cy="2223051"/>
            <a:chOff x="5576405" y="2577549"/>
            <a:chExt cx="2653197" cy="2223051"/>
          </a:xfrm>
        </p:grpSpPr>
        <p:grpSp>
          <p:nvGrpSpPr>
            <p:cNvPr id="98" name="Group 97"/>
            <p:cNvGrpSpPr/>
            <p:nvPr/>
          </p:nvGrpSpPr>
          <p:grpSpPr>
            <a:xfrm>
              <a:off x="5576405" y="2577549"/>
              <a:ext cx="507469" cy="449154"/>
              <a:chOff x="5741505" y="2729949"/>
              <a:chExt cx="507469" cy="449154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741505" y="2729949"/>
                <a:ext cx="76200" cy="894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>
                <a:stCxn id="45" idx="7"/>
              </p:cNvCxnSpPr>
              <p:nvPr/>
            </p:nvCxnSpPr>
            <p:spPr>
              <a:xfrm rot="16200000" flipH="1">
                <a:off x="5809733" y="2739862"/>
                <a:ext cx="436054" cy="4424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5884695" y="3022600"/>
              <a:ext cx="2344907" cy="1778000"/>
              <a:chOff x="4585248" y="3048000"/>
              <a:chExt cx="1205952" cy="1143000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4648200" y="3048000"/>
                <a:ext cx="609600" cy="534988"/>
                <a:chOff x="4648200" y="3048000"/>
                <a:chExt cx="609600" cy="534988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4648200" y="3048000"/>
                  <a:ext cx="609600" cy="534988"/>
                  <a:chOff x="4648200" y="3048000"/>
                  <a:chExt cx="609600" cy="534988"/>
                </a:xfrm>
              </p:grpSpPr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4648200" y="3048000"/>
                    <a:ext cx="609600" cy="534988"/>
                    <a:chOff x="1295400" y="2895600"/>
                    <a:chExt cx="609600" cy="534988"/>
                  </a:xfrm>
                </p:grpSpPr>
                <p:sp>
                  <p:nvSpPr>
                    <p:cNvPr id="21" name="Oval 20"/>
                    <p:cNvSpPr/>
                    <p:nvPr/>
                  </p:nvSpPr>
                  <p:spPr>
                    <a:xfrm>
                      <a:off x="1295400" y="3352800"/>
                      <a:ext cx="76200" cy="762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2" name="Group 17"/>
                    <p:cNvGrpSpPr/>
                    <p:nvPr/>
                  </p:nvGrpSpPr>
                  <p:grpSpPr>
                    <a:xfrm>
                      <a:off x="1295400" y="2895600"/>
                      <a:ext cx="609600" cy="534988"/>
                      <a:chOff x="1295400" y="2895600"/>
                      <a:chExt cx="609600" cy="534988"/>
                    </a:xfrm>
                  </p:grpSpPr>
                  <p:sp>
                    <p:nvSpPr>
                      <p:cNvPr id="23" name="Oval 22"/>
                      <p:cNvSpPr/>
                      <p:nvPr/>
                    </p:nvSpPr>
                    <p:spPr>
                      <a:xfrm>
                        <a:off x="1828800" y="3352800"/>
                        <a:ext cx="76200" cy="762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24" name="Group 16"/>
                      <p:cNvGrpSpPr/>
                      <p:nvPr/>
                    </p:nvGrpSpPr>
                    <p:grpSpPr>
                      <a:xfrm>
                        <a:off x="1295400" y="2895600"/>
                        <a:ext cx="609600" cy="534988"/>
                        <a:chOff x="2057400" y="3200400"/>
                        <a:chExt cx="609600" cy="534988"/>
                      </a:xfrm>
                    </p:grpSpPr>
                    <p:sp>
                      <p:nvSpPr>
                        <p:cNvPr id="25" name="Oval 24"/>
                        <p:cNvSpPr/>
                        <p:nvPr/>
                      </p:nvSpPr>
                      <p:spPr>
                        <a:xfrm>
                          <a:off x="2057400" y="3200400"/>
                          <a:ext cx="76200" cy="76200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26" name="Oval 5"/>
                        <p:cNvSpPr/>
                        <p:nvPr/>
                      </p:nvSpPr>
                      <p:spPr>
                        <a:xfrm>
                          <a:off x="2590800" y="3200400"/>
                          <a:ext cx="76200" cy="76200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grpSp>
                      <p:nvGrpSpPr>
                        <p:cNvPr id="27" name="Group 15"/>
                        <p:cNvGrpSpPr/>
                        <p:nvPr/>
                      </p:nvGrpSpPr>
                      <p:grpSpPr>
                        <a:xfrm>
                          <a:off x="2057400" y="3210765"/>
                          <a:ext cx="609600" cy="524623"/>
                          <a:chOff x="2057400" y="3210765"/>
                          <a:chExt cx="609600" cy="524623"/>
                        </a:xfrm>
                      </p:grpSpPr>
                      <p:cxnSp>
                        <p:nvCxnSpPr>
                          <p:cNvPr id="28" name="Straight Connector 27"/>
                          <p:cNvCxnSpPr>
                            <a:stCxn id="25" idx="7"/>
                          </p:cNvCxnSpPr>
                          <p:nvPr/>
                        </p:nvCxnSpPr>
                        <p:spPr>
                          <a:xfrm rot="5400000" flipH="1" flipV="1">
                            <a:off x="2362200" y="2971800"/>
                            <a:ext cx="1588" cy="47951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9" name="Straight Connector 28"/>
                          <p:cNvCxnSpPr/>
                          <p:nvPr/>
                        </p:nvCxnSpPr>
                        <p:spPr>
                          <a:xfrm rot="5400000" flipH="1" flipV="1">
                            <a:off x="2350247" y="3494835"/>
                            <a:ext cx="1588" cy="47951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0" name="Straight Connector 29"/>
                          <p:cNvCxnSpPr/>
                          <p:nvPr/>
                        </p:nvCxnSpPr>
                        <p:spPr>
                          <a:xfrm rot="5400000" flipH="1" flipV="1">
                            <a:off x="2427241" y="3494041"/>
                            <a:ext cx="469153" cy="10365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1" name="Straight Connector 30"/>
                          <p:cNvCxnSpPr/>
                          <p:nvPr/>
                        </p:nvCxnSpPr>
                        <p:spPr>
                          <a:xfrm rot="5400000" flipH="1" flipV="1">
                            <a:off x="1828006" y="3494041"/>
                            <a:ext cx="469153" cy="10365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  <p:sp>
                <p:nvSpPr>
                  <p:cNvPr id="35" name="Oval 34"/>
                  <p:cNvSpPr/>
                  <p:nvPr/>
                </p:nvSpPr>
                <p:spPr>
                  <a:xfrm>
                    <a:off x="4953000" y="3505200"/>
                    <a:ext cx="76200" cy="762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40" name="Straight Connector 39"/>
                <p:cNvCxnSpPr/>
                <p:nvPr/>
              </p:nvCxnSpPr>
              <p:spPr>
                <a:xfrm rot="16200000" flipH="1">
                  <a:off x="4638261" y="3190461"/>
                  <a:ext cx="477078" cy="3048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Arc 50"/>
              <p:cNvSpPr/>
              <p:nvPr/>
            </p:nvSpPr>
            <p:spPr>
              <a:xfrm>
                <a:off x="4648200" y="3048000"/>
                <a:ext cx="1066800" cy="11430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Arc 51"/>
              <p:cNvSpPr/>
              <p:nvPr/>
            </p:nvSpPr>
            <p:spPr>
              <a:xfrm flipH="1" flipV="1">
                <a:off x="4648200" y="3048000"/>
                <a:ext cx="1143000" cy="10668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Arc 52"/>
              <p:cNvSpPr/>
              <p:nvPr/>
            </p:nvSpPr>
            <p:spPr>
              <a:xfrm rot="4841646">
                <a:off x="4673863" y="3084206"/>
                <a:ext cx="958672" cy="1135902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/>
          <p:cNvGrpSpPr/>
          <p:nvPr/>
        </p:nvGrpSpPr>
        <p:grpSpPr>
          <a:xfrm>
            <a:off x="1371600" y="3047998"/>
            <a:ext cx="1600200" cy="1519478"/>
            <a:chOff x="1371600" y="3047998"/>
            <a:chExt cx="1600200" cy="1519478"/>
          </a:xfrm>
        </p:grpSpPr>
        <p:sp>
          <p:nvSpPr>
            <p:cNvPr id="74" name="Oval 73"/>
            <p:cNvSpPr/>
            <p:nvPr/>
          </p:nvSpPr>
          <p:spPr>
            <a:xfrm>
              <a:off x="1371600" y="4350408"/>
              <a:ext cx="200025" cy="21706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17"/>
            <p:cNvGrpSpPr/>
            <p:nvPr/>
          </p:nvGrpSpPr>
          <p:grpSpPr>
            <a:xfrm>
              <a:off x="1371600" y="3047998"/>
              <a:ext cx="1600200" cy="1519476"/>
              <a:chOff x="1295400" y="2895600"/>
              <a:chExt cx="609600" cy="53340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1828800" y="3352800"/>
                <a:ext cx="76200" cy="76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16"/>
              <p:cNvGrpSpPr/>
              <p:nvPr/>
            </p:nvGrpSpPr>
            <p:grpSpPr>
              <a:xfrm>
                <a:off x="1295400" y="2895600"/>
                <a:ext cx="609600" cy="508239"/>
                <a:chOff x="2057400" y="3200400"/>
                <a:chExt cx="609600" cy="508239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2057400" y="32004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5"/>
                <p:cNvSpPr/>
                <p:nvPr/>
              </p:nvSpPr>
              <p:spPr>
                <a:xfrm>
                  <a:off x="2590800" y="32004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0" name="Group 15"/>
                <p:cNvGrpSpPr/>
                <p:nvPr/>
              </p:nvGrpSpPr>
              <p:grpSpPr>
                <a:xfrm>
                  <a:off x="2076063" y="3210765"/>
                  <a:ext cx="572273" cy="497874"/>
                  <a:chOff x="2076063" y="3210765"/>
                  <a:chExt cx="572273" cy="497874"/>
                </a:xfrm>
              </p:grpSpPr>
              <p:cxnSp>
                <p:nvCxnSpPr>
                  <p:cNvPr id="81" name="Straight Connector 80"/>
                  <p:cNvCxnSpPr>
                    <a:stCxn id="78" idx="7"/>
                  </p:cNvCxnSpPr>
                  <p:nvPr/>
                </p:nvCxnSpPr>
                <p:spPr>
                  <a:xfrm rot="5400000" flipH="1" flipV="1">
                    <a:off x="2362200" y="2971800"/>
                    <a:ext cx="1588" cy="47951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 flipH="1" flipV="1">
                    <a:off x="2350247" y="3468086"/>
                    <a:ext cx="1588" cy="47951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 flipH="1" flipV="1">
                    <a:off x="2408577" y="3456544"/>
                    <a:ext cx="469153" cy="1036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5400000" flipH="1" flipV="1">
                    <a:off x="1846669" y="3456544"/>
                    <a:ext cx="469153" cy="1036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03" name="Oval 102"/>
          <p:cNvSpPr/>
          <p:nvPr/>
        </p:nvSpPr>
        <p:spPr>
          <a:xfrm>
            <a:off x="44196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4419600" y="3276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/>
          <p:cNvGrpSpPr/>
          <p:nvPr/>
        </p:nvGrpSpPr>
        <p:grpSpPr>
          <a:xfrm>
            <a:off x="3733800" y="3048000"/>
            <a:ext cx="1600200" cy="1519478"/>
            <a:chOff x="3733800" y="3048000"/>
            <a:chExt cx="1600200" cy="1519478"/>
          </a:xfrm>
        </p:grpSpPr>
        <p:grpSp>
          <p:nvGrpSpPr>
            <p:cNvPr id="110" name="Group 109"/>
            <p:cNvGrpSpPr/>
            <p:nvPr/>
          </p:nvGrpSpPr>
          <p:grpSpPr>
            <a:xfrm>
              <a:off x="3733800" y="3048000"/>
              <a:ext cx="1600200" cy="1519478"/>
              <a:chOff x="3733800" y="3048000"/>
              <a:chExt cx="1600200" cy="1519478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3733800" y="3048000"/>
                <a:ext cx="1600200" cy="1519478"/>
                <a:chOff x="3733800" y="3048000"/>
                <a:chExt cx="1600200" cy="1519478"/>
              </a:xfrm>
            </p:grpSpPr>
            <p:grpSp>
              <p:nvGrpSpPr>
                <p:cNvPr id="86" name="Group 85"/>
                <p:cNvGrpSpPr/>
                <p:nvPr/>
              </p:nvGrpSpPr>
              <p:grpSpPr>
                <a:xfrm>
                  <a:off x="3733800" y="3048000"/>
                  <a:ext cx="1600200" cy="1519478"/>
                  <a:chOff x="1371600" y="3047998"/>
                  <a:chExt cx="1600200" cy="1519478"/>
                </a:xfrm>
              </p:grpSpPr>
              <p:sp>
                <p:nvSpPr>
                  <p:cNvPr id="87" name="Oval 86"/>
                  <p:cNvSpPr/>
                  <p:nvPr/>
                </p:nvSpPr>
                <p:spPr>
                  <a:xfrm>
                    <a:off x="1371600" y="4350408"/>
                    <a:ext cx="200025" cy="21706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88" name="Group 17"/>
                  <p:cNvGrpSpPr/>
                  <p:nvPr/>
                </p:nvGrpSpPr>
                <p:grpSpPr>
                  <a:xfrm>
                    <a:off x="1371600" y="3047998"/>
                    <a:ext cx="1600200" cy="1519476"/>
                    <a:chOff x="1295400" y="2895600"/>
                    <a:chExt cx="609600" cy="533400"/>
                  </a:xfrm>
                </p:grpSpPr>
                <p:sp>
                  <p:nvSpPr>
                    <p:cNvPr id="89" name="Oval 88"/>
                    <p:cNvSpPr/>
                    <p:nvPr/>
                  </p:nvSpPr>
                  <p:spPr>
                    <a:xfrm>
                      <a:off x="1828800" y="3352800"/>
                      <a:ext cx="76200" cy="762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0" name="Group 16"/>
                    <p:cNvGrpSpPr/>
                    <p:nvPr/>
                  </p:nvGrpSpPr>
                  <p:grpSpPr>
                    <a:xfrm>
                      <a:off x="1295400" y="2895600"/>
                      <a:ext cx="609600" cy="508239"/>
                      <a:chOff x="2057400" y="3200400"/>
                      <a:chExt cx="609600" cy="508239"/>
                    </a:xfrm>
                  </p:grpSpPr>
                  <p:sp>
                    <p:nvSpPr>
                      <p:cNvPr id="91" name="Oval 90"/>
                      <p:cNvSpPr/>
                      <p:nvPr/>
                    </p:nvSpPr>
                    <p:spPr>
                      <a:xfrm>
                        <a:off x="2057400" y="3200400"/>
                        <a:ext cx="76200" cy="762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2" name="Oval 5"/>
                      <p:cNvSpPr/>
                      <p:nvPr/>
                    </p:nvSpPr>
                    <p:spPr>
                      <a:xfrm>
                        <a:off x="2590800" y="3200400"/>
                        <a:ext cx="76200" cy="762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93" name="Group 15"/>
                      <p:cNvGrpSpPr/>
                      <p:nvPr/>
                    </p:nvGrpSpPr>
                    <p:grpSpPr>
                      <a:xfrm>
                        <a:off x="2076063" y="3210765"/>
                        <a:ext cx="572273" cy="497874"/>
                        <a:chOff x="2076063" y="3210765"/>
                        <a:chExt cx="572273" cy="497874"/>
                      </a:xfrm>
                    </p:grpSpPr>
                    <p:cxnSp>
                      <p:nvCxnSpPr>
                        <p:cNvPr id="94" name="Straight Connector 93"/>
                        <p:cNvCxnSpPr>
                          <a:stCxn id="91" idx="7"/>
                        </p:cNvCxnSpPr>
                        <p:nvPr/>
                      </p:nvCxnSpPr>
                      <p:spPr>
                        <a:xfrm rot="5400000" flipH="1" flipV="1">
                          <a:off x="2362200" y="2971800"/>
                          <a:ext cx="1588" cy="47951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5" name="Straight Connector 94"/>
                        <p:cNvCxnSpPr/>
                        <p:nvPr/>
                      </p:nvCxnSpPr>
                      <p:spPr>
                        <a:xfrm rot="5400000" flipH="1" flipV="1">
                          <a:off x="2350247" y="3468086"/>
                          <a:ext cx="1588" cy="47951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6" name="Straight Connector 95"/>
                        <p:cNvCxnSpPr/>
                        <p:nvPr/>
                      </p:nvCxnSpPr>
                      <p:spPr>
                        <a:xfrm rot="5400000" flipH="1" flipV="1">
                          <a:off x="2408577" y="3456544"/>
                          <a:ext cx="469153" cy="10365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7" name="Straight Connector 96"/>
                        <p:cNvCxnSpPr/>
                        <p:nvPr/>
                      </p:nvCxnSpPr>
                      <p:spPr>
                        <a:xfrm rot="5400000" flipH="1" flipV="1">
                          <a:off x="1846669" y="3456544"/>
                          <a:ext cx="469153" cy="10365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  <p:cxnSp>
              <p:nvCxnSpPr>
                <p:cNvPr id="101" name="Straight Connector 100"/>
                <p:cNvCxnSpPr>
                  <a:stCxn id="92" idx="7"/>
                  <a:endCxn id="87" idx="7"/>
                </p:cNvCxnSpPr>
                <p:nvPr/>
              </p:nvCxnSpPr>
              <p:spPr>
                <a:xfrm rot="16200000" flipH="1" flipV="1">
                  <a:off x="3953415" y="3030906"/>
                  <a:ext cx="1302410" cy="14001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9" name="Straight Connector 108"/>
              <p:cNvCxnSpPr>
                <a:stCxn id="91" idx="1"/>
                <a:endCxn id="104" idx="6"/>
              </p:cNvCxnSpPr>
              <p:nvPr/>
            </p:nvCxnSpPr>
            <p:spPr>
              <a:xfrm rot="16200000" flipH="1">
                <a:off x="4050090" y="2792791"/>
                <a:ext cx="311111" cy="88510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2" name="Straight Connector 111"/>
            <p:cNvCxnSpPr/>
            <p:nvPr/>
          </p:nvCxnSpPr>
          <p:spPr>
            <a:xfrm rot="16200000" flipH="1">
              <a:off x="3554791" y="3402391"/>
              <a:ext cx="1263611" cy="7708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/>
          <p:cNvSpPr txBox="1"/>
          <p:nvPr/>
        </p:nvSpPr>
        <p:spPr>
          <a:xfrm>
            <a:off x="1371600" y="4800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Planar Graph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3733800" y="4876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a Planar Graph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400800" y="48768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Planar Graph</a:t>
            </a:r>
            <a:endParaRPr lang="en-US" dirty="0"/>
          </a:p>
        </p:txBody>
      </p:sp>
      <p:sp>
        <p:nvSpPr>
          <p:cNvPr id="118" name="Right Arrow 117"/>
          <p:cNvSpPr/>
          <p:nvPr/>
        </p:nvSpPr>
        <p:spPr>
          <a:xfrm>
            <a:off x="5486400" y="34290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Graph Coloring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467600" cy="3581400"/>
          </a:xfrm>
        </p:spPr>
        <p:txBody>
          <a:bodyPr>
            <a:normAutofit fontScale="92500" lnSpcReduction="20000"/>
          </a:bodyPr>
          <a:lstStyle/>
          <a:p>
            <a:endParaRPr lang="en-US" sz="1700" dirty="0" smtClean="0"/>
          </a:p>
          <a:p>
            <a:r>
              <a:rPr lang="en-US" sz="1700" dirty="0" smtClean="0"/>
              <a:t>Graph coloring is a special case of graph labeling; it is an assignment of labels traditionally called "colors" to elements of a graph.</a:t>
            </a:r>
          </a:p>
          <a:p>
            <a:pPr>
              <a:buNone/>
            </a:pPr>
            <a:endParaRPr lang="en-US" sz="1700" dirty="0" smtClean="0"/>
          </a:p>
          <a:p>
            <a:r>
              <a:rPr lang="en-US" sz="1700" dirty="0" smtClean="0"/>
              <a:t>In general, </a:t>
            </a: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graphs are used to depict “</a:t>
            </a:r>
            <a:r>
              <a:rPr lang="en-I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in conflict with what</a:t>
            </a: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and colours are used to denote the state of vertex.</a:t>
            </a:r>
          </a:p>
          <a:p>
            <a:endParaRPr lang="en-I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 coloring  is classified into 3 ways:</a:t>
            </a:r>
          </a:p>
          <a:p>
            <a:pPr>
              <a:buNone/>
            </a:pP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1) Vertex Colouring</a:t>
            </a:r>
          </a:p>
          <a:p>
            <a:pPr>
              <a:buNone/>
            </a:pP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2) Edge Colouring</a:t>
            </a:r>
          </a:p>
          <a:p>
            <a:pPr>
              <a:buNone/>
            </a:pPr>
            <a:r>
              <a:rPr lang="en-I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3) Face Colouring</a:t>
            </a:r>
          </a:p>
          <a:p>
            <a:pPr>
              <a:buNone/>
            </a:pPr>
            <a:endParaRPr lang="en-I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I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700" dirty="0" smtClean="0"/>
              <a:t> </a:t>
            </a:r>
          </a:p>
          <a:p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sz="1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467600" cy="2590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700" dirty="0" smtClean="0"/>
              <a:t>It is a way of colouring the vertices of a graph such that no two adjacent vertices share the same colour.</a:t>
            </a:r>
          </a:p>
          <a:p>
            <a:pPr>
              <a:buNone/>
            </a:pPr>
            <a:endParaRPr lang="en-IN" sz="1700" dirty="0" smtClean="0"/>
          </a:p>
          <a:p>
            <a:pPr>
              <a:buNone/>
            </a:pPr>
            <a:endParaRPr lang="en-US" sz="1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 descr="VertexColor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61984"/>
            <a:ext cx="4876800" cy="116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304800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Edge</a:t>
            </a:r>
            <a:r>
              <a:rPr kumimoji="0" lang="en-US" sz="30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Coloring</a:t>
            </a:r>
            <a:endParaRPr kumimoji="0" lang="en-US" sz="3000" b="0" i="0" u="sng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4038600"/>
            <a:ext cx="7467600" cy="2590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I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IN" sz="1700" dirty="0"/>
              <a:t>An edge colouring assigns a colour to each edge so that no two adjacent edges share same colour</a:t>
            </a:r>
            <a:r>
              <a:rPr kumimoji="0" lang="en-IN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IN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9619" y="4876800"/>
            <a:ext cx="2465781" cy="16764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33400" y="45720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</a:t>
            </a:r>
            <a:r>
              <a:rPr lang="en-US" sz="3000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rtex</a:t>
            </a:r>
            <a:r>
              <a:rPr kumimoji="0" lang="en-US" sz="30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Coloring</a:t>
            </a:r>
            <a:endParaRPr kumimoji="0" lang="en-US" sz="3000" b="0" i="0" u="sng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700" dirty="0" smtClean="0"/>
              <a:t>A face colouring of a planar graph assigns a colour to each face or region so that no two faces that share a boundary have  the same colour </a:t>
            </a:r>
          </a:p>
          <a:p>
            <a:pPr>
              <a:buNone/>
            </a:pPr>
            <a:endParaRPr lang="en-IN" sz="1700" dirty="0" smtClean="0"/>
          </a:p>
          <a:p>
            <a:pPr>
              <a:buNone/>
            </a:pPr>
            <a:endParaRPr lang="en-US" sz="1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325E78-D350-4190-836E-90BE8E960CF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FACE COLOR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752725"/>
            <a:ext cx="2733675" cy="258127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3400" y="45720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3000" u="sng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ace</a:t>
            </a:r>
            <a:r>
              <a:rPr kumimoji="0" lang="en-US" sz="30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b="0" i="0" u="sng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Coloring</a:t>
            </a:r>
            <a:endParaRPr kumimoji="0" lang="en-US" sz="3000" b="0" i="0" u="sng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3851551</TotalTime>
  <Words>532</Words>
  <Application>Microsoft Office PowerPoint</Application>
  <PresentationFormat>On-screen Show (4:3)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    NURSE SCHEDULING, USING GRAPH COLOURING  </vt:lpstr>
      <vt:lpstr>Agenda</vt:lpstr>
      <vt:lpstr>Real World Scenario</vt:lpstr>
      <vt:lpstr>Objective of the Study</vt:lpstr>
      <vt:lpstr>Proposed Solution</vt:lpstr>
      <vt:lpstr>Planar Graph</vt:lpstr>
      <vt:lpstr>Graph Coloring</vt:lpstr>
      <vt:lpstr>Slide 8</vt:lpstr>
      <vt:lpstr>Slide 9</vt:lpstr>
      <vt:lpstr>Chromatic Number</vt:lpstr>
      <vt:lpstr>Applying Graph Theory For R-W Problem</vt:lpstr>
      <vt:lpstr>Applying Graph Theory For R-W Problem    (cont..)</vt:lpstr>
      <vt:lpstr>Construction of Graph For R-W Problem</vt:lpstr>
      <vt:lpstr>Construction of Graph For R-W Problem    (Cont…)</vt:lpstr>
      <vt:lpstr>Construction of Graph For R-W Problem   (Cont…)</vt:lpstr>
      <vt:lpstr>Conclusion</vt:lpstr>
      <vt:lpstr>References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 SCHEDULING USING GRAPH COLOURING</dc:title>
  <dc:creator>HOME</dc:creator>
  <cp:lastModifiedBy>HOME</cp:lastModifiedBy>
  <cp:revision>169</cp:revision>
  <dcterms:created xsi:type="dcterms:W3CDTF">2016-04-21T12:48:52Z</dcterms:created>
  <dcterms:modified xsi:type="dcterms:W3CDTF">2016-04-25T06:36:25Z</dcterms:modified>
</cp:coreProperties>
</file>