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571224"/>
            <a:ext cx="8915399" cy="207349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Ability of Graph Coloring Heuristics to Find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Substructures in Social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Networks</a:t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/>
              <a:t>David </a:t>
            </a:r>
            <a:r>
              <a:rPr lang="en-US" sz="1800" dirty="0" err="1"/>
              <a:t>Chalupa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By,</a:t>
            </a:r>
          </a:p>
          <a:p>
            <a:pPr algn="r"/>
            <a:r>
              <a:rPr lang="en-US" dirty="0" smtClean="0"/>
              <a:t>Tejaswini Nallagatla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 obtained on a sample of real data</a:t>
            </a:r>
            <a:br>
              <a:rPr lang="en-US" dirty="0"/>
            </a:br>
            <a:r>
              <a:rPr lang="en-US" dirty="0"/>
              <a:t>obtained from social network Facebook.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4" y="2133600"/>
            <a:ext cx="5649555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83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 find </a:t>
            </a:r>
            <a:r>
              <a:rPr lang="en-US" dirty="0"/>
              <a:t>information in graphs </a:t>
            </a:r>
            <a:r>
              <a:rPr lang="en-US" dirty="0" smtClean="0"/>
              <a:t>generated </a:t>
            </a:r>
            <a:r>
              <a:rPr lang="en-US" dirty="0"/>
              <a:t>by a modern real world </a:t>
            </a:r>
            <a:r>
              <a:rPr lang="en-US" dirty="0" smtClean="0"/>
              <a:t>application</a:t>
            </a:r>
            <a:endParaRPr lang="en-US" dirty="0"/>
          </a:p>
          <a:p>
            <a:r>
              <a:rPr lang="en-US" dirty="0" smtClean="0"/>
              <a:t>Regarding graphs </a:t>
            </a:r>
            <a:r>
              <a:rPr lang="en-US" dirty="0"/>
              <a:t>with more than 2000 vertices, there still is a </a:t>
            </a:r>
            <a:r>
              <a:rPr lang="en-US" dirty="0" smtClean="0"/>
              <a:t>space for </a:t>
            </a:r>
            <a:r>
              <a:rPr lang="en-US" dirty="0"/>
              <a:t>further improvement</a:t>
            </a:r>
            <a:r>
              <a:rPr lang="en-US" dirty="0" smtClean="0"/>
              <a:t>.</a:t>
            </a:r>
          </a:p>
          <a:p>
            <a:r>
              <a:rPr lang="en-US" dirty="0"/>
              <a:t>M</a:t>
            </a:r>
            <a:r>
              <a:rPr lang="en-US" dirty="0" smtClean="0"/>
              <a:t>ethodology produces results </a:t>
            </a:r>
            <a:r>
              <a:rPr lang="en-US" dirty="0"/>
              <a:t>of high relevance for real data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3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5166" y="1905000"/>
            <a:ext cx="9289446" cy="4263980"/>
          </a:xfrm>
        </p:spPr>
        <p:txBody>
          <a:bodyPr>
            <a:normAutofit/>
          </a:bodyPr>
          <a:lstStyle/>
          <a:p>
            <a:r>
              <a:rPr lang="en-US" dirty="0"/>
              <a:t>Social network is a graph representing relationships </a:t>
            </a:r>
            <a:r>
              <a:rPr lang="en-US" dirty="0" smtClean="0"/>
              <a:t>between </a:t>
            </a:r>
            <a:r>
              <a:rPr lang="en-US" dirty="0"/>
              <a:t>people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Social substructure is a clique Km with m vertices of </a:t>
            </a:r>
            <a:r>
              <a:rPr lang="en-US" dirty="0" smtClean="0"/>
              <a:t>social </a:t>
            </a:r>
            <a:r>
              <a:rPr lang="en-US" dirty="0"/>
              <a:t>network</a:t>
            </a:r>
            <a:r>
              <a:rPr lang="en-US" dirty="0" smtClean="0"/>
              <a:t>.</a:t>
            </a:r>
          </a:p>
          <a:p>
            <a:r>
              <a:rPr lang="en-US" dirty="0"/>
              <a:t>Thus, in a social substructure, </a:t>
            </a:r>
            <a:r>
              <a:rPr lang="en-US" dirty="0" smtClean="0"/>
              <a:t>everybody knows </a:t>
            </a:r>
            <a:r>
              <a:rPr lang="en-US" dirty="0"/>
              <a:t>everybody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At this </a:t>
            </a:r>
            <a:r>
              <a:rPr lang="en-US" dirty="0" smtClean="0"/>
              <a:t>point, we need to decide if there </a:t>
            </a:r>
            <a:r>
              <a:rPr lang="en-US" dirty="0"/>
              <a:t>is a clique of a particular size </a:t>
            </a:r>
            <a:r>
              <a:rPr lang="en-US" dirty="0" smtClean="0"/>
              <a:t>in a </a:t>
            </a:r>
            <a:r>
              <a:rPr lang="en-US" dirty="0"/>
              <a:t>graph, is an NP-complete problem</a:t>
            </a:r>
            <a:r>
              <a:rPr lang="en-US" dirty="0" smtClean="0"/>
              <a:t>.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heuristic algorithm is </a:t>
            </a:r>
            <a:r>
              <a:rPr lang="en-US" dirty="0" smtClean="0"/>
              <a:t>first </a:t>
            </a:r>
            <a:r>
              <a:rPr lang="en-US" dirty="0"/>
              <a:t>used to search </a:t>
            </a:r>
            <a:r>
              <a:rPr lang="en-US" dirty="0" smtClean="0"/>
              <a:t>for social substructures called the uninformed approach</a:t>
            </a:r>
          </a:p>
          <a:p>
            <a:r>
              <a:rPr lang="en-US" dirty="0" smtClean="0"/>
              <a:t>The uninformed </a:t>
            </a:r>
            <a:r>
              <a:rPr lang="en-US" dirty="0"/>
              <a:t>approach is apparently reducible to a </a:t>
            </a:r>
            <a:r>
              <a:rPr lang="en-US" dirty="0" smtClean="0"/>
              <a:t>computationally </a:t>
            </a:r>
            <a:r>
              <a:rPr lang="en-US" dirty="0"/>
              <a:t>hard problem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Therefore it is  transformed to </a:t>
            </a:r>
            <a:r>
              <a:rPr lang="en-US" dirty="0"/>
              <a:t>the graph coloring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0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local search algorithm is used for the greedy approach of graph coloring which begins with random coloring and improves with sequence of elementary moves.</a:t>
            </a:r>
          </a:p>
          <a:p>
            <a:r>
              <a:rPr lang="en-US" dirty="0" err="1" smtClean="0"/>
              <a:t>Tabu</a:t>
            </a:r>
            <a:r>
              <a:rPr lang="en-US" dirty="0" smtClean="0"/>
              <a:t> search algorithm is used in our approach. On our graph based approach we use only binary information, represented with edges.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4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of Social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topology of social networks we assume that people who know each other have an edge between them.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314" y="2936047"/>
            <a:ext cx="5076825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0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uninformed approach to substructure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 </a:t>
            </a:r>
            <a:r>
              <a:rPr lang="en-US" dirty="0"/>
              <a:t>= [</a:t>
            </a:r>
            <a:r>
              <a:rPr lang="en-US" dirty="0" smtClean="0"/>
              <a:t>V,E</a:t>
            </a:r>
            <a:r>
              <a:rPr lang="en-US" dirty="0"/>
              <a:t>] be an undirected graph and let c be a </a:t>
            </a:r>
            <a:r>
              <a:rPr lang="en-US" dirty="0" smtClean="0"/>
              <a:t>number of </a:t>
            </a:r>
            <a:r>
              <a:rPr lang="en-US" dirty="0"/>
              <a:t>colors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objective of the graph coloring problem </a:t>
            </a:r>
            <a:r>
              <a:rPr lang="en-US" dirty="0" smtClean="0"/>
              <a:t>is to find </a:t>
            </a:r>
            <a:r>
              <a:rPr lang="en-US" dirty="0"/>
              <a:t>a partitioning of the vertex set V into </a:t>
            </a:r>
            <a:r>
              <a:rPr lang="en-US" dirty="0" smtClean="0"/>
              <a:t>partitions V1</a:t>
            </a:r>
            <a:r>
              <a:rPr lang="en-US" dirty="0"/>
              <a:t>,</a:t>
            </a:r>
            <a:r>
              <a:rPr lang="en-US" dirty="0" smtClean="0"/>
              <a:t> V2,.., </a:t>
            </a:r>
            <a:r>
              <a:rPr lang="en-US" dirty="0" err="1"/>
              <a:t>Vc</a:t>
            </a:r>
            <a:r>
              <a:rPr lang="en-US" dirty="0"/>
              <a:t> such that the partitions cover the whole </a:t>
            </a:r>
            <a:r>
              <a:rPr lang="en-US" dirty="0" smtClean="0"/>
              <a:t>vertex </a:t>
            </a:r>
            <a:r>
              <a:rPr lang="en-US" dirty="0"/>
              <a:t>set and the number of adjacent vertices in the </a:t>
            </a:r>
            <a:r>
              <a:rPr lang="en-US" dirty="0" smtClean="0"/>
              <a:t>same partitions </a:t>
            </a:r>
            <a:r>
              <a:rPr lang="en-US" dirty="0"/>
              <a:t>is </a:t>
            </a:r>
            <a:r>
              <a:rPr lang="en-US" dirty="0" smtClean="0"/>
              <a:t>minimal.</a:t>
            </a:r>
          </a:p>
          <a:p>
            <a:r>
              <a:rPr lang="en-US" dirty="0" smtClean="0"/>
              <a:t>That means to find </a:t>
            </a:r>
            <a:r>
              <a:rPr lang="en-US" dirty="0"/>
              <a:t>internally independent partitions, where </a:t>
            </a:r>
            <a:r>
              <a:rPr lang="en-US" dirty="0" smtClean="0"/>
              <a:t>no couple </a:t>
            </a:r>
            <a:r>
              <a:rPr lang="en-US" dirty="0"/>
              <a:t>of vertices is connected with an edge.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00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steps of the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Instead of </a:t>
            </a:r>
            <a:r>
              <a:rPr lang="en-US" dirty="0" smtClean="0"/>
              <a:t>searching </a:t>
            </a:r>
            <a:r>
              <a:rPr lang="en-US" dirty="0"/>
              <a:t>for cliques, it "breaks" the complementary graph </a:t>
            </a:r>
            <a:r>
              <a:rPr lang="en-US" dirty="0" smtClean="0"/>
              <a:t>into independent </a:t>
            </a:r>
            <a:r>
              <a:rPr lang="en-US" dirty="0"/>
              <a:t>sets</a:t>
            </a:r>
            <a:r>
              <a:rPr lang="en-US" dirty="0" smtClean="0"/>
              <a:t>.</a:t>
            </a:r>
          </a:p>
          <a:p>
            <a:r>
              <a:rPr lang="en-US" dirty="0"/>
              <a:t>We choose a group of candidates and extract </a:t>
            </a:r>
            <a:r>
              <a:rPr lang="en-US" dirty="0" smtClean="0"/>
              <a:t>information </a:t>
            </a:r>
            <a:r>
              <a:rPr lang="en-US" dirty="0"/>
              <a:t>about contacts of each candidate. We </a:t>
            </a:r>
            <a:r>
              <a:rPr lang="en-US" dirty="0" smtClean="0"/>
              <a:t>construct </a:t>
            </a:r>
            <a:r>
              <a:rPr lang="en-US" dirty="0"/>
              <a:t>topology of the network as a graph G</a:t>
            </a:r>
            <a:r>
              <a:rPr lang="en-US" dirty="0" smtClean="0"/>
              <a:t>.</a:t>
            </a:r>
          </a:p>
          <a:p>
            <a:r>
              <a:rPr lang="en-US" dirty="0"/>
              <a:t>We create a complementary graph </a:t>
            </a:r>
            <a:r>
              <a:rPr lang="en-US" dirty="0" smtClean="0"/>
              <a:t>G’</a:t>
            </a:r>
            <a:r>
              <a:rPr lang="en-US" dirty="0"/>
              <a:t> because we do </a:t>
            </a:r>
            <a:r>
              <a:rPr lang="en-US" dirty="0" smtClean="0"/>
              <a:t>not want </a:t>
            </a:r>
            <a:r>
              <a:rPr lang="en-US" dirty="0"/>
              <a:t>to minimize but maximize dependence in </a:t>
            </a:r>
            <a:r>
              <a:rPr lang="en-US" dirty="0" smtClean="0"/>
              <a:t>the resulting partitions.</a:t>
            </a:r>
          </a:p>
          <a:p>
            <a:r>
              <a:rPr lang="en-US" dirty="0" smtClean="0"/>
              <a:t>Considering c </a:t>
            </a:r>
            <a:r>
              <a:rPr lang="en-US" dirty="0"/>
              <a:t>colors, where c is a </a:t>
            </a:r>
            <a:r>
              <a:rPr lang="en-US" dirty="0" smtClean="0"/>
              <a:t>parameter.</a:t>
            </a:r>
            <a:r>
              <a:rPr lang="en-US" dirty="0"/>
              <a:t> By repeated resetting of this </a:t>
            </a:r>
            <a:r>
              <a:rPr lang="en-US" dirty="0" smtClean="0"/>
              <a:t>parameter, we </a:t>
            </a:r>
            <a:r>
              <a:rPr lang="en-US" dirty="0"/>
              <a:t>minimize its value. Thus, we minimize the </a:t>
            </a:r>
            <a:r>
              <a:rPr lang="en-US" dirty="0" smtClean="0"/>
              <a:t>number </a:t>
            </a:r>
            <a:r>
              <a:rPr lang="en-US" dirty="0"/>
              <a:t>of substructures</a:t>
            </a:r>
            <a:r>
              <a:rPr lang="en-US" dirty="0" smtClean="0"/>
              <a:t>.</a:t>
            </a:r>
          </a:p>
          <a:p>
            <a:r>
              <a:rPr lang="en-US" dirty="0"/>
              <a:t>Each subset contains </a:t>
            </a:r>
            <a:r>
              <a:rPr lang="en-US" dirty="0" smtClean="0"/>
              <a:t>vertices </a:t>
            </a:r>
            <a:r>
              <a:rPr lang="en-US" dirty="0"/>
              <a:t>of the same color. We assign people to </a:t>
            </a:r>
            <a:r>
              <a:rPr lang="en-US" dirty="0" smtClean="0"/>
              <a:t>each of </a:t>
            </a:r>
            <a:r>
              <a:rPr lang="en-US" dirty="0"/>
              <a:t>the vertices.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57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coloring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</a:t>
            </a:r>
            <a:r>
              <a:rPr lang="en-US" dirty="0" err="1" smtClean="0"/>
              <a:t>abu</a:t>
            </a:r>
            <a:r>
              <a:rPr lang="en-US" dirty="0" smtClean="0"/>
              <a:t> </a:t>
            </a:r>
            <a:r>
              <a:rPr lang="en-US" dirty="0"/>
              <a:t>search </a:t>
            </a:r>
            <a:r>
              <a:rPr lang="en-US" dirty="0" smtClean="0"/>
              <a:t>algorithm is selected for </a:t>
            </a:r>
            <a:r>
              <a:rPr lang="en-US" dirty="0"/>
              <a:t>the graph coloring </a:t>
            </a:r>
            <a:r>
              <a:rPr lang="en-US" dirty="0" smtClean="0"/>
              <a:t>problem ,due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/>
              <a:t>its balanced simplicity and </a:t>
            </a:r>
            <a:r>
              <a:rPr lang="en-US" dirty="0" smtClean="0"/>
              <a:t>performance.</a:t>
            </a:r>
          </a:p>
          <a:p>
            <a:pPr marL="0" indent="0">
              <a:buNone/>
            </a:pPr>
            <a:r>
              <a:rPr lang="en-US" sz="2400" b="1" dirty="0" smtClean="0"/>
              <a:t>Working</a:t>
            </a:r>
          </a:p>
          <a:p>
            <a:r>
              <a:rPr lang="en-US" dirty="0"/>
              <a:t>First, an entirely random </a:t>
            </a:r>
            <a:r>
              <a:rPr lang="en-US" dirty="0" smtClean="0"/>
              <a:t>coloring </a:t>
            </a:r>
            <a:r>
              <a:rPr lang="en-US" dirty="0"/>
              <a:t>is </a:t>
            </a:r>
            <a:r>
              <a:rPr lang="en-US" dirty="0" smtClean="0"/>
              <a:t>generated then</a:t>
            </a:r>
            <a:r>
              <a:rPr lang="en-US" dirty="0"/>
              <a:t>, an iterative procedure is </a:t>
            </a:r>
            <a:r>
              <a:rPr lang="en-US" dirty="0" smtClean="0"/>
              <a:t>performed.</a:t>
            </a:r>
          </a:p>
          <a:p>
            <a:r>
              <a:rPr lang="en-US" dirty="0"/>
              <a:t>In each iteration, we have an actual coloring </a:t>
            </a:r>
            <a:r>
              <a:rPr lang="en-US" dirty="0" smtClean="0"/>
              <a:t>S, on </a:t>
            </a:r>
            <a:r>
              <a:rPr lang="en-US" dirty="0"/>
              <a:t>which a mutation is going to be performed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 neighborhood N(S) is </a:t>
            </a:r>
            <a:r>
              <a:rPr lang="en-US" dirty="0" smtClean="0"/>
              <a:t>defined </a:t>
            </a:r>
            <a:r>
              <a:rPr lang="en-US" dirty="0"/>
              <a:t>as a set </a:t>
            </a:r>
            <a:r>
              <a:rPr lang="en-US" dirty="0" smtClean="0"/>
              <a:t>of all </a:t>
            </a:r>
            <a:r>
              <a:rPr lang="en-US" dirty="0"/>
              <a:t>colorings obtained from S by recoloring every </a:t>
            </a:r>
            <a:r>
              <a:rPr lang="en-US" dirty="0" smtClean="0"/>
              <a:t>conflicting </a:t>
            </a:r>
            <a:r>
              <a:rPr lang="en-US" dirty="0"/>
              <a:t>vertex with every other possible color</a:t>
            </a:r>
            <a:r>
              <a:rPr lang="en-US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844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with the highest </a:t>
            </a:r>
            <a:r>
              <a:rPr lang="en-US" dirty="0" smtClean="0"/>
              <a:t>fitness </a:t>
            </a:r>
            <a:r>
              <a:rPr lang="en-US" dirty="0"/>
              <a:t>is chosen as a new </a:t>
            </a:r>
            <a:r>
              <a:rPr lang="en-US" dirty="0" smtClean="0"/>
              <a:t>actual coloring S*.</a:t>
            </a:r>
          </a:p>
          <a:p>
            <a:r>
              <a:rPr lang="en-US" dirty="0"/>
              <a:t>This process is iteratively repeated until </a:t>
            </a:r>
            <a:r>
              <a:rPr lang="en-US" dirty="0" smtClean="0"/>
              <a:t>a maximal </a:t>
            </a:r>
            <a:r>
              <a:rPr lang="en-US" dirty="0"/>
              <a:t>number of iterations is reached or an </a:t>
            </a:r>
            <a:r>
              <a:rPr lang="en-US" dirty="0" smtClean="0"/>
              <a:t>optimal coloring </a:t>
            </a:r>
            <a:r>
              <a:rPr lang="en-US" dirty="0"/>
              <a:t>is found</a:t>
            </a:r>
            <a:r>
              <a:rPr lang="en-US" dirty="0" smtClean="0"/>
              <a:t>.</a:t>
            </a:r>
          </a:p>
          <a:p>
            <a:r>
              <a:rPr lang="en-US" dirty="0"/>
              <a:t>If a </a:t>
            </a:r>
            <a:r>
              <a:rPr lang="en-US" dirty="0" err="1"/>
              <a:t>tabu</a:t>
            </a:r>
            <a:r>
              <a:rPr lang="en-US" dirty="0"/>
              <a:t> move leads to a coloring </a:t>
            </a:r>
            <a:r>
              <a:rPr lang="en-US" dirty="0" smtClean="0"/>
              <a:t>that has </a:t>
            </a:r>
            <a:r>
              <a:rPr lang="en-US" dirty="0"/>
              <a:t>a higher </a:t>
            </a:r>
            <a:r>
              <a:rPr lang="en-US" dirty="0" smtClean="0"/>
              <a:t>fitness </a:t>
            </a:r>
            <a:r>
              <a:rPr lang="en-US" dirty="0"/>
              <a:t>than any coloring found so far, </a:t>
            </a:r>
            <a:r>
              <a:rPr lang="en-US" dirty="0" err="1" smtClean="0"/>
              <a:t>tabu</a:t>
            </a:r>
            <a:r>
              <a:rPr lang="en-US" dirty="0"/>
              <a:t> </a:t>
            </a:r>
            <a:r>
              <a:rPr lang="en-US" dirty="0" smtClean="0"/>
              <a:t>search </a:t>
            </a:r>
            <a:r>
              <a:rPr lang="en-US" dirty="0"/>
              <a:t>also accepts </a:t>
            </a:r>
            <a:r>
              <a:rPr lang="en-US" dirty="0" smtClean="0"/>
              <a:t>it.</a:t>
            </a:r>
          </a:p>
          <a:p>
            <a:r>
              <a:rPr lang="en-US" dirty="0" smtClean="0"/>
              <a:t>While performing the moves we may get trapped,</a:t>
            </a:r>
            <a:r>
              <a:rPr lang="en-US" dirty="0"/>
              <a:t> Suppose that vertex v had a color c1 and the </a:t>
            </a:r>
            <a:r>
              <a:rPr lang="en-US" dirty="0" smtClean="0"/>
              <a:t>search algorithm </a:t>
            </a:r>
            <a:r>
              <a:rPr lang="en-US" dirty="0"/>
              <a:t>recolored it with c2. Thus, the move is </a:t>
            </a:r>
            <a:r>
              <a:rPr lang="en-US" dirty="0" smtClean="0"/>
              <a:t>defined by </a:t>
            </a:r>
            <a:r>
              <a:rPr lang="en-US" dirty="0"/>
              <a:t>the couple [</a:t>
            </a:r>
            <a:r>
              <a:rPr lang="en-US" dirty="0" smtClean="0"/>
              <a:t>v,c2</a:t>
            </a:r>
            <a:r>
              <a:rPr lang="en-US" dirty="0"/>
              <a:t>]. However, the inverse move [</a:t>
            </a:r>
            <a:r>
              <a:rPr lang="en-US" dirty="0" smtClean="0"/>
              <a:t>v, c1] would </a:t>
            </a:r>
            <a:r>
              <a:rPr lang="en-US" dirty="0"/>
              <a:t>lead the search back to the previous state. </a:t>
            </a:r>
            <a:r>
              <a:rPr lang="en-US" dirty="0" smtClean="0"/>
              <a:t>Thus, the </a:t>
            </a:r>
            <a:r>
              <a:rPr lang="en-US" dirty="0" err="1"/>
              <a:t>tabu</a:t>
            </a:r>
            <a:r>
              <a:rPr lang="en-US" dirty="0"/>
              <a:t> search forbids this move for a number of </a:t>
            </a:r>
            <a:r>
              <a:rPr lang="en-US" dirty="0" err="1" smtClean="0"/>
              <a:t>iterationsdefined</a:t>
            </a:r>
            <a:r>
              <a:rPr lang="en-US" dirty="0" smtClean="0"/>
              <a:t> by </a:t>
            </a:r>
            <a:r>
              <a:rPr lang="en-US" dirty="0" err="1" smtClean="0"/>
              <a:t>tabu</a:t>
            </a:r>
            <a:r>
              <a:rPr lang="en-US" dirty="0" smtClean="0"/>
              <a:t> </a:t>
            </a:r>
            <a:r>
              <a:rPr lang="en-US" dirty="0" err="1" smtClean="0"/>
              <a:t>tenture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0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on artificial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our model, </a:t>
            </a:r>
            <a:r>
              <a:rPr lang="en-US" dirty="0" smtClean="0"/>
              <a:t>we generated </a:t>
            </a:r>
            <a:r>
              <a:rPr lang="en-US" dirty="0"/>
              <a:t>3 </a:t>
            </a:r>
            <a:r>
              <a:rPr lang="en-US" dirty="0" smtClean="0"/>
              <a:t>artificial </a:t>
            </a:r>
            <a:r>
              <a:rPr lang="en-US" dirty="0"/>
              <a:t>social networks with 100, 500 and</a:t>
            </a:r>
          </a:p>
          <a:p>
            <a:r>
              <a:rPr lang="en-US" dirty="0"/>
              <a:t>2000 </a:t>
            </a:r>
            <a:r>
              <a:rPr lang="en-US" dirty="0" smtClean="0"/>
              <a:t>vertices and tried solving with tenure ranging from 0 to 20.</a:t>
            </a:r>
          </a:p>
          <a:p>
            <a:r>
              <a:rPr lang="en-US" dirty="0"/>
              <a:t>An example of a result on </a:t>
            </a:r>
            <a:r>
              <a:rPr lang="en-US" dirty="0" smtClean="0"/>
              <a:t>the network </a:t>
            </a:r>
            <a:r>
              <a:rPr lang="en-US" dirty="0"/>
              <a:t>with 100 vertices and 20 substructures, </a:t>
            </a:r>
            <a:r>
              <a:rPr lang="en-US" dirty="0" smtClean="0"/>
              <a:t>grouped to </a:t>
            </a:r>
            <a:r>
              <a:rPr lang="en-US" dirty="0"/>
              <a:t>circles, is </a:t>
            </a:r>
            <a:r>
              <a:rPr lang="en-US" dirty="0" smtClean="0"/>
              <a:t>depicted in the figure below.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269" y="3851856"/>
            <a:ext cx="66960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44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615</TotalTime>
  <Words>724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Wisp</vt:lpstr>
      <vt:lpstr>On the Ability of Graph Coloring Heuristics to Find Substructures in Social Networks David Chalupa</vt:lpstr>
      <vt:lpstr>Introduction</vt:lpstr>
      <vt:lpstr>PowerPoint Presentation</vt:lpstr>
      <vt:lpstr>Topology of Social Networks</vt:lpstr>
      <vt:lpstr>The uninformed approach to substructure discovery</vt:lpstr>
      <vt:lpstr>Basic steps of the method</vt:lpstr>
      <vt:lpstr>Graph coloring heuristic</vt:lpstr>
      <vt:lpstr>PowerPoint Presentation</vt:lpstr>
      <vt:lpstr>Results on artificial instances</vt:lpstr>
      <vt:lpstr>Result obtained on a sample of real data obtained from social network Facebook.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Ability of Graph Coloring Heuristics to Find Substructures in Social Networks David Chalupa</dc:title>
  <dc:creator>Tejaswini Nallagatla</dc:creator>
  <cp:lastModifiedBy>Tejaswini Nallagatla</cp:lastModifiedBy>
  <cp:revision>19</cp:revision>
  <dcterms:created xsi:type="dcterms:W3CDTF">2016-04-10T15:05:24Z</dcterms:created>
  <dcterms:modified xsi:type="dcterms:W3CDTF">2016-04-11T01:21:08Z</dcterms:modified>
</cp:coreProperties>
</file>