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7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DC1E7-5A0C-8D46-A79B-F88799336E26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53FCC-837B-9A47-B935-CF3A488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83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53FCC-837B-9A47-B935-CF3A48845A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3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7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84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9959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90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2206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59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14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7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6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1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9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4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7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05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45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2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omparability_graph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VLSI Channel Routing</a:t>
            </a:r>
            <a:endParaRPr lang="en-US" b="1" i="1" dirty="0">
              <a:latin typeface="Calisto MT"/>
              <a:cs typeface="Calisto M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Santhosh Reddy </a:t>
            </a:r>
            <a:r>
              <a:rPr lang="en-US" dirty="0"/>
              <a:t>K</a:t>
            </a:r>
            <a:r>
              <a:rPr lang="en-US" dirty="0" smtClean="0"/>
              <a:t>atkoori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4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– Terminal 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alisto MT"/>
                <a:cs typeface="Calisto MT"/>
              </a:rPr>
              <a:t>HCG gives overlapping intervals; but our aim is to assign non overlapping intervals; so find the complement of HCG</a:t>
            </a:r>
          </a:p>
          <a:p>
            <a:r>
              <a:rPr lang="en-US" b="1" dirty="0" smtClean="0">
                <a:latin typeface="Calisto MT"/>
                <a:cs typeface="Calisto MT"/>
              </a:rPr>
              <a:t>Complement of HCG is HNCG(Horizontal Non Constraint Graph)</a:t>
            </a:r>
          </a:p>
          <a:p>
            <a:endParaRPr lang="en-US" b="1" dirty="0">
              <a:latin typeface="Calisto MT"/>
              <a:cs typeface="Calisto MT"/>
            </a:endParaRPr>
          </a:p>
        </p:txBody>
      </p:sp>
      <p:pic>
        <p:nvPicPr>
          <p:cNvPr id="4" name="Picture 3" descr="fig5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127" y="4029764"/>
            <a:ext cx="4289424" cy="2272609"/>
          </a:xfrm>
          <a:prstGeom prst="rect">
            <a:avLst/>
          </a:prstGeom>
        </p:spPr>
      </p:pic>
      <p:pic>
        <p:nvPicPr>
          <p:cNvPr id="5" name="Picture 4" descr="fig3a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" y="4138872"/>
            <a:ext cx="3502925" cy="216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369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– Terminal 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alisto MT"/>
                <a:cs typeface="Calisto MT"/>
              </a:rPr>
              <a:t>HNCG is Comparability Graph.</a:t>
            </a:r>
          </a:p>
          <a:p>
            <a:r>
              <a:rPr lang="en-US" b="1" dirty="0" smtClean="0">
                <a:latin typeface="Calisto MT"/>
                <a:cs typeface="Calisto MT"/>
              </a:rPr>
              <a:t>So, we apply MCC1 Algorithm on HNCG to compute a minimum clique cover of HNCG.</a:t>
            </a:r>
          </a:p>
          <a:p>
            <a:r>
              <a:rPr lang="en-US" b="1" dirty="0" smtClean="0">
                <a:latin typeface="Calisto MT"/>
                <a:cs typeface="Calisto MT"/>
              </a:rPr>
              <a:t>Clique corresponds to a set of non – overlapping intervals.</a:t>
            </a:r>
          </a:p>
          <a:p>
            <a:r>
              <a:rPr lang="en-US" b="1" dirty="0" smtClean="0">
                <a:latin typeface="Calisto MT"/>
                <a:cs typeface="Calisto MT"/>
              </a:rPr>
              <a:t>Main Property of Comparability Graph is Transitively </a:t>
            </a:r>
            <a:r>
              <a:rPr lang="en-US" b="1" dirty="0" err="1" smtClean="0">
                <a:latin typeface="Calisto MT"/>
                <a:cs typeface="Calisto MT"/>
              </a:rPr>
              <a:t>Orientable</a:t>
            </a:r>
            <a:r>
              <a:rPr lang="en-US" b="1" dirty="0" smtClean="0">
                <a:latin typeface="Calisto MT"/>
                <a:cs typeface="Calisto MT"/>
              </a:rPr>
              <a:t>.</a:t>
            </a:r>
          </a:p>
          <a:p>
            <a:pPr marL="0" indent="0">
              <a:buNone/>
            </a:pPr>
            <a:endParaRPr lang="en-US" b="1" dirty="0">
              <a:latin typeface="Calisto MT"/>
              <a:cs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006183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MCC1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alisto MT"/>
                <a:cs typeface="Calisto MT"/>
              </a:rPr>
              <a:t>First: We assign a set of ‘n’ natural numbers to the vertices of a graph based on starting column positions of all ‘n’ nets in the channel.</a:t>
            </a:r>
          </a:p>
        </p:txBody>
      </p:sp>
      <p:pic>
        <p:nvPicPr>
          <p:cNvPr id="4" name="Picture 3" descr="fig5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591" y="4102099"/>
            <a:ext cx="3868533" cy="2492375"/>
          </a:xfrm>
          <a:prstGeom prst="rect">
            <a:avLst/>
          </a:prstGeom>
        </p:spPr>
      </p:pic>
      <p:pic>
        <p:nvPicPr>
          <p:cNvPr id="5" name="Picture 4" descr="fig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1" y="4341813"/>
            <a:ext cx="4500026" cy="172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134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MCC1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sto MT"/>
                <a:cs typeface="Calisto MT"/>
              </a:rPr>
              <a:t>Second: Then we orient an edge {V</a:t>
            </a:r>
            <a:r>
              <a:rPr lang="en-US" b="1" baseline="-25000" dirty="0">
                <a:latin typeface="Calisto MT"/>
                <a:cs typeface="Calisto MT"/>
              </a:rPr>
              <a:t>i</a:t>
            </a:r>
            <a:r>
              <a:rPr lang="en-US" b="1" dirty="0">
                <a:latin typeface="Calisto MT"/>
                <a:cs typeface="Calisto MT"/>
              </a:rPr>
              <a:t>, </a:t>
            </a:r>
            <a:r>
              <a:rPr lang="en-US" b="1" dirty="0" err="1">
                <a:latin typeface="Calisto MT"/>
                <a:cs typeface="Calisto MT"/>
              </a:rPr>
              <a:t>V</a:t>
            </a:r>
            <a:r>
              <a:rPr lang="en-US" b="1" baseline="-25000" dirty="0" err="1">
                <a:latin typeface="Calisto MT"/>
                <a:cs typeface="Calisto MT"/>
              </a:rPr>
              <a:t>j</a:t>
            </a:r>
            <a:r>
              <a:rPr lang="en-US" b="1" dirty="0">
                <a:latin typeface="Calisto MT"/>
                <a:cs typeface="Calisto MT"/>
              </a:rPr>
              <a:t>} of this graph</a:t>
            </a:r>
          </a:p>
          <a:p>
            <a:pPr marL="0" indent="0">
              <a:buNone/>
            </a:pPr>
            <a:r>
              <a:rPr lang="en-US" b="1" dirty="0">
                <a:latin typeface="Calisto MT"/>
                <a:cs typeface="Calisto MT"/>
              </a:rPr>
              <a:t>     V</a:t>
            </a:r>
            <a:r>
              <a:rPr lang="en-US" b="1" baseline="-25000" dirty="0">
                <a:latin typeface="Calisto MT"/>
                <a:cs typeface="Calisto MT"/>
              </a:rPr>
              <a:t>i </a:t>
            </a:r>
            <a:r>
              <a:rPr lang="en-US" b="1" dirty="0">
                <a:latin typeface="Calisto MT"/>
                <a:cs typeface="Calisto MT"/>
              </a:rPr>
              <a:t>is having number ‘p’ and </a:t>
            </a:r>
            <a:r>
              <a:rPr lang="en-US" b="1" dirty="0" err="1">
                <a:latin typeface="Calisto MT"/>
                <a:cs typeface="Calisto MT"/>
              </a:rPr>
              <a:t>V</a:t>
            </a:r>
            <a:r>
              <a:rPr lang="en-US" b="1" baseline="-25000" dirty="0" err="1">
                <a:latin typeface="Calisto MT"/>
                <a:cs typeface="Calisto MT"/>
              </a:rPr>
              <a:t>j</a:t>
            </a:r>
            <a:r>
              <a:rPr lang="en-US" b="1" dirty="0">
                <a:latin typeface="Calisto MT"/>
                <a:cs typeface="Calisto MT"/>
              </a:rPr>
              <a:t> is having number ‘q’</a:t>
            </a:r>
          </a:p>
          <a:p>
            <a:pPr marL="0" indent="0">
              <a:buNone/>
            </a:pPr>
            <a:r>
              <a:rPr lang="en-US" b="1" dirty="0">
                <a:latin typeface="Calisto MT"/>
                <a:cs typeface="Calisto MT"/>
              </a:rPr>
              <a:t>       if (p &lt; q)  V</a:t>
            </a:r>
            <a:r>
              <a:rPr lang="en-US" b="1" baseline="-25000" dirty="0">
                <a:latin typeface="Calisto MT"/>
                <a:cs typeface="Calisto MT"/>
              </a:rPr>
              <a:t>i</a:t>
            </a:r>
            <a:r>
              <a:rPr lang="en-US" b="1" dirty="0">
                <a:latin typeface="Calisto MT"/>
                <a:cs typeface="Calisto MT"/>
              </a:rPr>
              <a:t> </a:t>
            </a:r>
            <a:r>
              <a:rPr lang="en-US" b="1" dirty="0">
                <a:latin typeface="Calisto MT"/>
                <a:cs typeface="Calisto MT"/>
                <a:sym typeface="Wingdings"/>
              </a:rPr>
              <a:t> </a:t>
            </a:r>
            <a:r>
              <a:rPr lang="en-US" b="1" dirty="0" err="1">
                <a:latin typeface="Calisto MT"/>
                <a:cs typeface="Calisto MT"/>
                <a:sym typeface="Wingdings"/>
              </a:rPr>
              <a:t>V</a:t>
            </a:r>
            <a:r>
              <a:rPr lang="en-US" b="1" baseline="-25000" dirty="0" err="1">
                <a:latin typeface="Calisto MT"/>
                <a:cs typeface="Calisto MT"/>
                <a:sym typeface="Wingdings"/>
              </a:rPr>
              <a:t>j</a:t>
            </a:r>
            <a:endParaRPr lang="en-US" b="1" baseline="-25000" dirty="0">
              <a:latin typeface="Calisto MT"/>
              <a:cs typeface="Calisto MT"/>
              <a:sym typeface="Wingdings"/>
            </a:endParaRPr>
          </a:p>
          <a:p>
            <a:pPr marL="0" indent="0">
              <a:buNone/>
            </a:pPr>
            <a:r>
              <a:rPr lang="en-US" b="1" baseline="-25000" dirty="0">
                <a:latin typeface="Calisto MT"/>
                <a:cs typeface="Calisto MT"/>
                <a:sym typeface="Wingdings"/>
              </a:rPr>
              <a:t>          </a:t>
            </a:r>
            <a:r>
              <a:rPr lang="en-US" b="1" dirty="0">
                <a:latin typeface="Calisto MT"/>
                <a:cs typeface="Calisto MT"/>
                <a:sym typeface="Wingdings"/>
              </a:rPr>
              <a:t>else </a:t>
            </a:r>
            <a:r>
              <a:rPr lang="en-US" b="1" dirty="0" err="1">
                <a:latin typeface="Calisto MT"/>
                <a:cs typeface="Calisto MT"/>
                <a:sym typeface="Wingdings"/>
              </a:rPr>
              <a:t>V</a:t>
            </a:r>
            <a:r>
              <a:rPr lang="en-US" b="1" baseline="-25000" dirty="0" err="1">
                <a:latin typeface="Calisto MT"/>
                <a:cs typeface="Calisto MT"/>
                <a:sym typeface="Wingdings"/>
              </a:rPr>
              <a:t>j</a:t>
            </a:r>
            <a:r>
              <a:rPr lang="en-US" b="1" dirty="0">
                <a:latin typeface="Calisto MT"/>
                <a:cs typeface="Calisto MT"/>
                <a:sym typeface="Wingdings"/>
              </a:rPr>
              <a:t>  V</a:t>
            </a:r>
            <a:r>
              <a:rPr lang="en-US" b="1" baseline="-25000" dirty="0">
                <a:latin typeface="Calisto MT"/>
                <a:cs typeface="Calisto MT"/>
                <a:sym typeface="Wingdings"/>
              </a:rPr>
              <a:t>i</a:t>
            </a:r>
            <a:endParaRPr lang="en-US" b="1" dirty="0">
              <a:latin typeface="Calisto MT"/>
              <a:cs typeface="Calisto MT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fig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4016856"/>
            <a:ext cx="6184900" cy="262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008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MCC1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alisto MT"/>
                <a:cs typeface="Calisto MT"/>
              </a:rPr>
              <a:t>Third: Start computing cliques.</a:t>
            </a:r>
          </a:p>
          <a:p>
            <a:pPr marL="0" indent="0">
              <a:buNone/>
            </a:pPr>
            <a:r>
              <a:rPr lang="en-US" b="1" dirty="0" smtClean="0">
                <a:latin typeface="Calisto MT"/>
                <a:cs typeface="Calisto MT"/>
              </a:rPr>
              <a:t>In the first clique, we first include the vertex whose corresponding net is starting first in channel</a:t>
            </a:r>
          </a:p>
          <a:p>
            <a:pPr marL="0" indent="0">
              <a:buNone/>
            </a:pPr>
            <a:r>
              <a:rPr lang="en-US" b="1" dirty="0" smtClean="0">
                <a:latin typeface="Calisto MT"/>
                <a:cs typeface="Calisto MT"/>
              </a:rPr>
              <a:t>                                                        Clique1: {V</a:t>
            </a:r>
            <a:r>
              <a:rPr lang="en-US" b="1" baseline="-25000" dirty="0" smtClean="0">
                <a:latin typeface="Calisto MT"/>
                <a:cs typeface="Calisto MT"/>
              </a:rPr>
              <a:t>5,</a:t>
            </a:r>
            <a:r>
              <a:rPr lang="en-US" b="1" dirty="0" smtClean="0">
                <a:latin typeface="Calisto MT"/>
                <a:cs typeface="Calisto MT"/>
              </a:rPr>
              <a:t> V</a:t>
            </a:r>
            <a:r>
              <a:rPr lang="en-US" b="1" baseline="-25000" dirty="0" smtClean="0">
                <a:latin typeface="Calisto MT"/>
                <a:cs typeface="Calisto MT"/>
              </a:rPr>
              <a:t>3,</a:t>
            </a:r>
            <a:r>
              <a:rPr lang="en-US" b="1" dirty="0" smtClean="0">
                <a:latin typeface="Calisto MT"/>
                <a:cs typeface="Calisto MT"/>
              </a:rPr>
              <a:t> V</a:t>
            </a:r>
            <a:r>
              <a:rPr lang="en-US" b="1" baseline="-25000" dirty="0" smtClean="0">
                <a:latin typeface="Calisto MT"/>
                <a:cs typeface="Calisto MT"/>
              </a:rPr>
              <a:t>8</a:t>
            </a:r>
            <a:r>
              <a:rPr lang="en-US" b="1" dirty="0" smtClean="0">
                <a:latin typeface="Calisto MT"/>
                <a:cs typeface="Calisto MT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alisto MT"/>
                <a:cs typeface="Calisto MT"/>
              </a:rPr>
              <a:t>	</a:t>
            </a:r>
            <a:r>
              <a:rPr lang="en-US" b="1" dirty="0" smtClean="0">
                <a:latin typeface="Calisto MT"/>
                <a:cs typeface="Calisto MT"/>
              </a:rPr>
              <a:t>			         Clique2: {V</a:t>
            </a:r>
            <a:r>
              <a:rPr lang="en-US" b="1" baseline="-25000" dirty="0" smtClean="0">
                <a:latin typeface="Calisto MT"/>
                <a:cs typeface="Calisto MT"/>
              </a:rPr>
              <a:t>2</a:t>
            </a:r>
            <a:r>
              <a:rPr lang="en-US" b="1" dirty="0" smtClean="0">
                <a:latin typeface="Calisto MT"/>
                <a:cs typeface="Calisto MT"/>
              </a:rPr>
              <a:t>, V</a:t>
            </a:r>
            <a:r>
              <a:rPr lang="en-US" b="1" baseline="-25000" dirty="0" smtClean="0">
                <a:latin typeface="Calisto MT"/>
                <a:cs typeface="Calisto MT"/>
              </a:rPr>
              <a:t>1</a:t>
            </a:r>
            <a:r>
              <a:rPr lang="en-US" b="1" dirty="0" smtClean="0">
                <a:latin typeface="Calisto MT"/>
                <a:cs typeface="Calisto MT"/>
              </a:rPr>
              <a:t>}	</a:t>
            </a:r>
          </a:p>
          <a:p>
            <a:pPr marL="0" indent="0">
              <a:buNone/>
            </a:pPr>
            <a:r>
              <a:rPr lang="en-US" b="1" dirty="0">
                <a:latin typeface="Calisto MT"/>
                <a:cs typeface="Calisto MT"/>
              </a:rPr>
              <a:t>	</a:t>
            </a:r>
            <a:r>
              <a:rPr lang="en-US" b="1" dirty="0" smtClean="0">
                <a:latin typeface="Calisto MT"/>
                <a:cs typeface="Calisto MT"/>
              </a:rPr>
              <a:t>			         Clique3: {V</a:t>
            </a:r>
            <a:r>
              <a:rPr lang="en-US" b="1" baseline="-25000" dirty="0" smtClean="0">
                <a:latin typeface="Calisto MT"/>
                <a:cs typeface="Calisto MT"/>
              </a:rPr>
              <a:t>6</a:t>
            </a:r>
            <a:r>
              <a:rPr lang="en-US" b="1" dirty="0" smtClean="0">
                <a:latin typeface="Calisto MT"/>
                <a:cs typeface="Calisto MT"/>
              </a:rPr>
              <a:t>, V</a:t>
            </a:r>
            <a:r>
              <a:rPr lang="en-US" b="1" baseline="-25000" dirty="0" smtClean="0">
                <a:latin typeface="Calisto MT"/>
                <a:cs typeface="Calisto MT"/>
              </a:rPr>
              <a:t>7</a:t>
            </a:r>
            <a:r>
              <a:rPr lang="en-US" b="1" dirty="0" smtClean="0">
                <a:latin typeface="Calisto MT"/>
                <a:cs typeface="Calisto MT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alisto MT"/>
                <a:cs typeface="Calisto MT"/>
              </a:rPr>
              <a:t>	</a:t>
            </a:r>
            <a:r>
              <a:rPr lang="en-US" b="1" dirty="0" smtClean="0">
                <a:latin typeface="Calisto MT"/>
                <a:cs typeface="Calisto MT"/>
              </a:rPr>
              <a:t>			         Clique4: {V</a:t>
            </a:r>
            <a:r>
              <a:rPr lang="en-US" b="1" baseline="-25000" dirty="0" smtClean="0">
                <a:latin typeface="Calisto MT"/>
                <a:cs typeface="Calisto MT"/>
              </a:rPr>
              <a:t>4</a:t>
            </a:r>
            <a:r>
              <a:rPr lang="en-US" b="1" dirty="0" smtClean="0">
                <a:latin typeface="Calisto MT"/>
                <a:cs typeface="Calisto MT"/>
              </a:rPr>
              <a:t>}</a:t>
            </a:r>
          </a:p>
        </p:txBody>
      </p:sp>
      <p:pic>
        <p:nvPicPr>
          <p:cNvPr id="4" name="Picture 3" descr="fig5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3192332"/>
            <a:ext cx="4270375" cy="275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327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alisto MT"/>
                <a:cs typeface="Calisto MT"/>
              </a:rPr>
              <a:t>Assign the cliques to the tracks.</a:t>
            </a:r>
          </a:p>
          <a:p>
            <a:pPr marL="0" indent="0">
              <a:buNone/>
            </a:pPr>
            <a:endParaRPr lang="en-US" b="1" dirty="0">
              <a:latin typeface="Calisto MT"/>
              <a:cs typeface="Calisto MT"/>
            </a:endParaRPr>
          </a:p>
        </p:txBody>
      </p:sp>
      <p:pic>
        <p:nvPicPr>
          <p:cNvPr id="4" name="Picture 3" descr="fig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2715964"/>
            <a:ext cx="8474075" cy="364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173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– Terminal Net</a:t>
            </a:r>
            <a:endParaRPr lang="en-US" dirty="0"/>
          </a:p>
        </p:txBody>
      </p:sp>
      <p:pic>
        <p:nvPicPr>
          <p:cNvPr id="6" name="Content Placeholder 5" descr="fig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7" r="9397"/>
          <a:stretch>
            <a:fillRect/>
          </a:stretch>
        </p:blipFill>
        <p:spPr>
          <a:xfrm>
            <a:off x="1066801" y="1600201"/>
            <a:ext cx="6432550" cy="308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396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– Terminal 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alisto MT"/>
                <a:cs typeface="Calisto MT"/>
              </a:rPr>
              <a:t>HCG Construction:</a:t>
            </a:r>
            <a:endParaRPr lang="en-US" b="1" dirty="0">
              <a:latin typeface="Calisto MT"/>
              <a:cs typeface="Calisto MT"/>
            </a:endParaRPr>
          </a:p>
        </p:txBody>
      </p:sp>
      <p:pic>
        <p:nvPicPr>
          <p:cNvPr id="4" name="Picture 3" descr="fig3b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458" y="2681289"/>
            <a:ext cx="4046641" cy="289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643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– Terminal 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alisto MT"/>
                <a:cs typeface="Calisto MT"/>
              </a:rPr>
              <a:t>VCG Construction</a:t>
            </a:r>
          </a:p>
          <a:p>
            <a:pPr marL="0" indent="0">
              <a:buNone/>
            </a:pPr>
            <a:endParaRPr lang="en-US" b="1" dirty="0">
              <a:latin typeface="Calisto MT"/>
              <a:cs typeface="Calisto MT"/>
            </a:endParaRPr>
          </a:p>
        </p:txBody>
      </p:sp>
      <p:pic>
        <p:nvPicPr>
          <p:cNvPr id="4" name="Picture 3" descr="fig4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513" y="2884488"/>
            <a:ext cx="4600575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087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Terminal 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alisto MT"/>
                <a:cs typeface="Calisto MT"/>
              </a:rPr>
              <a:t>HNCG Construction</a:t>
            </a:r>
          </a:p>
          <a:p>
            <a:pPr marL="0" indent="0">
              <a:buNone/>
            </a:pPr>
            <a:endParaRPr lang="en-US" b="1" dirty="0">
              <a:latin typeface="Calisto MT"/>
              <a:cs typeface="Calisto MT"/>
            </a:endParaRPr>
          </a:p>
        </p:txBody>
      </p:sp>
      <p:pic>
        <p:nvPicPr>
          <p:cNvPr id="4" name="Picture 3" descr="fig5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925" y="2888588"/>
            <a:ext cx="440055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22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 World Problem</a:t>
            </a:r>
          </a:p>
          <a:p>
            <a:r>
              <a:rPr lang="en-US" dirty="0" smtClean="0"/>
              <a:t>VLSI Channel Description</a:t>
            </a:r>
          </a:p>
          <a:p>
            <a:r>
              <a:rPr lang="en-US" dirty="0" smtClean="0"/>
              <a:t>Types and Constraints of VLSI Channels</a:t>
            </a:r>
          </a:p>
          <a:p>
            <a:r>
              <a:rPr lang="en-US" dirty="0" smtClean="0"/>
              <a:t>Which Graph Problem?</a:t>
            </a:r>
          </a:p>
          <a:p>
            <a:r>
              <a:rPr lang="en-US" dirty="0" smtClean="0"/>
              <a:t>Two – Terminal Net</a:t>
            </a:r>
          </a:p>
          <a:p>
            <a:r>
              <a:rPr lang="en-US" dirty="0" smtClean="0"/>
              <a:t>MCC1 Algorithm</a:t>
            </a:r>
          </a:p>
          <a:p>
            <a:r>
              <a:rPr lang="en-US" dirty="0" smtClean="0"/>
              <a:t>Multi – Terminal Net</a:t>
            </a:r>
          </a:p>
          <a:p>
            <a:r>
              <a:rPr lang="en-US" dirty="0" smtClean="0"/>
              <a:t>References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7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pic>
        <p:nvPicPr>
          <p:cNvPr id="4" name="Content Placeholder 3" descr="fig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2" r="15982"/>
          <a:stretch>
            <a:fillRect/>
          </a:stretch>
        </p:blipFill>
        <p:spPr>
          <a:xfrm>
            <a:off x="981075" y="2501901"/>
            <a:ext cx="6765925" cy="3654080"/>
          </a:xfrm>
        </p:spPr>
      </p:pic>
    </p:spTree>
    <p:extLst>
      <p:ext uri="{BB962C8B-B14F-4D97-AF65-F5344CB8AC3E}">
        <p14:creationId xmlns:p14="http://schemas.microsoft.com/office/powerpoint/2010/main" val="3820146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Graphs – The Tool to Visualize the problems in VLSI Channel Routing [ISSN 0975-2773] </a:t>
            </a:r>
            <a:r>
              <a:rPr lang="en-US" dirty="0" err="1" smtClean="0"/>
              <a:t>Achira</a:t>
            </a:r>
            <a:r>
              <a:rPr lang="en-US" dirty="0" smtClean="0"/>
              <a:t> Pal, </a:t>
            </a:r>
            <a:r>
              <a:rPr lang="en-US" dirty="0" err="1" smtClean="0"/>
              <a:t>Tarak</a:t>
            </a:r>
            <a:r>
              <a:rPr lang="en-US" dirty="0" smtClean="0"/>
              <a:t> N </a:t>
            </a:r>
            <a:r>
              <a:rPr lang="en-US" dirty="0" err="1" smtClean="0"/>
              <a:t>Mandal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Rajat</a:t>
            </a:r>
            <a:r>
              <a:rPr lang="en-US" dirty="0" smtClean="0"/>
              <a:t> K Pal.</a:t>
            </a:r>
          </a:p>
          <a:p>
            <a:r>
              <a:rPr lang="en-US" dirty="0">
                <a:hlinkClick r:id="rId2"/>
              </a:rPr>
              <a:t>http://en.wikipedia.org/wiki/</a:t>
            </a:r>
            <a:r>
              <a:rPr lang="en-US" dirty="0" smtClean="0">
                <a:hlinkClick r:id="rId2"/>
              </a:rPr>
              <a:t>Comparability_graph</a:t>
            </a:r>
            <a:endParaRPr lang="en-US" dirty="0" smtClean="0"/>
          </a:p>
          <a:p>
            <a:r>
              <a:rPr lang="en-US" b="1" dirty="0" err="1">
                <a:latin typeface="Calisto MT"/>
                <a:cs typeface="Calisto MT"/>
              </a:rPr>
              <a:t>Golumbic</a:t>
            </a:r>
            <a:r>
              <a:rPr lang="en-US" b="1" dirty="0">
                <a:latin typeface="Calisto MT"/>
                <a:cs typeface="Calisto MT"/>
              </a:rPr>
              <a:t>, 1980; </a:t>
            </a:r>
            <a:r>
              <a:rPr lang="en-US" b="1" dirty="0" err="1">
                <a:latin typeface="Calisto MT"/>
                <a:cs typeface="Calisto MT"/>
              </a:rPr>
              <a:t>Ramierz</a:t>
            </a:r>
            <a:r>
              <a:rPr lang="en-US" b="1" dirty="0">
                <a:latin typeface="Calisto MT"/>
                <a:cs typeface="Calisto MT"/>
              </a:rPr>
              <a:t> </a:t>
            </a:r>
            <a:r>
              <a:rPr lang="en-US" b="1" dirty="0" err="1">
                <a:latin typeface="Calisto MT"/>
                <a:cs typeface="Calisto MT"/>
              </a:rPr>
              <a:t>Alfonsin</a:t>
            </a:r>
            <a:r>
              <a:rPr lang="en-US" b="1" dirty="0">
                <a:latin typeface="Calisto MT"/>
                <a:cs typeface="Calisto MT"/>
              </a:rPr>
              <a:t> and Reed 2001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3779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13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3" indent="0">
              <a:buNone/>
            </a:pPr>
            <a:endParaRPr lang="en-US" sz="2600" dirty="0" smtClean="0"/>
          </a:p>
          <a:p>
            <a:pPr marL="914400" lvl="3" indent="0">
              <a:buNone/>
            </a:pPr>
            <a:endParaRPr lang="en-US" sz="2600" dirty="0"/>
          </a:p>
          <a:p>
            <a:pPr marL="1371600" lvl="3" indent="-457200"/>
            <a:r>
              <a:rPr lang="en-US" sz="2600" b="1" dirty="0" smtClean="0">
                <a:latin typeface="Calisto MT"/>
                <a:cs typeface="Calisto MT"/>
              </a:rPr>
              <a:t>Channel Routing Problem in a VLSI Physical design is to compute feasible minimum area routing solution.</a:t>
            </a:r>
          </a:p>
        </p:txBody>
      </p:sp>
    </p:spTree>
    <p:extLst>
      <p:ext uri="{BB962C8B-B14F-4D97-AF65-F5344CB8AC3E}">
        <p14:creationId xmlns:p14="http://schemas.microsoft.com/office/powerpoint/2010/main" val="56598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VLSI Channel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44267"/>
          </a:xfrm>
        </p:spPr>
        <p:txBody>
          <a:bodyPr/>
          <a:lstStyle/>
          <a:p>
            <a:pPr marL="1200150" lvl="3" indent="-285750">
              <a:buFont typeface="Arial"/>
              <a:buChar char="•"/>
            </a:pPr>
            <a:r>
              <a:rPr lang="en-US" sz="1600" b="1" dirty="0" smtClean="0">
                <a:latin typeface="Calisto MT"/>
                <a:cs typeface="Calisto MT"/>
              </a:rPr>
              <a:t>Has two open ends (Left &amp; Right side of channel).</a:t>
            </a:r>
          </a:p>
          <a:p>
            <a:pPr marL="1200150" lvl="3" indent="-285750">
              <a:buFont typeface="Arial"/>
              <a:buChar char="•"/>
            </a:pPr>
            <a:r>
              <a:rPr lang="en-US" sz="1600" b="1" dirty="0" smtClean="0">
                <a:latin typeface="Calisto MT"/>
                <a:cs typeface="Calisto MT"/>
              </a:rPr>
              <a:t>Other two sides (Upper &amp; Lower) have two row of terminals.</a:t>
            </a:r>
          </a:p>
          <a:p>
            <a:pPr marL="1200150" lvl="3" indent="-285750">
              <a:buFont typeface="Arial"/>
              <a:buChar char="•"/>
            </a:pPr>
            <a:r>
              <a:rPr lang="en-US" sz="1600" b="1" dirty="0" smtClean="0">
                <a:latin typeface="Calisto MT"/>
                <a:cs typeface="Calisto MT"/>
              </a:rPr>
              <a:t>A set of terminals that need to be connected together is called NET.</a:t>
            </a:r>
          </a:p>
          <a:p>
            <a:pPr marL="1200150" lvl="3" indent="-285750">
              <a:buFont typeface="Arial"/>
              <a:buChar char="•"/>
            </a:pPr>
            <a:r>
              <a:rPr lang="en-US" sz="1600" b="1" dirty="0" smtClean="0">
                <a:latin typeface="Calisto MT"/>
                <a:cs typeface="Calisto MT"/>
              </a:rPr>
              <a:t>The terminals of the same net are assigned with equal numbers.</a:t>
            </a:r>
          </a:p>
          <a:p>
            <a:pPr marL="1200150" lvl="3" indent="-285750">
              <a:buFont typeface="Arial"/>
              <a:buChar char="•"/>
            </a:pPr>
            <a:r>
              <a:rPr lang="en-US" sz="1600" b="1" dirty="0" smtClean="0">
                <a:latin typeface="Calisto MT"/>
                <a:cs typeface="Calisto MT"/>
              </a:rPr>
              <a:t>Unconnected terminals are assigned number 0.</a:t>
            </a:r>
          </a:p>
          <a:p>
            <a:pPr marL="914400" lvl="3" indent="0">
              <a:buNone/>
            </a:pPr>
            <a:endParaRPr lang="en-US" b="1" dirty="0" smtClean="0">
              <a:latin typeface="Calisto MT"/>
              <a:cs typeface="Calisto MT"/>
            </a:endParaRPr>
          </a:p>
          <a:p>
            <a:pPr marL="914400" lvl="3" indent="0">
              <a:buNone/>
            </a:pPr>
            <a:endParaRPr lang="en-US" b="1" dirty="0">
              <a:latin typeface="Calisto MT"/>
              <a:cs typeface="Calisto MT"/>
            </a:endParaRPr>
          </a:p>
        </p:txBody>
      </p:sp>
      <p:pic>
        <p:nvPicPr>
          <p:cNvPr id="5" name="Picture 4" descr="fig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185" y="4071727"/>
            <a:ext cx="661987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88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VLSI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alisto MT"/>
                <a:cs typeface="Calisto MT"/>
              </a:rPr>
              <a:t>We consider two types of Channels:</a:t>
            </a:r>
          </a:p>
          <a:p>
            <a:pPr marL="1200150" lvl="3" indent="-285750"/>
            <a:r>
              <a:rPr lang="en-US" b="1" dirty="0" smtClean="0">
                <a:latin typeface="Calisto MT"/>
                <a:cs typeface="Calisto MT"/>
              </a:rPr>
              <a:t>Two Terminal Net Channel.</a:t>
            </a:r>
          </a:p>
          <a:p>
            <a:pPr marL="914400" lvl="3" indent="0">
              <a:buNone/>
            </a:pPr>
            <a:endParaRPr lang="en-US" b="1" dirty="0">
              <a:latin typeface="Calisto MT"/>
              <a:cs typeface="Calisto MT"/>
            </a:endParaRPr>
          </a:p>
        </p:txBody>
      </p:sp>
      <p:pic>
        <p:nvPicPr>
          <p:cNvPr id="4" name="Picture 3" descr="fig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768" y="3152429"/>
            <a:ext cx="7265410" cy="279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372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VLSI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latin typeface="Calisto MT"/>
                <a:cs typeface="Calisto MT"/>
              </a:rPr>
              <a:t>Multi Terminal Net Channel</a:t>
            </a:r>
          </a:p>
          <a:p>
            <a:pPr marL="0" indent="0">
              <a:buNone/>
            </a:pPr>
            <a:endParaRPr lang="en-US" sz="1800" b="1" dirty="0">
              <a:latin typeface="Calisto MT"/>
              <a:cs typeface="Calisto MT"/>
            </a:endParaRPr>
          </a:p>
        </p:txBody>
      </p:sp>
      <p:pic>
        <p:nvPicPr>
          <p:cNvPr id="4" name="Picture 3" descr="fig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8" y="2453928"/>
            <a:ext cx="7692161" cy="337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537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in VLSI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alisto MT"/>
                <a:cs typeface="Calisto MT"/>
              </a:rPr>
              <a:t>Our Motto is to assign more non overlapping intervals to same track.</a:t>
            </a:r>
          </a:p>
          <a:p>
            <a:r>
              <a:rPr lang="en-US" b="1" dirty="0" smtClean="0">
                <a:latin typeface="Calisto MT"/>
                <a:cs typeface="Calisto MT"/>
              </a:rPr>
              <a:t>We consider both Horizontal and Vertical Constraints.</a:t>
            </a:r>
          </a:p>
          <a:p>
            <a:r>
              <a:rPr lang="en-US" b="1" dirty="0" smtClean="0">
                <a:latin typeface="Calisto MT"/>
                <a:cs typeface="Calisto MT"/>
              </a:rPr>
              <a:t>Horizontal Constraints determine weather the intervals can be assigned to same track or not.</a:t>
            </a:r>
          </a:p>
          <a:p>
            <a:r>
              <a:rPr lang="en-US" b="1" dirty="0" smtClean="0">
                <a:latin typeface="Calisto MT"/>
                <a:cs typeface="Calisto MT"/>
              </a:rPr>
              <a:t>Vertical Constraints determine the order in which intervals must be assigned from top to bottom.</a:t>
            </a:r>
          </a:p>
          <a:p>
            <a:r>
              <a:rPr lang="en-US" b="1" dirty="0" smtClean="0">
                <a:latin typeface="Calisto MT"/>
                <a:cs typeface="Calisto MT"/>
              </a:rPr>
              <a:t>For Representing Horizontal Constraints we construct HCG (Horizontal Constraint Graph).</a:t>
            </a:r>
          </a:p>
          <a:p>
            <a:r>
              <a:rPr lang="en-US" b="1" dirty="0" smtClean="0">
                <a:latin typeface="Calisto MT"/>
                <a:cs typeface="Calisto MT"/>
              </a:rPr>
              <a:t>For Representing Vertical Constraints we construct VCG (Vertical Constraint Graph).</a:t>
            </a:r>
            <a:endParaRPr lang="en-US" b="1" dirty="0">
              <a:latin typeface="Calisto MT"/>
              <a:cs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83741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Graph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alisto MT"/>
                <a:cs typeface="Calisto MT"/>
              </a:rPr>
              <a:t>This problem can be solved by Calculating </a:t>
            </a:r>
            <a:r>
              <a:rPr lang="en-US" b="1" u="sng" dirty="0" smtClean="0">
                <a:latin typeface="Calisto MT"/>
                <a:cs typeface="Calisto MT"/>
              </a:rPr>
              <a:t>Minimum Clique Cover.</a:t>
            </a:r>
          </a:p>
          <a:p>
            <a:r>
              <a:rPr lang="en-US" b="1" dirty="0" smtClean="0">
                <a:latin typeface="Calisto MT"/>
                <a:cs typeface="Calisto MT"/>
              </a:rPr>
              <a:t>Minimum Clique Cover is NP Complete [</a:t>
            </a:r>
            <a:r>
              <a:rPr lang="en-US" b="1" dirty="0" err="1" smtClean="0">
                <a:latin typeface="Calisto MT"/>
                <a:cs typeface="Calisto MT"/>
              </a:rPr>
              <a:t>Garey</a:t>
            </a:r>
            <a:r>
              <a:rPr lang="en-US" b="1" dirty="0" smtClean="0">
                <a:latin typeface="Calisto MT"/>
                <a:cs typeface="Calisto MT"/>
              </a:rPr>
              <a:t> and Johnson 1979]</a:t>
            </a:r>
          </a:p>
          <a:p>
            <a:r>
              <a:rPr lang="en-US" b="1" dirty="0" smtClean="0">
                <a:latin typeface="Calisto MT"/>
                <a:cs typeface="Calisto MT"/>
              </a:rPr>
              <a:t>Can be solved in Polynomial Time if the graph is perfect [</a:t>
            </a:r>
            <a:r>
              <a:rPr lang="en-US" b="1" dirty="0" err="1" smtClean="0">
                <a:latin typeface="Calisto MT"/>
                <a:cs typeface="Calisto MT"/>
              </a:rPr>
              <a:t>Golumbic</a:t>
            </a:r>
            <a:r>
              <a:rPr lang="en-US" b="1" dirty="0" smtClean="0">
                <a:latin typeface="Calisto MT"/>
                <a:cs typeface="Calisto MT"/>
              </a:rPr>
              <a:t>, 1980; </a:t>
            </a:r>
            <a:r>
              <a:rPr lang="en-US" b="1" dirty="0" err="1" smtClean="0">
                <a:latin typeface="Calisto MT"/>
                <a:cs typeface="Calisto MT"/>
              </a:rPr>
              <a:t>Ramierz</a:t>
            </a:r>
            <a:r>
              <a:rPr lang="en-US" b="1" dirty="0" smtClean="0">
                <a:latin typeface="Calisto MT"/>
                <a:cs typeface="Calisto MT"/>
              </a:rPr>
              <a:t> </a:t>
            </a:r>
            <a:r>
              <a:rPr lang="en-US" b="1" dirty="0" err="1" smtClean="0">
                <a:latin typeface="Calisto MT"/>
                <a:cs typeface="Calisto MT"/>
              </a:rPr>
              <a:t>Alfonsin</a:t>
            </a:r>
            <a:r>
              <a:rPr lang="en-US" b="1" dirty="0" smtClean="0">
                <a:latin typeface="Calisto MT"/>
                <a:cs typeface="Calisto MT"/>
              </a:rPr>
              <a:t> and Reed 2001]</a:t>
            </a:r>
            <a:endParaRPr lang="en-US" b="1" dirty="0">
              <a:latin typeface="Calisto MT"/>
              <a:cs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43183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– Terminal 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alisto MT"/>
                <a:cs typeface="Calisto MT"/>
              </a:rPr>
              <a:t>Constructing HCG for Two – Terminal Net:</a:t>
            </a:r>
          </a:p>
          <a:p>
            <a:pPr marL="0" indent="0">
              <a:buNone/>
            </a:pPr>
            <a:endParaRPr lang="en-US" b="1" dirty="0">
              <a:latin typeface="Calisto MT"/>
              <a:cs typeface="Calisto MT"/>
            </a:endParaRPr>
          </a:p>
        </p:txBody>
      </p:sp>
      <p:pic>
        <p:nvPicPr>
          <p:cNvPr id="4" name="Picture 3" descr="fig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187" y="2566847"/>
            <a:ext cx="5572125" cy="1838770"/>
          </a:xfrm>
          <a:prstGeom prst="rect">
            <a:avLst/>
          </a:prstGeom>
        </p:spPr>
      </p:pic>
      <p:pic>
        <p:nvPicPr>
          <p:cNvPr id="5" name="Picture 4" descr="fig3a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274" y="4579542"/>
            <a:ext cx="3808413" cy="252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22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200</TotalTime>
  <Words>556</Words>
  <Application>Microsoft Office PowerPoint</Application>
  <PresentationFormat>On-screen Show (4:3)</PresentationFormat>
  <Paragraphs>79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Calisto MT</vt:lpstr>
      <vt:lpstr>Trebuchet MS</vt:lpstr>
      <vt:lpstr>Wingdings</vt:lpstr>
      <vt:lpstr>Wingdings 3</vt:lpstr>
      <vt:lpstr>Facet</vt:lpstr>
      <vt:lpstr>VLSI Channel Routing</vt:lpstr>
      <vt:lpstr>Outline</vt:lpstr>
      <vt:lpstr>Real World Problem</vt:lpstr>
      <vt:lpstr>VLSI Channel Description</vt:lpstr>
      <vt:lpstr>Types of VLSI Channels</vt:lpstr>
      <vt:lpstr>Types of VLSI Channels</vt:lpstr>
      <vt:lpstr>Constraints in VLSI Channel</vt:lpstr>
      <vt:lpstr>Which Graph Problem?</vt:lpstr>
      <vt:lpstr>Two – Terminal Net</vt:lpstr>
      <vt:lpstr>Two – Terminal Net</vt:lpstr>
      <vt:lpstr>Two – Terminal Net</vt:lpstr>
      <vt:lpstr>MCC1 Algorithm</vt:lpstr>
      <vt:lpstr>MCC1 Algorithm</vt:lpstr>
      <vt:lpstr>MCC1 Algorithm</vt:lpstr>
      <vt:lpstr>Solution </vt:lpstr>
      <vt:lpstr>Multi – Terminal Net</vt:lpstr>
      <vt:lpstr>Multi – Terminal Net</vt:lpstr>
      <vt:lpstr>Multi – Terminal Net</vt:lpstr>
      <vt:lpstr>Multi Terminal Net</vt:lpstr>
      <vt:lpstr>Solution</vt:lpstr>
      <vt:lpstr>References</vt:lpstr>
      <vt:lpstr>Thank You</vt:lpstr>
    </vt:vector>
  </TitlesOfParts>
  <Company>Deepak_Katta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VLSI DESIGN &amp; COMPARABILITY GRAPHS</dc:title>
  <dc:creator>Deepak Katta</dc:creator>
  <cp:lastModifiedBy>santhosh reddy</cp:lastModifiedBy>
  <cp:revision>22</cp:revision>
  <dcterms:created xsi:type="dcterms:W3CDTF">2014-10-14T02:28:34Z</dcterms:created>
  <dcterms:modified xsi:type="dcterms:W3CDTF">2016-04-03T15:52:54Z</dcterms:modified>
</cp:coreProperties>
</file>