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70" r:id="rId14"/>
    <p:sldId id="269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4/25/2016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onzis.com/applications-of-graph-theory/" TargetMode="External"/><Relationship Id="rId2" Type="http://schemas.openxmlformats.org/officeDocument/2006/relationships/hyperlink" Target="http://www.iro.umontreal.ca/~hahn/IFT3545/GTWA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s.xu.edu/csci390/12s/IJEST10-02-09-124.pdf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Timetable Problem solving using Graph Coloring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                                                                         By,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                                             Venkateswara reddy. Tallapu reddy</a:t>
            </a:r>
          </a:p>
        </p:txBody>
      </p:sp>
    </p:spTree>
    <p:extLst>
      <p:ext uri="{BB962C8B-B14F-4D97-AF65-F5344CB8AC3E}">
        <p14:creationId xmlns:p14="http://schemas.microsoft.com/office/powerpoint/2010/main" val="350633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9654" y="726454"/>
            <a:ext cx="970164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Vertex Coloring:</a:t>
            </a:r>
            <a:r>
              <a:rPr lang="en-US" dirty="0">
                <a:solidFill>
                  <a:srgbClr val="000000"/>
                </a:solidFill>
              </a:rPr>
              <a:t> 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</a:rPr>
              <a:t>1, green), (2, red), (3, blue), (4, yellow), (5, yellow), (6, green), (7, green), (8, yellow), (9, red), (10, blue), (11, yellow).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This</a:t>
            </a:r>
            <a:r>
              <a:rPr lang="en-US" dirty="0">
                <a:solidFill>
                  <a:srgbClr val="000000"/>
                </a:solidFill>
              </a:rPr>
              <a:t>, in turn, yields a minimum proper </a:t>
            </a:r>
            <a:r>
              <a:rPr lang="en-US" dirty="0" smtClean="0">
                <a:solidFill>
                  <a:srgbClr val="000000"/>
                </a:solidFill>
              </a:rPr>
              <a:t>vertex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4-coloring of the bipartite multigraph </a:t>
            </a:r>
            <a:r>
              <a:rPr lang="en-US" i="1" dirty="0">
                <a:solidFill>
                  <a:srgbClr val="000000"/>
                </a:solidFill>
              </a:rPr>
              <a:t>G</a:t>
            </a:r>
            <a:r>
              <a:rPr lang="en-US" dirty="0">
                <a:solidFill>
                  <a:srgbClr val="000000"/>
                </a:solidFill>
              </a:rPr>
              <a:t>: 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solidFill>
                  <a:srgbClr val="000000"/>
                </a:solidFill>
              </a:rPr>
              <a:t> 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1292" y="2480780"/>
            <a:ext cx="4314825" cy="40862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910457" y="3232758"/>
            <a:ext cx="1974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1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244847" y="2636644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2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745093" y="2498144"/>
            <a:ext cx="31290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3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820302" y="2913643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4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15056" y="3628798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5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415056" y="5157876"/>
            <a:ext cx="2696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6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955115" y="6058670"/>
            <a:ext cx="4468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7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745093" y="6316576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8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110034" y="6335758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9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31878" y="565684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accent5">
                    <a:lumMod val="75000"/>
                  </a:schemeClr>
                </a:solidFill>
              </a:rPr>
              <a:t>10</a:t>
            </a:r>
            <a:endParaRPr lang="en-US" sz="1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186462" y="461419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11</a:t>
            </a:r>
            <a:endParaRPr lang="en-US" sz="1200" dirty="0">
              <a:solidFill>
                <a:srgbClr val="FFC000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3281" y="2330865"/>
            <a:ext cx="3295650" cy="430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0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1445" y="449457"/>
            <a:ext cx="9982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</a:rPr>
              <a:t>Edge Coloring:</a:t>
            </a:r>
            <a:r>
              <a:rPr lang="en-US" dirty="0">
                <a:solidFill>
                  <a:srgbClr val="000000"/>
                </a:solidFill>
              </a:rPr>
              <a:t> 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}, green), 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}, red), 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}, blue), 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1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}, yellow),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}, yellow), 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}, green),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2</a:t>
            </a:r>
            <a:r>
              <a:rPr lang="en-US" dirty="0">
                <a:solidFill>
                  <a:srgbClr val="000000"/>
                </a:solidFill>
              </a:rPr>
              <a:t>}, green), 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}, yellow), 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3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}, red), 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}, blue), ({</a:t>
            </a:r>
            <a:r>
              <a:rPr lang="en-US" i="1" dirty="0">
                <a:solidFill>
                  <a:srgbClr val="000000"/>
                </a:solidFill>
              </a:rPr>
              <a:t>x</a:t>
            </a:r>
            <a:r>
              <a:rPr lang="en-US" baseline="-25000" dirty="0">
                <a:solidFill>
                  <a:srgbClr val="000000"/>
                </a:solidFill>
              </a:rPr>
              <a:t>4</a:t>
            </a:r>
            <a:r>
              <a:rPr lang="en-US" dirty="0">
                <a:solidFill>
                  <a:srgbClr val="000000"/>
                </a:solidFill>
              </a:rPr>
              <a:t>, </a:t>
            </a:r>
            <a:r>
              <a:rPr lang="en-US" i="1" dirty="0">
                <a:solidFill>
                  <a:srgbClr val="000000"/>
                </a:solidFill>
              </a:rPr>
              <a:t>y</a:t>
            </a:r>
            <a:r>
              <a:rPr lang="en-US" baseline="-25000" dirty="0">
                <a:solidFill>
                  <a:srgbClr val="000000"/>
                </a:solidFill>
              </a:rPr>
              <a:t>5</a:t>
            </a:r>
            <a:r>
              <a:rPr lang="en-US" dirty="0">
                <a:solidFill>
                  <a:srgbClr val="000000"/>
                </a:solidFill>
              </a:rPr>
              <a:t>}, yellow).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Then</a:t>
            </a:r>
            <a:r>
              <a:rPr lang="en-US" dirty="0">
                <a:solidFill>
                  <a:srgbClr val="000000"/>
                </a:solidFill>
              </a:rPr>
              <a:t>, from the edge coloring of </a:t>
            </a:r>
            <a:r>
              <a:rPr lang="en-US" i="1" dirty="0">
                <a:solidFill>
                  <a:srgbClr val="000000"/>
                </a:solidFill>
              </a:rPr>
              <a:t>G</a:t>
            </a:r>
            <a:r>
              <a:rPr lang="en-US" dirty="0">
                <a:solidFill>
                  <a:srgbClr val="000000"/>
                </a:solidFill>
              </a:rPr>
              <a:t>, we obtain a solution of the given timetabling problem as shown </a:t>
            </a:r>
            <a:r>
              <a:rPr lang="en-US" dirty="0" smtClean="0">
                <a:solidFill>
                  <a:srgbClr val="000000"/>
                </a:solidFill>
              </a:rPr>
              <a:t>below: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258340"/>
              </p:ext>
            </p:extLst>
          </p:nvPr>
        </p:nvGraphicFramePr>
        <p:xfrm>
          <a:off x="1176481" y="2690621"/>
          <a:ext cx="8761415" cy="2265265"/>
        </p:xfrm>
        <a:graphic>
          <a:graphicData uri="http://schemas.openxmlformats.org/drawingml/2006/table">
            <a:tbl>
              <a:tblPr/>
              <a:tblGrid>
                <a:gridCol w="1752283"/>
                <a:gridCol w="1752283"/>
                <a:gridCol w="1752283"/>
                <a:gridCol w="1752283"/>
                <a:gridCol w="1752283"/>
              </a:tblGrid>
              <a:tr h="802225">
                <a:tc>
                  <a:txBody>
                    <a:bodyPr/>
                    <a:lstStyle/>
                    <a:p>
                      <a:r>
                        <a:rPr lang="en-US" sz="1800" b="1" dirty="0"/>
                        <a:t>-</a:t>
                      </a:r>
                      <a:endParaRPr lang="en-US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1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2</a:t>
                      </a:r>
                      <a:endParaRPr lang="en-US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3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/>
                        <a:t>4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040">
                <a:tc>
                  <a:txBody>
                    <a:bodyPr/>
                    <a:lstStyle/>
                    <a:p>
                      <a:r>
                        <a:rPr lang="en-US" sz="1800" b="1" i="1"/>
                        <a:t>x</a:t>
                      </a:r>
                      <a:r>
                        <a:rPr lang="en-US" sz="1800" b="1" baseline="-25000"/>
                        <a:t>1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1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1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3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4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040">
                <a:tc>
                  <a:txBody>
                    <a:bodyPr/>
                    <a:lstStyle/>
                    <a:p>
                      <a:r>
                        <a:rPr lang="en-US" sz="1800" b="1" i="1"/>
                        <a:t>x</a:t>
                      </a:r>
                      <a:r>
                        <a:rPr lang="en-US" sz="1800" b="1" baseline="-25000"/>
                        <a:t>2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4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2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040">
                <a:tc>
                  <a:txBody>
                    <a:bodyPr/>
                    <a:lstStyle/>
                    <a:p>
                      <a:r>
                        <a:rPr lang="en-US" sz="1800" b="1" i="1"/>
                        <a:t>x</a:t>
                      </a:r>
                      <a:r>
                        <a:rPr lang="en-US" sz="1800" b="1" baseline="-25000"/>
                        <a:t>3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2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4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3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24040">
                <a:tc>
                  <a:txBody>
                    <a:bodyPr/>
                    <a:lstStyle/>
                    <a:p>
                      <a:r>
                        <a:rPr lang="en-US" sz="1800" b="1" i="1"/>
                        <a:t>x</a:t>
                      </a:r>
                      <a:r>
                        <a:rPr lang="en-US" sz="1800" b="1" baseline="-25000"/>
                        <a:t>4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-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/>
                        <a:t>y</a:t>
                      </a:r>
                      <a:r>
                        <a:rPr lang="en-US" sz="1800" baseline="-25000"/>
                        <a:t>4</a:t>
                      </a:r>
                      <a:endParaRPr lang="en-US" sz="180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i="1" dirty="0"/>
                        <a:t>y</a:t>
                      </a:r>
                      <a:r>
                        <a:rPr lang="en-US" sz="1800" baseline="-25000" dirty="0"/>
                        <a:t>5</a:t>
                      </a:r>
                      <a:endParaRPr lang="en-US" sz="18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637308" y="5339880"/>
            <a:ext cx="99925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Consider green</a:t>
            </a:r>
            <a:r>
              <a:rPr lang="en-US" dirty="0">
                <a:solidFill>
                  <a:srgbClr val="000000"/>
                </a:solidFill>
              </a:rPr>
              <a:t>, red, blue, yellow as periods 1, 2, 3, 4 respectively. </a:t>
            </a:r>
          </a:p>
        </p:txBody>
      </p:sp>
    </p:spTree>
    <p:extLst>
      <p:ext uri="{BB962C8B-B14F-4D97-AF65-F5344CB8AC3E}">
        <p14:creationId xmlns:p14="http://schemas.microsoft.com/office/powerpoint/2010/main" val="1398451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5225" y="2480780"/>
            <a:ext cx="43243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58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it NP-hard or not..?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Timetable problem solving has many variations </a:t>
            </a:r>
            <a:r>
              <a:rPr lang="en-US" dirty="0"/>
              <a:t>due to various constraints that can be tied to it.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That is why </a:t>
            </a:r>
            <a:r>
              <a:rPr lang="en-US" dirty="0"/>
              <a:t>it is so hard and is considered as </a:t>
            </a:r>
            <a:r>
              <a:rPr lang="en-US" b="1" dirty="0"/>
              <a:t>NP</a:t>
            </a:r>
            <a:r>
              <a:rPr lang="en-US" dirty="0"/>
              <a:t>(Non-Polynomial) </a:t>
            </a:r>
            <a:r>
              <a:rPr lang="en-US" b="1" dirty="0" smtClean="0"/>
              <a:t>complete.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i.e. it does not have any polynomial time bound. However, approximate algorithm or heuristic approach can be taken to attain solution in a feasible time bound</a:t>
            </a:r>
          </a:p>
        </p:txBody>
      </p:sp>
    </p:spTree>
    <p:extLst>
      <p:ext uri="{BB962C8B-B14F-4D97-AF65-F5344CB8AC3E}">
        <p14:creationId xmlns:p14="http://schemas.microsoft.com/office/powerpoint/2010/main" val="235257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http://www.iro.umontreal.ca/~</a:t>
            </a:r>
            <a:r>
              <a:rPr lang="en-US" dirty="0" smtClean="0">
                <a:hlinkClick r:id="rId2"/>
              </a:rPr>
              <a:t>hahn/IFT3545/GTWA.pdf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http://www.hoonzis.com/applications-of-graph-theory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www.cs.xu.edu/csci390/12s/IJEST10-02-09-124.pdf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5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ages.slideplayer.com/1/221702/slides/slide_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917" y="1608643"/>
            <a:ext cx="7595756" cy="3756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95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Timetable problem..?</a:t>
            </a:r>
          </a:p>
          <a:p>
            <a:r>
              <a:rPr lang="en-US" dirty="0" smtClean="0"/>
              <a:t>Problem Statement.</a:t>
            </a:r>
          </a:p>
          <a:p>
            <a:r>
              <a:rPr lang="en-US" dirty="0" smtClean="0"/>
              <a:t>How to construct a graph for this Real-World problem..?</a:t>
            </a:r>
          </a:p>
          <a:p>
            <a:r>
              <a:rPr lang="en-US" dirty="0" smtClean="0"/>
              <a:t>What is Graph Coloring..?</a:t>
            </a:r>
          </a:p>
          <a:p>
            <a:r>
              <a:rPr lang="en-US" dirty="0" smtClean="0"/>
              <a:t>How graph coloring can solve this RW problem..?</a:t>
            </a:r>
          </a:p>
          <a:p>
            <a:r>
              <a:rPr lang="en-US" dirty="0" smtClean="0"/>
              <a:t>Is it NP-hard or not..?</a:t>
            </a:r>
          </a:p>
          <a:p>
            <a:r>
              <a:rPr lang="en-US" dirty="0" smtClean="0"/>
              <a:t>References.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Timetable Problem..?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en-US" b="1" dirty="0"/>
              <a:t>Timetable </a:t>
            </a:r>
            <a:r>
              <a:rPr lang="en-US" altLang="en-US" b="1" dirty="0" smtClean="0"/>
              <a:t>problem</a:t>
            </a:r>
            <a:r>
              <a:rPr lang="tr-TR" altLang="en-US" dirty="0" smtClean="0"/>
              <a:t> </a:t>
            </a:r>
            <a:r>
              <a:rPr lang="tr-TR" altLang="en-US" dirty="0"/>
              <a:t>can be seen as a form of scheduling where the task is to allocate activities to available slots </a:t>
            </a:r>
            <a:r>
              <a:rPr lang="en-US" altLang="en-US" dirty="0" smtClean="0"/>
              <a:t>with</a:t>
            </a:r>
            <a:r>
              <a:rPr lang="tr-TR" altLang="en-US" dirty="0" smtClean="0"/>
              <a:t>in </a:t>
            </a:r>
            <a:r>
              <a:rPr lang="tr-TR" altLang="en-US" dirty="0"/>
              <a:t>resources respecting some constraints. </a:t>
            </a:r>
            <a:endParaRPr lang="en-US" altLang="en-US" dirty="0" smtClean="0"/>
          </a:p>
          <a:p>
            <a:pPr algn="just"/>
            <a:r>
              <a:rPr lang="en-US" dirty="0"/>
              <a:t>There has been a lot of algorithms developed for this particular problem using different techniques </a:t>
            </a:r>
            <a:r>
              <a:rPr lang="en-US" dirty="0" smtClean="0"/>
              <a:t>like Graph Coloring, Tabu Search, Genetic Algorithm, Optimization problem and so on..</a:t>
            </a:r>
          </a:p>
          <a:p>
            <a:pPr algn="just"/>
            <a:r>
              <a:rPr lang="en-US" dirty="0"/>
              <a:t>This is a problem with so many variations due to various constraints that can be tied to it</a:t>
            </a:r>
            <a:r>
              <a:rPr lang="en-US" dirty="0" smtClean="0"/>
              <a:t>.</a:t>
            </a:r>
          </a:p>
          <a:p>
            <a:pPr algn="just"/>
            <a:endParaRPr lang="en-US" dirty="0"/>
          </a:p>
          <a:p>
            <a:pPr algn="just"/>
            <a:endParaRPr lang="tr-TR" alt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Design a </a:t>
            </a:r>
            <a:r>
              <a:rPr lang="en-US" b="1" dirty="0"/>
              <a:t>simple</a:t>
            </a:r>
            <a:r>
              <a:rPr lang="en-US" dirty="0"/>
              <a:t> class schedule with no conflict between a set of teachers and a set of courses with the following set of constraints: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1. </a:t>
            </a:r>
            <a:r>
              <a:rPr lang="en-US" b="1" dirty="0"/>
              <a:t>No same courses</a:t>
            </a:r>
            <a:r>
              <a:rPr lang="en-US" dirty="0"/>
              <a:t> can be taken by any teacher or batch for </a:t>
            </a:r>
            <a:r>
              <a:rPr lang="en-US" b="1" dirty="0"/>
              <a:t>a given time slot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2. </a:t>
            </a:r>
            <a:r>
              <a:rPr lang="en-US" b="1" dirty="0"/>
              <a:t>Minimize</a:t>
            </a:r>
            <a:r>
              <a:rPr lang="en-US" dirty="0"/>
              <a:t> the number of </a:t>
            </a:r>
            <a:r>
              <a:rPr lang="en-US" b="1" dirty="0"/>
              <a:t>time slots</a:t>
            </a:r>
            <a:r>
              <a:rPr lang="en-US" dirty="0"/>
              <a:t> required and prove that it is optimum.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68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construct a Graph for this RW Problem..?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For example, let us consider 5 courses needed to be scheduled without any conflicts. Then how we can represent them in a graph is as shown below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altLang="en-US" u="sng" dirty="0"/>
              <a:t>Graph representation</a:t>
            </a:r>
            <a:endParaRPr lang="en-US" altLang="en-US" dirty="0"/>
          </a:p>
          <a:p>
            <a:pPr marL="0" indent="0">
              <a:buNone/>
            </a:pPr>
            <a:r>
              <a:rPr lang="en-US" altLang="en-US" dirty="0" smtClean="0"/>
              <a:t>      Vertices</a:t>
            </a:r>
            <a:r>
              <a:rPr lang="en-US" altLang="en-US" dirty="0"/>
              <a:t>: </a:t>
            </a:r>
            <a:r>
              <a:rPr lang="en-US" altLang="en-US" dirty="0" smtClean="0"/>
              <a:t>represents courses </a:t>
            </a:r>
          </a:p>
          <a:p>
            <a:pPr marL="0" indent="0">
              <a:buNone/>
            </a:pPr>
            <a:r>
              <a:rPr lang="en-US" altLang="en-US" dirty="0" smtClean="0"/>
              <a:t>      Edges: </a:t>
            </a:r>
            <a:r>
              <a:rPr lang="en-US" dirty="0"/>
              <a:t>represents a pair of courses that conflict, and a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Color:  represents </a:t>
            </a:r>
            <a:r>
              <a:rPr lang="en-US" dirty="0"/>
              <a:t>the period in which that particular course is to be scheduled. </a:t>
            </a:r>
            <a:endParaRPr lang="en-US" alt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14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74275" y="3352137"/>
            <a:ext cx="2787015" cy="1379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16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Graph Coloring..?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b="1" dirty="0" smtClean="0">
                <a:solidFill>
                  <a:schemeClr val="tx2"/>
                </a:solidFill>
              </a:rPr>
              <a:t>Vertex </a:t>
            </a:r>
            <a:r>
              <a:rPr lang="en-US" sz="2000" b="1" dirty="0">
                <a:solidFill>
                  <a:schemeClr val="tx2"/>
                </a:solidFill>
              </a:rPr>
              <a:t>coloring :</a:t>
            </a: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It </a:t>
            </a:r>
            <a:r>
              <a:rPr lang="en-US" dirty="0">
                <a:solidFill>
                  <a:schemeClr val="tx2"/>
                </a:solidFill>
              </a:rPr>
              <a:t>is a way of coloring the vertices of a graph such that no two adjacent vertices share the same color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b="1" dirty="0" smtClean="0">
                <a:solidFill>
                  <a:schemeClr val="tx2"/>
                </a:solidFill>
              </a:rPr>
              <a:t>Edge coloring :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 </a:t>
            </a:r>
            <a:r>
              <a:rPr lang="en-US" b="1" dirty="0" smtClean="0">
                <a:solidFill>
                  <a:schemeClr val="tx2"/>
                </a:solidFill>
              </a:rPr>
              <a:t>   </a:t>
            </a:r>
            <a:r>
              <a:rPr lang="en-US" altLang="en-US" dirty="0" smtClean="0">
                <a:solidFill>
                  <a:schemeClr val="tx1"/>
                </a:solidFill>
                <a:ea typeface="Calibri" panose="020F0502020204030204" pitchFamily="34" charset="0"/>
                <a:cs typeface="NimbusRomNo9L-Regu"/>
              </a:rPr>
              <a:t>An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Ital"/>
              </a:rPr>
              <a:t>edge-coloring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"/>
              </a:rPr>
              <a:t>of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Ital"/>
              </a:rPr>
              <a:t>G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"/>
              </a:rPr>
              <a:t>is a mapping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Ital"/>
              </a:rPr>
              <a:t>f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"/>
              </a:rPr>
              <a:t>: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Ital"/>
              </a:rPr>
              <a:t>E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CMR10"/>
              </a:rPr>
              <a:t>(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Ital"/>
              </a:rPr>
              <a:t>G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CMR10"/>
              </a:rPr>
              <a:t>)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Ital"/>
              </a:rPr>
              <a:t>→S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NimbusRomNo9L-Regu"/>
              </a:rPr>
              <a:t>. The element of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 are colors;  the edges of </a:t>
            </a:r>
            <a:r>
              <a:rPr lang="en-US" altLang="en-US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one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color form a color class. If </a:t>
            </a:r>
            <a:r>
              <a:rPr lang="en-US" altLang="en-US" dirty="0">
                <a:solidFill>
                  <a:schemeClr val="tx1"/>
                </a:solidFill>
                <a:ea typeface="CMSY10"/>
                <a:cs typeface="CMSY10"/>
              </a:rPr>
              <a:t>|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altLang="en-US" dirty="0">
                <a:solidFill>
                  <a:schemeClr val="tx1"/>
                </a:solidFill>
                <a:ea typeface="CMSY10"/>
                <a:cs typeface="CMSY10"/>
              </a:rPr>
              <a:t>| 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= k, then f is a </a:t>
            </a:r>
            <a:r>
              <a:rPr lang="en-US" altLang="en-US" dirty="0" smtClean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k-edge  coloring</a:t>
            </a:r>
            <a:r>
              <a:rPr lang="en-US" altLang="en-US" dirty="0">
                <a:solidFill>
                  <a:schemeClr val="tx1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altLang="en-US" dirty="0" smtClean="0">
              <a:solidFill>
                <a:schemeClr val="tx1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b="1" dirty="0" smtClean="0">
                <a:solidFill>
                  <a:schemeClr val="tx2"/>
                </a:solidFill>
              </a:rPr>
              <a:t>Chromatic Number</a:t>
            </a:r>
            <a:r>
              <a:rPr lang="en-US" altLang="en-US" sz="1900" b="1" dirty="0" smtClean="0">
                <a:solidFill>
                  <a:schemeClr val="tx2"/>
                </a:solidFill>
              </a:rPr>
              <a:t>: </a:t>
            </a:r>
            <a:r>
              <a:rPr lang="en-US" altLang="en-US" sz="1900" dirty="0" smtClean="0">
                <a:solidFill>
                  <a:schemeClr val="tx1"/>
                </a:solidFill>
                <a:ea typeface="Calibri" panose="020F0502020204030204" pitchFamily="34" charset="0"/>
                <a:cs typeface="Vrinda" panose="020B0502040204020203" pitchFamily="34" charset="0"/>
              </a:rPr>
              <a:t>χ  </a:t>
            </a:r>
            <a:r>
              <a:rPr lang="en-US" altLang="en-US" sz="1900" dirty="0">
                <a:solidFill>
                  <a:schemeClr val="tx1"/>
                </a:solidFill>
                <a:ea typeface="Calibri" panose="020F0502020204030204" pitchFamily="34" charset="0"/>
                <a:cs typeface="Vrinda" panose="020B0502040204020203" pitchFamily="34" charset="0"/>
              </a:rPr>
              <a:t>= least number of colors needed to color a graph.</a:t>
            </a:r>
          </a:p>
          <a:p>
            <a:pPr marL="0" indent="0">
              <a:buNone/>
            </a:pPr>
            <a:r>
              <a:rPr lang="en-US" sz="1900" dirty="0">
                <a:solidFill>
                  <a:schemeClr val="tx2"/>
                </a:solidFill>
              </a:rPr>
              <a:t/>
            </a:r>
            <a:br>
              <a:rPr lang="en-US" sz="1900" dirty="0">
                <a:solidFill>
                  <a:schemeClr val="tx2"/>
                </a:solidFill>
              </a:rPr>
            </a:br>
            <a:endParaRPr lang="en-US" sz="1900" dirty="0"/>
          </a:p>
        </p:txBody>
      </p:sp>
      <p:pic>
        <p:nvPicPr>
          <p:cNvPr id="4" name="Picture 2" descr="C:\grad school\CS7123\160px-3-coloringEx_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973" y="3078512"/>
            <a:ext cx="974004" cy="1014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15" descr="K4 edge colorin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69" r="-11169"/>
          <a:stretch>
            <a:fillRect/>
          </a:stretch>
        </p:blipFill>
        <p:spPr bwMode="auto">
          <a:xfrm>
            <a:off x="9980613" y="3990110"/>
            <a:ext cx="1578631" cy="1238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499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graph coloring can solve this RW problem..?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270990"/>
            <a:ext cx="9695056" cy="3495965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Let us consider an example, In </a:t>
            </a:r>
            <a:r>
              <a:rPr lang="en-US" dirty="0"/>
              <a:t>a college there are </a:t>
            </a:r>
            <a:r>
              <a:rPr lang="en-US" i="1" dirty="0"/>
              <a:t>m</a:t>
            </a:r>
            <a:r>
              <a:rPr lang="en-US" dirty="0"/>
              <a:t> professors 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 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 …, </a:t>
            </a:r>
            <a:r>
              <a:rPr lang="en-US" i="1" dirty="0"/>
              <a:t>x</a:t>
            </a:r>
            <a:r>
              <a:rPr lang="en-US" i="1" baseline="-25000" dirty="0"/>
              <a:t>m</a:t>
            </a:r>
            <a:r>
              <a:rPr lang="en-US" dirty="0"/>
              <a:t> and </a:t>
            </a:r>
            <a:r>
              <a:rPr lang="en-US" i="1" dirty="0"/>
              <a:t>n</a:t>
            </a:r>
            <a:r>
              <a:rPr lang="en-US" dirty="0"/>
              <a:t> subjects 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, 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dirty="0"/>
              <a:t>, …, </a:t>
            </a:r>
            <a:r>
              <a:rPr lang="en-US" i="1" dirty="0"/>
              <a:t>y</a:t>
            </a:r>
            <a:r>
              <a:rPr lang="en-US" i="1" baseline="-25000" dirty="0"/>
              <a:t>n</a:t>
            </a:r>
            <a:r>
              <a:rPr lang="en-US" dirty="0"/>
              <a:t> to be taught. </a:t>
            </a:r>
            <a:endParaRPr lang="en-US" dirty="0" smtClean="0"/>
          </a:p>
          <a:p>
            <a:pPr algn="just"/>
            <a:r>
              <a:rPr lang="en-US" dirty="0" smtClean="0"/>
              <a:t>Given </a:t>
            </a:r>
            <a:r>
              <a:rPr lang="en-US" dirty="0"/>
              <a:t>that professor 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 is </a:t>
            </a:r>
            <a:r>
              <a:rPr lang="en-US" dirty="0" smtClean="0"/>
              <a:t>required to teach subject</a:t>
            </a:r>
            <a:r>
              <a:rPr lang="en-US" dirty="0"/>
              <a:t> </a:t>
            </a:r>
            <a:r>
              <a:rPr lang="en-US" i="1" dirty="0"/>
              <a:t>y</a:t>
            </a:r>
            <a:r>
              <a:rPr lang="en-US" i="1" baseline="-25000" dirty="0"/>
              <a:t>j</a:t>
            </a:r>
            <a:r>
              <a:rPr lang="en-US" dirty="0"/>
              <a:t> for </a:t>
            </a:r>
            <a:r>
              <a:rPr lang="en-US" i="1" dirty="0"/>
              <a:t>p</a:t>
            </a:r>
            <a:r>
              <a:rPr lang="en-US" i="1" baseline="-25000" dirty="0"/>
              <a:t>ij</a:t>
            </a:r>
            <a:r>
              <a:rPr lang="en-US" dirty="0"/>
              <a:t> </a:t>
            </a:r>
            <a:r>
              <a:rPr lang="en-US" dirty="0" smtClean="0"/>
              <a:t>periods.</a:t>
            </a:r>
          </a:p>
          <a:p>
            <a:pPr algn="just"/>
            <a:r>
              <a:rPr lang="en-US" dirty="0" smtClean="0"/>
              <a:t>Construct </a:t>
            </a:r>
            <a:r>
              <a:rPr lang="en-US" dirty="0"/>
              <a:t>a bipartite multigraph </a:t>
            </a:r>
            <a:r>
              <a:rPr lang="en-US" i="1" dirty="0"/>
              <a:t>G</a:t>
            </a:r>
            <a:r>
              <a:rPr lang="en-US" dirty="0"/>
              <a:t> with vertices 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 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 …, </a:t>
            </a:r>
            <a:r>
              <a:rPr lang="en-US" i="1" dirty="0"/>
              <a:t>x</a:t>
            </a:r>
            <a:r>
              <a:rPr lang="en-US" i="1" baseline="-25000" dirty="0"/>
              <a:t>m</a:t>
            </a:r>
            <a:r>
              <a:rPr lang="en-US" dirty="0" smtClean="0"/>
              <a:t>, and </a:t>
            </a:r>
            <a:r>
              <a:rPr lang="en-US" dirty="0"/>
              <a:t> 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, 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dirty="0"/>
              <a:t>, …, </a:t>
            </a:r>
            <a:r>
              <a:rPr lang="en-US" i="1" dirty="0"/>
              <a:t>y</a:t>
            </a:r>
            <a:r>
              <a:rPr lang="en-US" i="1" baseline="-25000" dirty="0"/>
              <a:t>n</a:t>
            </a:r>
            <a:r>
              <a:rPr lang="en-US" dirty="0"/>
              <a:t> such that vertices </a:t>
            </a:r>
            <a:r>
              <a:rPr lang="en-US" i="1" dirty="0"/>
              <a:t>x</a:t>
            </a:r>
            <a:r>
              <a:rPr lang="en-US" i="1" baseline="-25000" dirty="0"/>
              <a:t>i</a:t>
            </a:r>
            <a:r>
              <a:rPr lang="en-US" dirty="0"/>
              <a:t> </a:t>
            </a:r>
            <a:r>
              <a:rPr lang="en-US" dirty="0" smtClean="0"/>
              <a:t>and </a:t>
            </a:r>
            <a:r>
              <a:rPr lang="en-US" i="1" dirty="0" smtClean="0"/>
              <a:t>y</a:t>
            </a:r>
            <a:r>
              <a:rPr lang="en-US" i="1" baseline="-25000" dirty="0" smtClean="0"/>
              <a:t>j</a:t>
            </a:r>
            <a:r>
              <a:rPr lang="en-US" dirty="0"/>
              <a:t> are connected by </a:t>
            </a:r>
            <a:r>
              <a:rPr lang="en-US" i="1" dirty="0"/>
              <a:t>p</a:t>
            </a:r>
            <a:r>
              <a:rPr lang="en-US" i="1" baseline="-25000" dirty="0"/>
              <a:t>ij</a:t>
            </a:r>
            <a:r>
              <a:rPr lang="en-US" dirty="0"/>
              <a:t> edges. </a:t>
            </a:r>
            <a:endParaRPr lang="en-US" dirty="0" smtClean="0"/>
          </a:p>
          <a:p>
            <a:pPr algn="just"/>
            <a:r>
              <a:rPr lang="en-US" dirty="0" smtClean="0"/>
              <a:t>Initially consider a </a:t>
            </a:r>
            <a:r>
              <a:rPr lang="en-US" dirty="0"/>
              <a:t>single period. The timetable for this single period corresponds to a matching in the graph and, conversely, each matching corresponds to a possible assignment of professors to subjects taught during this period. </a:t>
            </a:r>
            <a:endParaRPr lang="en-US" dirty="0" smtClean="0"/>
          </a:p>
          <a:p>
            <a:pPr algn="just"/>
            <a:r>
              <a:rPr lang="en-US" dirty="0" smtClean="0"/>
              <a:t>Thus</a:t>
            </a:r>
            <a:r>
              <a:rPr lang="en-US" dirty="0"/>
              <a:t>, the solution to the timetabling problem consists of partitioning the edges of </a:t>
            </a:r>
            <a:r>
              <a:rPr lang="en-US" i="1" dirty="0"/>
              <a:t>G</a:t>
            </a:r>
            <a:r>
              <a:rPr lang="en-US" dirty="0"/>
              <a:t> into the minimum number of </a:t>
            </a:r>
            <a:r>
              <a:rPr lang="en-US" dirty="0" smtClean="0"/>
              <a:t>matching's. </a:t>
            </a:r>
            <a:r>
              <a:rPr lang="en-US" dirty="0"/>
              <a:t>Equivalently, we must properly color the edges of </a:t>
            </a:r>
            <a:r>
              <a:rPr lang="en-US" i="1" dirty="0"/>
              <a:t>G</a:t>
            </a:r>
            <a:r>
              <a:rPr lang="en-US" dirty="0"/>
              <a:t> with the minimum number of colors.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648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We shall show yet another way of solving the problem using the vertex coloring algorithm. </a:t>
            </a:r>
          </a:p>
          <a:p>
            <a:pPr algn="just"/>
            <a:r>
              <a:rPr lang="en-US" dirty="0"/>
              <a:t>Recall that the line graph 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of </a:t>
            </a:r>
            <a:r>
              <a:rPr lang="en-US" i="1" dirty="0"/>
              <a:t>G</a:t>
            </a:r>
            <a:r>
              <a:rPr lang="en-US" dirty="0"/>
              <a:t> has as vertices the edges of </a:t>
            </a:r>
            <a:r>
              <a:rPr lang="en-US" i="1" dirty="0"/>
              <a:t>G</a:t>
            </a:r>
            <a:r>
              <a:rPr lang="en-US" dirty="0"/>
              <a:t> and two vertices in 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are connected by an edge if and only if the corresponding edges in </a:t>
            </a:r>
            <a:r>
              <a:rPr lang="en-US" i="1" dirty="0"/>
              <a:t>G</a:t>
            </a:r>
            <a:r>
              <a:rPr lang="en-US" dirty="0"/>
              <a:t> have a vertex in common. </a:t>
            </a:r>
          </a:p>
          <a:p>
            <a:pPr algn="just"/>
            <a:r>
              <a:rPr lang="en-US" dirty="0"/>
              <a:t>The line graph 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is a simple graph and a proper vertex coloring of 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 yields a proper edge coloring of </a:t>
            </a:r>
            <a:r>
              <a:rPr lang="en-US" i="1" dirty="0"/>
              <a:t>G</a:t>
            </a:r>
            <a:r>
              <a:rPr lang="en-US" dirty="0"/>
              <a:t> using the same number of colors. </a:t>
            </a:r>
          </a:p>
          <a:p>
            <a:pPr algn="just"/>
            <a:r>
              <a:rPr lang="en-US" dirty="0"/>
              <a:t>Thus, to solve the timetabling problem, it needs to find a minimum proper vertex coloring of </a:t>
            </a:r>
            <a:r>
              <a:rPr lang="en-US" i="1" dirty="0"/>
              <a:t>L</a:t>
            </a:r>
            <a:r>
              <a:rPr lang="en-US" dirty="0"/>
              <a:t>(</a:t>
            </a:r>
            <a:r>
              <a:rPr lang="en-US" i="1" dirty="0"/>
              <a:t>G</a:t>
            </a:r>
            <a:r>
              <a:rPr lang="en-US" dirty="0"/>
              <a:t>).We demonstrate the solution with a small example.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2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7982" y="727364"/>
            <a:ext cx="97882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/>
              <a:t>Suppose there are four professors </a:t>
            </a:r>
            <a:r>
              <a:rPr lang="en-US" i="1" dirty="0"/>
              <a:t>x</a:t>
            </a:r>
            <a:r>
              <a:rPr lang="en-US" baseline="-25000" dirty="0"/>
              <a:t>1</a:t>
            </a:r>
            <a:r>
              <a:rPr lang="en-US" dirty="0"/>
              <a:t>, </a:t>
            </a:r>
            <a:r>
              <a:rPr lang="en-US" i="1" dirty="0"/>
              <a:t>x</a:t>
            </a:r>
            <a:r>
              <a:rPr lang="en-US" baseline="-25000" dirty="0"/>
              <a:t>2</a:t>
            </a:r>
            <a:r>
              <a:rPr lang="en-US" dirty="0"/>
              <a:t>, </a:t>
            </a:r>
            <a:r>
              <a:rPr lang="en-US" i="1" dirty="0"/>
              <a:t>x</a:t>
            </a:r>
            <a:r>
              <a:rPr lang="en-US" baseline="-25000" dirty="0"/>
              <a:t>3</a:t>
            </a:r>
            <a:r>
              <a:rPr lang="en-US" dirty="0"/>
              <a:t>, </a:t>
            </a:r>
            <a:r>
              <a:rPr lang="en-US" i="1" dirty="0"/>
              <a:t>x</a:t>
            </a:r>
            <a:r>
              <a:rPr lang="en-US" baseline="-25000" dirty="0"/>
              <a:t>4</a:t>
            </a:r>
            <a:r>
              <a:rPr lang="en-US" dirty="0"/>
              <a:t> and five subjects </a:t>
            </a:r>
            <a:r>
              <a:rPr lang="en-US" i="1" dirty="0"/>
              <a:t>y</a:t>
            </a:r>
            <a:r>
              <a:rPr lang="en-US" baseline="-25000" dirty="0"/>
              <a:t>1</a:t>
            </a:r>
            <a:r>
              <a:rPr lang="en-US" dirty="0"/>
              <a:t>, </a:t>
            </a:r>
            <a:r>
              <a:rPr lang="en-US" i="1" dirty="0"/>
              <a:t>y</a:t>
            </a:r>
            <a:r>
              <a:rPr lang="en-US" baseline="-25000" dirty="0"/>
              <a:t>2</a:t>
            </a:r>
            <a:r>
              <a:rPr lang="en-US" dirty="0"/>
              <a:t>, </a:t>
            </a:r>
            <a:r>
              <a:rPr lang="en-US" i="1" dirty="0"/>
              <a:t>y</a:t>
            </a:r>
            <a:r>
              <a:rPr lang="en-US" baseline="-25000" dirty="0"/>
              <a:t>3</a:t>
            </a:r>
            <a:r>
              <a:rPr lang="en-US" dirty="0"/>
              <a:t>, </a:t>
            </a:r>
            <a:r>
              <a:rPr lang="en-US" i="1" dirty="0"/>
              <a:t>y</a:t>
            </a:r>
            <a:r>
              <a:rPr lang="en-US" baseline="-25000" dirty="0"/>
              <a:t>4</a:t>
            </a:r>
            <a:r>
              <a:rPr lang="en-US" dirty="0"/>
              <a:t>, </a:t>
            </a:r>
            <a:r>
              <a:rPr lang="en-US" i="1" dirty="0"/>
              <a:t>y</a:t>
            </a:r>
            <a:r>
              <a:rPr lang="en-US" baseline="-25000" dirty="0"/>
              <a:t>5</a:t>
            </a:r>
            <a:r>
              <a:rPr lang="en-US" dirty="0"/>
              <a:t> to be </a:t>
            </a:r>
            <a:r>
              <a:rPr lang="en-US" dirty="0" smtClean="0"/>
              <a:t>taught.</a:t>
            </a:r>
          </a:p>
          <a:p>
            <a:pPr algn="just"/>
            <a:r>
              <a:rPr lang="en-US" dirty="0" smtClean="0"/>
              <a:t>The </a:t>
            </a:r>
            <a:r>
              <a:rPr lang="en-US" dirty="0"/>
              <a:t>teaching requirement matrix </a:t>
            </a:r>
            <a:r>
              <a:rPr lang="en-US" i="1" dirty="0"/>
              <a:t>p</a:t>
            </a:r>
            <a:r>
              <a:rPr lang="en-US" dirty="0"/>
              <a:t> = [ </a:t>
            </a:r>
            <a:r>
              <a:rPr lang="en-US" i="1" dirty="0"/>
              <a:t>p</a:t>
            </a:r>
            <a:r>
              <a:rPr lang="en-US" i="1" baseline="-25000" dirty="0"/>
              <a:t>ij </a:t>
            </a:r>
            <a:r>
              <a:rPr lang="en-US" dirty="0" smtClean="0"/>
              <a:t>] is as shown: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449063"/>
              </p:ext>
            </p:extLst>
          </p:nvPr>
        </p:nvGraphicFramePr>
        <p:xfrm>
          <a:off x="760846" y="2110509"/>
          <a:ext cx="4829460" cy="2324100"/>
        </p:xfrm>
        <a:graphic>
          <a:graphicData uri="http://schemas.openxmlformats.org/drawingml/2006/table">
            <a:tbl>
              <a:tblPr/>
              <a:tblGrid>
                <a:gridCol w="804910"/>
                <a:gridCol w="804910"/>
                <a:gridCol w="804910"/>
                <a:gridCol w="804910"/>
                <a:gridCol w="804910"/>
                <a:gridCol w="804910"/>
              </a:tblGrid>
              <a:tr h="464820">
                <a:tc>
                  <a:txBody>
                    <a:bodyPr/>
                    <a:lstStyle/>
                    <a:p>
                      <a:r>
                        <a:rPr lang="en-US" sz="1800" b="1" i="1" dirty="0"/>
                        <a:t>p</a:t>
                      </a:r>
                      <a:endParaRPr lang="en-US" sz="1800" dirty="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/>
                        <a:t>y</a:t>
                      </a:r>
                      <a:r>
                        <a:rPr lang="en-US" sz="1800" b="1" baseline="-25000"/>
                        <a:t>1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/>
                        <a:t>y</a:t>
                      </a:r>
                      <a:r>
                        <a:rPr lang="en-US" sz="1800" b="1" baseline="-25000"/>
                        <a:t>2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/>
                        <a:t>y</a:t>
                      </a:r>
                      <a:r>
                        <a:rPr lang="en-US" sz="1800" b="1" baseline="-25000"/>
                        <a:t>3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/>
                        <a:t>y</a:t>
                      </a:r>
                      <a:r>
                        <a:rPr lang="en-US" sz="1800" b="1" baseline="-25000"/>
                        <a:t>4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i="1"/>
                        <a:t>y</a:t>
                      </a:r>
                      <a:r>
                        <a:rPr lang="en-US" sz="1800" b="1" baseline="-25000"/>
                        <a:t>5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sz="1800" b="1" i="1"/>
                        <a:t>x</a:t>
                      </a:r>
                      <a:r>
                        <a:rPr lang="en-US" sz="1800" b="1" baseline="-25000"/>
                        <a:t>1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2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sz="1800" b="1" i="1"/>
                        <a:t>x</a:t>
                      </a:r>
                      <a:r>
                        <a:rPr lang="en-US" sz="1800" b="1" baseline="-25000"/>
                        <a:t>2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sz="1800" b="1" i="1"/>
                        <a:t>x</a:t>
                      </a:r>
                      <a:r>
                        <a:rPr lang="en-US" sz="1800" b="1" baseline="-25000"/>
                        <a:t>3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464820">
                <a:tc>
                  <a:txBody>
                    <a:bodyPr/>
                    <a:lstStyle/>
                    <a:p>
                      <a:r>
                        <a:rPr lang="en-US" sz="1800" b="1" i="1"/>
                        <a:t>x</a:t>
                      </a:r>
                      <a:r>
                        <a:rPr lang="en-US" sz="1800" b="1" baseline="-25000"/>
                        <a:t>4</a:t>
                      </a:r>
                      <a:endParaRPr lang="en-US" sz="1800"/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0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1</a:t>
                      </a:r>
                    </a:p>
                  </a:txBody>
                  <a:tcPr marL="95250" marR="95250" marT="95250" marB="9525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7609" y="2227563"/>
            <a:ext cx="3418609" cy="3227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47609" y="5787736"/>
            <a:ext cx="3418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bipartite multi graph 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3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250</TotalTime>
  <Words>512</Words>
  <Application>Microsoft Office PowerPoint</Application>
  <PresentationFormat>Widescreen</PresentationFormat>
  <Paragraphs>142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Calibri</vt:lpstr>
      <vt:lpstr>Century Gothic</vt:lpstr>
      <vt:lpstr>CMR10</vt:lpstr>
      <vt:lpstr>CMSY10</vt:lpstr>
      <vt:lpstr>NimbusRomNo9L-Regu</vt:lpstr>
      <vt:lpstr>NimbusRomNo9L-ReguItal</vt:lpstr>
      <vt:lpstr>Vrinda</vt:lpstr>
      <vt:lpstr>Wingdings 3</vt:lpstr>
      <vt:lpstr>Ion Boardroom</vt:lpstr>
      <vt:lpstr>Timetable Problem solving using Graph Coloring</vt:lpstr>
      <vt:lpstr>Outline</vt:lpstr>
      <vt:lpstr>What is Timetable Problem..?</vt:lpstr>
      <vt:lpstr>Problem Statement.</vt:lpstr>
      <vt:lpstr>How to construct a Graph for this RW Problem..?</vt:lpstr>
      <vt:lpstr>What is Graph Coloring..?</vt:lpstr>
      <vt:lpstr>How graph coloring can solve this RW problem..? </vt:lpstr>
      <vt:lpstr>Contd….</vt:lpstr>
      <vt:lpstr>PowerPoint Presentation</vt:lpstr>
      <vt:lpstr>PowerPoint Presentation</vt:lpstr>
      <vt:lpstr>PowerPoint Presentation</vt:lpstr>
      <vt:lpstr>Contd..</vt:lpstr>
      <vt:lpstr>Is it NP-hard or not..?</vt:lpstr>
      <vt:lpstr>References.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Table Problem solving using Graph Coloring</dc:title>
  <dc:creator>LMS RefPub</dc:creator>
  <cp:lastModifiedBy>LMS RefPub</cp:lastModifiedBy>
  <cp:revision>78</cp:revision>
  <dcterms:created xsi:type="dcterms:W3CDTF">2016-04-23T16:03:34Z</dcterms:created>
  <dcterms:modified xsi:type="dcterms:W3CDTF">2016-04-25T15:16:29Z</dcterms:modified>
</cp:coreProperties>
</file>