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7"/>
  </p:notesMasterIdLst>
  <p:sldIdLst>
    <p:sldId id="256" r:id="rId2"/>
    <p:sldId id="314" r:id="rId3"/>
    <p:sldId id="284" r:id="rId4"/>
    <p:sldId id="296" r:id="rId5"/>
    <p:sldId id="297" r:id="rId6"/>
    <p:sldId id="298" r:id="rId7"/>
    <p:sldId id="299" r:id="rId8"/>
    <p:sldId id="306" r:id="rId9"/>
    <p:sldId id="300" r:id="rId10"/>
    <p:sldId id="303" r:id="rId11"/>
    <p:sldId id="313" r:id="rId12"/>
    <p:sldId id="311" r:id="rId13"/>
    <p:sldId id="312" r:id="rId14"/>
    <p:sldId id="276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2842E-96B9-444C-B913-37776C431A2E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DF430-9FDB-4DF1-9A57-91ABAC39E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Flow Scheduling for Interactive Video Streaming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MD </a:t>
            </a:r>
            <a:r>
              <a:rPr lang="en-US" dirty="0" err="1" smtClean="0"/>
              <a:t>Iftakharul</a:t>
            </a:r>
            <a:r>
              <a:rPr lang="en-US" dirty="0" smtClean="0"/>
              <a:t> Islam (</a:t>
            </a:r>
            <a:r>
              <a:rPr lang="en-US" dirty="0" err="1" smtClean="0"/>
              <a:t>Tamim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Kent State University</a:t>
            </a:r>
          </a:p>
          <a:p>
            <a:r>
              <a:rPr lang="en-US" dirty="0" smtClean="0"/>
              <a:t>Kent, OH, USA.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1371600" y="19812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76800" y="1981200"/>
            <a:ext cx="1447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667000" y="1981200"/>
            <a:ext cx="2057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00400" y="2590800"/>
            <a:ext cx="914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828800" y="25908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676400" y="32004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91000" y="32004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334000" y="3200400"/>
            <a:ext cx="914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886200" y="32004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62000" y="3733800"/>
            <a:ext cx="55626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05329" y="3745468"/>
            <a:ext cx="614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600200" y="36459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71800" y="36459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43400" y="36459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15000" y="36459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201" y="1905000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Flow 1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" y="2557046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Flow 2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" y="3090446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Flow 3</a:t>
            </a:r>
            <a:endParaRPr lang="en-US" sz="1600" dirty="0"/>
          </a:p>
        </p:txBody>
      </p:sp>
      <p:sp>
        <p:nvSpPr>
          <p:cNvPr id="45" name="Oval 44"/>
          <p:cNvSpPr/>
          <p:nvPr/>
        </p:nvSpPr>
        <p:spPr>
          <a:xfrm>
            <a:off x="1600200" y="44196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590800" y="50292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2286000" y="57150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K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>
            <a:endCxn id="47" idx="1"/>
          </p:cNvCxnSpPr>
          <p:nvPr/>
        </p:nvCxnSpPr>
        <p:spPr>
          <a:xfrm>
            <a:off x="1828800" y="4724400"/>
            <a:ext cx="501837" cy="10352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46" idx="1"/>
          </p:cNvCxnSpPr>
          <p:nvPr/>
        </p:nvCxnSpPr>
        <p:spPr>
          <a:xfrm>
            <a:off x="1905000" y="4648200"/>
            <a:ext cx="730437" cy="4256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7" idx="7"/>
          </p:cNvCxnSpPr>
          <p:nvPr/>
        </p:nvCxnSpPr>
        <p:spPr>
          <a:xfrm flipV="1">
            <a:off x="2546163" y="5302437"/>
            <a:ext cx="120837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3352800" y="44196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3429000" y="57912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4267200" y="50292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>
            <a:stCxn id="56" idx="3"/>
          </p:cNvCxnSpPr>
          <p:nvPr/>
        </p:nvCxnSpPr>
        <p:spPr>
          <a:xfrm flipH="1">
            <a:off x="2864037" y="4679763"/>
            <a:ext cx="533400" cy="3940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7" idx="2"/>
            <a:endCxn id="46" idx="5"/>
          </p:cNvCxnSpPr>
          <p:nvPr/>
        </p:nvCxnSpPr>
        <p:spPr>
          <a:xfrm flipH="1" flipV="1">
            <a:off x="2850963" y="5289363"/>
            <a:ext cx="578037" cy="6542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8" idx="1"/>
          </p:cNvCxnSpPr>
          <p:nvPr/>
        </p:nvCxnSpPr>
        <p:spPr>
          <a:xfrm flipH="1" flipV="1">
            <a:off x="3612964" y="4648201"/>
            <a:ext cx="698873" cy="4256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56" idx="4"/>
          </p:cNvCxnSpPr>
          <p:nvPr/>
        </p:nvCxnSpPr>
        <p:spPr>
          <a:xfrm flipH="1" flipV="1">
            <a:off x="3505200" y="4724400"/>
            <a:ext cx="44638" cy="10668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7" idx="7"/>
            <a:endCxn id="58" idx="3"/>
          </p:cNvCxnSpPr>
          <p:nvPr/>
        </p:nvCxnSpPr>
        <p:spPr>
          <a:xfrm flipV="1">
            <a:off x="3689163" y="5289363"/>
            <a:ext cx="622674" cy="5464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4800600" y="44196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953000" y="58674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5943600" y="58674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74" name="Straight Connector 73"/>
          <p:cNvCxnSpPr>
            <a:stCxn id="58" idx="7"/>
            <a:endCxn id="71" idx="3"/>
          </p:cNvCxnSpPr>
          <p:nvPr/>
        </p:nvCxnSpPr>
        <p:spPr>
          <a:xfrm flipV="1">
            <a:off x="4527363" y="4679763"/>
            <a:ext cx="317874" cy="3940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2" idx="0"/>
            <a:endCxn id="71" idx="4"/>
          </p:cNvCxnSpPr>
          <p:nvPr/>
        </p:nvCxnSpPr>
        <p:spPr>
          <a:xfrm flipH="1" flipV="1">
            <a:off x="4953000" y="4724400"/>
            <a:ext cx="152400" cy="1143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3" idx="1"/>
            <a:endCxn id="71" idx="5"/>
          </p:cNvCxnSpPr>
          <p:nvPr/>
        </p:nvCxnSpPr>
        <p:spPr>
          <a:xfrm flipH="1" flipV="1">
            <a:off x="5060763" y="4679763"/>
            <a:ext cx="927474" cy="12322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2" idx="1"/>
            <a:endCxn id="58" idx="5"/>
          </p:cNvCxnSpPr>
          <p:nvPr/>
        </p:nvCxnSpPr>
        <p:spPr>
          <a:xfrm flipH="1" flipV="1">
            <a:off x="4527363" y="5289363"/>
            <a:ext cx="470274" cy="6226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2" idx="2"/>
            <a:endCxn id="56" idx="5"/>
          </p:cNvCxnSpPr>
          <p:nvPr/>
        </p:nvCxnSpPr>
        <p:spPr>
          <a:xfrm flipH="1" flipV="1">
            <a:off x="3612963" y="4679763"/>
            <a:ext cx="1340037" cy="13400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2590800" y="3200400"/>
            <a:ext cx="685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7086600" y="914400"/>
          <a:ext cx="1905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  <a:gridCol w="952500"/>
              </a:tblGrid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Maximum-weight Independent Set (MWIS)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5900" dirty="0" smtClean="0"/>
          </a:p>
          <a:p>
            <a:pPr>
              <a:buNone/>
            </a:pPr>
            <a:endParaRPr lang="en-US" sz="59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r>
              <a:rPr lang="en-US" sz="9600" dirty="0" smtClean="0"/>
              <a:t>MWIS is an independent set whose weights sum is maximum.</a:t>
            </a:r>
          </a:p>
          <a:p>
            <a:r>
              <a:rPr lang="en-US" sz="9600" dirty="0" smtClean="0"/>
              <a:t>NP-hard on general graph but O(</a:t>
            </a:r>
            <a:r>
              <a:rPr lang="en-US" sz="9600" i="1" dirty="0" err="1" smtClean="0"/>
              <a:t>n+m</a:t>
            </a:r>
            <a:r>
              <a:rPr lang="en-US" sz="9600" dirty="0" smtClean="0"/>
              <a:t>)  for interval graph</a:t>
            </a:r>
          </a:p>
          <a:p>
            <a:endParaRPr lang="en-US" sz="9600" dirty="0" smtClean="0"/>
          </a:p>
          <a:p>
            <a:endParaRPr lang="en-US" sz="9600" dirty="0" smtClean="0"/>
          </a:p>
          <a:p>
            <a:endParaRPr lang="en-US" sz="9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5" name="Oval 44"/>
          <p:cNvSpPr/>
          <p:nvPr/>
        </p:nvSpPr>
        <p:spPr>
          <a:xfrm>
            <a:off x="1600200" y="16764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590800" y="22860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2286000" y="29718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K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>
            <a:endCxn id="47" idx="1"/>
          </p:cNvCxnSpPr>
          <p:nvPr/>
        </p:nvCxnSpPr>
        <p:spPr>
          <a:xfrm>
            <a:off x="1828800" y="1981200"/>
            <a:ext cx="501837" cy="10352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46" idx="1"/>
          </p:cNvCxnSpPr>
          <p:nvPr/>
        </p:nvCxnSpPr>
        <p:spPr>
          <a:xfrm>
            <a:off x="1905000" y="1905000"/>
            <a:ext cx="730437" cy="4256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7" idx="7"/>
          </p:cNvCxnSpPr>
          <p:nvPr/>
        </p:nvCxnSpPr>
        <p:spPr>
          <a:xfrm flipV="1">
            <a:off x="2546163" y="2559237"/>
            <a:ext cx="120837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3352800" y="16764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3429000" y="30480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4267200" y="22860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>
            <a:stCxn id="56" idx="3"/>
          </p:cNvCxnSpPr>
          <p:nvPr/>
        </p:nvCxnSpPr>
        <p:spPr>
          <a:xfrm flipH="1">
            <a:off x="2864037" y="1936563"/>
            <a:ext cx="533400" cy="3940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7" idx="2"/>
            <a:endCxn id="46" idx="5"/>
          </p:cNvCxnSpPr>
          <p:nvPr/>
        </p:nvCxnSpPr>
        <p:spPr>
          <a:xfrm flipH="1" flipV="1">
            <a:off x="2850963" y="2546163"/>
            <a:ext cx="578037" cy="6542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8" idx="1"/>
          </p:cNvCxnSpPr>
          <p:nvPr/>
        </p:nvCxnSpPr>
        <p:spPr>
          <a:xfrm flipH="1" flipV="1">
            <a:off x="3612964" y="1905001"/>
            <a:ext cx="698873" cy="4256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56" idx="4"/>
          </p:cNvCxnSpPr>
          <p:nvPr/>
        </p:nvCxnSpPr>
        <p:spPr>
          <a:xfrm flipH="1" flipV="1">
            <a:off x="3505200" y="1981200"/>
            <a:ext cx="44638" cy="10668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7" idx="7"/>
            <a:endCxn id="58" idx="3"/>
          </p:cNvCxnSpPr>
          <p:nvPr/>
        </p:nvCxnSpPr>
        <p:spPr>
          <a:xfrm flipV="1">
            <a:off x="3689163" y="2546163"/>
            <a:ext cx="622674" cy="5464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4800600" y="16764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953000" y="31242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5943600" y="31242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74" name="Straight Connector 73"/>
          <p:cNvCxnSpPr>
            <a:stCxn id="58" idx="7"/>
            <a:endCxn id="71" idx="3"/>
          </p:cNvCxnSpPr>
          <p:nvPr/>
        </p:nvCxnSpPr>
        <p:spPr>
          <a:xfrm flipV="1">
            <a:off x="4527363" y="1936563"/>
            <a:ext cx="317874" cy="3940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2" idx="0"/>
            <a:endCxn id="71" idx="4"/>
          </p:cNvCxnSpPr>
          <p:nvPr/>
        </p:nvCxnSpPr>
        <p:spPr>
          <a:xfrm flipH="1" flipV="1">
            <a:off x="4953000" y="1981200"/>
            <a:ext cx="152400" cy="1143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3" idx="1"/>
            <a:endCxn id="71" idx="5"/>
          </p:cNvCxnSpPr>
          <p:nvPr/>
        </p:nvCxnSpPr>
        <p:spPr>
          <a:xfrm flipH="1" flipV="1">
            <a:off x="5060763" y="1936563"/>
            <a:ext cx="927474" cy="12322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2" idx="1"/>
            <a:endCxn id="58" idx="5"/>
          </p:cNvCxnSpPr>
          <p:nvPr/>
        </p:nvCxnSpPr>
        <p:spPr>
          <a:xfrm flipH="1" flipV="1">
            <a:off x="4527363" y="2546163"/>
            <a:ext cx="470274" cy="6226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2" idx="2"/>
            <a:endCxn id="56" idx="5"/>
          </p:cNvCxnSpPr>
          <p:nvPr/>
        </p:nvCxnSpPr>
        <p:spPr>
          <a:xfrm flipH="1" flipV="1">
            <a:off x="3612963" y="1936563"/>
            <a:ext cx="1340037" cy="13400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086600" y="1219200"/>
          <a:ext cx="1905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  <a:gridCol w="952500"/>
              </a:tblGrid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Maximum-weight Independent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5900" dirty="0" smtClean="0"/>
          </a:p>
          <a:p>
            <a:pPr>
              <a:buNone/>
            </a:pPr>
            <a:endParaRPr lang="en-US" sz="59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r>
              <a:rPr lang="en-US" sz="9600" dirty="0" smtClean="0"/>
              <a:t>Find the umbrella-free ordering. O(</a:t>
            </a:r>
            <a:r>
              <a:rPr lang="en-US" sz="9600" i="1" dirty="0" err="1" smtClean="0"/>
              <a:t>n+m</a:t>
            </a:r>
            <a:r>
              <a:rPr lang="en-US" sz="9600" dirty="0" smtClean="0"/>
              <a:t>)</a:t>
            </a:r>
          </a:p>
          <a:p>
            <a:r>
              <a:rPr lang="en-US" sz="9600" dirty="0" smtClean="0"/>
              <a:t>Find the independent sets from the umbrella-free ordering. </a:t>
            </a:r>
          </a:p>
          <a:p>
            <a:r>
              <a:rPr lang="en-US" sz="9600" dirty="0" smtClean="0"/>
              <a:t>Find the maximum-weight independent set from the IS.</a:t>
            </a:r>
          </a:p>
          <a:p>
            <a:r>
              <a:rPr lang="en-US" sz="9600" dirty="0" smtClean="0">
                <a:solidFill>
                  <a:srgbClr val="00B050"/>
                </a:solidFill>
              </a:rPr>
              <a:t>Maximum  Independent Set {C, L, M, N} = 28</a:t>
            </a:r>
            <a:endParaRPr lang="en-US" sz="9600" dirty="0" smtClean="0"/>
          </a:p>
          <a:p>
            <a:r>
              <a:rPr lang="en-US" sz="9600" dirty="0" smtClean="0">
                <a:solidFill>
                  <a:srgbClr val="FF0000"/>
                </a:solidFill>
              </a:rPr>
              <a:t>Maximum-weighted Independent Set: {K, D, E} = 30</a:t>
            </a:r>
          </a:p>
          <a:p>
            <a:pPr>
              <a:buNone/>
            </a:pPr>
            <a:endParaRPr lang="en-US" sz="9600" dirty="0" smtClean="0"/>
          </a:p>
          <a:p>
            <a:endParaRPr lang="en-US" sz="9600" dirty="0" smtClean="0"/>
          </a:p>
          <a:p>
            <a:endParaRPr lang="en-US" sz="9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5" name="Oval 44"/>
          <p:cNvSpPr/>
          <p:nvPr/>
        </p:nvSpPr>
        <p:spPr>
          <a:xfrm>
            <a:off x="1600200" y="1676400"/>
            <a:ext cx="304800" cy="304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590800" y="22860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2286000" y="297180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K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>
            <a:endCxn id="47" idx="1"/>
          </p:cNvCxnSpPr>
          <p:nvPr/>
        </p:nvCxnSpPr>
        <p:spPr>
          <a:xfrm>
            <a:off x="1828800" y="1981200"/>
            <a:ext cx="501837" cy="10352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46" idx="1"/>
          </p:cNvCxnSpPr>
          <p:nvPr/>
        </p:nvCxnSpPr>
        <p:spPr>
          <a:xfrm>
            <a:off x="1905000" y="1905000"/>
            <a:ext cx="730437" cy="4256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7" idx="7"/>
          </p:cNvCxnSpPr>
          <p:nvPr/>
        </p:nvCxnSpPr>
        <p:spPr>
          <a:xfrm flipV="1">
            <a:off x="2546163" y="2559237"/>
            <a:ext cx="120837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3352800" y="167640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3429000" y="3048000"/>
            <a:ext cx="304800" cy="304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4267200" y="22860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>
            <a:stCxn id="56" idx="3"/>
          </p:cNvCxnSpPr>
          <p:nvPr/>
        </p:nvCxnSpPr>
        <p:spPr>
          <a:xfrm flipH="1">
            <a:off x="2864037" y="1936563"/>
            <a:ext cx="533400" cy="3940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7" idx="2"/>
            <a:endCxn id="46" idx="5"/>
          </p:cNvCxnSpPr>
          <p:nvPr/>
        </p:nvCxnSpPr>
        <p:spPr>
          <a:xfrm flipH="1" flipV="1">
            <a:off x="2850963" y="2546163"/>
            <a:ext cx="578037" cy="6542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8" idx="1"/>
          </p:cNvCxnSpPr>
          <p:nvPr/>
        </p:nvCxnSpPr>
        <p:spPr>
          <a:xfrm flipH="1" flipV="1">
            <a:off x="3612964" y="1905001"/>
            <a:ext cx="698873" cy="4256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56" idx="4"/>
          </p:cNvCxnSpPr>
          <p:nvPr/>
        </p:nvCxnSpPr>
        <p:spPr>
          <a:xfrm flipH="1" flipV="1">
            <a:off x="3505200" y="1981200"/>
            <a:ext cx="44638" cy="10668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7" idx="7"/>
            <a:endCxn id="58" idx="3"/>
          </p:cNvCxnSpPr>
          <p:nvPr/>
        </p:nvCxnSpPr>
        <p:spPr>
          <a:xfrm flipV="1">
            <a:off x="3689163" y="2546163"/>
            <a:ext cx="622674" cy="5464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4800600" y="167640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953000" y="3124200"/>
            <a:ext cx="304800" cy="304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5943600" y="3124200"/>
            <a:ext cx="304800" cy="304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74" name="Straight Connector 73"/>
          <p:cNvCxnSpPr>
            <a:stCxn id="58" idx="7"/>
            <a:endCxn id="71" idx="3"/>
          </p:cNvCxnSpPr>
          <p:nvPr/>
        </p:nvCxnSpPr>
        <p:spPr>
          <a:xfrm flipV="1">
            <a:off x="4527363" y="1936563"/>
            <a:ext cx="317874" cy="3940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2" idx="0"/>
            <a:endCxn id="71" idx="4"/>
          </p:cNvCxnSpPr>
          <p:nvPr/>
        </p:nvCxnSpPr>
        <p:spPr>
          <a:xfrm flipH="1" flipV="1">
            <a:off x="4953000" y="1981200"/>
            <a:ext cx="152400" cy="1143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3" idx="1"/>
            <a:endCxn id="71" idx="5"/>
          </p:cNvCxnSpPr>
          <p:nvPr/>
        </p:nvCxnSpPr>
        <p:spPr>
          <a:xfrm flipH="1" flipV="1">
            <a:off x="5060763" y="1936563"/>
            <a:ext cx="927474" cy="12322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2" idx="1"/>
            <a:endCxn id="58" idx="5"/>
          </p:cNvCxnSpPr>
          <p:nvPr/>
        </p:nvCxnSpPr>
        <p:spPr>
          <a:xfrm flipH="1" flipV="1">
            <a:off x="4527363" y="2546163"/>
            <a:ext cx="470274" cy="6226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2" idx="2"/>
            <a:endCxn id="56" idx="5"/>
          </p:cNvCxnSpPr>
          <p:nvPr/>
        </p:nvCxnSpPr>
        <p:spPr>
          <a:xfrm flipH="1" flipV="1">
            <a:off x="3612963" y="1936563"/>
            <a:ext cx="1340037" cy="13400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086600" y="1219200"/>
          <a:ext cx="1905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  <a:gridCol w="952500"/>
              </a:tblGrid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1595529" y="41148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00729" y="4114800"/>
            <a:ext cx="14478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90929" y="4114800"/>
            <a:ext cx="20574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24329" y="4724400"/>
            <a:ext cx="914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052729" y="47244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900329" y="5334000"/>
            <a:ext cx="4572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414929" y="53340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557929" y="5334000"/>
            <a:ext cx="914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110129" y="53340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985929" y="5867400"/>
            <a:ext cx="61006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239000" y="5715000"/>
            <a:ext cx="614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824129" y="57795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95729" y="57795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67329" y="57795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38929" y="57795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0130" y="4038600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Flow 1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300129" y="4690646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Flow 2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300129" y="5224046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Flow 3</a:t>
            </a:r>
            <a:endParaRPr lang="en-US" sz="1600" dirty="0"/>
          </a:p>
        </p:txBody>
      </p:sp>
      <p:sp>
        <p:nvSpPr>
          <p:cNvPr id="45" name="Oval 44"/>
          <p:cNvSpPr/>
          <p:nvPr/>
        </p:nvSpPr>
        <p:spPr>
          <a:xfrm>
            <a:off x="1600200" y="16764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590800" y="22860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2286000" y="297180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K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>
            <a:endCxn id="47" idx="1"/>
          </p:cNvCxnSpPr>
          <p:nvPr/>
        </p:nvCxnSpPr>
        <p:spPr>
          <a:xfrm>
            <a:off x="1828800" y="1981200"/>
            <a:ext cx="501837" cy="10352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46" idx="1"/>
          </p:cNvCxnSpPr>
          <p:nvPr/>
        </p:nvCxnSpPr>
        <p:spPr>
          <a:xfrm>
            <a:off x="1905000" y="1905000"/>
            <a:ext cx="730437" cy="4256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7" idx="7"/>
          </p:cNvCxnSpPr>
          <p:nvPr/>
        </p:nvCxnSpPr>
        <p:spPr>
          <a:xfrm flipV="1">
            <a:off x="2546163" y="2559237"/>
            <a:ext cx="120837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3352800" y="167640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3429000" y="30480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4267200" y="22860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>
            <a:stCxn id="56" idx="3"/>
          </p:cNvCxnSpPr>
          <p:nvPr/>
        </p:nvCxnSpPr>
        <p:spPr>
          <a:xfrm flipH="1">
            <a:off x="2864037" y="1936563"/>
            <a:ext cx="533400" cy="3940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7" idx="2"/>
            <a:endCxn id="46" idx="5"/>
          </p:cNvCxnSpPr>
          <p:nvPr/>
        </p:nvCxnSpPr>
        <p:spPr>
          <a:xfrm flipH="1" flipV="1">
            <a:off x="2850963" y="2546163"/>
            <a:ext cx="578037" cy="6542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8" idx="1"/>
          </p:cNvCxnSpPr>
          <p:nvPr/>
        </p:nvCxnSpPr>
        <p:spPr>
          <a:xfrm flipH="1" flipV="1">
            <a:off x="3612964" y="1905001"/>
            <a:ext cx="698873" cy="4256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56" idx="4"/>
          </p:cNvCxnSpPr>
          <p:nvPr/>
        </p:nvCxnSpPr>
        <p:spPr>
          <a:xfrm flipH="1" flipV="1">
            <a:off x="3505200" y="1981200"/>
            <a:ext cx="44638" cy="10668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7" idx="7"/>
            <a:endCxn id="58" idx="3"/>
          </p:cNvCxnSpPr>
          <p:nvPr/>
        </p:nvCxnSpPr>
        <p:spPr>
          <a:xfrm flipV="1">
            <a:off x="3689163" y="2546163"/>
            <a:ext cx="622674" cy="5464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4800600" y="167640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953000" y="31242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5943600" y="3124200"/>
            <a:ext cx="304800" cy="304800"/>
          </a:xfrm>
          <a:prstGeom prst="ellipse">
            <a:avLst/>
          </a:prstGeom>
          <a:solidFill>
            <a:srgbClr val="00B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74" name="Straight Connector 73"/>
          <p:cNvCxnSpPr>
            <a:stCxn id="58" idx="7"/>
            <a:endCxn id="71" idx="3"/>
          </p:cNvCxnSpPr>
          <p:nvPr/>
        </p:nvCxnSpPr>
        <p:spPr>
          <a:xfrm flipV="1">
            <a:off x="4527363" y="1936563"/>
            <a:ext cx="317874" cy="3940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2" idx="0"/>
            <a:endCxn id="71" idx="4"/>
          </p:cNvCxnSpPr>
          <p:nvPr/>
        </p:nvCxnSpPr>
        <p:spPr>
          <a:xfrm flipH="1" flipV="1">
            <a:off x="4953000" y="1981200"/>
            <a:ext cx="152400" cy="1143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3" idx="1"/>
            <a:endCxn id="71" idx="5"/>
          </p:cNvCxnSpPr>
          <p:nvPr/>
        </p:nvCxnSpPr>
        <p:spPr>
          <a:xfrm flipH="1" flipV="1">
            <a:off x="5060763" y="1936563"/>
            <a:ext cx="927474" cy="12322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2" idx="1"/>
            <a:endCxn id="58" idx="5"/>
          </p:cNvCxnSpPr>
          <p:nvPr/>
        </p:nvCxnSpPr>
        <p:spPr>
          <a:xfrm flipH="1" flipV="1">
            <a:off x="4527363" y="2546163"/>
            <a:ext cx="470274" cy="6226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2" idx="2"/>
            <a:endCxn id="56" idx="5"/>
          </p:cNvCxnSpPr>
          <p:nvPr/>
        </p:nvCxnSpPr>
        <p:spPr>
          <a:xfrm flipH="1" flipV="1">
            <a:off x="3612963" y="1936563"/>
            <a:ext cx="1340037" cy="13400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2814729" y="5334000"/>
            <a:ext cx="685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Xiaojun</a:t>
            </a:r>
            <a:r>
              <a:rPr lang="en-US" dirty="0" smtClean="0"/>
              <a:t> Cao, </a:t>
            </a:r>
            <a:r>
              <a:rPr lang="en-US" dirty="0" err="1" smtClean="0"/>
              <a:t>Yichuan</a:t>
            </a:r>
            <a:r>
              <a:rPr lang="en-US" dirty="0" smtClean="0"/>
              <a:t> Wang, Alex </a:t>
            </a:r>
            <a:r>
              <a:rPr lang="en-US" dirty="0" err="1" smtClean="0"/>
              <a:t>Zelikovsky</a:t>
            </a:r>
            <a:r>
              <a:rPr lang="en-US" dirty="0" smtClean="0"/>
              <a:t> “Scheduling Bursts using Interval Graphs in Optical Burst witching Networks”, IEEE GLOBECOM 2009.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              Thank you!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scope</a:t>
            </a:r>
          </a:p>
          <a:p>
            <a:r>
              <a:rPr lang="en-US" dirty="0" smtClean="0"/>
              <a:t>Maximum-weight Independent </a:t>
            </a:r>
            <a:r>
              <a:rPr lang="en-US" dirty="0" smtClean="0"/>
              <a:t>Set</a:t>
            </a:r>
          </a:p>
          <a:p>
            <a:r>
              <a:rPr lang="en-US" dirty="0" smtClean="0"/>
              <a:t>Graph construction (interval graph)</a:t>
            </a:r>
          </a:p>
          <a:p>
            <a:r>
              <a:rPr lang="en-US" smtClean="0"/>
              <a:t>Flow Scheduling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Architecture of a Router</a:t>
            </a:r>
            <a:endParaRPr lang="en-US" dirty="0"/>
          </a:p>
        </p:txBody>
      </p:sp>
      <p:sp>
        <p:nvSpPr>
          <p:cNvPr id="98" name="Content Placeholder 9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8263" y="1752600"/>
            <a:ext cx="6465887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Competing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b="1" dirty="0" smtClean="0"/>
          </a:p>
          <a:p>
            <a:r>
              <a:rPr lang="en-US" sz="2600" dirty="0" smtClean="0"/>
              <a:t>IP routers provide differentiated services </a:t>
            </a:r>
          </a:p>
          <a:p>
            <a:pPr lvl="1"/>
            <a:r>
              <a:rPr lang="en-US" sz="1900" dirty="0" smtClean="0"/>
              <a:t>Different types of traffics are allocated with different resources, so web traffic and video streaming don’t compete with each other. </a:t>
            </a:r>
          </a:p>
          <a:p>
            <a:pPr lvl="1"/>
            <a:r>
              <a:rPr lang="en-US" sz="1900" dirty="0" smtClean="0"/>
              <a:t>Video streaming flows compete among themselves for the allocated resources.</a:t>
            </a:r>
            <a:endParaRPr lang="en-US" sz="11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3733800" y="1447800"/>
            <a:ext cx="2133600" cy="3810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Router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133600" y="1828800"/>
            <a:ext cx="1752600" cy="609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48400" y="1371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Outgoing channels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167640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00200" y="251460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s2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981200" y="2743200"/>
            <a:ext cx="175260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24000" y="312420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0" y="365760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s4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00200" y="426720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s5</a:t>
            </a:r>
            <a:endParaRPr lang="en-US" dirty="0"/>
          </a:p>
        </p:txBody>
      </p:sp>
      <p:cxnSp>
        <p:nvCxnSpPr>
          <p:cNvPr id="17" name="Straight Connector 16"/>
          <p:cNvCxnSpPr>
            <a:endCxn id="4" idx="2"/>
          </p:cNvCxnSpPr>
          <p:nvPr/>
        </p:nvCxnSpPr>
        <p:spPr>
          <a:xfrm>
            <a:off x="1828800" y="3276600"/>
            <a:ext cx="1905000" cy="7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5" idx="3"/>
          </p:cNvCxnSpPr>
          <p:nvPr/>
        </p:nvCxnSpPr>
        <p:spPr>
          <a:xfrm flipV="1">
            <a:off x="1915454" y="3810000"/>
            <a:ext cx="1818346" cy="322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905000" y="4191000"/>
            <a:ext cx="1905000" cy="2608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14400" y="1295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Video streaming sources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867400" y="2819400"/>
            <a:ext cx="198120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67400" y="3276600"/>
            <a:ext cx="1905000" cy="7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67400" y="3581400"/>
            <a:ext cx="205740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source sends a video in a regular interval (Usually several times in a second)</a:t>
            </a:r>
          </a:p>
          <a:p>
            <a:r>
              <a:rPr lang="en-US" dirty="0" smtClean="0"/>
              <a:t>Though the duration of each video is same, their size varies</a:t>
            </a:r>
          </a:p>
          <a:p>
            <a:pPr lvl="1"/>
            <a:r>
              <a:rPr lang="en-US" dirty="0" smtClean="0"/>
              <a:t>Achieving constant quality results in Variable Bit Rate (VBR).</a:t>
            </a:r>
          </a:p>
          <a:p>
            <a:pPr lvl="2"/>
            <a:r>
              <a:rPr lang="en-US" dirty="0" smtClean="0"/>
              <a:t>High motion scene needs more bits than little motion </a:t>
            </a:r>
          </a:p>
          <a:p>
            <a:pPr lvl="2"/>
            <a:r>
              <a:rPr lang="en-US" dirty="0" smtClean="0"/>
              <a:t>High frequency scene needs more bit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7800" y="6019800"/>
            <a:ext cx="30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400" y="6248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143000" y="5715000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143000" y="6553200"/>
            <a:ext cx="3352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667000" y="6248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76600" y="57150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86200" y="5867400"/>
            <a:ext cx="30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0" y="63246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" y="5943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Video size (B)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Packets in Time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Routers treat the video packets in an unit of time.</a:t>
            </a:r>
          </a:p>
          <a:p>
            <a:pPr lvl="2"/>
            <a:r>
              <a:rPr lang="en-US" dirty="0" smtClean="0"/>
              <a:t>Different routers have different processing power. So, size in bit is not universal across routers, but time does.</a:t>
            </a:r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60463" y="2133600"/>
            <a:ext cx="30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70063" y="2362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855663" y="1828800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55663" y="2667000"/>
            <a:ext cx="3352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379663" y="2362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989263" y="18288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598863" y="1981200"/>
            <a:ext cx="30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284663" y="24384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865063" y="2057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Video size (B)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09800" y="53340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38200" y="53340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581400" y="53340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324600" y="5334000"/>
            <a:ext cx="1447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953000" y="53340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85800" y="5715000"/>
            <a:ext cx="70866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48600" y="5574268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838200" y="5638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09800" y="5638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581400" y="5638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953000" y="5638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324600" y="5638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Competing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How to schedule the flows to a channel (port) such that the channel utilization is maximized?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800" y="19812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9812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81400" y="19812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24600" y="1981200"/>
            <a:ext cx="1447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53000" y="19812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25908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743200" y="2590800"/>
            <a:ext cx="685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86400" y="2590800"/>
            <a:ext cx="914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14800" y="25908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962400" y="32004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133600" y="32004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105400" y="32004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20000" y="3200400"/>
            <a:ext cx="914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172200" y="32004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62000" y="3722132"/>
            <a:ext cx="7772400" cy="116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610600" y="3581400"/>
            <a:ext cx="614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600200" y="36459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71800" y="36459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43400" y="36459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15000" y="36459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086600" y="36459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201" y="1905000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Flow 1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" y="2557046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Flow 2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" y="3090446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Flow 3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3276600" y="38978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Router’s Output Buffer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possible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Does it maximize the channel utilization? - NO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9812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981200"/>
            <a:ext cx="8382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81400" y="1981200"/>
            <a:ext cx="4572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24600" y="1981200"/>
            <a:ext cx="14478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53000" y="19812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25908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743200" y="2590800"/>
            <a:ext cx="685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86400" y="2590800"/>
            <a:ext cx="914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14800" y="25908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962400" y="32004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133600" y="3200400"/>
            <a:ext cx="8382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105400" y="3200400"/>
            <a:ext cx="4572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20000" y="3200400"/>
            <a:ext cx="914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172200" y="32004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62000" y="3722132"/>
            <a:ext cx="7772400" cy="116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610600" y="3581400"/>
            <a:ext cx="614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600200" y="36459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71800" y="36459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43400" y="36459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15000" y="36459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086600" y="36459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201" y="1905000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Flow 1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" y="2557046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Flow 2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" y="3090446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Flow 3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3276600" y="38978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Router’s Output Buffer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Greedy Strategy? Earliest Deadline First?</a:t>
            </a:r>
          </a:p>
          <a:p>
            <a:pPr lvl="1"/>
            <a:r>
              <a:rPr lang="en-US" dirty="0" smtClean="0"/>
              <a:t>Suboptimal result (</a:t>
            </a:r>
            <a:r>
              <a:rPr lang="en-US" dirty="0" smtClean="0">
                <a:solidFill>
                  <a:srgbClr val="FF0000"/>
                </a:solidFill>
              </a:rPr>
              <a:t>Will pick B over J</a:t>
            </a:r>
            <a:r>
              <a:rPr lang="en-US" dirty="0" smtClean="0"/>
              <a:t>)</a:t>
            </a:r>
          </a:p>
          <a:p>
            <a:r>
              <a:rPr lang="en-US" dirty="0" smtClean="0"/>
              <a:t>0-1 Knapsack problem?</a:t>
            </a:r>
          </a:p>
          <a:p>
            <a:pPr lvl="1"/>
            <a:r>
              <a:rPr lang="en-US" dirty="0" smtClean="0"/>
              <a:t>NP-complete. Dynamic programming based pseudo polynomial time algorithm exists.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Maximum-weight independent set of a graph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81200" y="1981200"/>
            <a:ext cx="762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9812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81400" y="1981200"/>
            <a:ext cx="685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24600" y="1981200"/>
            <a:ext cx="1447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53000" y="19812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25908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743200" y="2590800"/>
            <a:ext cx="685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86400" y="2590800"/>
            <a:ext cx="914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14800" y="25908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962400" y="32004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133600" y="32004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J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05400" y="32004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20000" y="3200400"/>
            <a:ext cx="914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172200" y="32004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62000" y="3722132"/>
            <a:ext cx="7772400" cy="116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610600" y="3581400"/>
            <a:ext cx="614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600200" y="36459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71800" y="36459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43400" y="36459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15000" y="36459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086600" y="3645932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201" y="1905000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Flow 1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" y="2557046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Flow 2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" y="3090446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Flow 3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3276600" y="38978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Router’s Output Buffer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</TotalTime>
  <Words>580</Words>
  <Application>Microsoft Office PowerPoint</Application>
  <PresentationFormat>On-screen Show (4:3)</PresentationFormat>
  <Paragraphs>381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Flow Scheduling for Interactive Video Streaming</vt:lpstr>
      <vt:lpstr>Outline</vt:lpstr>
      <vt:lpstr>Logical Architecture of a Router</vt:lpstr>
      <vt:lpstr>Competing Flows</vt:lpstr>
      <vt:lpstr>Video Streaming</vt:lpstr>
      <vt:lpstr>Packets in Time Unit</vt:lpstr>
      <vt:lpstr>Competing Flows</vt:lpstr>
      <vt:lpstr>A possible solution</vt:lpstr>
      <vt:lpstr>Candidate Solutions</vt:lpstr>
      <vt:lpstr>Graph Construction</vt:lpstr>
      <vt:lpstr>Maximum-weight Independent Set (MWIS)</vt:lpstr>
      <vt:lpstr>Maximum-weight Independent Set</vt:lpstr>
      <vt:lpstr>Flow Scheduling</vt:lpstr>
      <vt:lpstr>References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control for internet video</dc:title>
  <dc:creator>Iftakharul Islam</dc:creator>
  <cp:lastModifiedBy>Iftakharul Islam</cp:lastModifiedBy>
  <cp:revision>302</cp:revision>
  <dcterms:created xsi:type="dcterms:W3CDTF">2006-08-16T00:00:00Z</dcterms:created>
  <dcterms:modified xsi:type="dcterms:W3CDTF">2016-04-27T16:08:06Z</dcterms:modified>
</cp:coreProperties>
</file>