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41"/>
  </p:notesMasterIdLst>
  <p:handoutMasterIdLst>
    <p:handoutMasterId r:id="rId42"/>
  </p:handoutMasterIdLst>
  <p:sldIdLst>
    <p:sldId id="297" r:id="rId2"/>
    <p:sldId id="299" r:id="rId3"/>
    <p:sldId id="337" r:id="rId4"/>
    <p:sldId id="349" r:id="rId5"/>
    <p:sldId id="350" r:id="rId6"/>
    <p:sldId id="351" r:id="rId7"/>
    <p:sldId id="352" r:id="rId8"/>
    <p:sldId id="353" r:id="rId9"/>
    <p:sldId id="354" r:id="rId10"/>
    <p:sldId id="374" r:id="rId11"/>
    <p:sldId id="355" r:id="rId12"/>
    <p:sldId id="391" r:id="rId13"/>
    <p:sldId id="356" r:id="rId14"/>
    <p:sldId id="393" r:id="rId15"/>
    <p:sldId id="357" r:id="rId16"/>
    <p:sldId id="387" r:id="rId17"/>
    <p:sldId id="395" r:id="rId18"/>
    <p:sldId id="358" r:id="rId19"/>
    <p:sldId id="359" r:id="rId20"/>
    <p:sldId id="360" r:id="rId21"/>
    <p:sldId id="361" r:id="rId22"/>
    <p:sldId id="362" r:id="rId23"/>
    <p:sldId id="363" r:id="rId24"/>
    <p:sldId id="364" r:id="rId25"/>
    <p:sldId id="388" r:id="rId26"/>
    <p:sldId id="389" r:id="rId27"/>
    <p:sldId id="365" r:id="rId28"/>
    <p:sldId id="397" r:id="rId29"/>
    <p:sldId id="366" r:id="rId30"/>
    <p:sldId id="398" r:id="rId31"/>
    <p:sldId id="383" r:id="rId32"/>
    <p:sldId id="368" r:id="rId33"/>
    <p:sldId id="384" r:id="rId34"/>
    <p:sldId id="369" r:id="rId35"/>
    <p:sldId id="343" r:id="rId36"/>
    <p:sldId id="344" r:id="rId37"/>
    <p:sldId id="372" r:id="rId38"/>
    <p:sldId id="373" r:id="rId39"/>
    <p:sldId id="298" r:id="rId40"/>
  </p:sldIdLst>
  <p:sldSz cx="9144000" cy="6858000" type="screen4x3"/>
  <p:notesSz cx="6858000" cy="9144000"/>
  <p:custDataLst>
    <p:tags r:id="rId4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da Wirth Federico" initials="HWF" lastIdx="2" clrIdx="0"/>
  <p:cmAuthor id="1" name="Joyce N." initials="JN" lastIdx="20" clrIdx="1"/>
  <p:cmAuthor id="2" name="Judy Ann Levine" initials="jal" lastIdx="6"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A50021"/>
    <a:srgbClr val="800000"/>
    <a:srgbClr val="CC0066"/>
    <a:srgbClr val="CC0000"/>
    <a:srgbClr val="993300"/>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5" autoAdjust="0"/>
    <p:restoredTop sz="82771" autoAdjust="0"/>
  </p:normalViewPr>
  <p:slideViewPr>
    <p:cSldViewPr>
      <p:cViewPr>
        <p:scale>
          <a:sx n="50" d="100"/>
          <a:sy n="50" d="100"/>
        </p:scale>
        <p:origin x="-250" y="-6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1806"/>
    </p:cViewPr>
  </p:sorterViewPr>
  <p:notesViewPr>
    <p:cSldViewPr>
      <p:cViewPr varScale="1">
        <p:scale>
          <a:sx n="45" d="100"/>
          <a:sy n="45" d="100"/>
        </p:scale>
        <p:origin x="-912" y="-67"/>
      </p:cViewPr>
      <p:guideLst>
        <p:guide orient="horz" pos="2880"/>
        <p:guide pos="2160"/>
      </p:guideLst>
    </p:cSldViewPr>
  </p:notesViewPr>
  <p:gridSpacing cx="468172800" cy="468172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DE595F0-CB7C-4834-970C-99C7DB6AE745}" type="datetimeFigureOut">
              <a:rPr lang="en-US"/>
              <a:pPr>
                <a:defRPr/>
              </a:pPr>
              <a:t>9/27/2011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37567FD-AB7B-4288-AA5A-9AECC29A2768}" type="slidenum">
              <a:rPr lang="en-US"/>
              <a:pPr>
                <a:defRPr/>
              </a:pPr>
              <a:t>‹#›</a:t>
            </a:fld>
            <a:endParaRPr lang="en-US"/>
          </a:p>
        </p:txBody>
      </p:sp>
    </p:spTree>
    <p:extLst>
      <p:ext uri="{BB962C8B-B14F-4D97-AF65-F5344CB8AC3E}">
        <p14:creationId xmlns="" xmlns:p14="http://schemas.microsoft.com/office/powerpoint/2010/main" xmlns:mv="urn:schemas-microsoft-com:mac:vml" xmlns:mc="http://schemas.openxmlformats.org/markup-compatibility/2006" val="780222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9994474-D628-4D69-BDF4-DD03938C77EE}" type="slidenum">
              <a:rPr lang="en-US"/>
              <a:pPr>
                <a:defRPr/>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830117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15BE76BB-0970-47C6-94C0-7ADB05292ACD}" type="slidenum">
              <a:rPr lang="en-US" sz="1200"/>
              <a:pPr algn="r" eaLnBrk="1" hangingPunct="1"/>
              <a:t>1</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6F3F5F4-0A04-4102-BBF4-CE6454DD91F1}" type="slidenum">
              <a:rPr lang="en-US" sz="1200"/>
              <a:pPr algn="r" eaLnBrk="1" hangingPunct="1"/>
              <a:t>2</a:t>
            </a:fld>
            <a:endParaRPr 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longer</a:t>
            </a:r>
            <a:r>
              <a:rPr lang="en-US" baseline="0" dirty="0" smtClean="0"/>
              <a:t> tape cartridges – but boxes.</a:t>
            </a:r>
          </a:p>
          <a:p>
            <a:r>
              <a:rPr lang="en-US" baseline="0" dirty="0" smtClean="0"/>
              <a:t>Access is still sequential access</a:t>
            </a:r>
          </a:p>
          <a:p>
            <a:r>
              <a:rPr lang="en-US" baseline="0" dirty="0" smtClean="0"/>
              <a:t>Used primarily for backing up data and other non-sensitive operations.</a:t>
            </a:r>
            <a:endParaRPr lang="en-US" dirty="0"/>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Spins very rapidly and continuously inside computer</a:t>
            </a:r>
            <a:r>
              <a:rPr lang="en-US" baseline="0" dirty="0" smtClean="0"/>
              <a:t> chassis or separate box</a:t>
            </a:r>
          </a:p>
          <a:p>
            <a:r>
              <a:rPr lang="en-US" baseline="0" dirty="0" smtClean="0"/>
              <a:t>Holds hundreds of gigabytes of storage</a:t>
            </a:r>
          </a:p>
          <a:p>
            <a:r>
              <a:rPr lang="en-US" baseline="0" dirty="0" smtClean="0"/>
              <a:t>Can hold several books including images, entire music collections, several movie-length clips, and years of </a:t>
            </a:r>
            <a:r>
              <a:rPr lang="en-US" baseline="0" dirty="0" err="1" smtClean="0"/>
              <a:t>photographssssssssssssssssssss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DVDs – 4.7-17 GB of</a:t>
            </a:r>
            <a:r>
              <a:rPr lang="en-US" baseline="0" dirty="0" smtClean="0"/>
              <a:t> information. Single disc can hold 4.7  </a:t>
            </a:r>
            <a:r>
              <a:rPr lang="en-US" baseline="0" dirty="0" err="1" smtClean="0"/>
              <a:t>Gb</a:t>
            </a:r>
            <a:endParaRPr lang="en-US" dirty="0"/>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Magnetic</a:t>
            </a:r>
            <a:r>
              <a:rPr lang="en-US" baseline="0" dirty="0" smtClean="0"/>
              <a:t> disks – Each divided into sectors and concentric tracks</a:t>
            </a:r>
          </a:p>
          <a:p>
            <a:r>
              <a:rPr lang="en-US" baseline="0" dirty="0" smtClean="0"/>
              <a:t>Accessed by a read/write head on a moveable arm-armature</a:t>
            </a:r>
          </a:p>
          <a:p>
            <a:r>
              <a:rPr lang="en-US" baseline="0" dirty="0" smtClean="0"/>
              <a:t>Head glides above disk on a thin cushion of air</a:t>
            </a:r>
          </a:p>
          <a:p>
            <a:r>
              <a:rPr lang="en-US" baseline="0" dirty="0" smtClean="0"/>
              <a:t>CD-ROM – burns pits on bottom surface in reflective metal film</a:t>
            </a:r>
          </a:p>
          <a:p>
            <a:endParaRPr lang="en-US" dirty="0"/>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Flash memory is too</a:t>
            </a:r>
            <a:r>
              <a:rPr lang="en-US" baseline="0" dirty="0" smtClean="0"/>
              <a:t> expensive to replace disk drives now, but price is dropping</a:t>
            </a:r>
          </a:p>
          <a:p>
            <a:r>
              <a:rPr lang="en-US" baseline="0" dirty="0" smtClean="0"/>
              <a:t>Used now to store digital images (camera), sound (digital recorders), and computer data files</a:t>
            </a:r>
          </a:p>
          <a:p>
            <a:r>
              <a:rPr lang="en-US" baseline="0" dirty="0" smtClean="0"/>
              <a:t>Almost certain to become the new standard for storage.</a:t>
            </a:r>
            <a:endParaRPr lang="en-US" dirty="0"/>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Heavy</a:t>
            </a:r>
            <a:r>
              <a:rPr lang="en-US" baseline="0" dirty="0" smtClean="0"/>
              <a:t> computer users – repetitive-stress injuries, carpal tunnel </a:t>
            </a:r>
            <a:r>
              <a:rPr lang="en-US" baseline="0" dirty="0" err="1" smtClean="0"/>
              <a:t>syndrom</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endParaRPr lang="en-US" smtClean="0"/>
          </a:p>
        </p:txBody>
      </p:sp>
      <p:sp>
        <p:nvSpPr>
          <p:cNvPr id="235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3A4266FC-1CD8-4A45-8249-668A44CF95CA}" type="slidenum">
              <a:rPr lang="en-US" sz="1200"/>
              <a:pPr algn="r" eaLnBrk="1" hangingPunct="1"/>
              <a:t>39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Magnetic ink character readers – for checks</a:t>
            </a:r>
          </a:p>
          <a:p>
            <a:r>
              <a:rPr lang="en-US" baseline="0" dirty="0" smtClean="0"/>
              <a:t>RFID readers – uses radio waves to communicate with RFID tags </a:t>
            </a:r>
          </a:p>
          <a:p>
            <a:r>
              <a:rPr lang="en-US" baseline="0" dirty="0" smtClean="0"/>
              <a:t>RFID tags      - as small as grain of rice --- as large as card deck</a:t>
            </a:r>
          </a:p>
          <a:p>
            <a:r>
              <a:rPr lang="en-US" baseline="0" dirty="0" smtClean="0"/>
              <a:t>Optical character recognition – OCR – printed characters only</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Film</a:t>
            </a:r>
            <a:r>
              <a:rPr lang="en-US" baseline="0" smtClean="0"/>
              <a:t> Scanners - </a:t>
            </a:r>
            <a:endParaRPr lang="en-US"/>
          </a:p>
        </p:txBody>
      </p:sp>
      <p:sp>
        <p:nvSpPr>
          <p:cNvPr id="4" name="Slide Number Placeholder 3"/>
          <p:cNvSpPr>
            <a:spLocks noGrp="1"/>
          </p:cNvSpPr>
          <p:nvPr>
            <p:ph type="sldNum" sz="quarter" idx="10"/>
          </p:nvPr>
        </p:nvSpPr>
        <p:spPr/>
        <p:txBody>
          <a:bodyPr/>
          <a:lstStyle/>
          <a:p>
            <a:pPr>
              <a:defRPr/>
            </a:pPr>
            <a:fld id="{E9994474-D628-4D69-BDF4-DD03938C77EE}"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7030A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65125" y="6248400"/>
            <a:ext cx="6950075" cy="307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rPr>
              <a:t>Copyright © 2012 Pearson Education, Inc. publishing as Prentice Hall</a:t>
            </a:r>
            <a:endParaRPr lang="en-US" sz="1400" dirty="0" smtClean="0">
              <a:latin typeface="+mn-lt"/>
              <a:cs typeface="Times New Roman" pitchFamily="18" charset="0"/>
            </a:endParaRPr>
          </a:p>
        </p:txBody>
      </p:sp>
      <p:sp>
        <p:nvSpPr>
          <p:cNvPr id="2" name="Title 1"/>
          <p:cNvSpPr>
            <a:spLocks noGrp="1"/>
          </p:cNvSpPr>
          <p:nvPr>
            <p:ph type="title"/>
          </p:nvPr>
        </p:nvSpPr>
        <p:spPr/>
        <p:txBody>
          <a:bodyPr/>
          <a:lstStyle>
            <a:lvl1pPr>
              <a:defRPr>
                <a:solidFill>
                  <a:srgbClr val="7030A0"/>
                </a:solidFill>
                <a:latin typeface="+mn-lt"/>
                <a:ea typeface="Verdana" pitchFamily="34" charset="0"/>
                <a:cs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2900" indent="-342900">
              <a:spcBef>
                <a:spcPts val="600"/>
              </a:spcBef>
              <a:spcAft>
                <a:spcPts val="900"/>
              </a:spcAft>
              <a:buClr>
                <a:srgbClr val="7030A0"/>
              </a:buClr>
              <a:buFont typeface="Wingdings" pitchFamily="2" charset="2"/>
              <a:buChar char="ü"/>
              <a:defRPr>
                <a:latin typeface="+mn-lt"/>
                <a:ea typeface="Verdana" pitchFamily="34" charset="0"/>
                <a:cs typeface="Verdana" pitchFamily="34" charset="0"/>
              </a:defRPr>
            </a:lvl1pPr>
            <a:lvl2pPr marL="742950" indent="-285750">
              <a:spcBef>
                <a:spcPts val="600"/>
              </a:spcBef>
              <a:spcAft>
                <a:spcPts val="600"/>
              </a:spcAft>
              <a:buClr>
                <a:srgbClr val="7030A0"/>
              </a:buClr>
              <a:buFont typeface="Arial" pitchFamily="34" charset="0"/>
              <a:buChar char="•"/>
              <a:defRPr sz="2600">
                <a:latin typeface="+mn-lt"/>
              </a:defRPr>
            </a:lvl2pPr>
            <a:lvl3pPr>
              <a:spcBef>
                <a:spcPts val="600"/>
              </a:spcBef>
              <a:spcAft>
                <a:spcPts val="900"/>
              </a:spcAft>
              <a:buClr>
                <a:srgbClr val="7030A0"/>
              </a:buClr>
              <a:buFont typeface="Arial" pitchFamily="34" charset="0"/>
              <a:buChar cha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Slide Number Placeholder 5"/>
          <p:cNvSpPr>
            <a:spLocks noGrp="1"/>
          </p:cNvSpPr>
          <p:nvPr>
            <p:ph type="sldNum" sz="quarter" idx="10"/>
          </p:nvPr>
        </p:nvSpPr>
        <p:spPr>
          <a:xfrm>
            <a:off x="6645275" y="6248400"/>
            <a:ext cx="2133600" cy="307975"/>
          </a:xfrm>
        </p:spPr>
        <p:txBody>
          <a:bodyPr/>
          <a:lstStyle>
            <a:lvl1pPr>
              <a:defRPr sz="1400" b="1" dirty="0" smtClean="0">
                <a:latin typeface="+mn-lt"/>
              </a:defRPr>
            </a:lvl1pPr>
          </a:lstStyle>
          <a:p>
            <a:pPr>
              <a:defRPr/>
            </a:pPr>
            <a:fld id="{631CBE9A-2DFB-48AB-8919-9639AFCDB475}"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A9A6E6-1035-4562-A9AA-8C57D126EF53}"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65125" y="6248400"/>
            <a:ext cx="6950075" cy="307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rPr>
              <a:t>Copyright © 2012 Pearson Education, Inc. publishing as Prentice Hall</a:t>
            </a:r>
            <a:endParaRPr lang="en-US" sz="1400" dirty="0" smtClean="0">
              <a:latin typeface="+mn-lt"/>
              <a:cs typeface="Times New Roman" pitchFamily="18" charset="0"/>
            </a:endParaRPr>
          </a:p>
        </p:txBody>
      </p:sp>
      <p:sp>
        <p:nvSpPr>
          <p:cNvPr id="2" name="Title 1"/>
          <p:cNvSpPr>
            <a:spLocks noGrp="1"/>
          </p:cNvSpPr>
          <p:nvPr>
            <p:ph type="title"/>
          </p:nvPr>
        </p:nvSpPr>
        <p:spPr/>
        <p:txBody>
          <a:bodyPr/>
          <a:lstStyle>
            <a:lvl1pPr>
              <a:defRPr>
                <a:solidFill>
                  <a:srgbClr val="7030A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554480"/>
            <a:ext cx="4038600" cy="4617720"/>
          </a:xfrm>
        </p:spPr>
        <p:txBody>
          <a:bodyPr/>
          <a:lstStyle>
            <a:lvl1pPr>
              <a:buClr>
                <a:srgbClr val="7030A0"/>
              </a:buClr>
              <a:defRPr sz="2800"/>
            </a:lvl1pPr>
            <a:lvl2pPr marL="742950" indent="-285750">
              <a:buClr>
                <a:srgbClr val="7030A0"/>
              </a:buClr>
              <a:buFont typeface="Arial" pitchFamily="34" charset="0"/>
              <a:buChar char="•"/>
              <a:defRPr sz="2400"/>
            </a:lvl2pPr>
            <a:lvl3pPr>
              <a:buClr>
                <a:srgbClr val="7030A0"/>
              </a:buCl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Slide Number Placeholder 5"/>
          <p:cNvSpPr>
            <a:spLocks noGrp="1"/>
          </p:cNvSpPr>
          <p:nvPr>
            <p:ph type="sldNum" sz="quarter" idx="10"/>
          </p:nvPr>
        </p:nvSpPr>
        <p:spPr>
          <a:xfrm>
            <a:off x="6645275" y="6248400"/>
            <a:ext cx="2133600" cy="307975"/>
          </a:xfrm>
        </p:spPr>
        <p:txBody>
          <a:bodyPr/>
          <a:lstStyle>
            <a:lvl1pPr>
              <a:defRPr sz="1400" b="1" dirty="0" smtClean="0"/>
            </a:lvl1pPr>
          </a:lstStyle>
          <a:p>
            <a:pPr>
              <a:defRPr/>
            </a:pPr>
            <a:fld id="{A8795F51-5499-46AD-AEB2-2B83E9561E6D}" type="slidenum">
              <a:rPr lang="en-US" smtClean="0"/>
              <a:pPr>
                <a:defRPr/>
              </a:pPr>
              <a:t>‹#›</a:t>
            </a:fld>
            <a:endParaRPr lang="en-US" dirty="0"/>
          </a:p>
        </p:txBody>
      </p:sp>
      <p:sp>
        <p:nvSpPr>
          <p:cNvPr id="10" name="Content Placeholder 2"/>
          <p:cNvSpPr>
            <a:spLocks noGrp="1"/>
          </p:cNvSpPr>
          <p:nvPr>
            <p:ph sz="half" idx="11"/>
          </p:nvPr>
        </p:nvSpPr>
        <p:spPr>
          <a:xfrm>
            <a:off x="4648200" y="1554480"/>
            <a:ext cx="4038600" cy="4617720"/>
          </a:xfrm>
        </p:spPr>
        <p:txBody>
          <a:bodyPr/>
          <a:lstStyle>
            <a:lvl1pPr>
              <a:buClr>
                <a:srgbClr val="7030A0"/>
              </a:buClr>
              <a:defRPr sz="2800"/>
            </a:lvl1pPr>
            <a:lvl2pPr>
              <a:buClr>
                <a:srgbClr val="7030A0"/>
              </a:buClr>
              <a:defRPr sz="2400"/>
            </a:lvl2pPr>
            <a:lvl3pPr>
              <a:buClr>
                <a:srgbClr val="7030A0"/>
              </a:buCl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marL="742950" indent="-285750">
              <a:buFont typeface="Arial" pitchFamily="34" charset="0"/>
              <a:buChar cha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Box 4"/>
          <p:cNvSpPr txBox="1">
            <a:spLocks noChangeArrowheads="1"/>
          </p:cNvSpPr>
          <p:nvPr userDrawn="1"/>
        </p:nvSpPr>
        <p:spPr bwMode="auto">
          <a:xfrm>
            <a:off x="365125" y="6248400"/>
            <a:ext cx="6950075" cy="307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rPr>
              <a:t>Copyright © 2012 Pearson Education, Inc. publishing as Prentice Hall</a:t>
            </a:r>
            <a:endParaRPr lang="en-US" sz="1400" dirty="0" smtClean="0">
              <a:latin typeface="+mn-lt"/>
              <a:cs typeface="Times New Roman" pitchFamily="18" charset="0"/>
            </a:endParaRPr>
          </a:p>
        </p:txBody>
      </p:sp>
      <p:sp>
        <p:nvSpPr>
          <p:cNvPr id="11" name="Slide Number Placeholder 5"/>
          <p:cNvSpPr>
            <a:spLocks noGrp="1"/>
          </p:cNvSpPr>
          <p:nvPr>
            <p:ph type="sldNum" sz="quarter" idx="10"/>
          </p:nvPr>
        </p:nvSpPr>
        <p:spPr>
          <a:xfrm>
            <a:off x="6645275" y="6248400"/>
            <a:ext cx="2133600" cy="307975"/>
          </a:xfrm>
        </p:spPr>
        <p:txBody>
          <a:bodyPr/>
          <a:lstStyle>
            <a:lvl1pPr>
              <a:defRPr sz="1400" b="1" dirty="0" smtClean="0">
                <a:latin typeface="+mn-lt"/>
              </a:defRPr>
            </a:lvl1pPr>
          </a:lstStyle>
          <a:p>
            <a:pPr>
              <a:defRPr/>
            </a:pPr>
            <a:fld id="{631CBE9A-2DFB-48AB-8919-9639AFCDB47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Box 4"/>
          <p:cNvSpPr txBox="1">
            <a:spLocks noChangeArrowheads="1"/>
          </p:cNvSpPr>
          <p:nvPr userDrawn="1"/>
        </p:nvSpPr>
        <p:spPr bwMode="auto">
          <a:xfrm>
            <a:off x="365125" y="6248400"/>
            <a:ext cx="6950075" cy="307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rPr>
              <a:t>Copyright © 2012 Pearson Education, Inc. publishing as Prentice Hall</a:t>
            </a:r>
            <a:endParaRPr lang="en-US" sz="1400" dirty="0" smtClean="0">
              <a:latin typeface="+mn-lt"/>
              <a:cs typeface="Times New Roman" pitchFamily="18" charset="0"/>
            </a:endParaRPr>
          </a:p>
        </p:txBody>
      </p:sp>
      <p:sp>
        <p:nvSpPr>
          <p:cNvPr id="7" name="Slide Number Placeholder 5"/>
          <p:cNvSpPr>
            <a:spLocks noGrp="1"/>
          </p:cNvSpPr>
          <p:nvPr>
            <p:ph type="sldNum" sz="quarter" idx="10"/>
          </p:nvPr>
        </p:nvSpPr>
        <p:spPr>
          <a:xfrm>
            <a:off x="6645275" y="6248400"/>
            <a:ext cx="2133600" cy="307975"/>
          </a:xfrm>
        </p:spPr>
        <p:txBody>
          <a:bodyPr/>
          <a:lstStyle>
            <a:lvl1pPr>
              <a:defRPr sz="1400" b="1" dirty="0" smtClean="0">
                <a:latin typeface="+mn-lt"/>
              </a:defRPr>
            </a:lvl1pPr>
          </a:lstStyle>
          <a:p>
            <a:pPr>
              <a:defRPr/>
            </a:pPr>
            <a:fld id="{631CBE9A-2DFB-48AB-8919-9639AFCDB475}"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365125" y="6248400"/>
            <a:ext cx="6950075" cy="307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rPr>
              <a:t>Copyright © 2012 Pearson Education, Inc. publishing as Prentice Hall</a:t>
            </a:r>
            <a:endParaRPr lang="en-US" sz="1400" dirty="0" smtClean="0">
              <a:latin typeface="+mn-lt"/>
              <a:cs typeface="Times New Roman" pitchFamily="18" charset="0"/>
            </a:endParaRPr>
          </a:p>
        </p:txBody>
      </p:sp>
      <p:sp>
        <p:nvSpPr>
          <p:cNvPr id="6" name="Slide Number Placeholder 5"/>
          <p:cNvSpPr>
            <a:spLocks noGrp="1"/>
          </p:cNvSpPr>
          <p:nvPr>
            <p:ph type="sldNum" sz="quarter" idx="10"/>
          </p:nvPr>
        </p:nvSpPr>
        <p:spPr>
          <a:xfrm>
            <a:off x="6645275" y="6248400"/>
            <a:ext cx="2133600" cy="307975"/>
          </a:xfrm>
        </p:spPr>
        <p:txBody>
          <a:bodyPr/>
          <a:lstStyle>
            <a:lvl1pPr>
              <a:defRPr sz="1400" b="1" dirty="0" smtClean="0">
                <a:latin typeface="+mn-lt"/>
              </a:defRPr>
            </a:lvl1pPr>
          </a:lstStyle>
          <a:p>
            <a:pPr>
              <a:defRPr/>
            </a:pPr>
            <a:fld id="{631CBE9A-2DFB-48AB-8919-9639AFCDB475}"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dirty="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9D56437B-C584-4EAE-B5D1-6E178E20291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1" r:id="rId7"/>
  </p:sldLayoutIdLst>
  <p:hf hdr="0" ftr="0" dt="0"/>
  <p:txStyles>
    <p:titleStyle>
      <a:lvl1pPr algn="ctr" rtl="0" eaLnBrk="0" fontAlgn="base" hangingPunct="0">
        <a:spcBef>
          <a:spcPct val="0"/>
        </a:spcBef>
        <a:spcAft>
          <a:spcPct val="0"/>
        </a:spcAft>
        <a:defRPr sz="4000" b="1" kern="1200">
          <a:solidFill>
            <a:schemeClr val="accent4">
              <a:lumMod val="75000"/>
            </a:schemeClr>
          </a:solidFill>
          <a:latin typeface="+mj-lt"/>
          <a:ea typeface="+mj-ea"/>
          <a:cs typeface="+mj-cs"/>
        </a:defRPr>
      </a:lvl1pPr>
      <a:lvl2pPr algn="ctr" rtl="0" eaLnBrk="0" fontAlgn="base" hangingPunct="0">
        <a:spcBef>
          <a:spcPct val="0"/>
        </a:spcBef>
        <a:spcAft>
          <a:spcPct val="0"/>
        </a:spcAft>
        <a:defRPr sz="4000" b="1">
          <a:solidFill>
            <a:srgbClr val="A50021"/>
          </a:solidFill>
          <a:latin typeface="Calibri" pitchFamily="34" charset="0"/>
        </a:defRPr>
      </a:lvl2pPr>
      <a:lvl3pPr algn="ctr" rtl="0" eaLnBrk="0" fontAlgn="base" hangingPunct="0">
        <a:spcBef>
          <a:spcPct val="0"/>
        </a:spcBef>
        <a:spcAft>
          <a:spcPct val="0"/>
        </a:spcAft>
        <a:defRPr sz="4000" b="1">
          <a:solidFill>
            <a:srgbClr val="A50021"/>
          </a:solidFill>
          <a:latin typeface="Calibri" pitchFamily="34" charset="0"/>
        </a:defRPr>
      </a:lvl3pPr>
      <a:lvl4pPr algn="ctr" rtl="0" eaLnBrk="0" fontAlgn="base" hangingPunct="0">
        <a:spcBef>
          <a:spcPct val="0"/>
        </a:spcBef>
        <a:spcAft>
          <a:spcPct val="0"/>
        </a:spcAft>
        <a:defRPr sz="4000" b="1">
          <a:solidFill>
            <a:srgbClr val="A50021"/>
          </a:solidFill>
          <a:latin typeface="Calibri" pitchFamily="34" charset="0"/>
        </a:defRPr>
      </a:lvl4pPr>
      <a:lvl5pPr algn="ctr" rtl="0" eaLnBrk="0" fontAlgn="base" hangingPunct="0">
        <a:spcBef>
          <a:spcPct val="0"/>
        </a:spcBef>
        <a:spcAft>
          <a:spcPct val="0"/>
        </a:spcAft>
        <a:defRPr sz="4000" b="1">
          <a:solidFill>
            <a:srgbClr val="A5002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0.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04800" y="6248400"/>
            <a:ext cx="7010400" cy="338138"/>
          </a:xfrm>
          <a:prstGeom prst="rect">
            <a:avLst/>
          </a:prstGeom>
          <a:noFill/>
          <a:ln w="9525">
            <a:noFill/>
            <a:miter lim="800000"/>
            <a:headEnd/>
            <a:tailEnd/>
          </a:ln>
        </p:spPr>
        <p:txBody>
          <a:bodyPr>
            <a:spAutoFit/>
          </a:bodyPr>
          <a:lstStyle/>
          <a:p>
            <a:pPr eaLnBrk="1" hangingPunct="1">
              <a:spcBef>
                <a:spcPct val="50000"/>
              </a:spcBef>
            </a:pPr>
            <a:r>
              <a:rPr lang="en-US" sz="1600" b="1" dirty="0">
                <a:solidFill>
                  <a:srgbClr val="7030A0"/>
                </a:solidFill>
              </a:rPr>
              <a:t>Copyright © 2012 Pearson Education, Inc. publishing as Prentice Hall</a:t>
            </a:r>
            <a:endParaRPr lang="en-US" sz="1600" b="1" dirty="0">
              <a:solidFill>
                <a:srgbClr val="7030A0"/>
              </a:solidFill>
              <a:cs typeface="Times New Roman" pitchFamily="18" charset="0"/>
            </a:endParaRPr>
          </a:p>
        </p:txBody>
      </p:sp>
      <p:sp>
        <p:nvSpPr>
          <p:cNvPr id="12292" name="Text Box 5"/>
          <p:cNvSpPr txBox="1">
            <a:spLocks noChangeArrowheads="1"/>
          </p:cNvSpPr>
          <p:nvPr/>
        </p:nvSpPr>
        <p:spPr bwMode="auto">
          <a:xfrm>
            <a:off x="4572000" y="1447800"/>
            <a:ext cx="4572000" cy="3185487"/>
          </a:xfrm>
          <a:prstGeom prst="rect">
            <a:avLst/>
          </a:prstGeom>
          <a:noFill/>
          <a:ln w="9525" algn="ctr">
            <a:noFill/>
            <a:miter lim="800000"/>
            <a:headEnd/>
            <a:tailEnd/>
          </a:ln>
        </p:spPr>
        <p:txBody>
          <a:bodyPr>
            <a:spAutoFit/>
          </a:bodyPr>
          <a:lstStyle/>
          <a:p>
            <a:pPr algn="ctr">
              <a:spcBef>
                <a:spcPct val="50000"/>
              </a:spcBef>
              <a:spcAft>
                <a:spcPts val="1800"/>
              </a:spcAft>
            </a:pPr>
            <a:r>
              <a:rPr lang="en-US" sz="3200" b="1" i="1" dirty="0" smtClean="0">
                <a:solidFill>
                  <a:srgbClr val="7030A0"/>
                </a:solidFill>
              </a:rPr>
              <a:t>Digital Planet</a:t>
            </a:r>
            <a:r>
              <a:rPr lang="en-US" sz="3200" b="1" i="1" dirty="0">
                <a:solidFill>
                  <a:srgbClr val="7030A0"/>
                </a:solidFill>
              </a:rPr>
              <a:t>:</a:t>
            </a:r>
          </a:p>
          <a:p>
            <a:pPr algn="ctr">
              <a:spcAft>
                <a:spcPts val="1200"/>
              </a:spcAft>
            </a:pPr>
            <a:r>
              <a:rPr lang="en-US" sz="3000" b="1" i="1" dirty="0">
                <a:solidFill>
                  <a:srgbClr val="7030A0"/>
                </a:solidFill>
                <a:latin typeface="+mj-lt"/>
              </a:rPr>
              <a:t>Tomorrow’s Technology</a:t>
            </a:r>
            <a:br>
              <a:rPr lang="en-US" sz="3000" b="1" i="1" dirty="0">
                <a:solidFill>
                  <a:srgbClr val="7030A0"/>
                </a:solidFill>
                <a:latin typeface="+mj-lt"/>
              </a:rPr>
            </a:br>
            <a:r>
              <a:rPr lang="en-US" sz="3000" b="1" i="1" dirty="0">
                <a:solidFill>
                  <a:srgbClr val="7030A0"/>
                </a:solidFill>
                <a:latin typeface="+mj-lt"/>
              </a:rPr>
              <a:t> and You</a:t>
            </a:r>
          </a:p>
          <a:p>
            <a:pPr algn="ctr">
              <a:spcBef>
                <a:spcPct val="50000"/>
              </a:spcBef>
            </a:pPr>
            <a:r>
              <a:rPr lang="en-US" sz="2400" spc="-150" dirty="0" smtClean="0">
                <a:latin typeface="+mj-lt"/>
              </a:rPr>
              <a:t>George Beekman </a:t>
            </a:r>
            <a:r>
              <a:rPr lang="en-US" sz="2400" spc="-150" dirty="0" smtClean="0">
                <a:solidFill>
                  <a:srgbClr val="7030A0"/>
                </a:solidFill>
                <a:latin typeface="+mj-lt"/>
              </a:rPr>
              <a:t>•</a:t>
            </a:r>
            <a:r>
              <a:rPr lang="en-US" sz="2400" spc="-150" dirty="0" smtClean="0">
                <a:latin typeface="+mj-lt"/>
              </a:rPr>
              <a:t> Ben Beekman</a:t>
            </a:r>
            <a:endParaRPr lang="en-US" sz="2400" spc="-150" dirty="0">
              <a:latin typeface="+mj-lt"/>
            </a:endParaRPr>
          </a:p>
          <a:p>
            <a:pPr algn="ctr">
              <a:spcBef>
                <a:spcPct val="50000"/>
              </a:spcBef>
            </a:pPr>
            <a:r>
              <a:rPr lang="en-US" sz="3200" dirty="0">
                <a:latin typeface="+mn-lt"/>
              </a:rPr>
              <a:t> </a:t>
            </a:r>
            <a:r>
              <a:rPr lang="en-US" sz="2400" spc="-150" dirty="0">
                <a:latin typeface="+mn-lt"/>
              </a:rPr>
              <a:t>Tenth Edition</a:t>
            </a:r>
            <a:endParaRPr lang="en-US" sz="3200" spc="-150" dirty="0">
              <a:latin typeface="+mn-lt"/>
            </a:endParaRPr>
          </a:p>
        </p:txBody>
      </p:sp>
      <p:pic>
        <p:nvPicPr>
          <p:cNvPr id="5" name="Picture 4"/>
          <p:cNvPicPr>
            <a:picLocks noChangeAspect="1"/>
          </p:cNvPicPr>
          <p:nvPr/>
        </p:nvPicPr>
        <p:blipFill>
          <a:blip r:embed="rId4" cstate="print">
            <a:extLst>
              <a:ext uri="{28A0092B-C50C-407E-A947-70E740481C1C}">
                <a14:useLocalDpi xmlns="" xmlns:a14="http://schemas.microsoft.com/office/drawing/2010/main" xmlns:mv="urn:schemas-microsoft-com:mac:vml" xmlns:mc="http://schemas.openxmlformats.org/markup-compatibility/2006" val="0"/>
              </a:ext>
            </a:extLst>
          </a:blip>
          <a:stretch>
            <a:fillRect/>
          </a:stretch>
        </p:blipFill>
        <p:spPr>
          <a:xfrm>
            <a:off x="457201" y="558799"/>
            <a:ext cx="4147637" cy="5486400"/>
          </a:xfrm>
          <a:prstGeom prst="rect">
            <a:avLst/>
          </a:prstGeom>
        </p:spPr>
      </p:pic>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Digitizing Devices and Sensors (cont.)</a:t>
            </a:r>
            <a:endParaRPr lang="en-US" dirty="0"/>
          </a:p>
        </p:txBody>
      </p:sp>
      <p:sp>
        <p:nvSpPr>
          <p:cNvPr id="5" name="Content Placeholder 4"/>
          <p:cNvSpPr>
            <a:spLocks noGrp="1"/>
          </p:cNvSpPr>
          <p:nvPr>
            <p:ph sz="half" idx="1"/>
          </p:nvPr>
        </p:nvSpPr>
        <p:spPr>
          <a:xfrm>
            <a:off x="457200" y="1554480"/>
            <a:ext cx="5486400" cy="4617720"/>
          </a:xfrm>
        </p:spPr>
        <p:txBody>
          <a:bodyPr/>
          <a:lstStyle/>
          <a:p>
            <a:pPr>
              <a:spcBef>
                <a:spcPts val="600"/>
              </a:spcBef>
              <a:spcAft>
                <a:spcPts val="900"/>
              </a:spcAft>
              <a:buFont typeface="Wingdings" pitchFamily="2" charset="2"/>
              <a:buChar char="ü"/>
            </a:pPr>
            <a:r>
              <a:rPr lang="en-US" dirty="0" smtClean="0">
                <a:ea typeface="Verdana" pitchFamily="34" charset="0"/>
                <a:cs typeface="Verdana" pitchFamily="34" charset="0"/>
              </a:rPr>
              <a:t>Voice Input</a:t>
            </a:r>
          </a:p>
          <a:p>
            <a:pPr lvl="1">
              <a:spcBef>
                <a:spcPts val="600"/>
              </a:spcBef>
              <a:spcAft>
                <a:spcPts val="900"/>
              </a:spcAft>
            </a:pPr>
            <a:r>
              <a:rPr lang="en-US" dirty="0" smtClean="0"/>
              <a:t>PCs contain circuitry to convert audio signals from microphones or other sound sources into digital signals.</a:t>
            </a:r>
          </a:p>
          <a:p>
            <a:pPr lvl="1"/>
            <a:r>
              <a:rPr lang="en-US" b="1" i="1" dirty="0" smtClean="0">
                <a:solidFill>
                  <a:srgbClr val="7030A0"/>
                </a:solidFill>
              </a:rPr>
              <a:t>Speech recognition software </a:t>
            </a:r>
            <a:r>
              <a:rPr lang="en-US" dirty="0" smtClean="0"/>
              <a:t>can convert voice data into words that can be edited and printed.</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10</a:t>
            </a:fld>
            <a:endParaRPr lang="en-US" dirty="0"/>
          </a:p>
        </p:txBody>
      </p:sp>
      <p:pic>
        <p:nvPicPr>
          <p:cNvPr id="6" name="Picture 5" descr="Fig03-15a.jpg"/>
          <p:cNvPicPr>
            <a:picLocks noChangeAspect="1"/>
          </p:cNvPicPr>
          <p:nvPr/>
        </p:nvPicPr>
        <p:blipFill>
          <a:blip r:embed="rId4" cstate="print"/>
          <a:stretch>
            <a:fillRect/>
          </a:stretch>
        </p:blipFill>
        <p:spPr>
          <a:xfrm>
            <a:off x="6096000" y="1447800"/>
            <a:ext cx="2483203" cy="4419600"/>
          </a:xfrm>
          <a:prstGeom prst="rect">
            <a:avLst/>
          </a:prstGeom>
        </p:spPr>
      </p:pic>
    </p:spTree>
    <p:custDataLst>
      <p:tags r:id="rId1"/>
    </p:custDataLst>
    <p:extLst>
      <p:ext uri="{BB962C8B-B14F-4D97-AF65-F5344CB8AC3E}">
        <p14:creationId xmlns="" xmlns:p14="http://schemas.microsoft.com/office/powerpoint/2010/main" xmlns:mv="urn:schemas-microsoft-com:mac:vml" xmlns:mc="http://schemas.openxmlformats.org/markup-compatibility/2006" val="1502307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From Pulses to People</a:t>
            </a:r>
            <a:endParaRPr lang="en-US" dirty="0"/>
          </a:p>
        </p:txBody>
      </p:sp>
      <p:sp>
        <p:nvSpPr>
          <p:cNvPr id="3" name="Content Placeholder 2"/>
          <p:cNvSpPr>
            <a:spLocks noGrp="1"/>
          </p:cNvSpPr>
          <p:nvPr>
            <p:ph idx="1"/>
          </p:nvPr>
        </p:nvSpPr>
        <p:spPr/>
        <p:txBody>
          <a:bodyPr/>
          <a:lstStyle/>
          <a:p>
            <a:r>
              <a:rPr lang="en-US" dirty="0" smtClean="0"/>
              <a:t>Output devices convert computer’s internal bit patterns into a form humans can understand.</a:t>
            </a:r>
          </a:p>
          <a:p>
            <a:r>
              <a:rPr lang="en-US" dirty="0" smtClean="0"/>
              <a:t>Output produced through two main devices:</a:t>
            </a:r>
          </a:p>
          <a:p>
            <a:pPr lvl="1"/>
            <a:r>
              <a:rPr lang="en-US" dirty="0" smtClean="0"/>
              <a:t>Display screens for immediate visual output</a:t>
            </a:r>
          </a:p>
          <a:p>
            <a:pPr lvl="1"/>
            <a:r>
              <a:rPr lang="en-US" dirty="0" smtClean="0"/>
              <a:t>Printers for permanent paper output</a:t>
            </a:r>
          </a:p>
          <a:p>
            <a:pPr lvl="1"/>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11</a:t>
            </a:fld>
            <a:endParaRPr lang="en-US" dirty="0"/>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2396236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032" y="1600200"/>
            <a:ext cx="8686800" cy="4648200"/>
          </a:xfrm>
        </p:spPr>
        <p:txBody>
          <a:bodyPr/>
          <a:lstStyle/>
          <a:p>
            <a:pPr>
              <a:buClr>
                <a:srgbClr val="0070C0"/>
              </a:buClr>
            </a:pPr>
            <a:r>
              <a:rPr lang="en-US" dirty="0" smtClean="0"/>
              <a:t>Digitizing involves using an input device to take millions of tiny samples.</a:t>
            </a:r>
          </a:p>
          <a:p>
            <a:pPr>
              <a:buClr>
                <a:srgbClr val="0070C0"/>
              </a:buClr>
            </a:pPr>
            <a:r>
              <a:rPr lang="en-US" dirty="0" smtClean="0"/>
              <a:t>A representation of the original image can be reconstructed by assembling all samples in sequence.</a:t>
            </a:r>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12</a:t>
            </a:fld>
            <a:endParaRPr lang="en-US" dirty="0"/>
          </a:p>
        </p:txBody>
      </p:sp>
      <p:sp>
        <p:nvSpPr>
          <p:cNvPr id="5" name="Title 1"/>
          <p:cNvSpPr>
            <a:spLocks noGrp="1"/>
          </p:cNvSpPr>
          <p:nvPr>
            <p:ph type="title"/>
          </p:nvPr>
        </p:nvSpPr>
        <p:spPr>
          <a:xfrm>
            <a:off x="274325" y="274638"/>
            <a:ext cx="8686800" cy="1143000"/>
          </a:xfr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a:lstStyle/>
          <a:p>
            <a:r>
              <a:rPr lang="en-US" dirty="0" smtClean="0">
                <a:solidFill>
                  <a:schemeClr val="tx1"/>
                </a:solidFill>
              </a:rPr>
              <a:t>Digitizing the Real World</a:t>
            </a:r>
            <a:endParaRPr lang="en-US" sz="4400" dirty="0">
              <a:solidFill>
                <a:schemeClr val="tx1"/>
              </a:solidFill>
            </a:endParaRPr>
          </a:p>
        </p:txBody>
      </p:sp>
      <p:pic>
        <p:nvPicPr>
          <p:cNvPr id="10" name="Picture 9" descr="Fig03-17a.jpg"/>
          <p:cNvPicPr>
            <a:picLocks noChangeAspect="1"/>
          </p:cNvPicPr>
          <p:nvPr/>
        </p:nvPicPr>
        <p:blipFill>
          <a:blip r:embed="rId4" cstate="print"/>
          <a:srcRect r="8972"/>
          <a:stretch>
            <a:fillRect/>
          </a:stretch>
        </p:blipFill>
        <p:spPr>
          <a:xfrm>
            <a:off x="375166" y="3810000"/>
            <a:ext cx="4183512" cy="2014637"/>
          </a:xfrm>
          <a:prstGeom prst="rect">
            <a:avLst/>
          </a:prstGeom>
        </p:spPr>
      </p:pic>
      <p:pic>
        <p:nvPicPr>
          <p:cNvPr id="11" name="Picture 10" descr="Fig03-17b.jpg"/>
          <p:cNvPicPr>
            <a:picLocks noChangeAspect="1"/>
          </p:cNvPicPr>
          <p:nvPr/>
        </p:nvPicPr>
        <p:blipFill>
          <a:blip r:embed="rId5" cstate="print"/>
          <a:srcRect l="8380"/>
          <a:stretch>
            <a:fillRect/>
          </a:stretch>
        </p:blipFill>
        <p:spPr>
          <a:xfrm>
            <a:off x="4495800" y="3626970"/>
            <a:ext cx="4427035" cy="2621430"/>
          </a:xfrm>
          <a:prstGeom prst="rect">
            <a:avLst/>
          </a:prstGeom>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Output</a:t>
            </a:r>
            <a:endParaRPr lang="en-US" dirty="0"/>
          </a:p>
        </p:txBody>
      </p:sp>
      <p:sp>
        <p:nvSpPr>
          <p:cNvPr id="3" name="Content Placeholder 2"/>
          <p:cNvSpPr>
            <a:spLocks noGrp="1"/>
          </p:cNvSpPr>
          <p:nvPr>
            <p:ph idx="1"/>
          </p:nvPr>
        </p:nvSpPr>
        <p:spPr/>
        <p:txBody>
          <a:bodyPr/>
          <a:lstStyle/>
          <a:p>
            <a:pPr>
              <a:spcAft>
                <a:spcPts val="600"/>
              </a:spcAft>
            </a:pPr>
            <a:r>
              <a:rPr lang="en-US" b="1" i="1" dirty="0" smtClean="0">
                <a:solidFill>
                  <a:srgbClr val="7030A0"/>
                </a:solidFill>
              </a:rPr>
              <a:t>Display:</a:t>
            </a:r>
            <a:r>
              <a:rPr lang="en-US" dirty="0" smtClean="0"/>
              <a:t> </a:t>
            </a:r>
            <a:r>
              <a:rPr lang="en-US" dirty="0"/>
              <a:t>A</a:t>
            </a:r>
            <a:r>
              <a:rPr lang="en-US" dirty="0" smtClean="0"/>
              <a:t>lso called a </a:t>
            </a:r>
            <a:r>
              <a:rPr lang="en-US" b="1" i="1" dirty="0" smtClean="0">
                <a:solidFill>
                  <a:srgbClr val="7030A0"/>
                </a:solidFill>
              </a:rPr>
              <a:t>monitor</a:t>
            </a:r>
          </a:p>
          <a:p>
            <a:pPr>
              <a:spcAft>
                <a:spcPts val="600"/>
              </a:spcAft>
            </a:pPr>
            <a:r>
              <a:rPr lang="en-US" dirty="0" smtClean="0"/>
              <a:t>Display size measured length of diagonal line across screen</a:t>
            </a:r>
          </a:p>
          <a:p>
            <a:pPr>
              <a:spcAft>
                <a:spcPts val="600"/>
              </a:spcAft>
            </a:pPr>
            <a:r>
              <a:rPr lang="en-US" dirty="0" smtClean="0"/>
              <a:t>Images composed of tiny dots called</a:t>
            </a:r>
            <a:r>
              <a:rPr lang="en-US" b="1" i="1" dirty="0" smtClean="0">
                <a:solidFill>
                  <a:srgbClr val="7030A0"/>
                </a:solidFill>
              </a:rPr>
              <a:t> pixels</a:t>
            </a:r>
            <a:r>
              <a:rPr lang="en-US" dirty="0" smtClean="0"/>
              <a:t>.</a:t>
            </a:r>
          </a:p>
          <a:p>
            <a:pPr>
              <a:spcAft>
                <a:spcPts val="600"/>
              </a:spcAft>
            </a:pPr>
            <a:r>
              <a:rPr lang="en-US" b="1" i="1" dirty="0" smtClean="0">
                <a:solidFill>
                  <a:srgbClr val="7030A0"/>
                </a:solidFill>
              </a:rPr>
              <a:t>Resolution:</a:t>
            </a:r>
            <a:r>
              <a:rPr lang="en-US" dirty="0" smtClean="0"/>
              <a:t> Measured in dots per inch (dpi)</a:t>
            </a:r>
          </a:p>
          <a:p>
            <a:pPr>
              <a:spcAft>
                <a:spcPts val="600"/>
              </a:spcAft>
            </a:pPr>
            <a:r>
              <a:rPr lang="en-US" b="1" i="1" dirty="0" smtClean="0">
                <a:solidFill>
                  <a:srgbClr val="7030A0"/>
                </a:solidFill>
              </a:rPr>
              <a:t>Aspect ratio: </a:t>
            </a:r>
            <a:r>
              <a:rPr lang="en-US" dirty="0" smtClean="0"/>
              <a:t>Relationship between width and height</a:t>
            </a:r>
          </a:p>
          <a:p>
            <a:pPr>
              <a:spcAft>
                <a:spcPts val="600"/>
              </a:spcAft>
            </a:pPr>
            <a:r>
              <a:rPr lang="en-US" dirty="0" smtClean="0"/>
              <a:t>Monitors use </a:t>
            </a:r>
            <a:r>
              <a:rPr lang="en-US" b="1" i="1" dirty="0" smtClean="0">
                <a:solidFill>
                  <a:srgbClr val="7030A0"/>
                </a:solidFill>
              </a:rPr>
              <a:t>liquid crystal digital (LCD) </a:t>
            </a:r>
            <a:r>
              <a:rPr lang="en-US" dirty="0" smtClean="0"/>
              <a:t>technology.</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13</a:t>
            </a:fld>
            <a:endParaRPr lang="en-US" dirty="0"/>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1651974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buClr>
                <a:srgbClr val="0070C0"/>
              </a:buClr>
            </a:pPr>
            <a:r>
              <a:rPr lang="en-US" dirty="0" smtClean="0"/>
              <a:t>Image is made up of rows of colored pixels</a:t>
            </a:r>
          </a:p>
          <a:p>
            <a:pPr>
              <a:spcAft>
                <a:spcPts val="600"/>
              </a:spcAft>
              <a:buClr>
                <a:srgbClr val="0070C0"/>
              </a:buClr>
            </a:pPr>
            <a:r>
              <a:rPr lang="en-US" dirty="0" smtClean="0"/>
              <a:t>Pixels are extremely small and can’t be distinguished </a:t>
            </a:r>
          </a:p>
          <a:p>
            <a:pPr>
              <a:spcAft>
                <a:spcPts val="600"/>
              </a:spcAft>
              <a:buClr>
                <a:srgbClr val="0070C0"/>
              </a:buClr>
            </a:pPr>
            <a:r>
              <a:rPr lang="en-US" dirty="0" smtClean="0"/>
              <a:t>Monitor’s image is refreshed many times per second</a:t>
            </a:r>
          </a:p>
          <a:p>
            <a:pPr>
              <a:spcAft>
                <a:spcPts val="600"/>
              </a:spcAft>
              <a:buClr>
                <a:srgbClr val="0070C0"/>
              </a:buClr>
            </a:pPr>
            <a:r>
              <a:rPr lang="en-US" dirty="0" smtClean="0"/>
              <a:t>Each pixel is made up of mixture of red, green, blue</a:t>
            </a:r>
          </a:p>
          <a:p>
            <a:pPr>
              <a:spcAft>
                <a:spcPts val="600"/>
              </a:spcAft>
              <a:buClr>
                <a:srgbClr val="0070C0"/>
              </a:buClr>
            </a:pPr>
            <a:r>
              <a:rPr lang="en-US" dirty="0" smtClean="0"/>
              <a:t>By varying the brightness of</a:t>
            </a:r>
            <a:br>
              <a:rPr lang="en-US" dirty="0" smtClean="0"/>
            </a:br>
            <a:r>
              <a:rPr lang="en-US" dirty="0" smtClean="0"/>
              <a:t>the three colors, a monitor</a:t>
            </a:r>
            <a:br>
              <a:rPr lang="en-US" dirty="0" smtClean="0"/>
            </a:br>
            <a:r>
              <a:rPr lang="en-US" dirty="0" smtClean="0"/>
              <a:t>can display millions of </a:t>
            </a:r>
            <a:br>
              <a:rPr lang="en-US" dirty="0" smtClean="0"/>
            </a:br>
            <a:r>
              <a:rPr lang="en-US" dirty="0" smtClean="0"/>
              <a:t>unique colors</a:t>
            </a:r>
          </a:p>
          <a:p>
            <a:pPr>
              <a:spcAft>
                <a:spcPts val="600"/>
              </a:spcAft>
            </a:pP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14</a:t>
            </a:fld>
            <a:endParaRPr lang="en-US" dirty="0"/>
          </a:p>
        </p:txBody>
      </p:sp>
      <p:sp>
        <p:nvSpPr>
          <p:cNvPr id="5" name="Title 1"/>
          <p:cNvSpPr>
            <a:spLocks noGrp="1"/>
          </p:cNvSpPr>
          <p:nvPr>
            <p:ph type="title"/>
          </p:nvPr>
        </p:nvSpPr>
        <p: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a:lstStyle/>
          <a:p>
            <a:r>
              <a:rPr lang="en-US" dirty="0" smtClean="0">
                <a:solidFill>
                  <a:schemeClr val="tx1"/>
                </a:solidFill>
              </a:rPr>
              <a:t>Color Display</a:t>
            </a:r>
            <a:endParaRPr lang="en-US" sz="4400" dirty="0">
              <a:solidFill>
                <a:schemeClr val="tx1"/>
              </a:solidFill>
            </a:endParaRPr>
          </a:p>
        </p:txBody>
      </p:sp>
      <p:pic>
        <p:nvPicPr>
          <p:cNvPr id="7" name="Picture 6" descr="Fig03-20a.jpg"/>
          <p:cNvPicPr>
            <a:picLocks noChangeAspect="1"/>
          </p:cNvPicPr>
          <p:nvPr/>
        </p:nvPicPr>
        <p:blipFill>
          <a:blip r:embed="rId4" cstate="print"/>
          <a:stretch>
            <a:fillRect/>
          </a:stretch>
        </p:blipFill>
        <p:spPr>
          <a:xfrm>
            <a:off x="5029200" y="3886200"/>
            <a:ext cx="3962400" cy="2203567"/>
          </a:xfrm>
          <a:prstGeom prst="rect">
            <a:avLst/>
          </a:prstGeom>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Output</a:t>
            </a:r>
            <a:endParaRPr lang="en-US" dirty="0"/>
          </a:p>
        </p:txBody>
      </p:sp>
      <p:sp>
        <p:nvSpPr>
          <p:cNvPr id="3" name="Content Placeholder 2"/>
          <p:cNvSpPr>
            <a:spLocks noGrp="1"/>
          </p:cNvSpPr>
          <p:nvPr>
            <p:ph idx="1"/>
          </p:nvPr>
        </p:nvSpPr>
        <p:spPr/>
        <p:txBody>
          <a:bodyPr/>
          <a:lstStyle/>
          <a:p>
            <a:r>
              <a:rPr lang="en-US" dirty="0" smtClean="0"/>
              <a:t>Printers come in two basic groups:</a:t>
            </a:r>
          </a:p>
          <a:p>
            <a:r>
              <a:rPr lang="en-US" b="1" i="1" dirty="0" smtClean="0">
                <a:solidFill>
                  <a:srgbClr val="7030A0"/>
                </a:solidFill>
              </a:rPr>
              <a:t>Impact printers: </a:t>
            </a:r>
            <a:r>
              <a:rPr lang="en-US" dirty="0"/>
              <a:t>F</a:t>
            </a:r>
            <a:r>
              <a:rPr lang="en-US" dirty="0" smtClean="0"/>
              <a:t>orm images by physically striking paper, ribbon, and print hammer together</a:t>
            </a:r>
          </a:p>
          <a:p>
            <a:r>
              <a:rPr lang="en-US" b="1" i="1" dirty="0" smtClean="0">
                <a:solidFill>
                  <a:srgbClr val="7030A0"/>
                </a:solidFill>
              </a:rPr>
              <a:t>Nonimpact printers: </a:t>
            </a:r>
            <a:r>
              <a:rPr lang="en-US" dirty="0" smtClean="0"/>
              <a:t>Replaced impact printers</a:t>
            </a:r>
          </a:p>
          <a:p>
            <a:pPr lvl="1"/>
            <a:r>
              <a:rPr lang="en-US" sz="2800" b="1" i="1" dirty="0" smtClean="0">
                <a:solidFill>
                  <a:srgbClr val="7030A0"/>
                </a:solidFill>
                <a:ea typeface="Verdana" pitchFamily="34" charset="0"/>
                <a:cs typeface="Verdana" pitchFamily="34" charset="0"/>
              </a:rPr>
              <a:t>Laser printers: </a:t>
            </a:r>
            <a:r>
              <a:rPr lang="en-US" dirty="0" smtClean="0"/>
              <a:t>High-quality pages, quickly</a:t>
            </a:r>
          </a:p>
          <a:p>
            <a:pPr lvl="1"/>
            <a:r>
              <a:rPr lang="en-US" sz="2800" b="1" i="1" dirty="0" smtClean="0">
                <a:solidFill>
                  <a:srgbClr val="7030A0"/>
                </a:solidFill>
                <a:ea typeface="Verdana" pitchFamily="34" charset="0"/>
                <a:cs typeface="Verdana" pitchFamily="34" charset="0"/>
              </a:rPr>
              <a:t>Inkjet printers: </a:t>
            </a:r>
            <a:r>
              <a:rPr lang="en-US" dirty="0"/>
              <a:t>S</a:t>
            </a:r>
            <a:r>
              <a:rPr lang="en-US" dirty="0" smtClean="0"/>
              <a:t>pray ink directly onto paper</a:t>
            </a:r>
          </a:p>
          <a:p>
            <a:pPr lvl="1"/>
            <a:r>
              <a:rPr lang="en-US" sz="2400" b="1" i="1" dirty="0" smtClean="0">
                <a:solidFill>
                  <a:srgbClr val="7030A0"/>
                </a:solidFill>
                <a:ea typeface="Verdana" pitchFamily="34" charset="0"/>
                <a:cs typeface="Verdana" pitchFamily="34" charset="0"/>
              </a:rPr>
              <a:t>Photo printers: </a:t>
            </a:r>
            <a:r>
              <a:rPr lang="en-US" dirty="0" smtClean="0"/>
              <a:t>Specialized inkjets print photos</a:t>
            </a:r>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15</a:t>
            </a:fld>
            <a:endParaRPr lang="en-US" dirty="0"/>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3879056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Output (cont.)</a:t>
            </a:r>
            <a:endParaRPr lang="en-US" dirty="0"/>
          </a:p>
        </p:txBody>
      </p:sp>
      <p:sp>
        <p:nvSpPr>
          <p:cNvPr id="4" name="Slide Number Placeholder 3"/>
          <p:cNvSpPr>
            <a:spLocks noGrp="1"/>
          </p:cNvSpPr>
          <p:nvPr>
            <p:ph type="sldNum" sz="quarter" idx="10"/>
          </p:nvPr>
        </p:nvSpPr>
        <p:spPr/>
        <p:txBody>
          <a:bodyPr/>
          <a:lstStyle/>
          <a:p>
            <a:pPr>
              <a:defRPr/>
            </a:pPr>
            <a:fld id="{A8795F51-5499-46AD-AEB2-2B83E9561E6D}" type="slidenum">
              <a:rPr lang="en-US" smtClean="0"/>
              <a:pPr>
                <a:defRPr/>
              </a:pPr>
              <a:t>16</a:t>
            </a:fld>
            <a:endParaRPr lang="en-US" dirty="0"/>
          </a:p>
        </p:txBody>
      </p:sp>
      <p:sp>
        <p:nvSpPr>
          <p:cNvPr id="5" name="Content Placeholder 4"/>
          <p:cNvSpPr>
            <a:spLocks noGrp="1"/>
          </p:cNvSpPr>
          <p:nvPr>
            <p:ph sz="half" idx="11"/>
          </p:nvPr>
        </p:nvSpPr>
        <p:spPr/>
        <p:txBody>
          <a:bodyPr/>
          <a:lstStyle/>
          <a:p>
            <a:pPr>
              <a:spcBef>
                <a:spcPts val="600"/>
              </a:spcBef>
              <a:spcAft>
                <a:spcPts val="900"/>
              </a:spcAft>
              <a:buFont typeface="Wingdings" pitchFamily="2" charset="2"/>
              <a:buChar char="ü"/>
            </a:pPr>
            <a:r>
              <a:rPr lang="en-US" dirty="0" smtClean="0">
                <a:ea typeface="Verdana" pitchFamily="34" charset="0"/>
                <a:cs typeface="Verdana" pitchFamily="34" charset="0"/>
              </a:rPr>
              <a:t>Multifunction Printers</a:t>
            </a:r>
          </a:p>
          <a:p>
            <a:pPr lvl="1"/>
            <a:r>
              <a:rPr lang="en-US" sz="2600" b="1" i="1" dirty="0" smtClean="0">
                <a:solidFill>
                  <a:srgbClr val="7030A0"/>
                </a:solidFill>
              </a:rPr>
              <a:t>All-in-one devices: </a:t>
            </a:r>
            <a:r>
              <a:rPr lang="en-US" sz="2600" dirty="0"/>
              <a:t>T</a:t>
            </a:r>
            <a:r>
              <a:rPr lang="en-US" sz="2600" dirty="0" smtClean="0"/>
              <a:t>ake advantage of fact that different tools can use similar technology</a:t>
            </a:r>
          </a:p>
          <a:p>
            <a:pPr lvl="1"/>
            <a:r>
              <a:rPr lang="en-US" sz="2600" dirty="0" smtClean="0"/>
              <a:t>Devices can serve as a printer, scanner, color photocopy machine, and fax machine.</a:t>
            </a:r>
          </a:p>
          <a:p>
            <a:endParaRPr lang="en-US" dirty="0"/>
          </a:p>
        </p:txBody>
      </p:sp>
      <p:pic>
        <p:nvPicPr>
          <p:cNvPr id="8" name="Picture 7" descr="Fig03-21a.jpg"/>
          <p:cNvPicPr>
            <a:picLocks noChangeAspect="1"/>
          </p:cNvPicPr>
          <p:nvPr/>
        </p:nvPicPr>
        <p:blipFill>
          <a:blip r:embed="rId4" cstate="print"/>
          <a:stretch>
            <a:fillRect/>
          </a:stretch>
        </p:blipFill>
        <p:spPr>
          <a:xfrm>
            <a:off x="457200" y="2209800"/>
            <a:ext cx="4428308" cy="3657600"/>
          </a:xfrm>
          <a:prstGeom prst="rect">
            <a:avLst/>
          </a:prstGeom>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72400" cy="4648200"/>
          </a:xfrm>
        </p:spPr>
        <p:txBody>
          <a:bodyPr/>
          <a:lstStyle/>
          <a:p>
            <a:pPr>
              <a:spcAft>
                <a:spcPts val="600"/>
              </a:spcAft>
              <a:buClr>
                <a:srgbClr val="0070C0"/>
              </a:buClr>
            </a:pPr>
            <a:r>
              <a:rPr lang="en-US" dirty="0" smtClean="0"/>
              <a:t>Most printers, like monitors, form images from tiny dots.</a:t>
            </a:r>
          </a:p>
          <a:p>
            <a:pPr>
              <a:spcAft>
                <a:spcPts val="600"/>
              </a:spcAft>
              <a:buClr>
                <a:srgbClr val="0070C0"/>
              </a:buClr>
            </a:pPr>
            <a:r>
              <a:rPr lang="en-US" dirty="0" smtClean="0"/>
              <a:t>Most printers mix various amounts of cyan, magenta, yellow, and black pigments to create a color.</a:t>
            </a:r>
          </a:p>
          <a:p>
            <a:pPr>
              <a:spcAft>
                <a:spcPts val="600"/>
              </a:spcAft>
              <a:buClr>
                <a:srgbClr val="0070C0"/>
              </a:buClr>
            </a:pPr>
            <a:r>
              <a:rPr lang="en-US" dirty="0" smtClean="0"/>
              <a:t>Matching on-screen color</a:t>
            </a:r>
            <a:br>
              <a:rPr lang="en-US" dirty="0" smtClean="0"/>
            </a:br>
            <a:r>
              <a:rPr lang="en-US" dirty="0" smtClean="0"/>
              <a:t>with printed color is difficult.</a:t>
            </a:r>
          </a:p>
          <a:p>
            <a:pPr>
              <a:spcAft>
                <a:spcPts val="600"/>
              </a:spcAft>
              <a:buClr>
                <a:srgbClr val="0070C0"/>
              </a:buClr>
            </a:pPr>
            <a:r>
              <a:rPr lang="en-US" dirty="0" smtClean="0"/>
              <a:t>Monitors can display more</a:t>
            </a:r>
            <a:br>
              <a:rPr lang="en-US" dirty="0" smtClean="0"/>
            </a:br>
            <a:r>
              <a:rPr lang="en-US" dirty="0" smtClean="0"/>
              <a:t>colors than printers.</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17</a:t>
            </a:fld>
            <a:endParaRPr lang="en-US" dirty="0"/>
          </a:p>
        </p:txBody>
      </p:sp>
      <p:sp>
        <p:nvSpPr>
          <p:cNvPr id="5" name="Title 1"/>
          <p:cNvSpPr>
            <a:spLocks noGrp="1"/>
          </p:cNvSpPr>
          <p:nvPr>
            <p:ph type="title"/>
          </p:nvPr>
        </p:nvSpPr>
        <p: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a:lstStyle/>
          <a:p>
            <a:r>
              <a:rPr lang="en-US" dirty="0" smtClean="0">
                <a:solidFill>
                  <a:schemeClr val="tx1"/>
                </a:solidFill>
              </a:rPr>
              <a:t>Color Printing</a:t>
            </a:r>
            <a:endParaRPr lang="en-US" sz="4400" dirty="0">
              <a:solidFill>
                <a:schemeClr val="tx1"/>
              </a:solidFill>
            </a:endParaRPr>
          </a:p>
        </p:txBody>
      </p:sp>
      <p:pic>
        <p:nvPicPr>
          <p:cNvPr id="7" name="Picture 6" descr="Fig03-22.jpg"/>
          <p:cNvPicPr>
            <a:picLocks noChangeAspect="1"/>
          </p:cNvPicPr>
          <p:nvPr/>
        </p:nvPicPr>
        <p:blipFill>
          <a:blip r:embed="rId4" cstate="print"/>
          <a:stretch>
            <a:fillRect/>
          </a:stretch>
        </p:blipFill>
        <p:spPr>
          <a:xfrm>
            <a:off x="5486400" y="3651730"/>
            <a:ext cx="2743200" cy="2596669"/>
          </a:xfrm>
          <a:prstGeom prst="rect">
            <a:avLst/>
          </a:prstGeom>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Fax Machines and Fax Modems</a:t>
            </a:r>
            <a:endParaRPr lang="en-US" dirty="0"/>
          </a:p>
        </p:txBody>
      </p:sp>
      <p:sp>
        <p:nvSpPr>
          <p:cNvPr id="3" name="Content Placeholder 2"/>
          <p:cNvSpPr>
            <a:spLocks noGrp="1"/>
          </p:cNvSpPr>
          <p:nvPr>
            <p:ph idx="1"/>
          </p:nvPr>
        </p:nvSpPr>
        <p:spPr/>
        <p:txBody>
          <a:bodyPr/>
          <a:lstStyle/>
          <a:p>
            <a:r>
              <a:rPr lang="en-US" b="1" i="1" dirty="0" smtClean="0">
                <a:solidFill>
                  <a:srgbClr val="7030A0"/>
                </a:solidFill>
              </a:rPr>
              <a:t>Facsimile (fax) machine: </a:t>
            </a:r>
            <a:r>
              <a:rPr lang="en-US" dirty="0"/>
              <a:t>S</a:t>
            </a:r>
            <a:r>
              <a:rPr lang="en-US" dirty="0" smtClean="0"/>
              <a:t>cans page, converts it to series of electronic pulses, and sends signals over phone lines to another fax machine</a:t>
            </a:r>
          </a:p>
          <a:p>
            <a:r>
              <a:rPr lang="en-US" b="1" i="1" dirty="0" smtClean="0">
                <a:solidFill>
                  <a:srgbClr val="7030A0"/>
                </a:solidFill>
              </a:rPr>
              <a:t>Fax modem: </a:t>
            </a:r>
            <a:r>
              <a:rPr lang="en-US" dirty="0"/>
              <a:t>T</a:t>
            </a:r>
            <a:r>
              <a:rPr lang="en-US" dirty="0" smtClean="0"/>
              <a:t>ranslates document into signals that can be sent over phone wires</a:t>
            </a:r>
          </a:p>
          <a:p>
            <a:r>
              <a:rPr lang="en-US" dirty="0" smtClean="0"/>
              <a:t>Receiving fax machine uses signals to construct and print facsimile of original pages</a:t>
            </a:r>
          </a:p>
          <a:p>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18</a:t>
            </a:fld>
            <a:endParaRPr lang="en-US" dirty="0"/>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929623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You Can Hear</a:t>
            </a:r>
            <a:endParaRPr lang="en-US" dirty="0"/>
          </a:p>
        </p:txBody>
      </p:sp>
      <p:sp>
        <p:nvSpPr>
          <p:cNvPr id="3" name="Content Placeholder 2"/>
          <p:cNvSpPr>
            <a:spLocks noGrp="1"/>
          </p:cNvSpPr>
          <p:nvPr>
            <p:ph idx="1"/>
          </p:nvPr>
        </p:nvSpPr>
        <p:spPr/>
        <p:txBody>
          <a:bodyPr/>
          <a:lstStyle/>
          <a:p>
            <a:r>
              <a:rPr lang="en-US" dirty="0" smtClean="0"/>
              <a:t>Most PCs have internal speakers</a:t>
            </a:r>
          </a:p>
          <a:p>
            <a:pPr lvl="1"/>
            <a:r>
              <a:rPr lang="en-US" dirty="0" smtClean="0"/>
              <a:t>Play system sounds and spoken recordings</a:t>
            </a:r>
          </a:p>
          <a:p>
            <a:r>
              <a:rPr lang="en-US" dirty="0" smtClean="0"/>
              <a:t>Sound output jacks for headphones, powered speakers, and other audio output devices</a:t>
            </a:r>
          </a:p>
          <a:p>
            <a:pPr lvl="1"/>
            <a:r>
              <a:rPr lang="en-US" dirty="0" smtClean="0"/>
              <a:t>High-fidelity music playback</a:t>
            </a:r>
          </a:p>
          <a:p>
            <a:r>
              <a:rPr lang="en-US" dirty="0" smtClean="0"/>
              <a:t>Headsets are particularly useful for telephone and teleconferencing applications</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19</a:t>
            </a:fld>
            <a:endParaRPr lang="en-US" dirty="0"/>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207070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700080" y="1143000"/>
            <a:ext cx="7772400" cy="1828800"/>
          </a:xfrm>
        </p:spPr>
        <p:txBody>
          <a:bodyPr/>
          <a:lstStyle/>
          <a:p>
            <a:pPr eaLnBrk="1" hangingPunct="1">
              <a:spcBef>
                <a:spcPts val="1200"/>
              </a:spcBef>
              <a:spcAft>
                <a:spcPts val="1200"/>
              </a:spcAft>
            </a:pPr>
            <a:r>
              <a:rPr lang="en-US" sz="3600" dirty="0" smtClean="0">
                <a:latin typeface="+mn-lt"/>
              </a:rPr>
              <a:t>Digital Planet:</a:t>
            </a:r>
            <a:br>
              <a:rPr lang="en-US" sz="3600" dirty="0" smtClean="0">
                <a:latin typeface="+mn-lt"/>
              </a:rPr>
            </a:br>
            <a:r>
              <a:rPr lang="en-US" sz="3600" dirty="0" smtClean="0">
                <a:latin typeface="+mn-lt"/>
              </a:rPr>
              <a:t>Tomorrow’s Technology and You</a:t>
            </a:r>
            <a:r>
              <a:rPr lang="en-US" sz="3200" dirty="0" smtClean="0">
                <a:latin typeface="+mn-lt"/>
              </a:rPr>
              <a:t/>
            </a:r>
            <a:br>
              <a:rPr lang="en-US" sz="3200" dirty="0" smtClean="0">
                <a:latin typeface="+mn-lt"/>
              </a:rPr>
            </a:br>
            <a:endParaRPr lang="en-US" sz="2400" dirty="0" smtClean="0">
              <a:latin typeface="+mn-lt"/>
            </a:endParaRPr>
          </a:p>
        </p:txBody>
      </p:sp>
      <p:sp>
        <p:nvSpPr>
          <p:cNvPr id="3076" name="Rectangle 3"/>
          <p:cNvSpPr>
            <a:spLocks noGrp="1" noChangeArrowheads="1"/>
          </p:cNvSpPr>
          <p:nvPr>
            <p:ph type="subTitle" idx="1"/>
          </p:nvPr>
        </p:nvSpPr>
        <p:spPr>
          <a:xfrm>
            <a:off x="1371600" y="3429000"/>
            <a:ext cx="6400800" cy="2286000"/>
          </a:xfrm>
        </p:spPr>
        <p:txBody>
          <a:bodyPr/>
          <a:lstStyle/>
          <a:p>
            <a:pPr eaLnBrk="1" hangingPunct="1">
              <a:defRPr/>
            </a:pPr>
            <a:r>
              <a:rPr lang="en-US" sz="3200" b="1" dirty="0" smtClean="0">
                <a:solidFill>
                  <a:schemeClr val="tx1"/>
                </a:solidFill>
              </a:rPr>
              <a:t>Chapter 3</a:t>
            </a:r>
          </a:p>
          <a:p>
            <a:pPr eaLnBrk="1" hangingPunct="1">
              <a:defRPr/>
            </a:pPr>
            <a:r>
              <a:rPr lang="en-US" sz="3600" b="1" dirty="0" smtClean="0">
                <a:solidFill>
                  <a:schemeClr val="tx1"/>
                </a:solidFill>
              </a:rPr>
              <a:t>Hardware Basics</a:t>
            </a:r>
          </a:p>
          <a:p>
            <a:pPr eaLnBrk="1" hangingPunct="1">
              <a:defRPr/>
            </a:pPr>
            <a:r>
              <a:rPr lang="en-US" sz="3200" b="1" dirty="0" smtClean="0">
                <a:solidFill>
                  <a:schemeClr val="tx1"/>
                </a:solidFill>
              </a:rPr>
              <a:t>Peripherals</a:t>
            </a:r>
          </a:p>
        </p:txBody>
      </p:sp>
      <p:sp>
        <p:nvSpPr>
          <p:cNvPr id="4" name="Text Box 4"/>
          <p:cNvSpPr txBox="1">
            <a:spLocks noChangeArrowheads="1"/>
          </p:cNvSpPr>
          <p:nvPr/>
        </p:nvSpPr>
        <p:spPr bwMode="auto">
          <a:xfrm>
            <a:off x="365125" y="6248400"/>
            <a:ext cx="6950075" cy="30797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defRPr/>
            </a:pPr>
            <a:r>
              <a:rPr lang="en-US" sz="1400" dirty="0" smtClean="0">
                <a:latin typeface="+mn-lt"/>
              </a:rPr>
              <a:t>Copyright © 2012 Pearson Education, Inc. publishing as Prentice Hall</a:t>
            </a:r>
            <a:endParaRPr lang="en-US" sz="1400" dirty="0" smtClean="0">
              <a:latin typeface="+mn-lt"/>
              <a:cs typeface="Times New Roman" pitchFamily="18" charset="0"/>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Other Machines</a:t>
            </a:r>
            <a:endParaRPr lang="en-US" dirty="0"/>
          </a:p>
        </p:txBody>
      </p:sp>
      <p:sp>
        <p:nvSpPr>
          <p:cNvPr id="3" name="Content Placeholder 2"/>
          <p:cNvSpPr>
            <a:spLocks noGrp="1"/>
          </p:cNvSpPr>
          <p:nvPr>
            <p:ph idx="1"/>
          </p:nvPr>
        </p:nvSpPr>
        <p:spPr/>
        <p:txBody>
          <a:bodyPr/>
          <a:lstStyle/>
          <a:p>
            <a:r>
              <a:rPr lang="en-US" dirty="0" smtClean="0"/>
              <a:t>Many machines and systems accept orders from computers:</a:t>
            </a:r>
          </a:p>
          <a:p>
            <a:pPr lvl="1">
              <a:spcAft>
                <a:spcPts val="300"/>
              </a:spcAft>
            </a:pPr>
            <a:r>
              <a:rPr lang="en-US" dirty="0" smtClean="0"/>
              <a:t>Robot arms</a:t>
            </a:r>
          </a:p>
          <a:p>
            <a:pPr lvl="1">
              <a:spcAft>
                <a:spcPts val="300"/>
              </a:spcAft>
            </a:pPr>
            <a:r>
              <a:rPr lang="en-US" dirty="0" smtClean="0"/>
              <a:t>Telephone switchboards</a:t>
            </a:r>
          </a:p>
          <a:p>
            <a:pPr lvl="1">
              <a:spcAft>
                <a:spcPts val="300"/>
              </a:spcAft>
            </a:pPr>
            <a:r>
              <a:rPr lang="en-US" dirty="0" smtClean="0"/>
              <a:t>Transportation devices</a:t>
            </a:r>
          </a:p>
          <a:p>
            <a:pPr lvl="1">
              <a:spcAft>
                <a:spcPts val="300"/>
              </a:spcAft>
            </a:pPr>
            <a:r>
              <a:rPr lang="en-US" dirty="0" smtClean="0"/>
              <a:t>Automated factory</a:t>
            </a:r>
            <a:br>
              <a:rPr lang="en-US" dirty="0" smtClean="0"/>
            </a:br>
            <a:r>
              <a:rPr lang="en-US" dirty="0" smtClean="0"/>
              <a:t> equipment</a:t>
            </a:r>
          </a:p>
          <a:p>
            <a:pPr lvl="1">
              <a:spcAft>
                <a:spcPts val="300"/>
              </a:spcAft>
            </a:pPr>
            <a:r>
              <a:rPr lang="en-US" dirty="0" smtClean="0"/>
              <a:t>Spacecraft</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20</a:t>
            </a:fld>
            <a:endParaRPr lang="en-US" dirty="0"/>
          </a:p>
        </p:txBody>
      </p:sp>
      <p:pic>
        <p:nvPicPr>
          <p:cNvPr id="6" name="Picture 5" descr="Fig03-23.jpg"/>
          <p:cNvPicPr>
            <a:picLocks noChangeAspect="1"/>
          </p:cNvPicPr>
          <p:nvPr/>
        </p:nvPicPr>
        <p:blipFill>
          <a:blip r:embed="rId4" cstate="print"/>
          <a:srcRect b="51328"/>
          <a:stretch>
            <a:fillRect/>
          </a:stretch>
        </p:blipFill>
        <p:spPr>
          <a:xfrm>
            <a:off x="4648200" y="2895600"/>
            <a:ext cx="3972055" cy="2491801"/>
          </a:xfrm>
          <a:prstGeom prst="rect">
            <a:avLst/>
          </a:prstGeom>
        </p:spPr>
      </p:pic>
    </p:spTree>
    <p:custDataLst>
      <p:tags r:id="rId1"/>
    </p:custDataLst>
    <p:extLst>
      <p:ext uri="{BB962C8B-B14F-4D97-AF65-F5344CB8AC3E}">
        <p14:creationId xmlns="" xmlns:p14="http://schemas.microsoft.com/office/powerpoint/2010/main" xmlns:mv="urn:schemas-microsoft-com:mac:vml" xmlns:mc="http://schemas.openxmlformats.org/markup-compatibility/2006" val="3183978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Devices: Input Meets Output</a:t>
            </a:r>
            <a:endParaRPr lang="en-US" dirty="0"/>
          </a:p>
        </p:txBody>
      </p:sp>
      <p:sp>
        <p:nvSpPr>
          <p:cNvPr id="3" name="Content Placeholder 2"/>
          <p:cNvSpPr>
            <a:spLocks noGrp="1"/>
          </p:cNvSpPr>
          <p:nvPr>
            <p:ph idx="1"/>
          </p:nvPr>
        </p:nvSpPr>
        <p:spPr/>
        <p:txBody>
          <a:bodyPr/>
          <a:lstStyle/>
          <a:p>
            <a:r>
              <a:rPr lang="en-US" dirty="0" smtClean="0"/>
              <a:t>Some peripherals perform both input and output functions:</a:t>
            </a:r>
          </a:p>
          <a:p>
            <a:pPr lvl="1"/>
            <a:r>
              <a:rPr lang="en-US" b="1" i="1" dirty="0" smtClean="0">
                <a:solidFill>
                  <a:srgbClr val="7030A0"/>
                </a:solidFill>
              </a:rPr>
              <a:t>Storage devices: </a:t>
            </a:r>
            <a:r>
              <a:rPr lang="en-US" dirty="0"/>
              <a:t>I</a:t>
            </a:r>
            <a:r>
              <a:rPr lang="en-US" dirty="0" smtClean="0"/>
              <a:t>nclude tape and disk drives</a:t>
            </a:r>
          </a:p>
          <a:p>
            <a:pPr lvl="1"/>
            <a:r>
              <a:rPr lang="en-US" dirty="0" smtClean="0"/>
              <a:t>Referred to as </a:t>
            </a:r>
            <a:r>
              <a:rPr lang="en-US" b="1" i="1" dirty="0" smtClean="0">
                <a:solidFill>
                  <a:srgbClr val="7030A0"/>
                </a:solidFill>
              </a:rPr>
              <a:t>secondary storage</a:t>
            </a:r>
          </a:p>
          <a:p>
            <a:pPr lvl="1"/>
            <a:r>
              <a:rPr lang="en-US" dirty="0" smtClean="0"/>
              <a:t>Record information so it can be read later</a:t>
            </a:r>
          </a:p>
          <a:p>
            <a:pPr lvl="1"/>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21</a:t>
            </a:fld>
            <a:endParaRPr lang="en-US" dirty="0"/>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3643088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Tape</a:t>
            </a:r>
            <a:endParaRPr lang="en-US" dirty="0"/>
          </a:p>
        </p:txBody>
      </p:sp>
      <p:sp>
        <p:nvSpPr>
          <p:cNvPr id="3" name="Content Placeholder 2"/>
          <p:cNvSpPr>
            <a:spLocks noGrp="1"/>
          </p:cNvSpPr>
          <p:nvPr>
            <p:ph idx="1"/>
          </p:nvPr>
        </p:nvSpPr>
        <p:spPr/>
        <p:txBody>
          <a:bodyPr/>
          <a:lstStyle/>
          <a:p>
            <a:r>
              <a:rPr lang="en-US" b="1" i="1" dirty="0" smtClean="0">
                <a:solidFill>
                  <a:srgbClr val="7030A0"/>
                </a:solidFill>
              </a:rPr>
              <a:t>Tape drives: </a:t>
            </a:r>
            <a:r>
              <a:rPr lang="en-US" dirty="0" smtClean="0"/>
              <a:t>Common storage devices on most mainframe computers</a:t>
            </a:r>
          </a:p>
          <a:p>
            <a:pPr lvl="1"/>
            <a:r>
              <a:rPr lang="en-US" dirty="0" smtClean="0"/>
              <a:t>Can store massive amounts of information on </a:t>
            </a:r>
            <a:r>
              <a:rPr lang="en-US" b="1" i="1" dirty="0" smtClean="0">
                <a:solidFill>
                  <a:srgbClr val="7030A0"/>
                </a:solidFill>
              </a:rPr>
              <a:t>magnetic tape </a:t>
            </a:r>
            <a:r>
              <a:rPr lang="en-US" dirty="0" smtClean="0"/>
              <a:t>in a small space at a relatively low cost</a:t>
            </a:r>
          </a:p>
          <a:p>
            <a:pPr lvl="1"/>
            <a:r>
              <a:rPr lang="en-US" dirty="0" smtClean="0"/>
              <a:t>Tape is </a:t>
            </a:r>
            <a:r>
              <a:rPr lang="en-US" b="1" i="1" dirty="0" smtClean="0">
                <a:solidFill>
                  <a:srgbClr val="7030A0"/>
                </a:solidFill>
              </a:rPr>
              <a:t>sequential-access</a:t>
            </a:r>
            <a:r>
              <a:rPr lang="en-US" dirty="0" smtClean="0"/>
              <a:t> medium, so retrieving information is time consuming </a:t>
            </a:r>
          </a:p>
          <a:p>
            <a:r>
              <a:rPr lang="en-US" dirty="0" smtClean="0"/>
              <a:t>Primarily used to back up data</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22</a:t>
            </a:fld>
            <a:endParaRPr lang="en-US" dirty="0"/>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3370214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Disks</a:t>
            </a:r>
            <a:endParaRPr lang="en-US" dirty="0"/>
          </a:p>
        </p:txBody>
      </p:sp>
      <p:sp>
        <p:nvSpPr>
          <p:cNvPr id="3" name="Content Placeholder 2"/>
          <p:cNvSpPr>
            <a:spLocks noGrp="1"/>
          </p:cNvSpPr>
          <p:nvPr>
            <p:ph idx="1"/>
          </p:nvPr>
        </p:nvSpPr>
        <p:spPr/>
        <p:txBody>
          <a:bodyPr/>
          <a:lstStyle/>
          <a:p>
            <a:pPr>
              <a:spcAft>
                <a:spcPts val="600"/>
              </a:spcAft>
            </a:pPr>
            <a:r>
              <a:rPr lang="en-US" dirty="0" smtClean="0"/>
              <a:t>Magnetically coated surface stores encoded information</a:t>
            </a:r>
          </a:p>
          <a:p>
            <a:pPr lvl="1">
              <a:spcAft>
                <a:spcPts val="300"/>
              </a:spcAft>
            </a:pPr>
            <a:r>
              <a:rPr lang="en-US" dirty="0" smtClean="0"/>
              <a:t>Provide </a:t>
            </a:r>
            <a:r>
              <a:rPr lang="en-US" b="1" i="1" dirty="0" smtClean="0">
                <a:solidFill>
                  <a:srgbClr val="7030A0"/>
                </a:solidFill>
              </a:rPr>
              <a:t>random access </a:t>
            </a:r>
            <a:r>
              <a:rPr lang="en-US" dirty="0" smtClean="0"/>
              <a:t>capability</a:t>
            </a:r>
          </a:p>
          <a:p>
            <a:pPr lvl="1">
              <a:spcAft>
                <a:spcPts val="300"/>
              </a:spcAft>
            </a:pPr>
            <a:r>
              <a:rPr lang="en-US" dirty="0" smtClean="0"/>
              <a:t>Retrieve information rapidly </a:t>
            </a:r>
          </a:p>
          <a:p>
            <a:pPr>
              <a:spcAft>
                <a:spcPts val="600"/>
              </a:spcAft>
            </a:pPr>
            <a:r>
              <a:rPr lang="en-US" dirty="0" smtClean="0"/>
              <a:t>PCs include </a:t>
            </a:r>
            <a:r>
              <a:rPr lang="en-US" b="1" i="1" dirty="0" smtClean="0">
                <a:solidFill>
                  <a:srgbClr val="7030A0"/>
                </a:solidFill>
              </a:rPr>
              <a:t>hard disks </a:t>
            </a:r>
            <a:r>
              <a:rPr lang="en-US" dirty="0" smtClean="0"/>
              <a:t>as</a:t>
            </a:r>
            <a:br>
              <a:rPr lang="en-US" dirty="0" smtClean="0"/>
            </a:br>
            <a:r>
              <a:rPr lang="en-US" dirty="0" smtClean="0"/>
              <a:t>main storage device</a:t>
            </a:r>
          </a:p>
          <a:p>
            <a:pPr>
              <a:spcAft>
                <a:spcPts val="600"/>
              </a:spcAft>
            </a:pPr>
            <a:r>
              <a:rPr lang="en-US" dirty="0" smtClean="0"/>
              <a:t>Older diskettes (floppy disks)</a:t>
            </a:r>
            <a:br>
              <a:rPr lang="en-US" dirty="0" smtClean="0"/>
            </a:br>
            <a:r>
              <a:rPr lang="en-US" dirty="0" smtClean="0"/>
              <a:t>and Zip disks have all but disappeared</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23</a:t>
            </a:fld>
            <a:endParaRPr lang="en-US" dirty="0"/>
          </a:p>
        </p:txBody>
      </p:sp>
      <p:pic>
        <p:nvPicPr>
          <p:cNvPr id="7" name="Picture 6" descr="Fig03-25a.jpg"/>
          <p:cNvPicPr>
            <a:picLocks noChangeAspect="1"/>
          </p:cNvPicPr>
          <p:nvPr/>
        </p:nvPicPr>
        <p:blipFill>
          <a:blip r:embed="rId4" cstate="print"/>
          <a:stretch>
            <a:fillRect/>
          </a:stretch>
        </p:blipFill>
        <p:spPr>
          <a:xfrm>
            <a:off x="5882549" y="2489804"/>
            <a:ext cx="3032851" cy="2539396"/>
          </a:xfrm>
          <a:prstGeom prst="rect">
            <a:avLst/>
          </a:prstGeom>
        </p:spPr>
      </p:pic>
    </p:spTree>
    <p:custDataLst>
      <p:tags r:id="rId1"/>
    </p:custDataLst>
    <p:extLst>
      <p:ext uri="{BB962C8B-B14F-4D97-AF65-F5344CB8AC3E}">
        <p14:creationId xmlns="" xmlns:p14="http://schemas.microsoft.com/office/powerpoint/2010/main" xmlns:mv="urn:schemas-microsoft-com:mac:vml" xmlns:mc="http://schemas.openxmlformats.org/markup-compatibility/2006" val="59099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Discs</a:t>
            </a:r>
            <a:endParaRPr lang="en-US" dirty="0"/>
          </a:p>
        </p:txBody>
      </p:sp>
      <p:sp>
        <p:nvSpPr>
          <p:cNvPr id="3" name="Content Placeholder 2"/>
          <p:cNvSpPr>
            <a:spLocks noGrp="1"/>
          </p:cNvSpPr>
          <p:nvPr>
            <p:ph idx="1"/>
          </p:nvPr>
        </p:nvSpPr>
        <p:spPr/>
        <p:txBody>
          <a:bodyPr/>
          <a:lstStyle/>
          <a:p>
            <a:r>
              <a:rPr lang="en-US" b="1" i="1" dirty="0" smtClean="0">
                <a:solidFill>
                  <a:srgbClr val="7030A0"/>
                </a:solidFill>
              </a:rPr>
              <a:t>Optical disc drives: </a:t>
            </a:r>
            <a:r>
              <a:rPr lang="en-US" dirty="0"/>
              <a:t>U</a:t>
            </a:r>
            <a:r>
              <a:rPr lang="en-US" dirty="0" smtClean="0"/>
              <a:t>se laser beams to read and write data</a:t>
            </a:r>
          </a:p>
          <a:p>
            <a:r>
              <a:rPr lang="en-US" dirty="0" smtClean="0"/>
              <a:t>Transparent plastic disc surface protects from physical damage – while letting laser light through</a:t>
            </a:r>
          </a:p>
          <a:p>
            <a:r>
              <a:rPr lang="en-US" dirty="0" smtClean="0"/>
              <a:t>Access speeds are slower than for magnetic disks</a:t>
            </a:r>
          </a:p>
          <a:p>
            <a:r>
              <a:rPr lang="en-US" dirty="0" smtClean="0"/>
              <a:t>Often used to make backup copies</a:t>
            </a:r>
          </a:p>
          <a:p>
            <a:r>
              <a:rPr lang="en-US" dirty="0" smtClean="0"/>
              <a:t>Upper surface is more sensitive to scratching – which leads to deterioration &amp; information loss</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24</a:t>
            </a:fld>
            <a:endParaRPr lang="en-US" dirty="0"/>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2799328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Discs (cont.)</a:t>
            </a:r>
            <a:endParaRPr lang="en-US" dirty="0"/>
          </a:p>
        </p:txBody>
      </p:sp>
      <p:sp>
        <p:nvSpPr>
          <p:cNvPr id="3" name="Content Placeholder 2"/>
          <p:cNvSpPr>
            <a:spLocks noGrp="1"/>
          </p:cNvSpPr>
          <p:nvPr>
            <p:ph idx="1"/>
          </p:nvPr>
        </p:nvSpPr>
        <p:spPr>
          <a:xfrm>
            <a:off x="457200" y="1600200"/>
            <a:ext cx="8686800" cy="4648200"/>
          </a:xfrm>
        </p:spPr>
        <p:txBody>
          <a:bodyPr/>
          <a:lstStyle/>
          <a:p>
            <a:r>
              <a:rPr lang="en-US" b="1" i="1" dirty="0" smtClean="0">
                <a:solidFill>
                  <a:srgbClr val="7030A0"/>
                </a:solidFill>
              </a:rPr>
              <a:t>CD-ROM</a:t>
            </a:r>
            <a:r>
              <a:rPr lang="en-US" dirty="0" smtClean="0"/>
              <a:t> (compact disc—read-only memory) discs – oldest &amp; also identical to those used to store music</a:t>
            </a:r>
          </a:p>
          <a:p>
            <a:pPr>
              <a:spcAft>
                <a:spcPts val="600"/>
              </a:spcAft>
            </a:pPr>
            <a:r>
              <a:rPr lang="en-US" b="1" i="1" dirty="0" smtClean="0">
                <a:solidFill>
                  <a:srgbClr val="7030A0"/>
                </a:solidFill>
              </a:rPr>
              <a:t>CD-RW drive: </a:t>
            </a:r>
            <a:r>
              <a:rPr lang="en-US" dirty="0"/>
              <a:t>R</a:t>
            </a:r>
            <a:r>
              <a:rPr lang="en-US" dirty="0" smtClean="0"/>
              <a:t>ead data from CD-ROMs; record data onto CD-R and CD-RW discs</a:t>
            </a:r>
          </a:p>
          <a:p>
            <a:pPr lvl="1">
              <a:spcAft>
                <a:spcPts val="300"/>
              </a:spcAft>
            </a:pPr>
            <a:r>
              <a:rPr lang="en-US" dirty="0" smtClean="0"/>
              <a:t>CD-R (compact disc-recordable)—write-once, read-many</a:t>
            </a:r>
          </a:p>
          <a:p>
            <a:pPr lvl="1">
              <a:spcAft>
                <a:spcPts val="300"/>
              </a:spcAft>
            </a:pPr>
            <a:r>
              <a:rPr lang="en-US" dirty="0" smtClean="0"/>
              <a:t>CD-RW (compact disc rewritable) erasable</a:t>
            </a:r>
          </a:p>
          <a:p>
            <a:r>
              <a:rPr lang="en-US" b="1" i="1" dirty="0" smtClean="0">
                <a:solidFill>
                  <a:srgbClr val="7030A0"/>
                </a:solidFill>
              </a:rPr>
              <a:t>Rewritable DVD drives:</a:t>
            </a:r>
            <a:r>
              <a:rPr lang="en-US" dirty="0" smtClean="0"/>
              <a:t> Commonplace in PCs today</a:t>
            </a:r>
          </a:p>
          <a:p>
            <a:pPr lvl="1">
              <a:spcAft>
                <a:spcPts val="300"/>
              </a:spcAft>
            </a:pPr>
            <a:r>
              <a:rPr lang="en-US" dirty="0" smtClean="0"/>
              <a:t>Can read and write to CD and DVD media</a:t>
            </a:r>
          </a:p>
          <a:p>
            <a:pPr lvl="1">
              <a:spcAft>
                <a:spcPts val="300"/>
              </a:spcAft>
            </a:pPr>
            <a:r>
              <a:rPr lang="en-US" dirty="0" smtClean="0"/>
              <a:t>Gradually being replaced by </a:t>
            </a:r>
            <a:r>
              <a:rPr lang="en-US" dirty="0" err="1" smtClean="0"/>
              <a:t>Blu</a:t>
            </a:r>
            <a:r>
              <a:rPr lang="en-US" dirty="0" smtClean="0"/>
              <a:t>-ray drives</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25</a:t>
            </a:fld>
            <a:endParaRPr lang="en-US"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 Capacity</a:t>
            </a:r>
            <a:endParaRPr lang="en-US" dirty="0"/>
          </a:p>
        </p:txBody>
      </p:sp>
      <p:graphicFrame>
        <p:nvGraphicFramePr>
          <p:cNvPr id="5" name="Content Placeholder 4"/>
          <p:cNvGraphicFramePr>
            <a:graphicFrameLocks noGrp="1"/>
          </p:cNvGraphicFramePr>
          <p:nvPr>
            <p:ph idx="1"/>
          </p:nvPr>
        </p:nvGraphicFramePr>
        <p:xfrm>
          <a:off x="457200" y="1600200"/>
          <a:ext cx="8229600" cy="3657600"/>
        </p:xfrm>
        <a:graphic>
          <a:graphicData uri="http://schemas.openxmlformats.org/drawingml/2006/table">
            <a:tbl>
              <a:tblPr firstRow="1" bandRow="1">
                <a:tableStyleId>{ED083AE6-46FA-4A59-8FB0-9F97EB10719F}</a:tableStyleId>
              </a:tblPr>
              <a:tblGrid>
                <a:gridCol w="1371600"/>
                <a:gridCol w="1371600"/>
                <a:gridCol w="1371600"/>
                <a:gridCol w="1371600"/>
                <a:gridCol w="1371600"/>
                <a:gridCol w="1371600"/>
              </a:tblGrid>
              <a:tr h="1097280">
                <a:tc>
                  <a:txBody>
                    <a:bodyPr/>
                    <a:lstStyle/>
                    <a:p>
                      <a:pPr algn="ctr"/>
                      <a:r>
                        <a:rPr lang="en-US" sz="2000" kern="1200" baseline="0" dirty="0" smtClean="0"/>
                        <a:t>CD-ROM</a:t>
                      </a:r>
                    </a:p>
                    <a:p>
                      <a:pPr algn="ctr"/>
                      <a:r>
                        <a:rPr lang="en-US" sz="2000" kern="1200" baseline="0" dirty="0" smtClean="0"/>
                        <a:t>(read-only</a:t>
                      </a:r>
                    </a:p>
                    <a:p>
                      <a:pPr algn="ctr"/>
                      <a:r>
                        <a:rPr lang="en-US" sz="2000" kern="1200" baseline="0" dirty="0" smtClean="0"/>
                        <a:t>CD)</a:t>
                      </a:r>
                      <a:endParaRPr lang="en-US" sz="2000" dirty="0"/>
                    </a:p>
                  </a:txBody>
                  <a:tcPr anchor="ctr">
                    <a:solidFill>
                      <a:schemeClr val="accent4">
                        <a:lumMod val="40000"/>
                        <a:lumOff val="60000"/>
                      </a:schemeClr>
                    </a:solidFill>
                  </a:tcPr>
                </a:tc>
                <a:tc>
                  <a:txBody>
                    <a:bodyPr/>
                    <a:lstStyle/>
                    <a:p>
                      <a:pPr algn="ctr"/>
                      <a:r>
                        <a:rPr lang="en-US" sz="2000" kern="1200" baseline="0" dirty="0" smtClean="0"/>
                        <a:t>CD-RW</a:t>
                      </a:r>
                      <a:endParaRPr lang="en-US" sz="2000" dirty="0"/>
                    </a:p>
                  </a:txBody>
                  <a:tcPr anchor="ctr">
                    <a:solidFill>
                      <a:schemeClr val="accent4">
                        <a:lumMod val="40000"/>
                        <a:lumOff val="60000"/>
                      </a:schemeClr>
                    </a:solidFill>
                  </a:tcPr>
                </a:tc>
                <a:tc>
                  <a:txBody>
                    <a:bodyPr/>
                    <a:lstStyle/>
                    <a:p>
                      <a:pPr algn="ctr"/>
                      <a:r>
                        <a:rPr lang="en-US" sz="2000" dirty="0" smtClean="0"/>
                        <a:t>DVD-ROM</a:t>
                      </a:r>
                    </a:p>
                    <a:p>
                      <a:pPr algn="ctr"/>
                      <a:r>
                        <a:rPr lang="en-US" sz="2000" dirty="0" smtClean="0"/>
                        <a:t>(read-only</a:t>
                      </a:r>
                    </a:p>
                    <a:p>
                      <a:pPr algn="ctr"/>
                      <a:r>
                        <a:rPr lang="en-US" sz="2000" dirty="0" smtClean="0"/>
                        <a:t>DVD)</a:t>
                      </a:r>
                      <a:endParaRPr lang="en-US" sz="2000" dirty="0"/>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DVD/RW</a:t>
                      </a:r>
                      <a:endParaRPr lang="en-US" sz="2000" dirty="0"/>
                    </a:p>
                  </a:txBody>
                  <a:tcPr anchor="ctr">
                    <a:solidFill>
                      <a:schemeClr val="accent4">
                        <a:lumMod val="40000"/>
                        <a:lumOff val="60000"/>
                      </a:schemeClr>
                    </a:solidFill>
                  </a:tcPr>
                </a:tc>
                <a:tc>
                  <a:txBody>
                    <a:bodyPr/>
                    <a:lstStyle/>
                    <a:p>
                      <a:pPr algn="ctr"/>
                      <a:r>
                        <a:rPr lang="en-US" sz="2000" dirty="0" smtClean="0"/>
                        <a:t>BD/ROM</a:t>
                      </a:r>
                    </a:p>
                    <a:p>
                      <a:pPr algn="ctr"/>
                      <a:r>
                        <a:rPr lang="en-US" sz="2000" dirty="0" smtClean="0"/>
                        <a:t>(read-only</a:t>
                      </a:r>
                    </a:p>
                    <a:p>
                      <a:pPr algn="ctr"/>
                      <a:r>
                        <a:rPr lang="en-US" sz="2000" dirty="0" err="1" smtClean="0"/>
                        <a:t>Blu</a:t>
                      </a:r>
                      <a:r>
                        <a:rPr lang="en-US" sz="2000" dirty="0" smtClean="0"/>
                        <a:t>-ray)</a:t>
                      </a:r>
                      <a:endParaRPr lang="en-US" sz="2000" dirty="0"/>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BD/RW</a:t>
                      </a:r>
                      <a:endParaRPr lang="en-US" sz="2000" dirty="0"/>
                    </a:p>
                  </a:txBody>
                  <a:tcPr anchor="ctr">
                    <a:solidFill>
                      <a:schemeClr val="accent4">
                        <a:lumMod val="40000"/>
                        <a:lumOff val="60000"/>
                      </a:schemeClr>
                    </a:solidFill>
                  </a:tcPr>
                </a:tc>
              </a:tr>
              <a:tr h="1280160">
                <a:tc>
                  <a:txBody>
                    <a:bodyPr/>
                    <a:lstStyle/>
                    <a:p>
                      <a:pPr algn="ctr"/>
                      <a:endParaRPr lang="en-US" dirty="0"/>
                    </a:p>
                  </a:txBody>
                  <a:tcPr anchor="ctr">
                    <a:solidFill>
                      <a:schemeClr val="accent4">
                        <a:lumMod val="20000"/>
                        <a:lumOff val="80000"/>
                      </a:schemeClr>
                    </a:solidFill>
                  </a:tcPr>
                </a:tc>
                <a:tc>
                  <a:txBody>
                    <a:bodyPr/>
                    <a:lstStyle/>
                    <a:p>
                      <a:pPr algn="ctr"/>
                      <a:endParaRPr lang="en-US" dirty="0"/>
                    </a:p>
                  </a:txBody>
                  <a:tcPr anchor="ctr">
                    <a:solidFill>
                      <a:schemeClr val="accent4">
                        <a:lumMod val="20000"/>
                        <a:lumOff val="80000"/>
                      </a:schemeClr>
                    </a:solidFill>
                  </a:tcPr>
                </a:tc>
                <a:tc>
                  <a:txBody>
                    <a:bodyPr/>
                    <a:lstStyle/>
                    <a:p>
                      <a:pPr algn="ctr"/>
                      <a:r>
                        <a:rPr lang="en-US" sz="1800" kern="1200" baseline="0" dirty="0" smtClean="0">
                          <a:solidFill>
                            <a:schemeClr val="tx1"/>
                          </a:solidFill>
                          <a:latin typeface="+mn-lt"/>
                          <a:ea typeface="+mn-ea"/>
                          <a:cs typeface="+mn-cs"/>
                        </a:rPr>
                        <a:t>4.7 GB (single-layer</a:t>
                      </a:r>
                    </a:p>
                    <a:p>
                      <a:pPr algn="ctr"/>
                      <a:r>
                        <a:rPr lang="en-US" sz="1800" kern="1200" baseline="0" dirty="0" smtClean="0">
                          <a:solidFill>
                            <a:schemeClr val="tx1"/>
                          </a:solidFill>
                          <a:latin typeface="+mn-lt"/>
                          <a:ea typeface="+mn-ea"/>
                          <a:cs typeface="+mn-cs"/>
                        </a:rPr>
                        <a:t>disc)</a:t>
                      </a:r>
                      <a:endParaRPr lang="en-US" dirty="0"/>
                    </a:p>
                  </a:txBody>
                  <a:tcPr anchor="ctr">
                    <a:solidFill>
                      <a:schemeClr val="accent4">
                        <a:lumMod val="20000"/>
                        <a:lumOff val="80000"/>
                      </a:schemeClr>
                    </a:solidFill>
                  </a:tcPr>
                </a:tc>
                <a:tc>
                  <a:txBody>
                    <a:bodyPr/>
                    <a:lstStyle/>
                    <a:p>
                      <a:pPr algn="ctr"/>
                      <a:r>
                        <a:rPr lang="en-US" sz="1800" kern="1200" baseline="0" dirty="0" smtClean="0">
                          <a:solidFill>
                            <a:schemeClr val="tx1"/>
                          </a:solidFill>
                          <a:latin typeface="+mn-lt"/>
                          <a:ea typeface="+mn-ea"/>
                          <a:cs typeface="+mn-cs"/>
                        </a:rPr>
                        <a:t>4.7 GB (single-layer</a:t>
                      </a:r>
                    </a:p>
                    <a:p>
                      <a:pPr algn="ctr"/>
                      <a:r>
                        <a:rPr lang="en-US" sz="1800" kern="1200" baseline="0" dirty="0" smtClean="0">
                          <a:solidFill>
                            <a:schemeClr val="tx1"/>
                          </a:solidFill>
                          <a:latin typeface="+mn-lt"/>
                          <a:ea typeface="+mn-ea"/>
                          <a:cs typeface="+mn-cs"/>
                        </a:rPr>
                        <a:t>disc)</a:t>
                      </a:r>
                    </a:p>
                  </a:txBody>
                  <a:tcPr anchor="ctr">
                    <a:solidFill>
                      <a:schemeClr val="accent4">
                        <a:lumMod val="20000"/>
                        <a:lumOff val="80000"/>
                      </a:schemeClr>
                    </a:solidFill>
                  </a:tcPr>
                </a:tc>
                <a:tc>
                  <a:txBody>
                    <a:bodyPr/>
                    <a:lstStyle/>
                    <a:p>
                      <a:pPr algn="ctr"/>
                      <a:r>
                        <a:rPr lang="en-US" sz="1800" kern="1200" baseline="0" dirty="0" smtClean="0">
                          <a:solidFill>
                            <a:schemeClr val="tx1"/>
                          </a:solidFill>
                          <a:latin typeface="+mn-lt"/>
                          <a:ea typeface="+mn-ea"/>
                          <a:cs typeface="+mn-cs"/>
                        </a:rPr>
                        <a:t>27 GB (single-layer</a:t>
                      </a:r>
                    </a:p>
                    <a:p>
                      <a:pPr algn="ctr"/>
                      <a:r>
                        <a:rPr lang="en-US" sz="1800" kern="1200" baseline="0" dirty="0" smtClean="0">
                          <a:solidFill>
                            <a:schemeClr val="tx1"/>
                          </a:solidFill>
                          <a:latin typeface="+mn-lt"/>
                          <a:ea typeface="+mn-ea"/>
                          <a:cs typeface="+mn-cs"/>
                        </a:rPr>
                        <a:t>disc)</a:t>
                      </a:r>
                      <a:endParaRPr lang="en-US" dirty="0"/>
                    </a:p>
                  </a:txBody>
                  <a:tcPr anchor="ctr">
                    <a:solidFill>
                      <a:schemeClr val="accent4">
                        <a:lumMod val="20000"/>
                        <a:lumOff val="80000"/>
                      </a:schemeClr>
                    </a:solidFill>
                  </a:tcPr>
                </a:tc>
                <a:tc>
                  <a:txBody>
                    <a:bodyPr/>
                    <a:lstStyle/>
                    <a:p>
                      <a:pPr algn="ctr"/>
                      <a:r>
                        <a:rPr lang="en-US" sz="1800" kern="1200" baseline="0" dirty="0" smtClean="0">
                          <a:solidFill>
                            <a:schemeClr val="tx1"/>
                          </a:solidFill>
                          <a:latin typeface="+mn-lt"/>
                          <a:ea typeface="+mn-ea"/>
                          <a:cs typeface="+mn-cs"/>
                        </a:rPr>
                        <a:t>27 GB (single-layer</a:t>
                      </a:r>
                    </a:p>
                    <a:p>
                      <a:pPr algn="ctr"/>
                      <a:r>
                        <a:rPr lang="en-US" sz="1800" kern="1200" baseline="0" dirty="0" smtClean="0">
                          <a:solidFill>
                            <a:schemeClr val="tx1"/>
                          </a:solidFill>
                          <a:latin typeface="+mn-lt"/>
                          <a:ea typeface="+mn-ea"/>
                          <a:cs typeface="+mn-cs"/>
                        </a:rPr>
                        <a:t>disc)</a:t>
                      </a:r>
                    </a:p>
                  </a:txBody>
                  <a:tcPr anchor="ctr">
                    <a:solidFill>
                      <a:schemeClr val="accent4">
                        <a:lumMod val="20000"/>
                        <a:lumOff val="80000"/>
                      </a:schemeClr>
                    </a:solidFill>
                  </a:tcPr>
                </a:tc>
              </a:tr>
              <a:tr h="1280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700 MB</a:t>
                      </a:r>
                      <a:endParaRPr lang="en-US" dirty="0" smtClean="0"/>
                    </a:p>
                    <a:p>
                      <a:pPr algn="ctr"/>
                      <a:endParaRPr lang="en-US" dirty="0"/>
                    </a:p>
                  </a:txBody>
                  <a:tcPr anchor="c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latin typeface="+mn-lt"/>
                          <a:ea typeface="+mn-ea"/>
                          <a:cs typeface="+mn-cs"/>
                        </a:rPr>
                        <a:t>700 MB</a:t>
                      </a:r>
                      <a:endParaRPr lang="en-US" dirty="0" smtClean="0"/>
                    </a:p>
                    <a:p>
                      <a:pPr algn="ctr"/>
                      <a:endParaRPr lang="en-US" dirty="0"/>
                    </a:p>
                  </a:txBody>
                  <a:tcPr anchor="ctr">
                    <a:solidFill>
                      <a:schemeClr val="accent4">
                        <a:lumMod val="20000"/>
                        <a:lumOff val="80000"/>
                      </a:schemeClr>
                    </a:solidFill>
                  </a:tcPr>
                </a:tc>
                <a:tc>
                  <a:txBody>
                    <a:bodyPr/>
                    <a:lstStyle/>
                    <a:p>
                      <a:pPr algn="ctr"/>
                      <a:r>
                        <a:rPr lang="en-US" sz="1800" kern="1200" baseline="0" dirty="0" smtClean="0">
                          <a:solidFill>
                            <a:schemeClr val="tx1"/>
                          </a:solidFill>
                          <a:latin typeface="+mn-lt"/>
                          <a:ea typeface="+mn-ea"/>
                          <a:cs typeface="+mn-cs"/>
                        </a:rPr>
                        <a:t>9.4 GB</a:t>
                      </a:r>
                      <a:br>
                        <a:rPr lang="en-US" sz="1800" kern="1200" baseline="0" dirty="0" smtClean="0">
                          <a:solidFill>
                            <a:schemeClr val="tx1"/>
                          </a:solidFill>
                          <a:latin typeface="+mn-lt"/>
                          <a:ea typeface="+mn-ea"/>
                          <a:cs typeface="+mn-cs"/>
                        </a:rPr>
                      </a:br>
                      <a:r>
                        <a:rPr lang="en-US" sz="1800" kern="1200" baseline="0" dirty="0" smtClean="0">
                          <a:solidFill>
                            <a:schemeClr val="tx1"/>
                          </a:solidFill>
                          <a:latin typeface="+mn-lt"/>
                          <a:ea typeface="+mn-ea"/>
                          <a:cs typeface="+mn-cs"/>
                        </a:rPr>
                        <a:t>(dual-layer disc)</a:t>
                      </a:r>
                      <a:endParaRPr lang="en-US" dirty="0"/>
                    </a:p>
                  </a:txBody>
                  <a:tcPr anchor="ctr">
                    <a:solidFill>
                      <a:schemeClr val="accent4">
                        <a:lumMod val="20000"/>
                        <a:lumOff val="80000"/>
                      </a:schemeClr>
                    </a:solidFill>
                  </a:tcPr>
                </a:tc>
                <a:tc>
                  <a:txBody>
                    <a:bodyPr/>
                    <a:lstStyle/>
                    <a:p>
                      <a:pPr algn="ctr"/>
                      <a:r>
                        <a:rPr lang="en-US" sz="1800" kern="1200" baseline="0" dirty="0" smtClean="0">
                          <a:solidFill>
                            <a:schemeClr val="tx1"/>
                          </a:solidFill>
                          <a:latin typeface="+mn-lt"/>
                          <a:ea typeface="+mn-ea"/>
                          <a:cs typeface="+mn-cs"/>
                        </a:rPr>
                        <a:t>9.4 GB</a:t>
                      </a:r>
                      <a:br>
                        <a:rPr lang="en-US" sz="1800" kern="1200" baseline="0" dirty="0" smtClean="0">
                          <a:solidFill>
                            <a:schemeClr val="tx1"/>
                          </a:solidFill>
                          <a:latin typeface="+mn-lt"/>
                          <a:ea typeface="+mn-ea"/>
                          <a:cs typeface="+mn-cs"/>
                        </a:rPr>
                      </a:br>
                      <a:r>
                        <a:rPr lang="en-US" sz="1800" kern="1200" baseline="0" dirty="0" smtClean="0">
                          <a:solidFill>
                            <a:schemeClr val="tx1"/>
                          </a:solidFill>
                          <a:latin typeface="+mn-lt"/>
                          <a:ea typeface="+mn-ea"/>
                          <a:cs typeface="+mn-cs"/>
                        </a:rPr>
                        <a:t>(dual-layer disc)</a:t>
                      </a:r>
                      <a:endParaRPr lang="en-US" dirty="0"/>
                    </a:p>
                  </a:txBody>
                  <a:tcPr anchor="ctr">
                    <a:solidFill>
                      <a:schemeClr val="accent4">
                        <a:lumMod val="20000"/>
                        <a:lumOff val="80000"/>
                      </a:schemeClr>
                    </a:solidFill>
                  </a:tcPr>
                </a:tc>
                <a:tc>
                  <a:txBody>
                    <a:bodyPr/>
                    <a:lstStyle/>
                    <a:p>
                      <a:pPr algn="ctr"/>
                      <a:r>
                        <a:rPr lang="en-US" sz="1800" kern="1200" baseline="0" dirty="0" smtClean="0">
                          <a:solidFill>
                            <a:schemeClr val="tx1"/>
                          </a:solidFill>
                          <a:latin typeface="+mn-lt"/>
                          <a:ea typeface="+mn-ea"/>
                          <a:cs typeface="+mn-cs"/>
                        </a:rPr>
                        <a:t>50 GB</a:t>
                      </a:r>
                      <a:br>
                        <a:rPr lang="en-US" sz="1800" kern="1200" baseline="0" dirty="0" smtClean="0">
                          <a:solidFill>
                            <a:schemeClr val="tx1"/>
                          </a:solidFill>
                          <a:latin typeface="+mn-lt"/>
                          <a:ea typeface="+mn-ea"/>
                          <a:cs typeface="+mn-cs"/>
                        </a:rPr>
                      </a:br>
                      <a:r>
                        <a:rPr lang="en-US" sz="1800" kern="1200" baseline="0" dirty="0" smtClean="0">
                          <a:solidFill>
                            <a:schemeClr val="tx1"/>
                          </a:solidFill>
                          <a:latin typeface="+mn-lt"/>
                          <a:ea typeface="+mn-ea"/>
                          <a:cs typeface="+mn-cs"/>
                        </a:rPr>
                        <a:t>(dual-layer disc)</a:t>
                      </a:r>
                      <a:endParaRPr lang="en-US" dirty="0"/>
                    </a:p>
                  </a:txBody>
                  <a:tcPr anchor="ctr">
                    <a:solidFill>
                      <a:schemeClr val="accent4">
                        <a:lumMod val="20000"/>
                        <a:lumOff val="80000"/>
                      </a:schemeClr>
                    </a:solidFill>
                  </a:tcPr>
                </a:tc>
                <a:tc>
                  <a:txBody>
                    <a:bodyPr/>
                    <a:lstStyle/>
                    <a:p>
                      <a:pPr algn="ctr"/>
                      <a:r>
                        <a:rPr lang="en-US" sz="1800" kern="1200" baseline="0" dirty="0" smtClean="0">
                          <a:solidFill>
                            <a:schemeClr val="tx1"/>
                          </a:solidFill>
                          <a:latin typeface="+mn-lt"/>
                          <a:ea typeface="+mn-ea"/>
                          <a:cs typeface="+mn-cs"/>
                        </a:rPr>
                        <a:t>50 GB</a:t>
                      </a:r>
                      <a:br>
                        <a:rPr lang="en-US" sz="1800" kern="1200" baseline="0" dirty="0" smtClean="0">
                          <a:solidFill>
                            <a:schemeClr val="tx1"/>
                          </a:solidFill>
                          <a:latin typeface="+mn-lt"/>
                          <a:ea typeface="+mn-ea"/>
                          <a:cs typeface="+mn-cs"/>
                        </a:rPr>
                      </a:br>
                      <a:r>
                        <a:rPr lang="en-US" sz="1800" kern="1200" baseline="0" dirty="0" smtClean="0">
                          <a:solidFill>
                            <a:schemeClr val="tx1"/>
                          </a:solidFill>
                          <a:latin typeface="+mn-lt"/>
                          <a:ea typeface="+mn-ea"/>
                          <a:cs typeface="+mn-cs"/>
                        </a:rPr>
                        <a:t>(dual-layer disc)</a:t>
                      </a:r>
                      <a:endParaRPr lang="en-US" dirty="0"/>
                    </a:p>
                  </a:txBody>
                  <a:tcPr anchor="ctr">
                    <a:solidFill>
                      <a:schemeClr val="accent4">
                        <a:lumMod val="20000"/>
                        <a:lumOff val="80000"/>
                      </a:schemeClr>
                    </a:solidFill>
                  </a:tcPr>
                </a:tc>
              </a:tr>
            </a:tbl>
          </a:graphicData>
        </a:graphic>
      </p:graphicFrame>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26</a:t>
            </a:fld>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and External Drives</a:t>
            </a:r>
            <a:endParaRPr lang="en-US" dirty="0"/>
          </a:p>
        </p:txBody>
      </p:sp>
      <p:sp>
        <p:nvSpPr>
          <p:cNvPr id="3" name="Content Placeholder 2"/>
          <p:cNvSpPr>
            <a:spLocks noGrp="1"/>
          </p:cNvSpPr>
          <p:nvPr>
            <p:ph idx="1"/>
          </p:nvPr>
        </p:nvSpPr>
        <p:spPr/>
        <p:txBody>
          <a:bodyPr/>
          <a:lstStyle/>
          <a:p>
            <a:r>
              <a:rPr lang="en-US" dirty="0" smtClean="0"/>
              <a:t>Hard disk drives and optical disk drives can be external or internal.</a:t>
            </a:r>
          </a:p>
          <a:p>
            <a:pPr lvl="1"/>
            <a:r>
              <a:rPr lang="en-US" b="1" i="1" dirty="0" smtClean="0">
                <a:solidFill>
                  <a:srgbClr val="7030A0"/>
                </a:solidFill>
              </a:rPr>
              <a:t>Internal drives: </a:t>
            </a:r>
            <a:r>
              <a:rPr lang="en-US" dirty="0"/>
              <a:t>R</a:t>
            </a:r>
            <a:r>
              <a:rPr lang="en-US" dirty="0" smtClean="0"/>
              <a:t>eside inside casing of computer</a:t>
            </a:r>
          </a:p>
          <a:p>
            <a:pPr lvl="1"/>
            <a:r>
              <a:rPr lang="en-US" b="1" i="1" dirty="0" smtClean="0">
                <a:solidFill>
                  <a:srgbClr val="7030A0"/>
                </a:solidFill>
              </a:rPr>
              <a:t>External drives: </a:t>
            </a:r>
            <a:r>
              <a:rPr lang="en-US" dirty="0"/>
              <a:t>C</a:t>
            </a:r>
            <a:r>
              <a:rPr lang="en-US" dirty="0" smtClean="0"/>
              <a:t>an be connected through USB or FireWire ports</a:t>
            </a:r>
          </a:p>
          <a:p>
            <a:pPr lvl="2"/>
            <a:r>
              <a:rPr lang="en-US" dirty="0" smtClean="0"/>
              <a:t>Relatively easy to transport between locations</a:t>
            </a:r>
          </a:p>
          <a:p>
            <a:pPr lvl="2"/>
            <a:r>
              <a:rPr lang="en-US" dirty="0" smtClean="0"/>
              <a:t>Can be shared between computers</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27</a:t>
            </a:fld>
            <a:endParaRPr lang="en-US" dirty="0"/>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2877649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p:spPr>
        <p:txBody>
          <a:bodyPr/>
          <a:lstStyle/>
          <a:p>
            <a:r>
              <a:rPr lang="en-US" dirty="0" smtClean="0">
                <a:solidFill>
                  <a:schemeClr val="tx1"/>
                </a:solidFill>
              </a:rPr>
              <a:t>Disk Storage</a:t>
            </a:r>
            <a:endParaRPr lang="en-US" sz="4400" dirty="0">
              <a:solidFill>
                <a:schemeClr val="tx1"/>
              </a:solidFill>
            </a:endParaRPr>
          </a:p>
        </p:txBody>
      </p:sp>
      <p:sp>
        <p:nvSpPr>
          <p:cNvPr id="6" name="Text Placeholder 5"/>
          <p:cNvSpPr>
            <a:spLocks noGrp="1"/>
          </p:cNvSpPr>
          <p:nvPr>
            <p:ph type="body" idx="1"/>
          </p:nvPr>
        </p:nvSpPr>
        <p:spPr/>
        <p:txBody>
          <a:bodyPr/>
          <a:lstStyle/>
          <a:p>
            <a:r>
              <a:rPr lang="en-US" dirty="0" smtClean="0"/>
              <a:t>Magnetic disks</a:t>
            </a:r>
            <a:endParaRPr lang="en-US" dirty="0"/>
          </a:p>
        </p:txBody>
      </p:sp>
      <p:sp>
        <p:nvSpPr>
          <p:cNvPr id="7" name="Content Placeholder 6"/>
          <p:cNvSpPr>
            <a:spLocks noGrp="1"/>
          </p:cNvSpPr>
          <p:nvPr>
            <p:ph sz="half" idx="2"/>
          </p:nvPr>
        </p:nvSpPr>
        <p:spPr/>
        <p:txBody>
          <a:bodyPr/>
          <a:lstStyle/>
          <a:p>
            <a:pPr>
              <a:buClr>
                <a:srgbClr val="0070C0"/>
              </a:buClr>
            </a:pPr>
            <a:r>
              <a:rPr lang="en-US" dirty="0" smtClean="0"/>
              <a:t>Coated with a magnetic oxide similar to material used to coat cassette tapes and videotapes</a:t>
            </a:r>
          </a:p>
          <a:p>
            <a:pPr>
              <a:buClr>
                <a:srgbClr val="0070C0"/>
              </a:buClr>
            </a:pPr>
            <a:r>
              <a:rPr lang="en-US" dirty="0" smtClean="0"/>
              <a:t>Hard disks consists of several platters, each accessed by a read/write head on a movable armature.</a:t>
            </a:r>
            <a:endParaRPr lang="en-US" dirty="0"/>
          </a:p>
        </p:txBody>
      </p:sp>
      <p:sp>
        <p:nvSpPr>
          <p:cNvPr id="8" name="Text Placeholder 7"/>
          <p:cNvSpPr>
            <a:spLocks noGrp="1"/>
          </p:cNvSpPr>
          <p:nvPr>
            <p:ph type="body" sz="quarter" idx="3"/>
          </p:nvPr>
        </p:nvSpPr>
        <p:spPr/>
        <p:txBody>
          <a:bodyPr/>
          <a:lstStyle/>
          <a:p>
            <a:r>
              <a:rPr lang="en-US" dirty="0" smtClean="0"/>
              <a:t>CD-ROM</a:t>
            </a:r>
            <a:endParaRPr lang="en-US" dirty="0"/>
          </a:p>
        </p:txBody>
      </p:sp>
      <p:sp>
        <p:nvSpPr>
          <p:cNvPr id="9" name="Content Placeholder 8"/>
          <p:cNvSpPr>
            <a:spLocks noGrp="1"/>
          </p:cNvSpPr>
          <p:nvPr>
            <p:ph sz="quarter" idx="4"/>
          </p:nvPr>
        </p:nvSpPr>
        <p:spPr/>
        <p:txBody>
          <a:bodyPr/>
          <a:lstStyle/>
          <a:p>
            <a:pPr>
              <a:buClr>
                <a:srgbClr val="0070C0"/>
              </a:buClr>
            </a:pPr>
            <a:r>
              <a:rPr lang="en-US" dirty="0" smtClean="0"/>
              <a:t>CD-ROM drive contains a small laser that shines on the disc surface, “reading” reflections.</a:t>
            </a:r>
          </a:p>
          <a:p>
            <a:pPr>
              <a:buClr>
                <a:srgbClr val="0070C0"/>
              </a:buClr>
            </a:pPr>
            <a:r>
              <a:rPr lang="en-US" dirty="0" smtClean="0"/>
              <a:t>Information is represented optically on bottom surface of CD.</a:t>
            </a:r>
          </a:p>
          <a:p>
            <a:pPr>
              <a:buClr>
                <a:srgbClr val="0070C0"/>
              </a:buClr>
            </a:pPr>
            <a:r>
              <a:rPr lang="en-US" dirty="0" smtClean="0"/>
              <a:t>CD-ROMs are read only.</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28</a:t>
            </a:fld>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 Memory Storage Devices</a:t>
            </a:r>
            <a:endParaRPr lang="en-US" dirty="0"/>
          </a:p>
        </p:txBody>
      </p:sp>
      <p:sp>
        <p:nvSpPr>
          <p:cNvPr id="3" name="Content Placeholder 2"/>
          <p:cNvSpPr>
            <a:spLocks noGrp="1"/>
          </p:cNvSpPr>
          <p:nvPr>
            <p:ph sz="half" idx="1"/>
          </p:nvPr>
        </p:nvSpPr>
        <p:spPr>
          <a:xfrm>
            <a:off x="457200" y="1554480"/>
            <a:ext cx="4572000" cy="4617720"/>
          </a:xfrm>
        </p:spPr>
        <p:txBody>
          <a:bodyPr/>
          <a:lstStyle/>
          <a:p>
            <a:r>
              <a:rPr lang="en-US" b="1" i="1" dirty="0" smtClean="0">
                <a:solidFill>
                  <a:srgbClr val="7030A0"/>
                </a:solidFill>
              </a:rPr>
              <a:t>Flash memory: </a:t>
            </a:r>
            <a:r>
              <a:rPr lang="en-US" dirty="0" smtClean="0"/>
              <a:t>Type of erasable memory</a:t>
            </a:r>
          </a:p>
          <a:p>
            <a:r>
              <a:rPr lang="en-US" b="1" i="1" dirty="0" smtClean="0">
                <a:solidFill>
                  <a:srgbClr val="7030A0"/>
                </a:solidFill>
              </a:rPr>
              <a:t>Flash memory cards: </a:t>
            </a:r>
            <a:r>
              <a:rPr lang="en-US" dirty="0"/>
              <a:t>U</a:t>
            </a:r>
            <a:r>
              <a:rPr lang="en-US" dirty="0" smtClean="0"/>
              <a:t>sed to store images in digital cameras </a:t>
            </a:r>
          </a:p>
          <a:p>
            <a:r>
              <a:rPr lang="en-US" b="1" i="1" dirty="0" smtClean="0">
                <a:solidFill>
                  <a:srgbClr val="7030A0"/>
                </a:solidFill>
              </a:rPr>
              <a:t>USB flash drives: </a:t>
            </a:r>
            <a:r>
              <a:rPr lang="en-US" dirty="0" smtClean="0"/>
              <a:t>Store and transport data</a:t>
            </a:r>
          </a:p>
          <a:p>
            <a:r>
              <a:rPr lang="en-US" dirty="0" smtClean="0"/>
              <a:t>Still more expensive than spinning drives </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29</a:t>
            </a:fld>
            <a:endParaRPr lang="en-US" dirty="0"/>
          </a:p>
        </p:txBody>
      </p:sp>
      <p:pic>
        <p:nvPicPr>
          <p:cNvPr id="9" name="Picture 8" descr="Fig03-31a.jpg"/>
          <p:cNvPicPr>
            <a:picLocks noChangeAspect="1"/>
          </p:cNvPicPr>
          <p:nvPr/>
        </p:nvPicPr>
        <p:blipFill>
          <a:blip r:embed="rId4" cstate="print"/>
          <a:srcRect l="40126" b="45909"/>
          <a:stretch>
            <a:fillRect/>
          </a:stretch>
        </p:blipFill>
        <p:spPr>
          <a:xfrm>
            <a:off x="5029200" y="3962400"/>
            <a:ext cx="2999533" cy="2001481"/>
          </a:xfrm>
          <a:prstGeom prst="rect">
            <a:avLst/>
          </a:prstGeom>
        </p:spPr>
      </p:pic>
      <p:pic>
        <p:nvPicPr>
          <p:cNvPr id="11" name="Picture 10" descr="Fig03-31a1.jpg"/>
          <p:cNvPicPr>
            <a:picLocks noChangeAspect="1"/>
          </p:cNvPicPr>
          <p:nvPr/>
        </p:nvPicPr>
        <p:blipFill>
          <a:blip r:embed="rId5" cstate="print"/>
          <a:stretch>
            <a:fillRect/>
          </a:stretch>
        </p:blipFill>
        <p:spPr>
          <a:xfrm>
            <a:off x="5562600" y="1600200"/>
            <a:ext cx="2503082" cy="2286000"/>
          </a:xfrm>
          <a:prstGeom prst="rect">
            <a:avLst/>
          </a:prstGeom>
        </p:spPr>
      </p:pic>
    </p:spTree>
    <p:custDataLst>
      <p:tags r:id="rId1"/>
    </p:custDataLst>
    <p:extLst>
      <p:ext uri="{BB962C8B-B14F-4D97-AF65-F5344CB8AC3E}">
        <p14:creationId xmlns="" xmlns:p14="http://schemas.microsoft.com/office/powerpoint/2010/main" xmlns:mv="urn:schemas-microsoft-com:mac:vml" xmlns:mc="http://schemas.openxmlformats.org/markup-compatibility/2006" val="1366785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Chapter 3 Objectives</a:t>
            </a:r>
          </a:p>
        </p:txBody>
      </p:sp>
      <p:sp>
        <p:nvSpPr>
          <p:cNvPr id="3" name="Content Placeholder 2"/>
          <p:cNvSpPr>
            <a:spLocks noGrp="1"/>
          </p:cNvSpPr>
          <p:nvPr>
            <p:ph idx="1"/>
          </p:nvPr>
        </p:nvSpPr>
        <p:spPr>
          <a:xfrm>
            <a:off x="457200" y="1600200"/>
            <a:ext cx="8229600" cy="4572000"/>
          </a:xfrm>
        </p:spPr>
        <p:txBody>
          <a:bodyPr/>
          <a:lstStyle/>
          <a:p>
            <a:pPr>
              <a:spcAft>
                <a:spcPts val="600"/>
              </a:spcAft>
            </a:pPr>
            <a:r>
              <a:rPr lang="en-US" dirty="0"/>
              <a:t>List several examples of input devices and explain how they </a:t>
            </a:r>
            <a:r>
              <a:rPr lang="en-US" dirty="0" smtClean="0"/>
              <a:t>can make </a:t>
            </a:r>
            <a:r>
              <a:rPr lang="en-US" dirty="0"/>
              <a:t>it easier to get different types of information into the computer</a:t>
            </a:r>
          </a:p>
          <a:p>
            <a:pPr>
              <a:spcAft>
                <a:spcPts val="600"/>
              </a:spcAft>
            </a:pPr>
            <a:r>
              <a:rPr lang="en-US" dirty="0"/>
              <a:t>List several examples of output devices and explain how they make computers more </a:t>
            </a:r>
            <a:r>
              <a:rPr lang="en-US" dirty="0" smtClean="0"/>
              <a:t>useful</a:t>
            </a:r>
          </a:p>
          <a:p>
            <a:pPr>
              <a:spcAft>
                <a:spcPts val="600"/>
              </a:spcAft>
            </a:pPr>
            <a:r>
              <a:rPr lang="en-US" dirty="0" smtClean="0"/>
              <a:t>Explain why a typical computer has different types of storage devices</a:t>
            </a:r>
          </a:p>
          <a:p>
            <a:pPr>
              <a:spcAft>
                <a:spcPts val="600"/>
              </a:spcAft>
            </a:pPr>
            <a:r>
              <a:rPr lang="en-US" dirty="0" smtClean="0"/>
              <a:t>Diagram how the components of a computer system fit together</a:t>
            </a:r>
          </a:p>
          <a:p>
            <a:endParaRPr lang="en-US" dirty="0" smtClean="0"/>
          </a:p>
        </p:txBody>
      </p:sp>
      <p:sp>
        <p:nvSpPr>
          <p:cNvPr id="5" name="Slide Number Placeholder 4"/>
          <p:cNvSpPr>
            <a:spLocks noGrp="1"/>
          </p:cNvSpPr>
          <p:nvPr>
            <p:ph type="sldNum" sz="quarter" idx="10"/>
          </p:nvPr>
        </p:nvSpPr>
        <p:spPr/>
        <p:txBody>
          <a:bodyPr/>
          <a:lstStyle/>
          <a:p>
            <a:pPr>
              <a:defRPr/>
            </a:pPr>
            <a:fld id="{631CBE9A-2DFB-48AB-8919-9639AFCDB475}" type="slidenum">
              <a:rPr lang="en-US" smtClean="0"/>
              <a:pPr>
                <a:defRPr/>
              </a:pPr>
              <a:t>3</a:t>
            </a:fld>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5400000" scaled="1"/>
            <a:tileRect/>
          </a:gradFill>
        </p:spPr>
        <p:txBody>
          <a:bodyPr/>
          <a:lstStyle/>
          <a:p>
            <a:r>
              <a:rPr lang="en-US" dirty="0" smtClean="0">
                <a:solidFill>
                  <a:schemeClr val="tx1"/>
                </a:solidFill>
              </a:rPr>
              <a:t>Ergonomics and Health</a:t>
            </a:r>
            <a:endParaRPr lang="en-US" dirty="0">
              <a:solidFill>
                <a:schemeClr val="tx1"/>
              </a:solidFill>
            </a:endParaRPr>
          </a:p>
        </p:txBody>
      </p:sp>
      <p:sp>
        <p:nvSpPr>
          <p:cNvPr id="5" name="Content Placeholder 4"/>
          <p:cNvSpPr>
            <a:spLocks noGrp="1"/>
          </p:cNvSpPr>
          <p:nvPr>
            <p:ph sz="half" idx="1"/>
          </p:nvPr>
        </p:nvSpPr>
        <p:spPr>
          <a:xfrm>
            <a:off x="457200" y="1554480"/>
            <a:ext cx="4114800" cy="4617720"/>
          </a:xfrm>
        </p:spPr>
        <p:txBody>
          <a:bodyPr/>
          <a:lstStyle/>
          <a:p>
            <a:pPr>
              <a:buClr>
                <a:srgbClr val="00B050"/>
              </a:buClr>
            </a:pPr>
            <a:r>
              <a:rPr lang="en-US" dirty="0" smtClean="0"/>
              <a:t>Choose equipment that’s ergonomically designed.</a:t>
            </a:r>
          </a:p>
          <a:p>
            <a:pPr>
              <a:buClr>
                <a:srgbClr val="00B050"/>
              </a:buClr>
            </a:pPr>
            <a:r>
              <a:rPr lang="en-US" dirty="0" smtClean="0"/>
              <a:t>Create a healthful workspace.</a:t>
            </a:r>
          </a:p>
          <a:p>
            <a:pPr>
              <a:buClr>
                <a:srgbClr val="00B050"/>
              </a:buClr>
            </a:pPr>
            <a:r>
              <a:rPr lang="en-US" dirty="0" smtClean="0"/>
              <a:t>Build flexibility into work environment.</a:t>
            </a:r>
          </a:p>
          <a:p>
            <a:pPr>
              <a:buClr>
                <a:srgbClr val="00B050"/>
              </a:buClr>
            </a:pPr>
            <a:r>
              <a:rPr lang="en-US" dirty="0" smtClean="0"/>
              <a:t>Protect your ears.</a:t>
            </a:r>
          </a:p>
          <a:p>
            <a:pPr>
              <a:buClr>
                <a:srgbClr val="00B050"/>
              </a:buClr>
            </a:pPr>
            <a:r>
              <a:rPr lang="en-US" dirty="0" smtClean="0"/>
              <a:t>Rest your eyes.</a:t>
            </a:r>
          </a:p>
          <a:p>
            <a:endParaRPr lang="en-US" dirty="0" smtClean="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30</a:t>
            </a:fld>
            <a:endParaRPr lang="en-US" dirty="0"/>
          </a:p>
        </p:txBody>
      </p:sp>
      <p:sp>
        <p:nvSpPr>
          <p:cNvPr id="6" name="Content Placeholder 5"/>
          <p:cNvSpPr>
            <a:spLocks noGrp="1"/>
          </p:cNvSpPr>
          <p:nvPr>
            <p:ph sz="half" idx="11"/>
          </p:nvPr>
        </p:nvSpPr>
        <p:spPr/>
        <p:txBody>
          <a:bodyPr/>
          <a:lstStyle/>
          <a:p>
            <a:pPr>
              <a:buClr>
                <a:srgbClr val="00B050"/>
              </a:buClr>
            </a:pPr>
            <a:r>
              <a:rPr lang="en-US" dirty="0" smtClean="0"/>
              <a:t>Let technology work for you.</a:t>
            </a:r>
          </a:p>
          <a:p>
            <a:pPr>
              <a:buClr>
                <a:srgbClr val="00B050"/>
              </a:buClr>
            </a:pPr>
            <a:r>
              <a:rPr lang="en-US" dirty="0" smtClean="0"/>
              <a:t>Stretch.</a:t>
            </a:r>
          </a:p>
          <a:p>
            <a:pPr>
              <a:buClr>
                <a:srgbClr val="00B050"/>
              </a:buClr>
            </a:pPr>
            <a:r>
              <a:rPr lang="en-US" dirty="0" smtClean="0"/>
              <a:t>Listen to your body.</a:t>
            </a:r>
          </a:p>
          <a:p>
            <a:pPr>
              <a:buClr>
                <a:srgbClr val="00B050"/>
              </a:buClr>
            </a:pPr>
            <a:r>
              <a:rPr lang="en-US" dirty="0" smtClean="0"/>
              <a:t>Don’t leave healthy habits at home.</a:t>
            </a:r>
          </a:p>
          <a:p>
            <a:pPr>
              <a:buClr>
                <a:srgbClr val="00B050"/>
              </a:buClr>
            </a:pPr>
            <a:r>
              <a:rPr lang="en-US" dirty="0" smtClean="0"/>
              <a:t>Seek help when you need it.</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Computer System: </a:t>
            </a:r>
            <a:br>
              <a:rPr lang="en-US" dirty="0" smtClean="0"/>
            </a:br>
            <a:r>
              <a:rPr lang="en-US" dirty="0" smtClean="0"/>
              <a:t>The Sum of Its Parts</a:t>
            </a:r>
            <a:endParaRPr lang="en-US" dirty="0"/>
          </a:p>
        </p:txBody>
      </p:sp>
      <p:sp>
        <p:nvSpPr>
          <p:cNvPr id="3" name="Content Placeholder 2"/>
          <p:cNvSpPr>
            <a:spLocks noGrp="1"/>
          </p:cNvSpPr>
          <p:nvPr>
            <p:ph idx="1"/>
          </p:nvPr>
        </p:nvSpPr>
        <p:spPr/>
        <p:txBody>
          <a:bodyPr/>
          <a:lstStyle/>
          <a:p>
            <a:pPr>
              <a:spcAft>
                <a:spcPts val="600"/>
              </a:spcAft>
            </a:pPr>
            <a:r>
              <a:rPr lang="en-US" b="1" dirty="0" smtClean="0"/>
              <a:t>Four basic design classes for personal computers:</a:t>
            </a:r>
          </a:p>
          <a:p>
            <a:pPr lvl="1"/>
            <a:r>
              <a:rPr lang="en-US" b="1" i="1" dirty="0" smtClean="0">
                <a:solidFill>
                  <a:srgbClr val="7030A0"/>
                </a:solidFill>
              </a:rPr>
              <a:t>Tower systems: </a:t>
            </a:r>
            <a:r>
              <a:rPr lang="en-US" dirty="0" smtClean="0"/>
              <a:t>Tall narrow boxes that generally have more expansion slots and bays</a:t>
            </a:r>
          </a:p>
          <a:p>
            <a:pPr lvl="1"/>
            <a:r>
              <a:rPr lang="en-US" b="1" i="1" dirty="0" smtClean="0">
                <a:solidFill>
                  <a:srgbClr val="7030A0"/>
                </a:solidFill>
              </a:rPr>
              <a:t>Flat desktop systems: </a:t>
            </a:r>
            <a:r>
              <a:rPr lang="en-US" dirty="0" smtClean="0"/>
              <a:t>Designed to sit under the monitor like a platform</a:t>
            </a:r>
          </a:p>
          <a:p>
            <a:pPr lvl="1"/>
            <a:r>
              <a:rPr lang="en-US" b="1" i="1" dirty="0" smtClean="0">
                <a:solidFill>
                  <a:srgbClr val="7030A0"/>
                </a:solidFill>
              </a:rPr>
              <a:t>All-in-one</a:t>
            </a:r>
            <a:r>
              <a:rPr lang="en-US" dirty="0" smtClean="0"/>
              <a:t> </a:t>
            </a:r>
            <a:r>
              <a:rPr lang="en-US" b="1" i="1" dirty="0" smtClean="0">
                <a:solidFill>
                  <a:srgbClr val="7030A0"/>
                </a:solidFill>
              </a:rPr>
              <a:t>systems:</a:t>
            </a:r>
            <a:r>
              <a:rPr lang="en-US" dirty="0" smtClean="0"/>
              <a:t> Combine the monitor and system unit into a single housing</a:t>
            </a:r>
          </a:p>
          <a:p>
            <a:pPr lvl="1"/>
            <a:r>
              <a:rPr lang="en-US" b="1" i="1" dirty="0" smtClean="0">
                <a:solidFill>
                  <a:srgbClr val="7030A0"/>
                </a:solidFill>
              </a:rPr>
              <a:t>Laptop computers: </a:t>
            </a:r>
            <a:r>
              <a:rPr lang="en-US" dirty="0"/>
              <a:t>I</a:t>
            </a:r>
            <a:r>
              <a:rPr lang="en-US" dirty="0" smtClean="0"/>
              <a:t>nclude all essential components in one compact box</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31</a:t>
            </a:fld>
            <a:endParaRPr lang="en-US"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Ports and Slots Revisited</a:t>
            </a:r>
            <a:endParaRPr lang="en-US" dirty="0"/>
          </a:p>
        </p:txBody>
      </p:sp>
      <p:sp>
        <p:nvSpPr>
          <p:cNvPr id="3" name="Content Placeholder 2"/>
          <p:cNvSpPr>
            <a:spLocks noGrp="1"/>
          </p:cNvSpPr>
          <p:nvPr>
            <p:ph idx="1"/>
          </p:nvPr>
        </p:nvSpPr>
        <p:spPr/>
        <p:txBody>
          <a:bodyPr/>
          <a:lstStyle/>
          <a:p>
            <a:r>
              <a:rPr lang="en-US" b="1" i="1" dirty="0" smtClean="0">
                <a:solidFill>
                  <a:srgbClr val="7030A0"/>
                </a:solidFill>
              </a:rPr>
              <a:t>Legacy ports </a:t>
            </a:r>
            <a:r>
              <a:rPr lang="en-US" dirty="0" smtClean="0"/>
              <a:t>are too slow for today’s needs:</a:t>
            </a:r>
          </a:p>
          <a:p>
            <a:pPr lvl="1"/>
            <a:r>
              <a:rPr lang="en-US" dirty="0" smtClean="0"/>
              <a:t>Serial ports send and receive data one bit at a time</a:t>
            </a:r>
          </a:p>
          <a:p>
            <a:pPr lvl="1"/>
            <a:r>
              <a:rPr lang="en-US" dirty="0" smtClean="0"/>
              <a:t>Parallel ports send and receive bits in groups</a:t>
            </a:r>
          </a:p>
          <a:p>
            <a:r>
              <a:rPr lang="en-US" b="1" i="1" dirty="0" smtClean="0">
                <a:solidFill>
                  <a:srgbClr val="7030A0"/>
                </a:solidFill>
              </a:rPr>
              <a:t>USB (universal serial bus) </a:t>
            </a:r>
            <a:r>
              <a:rPr lang="en-US" dirty="0" smtClean="0"/>
              <a:t>transmits data faster:</a:t>
            </a:r>
          </a:p>
          <a:p>
            <a:pPr lvl="1"/>
            <a:r>
              <a:rPr lang="en-US" dirty="0" smtClean="0"/>
              <a:t>USB 1.0 data transmitted at approximately 11 Mbps</a:t>
            </a:r>
          </a:p>
          <a:p>
            <a:pPr lvl="1"/>
            <a:r>
              <a:rPr lang="en-US" dirty="0" smtClean="0"/>
              <a:t>USB 2.0 has transfer rates of up to 480 Mbps</a:t>
            </a:r>
          </a:p>
          <a:p>
            <a:pPr lvl="1"/>
            <a:r>
              <a:rPr lang="en-US" dirty="0" smtClean="0"/>
              <a:t>USB 3.0 has data transfer rate of more than 3 Gbps</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32</a:t>
            </a:fld>
            <a:endParaRPr lang="en-US" dirty="0"/>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1280588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Ports and Slots Revisited (cont.)</a:t>
            </a:r>
            <a:endParaRPr lang="en-US" dirty="0"/>
          </a:p>
        </p:txBody>
      </p:sp>
      <p:sp>
        <p:nvSpPr>
          <p:cNvPr id="3" name="Content Placeholder 2"/>
          <p:cNvSpPr>
            <a:spLocks noGrp="1"/>
          </p:cNvSpPr>
          <p:nvPr>
            <p:ph idx="1"/>
          </p:nvPr>
        </p:nvSpPr>
        <p:spPr/>
        <p:txBody>
          <a:bodyPr/>
          <a:lstStyle/>
          <a:p>
            <a:pPr>
              <a:spcBef>
                <a:spcPts val="500"/>
              </a:spcBef>
              <a:spcAft>
                <a:spcPts val="600"/>
              </a:spcAft>
            </a:pPr>
            <a:r>
              <a:rPr lang="en-US" b="1" i="1" dirty="0" smtClean="0">
                <a:solidFill>
                  <a:srgbClr val="7030A0"/>
                </a:solidFill>
              </a:rPr>
              <a:t>FireWire:</a:t>
            </a:r>
            <a:r>
              <a:rPr lang="en-US" dirty="0" smtClean="0"/>
              <a:t> A high-speed connection standard developed by Apple</a:t>
            </a:r>
          </a:p>
          <a:p>
            <a:pPr>
              <a:spcBef>
                <a:spcPts val="500"/>
              </a:spcBef>
              <a:spcAft>
                <a:spcPts val="600"/>
              </a:spcAft>
            </a:pPr>
            <a:r>
              <a:rPr lang="en-US" dirty="0" smtClean="0"/>
              <a:t>Can move data between devices at:</a:t>
            </a:r>
          </a:p>
          <a:p>
            <a:pPr lvl="1">
              <a:spcAft>
                <a:spcPts val="300"/>
              </a:spcAft>
            </a:pPr>
            <a:r>
              <a:rPr lang="en-US" dirty="0" smtClean="0"/>
              <a:t>400 Mbps (original version)</a:t>
            </a:r>
          </a:p>
          <a:p>
            <a:pPr lvl="1">
              <a:spcAft>
                <a:spcPts val="300"/>
              </a:spcAft>
            </a:pPr>
            <a:r>
              <a:rPr lang="en-US" dirty="0" smtClean="0"/>
              <a:t>800 Mbps (newer FireWire 800)</a:t>
            </a:r>
          </a:p>
          <a:p>
            <a:pPr>
              <a:spcBef>
                <a:spcPts val="500"/>
              </a:spcBef>
              <a:spcAft>
                <a:spcPts val="600"/>
              </a:spcAft>
            </a:pPr>
            <a:r>
              <a:rPr lang="en-US" dirty="0" smtClean="0"/>
              <a:t>FireWire allows multiple devices to be connected to the same port.</a:t>
            </a:r>
          </a:p>
          <a:p>
            <a:pPr>
              <a:spcBef>
                <a:spcPts val="500"/>
              </a:spcBef>
              <a:spcAft>
                <a:spcPts val="600"/>
              </a:spcAft>
            </a:pPr>
            <a:r>
              <a:rPr lang="en-US" dirty="0" smtClean="0"/>
              <a:t>Also can </a:t>
            </a:r>
            <a:r>
              <a:rPr lang="en-US" dirty="0"/>
              <a:t>supply </a:t>
            </a:r>
            <a:r>
              <a:rPr lang="en-US" dirty="0" smtClean="0"/>
              <a:t>power to peripherals so they don’t need an external power supply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33</a:t>
            </a:fld>
            <a:endParaRPr lang="en-US" dirty="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Wireless Peripherals, Network Peripherals, and the Cloud</a:t>
            </a:r>
            <a:endParaRPr lang="en-US" dirty="0"/>
          </a:p>
        </p:txBody>
      </p:sp>
      <p:sp>
        <p:nvSpPr>
          <p:cNvPr id="3" name="Content Placeholder 2"/>
          <p:cNvSpPr>
            <a:spLocks noGrp="1"/>
          </p:cNvSpPr>
          <p:nvPr>
            <p:ph idx="1"/>
          </p:nvPr>
        </p:nvSpPr>
        <p:spPr/>
        <p:txBody>
          <a:bodyPr/>
          <a:lstStyle/>
          <a:p>
            <a:pPr>
              <a:spcAft>
                <a:spcPts val="600"/>
              </a:spcAft>
            </a:pPr>
            <a:r>
              <a:rPr lang="en-US" dirty="0" smtClean="0"/>
              <a:t>Wireless technology</a:t>
            </a:r>
          </a:p>
          <a:p>
            <a:pPr lvl="1"/>
            <a:r>
              <a:rPr lang="en-US" dirty="0" smtClean="0"/>
              <a:t>Wireless keyboards, mice, cameras, printers</a:t>
            </a:r>
          </a:p>
          <a:p>
            <a:pPr>
              <a:spcAft>
                <a:spcPts val="600"/>
              </a:spcAft>
            </a:pPr>
            <a:r>
              <a:rPr lang="en-US" dirty="0" smtClean="0"/>
              <a:t>Computer networks</a:t>
            </a:r>
          </a:p>
          <a:p>
            <a:pPr lvl="1"/>
            <a:r>
              <a:rPr lang="en-US" dirty="0" smtClean="0"/>
              <a:t>Peripherals communicate with multiple PCs</a:t>
            </a:r>
          </a:p>
          <a:p>
            <a:pPr>
              <a:spcAft>
                <a:spcPts val="600"/>
              </a:spcAft>
            </a:pPr>
            <a:r>
              <a:rPr lang="en-US" dirty="0" smtClean="0"/>
              <a:t>Internet “cloud”</a:t>
            </a:r>
          </a:p>
          <a:p>
            <a:pPr lvl="1"/>
            <a:r>
              <a:rPr lang="en-US" dirty="0" smtClean="0"/>
              <a:t>Common for computers to use peripherals—especially storage devices—located somewhere in the cloud</a:t>
            </a:r>
          </a:p>
          <a:p>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34</a:t>
            </a:fld>
            <a:endParaRPr lang="en-US" dirty="0"/>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532600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 Summary</a:t>
            </a:r>
            <a:endParaRPr lang="en-US" dirty="0"/>
          </a:p>
        </p:txBody>
      </p:sp>
      <p:sp>
        <p:nvSpPr>
          <p:cNvPr id="5" name="Content Placeholder 4"/>
          <p:cNvSpPr>
            <a:spLocks noGrp="1"/>
          </p:cNvSpPr>
          <p:nvPr>
            <p:ph idx="1"/>
          </p:nvPr>
        </p:nvSpPr>
        <p:spPr>
          <a:xfrm>
            <a:off x="457200" y="1518312"/>
            <a:ext cx="8229600" cy="4572000"/>
          </a:xfrm>
        </p:spPr>
        <p:txBody>
          <a:bodyPr/>
          <a:lstStyle/>
          <a:p>
            <a:pPr>
              <a:spcAft>
                <a:spcPts val="600"/>
              </a:spcAft>
            </a:pPr>
            <a:r>
              <a:rPr lang="en-US" dirty="0" smtClean="0"/>
              <a:t>Peripherals allow computer to communicate with outside world and store information for later use.</a:t>
            </a:r>
          </a:p>
          <a:p>
            <a:pPr>
              <a:spcAft>
                <a:spcPts val="600"/>
              </a:spcAft>
            </a:pPr>
            <a:r>
              <a:rPr lang="en-US" dirty="0" smtClean="0"/>
              <a:t>Some peripherals are strictly input devices.</a:t>
            </a:r>
          </a:p>
          <a:p>
            <a:pPr>
              <a:spcAft>
                <a:spcPts val="600"/>
              </a:spcAft>
            </a:pPr>
            <a:r>
              <a:rPr lang="en-US" dirty="0" smtClean="0"/>
              <a:t>Others are output devices</a:t>
            </a:r>
          </a:p>
          <a:p>
            <a:pPr>
              <a:spcAft>
                <a:spcPts val="600"/>
              </a:spcAft>
            </a:pPr>
            <a:r>
              <a:rPr lang="en-US" dirty="0" smtClean="0"/>
              <a:t>Storage devices can accept and send information.</a:t>
            </a:r>
          </a:p>
          <a:p>
            <a:pPr>
              <a:spcAft>
                <a:spcPts val="600"/>
              </a:spcAft>
            </a:pPr>
            <a:r>
              <a:rPr lang="en-US" dirty="0" smtClean="0"/>
              <a:t>Keyboard and mouse are most common peripherals.</a:t>
            </a:r>
          </a:p>
          <a:p>
            <a:pPr>
              <a:spcAft>
                <a:spcPts val="600"/>
              </a:spcAft>
            </a:pPr>
            <a:r>
              <a:rPr lang="en-US" dirty="0" smtClean="0"/>
              <a:t>Growing number of devices can support multi-touch technology.</a:t>
            </a:r>
          </a:p>
          <a:p>
            <a:pPr lvl="1"/>
            <a:endParaRPr lang="en-US" dirty="0" smtClean="0"/>
          </a:p>
          <a:p>
            <a:endParaRPr lang="en-US" dirty="0" smtClean="0"/>
          </a:p>
        </p:txBody>
      </p:sp>
      <p:sp>
        <p:nvSpPr>
          <p:cNvPr id="6" name="Slide Number Placeholder 5"/>
          <p:cNvSpPr>
            <a:spLocks noGrp="1"/>
          </p:cNvSpPr>
          <p:nvPr>
            <p:ph type="sldNum" sz="quarter" idx="10"/>
          </p:nvPr>
        </p:nvSpPr>
        <p:spPr/>
        <p:txBody>
          <a:bodyPr/>
          <a:lstStyle/>
          <a:p>
            <a:pPr>
              <a:defRPr/>
            </a:pPr>
            <a:fld id="{631CBE9A-2DFB-48AB-8919-9639AFCDB475}" type="slidenum">
              <a:rPr lang="en-US" smtClean="0"/>
              <a:pPr>
                <a:defRPr/>
              </a:pPr>
              <a:t>35</a:t>
            </a:fld>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a:t>
            </a:r>
            <a:endParaRPr lang="en-US" dirty="0"/>
          </a:p>
        </p:txBody>
      </p:sp>
      <p:sp>
        <p:nvSpPr>
          <p:cNvPr id="3" name="Content Placeholder 2"/>
          <p:cNvSpPr>
            <a:spLocks noGrp="1"/>
          </p:cNvSpPr>
          <p:nvPr>
            <p:ph idx="1"/>
          </p:nvPr>
        </p:nvSpPr>
        <p:spPr>
          <a:xfrm>
            <a:off x="457200" y="1518312"/>
            <a:ext cx="8229600" cy="4572000"/>
          </a:xfrm>
        </p:spPr>
        <p:txBody>
          <a:bodyPr/>
          <a:lstStyle/>
          <a:p>
            <a:pPr>
              <a:spcAft>
                <a:spcPts val="600"/>
              </a:spcAft>
            </a:pPr>
            <a:r>
              <a:rPr lang="en-US" dirty="0" smtClean="0"/>
              <a:t>Bar code </a:t>
            </a:r>
            <a:r>
              <a:rPr lang="en-US" dirty="0"/>
              <a:t>readers, optical mark readers, and magnetic ink readers recognize and translate specially printed patterns and </a:t>
            </a:r>
            <a:r>
              <a:rPr lang="en-US" dirty="0" smtClean="0"/>
              <a:t>characters.</a:t>
            </a:r>
            <a:endParaRPr lang="en-US" dirty="0"/>
          </a:p>
          <a:p>
            <a:pPr>
              <a:spcAft>
                <a:spcPts val="600"/>
              </a:spcAft>
            </a:pPr>
            <a:r>
              <a:rPr lang="en-US" dirty="0" smtClean="0"/>
              <a:t>Scanners and digital cameras convert photographs, drawings, and other analog images to digital files.</a:t>
            </a:r>
          </a:p>
          <a:p>
            <a:pPr>
              <a:spcAft>
                <a:spcPts val="600"/>
              </a:spcAft>
            </a:pPr>
            <a:r>
              <a:rPr lang="en-US" dirty="0" smtClean="0"/>
              <a:t>Sound digitizers convert information from microphone and other external audio devices.</a:t>
            </a:r>
          </a:p>
          <a:p>
            <a:pPr>
              <a:spcAft>
                <a:spcPts val="600"/>
              </a:spcAft>
            </a:pPr>
            <a:r>
              <a:rPr lang="en-US" dirty="0" smtClean="0"/>
              <a:t>Sensors detect motion, temperature, pressure, and other characteristics.</a:t>
            </a:r>
          </a:p>
          <a:p>
            <a:endParaRPr lang="en-US" dirty="0"/>
          </a:p>
        </p:txBody>
      </p:sp>
      <p:sp>
        <p:nvSpPr>
          <p:cNvPr id="5" name="Slide Number Placeholder 4"/>
          <p:cNvSpPr>
            <a:spLocks noGrp="1"/>
          </p:cNvSpPr>
          <p:nvPr>
            <p:ph type="sldNum" sz="quarter" idx="10"/>
          </p:nvPr>
        </p:nvSpPr>
        <p:spPr/>
        <p:txBody>
          <a:bodyPr/>
          <a:lstStyle/>
          <a:p>
            <a:pPr>
              <a:defRPr/>
            </a:pPr>
            <a:fld id="{631CBE9A-2DFB-48AB-8919-9639AFCDB475}" type="slidenum">
              <a:rPr lang="en-US" smtClean="0"/>
              <a:pPr>
                <a:defRPr/>
              </a:pPr>
              <a:t>36</a:t>
            </a:fld>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(cont.)</a:t>
            </a:r>
          </a:p>
        </p:txBody>
      </p:sp>
      <p:sp>
        <p:nvSpPr>
          <p:cNvPr id="3" name="Content Placeholder 2"/>
          <p:cNvSpPr>
            <a:spLocks noGrp="1"/>
          </p:cNvSpPr>
          <p:nvPr>
            <p:ph idx="1"/>
          </p:nvPr>
        </p:nvSpPr>
        <p:spPr>
          <a:xfrm>
            <a:off x="457200" y="1518312"/>
            <a:ext cx="8229600" cy="4648200"/>
          </a:xfrm>
        </p:spPr>
        <p:txBody>
          <a:bodyPr/>
          <a:lstStyle/>
          <a:p>
            <a:pPr>
              <a:spcAft>
                <a:spcPts val="600"/>
              </a:spcAft>
            </a:pPr>
            <a:r>
              <a:rPr lang="en-US" dirty="0"/>
              <a:t>Output devices accept strings of bits from the computer and transform them into a form useful outside the </a:t>
            </a:r>
            <a:r>
              <a:rPr lang="en-US" dirty="0" smtClean="0"/>
              <a:t>computer.</a:t>
            </a:r>
          </a:p>
          <a:p>
            <a:pPr>
              <a:spcAft>
                <a:spcPts val="600"/>
              </a:spcAft>
            </a:pPr>
            <a:r>
              <a:rPr lang="en-US" dirty="0" smtClean="0"/>
              <a:t>Video monitors used to display information</a:t>
            </a:r>
          </a:p>
          <a:p>
            <a:pPr>
              <a:spcAft>
                <a:spcPts val="600"/>
              </a:spcAft>
            </a:pPr>
            <a:r>
              <a:rPr lang="en-US" dirty="0" smtClean="0"/>
              <a:t>Variety of printers produce paper output.</a:t>
            </a:r>
          </a:p>
          <a:p>
            <a:pPr>
              <a:spcAft>
                <a:spcPts val="600"/>
              </a:spcAft>
            </a:pPr>
            <a:r>
              <a:rPr lang="en-US" dirty="0" smtClean="0"/>
              <a:t>Sound output is delivered through speakers and headphones.</a:t>
            </a:r>
          </a:p>
          <a:p>
            <a:pPr>
              <a:spcAft>
                <a:spcPts val="600"/>
              </a:spcAft>
            </a:pPr>
            <a:r>
              <a:rPr lang="en-US" dirty="0" smtClean="0"/>
              <a:t>Output devices allow computers to control other machines.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37</a:t>
            </a:fld>
            <a:endParaRPr lang="en-US" dirty="0"/>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399026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(cont.)</a:t>
            </a:r>
          </a:p>
        </p:txBody>
      </p:sp>
      <p:sp>
        <p:nvSpPr>
          <p:cNvPr id="3" name="Content Placeholder 2"/>
          <p:cNvSpPr>
            <a:spLocks noGrp="1"/>
          </p:cNvSpPr>
          <p:nvPr>
            <p:ph idx="1"/>
          </p:nvPr>
        </p:nvSpPr>
        <p:spPr>
          <a:xfrm>
            <a:off x="457200" y="1518312"/>
            <a:ext cx="8229600" cy="4648200"/>
          </a:xfrm>
        </p:spPr>
        <p:txBody>
          <a:bodyPr/>
          <a:lstStyle/>
          <a:p>
            <a:pPr>
              <a:spcAft>
                <a:spcPts val="600"/>
              </a:spcAft>
            </a:pPr>
            <a:r>
              <a:rPr lang="en-US" dirty="0" smtClean="0"/>
              <a:t>Storage devices designed to send and receive large quantities of data</a:t>
            </a:r>
          </a:p>
          <a:p>
            <a:pPr>
              <a:spcAft>
                <a:spcPts val="600"/>
              </a:spcAft>
            </a:pPr>
            <a:r>
              <a:rPr lang="en-US" dirty="0" smtClean="0"/>
              <a:t>Large capacity magnetic disks are most common form of storage because of high-speed random access capability.</a:t>
            </a:r>
          </a:p>
          <a:p>
            <a:pPr>
              <a:spcAft>
                <a:spcPts val="600"/>
              </a:spcAft>
            </a:pPr>
            <a:r>
              <a:rPr lang="en-US" dirty="0" smtClean="0"/>
              <a:t>Optical discs are most common removable storage media</a:t>
            </a:r>
          </a:p>
          <a:p>
            <a:pPr>
              <a:spcAft>
                <a:spcPts val="600"/>
              </a:spcAft>
            </a:pPr>
            <a:r>
              <a:rPr lang="en-US" dirty="0" smtClean="0"/>
              <a:t>Solid-state flash memory is replacing disks and tapes for </a:t>
            </a:r>
            <a:r>
              <a:rPr lang="en-US" smtClean="0"/>
              <a:t>many applications.</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38</a:t>
            </a:fld>
            <a:endParaRPr lang="en-US" dirty="0"/>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47764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3293795473_47524415"/>
          <p:cNvPicPr>
            <a:picLocks noChangeAspect="1" noChangeArrowheads="1"/>
          </p:cNvPicPr>
          <p:nvPr/>
        </p:nvPicPr>
        <p:blipFill>
          <a:blip r:embed="rId4" cstate="print"/>
          <a:srcRect/>
          <a:stretch>
            <a:fillRect/>
          </a:stretch>
        </p:blipFill>
        <p:spPr bwMode="auto">
          <a:xfrm>
            <a:off x="609600" y="1143000"/>
            <a:ext cx="7848600" cy="2452688"/>
          </a:xfrm>
          <a:prstGeom prst="rect">
            <a:avLst/>
          </a:prstGeom>
          <a:noFill/>
          <a:ln w="9525">
            <a:noFill/>
            <a:miter lim="800000"/>
            <a:headEnd/>
            <a:tailEnd/>
          </a:ln>
        </p:spPr>
      </p:pic>
      <p:sp>
        <p:nvSpPr>
          <p:cNvPr id="19459" name="Rectangle 4"/>
          <p:cNvSpPr>
            <a:spLocks noChangeArrowheads="1"/>
          </p:cNvSpPr>
          <p:nvPr/>
        </p:nvSpPr>
        <p:spPr bwMode="auto">
          <a:xfrm>
            <a:off x="1143000" y="3886567"/>
            <a:ext cx="7391400" cy="1631216"/>
          </a:xfrm>
          <a:prstGeom prst="rect">
            <a:avLst/>
          </a:prstGeom>
          <a:noFill/>
          <a:ln w="9525" algn="ctr">
            <a:noFill/>
            <a:miter lim="800000"/>
            <a:headEnd/>
            <a:tailEnd/>
          </a:ln>
        </p:spPr>
        <p:txBody>
          <a:bodyPr anchor="ctr">
            <a:spAutoFit/>
          </a:bodyPr>
          <a:lstStyle/>
          <a:p>
            <a:pPr algn="ctr">
              <a:tabLst>
                <a:tab pos="228600" algn="l"/>
              </a:tabLst>
            </a:pPr>
            <a:r>
              <a:rPr lang="en-US" sz="2000" dirty="0">
                <a:solidFill>
                  <a:srgbClr val="7030A0"/>
                </a:solidFill>
                <a:latin typeface="+mn-lt"/>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Slide Number Placeholder 4"/>
          <p:cNvSpPr>
            <a:spLocks noGrp="1"/>
          </p:cNvSpPr>
          <p:nvPr>
            <p:ph type="sldNum" sz="quarter" idx="10"/>
          </p:nvPr>
        </p:nvSpPr>
        <p:spPr>
          <a:xfrm>
            <a:off x="6553200" y="6356350"/>
            <a:ext cx="2133600" cy="365125"/>
          </a:xfrm>
        </p:spPr>
        <p:txBody>
          <a:bodyPr/>
          <a:lstStyle/>
          <a:p>
            <a:pPr>
              <a:defRPr/>
            </a:pPr>
            <a:fld id="{74C55260-55E8-4323-A94C-AFFD3292F89C}" type="slidenum">
              <a:rPr lang="en-US" smtClean="0"/>
              <a:pPr>
                <a:defRPr/>
              </a:pPr>
              <a:t>39</a:t>
            </a:fld>
            <a:endParaRPr lang="en-US" dirty="0"/>
          </a:p>
        </p:txBody>
      </p:sp>
    </p:spTree>
    <p:custDataLst>
      <p:tags r:id="rId1"/>
    </p:custData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From Person to Processor</a:t>
            </a:r>
            <a:endParaRPr lang="en-US" dirty="0"/>
          </a:p>
        </p:txBody>
      </p:sp>
      <p:sp>
        <p:nvSpPr>
          <p:cNvPr id="3" name="Content Placeholder 2"/>
          <p:cNvSpPr>
            <a:spLocks noGrp="1"/>
          </p:cNvSpPr>
          <p:nvPr>
            <p:ph idx="1"/>
          </p:nvPr>
        </p:nvSpPr>
        <p:spPr/>
        <p:txBody>
          <a:bodyPr/>
          <a:lstStyle/>
          <a:p>
            <a:r>
              <a:rPr lang="en-US" dirty="0" smtClean="0"/>
              <a:t>Nuts and bolts of information processing hidden from computer user.</a:t>
            </a:r>
          </a:p>
          <a:p>
            <a:r>
              <a:rPr lang="en-US" dirty="0" smtClean="0"/>
              <a:t>User sees only input and output or I/O.</a:t>
            </a:r>
          </a:p>
          <a:p>
            <a:r>
              <a:rPr lang="en-US" dirty="0" smtClean="0"/>
              <a:t>Early computer users had to flip switches or plug wires into switchboards.</a:t>
            </a:r>
          </a:p>
          <a:p>
            <a:r>
              <a:rPr lang="en-US" dirty="0" smtClean="0"/>
              <a:t>Today, users have choice of hundreds of input devices that make it easy to enter data and commands.</a:t>
            </a:r>
          </a:p>
          <a:p>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4</a:t>
            </a:fld>
            <a:endParaRPr lang="en-US" dirty="0"/>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2943066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Keyboard</a:t>
            </a:r>
            <a:endParaRPr lang="en-US" dirty="0"/>
          </a:p>
        </p:txBody>
      </p:sp>
      <p:sp>
        <p:nvSpPr>
          <p:cNvPr id="3" name="Content Placeholder 2"/>
          <p:cNvSpPr>
            <a:spLocks noGrp="1"/>
          </p:cNvSpPr>
          <p:nvPr>
            <p:ph idx="1"/>
          </p:nvPr>
        </p:nvSpPr>
        <p:spPr/>
        <p:txBody>
          <a:bodyPr/>
          <a:lstStyle/>
          <a:p>
            <a:r>
              <a:rPr lang="en-US" b="1" i="1" dirty="0" smtClean="0">
                <a:solidFill>
                  <a:srgbClr val="7030A0"/>
                </a:solidFill>
              </a:rPr>
              <a:t>Keyboard:</a:t>
            </a:r>
            <a:r>
              <a:rPr lang="en-US" dirty="0" smtClean="0"/>
              <a:t> Most familiar input device</a:t>
            </a:r>
          </a:p>
          <a:p>
            <a:r>
              <a:rPr lang="en-US" dirty="0" smtClean="0"/>
              <a:t>QWERTY keyboard dates back to manual typewriters</a:t>
            </a:r>
          </a:p>
          <a:p>
            <a:r>
              <a:rPr lang="en-US" dirty="0" smtClean="0"/>
              <a:t>Typical keyboard sends signals to computer through cable—usually USB</a:t>
            </a:r>
          </a:p>
          <a:p>
            <a:r>
              <a:rPr lang="en-US" dirty="0" smtClean="0"/>
              <a:t>Keyboards may be wireless</a:t>
            </a:r>
          </a:p>
          <a:p>
            <a:r>
              <a:rPr lang="en-US" b="1" i="1" dirty="0" smtClean="0">
                <a:solidFill>
                  <a:srgbClr val="7030A0"/>
                </a:solidFill>
              </a:rPr>
              <a:t>Ergonomic keyboards: </a:t>
            </a:r>
            <a:r>
              <a:rPr lang="en-US" dirty="0" smtClean="0"/>
              <a:t>Keys are                                           at angles; easy on</a:t>
            </a:r>
            <a:br>
              <a:rPr lang="en-US" dirty="0" smtClean="0"/>
            </a:br>
            <a:r>
              <a:rPr lang="en-US" dirty="0" smtClean="0"/>
              <a:t>arms and hands</a:t>
            </a:r>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5</a:t>
            </a:fld>
            <a:endParaRPr lang="en-US" dirty="0"/>
          </a:p>
        </p:txBody>
      </p:sp>
      <p:pic>
        <p:nvPicPr>
          <p:cNvPr id="8" name="Picture 7" descr="Fig03-03a.jpg"/>
          <p:cNvPicPr>
            <a:picLocks noChangeAspect="1"/>
          </p:cNvPicPr>
          <p:nvPr/>
        </p:nvPicPr>
        <p:blipFill>
          <a:blip r:embed="rId4" cstate="print"/>
          <a:stretch>
            <a:fillRect/>
          </a:stretch>
        </p:blipFill>
        <p:spPr>
          <a:xfrm>
            <a:off x="5573920" y="3834384"/>
            <a:ext cx="3493880" cy="2033016"/>
          </a:xfrm>
          <a:prstGeom prst="rect">
            <a:avLst/>
          </a:prstGeom>
        </p:spPr>
      </p:pic>
    </p:spTree>
    <p:custDataLst>
      <p:tags r:id="rId1"/>
    </p:custDataLst>
    <p:extLst>
      <p:ext uri="{BB962C8B-B14F-4D97-AF65-F5344CB8AC3E}">
        <p14:creationId xmlns="" xmlns:p14="http://schemas.microsoft.com/office/powerpoint/2010/main" xmlns:mv="urn:schemas-microsoft-com:mac:vml" xmlns:mc="http://schemas.openxmlformats.org/markup-compatibility/2006" val="4112786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Pointing Devices</a:t>
            </a:r>
            <a:endParaRPr lang="en-US" dirty="0"/>
          </a:p>
        </p:txBody>
      </p:sp>
      <p:sp>
        <p:nvSpPr>
          <p:cNvPr id="3" name="Content Placeholder 2"/>
          <p:cNvSpPr>
            <a:spLocks noGrp="1"/>
          </p:cNvSpPr>
          <p:nvPr>
            <p:ph idx="1"/>
          </p:nvPr>
        </p:nvSpPr>
        <p:spPr/>
        <p:txBody>
          <a:bodyPr/>
          <a:lstStyle/>
          <a:p>
            <a:r>
              <a:rPr lang="en-US" b="1" i="1" dirty="0" smtClean="0">
                <a:solidFill>
                  <a:srgbClr val="7030A0"/>
                </a:solidFill>
              </a:rPr>
              <a:t>Mouse:</a:t>
            </a:r>
            <a:r>
              <a:rPr lang="en-US" dirty="0" smtClean="0"/>
              <a:t> Designed to move pointer around screen</a:t>
            </a:r>
          </a:p>
          <a:p>
            <a:r>
              <a:rPr lang="en-US" b="1" i="1" dirty="0" smtClean="0">
                <a:solidFill>
                  <a:srgbClr val="7030A0"/>
                </a:solidFill>
              </a:rPr>
              <a:t>Wireless mice: </a:t>
            </a:r>
            <a:r>
              <a:rPr lang="en-US" dirty="0"/>
              <a:t>U</a:t>
            </a:r>
            <a:r>
              <a:rPr lang="en-US" dirty="0" smtClean="0"/>
              <a:t>se Bluetooth or other wireless frequencies</a:t>
            </a:r>
          </a:p>
          <a:p>
            <a:r>
              <a:rPr lang="en-US" b="1" i="1" dirty="0" smtClean="0">
                <a:solidFill>
                  <a:srgbClr val="7030A0"/>
                </a:solidFill>
              </a:rPr>
              <a:t>Touchpad:</a:t>
            </a:r>
            <a:r>
              <a:rPr lang="en-US" dirty="0" smtClean="0"/>
              <a:t> A flat panel, sensitive to light pressure</a:t>
            </a:r>
          </a:p>
          <a:p>
            <a:r>
              <a:rPr lang="en-US" b="1" i="1" dirty="0" err="1" smtClean="0">
                <a:solidFill>
                  <a:srgbClr val="7030A0"/>
                </a:solidFill>
              </a:rPr>
              <a:t>Trackpoint</a:t>
            </a:r>
            <a:r>
              <a:rPr lang="en-US" dirty="0" smtClean="0"/>
              <a:t> and </a:t>
            </a:r>
            <a:r>
              <a:rPr lang="en-US" b="1" i="1" dirty="0" smtClean="0">
                <a:solidFill>
                  <a:srgbClr val="7030A0"/>
                </a:solidFill>
              </a:rPr>
              <a:t>trackball:</a:t>
            </a:r>
            <a:r>
              <a:rPr lang="en-US" dirty="0" smtClean="0"/>
              <a:t> Used to control pointer</a:t>
            </a:r>
          </a:p>
          <a:p>
            <a:r>
              <a:rPr lang="en-US" b="1" i="1" dirty="0" smtClean="0">
                <a:solidFill>
                  <a:srgbClr val="7030A0"/>
                </a:solidFill>
              </a:rPr>
              <a:t>Game controllers</a:t>
            </a:r>
            <a:r>
              <a:rPr lang="en-US" dirty="0" smtClean="0"/>
              <a:t>, </a:t>
            </a:r>
            <a:r>
              <a:rPr lang="en-US" b="1" i="1" dirty="0" smtClean="0">
                <a:solidFill>
                  <a:srgbClr val="7030A0"/>
                </a:solidFill>
              </a:rPr>
              <a:t>graphics tablets</a:t>
            </a:r>
            <a:r>
              <a:rPr lang="en-US" dirty="0" smtClean="0"/>
              <a:t>, </a:t>
            </a:r>
            <a:r>
              <a:rPr lang="en-US" b="1" i="1" dirty="0" smtClean="0">
                <a:solidFill>
                  <a:srgbClr val="7030A0"/>
                </a:solidFill>
              </a:rPr>
              <a:t>touch screens:</a:t>
            </a:r>
            <a:r>
              <a:rPr lang="en-US" dirty="0" smtClean="0"/>
              <a:t> Used for inputting</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6</a:t>
            </a:fld>
            <a:endParaRPr lang="en-US" dirty="0"/>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2545494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Multi-Touch Input Devices</a:t>
            </a:r>
            <a:endParaRPr lang="en-US" dirty="0"/>
          </a:p>
        </p:txBody>
      </p:sp>
      <p:sp>
        <p:nvSpPr>
          <p:cNvPr id="3" name="Content Placeholder 2"/>
          <p:cNvSpPr>
            <a:spLocks noGrp="1"/>
          </p:cNvSpPr>
          <p:nvPr>
            <p:ph idx="1"/>
          </p:nvPr>
        </p:nvSpPr>
        <p:spPr/>
        <p:txBody>
          <a:bodyPr/>
          <a:lstStyle/>
          <a:p>
            <a:pPr>
              <a:spcAft>
                <a:spcPts val="600"/>
              </a:spcAft>
            </a:pPr>
            <a:r>
              <a:rPr lang="en-US" dirty="0" smtClean="0"/>
              <a:t>Use multi-finger or multi-hand gestures to accomplish complex tasks quickly</a:t>
            </a:r>
          </a:p>
          <a:p>
            <a:pPr>
              <a:spcAft>
                <a:spcPts val="600"/>
              </a:spcAft>
            </a:pPr>
            <a:r>
              <a:rPr lang="en-US" dirty="0" smtClean="0"/>
              <a:t>Touch-sensitive screen, touch tablet, or </a:t>
            </a:r>
            <a:r>
              <a:rPr lang="en-US" dirty="0" err="1" smtClean="0"/>
              <a:t>trackpad</a:t>
            </a:r>
            <a:r>
              <a:rPr lang="en-US" dirty="0" smtClean="0"/>
              <a:t> can recognize position, pressure, and movement of more than one finger or hand at a time</a:t>
            </a:r>
          </a:p>
          <a:p>
            <a:pPr>
              <a:spcAft>
                <a:spcPts val="600"/>
              </a:spcAft>
            </a:pPr>
            <a:r>
              <a:rPr lang="en-US" dirty="0" smtClean="0"/>
              <a:t>Best known example is </a:t>
            </a:r>
            <a:br>
              <a:rPr lang="en-US" dirty="0" smtClean="0"/>
            </a:br>
            <a:r>
              <a:rPr lang="en-US" dirty="0" smtClean="0"/>
              <a:t>Apple’s </a:t>
            </a:r>
            <a:r>
              <a:rPr lang="en-US" dirty="0" err="1" smtClean="0"/>
              <a:t>iPhone</a:t>
            </a:r>
            <a:endParaRPr lang="en-US" dirty="0" smtClean="0"/>
          </a:p>
          <a:p>
            <a:pPr>
              <a:spcAft>
                <a:spcPts val="600"/>
              </a:spcAft>
            </a:pPr>
            <a:r>
              <a:rPr lang="en-US" dirty="0" err="1" smtClean="0"/>
              <a:t>iPad</a:t>
            </a:r>
            <a:r>
              <a:rPr lang="en-US" dirty="0" smtClean="0"/>
              <a:t> recognizes one- and</a:t>
            </a:r>
            <a:br>
              <a:rPr lang="en-US" dirty="0" smtClean="0"/>
            </a:br>
            <a:r>
              <a:rPr lang="en-US" dirty="0" smtClean="0"/>
              <a:t>two- fingered movements </a:t>
            </a:r>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7</a:t>
            </a:fld>
            <a:endParaRPr lang="en-US" dirty="0"/>
          </a:p>
        </p:txBody>
      </p:sp>
      <p:pic>
        <p:nvPicPr>
          <p:cNvPr id="7" name="Picture 6" descr="Fig03-07a.jpg"/>
          <p:cNvPicPr>
            <a:picLocks noChangeAspect="1"/>
          </p:cNvPicPr>
          <p:nvPr/>
        </p:nvPicPr>
        <p:blipFill>
          <a:blip r:embed="rId4" cstate="print"/>
          <a:stretch>
            <a:fillRect/>
          </a:stretch>
        </p:blipFill>
        <p:spPr>
          <a:xfrm>
            <a:off x="5410200" y="3962400"/>
            <a:ext cx="2971800" cy="2291472"/>
          </a:xfrm>
          <a:prstGeom prst="rect">
            <a:avLst/>
          </a:prstGeom>
        </p:spPr>
      </p:pic>
    </p:spTree>
    <p:custDataLst>
      <p:tags r:id="rId1"/>
    </p:custDataLst>
    <p:extLst>
      <p:ext uri="{BB962C8B-B14F-4D97-AF65-F5344CB8AC3E}">
        <p14:creationId xmlns="" xmlns:p14="http://schemas.microsoft.com/office/powerpoint/2010/main" xmlns:mv="urn:schemas-microsoft-com:mac:vml" xmlns:mc="http://schemas.openxmlformats.org/markup-compatibility/2006" val="4082148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Tools</a:t>
            </a:r>
            <a:endParaRPr lang="en-US" dirty="0"/>
          </a:p>
        </p:txBody>
      </p:sp>
      <p:sp>
        <p:nvSpPr>
          <p:cNvPr id="3" name="Content Placeholder 2"/>
          <p:cNvSpPr>
            <a:spLocks noGrp="1"/>
          </p:cNvSpPr>
          <p:nvPr>
            <p:ph idx="1"/>
          </p:nvPr>
        </p:nvSpPr>
        <p:spPr>
          <a:xfrm>
            <a:off x="457200" y="1600200"/>
            <a:ext cx="8229600" cy="4648200"/>
          </a:xfrm>
        </p:spPr>
        <p:txBody>
          <a:bodyPr/>
          <a:lstStyle/>
          <a:p>
            <a:pPr>
              <a:spcAft>
                <a:spcPts val="600"/>
              </a:spcAft>
            </a:pPr>
            <a:r>
              <a:rPr lang="en-US" dirty="0" smtClean="0"/>
              <a:t>Devices allow computers to read marks that represent codes:</a:t>
            </a:r>
          </a:p>
          <a:p>
            <a:pPr lvl="1">
              <a:spcAft>
                <a:spcPts val="300"/>
              </a:spcAft>
            </a:pPr>
            <a:r>
              <a:rPr lang="en-US" b="1" i="1" dirty="0" smtClean="0">
                <a:solidFill>
                  <a:srgbClr val="7030A0"/>
                </a:solidFill>
              </a:rPr>
              <a:t>Optical mark readers</a:t>
            </a:r>
          </a:p>
          <a:p>
            <a:pPr lvl="1">
              <a:spcAft>
                <a:spcPts val="300"/>
              </a:spcAft>
            </a:pPr>
            <a:r>
              <a:rPr lang="en-US" b="1" i="1" dirty="0" smtClean="0">
                <a:solidFill>
                  <a:srgbClr val="7030A0"/>
                </a:solidFill>
              </a:rPr>
              <a:t>Magnetic ink character readers</a:t>
            </a:r>
          </a:p>
          <a:p>
            <a:pPr lvl="1">
              <a:spcAft>
                <a:spcPts val="300"/>
              </a:spcAft>
            </a:pPr>
            <a:r>
              <a:rPr lang="en-US" b="1" i="1" dirty="0" smtClean="0">
                <a:solidFill>
                  <a:srgbClr val="7030A0"/>
                </a:solidFill>
              </a:rPr>
              <a:t>Bar code readers</a:t>
            </a:r>
          </a:p>
          <a:p>
            <a:pPr lvl="1">
              <a:spcAft>
                <a:spcPts val="300"/>
              </a:spcAft>
            </a:pPr>
            <a:r>
              <a:rPr lang="en-US" b="1" i="1" dirty="0" smtClean="0">
                <a:solidFill>
                  <a:srgbClr val="7030A0"/>
                </a:solidFill>
              </a:rPr>
              <a:t>Radio frequency identification</a:t>
            </a:r>
            <a:br>
              <a:rPr lang="en-US" b="1" i="1" dirty="0" smtClean="0">
                <a:solidFill>
                  <a:srgbClr val="7030A0"/>
                </a:solidFill>
              </a:rPr>
            </a:br>
            <a:r>
              <a:rPr lang="en-US" b="1" i="1" dirty="0" smtClean="0">
                <a:solidFill>
                  <a:srgbClr val="7030A0"/>
                </a:solidFill>
              </a:rPr>
              <a:t>(RFID) readers</a:t>
            </a:r>
          </a:p>
          <a:p>
            <a:pPr lvl="1">
              <a:spcAft>
                <a:spcPts val="300"/>
              </a:spcAft>
            </a:pPr>
            <a:r>
              <a:rPr lang="en-US" b="1" i="1" dirty="0" smtClean="0">
                <a:solidFill>
                  <a:srgbClr val="7030A0"/>
                </a:solidFill>
              </a:rPr>
              <a:t>Scanners</a:t>
            </a:r>
            <a:r>
              <a:rPr lang="en-US" dirty="0" smtClean="0"/>
              <a:t> and </a:t>
            </a:r>
            <a:r>
              <a:rPr lang="en-US" b="1" i="1" dirty="0" smtClean="0">
                <a:solidFill>
                  <a:srgbClr val="7030A0"/>
                </a:solidFill>
              </a:rPr>
              <a:t>pen scanners</a:t>
            </a:r>
          </a:p>
          <a:p>
            <a:pPr lvl="1">
              <a:spcAft>
                <a:spcPts val="300"/>
              </a:spcAft>
            </a:pPr>
            <a:r>
              <a:rPr lang="en-US" b="1" i="1" dirty="0" smtClean="0">
                <a:solidFill>
                  <a:srgbClr val="7030A0"/>
                </a:solidFill>
              </a:rPr>
              <a:t>Handwriting recognition devices</a:t>
            </a:r>
          </a:p>
          <a:p>
            <a:endParaRPr lang="en-US" dirty="0"/>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8</a:t>
            </a:fld>
            <a:endParaRPr lang="en-US" dirty="0"/>
          </a:p>
        </p:txBody>
      </p:sp>
      <p:pic>
        <p:nvPicPr>
          <p:cNvPr id="7" name="Picture 6" descr="Fig03-08.jpg"/>
          <p:cNvPicPr>
            <a:picLocks noChangeAspect="1"/>
          </p:cNvPicPr>
          <p:nvPr/>
        </p:nvPicPr>
        <p:blipFill>
          <a:blip r:embed="rId4" cstate="print"/>
          <a:stretch>
            <a:fillRect/>
          </a:stretch>
        </p:blipFill>
        <p:spPr>
          <a:xfrm>
            <a:off x="6096000" y="2247831"/>
            <a:ext cx="2563895" cy="3848169"/>
          </a:xfrm>
          <a:prstGeom prst="rect">
            <a:avLst/>
          </a:prstGeom>
        </p:spPr>
      </p:pic>
    </p:spTree>
    <p:custDataLst>
      <p:tags r:id="rId1"/>
    </p:custDataLst>
    <p:extLst>
      <p:ext uri="{BB962C8B-B14F-4D97-AF65-F5344CB8AC3E}">
        <p14:creationId xmlns="" xmlns:p14="http://schemas.microsoft.com/office/powerpoint/2010/main" xmlns:mv="urn:schemas-microsoft-com:mac:vml" xmlns:mc="http://schemas.openxmlformats.org/markup-compatibility/2006" val="2936382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Digitizing Devices and Sensors</a:t>
            </a:r>
            <a:endParaRPr lang="en-US" dirty="0"/>
          </a:p>
        </p:txBody>
      </p:sp>
      <p:sp>
        <p:nvSpPr>
          <p:cNvPr id="3" name="Content Placeholder 2"/>
          <p:cNvSpPr>
            <a:spLocks noGrp="1"/>
          </p:cNvSpPr>
          <p:nvPr>
            <p:ph idx="1"/>
          </p:nvPr>
        </p:nvSpPr>
        <p:spPr>
          <a:xfrm>
            <a:off x="3657600" y="2514600"/>
            <a:ext cx="5029200" cy="3733800"/>
          </a:xfrm>
        </p:spPr>
        <p:txBody>
          <a:bodyPr/>
          <a:lstStyle/>
          <a:p>
            <a:pPr lvl="1"/>
            <a:r>
              <a:rPr lang="en-US" b="1" i="1" dirty="0" smtClean="0">
                <a:solidFill>
                  <a:srgbClr val="7030A0"/>
                </a:solidFill>
              </a:rPr>
              <a:t>Scanners</a:t>
            </a:r>
          </a:p>
          <a:p>
            <a:pPr lvl="2"/>
            <a:r>
              <a:rPr lang="en-US" dirty="0" smtClean="0"/>
              <a:t>Flatbed scanner</a:t>
            </a:r>
          </a:p>
          <a:p>
            <a:pPr lvl="2"/>
            <a:r>
              <a:rPr lang="en-US" dirty="0" smtClean="0"/>
              <a:t>Film scanners</a:t>
            </a:r>
          </a:p>
          <a:p>
            <a:pPr lvl="2"/>
            <a:r>
              <a:rPr lang="en-US" dirty="0" smtClean="0"/>
              <a:t>Drum scanners</a:t>
            </a:r>
          </a:p>
          <a:p>
            <a:pPr lvl="1"/>
            <a:r>
              <a:rPr lang="en-US" b="1" dirty="0" smtClean="0">
                <a:solidFill>
                  <a:srgbClr val="7030A0"/>
                </a:solidFill>
              </a:rPr>
              <a:t>Digital cameras </a:t>
            </a:r>
            <a:r>
              <a:rPr lang="en-US" dirty="0" smtClean="0"/>
              <a:t>and </a:t>
            </a:r>
            <a:br>
              <a:rPr lang="en-US" dirty="0" smtClean="0"/>
            </a:br>
            <a:r>
              <a:rPr lang="en-US" b="1" i="1" dirty="0" smtClean="0">
                <a:solidFill>
                  <a:srgbClr val="7030A0"/>
                </a:solidFill>
              </a:rPr>
              <a:t>digital video cameras</a:t>
            </a:r>
            <a:endParaRPr lang="en-US" b="1" i="1" dirty="0">
              <a:solidFill>
                <a:srgbClr val="7030A0"/>
              </a:solidFill>
            </a:endParaRPr>
          </a:p>
        </p:txBody>
      </p:sp>
      <p:sp>
        <p:nvSpPr>
          <p:cNvPr id="4" name="Slide Number Placeholder 3"/>
          <p:cNvSpPr>
            <a:spLocks noGrp="1"/>
          </p:cNvSpPr>
          <p:nvPr>
            <p:ph type="sldNum" sz="quarter" idx="10"/>
          </p:nvPr>
        </p:nvSpPr>
        <p:spPr/>
        <p:txBody>
          <a:bodyPr/>
          <a:lstStyle/>
          <a:p>
            <a:pPr>
              <a:defRPr/>
            </a:pPr>
            <a:fld id="{631CBE9A-2DFB-48AB-8919-9639AFCDB475}" type="slidenum">
              <a:rPr lang="en-US" smtClean="0"/>
              <a:pPr>
                <a:defRPr/>
              </a:pPr>
              <a:t>9</a:t>
            </a:fld>
            <a:endParaRPr lang="en-US" dirty="0"/>
          </a:p>
        </p:txBody>
      </p:sp>
      <p:sp>
        <p:nvSpPr>
          <p:cNvPr id="6" name="TextBox 5"/>
          <p:cNvSpPr txBox="1"/>
          <p:nvPr/>
        </p:nvSpPr>
        <p:spPr>
          <a:xfrm>
            <a:off x="914400" y="1600200"/>
            <a:ext cx="7315200" cy="954107"/>
          </a:xfrm>
          <a:prstGeom prst="rect">
            <a:avLst/>
          </a:prstGeom>
          <a:noFill/>
        </p:spPr>
        <p:txBody>
          <a:bodyPr wrap="square" rtlCol="0">
            <a:spAutoFit/>
          </a:bodyPr>
          <a:lstStyle/>
          <a:p>
            <a:pPr marL="342900" indent="-342900">
              <a:spcBef>
                <a:spcPts val="600"/>
              </a:spcBef>
              <a:spcAft>
                <a:spcPts val="900"/>
              </a:spcAft>
              <a:buClr>
                <a:srgbClr val="7030A0"/>
              </a:buClr>
              <a:buFont typeface="Wingdings" pitchFamily="2" charset="2"/>
              <a:buChar char="ü"/>
            </a:pPr>
            <a:r>
              <a:rPr lang="en-US" sz="2800" dirty="0" smtClean="0">
                <a:latin typeface="+mn-lt"/>
                <a:ea typeface="Verdana" pitchFamily="34" charset="0"/>
                <a:cs typeface="Verdana" pitchFamily="34" charset="0"/>
              </a:rPr>
              <a:t>Devices for capturing and </a:t>
            </a:r>
            <a:r>
              <a:rPr lang="en-US" sz="2800" b="1" i="1" dirty="0" smtClean="0">
                <a:solidFill>
                  <a:srgbClr val="7030A0"/>
                </a:solidFill>
                <a:latin typeface="+mn-lt"/>
                <a:ea typeface="Verdana" pitchFamily="34" charset="0"/>
                <a:cs typeface="Verdana" pitchFamily="34" charset="0"/>
              </a:rPr>
              <a:t>digitizing </a:t>
            </a:r>
            <a:r>
              <a:rPr lang="en-US" sz="2800" dirty="0" smtClean="0">
                <a:latin typeface="+mn-lt"/>
                <a:ea typeface="Verdana" pitchFamily="34" charset="0"/>
                <a:cs typeface="Verdana" pitchFamily="34" charset="0"/>
              </a:rPr>
              <a:t>information—converting it into digital form:</a:t>
            </a:r>
          </a:p>
        </p:txBody>
      </p:sp>
      <p:pic>
        <p:nvPicPr>
          <p:cNvPr id="7" name="Picture 6" descr="Untitled.jpg"/>
          <p:cNvPicPr>
            <a:picLocks noChangeAspect="1"/>
          </p:cNvPicPr>
          <p:nvPr/>
        </p:nvPicPr>
        <p:blipFill>
          <a:blip r:embed="rId4" cstate="print"/>
          <a:stretch>
            <a:fillRect/>
          </a:stretch>
        </p:blipFill>
        <p:spPr>
          <a:xfrm>
            <a:off x="609600" y="3160959"/>
            <a:ext cx="3352801" cy="2173041"/>
          </a:xfrm>
          <a:prstGeom prst="rect">
            <a:avLst/>
          </a:prstGeom>
        </p:spPr>
      </p:pic>
    </p:spTree>
    <p:custDataLst>
      <p:tags r:id="rId1"/>
    </p:custDataLst>
    <p:extLst>
      <p:ext uri="{BB962C8B-B14F-4D97-AF65-F5344CB8AC3E}">
        <p14:creationId xmlns="" xmlns:p14="http://schemas.microsoft.com/office/powerpoint/2010/main" xmlns:mv="urn:schemas-microsoft-com:mac:vml" xmlns:mc="http://schemas.openxmlformats.org/markup-compatibility/2006" val="14485509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POLLINGCYCLE" val="2"/>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RESETCHARTS" val="Tru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CHARTLABELS" val="1"/>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INCLUDENONRESPONDERS" val="False"/>
  <p:tag name="SAVECSVWITHSESSION" val="True"/>
  <p:tag name="DISPLAYNAME" val="True"/>
  <p:tag name="PRRESPONSE7" val="4"/>
  <p:tag name="GRIDFONTSIZE" val="12"/>
  <p:tag name="STDCHART" val="1"/>
  <p:tag name="RESPTABLESTYLE" val="-1"/>
  <p:tag name="CUSTOMCELLBACKCOLOR1" val="-657956"/>
  <p:tag name="PRRESPONSE4" val="7"/>
  <p:tag name="ADVANCEDSETTINGSVIEW" val="True"/>
  <p:tag name="DELIMITERS" val="3.1"/>
  <p:tag name="CHECKFORUPDATES" val="True"/>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3386</TotalTime>
  <Words>2107</Words>
  <Application>Microsoft Office PowerPoint</Application>
  <PresentationFormat>On-screen Show (4:3)</PresentationFormat>
  <Paragraphs>346</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Digital Planet: Tomorrow’s Technology and You </vt:lpstr>
      <vt:lpstr>Chapter 3 Objectives</vt:lpstr>
      <vt:lpstr>Input: From Person to Processor</vt:lpstr>
      <vt:lpstr>The Keyboard</vt:lpstr>
      <vt:lpstr>Pointing Devices</vt:lpstr>
      <vt:lpstr>Multi-Touch Input Devices</vt:lpstr>
      <vt:lpstr>Reading Tools</vt:lpstr>
      <vt:lpstr>Digitizing Devices and Sensors</vt:lpstr>
      <vt:lpstr>Digitizing Devices and Sensors (cont.)</vt:lpstr>
      <vt:lpstr>Output: From Pulses to People</vt:lpstr>
      <vt:lpstr>Digitizing the Real World</vt:lpstr>
      <vt:lpstr>Screen Output</vt:lpstr>
      <vt:lpstr>Color Display</vt:lpstr>
      <vt:lpstr>Paper Output</vt:lpstr>
      <vt:lpstr>Paper Output (cont.)</vt:lpstr>
      <vt:lpstr>Color Printing</vt:lpstr>
      <vt:lpstr>Fax Machines and Fax Modems</vt:lpstr>
      <vt:lpstr>Output You Can Hear</vt:lpstr>
      <vt:lpstr>Controlling Other Machines</vt:lpstr>
      <vt:lpstr>Storage Devices: Input Meets Output</vt:lpstr>
      <vt:lpstr>Magnetic Tape</vt:lpstr>
      <vt:lpstr>Magnetic Disks</vt:lpstr>
      <vt:lpstr>Optical Discs</vt:lpstr>
      <vt:lpstr>Optical Discs (cont.)</vt:lpstr>
      <vt:lpstr>Disc Capacity</vt:lpstr>
      <vt:lpstr>Internal and External Drives</vt:lpstr>
      <vt:lpstr>Disk Storage</vt:lpstr>
      <vt:lpstr>Flash Memory Storage Devices</vt:lpstr>
      <vt:lpstr>Ergonomics and Health</vt:lpstr>
      <vt:lpstr>The Computer System:  The Sum of Its Parts</vt:lpstr>
      <vt:lpstr>Ports and Slots Revisited</vt:lpstr>
      <vt:lpstr>Ports and Slots Revisited (cont.)</vt:lpstr>
      <vt:lpstr>Wireless Peripherals, Network Peripherals, and the Cloud</vt:lpstr>
      <vt:lpstr>Chapter 3 Summary</vt:lpstr>
      <vt:lpstr>Summary (cont.)</vt:lpstr>
      <vt:lpstr>Summary (cont.)</vt:lpstr>
      <vt:lpstr>Summary (cont.)</vt:lpstr>
      <vt:lpstr>Slide 39</vt:lpstr>
    </vt:vector>
  </TitlesOfParts>
  <Company>Georgiou &amp;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Digital Planet: Tomorrow's Technology and You</dc:creator>
  <cp:lastModifiedBy>jbaker</cp:lastModifiedBy>
  <cp:revision>501</cp:revision>
  <dcterms:created xsi:type="dcterms:W3CDTF">2011-02-08T20:42:30Z</dcterms:created>
  <dcterms:modified xsi:type="dcterms:W3CDTF">2011-09-27T17:17:23Z</dcterms:modified>
</cp:coreProperties>
</file>