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71.bin" ContentType="application/vnd.openxmlformats-officedocument.oleObject"/>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notesSlides/notesSlide20.xml" ContentType="application/vnd.openxmlformats-officedocument.presentationml.notesSlide+xml"/>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26"/>
  </p:notesMasterIdLst>
  <p:handoutMasterIdLst>
    <p:handoutMasterId r:id="rId127"/>
  </p:handoutMasterIdLst>
  <p:sldIdLst>
    <p:sldId id="258" r:id="rId2"/>
    <p:sldId id="370" r:id="rId3"/>
    <p:sldId id="259" r:id="rId4"/>
    <p:sldId id="260" r:id="rId5"/>
    <p:sldId id="261" r:id="rId6"/>
    <p:sldId id="367" r:id="rId7"/>
    <p:sldId id="262" r:id="rId8"/>
    <p:sldId id="391" r:id="rId9"/>
    <p:sldId id="392" r:id="rId10"/>
    <p:sldId id="393" r:id="rId11"/>
    <p:sldId id="500" r:id="rId12"/>
    <p:sldId id="501" r:id="rId13"/>
    <p:sldId id="394" r:id="rId14"/>
    <p:sldId id="395" r:id="rId15"/>
    <p:sldId id="398" r:id="rId16"/>
    <p:sldId id="399" r:id="rId17"/>
    <p:sldId id="400" r:id="rId18"/>
    <p:sldId id="402" r:id="rId19"/>
    <p:sldId id="407"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31" r:id="rId82"/>
    <p:sldId id="559" r:id="rId83"/>
    <p:sldId id="502" r:id="rId84"/>
    <p:sldId id="503" r:id="rId85"/>
    <p:sldId id="560" r:id="rId86"/>
    <p:sldId id="504" r:id="rId87"/>
    <p:sldId id="505" r:id="rId88"/>
    <p:sldId id="506" r:id="rId89"/>
    <p:sldId id="507" r:id="rId90"/>
    <p:sldId id="508" r:id="rId91"/>
    <p:sldId id="509" r:id="rId92"/>
    <p:sldId id="510" r:id="rId93"/>
    <p:sldId id="511" r:id="rId94"/>
    <p:sldId id="512" r:id="rId95"/>
    <p:sldId id="516" r:id="rId96"/>
    <p:sldId id="561" r:id="rId97"/>
    <p:sldId id="517" r:id="rId98"/>
    <p:sldId id="521" r:id="rId99"/>
    <p:sldId id="523" r:id="rId100"/>
    <p:sldId id="524" r:id="rId101"/>
    <p:sldId id="525" r:id="rId102"/>
    <p:sldId id="529" r:id="rId103"/>
    <p:sldId id="530" r:id="rId104"/>
    <p:sldId id="534" r:id="rId105"/>
    <p:sldId id="39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160" algn="l" rtl="0" fontAlgn="base">
      <a:spcBef>
        <a:spcPct val="0"/>
      </a:spcBef>
      <a:spcAft>
        <a:spcPct val="0"/>
      </a:spcAft>
      <a:defRPr kern="1200">
        <a:solidFill>
          <a:schemeClr val="tx1"/>
        </a:solidFill>
        <a:latin typeface="Arial" charset="0"/>
        <a:ea typeface="ＭＳ Ｐゴシック" charset="0"/>
        <a:cs typeface="+mn-cs"/>
      </a:defRPr>
    </a:lvl2pPr>
    <a:lvl3pPr marL="914320" algn="l" rtl="0" fontAlgn="base">
      <a:spcBef>
        <a:spcPct val="0"/>
      </a:spcBef>
      <a:spcAft>
        <a:spcPct val="0"/>
      </a:spcAft>
      <a:defRPr kern="1200">
        <a:solidFill>
          <a:schemeClr val="tx1"/>
        </a:solidFill>
        <a:latin typeface="Arial" charset="0"/>
        <a:ea typeface="ＭＳ Ｐゴシック" charset="0"/>
        <a:cs typeface="+mn-cs"/>
      </a:defRPr>
    </a:lvl3pPr>
    <a:lvl4pPr marL="1371480" algn="l" rtl="0" fontAlgn="base">
      <a:spcBef>
        <a:spcPct val="0"/>
      </a:spcBef>
      <a:spcAft>
        <a:spcPct val="0"/>
      </a:spcAft>
      <a:defRPr kern="1200">
        <a:solidFill>
          <a:schemeClr val="tx1"/>
        </a:solidFill>
        <a:latin typeface="Arial" charset="0"/>
        <a:ea typeface="ＭＳ Ｐゴシック" charset="0"/>
        <a:cs typeface="+mn-cs"/>
      </a:defRPr>
    </a:lvl4pPr>
    <a:lvl5pPr marL="1828640" algn="l" rtl="0" fontAlgn="base">
      <a:spcBef>
        <a:spcPct val="0"/>
      </a:spcBef>
      <a:spcAft>
        <a:spcPct val="0"/>
      </a:spcAft>
      <a:defRPr kern="1200">
        <a:solidFill>
          <a:schemeClr val="tx1"/>
        </a:solidFill>
        <a:latin typeface="Arial" charset="0"/>
        <a:ea typeface="ＭＳ Ｐゴシック" charset="0"/>
        <a:cs typeface="+mn-cs"/>
      </a:defRPr>
    </a:lvl5pPr>
    <a:lvl6pPr marL="2285799" algn="l" defTabSz="457160" rtl="0" eaLnBrk="1" latinLnBrk="0" hangingPunct="1">
      <a:defRPr kern="1200">
        <a:solidFill>
          <a:schemeClr val="tx1"/>
        </a:solidFill>
        <a:latin typeface="Arial" charset="0"/>
        <a:ea typeface="ＭＳ Ｐゴシック" charset="0"/>
        <a:cs typeface="+mn-cs"/>
      </a:defRPr>
    </a:lvl6pPr>
    <a:lvl7pPr marL="2742959" algn="l" defTabSz="457160" rtl="0" eaLnBrk="1" latinLnBrk="0" hangingPunct="1">
      <a:defRPr kern="1200">
        <a:solidFill>
          <a:schemeClr val="tx1"/>
        </a:solidFill>
        <a:latin typeface="Arial" charset="0"/>
        <a:ea typeface="ＭＳ Ｐゴシック" charset="0"/>
        <a:cs typeface="+mn-cs"/>
      </a:defRPr>
    </a:lvl7pPr>
    <a:lvl8pPr marL="3200118" algn="l" defTabSz="457160" rtl="0" eaLnBrk="1" latinLnBrk="0" hangingPunct="1">
      <a:defRPr kern="1200">
        <a:solidFill>
          <a:schemeClr val="tx1"/>
        </a:solidFill>
        <a:latin typeface="Arial" charset="0"/>
        <a:ea typeface="ＭＳ Ｐゴシック" charset="0"/>
        <a:cs typeface="+mn-cs"/>
      </a:defRPr>
    </a:lvl8pPr>
    <a:lvl9pPr marL="3657278" algn="l" defTabSz="45716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737" autoAdjust="0"/>
  </p:normalViewPr>
  <p:slideViewPr>
    <p:cSldViewPr>
      <p:cViewPr varScale="1">
        <p:scale>
          <a:sx n="112" d="100"/>
          <a:sy n="112" d="100"/>
        </p:scale>
        <p:origin x="-3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notesMaster" Target="notesMasters/notesMaster1.xml"/><Relationship Id="rId127" Type="http://schemas.openxmlformats.org/officeDocument/2006/relationships/handoutMaster" Target="handoutMasters/handoutMaster1.xml"/><Relationship Id="rId128" Type="http://schemas.openxmlformats.org/officeDocument/2006/relationships/printerSettings" Target="printerSettings/printerSettings1.bin"/><Relationship Id="rId12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viewProps" Target="viewProps.xml"/><Relationship Id="rId131" Type="http://schemas.openxmlformats.org/officeDocument/2006/relationships/theme" Target="theme/theme1.xml"/><Relationship Id="rId13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1" Type="http://schemas.openxmlformats.org/officeDocument/2006/relationships/image" Target="../media/image37.emf"/><Relationship Id="rId2"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1" Type="http://schemas.openxmlformats.org/officeDocument/2006/relationships/image" Target="../media/image42.wmf"/><Relationship Id="rId2"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42.wmf"/><Relationship Id="rId1" Type="http://schemas.openxmlformats.org/officeDocument/2006/relationships/image" Target="../media/image47.wmf"/><Relationship Id="rId2"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image" Target="../media/image5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emf"/><Relationship Id="rId2" Type="http://schemas.openxmlformats.org/officeDocument/2006/relationships/image" Target="../media/image5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60.wmf"/><Relationship Id="rId1" Type="http://schemas.openxmlformats.org/officeDocument/2006/relationships/image" Target="../media/image47.wmf"/><Relationship Id="rId2" Type="http://schemas.openxmlformats.org/officeDocument/2006/relationships/image" Target="../media/image4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2.wmf"/><Relationship Id="rId2"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64.wmf"/><Relationship Id="rId1" Type="http://schemas.openxmlformats.org/officeDocument/2006/relationships/image" Target="../media/image47.wmf"/><Relationship Id="rId2" Type="http://schemas.openxmlformats.org/officeDocument/2006/relationships/image" Target="../media/image4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6.wmf"/><Relationship Id="rId2" Type="http://schemas.openxmlformats.org/officeDocument/2006/relationships/image" Target="../media/image6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2.wmf"/><Relationship Id="rId2" Type="http://schemas.openxmlformats.org/officeDocument/2006/relationships/image" Target="../media/image73.emf"/><Relationship Id="rId3" Type="http://schemas.openxmlformats.org/officeDocument/2006/relationships/image" Target="../media/image7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6.emf"/><Relationship Id="rId2" Type="http://schemas.openxmlformats.org/officeDocument/2006/relationships/image" Target="../media/image77.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80.emf"/><Relationship Id="rId4" Type="http://schemas.openxmlformats.org/officeDocument/2006/relationships/image" Target="../media/image81.emf"/><Relationship Id="rId5" Type="http://schemas.openxmlformats.org/officeDocument/2006/relationships/image" Target="../media/image82.emf"/><Relationship Id="rId6" Type="http://schemas.openxmlformats.org/officeDocument/2006/relationships/image" Target="../media/image83.emf"/><Relationship Id="rId1" Type="http://schemas.openxmlformats.org/officeDocument/2006/relationships/image" Target="../media/image78.emf"/><Relationship Id="rId2" Type="http://schemas.openxmlformats.org/officeDocument/2006/relationships/image" Target="../media/image7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23.wmf"/><Relationship Id="rId4" Type="http://schemas.openxmlformats.org/officeDocument/2006/relationships/image" Target="../media/image124.wmf"/><Relationship Id="rId5" Type="http://schemas.openxmlformats.org/officeDocument/2006/relationships/image" Target="../media/image125.wmf"/><Relationship Id="rId6" Type="http://schemas.openxmlformats.org/officeDocument/2006/relationships/image" Target="../media/image126.wmf"/><Relationship Id="rId7" Type="http://schemas.openxmlformats.org/officeDocument/2006/relationships/image" Target="../media/image127.wmf"/><Relationship Id="rId1" Type="http://schemas.openxmlformats.org/officeDocument/2006/relationships/image" Target="../media/image121.wmf"/><Relationship Id="rId2" Type="http://schemas.openxmlformats.org/officeDocument/2006/relationships/image" Target="../media/image1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32.wmf"/><Relationship Id="rId4" Type="http://schemas.openxmlformats.org/officeDocument/2006/relationships/image" Target="../media/image133.wmf"/><Relationship Id="rId5" Type="http://schemas.openxmlformats.org/officeDocument/2006/relationships/image" Target="../media/image134.wmf"/><Relationship Id="rId6" Type="http://schemas.openxmlformats.org/officeDocument/2006/relationships/image" Target="../media/image135.wmf"/><Relationship Id="rId7" Type="http://schemas.openxmlformats.org/officeDocument/2006/relationships/image" Target="../media/image136.wmf"/><Relationship Id="rId8" Type="http://schemas.openxmlformats.org/officeDocument/2006/relationships/image" Target="../media/image137.wmf"/><Relationship Id="rId9" Type="http://schemas.openxmlformats.org/officeDocument/2006/relationships/image" Target="../media/image138.wmf"/><Relationship Id="rId1" Type="http://schemas.openxmlformats.org/officeDocument/2006/relationships/image" Target="../media/image130.wmf"/><Relationship Id="rId2" Type="http://schemas.openxmlformats.org/officeDocument/2006/relationships/image" Target="../media/image13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32.wmf"/><Relationship Id="rId4" Type="http://schemas.openxmlformats.org/officeDocument/2006/relationships/image" Target="../media/image141.wmf"/><Relationship Id="rId5" Type="http://schemas.openxmlformats.org/officeDocument/2006/relationships/image" Target="../media/image134.wmf"/><Relationship Id="rId6" Type="http://schemas.openxmlformats.org/officeDocument/2006/relationships/image" Target="../media/image138.wmf"/><Relationship Id="rId7" Type="http://schemas.openxmlformats.org/officeDocument/2006/relationships/image" Target="../media/image142.wmf"/><Relationship Id="rId8" Type="http://schemas.openxmlformats.org/officeDocument/2006/relationships/image" Target="../media/image143.wmf"/><Relationship Id="rId9" Type="http://schemas.openxmlformats.org/officeDocument/2006/relationships/image" Target="../media/image131.wmf"/><Relationship Id="rId1" Type="http://schemas.openxmlformats.org/officeDocument/2006/relationships/image" Target="../media/image139.wmf"/><Relationship Id="rId2" Type="http://schemas.openxmlformats.org/officeDocument/2006/relationships/image" Target="../media/image140.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4.wmf"/><Relationship Id="rId2" Type="http://schemas.openxmlformats.org/officeDocument/2006/relationships/image" Target="../media/image145.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48.wmf"/><Relationship Id="rId4" Type="http://schemas.openxmlformats.org/officeDocument/2006/relationships/image" Target="../media/image149.wmf"/><Relationship Id="rId5" Type="http://schemas.openxmlformats.org/officeDocument/2006/relationships/image" Target="../media/image131.wmf"/><Relationship Id="rId1" Type="http://schemas.openxmlformats.org/officeDocument/2006/relationships/image" Target="../media/image146.wmf"/><Relationship Id="rId2" Type="http://schemas.openxmlformats.org/officeDocument/2006/relationships/image" Target="../media/image147.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52.wmf"/><Relationship Id="rId4" Type="http://schemas.openxmlformats.org/officeDocument/2006/relationships/image" Target="../media/image153.wmf"/><Relationship Id="rId1" Type="http://schemas.openxmlformats.org/officeDocument/2006/relationships/image" Target="../media/image150.wmf"/><Relationship Id="rId2" Type="http://schemas.openxmlformats.org/officeDocument/2006/relationships/image" Target="../media/image151.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58.wmf"/><Relationship Id="rId4" Type="http://schemas.openxmlformats.org/officeDocument/2006/relationships/image" Target="../media/image159.wmf"/><Relationship Id="rId1" Type="http://schemas.openxmlformats.org/officeDocument/2006/relationships/image" Target="../media/image156.wmf"/><Relationship Id="rId2" Type="http://schemas.openxmlformats.org/officeDocument/2006/relationships/image" Target="../media/image15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62.wmf"/><Relationship Id="rId4" Type="http://schemas.openxmlformats.org/officeDocument/2006/relationships/image" Target="../media/image163.wmf"/><Relationship Id="rId5" Type="http://schemas.openxmlformats.org/officeDocument/2006/relationships/image" Target="../media/image164.wmf"/><Relationship Id="rId1" Type="http://schemas.openxmlformats.org/officeDocument/2006/relationships/image" Target="../media/image160.wmf"/><Relationship Id="rId2" Type="http://schemas.openxmlformats.org/officeDocument/2006/relationships/image" Target="../media/image16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defTabSz="912813">
              <a:defRPr sz="1200"/>
            </a:lvl1pPr>
          </a:lstStyle>
          <a:p>
            <a:endParaRPr lang="en-US"/>
          </a:p>
        </p:txBody>
      </p:sp>
      <p:sp>
        <p:nvSpPr>
          <p:cNvPr id="115715" name="Rectangle 3"/>
          <p:cNvSpPr>
            <a:spLocks noGrp="1" noChangeArrowheads="1"/>
          </p:cNvSpPr>
          <p:nvPr>
            <p:ph type="dt" sz="quarter"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algn="r" defTabSz="912813">
              <a:defRPr sz="1200"/>
            </a:lvl1pPr>
          </a:lstStyle>
          <a:p>
            <a:endParaRPr lang="en-US"/>
          </a:p>
        </p:txBody>
      </p:sp>
      <p:sp>
        <p:nvSpPr>
          <p:cNvPr id="115716" name="Rectangle 4"/>
          <p:cNvSpPr>
            <a:spLocks noGrp="1" noChangeArrowheads="1"/>
          </p:cNvSpPr>
          <p:nvPr>
            <p:ph type="ftr" sz="quarter" idx="2"/>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defTabSz="912813">
              <a:defRPr sz="1200"/>
            </a:lvl1pPr>
          </a:lstStyle>
          <a:p>
            <a:endParaRPr lang="en-US"/>
          </a:p>
        </p:txBody>
      </p:sp>
      <p:sp>
        <p:nvSpPr>
          <p:cNvPr id="115717" name="Rectangle 5"/>
          <p:cNvSpPr>
            <a:spLocks noGrp="1" noChangeArrowheads="1"/>
          </p:cNvSpPr>
          <p:nvPr>
            <p:ph type="sldNum" sz="quarter" idx="3"/>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algn="r" defTabSz="912813">
              <a:defRPr sz="1200"/>
            </a:lvl1pPr>
          </a:lstStyle>
          <a:p>
            <a:fld id="{CE106E75-6C4C-A941-A334-CDCB3168ACF7}" type="slidenum">
              <a:rPr lang="en-US"/>
              <a:pPr/>
              <a:t>‹#›</a:t>
            </a:fld>
            <a:endParaRPr lang="en-US"/>
          </a:p>
        </p:txBody>
      </p:sp>
    </p:spTree>
    <p:extLst>
      <p:ext uri="{BB962C8B-B14F-4D97-AF65-F5344CB8AC3E}">
        <p14:creationId xmlns:p14="http://schemas.microsoft.com/office/powerpoint/2010/main" val="139164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5" tIns="46478" rIns="92955" bIns="46478" numCol="1" anchor="t" anchorCtr="0" compatLnSpc="1">
            <a:prstTxWarp prst="textNoShape">
              <a:avLst/>
            </a:prstTxWarp>
          </a:bodyPr>
          <a:lstStyle>
            <a:lvl1pPr defTabSz="928688">
              <a:defRPr sz="1200"/>
            </a:lvl1pPr>
          </a:lstStyle>
          <a:p>
            <a:endParaRPr lang="en-US"/>
          </a:p>
        </p:txBody>
      </p:sp>
      <p:sp>
        <p:nvSpPr>
          <p:cNvPr id="4099"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5" tIns="46478" rIns="92955" bIns="46478" numCol="1" anchor="t" anchorCtr="0" compatLnSpc="1">
            <a:prstTxWarp prst="textNoShape">
              <a:avLst/>
            </a:prstTxWarp>
          </a:bodyPr>
          <a:lstStyle>
            <a:lvl1pPr algn="r" defTabSz="928688">
              <a:defRPr sz="1200"/>
            </a:lvl1pPr>
          </a:lstStyle>
          <a:p>
            <a:endParaRPr lang="en-US"/>
          </a:p>
        </p:txBody>
      </p:sp>
      <p:sp>
        <p:nvSpPr>
          <p:cNvPr id="7680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5" tIns="46478" rIns="92955" bIns="464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5" tIns="46478" rIns="92955" bIns="46478" numCol="1" anchor="b" anchorCtr="0" compatLnSpc="1">
            <a:prstTxWarp prst="textNoShape">
              <a:avLst/>
            </a:prstTxWarp>
          </a:bodyPr>
          <a:lstStyle>
            <a:lvl1pPr defTabSz="928688">
              <a:defRPr sz="1200"/>
            </a:lvl1pPr>
          </a:lstStyle>
          <a:p>
            <a:endParaRPr lang="en-US"/>
          </a:p>
        </p:txBody>
      </p:sp>
      <p:sp>
        <p:nvSpPr>
          <p:cNvPr id="4103"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5" tIns="46478" rIns="92955" bIns="46478" numCol="1" anchor="b" anchorCtr="0" compatLnSpc="1">
            <a:prstTxWarp prst="textNoShape">
              <a:avLst/>
            </a:prstTxWarp>
          </a:bodyPr>
          <a:lstStyle>
            <a:lvl1pPr algn="r" defTabSz="928688">
              <a:defRPr sz="1200"/>
            </a:lvl1pPr>
          </a:lstStyle>
          <a:p>
            <a:fld id="{5B11F295-086B-674C-BB75-E324EB22BA16}" type="slidenum">
              <a:rPr lang="en-US"/>
              <a:pPr/>
              <a:t>‹#›</a:t>
            </a:fld>
            <a:endParaRPr lang="en-US"/>
          </a:p>
        </p:txBody>
      </p:sp>
    </p:spTree>
    <p:extLst>
      <p:ext uri="{BB962C8B-B14F-4D97-AF65-F5344CB8AC3E}">
        <p14:creationId xmlns:p14="http://schemas.microsoft.com/office/powerpoint/2010/main" val="1847678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16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32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48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64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799" algn="l" defTabSz="914320" rtl="0" eaLnBrk="1" latinLnBrk="0" hangingPunct="1">
      <a:defRPr sz="1200" kern="1200">
        <a:solidFill>
          <a:schemeClr val="tx1"/>
        </a:solidFill>
        <a:latin typeface="+mn-lt"/>
        <a:ea typeface="+mn-ea"/>
        <a:cs typeface="+mn-cs"/>
      </a:defRPr>
    </a:lvl6pPr>
    <a:lvl7pPr marL="2742959" algn="l" defTabSz="914320" rtl="0" eaLnBrk="1" latinLnBrk="0" hangingPunct="1">
      <a:defRPr sz="1200" kern="1200">
        <a:solidFill>
          <a:schemeClr val="tx1"/>
        </a:solidFill>
        <a:latin typeface="+mn-lt"/>
        <a:ea typeface="+mn-ea"/>
        <a:cs typeface="+mn-cs"/>
      </a:defRPr>
    </a:lvl7pPr>
    <a:lvl8pPr marL="3200118" algn="l" defTabSz="914320" rtl="0" eaLnBrk="1" latinLnBrk="0" hangingPunct="1">
      <a:defRPr sz="1200" kern="1200">
        <a:solidFill>
          <a:schemeClr val="tx1"/>
        </a:solidFill>
        <a:latin typeface="+mn-lt"/>
        <a:ea typeface="+mn-ea"/>
        <a:cs typeface="+mn-cs"/>
      </a:defRPr>
    </a:lvl8pPr>
    <a:lvl9pPr marL="3657278" algn="l" defTabSz="9143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688" eaLnBrk="0" hangingPunct="0">
              <a:defRPr>
                <a:solidFill>
                  <a:schemeClr val="tx1"/>
                </a:solidFill>
                <a:latin typeface="Arial" charset="0"/>
                <a:ea typeface="ＭＳ Ｐゴシック" charset="0"/>
              </a:defRPr>
            </a:lvl1pPr>
            <a:lvl2pPr marL="742950" indent="-285750" defTabSz="928688" eaLnBrk="0" hangingPunct="0">
              <a:defRPr>
                <a:solidFill>
                  <a:schemeClr val="tx1"/>
                </a:solidFill>
                <a:latin typeface="Arial" charset="0"/>
                <a:ea typeface="ＭＳ Ｐゴシック" charset="0"/>
              </a:defRPr>
            </a:lvl2pPr>
            <a:lvl3pPr marL="1143000" indent="-228600" defTabSz="928688" eaLnBrk="0" hangingPunct="0">
              <a:defRPr>
                <a:solidFill>
                  <a:schemeClr val="tx1"/>
                </a:solidFill>
                <a:latin typeface="Arial" charset="0"/>
                <a:ea typeface="ＭＳ Ｐゴシック" charset="0"/>
              </a:defRPr>
            </a:lvl3pPr>
            <a:lvl4pPr marL="1600200" indent="-228600" defTabSz="928688" eaLnBrk="0" hangingPunct="0">
              <a:defRPr>
                <a:solidFill>
                  <a:schemeClr val="tx1"/>
                </a:solidFill>
                <a:latin typeface="Arial" charset="0"/>
                <a:ea typeface="ＭＳ Ｐゴシック" charset="0"/>
              </a:defRPr>
            </a:lvl4pPr>
            <a:lvl5pPr marL="2057400" indent="-228600" defTabSz="928688" eaLnBrk="0" hangingPunct="0">
              <a:defRPr>
                <a:solidFill>
                  <a:schemeClr val="tx1"/>
                </a:solidFill>
                <a:latin typeface="Arial" charset="0"/>
                <a:ea typeface="ＭＳ Ｐゴシック" charset="0"/>
              </a:defRPr>
            </a:lvl5pPr>
            <a:lvl6pPr marL="2514600" indent="-228600" defTabSz="928688" eaLnBrk="0" fontAlgn="base" hangingPunct="0">
              <a:spcBef>
                <a:spcPct val="0"/>
              </a:spcBef>
              <a:spcAft>
                <a:spcPct val="0"/>
              </a:spcAft>
              <a:defRPr>
                <a:solidFill>
                  <a:schemeClr val="tx1"/>
                </a:solidFill>
                <a:latin typeface="Arial" charset="0"/>
                <a:ea typeface="ＭＳ Ｐゴシック" charset="0"/>
              </a:defRPr>
            </a:lvl6pPr>
            <a:lvl7pPr marL="2971800" indent="-228600" defTabSz="928688" eaLnBrk="0" fontAlgn="base" hangingPunct="0">
              <a:spcBef>
                <a:spcPct val="0"/>
              </a:spcBef>
              <a:spcAft>
                <a:spcPct val="0"/>
              </a:spcAft>
              <a:defRPr>
                <a:solidFill>
                  <a:schemeClr val="tx1"/>
                </a:solidFill>
                <a:latin typeface="Arial" charset="0"/>
                <a:ea typeface="ＭＳ Ｐゴシック" charset="0"/>
              </a:defRPr>
            </a:lvl7pPr>
            <a:lvl8pPr marL="3429000" indent="-228600" defTabSz="928688" eaLnBrk="0" fontAlgn="base" hangingPunct="0">
              <a:spcBef>
                <a:spcPct val="0"/>
              </a:spcBef>
              <a:spcAft>
                <a:spcPct val="0"/>
              </a:spcAft>
              <a:defRPr>
                <a:solidFill>
                  <a:schemeClr val="tx1"/>
                </a:solidFill>
                <a:latin typeface="Arial" charset="0"/>
                <a:ea typeface="ＭＳ Ｐゴシック" charset="0"/>
              </a:defRPr>
            </a:lvl8pPr>
            <a:lvl9pPr marL="3886200" indent="-228600" defTabSz="9286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9DB5FE-7664-5741-B80E-01E8908FE5FF}" type="slidenum">
              <a:rPr lang="en-US"/>
              <a:pPr eaLnBrk="1" hangingPunct="1"/>
              <a:t>1</a:t>
            </a:fld>
            <a:endParaRPr lang="en-US"/>
          </a:p>
        </p:txBody>
      </p:sp>
      <p:sp>
        <p:nvSpPr>
          <p:cNvPr id="77827" name="Rectangle 2"/>
          <p:cNvSpPr>
            <a:spLocks noGrp="1" noRot="1" noChangeAspect="1" noChangeArrowheads="1" noTextEdit="1"/>
          </p:cNvSpPr>
          <p:nvPr>
            <p:ph type="sldImg"/>
          </p:nvPr>
        </p:nvSpPr>
        <p:spPr>
          <a:xfrm>
            <a:off x="1185863" y="696913"/>
            <a:ext cx="4630737" cy="3473450"/>
          </a:xfrm>
          <a:ln/>
        </p:spPr>
      </p:sp>
      <p:sp>
        <p:nvSpPr>
          <p:cNvPr id="77828" name="Rectangle 3"/>
          <p:cNvSpPr>
            <a:spLocks noGrp="1" noChangeArrowheads="1"/>
          </p:cNvSpPr>
          <p:nvPr>
            <p:ph type="body" idx="1"/>
          </p:nvPr>
        </p:nvSpPr>
        <p:spPr>
          <a:xfrm>
            <a:off x="931863" y="4403725"/>
            <a:ext cx="5133975" cy="4170363"/>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1357" tIns="45674" rIns="91357" bIns="45674"/>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F4573-39EA-FF49-BC0F-A7F6D0B1A778}" type="slidenum">
              <a:rPr lang="en-US"/>
              <a:pPr/>
              <a:t>17</a:t>
            </a:fld>
            <a:endParaRPr lang="en-US"/>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399D7-070B-C446-8303-4288F28400CD}" type="slidenum">
              <a:rPr lang="en-US"/>
              <a:pPr/>
              <a:t>18</a:t>
            </a:fld>
            <a:endParaRPr lang="en-US"/>
          </a:p>
        </p:txBody>
      </p:sp>
      <p:sp>
        <p:nvSpPr>
          <p:cNvPr id="13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47197-DF3B-E54C-A665-3924517A9555}" type="slidenum">
              <a:rPr lang="en-US"/>
              <a:pPr/>
              <a:t>19</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47197-DF3B-E54C-A665-3924517A9555}" type="slidenum">
              <a:rPr lang="en-US"/>
              <a:pPr/>
              <a:t>82</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379CAD-7AD8-D043-A2CB-F51E8E61E50F}" type="slidenum">
              <a:rPr lang="en-US"/>
              <a:pPr>
                <a:defRPr/>
              </a:pPr>
              <a:t>83</a:t>
            </a:fld>
            <a:endParaRPr lang="en-US"/>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EF7318-D81B-4042-80FB-2A4DC5F1AAFB}" type="slidenum">
              <a:rPr lang="en-US"/>
              <a:pPr>
                <a:defRPr/>
              </a:pPr>
              <a:t>85</a:t>
            </a:fld>
            <a:endParaRPr lang="en-US"/>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78" eaLnBrk="0" hangingPunct="0">
              <a:defRPr sz="4400">
                <a:solidFill>
                  <a:schemeClr val="tx1"/>
                </a:solidFill>
                <a:latin typeface="Times New Roman" charset="0"/>
                <a:ea typeface="ＭＳ Ｐゴシック" charset="0"/>
              </a:defRPr>
            </a:lvl1pPr>
            <a:lvl2pPr marL="697259" indent="-268176" defTabSz="929678" eaLnBrk="0" hangingPunct="0">
              <a:defRPr sz="4400">
                <a:solidFill>
                  <a:schemeClr val="tx1"/>
                </a:solidFill>
                <a:latin typeface="Times New Roman" charset="0"/>
                <a:ea typeface="ＭＳ Ｐゴシック" charset="0"/>
              </a:defRPr>
            </a:lvl2pPr>
            <a:lvl3pPr marL="1072706" indent="-214541" defTabSz="929678" eaLnBrk="0" hangingPunct="0">
              <a:defRPr sz="4400">
                <a:solidFill>
                  <a:schemeClr val="tx1"/>
                </a:solidFill>
                <a:latin typeface="Times New Roman" charset="0"/>
                <a:ea typeface="ＭＳ Ｐゴシック" charset="0"/>
              </a:defRPr>
            </a:lvl3pPr>
            <a:lvl4pPr marL="1501788" indent="-214541" defTabSz="929678" eaLnBrk="0" hangingPunct="0">
              <a:defRPr sz="4400">
                <a:solidFill>
                  <a:schemeClr val="tx1"/>
                </a:solidFill>
                <a:latin typeface="Times New Roman" charset="0"/>
                <a:ea typeface="ＭＳ Ｐゴシック" charset="0"/>
              </a:defRPr>
            </a:lvl4pPr>
            <a:lvl5pPr marL="1930870" indent="-214541" defTabSz="929678" eaLnBrk="0" hangingPunct="0">
              <a:defRPr sz="4400">
                <a:solidFill>
                  <a:schemeClr val="tx1"/>
                </a:solidFill>
                <a:latin typeface="Times New Roman" charset="0"/>
                <a:ea typeface="ＭＳ Ｐゴシック" charset="0"/>
              </a:defRPr>
            </a:lvl5pPr>
            <a:lvl6pPr marL="2359952" indent="-214541" defTabSz="929678" eaLnBrk="0" fontAlgn="base" hangingPunct="0">
              <a:spcBef>
                <a:spcPct val="0"/>
              </a:spcBef>
              <a:spcAft>
                <a:spcPct val="0"/>
              </a:spcAft>
              <a:defRPr sz="4400">
                <a:solidFill>
                  <a:schemeClr val="tx1"/>
                </a:solidFill>
                <a:latin typeface="Times New Roman" charset="0"/>
                <a:ea typeface="ＭＳ Ｐゴシック" charset="0"/>
              </a:defRPr>
            </a:lvl6pPr>
            <a:lvl7pPr marL="2789034" indent="-214541" defTabSz="929678" eaLnBrk="0" fontAlgn="base" hangingPunct="0">
              <a:spcBef>
                <a:spcPct val="0"/>
              </a:spcBef>
              <a:spcAft>
                <a:spcPct val="0"/>
              </a:spcAft>
              <a:defRPr sz="4400">
                <a:solidFill>
                  <a:schemeClr val="tx1"/>
                </a:solidFill>
                <a:latin typeface="Times New Roman" charset="0"/>
                <a:ea typeface="ＭＳ Ｐゴシック" charset="0"/>
              </a:defRPr>
            </a:lvl7pPr>
            <a:lvl8pPr marL="3218117" indent="-214541" defTabSz="929678" eaLnBrk="0" fontAlgn="base" hangingPunct="0">
              <a:spcBef>
                <a:spcPct val="0"/>
              </a:spcBef>
              <a:spcAft>
                <a:spcPct val="0"/>
              </a:spcAft>
              <a:defRPr sz="4400">
                <a:solidFill>
                  <a:schemeClr val="tx1"/>
                </a:solidFill>
                <a:latin typeface="Times New Roman" charset="0"/>
                <a:ea typeface="ＭＳ Ｐゴシック" charset="0"/>
              </a:defRPr>
            </a:lvl8pPr>
            <a:lvl9pPr marL="3647199" indent="-214541" defTabSz="929678"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09FC5789-0B45-9B49-A388-B0E1F5CB26DF}" type="slidenum">
              <a:rPr lang="en-US" sz="1200">
                <a:latin typeface="Arial" charset="0"/>
              </a:rPr>
              <a:pPr eaLnBrk="1" hangingPunct="1"/>
              <a:t>107</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78" eaLnBrk="0" hangingPunct="0">
              <a:defRPr sz="4400">
                <a:solidFill>
                  <a:schemeClr val="tx1"/>
                </a:solidFill>
                <a:latin typeface="Times New Roman" charset="0"/>
                <a:ea typeface="ＭＳ Ｐゴシック" charset="0"/>
              </a:defRPr>
            </a:lvl1pPr>
            <a:lvl2pPr marL="697259" indent="-268176" defTabSz="929678" eaLnBrk="0" hangingPunct="0">
              <a:defRPr sz="4400">
                <a:solidFill>
                  <a:schemeClr val="tx1"/>
                </a:solidFill>
                <a:latin typeface="Times New Roman" charset="0"/>
                <a:ea typeface="ＭＳ Ｐゴシック" charset="0"/>
              </a:defRPr>
            </a:lvl2pPr>
            <a:lvl3pPr marL="1072706" indent="-214541" defTabSz="929678" eaLnBrk="0" hangingPunct="0">
              <a:defRPr sz="4400">
                <a:solidFill>
                  <a:schemeClr val="tx1"/>
                </a:solidFill>
                <a:latin typeface="Times New Roman" charset="0"/>
                <a:ea typeface="ＭＳ Ｐゴシック" charset="0"/>
              </a:defRPr>
            </a:lvl3pPr>
            <a:lvl4pPr marL="1501788" indent="-214541" defTabSz="929678" eaLnBrk="0" hangingPunct="0">
              <a:defRPr sz="4400">
                <a:solidFill>
                  <a:schemeClr val="tx1"/>
                </a:solidFill>
                <a:latin typeface="Times New Roman" charset="0"/>
                <a:ea typeface="ＭＳ Ｐゴシック" charset="0"/>
              </a:defRPr>
            </a:lvl4pPr>
            <a:lvl5pPr marL="1930870" indent="-214541" defTabSz="929678" eaLnBrk="0" hangingPunct="0">
              <a:defRPr sz="4400">
                <a:solidFill>
                  <a:schemeClr val="tx1"/>
                </a:solidFill>
                <a:latin typeface="Times New Roman" charset="0"/>
                <a:ea typeface="ＭＳ Ｐゴシック" charset="0"/>
              </a:defRPr>
            </a:lvl5pPr>
            <a:lvl6pPr marL="2359952" indent="-214541" defTabSz="929678" eaLnBrk="0" fontAlgn="base" hangingPunct="0">
              <a:spcBef>
                <a:spcPct val="0"/>
              </a:spcBef>
              <a:spcAft>
                <a:spcPct val="0"/>
              </a:spcAft>
              <a:defRPr sz="4400">
                <a:solidFill>
                  <a:schemeClr val="tx1"/>
                </a:solidFill>
                <a:latin typeface="Times New Roman" charset="0"/>
                <a:ea typeface="ＭＳ Ｐゴシック" charset="0"/>
              </a:defRPr>
            </a:lvl6pPr>
            <a:lvl7pPr marL="2789034" indent="-214541" defTabSz="929678" eaLnBrk="0" fontAlgn="base" hangingPunct="0">
              <a:spcBef>
                <a:spcPct val="0"/>
              </a:spcBef>
              <a:spcAft>
                <a:spcPct val="0"/>
              </a:spcAft>
              <a:defRPr sz="4400">
                <a:solidFill>
                  <a:schemeClr val="tx1"/>
                </a:solidFill>
                <a:latin typeface="Times New Roman" charset="0"/>
                <a:ea typeface="ＭＳ Ｐゴシック" charset="0"/>
              </a:defRPr>
            </a:lvl7pPr>
            <a:lvl8pPr marL="3218117" indent="-214541" defTabSz="929678" eaLnBrk="0" fontAlgn="base" hangingPunct="0">
              <a:spcBef>
                <a:spcPct val="0"/>
              </a:spcBef>
              <a:spcAft>
                <a:spcPct val="0"/>
              </a:spcAft>
              <a:defRPr sz="4400">
                <a:solidFill>
                  <a:schemeClr val="tx1"/>
                </a:solidFill>
                <a:latin typeface="Times New Roman" charset="0"/>
                <a:ea typeface="ＭＳ Ｐゴシック" charset="0"/>
              </a:defRPr>
            </a:lvl8pPr>
            <a:lvl9pPr marL="3647199" indent="-214541" defTabSz="929678"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344AC63C-17EC-854F-976F-E0B14C382F93}" type="slidenum">
              <a:rPr lang="en-US" sz="1200">
                <a:latin typeface="Arial" charset="0"/>
              </a:rPr>
              <a:pPr eaLnBrk="1" hangingPunct="1"/>
              <a:t>108</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78" eaLnBrk="0" hangingPunct="0">
              <a:defRPr sz="4400">
                <a:solidFill>
                  <a:schemeClr val="tx1"/>
                </a:solidFill>
                <a:latin typeface="Times New Roman" charset="0"/>
                <a:ea typeface="ＭＳ Ｐゴシック" charset="0"/>
              </a:defRPr>
            </a:lvl1pPr>
            <a:lvl2pPr marL="697259" indent="-268176" defTabSz="929678" eaLnBrk="0" hangingPunct="0">
              <a:defRPr sz="4400">
                <a:solidFill>
                  <a:schemeClr val="tx1"/>
                </a:solidFill>
                <a:latin typeface="Times New Roman" charset="0"/>
                <a:ea typeface="ＭＳ Ｐゴシック" charset="0"/>
              </a:defRPr>
            </a:lvl2pPr>
            <a:lvl3pPr marL="1072706" indent="-214541" defTabSz="929678" eaLnBrk="0" hangingPunct="0">
              <a:defRPr sz="4400">
                <a:solidFill>
                  <a:schemeClr val="tx1"/>
                </a:solidFill>
                <a:latin typeface="Times New Roman" charset="0"/>
                <a:ea typeface="ＭＳ Ｐゴシック" charset="0"/>
              </a:defRPr>
            </a:lvl3pPr>
            <a:lvl4pPr marL="1501788" indent="-214541" defTabSz="929678" eaLnBrk="0" hangingPunct="0">
              <a:defRPr sz="4400">
                <a:solidFill>
                  <a:schemeClr val="tx1"/>
                </a:solidFill>
                <a:latin typeface="Times New Roman" charset="0"/>
                <a:ea typeface="ＭＳ Ｐゴシック" charset="0"/>
              </a:defRPr>
            </a:lvl4pPr>
            <a:lvl5pPr marL="1930870" indent="-214541" defTabSz="929678" eaLnBrk="0" hangingPunct="0">
              <a:defRPr sz="4400">
                <a:solidFill>
                  <a:schemeClr val="tx1"/>
                </a:solidFill>
                <a:latin typeface="Times New Roman" charset="0"/>
                <a:ea typeface="ＭＳ Ｐゴシック" charset="0"/>
              </a:defRPr>
            </a:lvl5pPr>
            <a:lvl6pPr marL="2359952" indent="-214541" defTabSz="929678" eaLnBrk="0" fontAlgn="base" hangingPunct="0">
              <a:spcBef>
                <a:spcPct val="0"/>
              </a:spcBef>
              <a:spcAft>
                <a:spcPct val="0"/>
              </a:spcAft>
              <a:defRPr sz="4400">
                <a:solidFill>
                  <a:schemeClr val="tx1"/>
                </a:solidFill>
                <a:latin typeface="Times New Roman" charset="0"/>
                <a:ea typeface="ＭＳ Ｐゴシック" charset="0"/>
              </a:defRPr>
            </a:lvl6pPr>
            <a:lvl7pPr marL="2789034" indent="-214541" defTabSz="929678" eaLnBrk="0" fontAlgn="base" hangingPunct="0">
              <a:spcBef>
                <a:spcPct val="0"/>
              </a:spcBef>
              <a:spcAft>
                <a:spcPct val="0"/>
              </a:spcAft>
              <a:defRPr sz="4400">
                <a:solidFill>
                  <a:schemeClr val="tx1"/>
                </a:solidFill>
                <a:latin typeface="Times New Roman" charset="0"/>
                <a:ea typeface="ＭＳ Ｐゴシック" charset="0"/>
              </a:defRPr>
            </a:lvl7pPr>
            <a:lvl8pPr marL="3218117" indent="-214541" defTabSz="929678" eaLnBrk="0" fontAlgn="base" hangingPunct="0">
              <a:spcBef>
                <a:spcPct val="0"/>
              </a:spcBef>
              <a:spcAft>
                <a:spcPct val="0"/>
              </a:spcAft>
              <a:defRPr sz="4400">
                <a:solidFill>
                  <a:schemeClr val="tx1"/>
                </a:solidFill>
                <a:latin typeface="Times New Roman" charset="0"/>
                <a:ea typeface="ＭＳ Ｐゴシック" charset="0"/>
              </a:defRPr>
            </a:lvl8pPr>
            <a:lvl9pPr marL="3647199" indent="-214541" defTabSz="929678"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51660B14-D11B-EA47-8C53-491273DA9F9C}" type="slidenum">
              <a:rPr lang="en-US" sz="1200">
                <a:latin typeface="Arial" charset="0"/>
              </a:rPr>
              <a:pPr eaLnBrk="1" hangingPunct="1"/>
              <a:t>109</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78" eaLnBrk="0" hangingPunct="0">
              <a:defRPr sz="4400">
                <a:solidFill>
                  <a:schemeClr val="tx1"/>
                </a:solidFill>
                <a:latin typeface="Times New Roman" charset="0"/>
                <a:ea typeface="ＭＳ Ｐゴシック" charset="0"/>
              </a:defRPr>
            </a:lvl1pPr>
            <a:lvl2pPr marL="697259" indent="-268176" defTabSz="929678" eaLnBrk="0" hangingPunct="0">
              <a:defRPr sz="4400">
                <a:solidFill>
                  <a:schemeClr val="tx1"/>
                </a:solidFill>
                <a:latin typeface="Times New Roman" charset="0"/>
                <a:ea typeface="ＭＳ Ｐゴシック" charset="0"/>
              </a:defRPr>
            </a:lvl2pPr>
            <a:lvl3pPr marL="1072706" indent="-214541" defTabSz="929678" eaLnBrk="0" hangingPunct="0">
              <a:defRPr sz="4400">
                <a:solidFill>
                  <a:schemeClr val="tx1"/>
                </a:solidFill>
                <a:latin typeface="Times New Roman" charset="0"/>
                <a:ea typeface="ＭＳ Ｐゴシック" charset="0"/>
              </a:defRPr>
            </a:lvl3pPr>
            <a:lvl4pPr marL="1501788" indent="-214541" defTabSz="929678" eaLnBrk="0" hangingPunct="0">
              <a:defRPr sz="4400">
                <a:solidFill>
                  <a:schemeClr val="tx1"/>
                </a:solidFill>
                <a:latin typeface="Times New Roman" charset="0"/>
                <a:ea typeface="ＭＳ Ｐゴシック" charset="0"/>
              </a:defRPr>
            </a:lvl4pPr>
            <a:lvl5pPr marL="1930870" indent="-214541" defTabSz="929678" eaLnBrk="0" hangingPunct="0">
              <a:defRPr sz="4400">
                <a:solidFill>
                  <a:schemeClr val="tx1"/>
                </a:solidFill>
                <a:latin typeface="Times New Roman" charset="0"/>
                <a:ea typeface="ＭＳ Ｐゴシック" charset="0"/>
              </a:defRPr>
            </a:lvl5pPr>
            <a:lvl6pPr marL="2359952" indent="-214541" defTabSz="929678" eaLnBrk="0" fontAlgn="base" hangingPunct="0">
              <a:spcBef>
                <a:spcPct val="0"/>
              </a:spcBef>
              <a:spcAft>
                <a:spcPct val="0"/>
              </a:spcAft>
              <a:defRPr sz="4400">
                <a:solidFill>
                  <a:schemeClr val="tx1"/>
                </a:solidFill>
                <a:latin typeface="Times New Roman" charset="0"/>
                <a:ea typeface="ＭＳ Ｐゴシック" charset="0"/>
              </a:defRPr>
            </a:lvl6pPr>
            <a:lvl7pPr marL="2789034" indent="-214541" defTabSz="929678" eaLnBrk="0" fontAlgn="base" hangingPunct="0">
              <a:spcBef>
                <a:spcPct val="0"/>
              </a:spcBef>
              <a:spcAft>
                <a:spcPct val="0"/>
              </a:spcAft>
              <a:defRPr sz="4400">
                <a:solidFill>
                  <a:schemeClr val="tx1"/>
                </a:solidFill>
                <a:latin typeface="Times New Roman" charset="0"/>
                <a:ea typeface="ＭＳ Ｐゴシック" charset="0"/>
              </a:defRPr>
            </a:lvl7pPr>
            <a:lvl8pPr marL="3218117" indent="-214541" defTabSz="929678" eaLnBrk="0" fontAlgn="base" hangingPunct="0">
              <a:spcBef>
                <a:spcPct val="0"/>
              </a:spcBef>
              <a:spcAft>
                <a:spcPct val="0"/>
              </a:spcAft>
              <a:defRPr sz="4400">
                <a:solidFill>
                  <a:schemeClr val="tx1"/>
                </a:solidFill>
                <a:latin typeface="Times New Roman" charset="0"/>
                <a:ea typeface="ＭＳ Ｐゴシック" charset="0"/>
              </a:defRPr>
            </a:lvl8pPr>
            <a:lvl9pPr marL="3647199" indent="-214541" defTabSz="929678"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625BC177-C743-9242-9D02-D2E1D6DF61FD}" type="slidenum">
              <a:rPr lang="en-US" sz="1200">
                <a:latin typeface="Arial" charset="0"/>
              </a:rPr>
              <a:pPr eaLnBrk="1" hangingPunct="1"/>
              <a:t>110</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688" eaLnBrk="0" hangingPunct="0">
              <a:defRPr>
                <a:solidFill>
                  <a:schemeClr val="tx1"/>
                </a:solidFill>
                <a:latin typeface="Arial" charset="0"/>
                <a:ea typeface="ＭＳ Ｐゴシック" charset="0"/>
              </a:defRPr>
            </a:lvl1pPr>
            <a:lvl2pPr marL="742950" indent="-285750" defTabSz="928688" eaLnBrk="0" hangingPunct="0">
              <a:defRPr>
                <a:solidFill>
                  <a:schemeClr val="tx1"/>
                </a:solidFill>
                <a:latin typeface="Arial" charset="0"/>
                <a:ea typeface="ＭＳ Ｐゴシック" charset="0"/>
              </a:defRPr>
            </a:lvl2pPr>
            <a:lvl3pPr marL="1143000" indent="-228600" defTabSz="928688" eaLnBrk="0" hangingPunct="0">
              <a:defRPr>
                <a:solidFill>
                  <a:schemeClr val="tx1"/>
                </a:solidFill>
                <a:latin typeface="Arial" charset="0"/>
                <a:ea typeface="ＭＳ Ｐゴシック" charset="0"/>
              </a:defRPr>
            </a:lvl3pPr>
            <a:lvl4pPr marL="1600200" indent="-228600" defTabSz="928688" eaLnBrk="0" hangingPunct="0">
              <a:defRPr>
                <a:solidFill>
                  <a:schemeClr val="tx1"/>
                </a:solidFill>
                <a:latin typeface="Arial" charset="0"/>
                <a:ea typeface="ＭＳ Ｐゴシック" charset="0"/>
              </a:defRPr>
            </a:lvl4pPr>
            <a:lvl5pPr marL="2057400" indent="-228600" defTabSz="928688" eaLnBrk="0" hangingPunct="0">
              <a:defRPr>
                <a:solidFill>
                  <a:schemeClr val="tx1"/>
                </a:solidFill>
                <a:latin typeface="Arial" charset="0"/>
                <a:ea typeface="ＭＳ Ｐゴシック" charset="0"/>
              </a:defRPr>
            </a:lvl5pPr>
            <a:lvl6pPr marL="2514600" indent="-228600" defTabSz="928688" eaLnBrk="0" fontAlgn="base" hangingPunct="0">
              <a:spcBef>
                <a:spcPct val="0"/>
              </a:spcBef>
              <a:spcAft>
                <a:spcPct val="0"/>
              </a:spcAft>
              <a:defRPr>
                <a:solidFill>
                  <a:schemeClr val="tx1"/>
                </a:solidFill>
                <a:latin typeface="Arial" charset="0"/>
                <a:ea typeface="ＭＳ Ｐゴシック" charset="0"/>
              </a:defRPr>
            </a:lvl6pPr>
            <a:lvl7pPr marL="2971800" indent="-228600" defTabSz="928688" eaLnBrk="0" fontAlgn="base" hangingPunct="0">
              <a:spcBef>
                <a:spcPct val="0"/>
              </a:spcBef>
              <a:spcAft>
                <a:spcPct val="0"/>
              </a:spcAft>
              <a:defRPr>
                <a:solidFill>
                  <a:schemeClr val="tx1"/>
                </a:solidFill>
                <a:latin typeface="Arial" charset="0"/>
                <a:ea typeface="ＭＳ Ｐゴシック" charset="0"/>
              </a:defRPr>
            </a:lvl7pPr>
            <a:lvl8pPr marL="3429000" indent="-228600" defTabSz="928688" eaLnBrk="0" fontAlgn="base" hangingPunct="0">
              <a:spcBef>
                <a:spcPct val="0"/>
              </a:spcBef>
              <a:spcAft>
                <a:spcPct val="0"/>
              </a:spcAft>
              <a:defRPr>
                <a:solidFill>
                  <a:schemeClr val="tx1"/>
                </a:solidFill>
                <a:latin typeface="Arial" charset="0"/>
                <a:ea typeface="ＭＳ Ｐゴシック" charset="0"/>
              </a:defRPr>
            </a:lvl8pPr>
            <a:lvl9pPr marL="3886200" indent="-228600" defTabSz="92868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B479E67-FECC-A64A-853C-6B392803E698}" type="slidenum">
              <a:rPr lang="en-US"/>
              <a:pPr eaLnBrk="1" hangingPunct="1"/>
              <a:t>3</a:t>
            </a:fld>
            <a:endParaRPr lang="en-US"/>
          </a:p>
        </p:txBody>
      </p:sp>
      <p:sp>
        <p:nvSpPr>
          <p:cNvPr id="78851" name="Rectangle 2"/>
          <p:cNvSpPr>
            <a:spLocks noGrp="1" noRot="1" noChangeAspect="1" noChangeArrowheads="1" noTextEdit="1"/>
          </p:cNvSpPr>
          <p:nvPr>
            <p:ph type="sldImg"/>
          </p:nvPr>
        </p:nvSpPr>
        <p:spPr>
          <a:xfrm>
            <a:off x="1187450" y="695325"/>
            <a:ext cx="4630738" cy="3475038"/>
          </a:xfrm>
          <a:ln/>
        </p:spPr>
      </p:sp>
      <p:sp>
        <p:nvSpPr>
          <p:cNvPr id="78852" name="Rectangle 3"/>
          <p:cNvSpPr>
            <a:spLocks noGrp="1" noChangeArrowheads="1"/>
          </p:cNvSpPr>
          <p:nvPr>
            <p:ph type="body" idx="1"/>
          </p:nvPr>
        </p:nvSpPr>
        <p:spPr>
          <a:xfrm>
            <a:off x="931863" y="4402138"/>
            <a:ext cx="5133975" cy="417353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1374" tIns="45688" rIns="91374" bIns="45688"/>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300"/>
              <a:t>For a class, the previous generative model can be decomposed by n generative models of a single input.</a:t>
            </a:r>
            <a:endParaRPr lang="en-US" sz="130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78" eaLnBrk="0" hangingPunct="0">
              <a:defRPr sz="4400">
                <a:solidFill>
                  <a:schemeClr val="tx1"/>
                </a:solidFill>
                <a:latin typeface="Times New Roman" charset="0"/>
                <a:ea typeface="ＭＳ Ｐゴシック" charset="0"/>
              </a:defRPr>
            </a:lvl1pPr>
            <a:lvl2pPr marL="697259" indent="-268176" defTabSz="929678" eaLnBrk="0" hangingPunct="0">
              <a:defRPr sz="4400">
                <a:solidFill>
                  <a:schemeClr val="tx1"/>
                </a:solidFill>
                <a:latin typeface="Times New Roman" charset="0"/>
                <a:ea typeface="ＭＳ Ｐゴシック" charset="0"/>
              </a:defRPr>
            </a:lvl2pPr>
            <a:lvl3pPr marL="1072706" indent="-214541" defTabSz="929678" eaLnBrk="0" hangingPunct="0">
              <a:defRPr sz="4400">
                <a:solidFill>
                  <a:schemeClr val="tx1"/>
                </a:solidFill>
                <a:latin typeface="Times New Roman" charset="0"/>
                <a:ea typeface="ＭＳ Ｐゴシック" charset="0"/>
              </a:defRPr>
            </a:lvl3pPr>
            <a:lvl4pPr marL="1501788" indent="-214541" defTabSz="929678" eaLnBrk="0" hangingPunct="0">
              <a:defRPr sz="4400">
                <a:solidFill>
                  <a:schemeClr val="tx1"/>
                </a:solidFill>
                <a:latin typeface="Times New Roman" charset="0"/>
                <a:ea typeface="ＭＳ Ｐゴシック" charset="0"/>
              </a:defRPr>
            </a:lvl4pPr>
            <a:lvl5pPr marL="1930870" indent="-214541" defTabSz="929678" eaLnBrk="0" hangingPunct="0">
              <a:defRPr sz="4400">
                <a:solidFill>
                  <a:schemeClr val="tx1"/>
                </a:solidFill>
                <a:latin typeface="Times New Roman" charset="0"/>
                <a:ea typeface="ＭＳ Ｐゴシック" charset="0"/>
              </a:defRPr>
            </a:lvl5pPr>
            <a:lvl6pPr marL="2359952" indent="-214541" defTabSz="929678" eaLnBrk="0" fontAlgn="base" hangingPunct="0">
              <a:spcBef>
                <a:spcPct val="0"/>
              </a:spcBef>
              <a:spcAft>
                <a:spcPct val="0"/>
              </a:spcAft>
              <a:defRPr sz="4400">
                <a:solidFill>
                  <a:schemeClr val="tx1"/>
                </a:solidFill>
                <a:latin typeface="Times New Roman" charset="0"/>
                <a:ea typeface="ＭＳ Ｐゴシック" charset="0"/>
              </a:defRPr>
            </a:lvl6pPr>
            <a:lvl7pPr marL="2789034" indent="-214541" defTabSz="929678" eaLnBrk="0" fontAlgn="base" hangingPunct="0">
              <a:spcBef>
                <a:spcPct val="0"/>
              </a:spcBef>
              <a:spcAft>
                <a:spcPct val="0"/>
              </a:spcAft>
              <a:defRPr sz="4400">
                <a:solidFill>
                  <a:schemeClr val="tx1"/>
                </a:solidFill>
                <a:latin typeface="Times New Roman" charset="0"/>
                <a:ea typeface="ＭＳ Ｐゴシック" charset="0"/>
              </a:defRPr>
            </a:lvl7pPr>
            <a:lvl8pPr marL="3218117" indent="-214541" defTabSz="929678" eaLnBrk="0" fontAlgn="base" hangingPunct="0">
              <a:spcBef>
                <a:spcPct val="0"/>
              </a:spcBef>
              <a:spcAft>
                <a:spcPct val="0"/>
              </a:spcAft>
              <a:defRPr sz="4400">
                <a:solidFill>
                  <a:schemeClr val="tx1"/>
                </a:solidFill>
                <a:latin typeface="Times New Roman" charset="0"/>
                <a:ea typeface="ＭＳ Ｐゴシック" charset="0"/>
              </a:defRPr>
            </a:lvl8pPr>
            <a:lvl9pPr marL="3647199" indent="-214541" defTabSz="929678"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DC03C0C2-D12E-0049-90B3-2946FA4436D3}" type="slidenum">
              <a:rPr lang="en-US" sz="1200">
                <a:latin typeface="Arial" charset="0"/>
              </a:rPr>
              <a:pPr eaLnBrk="1" hangingPunct="1"/>
              <a:t>116</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01316C-0B1B-CC4A-89B0-9902881DF29D}" type="slidenum">
              <a:rPr lang="en-US"/>
              <a:pPr/>
              <a:t>8</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p:txBody>
          <a:bodyPr/>
          <a:lstStyle/>
          <a:p>
            <a:r>
              <a:rPr lang="en-US"/>
              <a:t>This is perhaps the most well-studied data set in ML… handwritten digits, part of zipcodes scanned off envelopes by the post office.</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7078C-969F-204F-B1F2-C05B35870A35}" type="slidenum">
              <a:rPr lang="en-US"/>
              <a:pPr/>
              <a:t>9</a:t>
            </a:fld>
            <a:endParaRPr lang="en-US"/>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9782A-877B-C644-B42D-74E675D1C51B}" type="slidenum">
              <a:rPr lang="en-US"/>
              <a:pPr/>
              <a:t>10</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B4D59-DF91-0643-82B1-9C42A2503AC3}" type="slidenum">
              <a:rPr lang="en-US"/>
              <a:pPr/>
              <a:t>13</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2C845-EF90-AA46-8EC0-AF09F29F9F68}" type="slidenum">
              <a:rPr lang="en-US"/>
              <a:pPr/>
              <a:t>14</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441F7-8EB4-894D-AC31-4082BBEFFC23}" type="slidenum">
              <a:rPr lang="en-US"/>
              <a:pPr/>
              <a:t>15</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0E1C-35B7-6E4A-8C40-81D2C1DC0157}" type="slidenum">
              <a:rPr lang="en-US"/>
              <a:pPr/>
              <a:t>16</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982C68-AFA6-C542-A6C8-4B93A6C7672B}" type="slidenum">
              <a:rPr lang="en-US"/>
              <a:pPr/>
              <a:t>‹#›</a:t>
            </a:fld>
            <a:endParaRPr lang="en-US"/>
          </a:p>
        </p:txBody>
      </p:sp>
    </p:spTree>
    <p:extLst>
      <p:ext uri="{BB962C8B-B14F-4D97-AF65-F5344CB8AC3E}">
        <p14:creationId xmlns:p14="http://schemas.microsoft.com/office/powerpoint/2010/main" val="159444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1A5AC8-1D2B-A44F-9B0A-9029C66BE32A}" type="slidenum">
              <a:rPr lang="en-US"/>
              <a:pPr/>
              <a:t>‹#›</a:t>
            </a:fld>
            <a:endParaRPr lang="en-US"/>
          </a:p>
        </p:txBody>
      </p:sp>
    </p:spTree>
    <p:extLst>
      <p:ext uri="{BB962C8B-B14F-4D97-AF65-F5344CB8AC3E}">
        <p14:creationId xmlns:p14="http://schemas.microsoft.com/office/powerpoint/2010/main" val="198531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21187D-1FE2-9245-BDE1-C0A9C3B60FEC}" type="slidenum">
              <a:rPr lang="en-US"/>
              <a:pPr/>
              <a:t>‹#›</a:t>
            </a:fld>
            <a:endParaRPr lang="en-US"/>
          </a:p>
        </p:txBody>
      </p:sp>
    </p:spTree>
    <p:extLst>
      <p:ext uri="{BB962C8B-B14F-4D97-AF65-F5344CB8AC3E}">
        <p14:creationId xmlns:p14="http://schemas.microsoft.com/office/powerpoint/2010/main" val="425186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64397C5-F3DE-4E40-A0CB-544F3C49C5F2}" type="slidenum">
              <a:rPr lang="en-US"/>
              <a:pPr/>
              <a:t>‹#›</a:t>
            </a:fld>
            <a:endParaRPr lang="en-US"/>
          </a:p>
        </p:txBody>
      </p:sp>
    </p:spTree>
    <p:extLst>
      <p:ext uri="{BB962C8B-B14F-4D97-AF65-F5344CB8AC3E}">
        <p14:creationId xmlns:p14="http://schemas.microsoft.com/office/powerpoint/2010/main" val="197936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C6C0AA52-E9A9-0345-9E20-128F47EED76B}" type="slidenum">
              <a:rPr lang="en-US"/>
              <a:pPr/>
              <a:t>‹#›</a:t>
            </a:fld>
            <a:endParaRPr lang="en-US"/>
          </a:p>
        </p:txBody>
      </p:sp>
    </p:spTree>
    <p:extLst>
      <p:ext uri="{BB962C8B-B14F-4D97-AF65-F5344CB8AC3E}">
        <p14:creationId xmlns:p14="http://schemas.microsoft.com/office/powerpoint/2010/main" val="366759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CF6D09B-04CE-E743-9C28-8FF9CFFB0912}" type="slidenum">
              <a:rPr lang="en-US"/>
              <a:pPr/>
              <a:t>‹#›</a:t>
            </a:fld>
            <a:endParaRPr lang="en-US"/>
          </a:p>
        </p:txBody>
      </p:sp>
    </p:spTree>
    <p:extLst>
      <p:ext uri="{BB962C8B-B14F-4D97-AF65-F5344CB8AC3E}">
        <p14:creationId xmlns:p14="http://schemas.microsoft.com/office/powerpoint/2010/main" val="3720836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9784F5-2ED9-7642-9C7F-51E6A0EC82B6}" type="slidenum">
              <a:rPr lang="en-US"/>
              <a:pPr>
                <a:defRPr/>
              </a:pPr>
              <a:t>‹#›</a:t>
            </a:fld>
            <a:endParaRPr lang="en-US"/>
          </a:p>
        </p:txBody>
      </p:sp>
    </p:spTree>
    <p:extLst>
      <p:ext uri="{BB962C8B-B14F-4D97-AF65-F5344CB8AC3E}">
        <p14:creationId xmlns:p14="http://schemas.microsoft.com/office/powerpoint/2010/main" val="415403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40220E-00C1-334C-8D55-5FC14F4D1F82}" type="slidenum">
              <a:rPr lang="en-US"/>
              <a:pPr/>
              <a:t>‹#›</a:t>
            </a:fld>
            <a:endParaRPr lang="en-US"/>
          </a:p>
        </p:txBody>
      </p:sp>
    </p:spTree>
    <p:extLst>
      <p:ext uri="{BB962C8B-B14F-4D97-AF65-F5344CB8AC3E}">
        <p14:creationId xmlns:p14="http://schemas.microsoft.com/office/powerpoint/2010/main" val="254143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20" indent="0">
              <a:buNone/>
              <a:defRPr sz="1600">
                <a:solidFill>
                  <a:schemeClr val="tx1">
                    <a:tint val="75000"/>
                  </a:schemeClr>
                </a:solidFill>
              </a:defRPr>
            </a:lvl3pPr>
            <a:lvl4pPr marL="1371480" indent="0">
              <a:buNone/>
              <a:defRPr sz="1400">
                <a:solidFill>
                  <a:schemeClr val="tx1">
                    <a:tint val="75000"/>
                  </a:schemeClr>
                </a:solidFill>
              </a:defRPr>
            </a:lvl4pPr>
            <a:lvl5pPr marL="1828640" indent="0">
              <a:buNone/>
              <a:defRPr sz="1400">
                <a:solidFill>
                  <a:schemeClr val="tx1">
                    <a:tint val="75000"/>
                  </a:schemeClr>
                </a:solidFill>
              </a:defRPr>
            </a:lvl5pPr>
            <a:lvl6pPr marL="2285799" indent="0">
              <a:buNone/>
              <a:defRPr sz="1400">
                <a:solidFill>
                  <a:schemeClr val="tx1">
                    <a:tint val="75000"/>
                  </a:schemeClr>
                </a:solidFill>
              </a:defRPr>
            </a:lvl6pPr>
            <a:lvl7pPr marL="2742959" indent="0">
              <a:buNone/>
              <a:defRPr sz="1400">
                <a:solidFill>
                  <a:schemeClr val="tx1">
                    <a:tint val="75000"/>
                  </a:schemeClr>
                </a:solidFill>
              </a:defRPr>
            </a:lvl7pPr>
            <a:lvl8pPr marL="3200118" indent="0">
              <a:buNone/>
              <a:defRPr sz="1400">
                <a:solidFill>
                  <a:schemeClr val="tx1">
                    <a:tint val="75000"/>
                  </a:schemeClr>
                </a:solidFill>
              </a:defRPr>
            </a:lvl8pPr>
            <a:lvl9pPr marL="36572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0FEAD4-F3D3-2D4C-B03B-BCA6B0E417BF}" type="slidenum">
              <a:rPr lang="en-US"/>
              <a:pPr/>
              <a:t>‹#›</a:t>
            </a:fld>
            <a:endParaRPr lang="en-US"/>
          </a:p>
        </p:txBody>
      </p:sp>
    </p:spTree>
    <p:extLst>
      <p:ext uri="{BB962C8B-B14F-4D97-AF65-F5344CB8AC3E}">
        <p14:creationId xmlns:p14="http://schemas.microsoft.com/office/powerpoint/2010/main" val="123374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9C9BC4F-18AA-5D49-8DF1-4FCD8B53BBA8}" type="slidenum">
              <a:rPr lang="en-US"/>
              <a:pPr/>
              <a:t>‹#›</a:t>
            </a:fld>
            <a:endParaRPr lang="en-US"/>
          </a:p>
        </p:txBody>
      </p:sp>
    </p:spTree>
    <p:extLst>
      <p:ext uri="{BB962C8B-B14F-4D97-AF65-F5344CB8AC3E}">
        <p14:creationId xmlns:p14="http://schemas.microsoft.com/office/powerpoint/2010/main" val="373782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60" indent="0">
              <a:buNone/>
              <a:defRPr sz="2000" b="1"/>
            </a:lvl2pPr>
            <a:lvl3pPr marL="914320" indent="0">
              <a:buNone/>
              <a:defRPr sz="1800" b="1"/>
            </a:lvl3pPr>
            <a:lvl4pPr marL="1371480" indent="0">
              <a:buNone/>
              <a:defRPr sz="1600" b="1"/>
            </a:lvl4pPr>
            <a:lvl5pPr marL="1828640" indent="0">
              <a:buNone/>
              <a:defRPr sz="1600" b="1"/>
            </a:lvl5pPr>
            <a:lvl6pPr marL="2285799" indent="0">
              <a:buNone/>
              <a:defRPr sz="1600" b="1"/>
            </a:lvl6pPr>
            <a:lvl7pPr marL="2742959" indent="0">
              <a:buNone/>
              <a:defRPr sz="1600" b="1"/>
            </a:lvl7pPr>
            <a:lvl8pPr marL="3200118" indent="0">
              <a:buNone/>
              <a:defRPr sz="1600" b="1"/>
            </a:lvl8pPr>
            <a:lvl9pPr marL="36572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60" indent="0">
              <a:buNone/>
              <a:defRPr sz="2000" b="1"/>
            </a:lvl2pPr>
            <a:lvl3pPr marL="914320" indent="0">
              <a:buNone/>
              <a:defRPr sz="1800" b="1"/>
            </a:lvl3pPr>
            <a:lvl4pPr marL="1371480" indent="0">
              <a:buNone/>
              <a:defRPr sz="1600" b="1"/>
            </a:lvl4pPr>
            <a:lvl5pPr marL="1828640" indent="0">
              <a:buNone/>
              <a:defRPr sz="1600" b="1"/>
            </a:lvl5pPr>
            <a:lvl6pPr marL="2285799" indent="0">
              <a:buNone/>
              <a:defRPr sz="1600" b="1"/>
            </a:lvl6pPr>
            <a:lvl7pPr marL="2742959" indent="0">
              <a:buNone/>
              <a:defRPr sz="1600" b="1"/>
            </a:lvl7pPr>
            <a:lvl8pPr marL="3200118" indent="0">
              <a:buNone/>
              <a:defRPr sz="1600" b="1"/>
            </a:lvl8pPr>
            <a:lvl9pPr marL="36572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4A64864-7B1C-D04F-B6F5-AF025D9DFA72}" type="slidenum">
              <a:rPr lang="en-US"/>
              <a:pPr/>
              <a:t>‹#›</a:t>
            </a:fld>
            <a:endParaRPr lang="en-US"/>
          </a:p>
        </p:txBody>
      </p:sp>
    </p:spTree>
    <p:extLst>
      <p:ext uri="{BB962C8B-B14F-4D97-AF65-F5344CB8AC3E}">
        <p14:creationId xmlns:p14="http://schemas.microsoft.com/office/powerpoint/2010/main" val="89104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BA95EC4-39BF-ED4C-BE5A-1EB5CC71D9FD}" type="slidenum">
              <a:rPr lang="en-US"/>
              <a:pPr/>
              <a:t>‹#›</a:t>
            </a:fld>
            <a:endParaRPr lang="en-US"/>
          </a:p>
        </p:txBody>
      </p:sp>
    </p:spTree>
    <p:extLst>
      <p:ext uri="{BB962C8B-B14F-4D97-AF65-F5344CB8AC3E}">
        <p14:creationId xmlns:p14="http://schemas.microsoft.com/office/powerpoint/2010/main" val="133121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886825D-EDF1-5D4F-AF9E-4DA384A8AD68}" type="slidenum">
              <a:rPr lang="en-US"/>
              <a:pPr/>
              <a:t>‹#›</a:t>
            </a:fld>
            <a:endParaRPr lang="en-US"/>
          </a:p>
        </p:txBody>
      </p:sp>
    </p:spTree>
    <p:extLst>
      <p:ext uri="{BB962C8B-B14F-4D97-AF65-F5344CB8AC3E}">
        <p14:creationId xmlns:p14="http://schemas.microsoft.com/office/powerpoint/2010/main" val="2902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60" indent="0">
              <a:buNone/>
              <a:defRPr sz="1200"/>
            </a:lvl2pPr>
            <a:lvl3pPr marL="914320" indent="0">
              <a:buNone/>
              <a:defRPr sz="1000"/>
            </a:lvl3pPr>
            <a:lvl4pPr marL="1371480" indent="0">
              <a:buNone/>
              <a:defRPr sz="900"/>
            </a:lvl4pPr>
            <a:lvl5pPr marL="1828640" indent="0">
              <a:buNone/>
              <a:defRPr sz="900"/>
            </a:lvl5pPr>
            <a:lvl6pPr marL="2285799" indent="0">
              <a:buNone/>
              <a:defRPr sz="900"/>
            </a:lvl6pPr>
            <a:lvl7pPr marL="2742959" indent="0">
              <a:buNone/>
              <a:defRPr sz="900"/>
            </a:lvl7pPr>
            <a:lvl8pPr marL="3200118" indent="0">
              <a:buNone/>
              <a:defRPr sz="900"/>
            </a:lvl8pPr>
            <a:lvl9pPr marL="365727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52CB75E-8226-D749-B571-A583CAEEE3F5}" type="slidenum">
              <a:rPr lang="en-US"/>
              <a:pPr/>
              <a:t>‹#›</a:t>
            </a:fld>
            <a:endParaRPr lang="en-US"/>
          </a:p>
        </p:txBody>
      </p:sp>
    </p:spTree>
    <p:extLst>
      <p:ext uri="{BB962C8B-B14F-4D97-AF65-F5344CB8AC3E}">
        <p14:creationId xmlns:p14="http://schemas.microsoft.com/office/powerpoint/2010/main" val="1336627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60" indent="0">
              <a:buNone/>
              <a:defRPr sz="2800"/>
            </a:lvl2pPr>
            <a:lvl3pPr marL="914320" indent="0">
              <a:buNone/>
              <a:defRPr sz="2400"/>
            </a:lvl3pPr>
            <a:lvl4pPr marL="1371480" indent="0">
              <a:buNone/>
              <a:defRPr sz="2000"/>
            </a:lvl4pPr>
            <a:lvl5pPr marL="1828640" indent="0">
              <a:buNone/>
              <a:defRPr sz="2000"/>
            </a:lvl5pPr>
            <a:lvl6pPr marL="2285799" indent="0">
              <a:buNone/>
              <a:defRPr sz="2000"/>
            </a:lvl6pPr>
            <a:lvl7pPr marL="2742959" indent="0">
              <a:buNone/>
              <a:defRPr sz="2000"/>
            </a:lvl7pPr>
            <a:lvl8pPr marL="3200118" indent="0">
              <a:buNone/>
              <a:defRPr sz="2000"/>
            </a:lvl8pPr>
            <a:lvl9pPr marL="3657278"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60" indent="0">
              <a:buNone/>
              <a:defRPr sz="1200"/>
            </a:lvl2pPr>
            <a:lvl3pPr marL="914320" indent="0">
              <a:buNone/>
              <a:defRPr sz="1000"/>
            </a:lvl3pPr>
            <a:lvl4pPr marL="1371480" indent="0">
              <a:buNone/>
              <a:defRPr sz="900"/>
            </a:lvl4pPr>
            <a:lvl5pPr marL="1828640" indent="0">
              <a:buNone/>
              <a:defRPr sz="900"/>
            </a:lvl5pPr>
            <a:lvl6pPr marL="2285799" indent="0">
              <a:buNone/>
              <a:defRPr sz="900"/>
            </a:lvl6pPr>
            <a:lvl7pPr marL="2742959" indent="0">
              <a:buNone/>
              <a:defRPr sz="900"/>
            </a:lvl7pPr>
            <a:lvl8pPr marL="3200118" indent="0">
              <a:buNone/>
              <a:defRPr sz="900"/>
            </a:lvl8pPr>
            <a:lvl9pPr marL="365727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E40815A-4759-9942-80A1-704D95BA5B58}" type="slidenum">
              <a:rPr lang="en-US"/>
              <a:pPr/>
              <a:t>‹#›</a:t>
            </a:fld>
            <a:endParaRPr lang="en-US"/>
          </a:p>
        </p:txBody>
      </p:sp>
    </p:spTree>
    <p:extLst>
      <p:ext uri="{BB962C8B-B14F-4D97-AF65-F5344CB8AC3E}">
        <p14:creationId xmlns:p14="http://schemas.microsoft.com/office/powerpoint/2010/main" val="18860628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32" tIns="45716" rIns="91432" bIns="45716" numCol="1" anchor="ctr" anchorCtr="0" compatLnSpc="1">
            <a:prstTxWarp prst="textNoShape">
              <a:avLst/>
            </a:prstTxWarp>
          </a:bodyPr>
          <a:lstStyle>
            <a:lvl1pPr>
              <a:defRPr sz="1200">
                <a:solidFill>
                  <a:srgbClr val="898989"/>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32" tIns="45716" rIns="91432" bIns="45716"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32" tIns="45716" rIns="91432" bIns="45716" numCol="1" anchor="ctr" anchorCtr="0" compatLnSpc="1">
            <a:prstTxWarp prst="textNoShape">
              <a:avLst/>
            </a:prstTxWarp>
          </a:bodyPr>
          <a:lstStyle>
            <a:lvl1pPr algn="r">
              <a:defRPr sz="1200">
                <a:solidFill>
                  <a:srgbClr val="898989"/>
                </a:solidFill>
              </a:defRPr>
            </a:lvl1pPr>
          </a:lstStyle>
          <a:p>
            <a:fld id="{19E44F03-D035-E64E-88E8-725614CB6D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7" r:id="rId15"/>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160" algn="ctr" rtl="0" fontAlgn="base">
        <a:spcBef>
          <a:spcPct val="0"/>
        </a:spcBef>
        <a:spcAft>
          <a:spcPct val="0"/>
        </a:spcAft>
        <a:defRPr sz="4400">
          <a:solidFill>
            <a:schemeClr val="tx1"/>
          </a:solidFill>
          <a:latin typeface="Calibri" pitchFamily="34" charset="0"/>
        </a:defRPr>
      </a:lvl6pPr>
      <a:lvl7pPr marL="914320" algn="ctr" rtl="0" fontAlgn="base">
        <a:spcBef>
          <a:spcPct val="0"/>
        </a:spcBef>
        <a:spcAft>
          <a:spcPct val="0"/>
        </a:spcAft>
        <a:defRPr sz="4400">
          <a:solidFill>
            <a:schemeClr val="tx1"/>
          </a:solidFill>
          <a:latin typeface="Calibri" pitchFamily="34" charset="0"/>
        </a:defRPr>
      </a:lvl7pPr>
      <a:lvl8pPr marL="1371480" algn="ctr" rtl="0" fontAlgn="base">
        <a:spcBef>
          <a:spcPct val="0"/>
        </a:spcBef>
        <a:spcAft>
          <a:spcPct val="0"/>
        </a:spcAft>
        <a:defRPr sz="4400">
          <a:solidFill>
            <a:schemeClr val="tx1"/>
          </a:solidFill>
          <a:latin typeface="Calibri" pitchFamily="34" charset="0"/>
        </a:defRPr>
      </a:lvl8pPr>
      <a:lvl9pPr marL="1828640" algn="ctr" rtl="0" fontAlgn="base">
        <a:spcBef>
          <a:spcPct val="0"/>
        </a:spcBef>
        <a:spcAft>
          <a:spcPct val="0"/>
        </a:spcAft>
        <a:defRPr sz="4400">
          <a:solidFill>
            <a:schemeClr val="tx1"/>
          </a:solidFill>
          <a:latin typeface="Calibri" pitchFamily="34" charset="0"/>
        </a:defRPr>
      </a:lvl9pPr>
    </p:titleStyle>
    <p:bodyStyle>
      <a:lvl1pPr marL="342870" indent="-34287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884" indent="-285725"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899" indent="-228579"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059" indent="-228579"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219" indent="-228579"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79" indent="-228579"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9" indent="-228579"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9" indent="-228579"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9" indent="-228579"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0" algn="l" defTabSz="914320" rtl="0" eaLnBrk="1" latinLnBrk="0" hangingPunct="1">
        <a:defRPr sz="1800" kern="1200">
          <a:solidFill>
            <a:schemeClr val="tx1"/>
          </a:solidFill>
          <a:latin typeface="+mn-lt"/>
          <a:ea typeface="+mn-ea"/>
          <a:cs typeface="+mn-cs"/>
        </a:defRPr>
      </a:lvl4pPr>
      <a:lvl5pPr marL="1828640" algn="l" defTabSz="914320" rtl="0" eaLnBrk="1" latinLnBrk="0" hangingPunct="1">
        <a:defRPr sz="1800" kern="1200">
          <a:solidFill>
            <a:schemeClr val="tx1"/>
          </a:solidFill>
          <a:latin typeface="+mn-lt"/>
          <a:ea typeface="+mn-ea"/>
          <a:cs typeface="+mn-cs"/>
        </a:defRPr>
      </a:lvl5pPr>
      <a:lvl6pPr marL="2285799" algn="l" defTabSz="914320" rtl="0" eaLnBrk="1" latinLnBrk="0" hangingPunct="1">
        <a:defRPr sz="1800" kern="1200">
          <a:solidFill>
            <a:schemeClr val="tx1"/>
          </a:solidFill>
          <a:latin typeface="+mn-lt"/>
          <a:ea typeface="+mn-ea"/>
          <a:cs typeface="+mn-cs"/>
        </a:defRPr>
      </a:lvl6pPr>
      <a:lvl7pPr marL="2742959" algn="l" defTabSz="914320" rtl="0" eaLnBrk="1" latinLnBrk="0" hangingPunct="1">
        <a:defRPr sz="1800" kern="1200">
          <a:solidFill>
            <a:schemeClr val="tx1"/>
          </a:solidFill>
          <a:latin typeface="+mn-lt"/>
          <a:ea typeface="+mn-ea"/>
          <a:cs typeface="+mn-cs"/>
        </a:defRPr>
      </a:lvl7pPr>
      <a:lvl8pPr marL="3200118" algn="l" defTabSz="914320" rtl="0" eaLnBrk="1" latinLnBrk="0" hangingPunct="1">
        <a:defRPr sz="1800" kern="1200">
          <a:solidFill>
            <a:schemeClr val="tx1"/>
          </a:solidFill>
          <a:latin typeface="+mn-lt"/>
          <a:ea typeface="+mn-ea"/>
          <a:cs typeface="+mn-cs"/>
        </a:defRPr>
      </a:lvl8pPr>
      <a:lvl9pPr marL="3657278" algn="l" defTabSz="9143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00.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7.xml"/><Relationship Id="rId3" Type="http://schemas.openxmlformats.org/officeDocument/2006/relationships/image" Target="../media/image101.jpeg"/></Relationships>
</file>

<file path=ppt/slides/_rels/slide101.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7.xml"/><Relationship Id="rId3" Type="http://schemas.openxmlformats.org/officeDocument/2006/relationships/image" Target="../media/image102.jpeg"/></Relationships>
</file>

<file path=ppt/slides/_rels/slide102.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7.xml"/><Relationship Id="rId3" Type="http://schemas.openxmlformats.org/officeDocument/2006/relationships/image" Target="../media/image103.jpeg"/></Relationships>
</file>

<file path=ppt/slides/_rels/slide10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7.xml"/><Relationship Id="rId3" Type="http://schemas.openxmlformats.org/officeDocument/2006/relationships/image" Target="../media/image104.jpeg"/></Relationships>
</file>

<file path=ppt/slides/_rels/slide104.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7.xml"/><Relationship Id="rId3" Type="http://schemas.openxmlformats.org/officeDocument/2006/relationships/image" Target="../media/image10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10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08.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09.xml.rels><?xml version="1.0" encoding="UTF-8" standalone="yes"?>
<Relationships xmlns="http://schemas.openxmlformats.org/package/2006/relationships"><Relationship Id="rId3" Type="http://schemas.openxmlformats.org/officeDocument/2006/relationships/image" Target="../media/image114.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7" Type="http://schemas.openxmlformats.org/officeDocument/2006/relationships/image" Target="../media/image11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9.png"/><Relationship Id="rId4" Type="http://schemas.openxmlformats.org/officeDocument/2006/relationships/image" Target="../media/image12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11.xml.rels><?xml version="1.0" encoding="UTF-8" standalone="yes"?>
<Relationships xmlns="http://schemas.openxmlformats.org/package/2006/relationships"><Relationship Id="rId11" Type="http://schemas.openxmlformats.org/officeDocument/2006/relationships/oleObject" Target="../embeddings/oleObject76.bin"/><Relationship Id="rId12" Type="http://schemas.openxmlformats.org/officeDocument/2006/relationships/image" Target="../media/image125.wmf"/><Relationship Id="rId13" Type="http://schemas.openxmlformats.org/officeDocument/2006/relationships/oleObject" Target="../embeddings/oleObject77.bin"/><Relationship Id="rId14" Type="http://schemas.openxmlformats.org/officeDocument/2006/relationships/image" Target="../media/image126.wmf"/><Relationship Id="rId15" Type="http://schemas.openxmlformats.org/officeDocument/2006/relationships/oleObject" Target="../embeddings/oleObject78.bin"/><Relationship Id="rId16" Type="http://schemas.openxmlformats.org/officeDocument/2006/relationships/image" Target="../media/image127.wmf"/><Relationship Id="rId1" Type="http://schemas.openxmlformats.org/officeDocument/2006/relationships/vmlDrawing" Target="../drawings/vmlDrawing39.vml"/><Relationship Id="rId2" Type="http://schemas.openxmlformats.org/officeDocument/2006/relationships/slideLayout" Target="../slideLayouts/slideLayout2.xml"/><Relationship Id="rId3" Type="http://schemas.openxmlformats.org/officeDocument/2006/relationships/oleObject" Target="../embeddings/oleObject72.bin"/><Relationship Id="rId4" Type="http://schemas.openxmlformats.org/officeDocument/2006/relationships/image" Target="../media/image121.wmf"/><Relationship Id="rId5" Type="http://schemas.openxmlformats.org/officeDocument/2006/relationships/oleObject" Target="../embeddings/oleObject73.bin"/><Relationship Id="rId6" Type="http://schemas.openxmlformats.org/officeDocument/2006/relationships/image" Target="../media/image122.wmf"/><Relationship Id="rId7" Type="http://schemas.openxmlformats.org/officeDocument/2006/relationships/oleObject" Target="../embeddings/oleObject74.bin"/><Relationship Id="rId8" Type="http://schemas.openxmlformats.org/officeDocument/2006/relationships/image" Target="../media/image123.wmf"/><Relationship Id="rId9" Type="http://schemas.openxmlformats.org/officeDocument/2006/relationships/oleObject" Target="../embeddings/oleObject75.bin"/><Relationship Id="rId10" Type="http://schemas.openxmlformats.org/officeDocument/2006/relationships/image" Target="../media/image124.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128.wmf"/><Relationship Id="rId5" Type="http://schemas.openxmlformats.org/officeDocument/2006/relationships/image" Target="../media/image129.png"/><Relationship Id="rId1" Type="http://schemas.openxmlformats.org/officeDocument/2006/relationships/vmlDrawing" Target="../drawings/vmlDrawing40.vml"/><Relationship Id="rId2"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9" Type="http://schemas.openxmlformats.org/officeDocument/2006/relationships/oleObject" Target="../embeddings/oleObject83.bin"/><Relationship Id="rId20" Type="http://schemas.openxmlformats.org/officeDocument/2006/relationships/image" Target="../media/image138.wmf"/><Relationship Id="rId21" Type="http://schemas.openxmlformats.org/officeDocument/2006/relationships/oleObject" Target="../embeddings/oleObject89.bin"/><Relationship Id="rId10" Type="http://schemas.openxmlformats.org/officeDocument/2006/relationships/image" Target="../media/image133.wmf"/><Relationship Id="rId11" Type="http://schemas.openxmlformats.org/officeDocument/2006/relationships/oleObject" Target="../embeddings/oleObject84.bin"/><Relationship Id="rId12" Type="http://schemas.openxmlformats.org/officeDocument/2006/relationships/image" Target="../media/image134.wmf"/><Relationship Id="rId13" Type="http://schemas.openxmlformats.org/officeDocument/2006/relationships/oleObject" Target="../embeddings/oleObject85.bin"/><Relationship Id="rId14" Type="http://schemas.openxmlformats.org/officeDocument/2006/relationships/image" Target="../media/image135.wmf"/><Relationship Id="rId15" Type="http://schemas.openxmlformats.org/officeDocument/2006/relationships/oleObject" Target="../embeddings/oleObject86.bin"/><Relationship Id="rId16" Type="http://schemas.openxmlformats.org/officeDocument/2006/relationships/image" Target="../media/image136.wmf"/><Relationship Id="rId17" Type="http://schemas.openxmlformats.org/officeDocument/2006/relationships/oleObject" Target="../embeddings/oleObject87.bin"/><Relationship Id="rId18" Type="http://schemas.openxmlformats.org/officeDocument/2006/relationships/image" Target="../media/image137.wmf"/><Relationship Id="rId19" Type="http://schemas.openxmlformats.org/officeDocument/2006/relationships/oleObject" Target="../embeddings/oleObject88.bin"/><Relationship Id="rId1" Type="http://schemas.openxmlformats.org/officeDocument/2006/relationships/vmlDrawing" Target="../drawings/vmlDrawing41.vml"/><Relationship Id="rId2" Type="http://schemas.openxmlformats.org/officeDocument/2006/relationships/slideLayout" Target="../slideLayouts/slideLayout2.xml"/><Relationship Id="rId3" Type="http://schemas.openxmlformats.org/officeDocument/2006/relationships/oleObject" Target="../embeddings/oleObject80.bin"/><Relationship Id="rId4" Type="http://schemas.openxmlformats.org/officeDocument/2006/relationships/image" Target="../media/image130.wmf"/><Relationship Id="rId5" Type="http://schemas.openxmlformats.org/officeDocument/2006/relationships/oleObject" Target="../embeddings/oleObject81.bin"/><Relationship Id="rId6" Type="http://schemas.openxmlformats.org/officeDocument/2006/relationships/image" Target="../media/image131.wmf"/><Relationship Id="rId7" Type="http://schemas.openxmlformats.org/officeDocument/2006/relationships/oleObject" Target="../embeddings/oleObject82.bin"/><Relationship Id="rId8" Type="http://schemas.openxmlformats.org/officeDocument/2006/relationships/image" Target="../media/image132.wmf"/></Relationships>
</file>

<file path=ppt/slides/_rels/slide114.xml.rels><?xml version="1.0" encoding="UTF-8" standalone="yes"?>
<Relationships xmlns="http://schemas.openxmlformats.org/package/2006/relationships"><Relationship Id="rId9" Type="http://schemas.openxmlformats.org/officeDocument/2006/relationships/oleObject" Target="../embeddings/oleObject93.bin"/><Relationship Id="rId20" Type="http://schemas.openxmlformats.org/officeDocument/2006/relationships/oleObject" Target="../embeddings/oleObject100.bin"/><Relationship Id="rId21" Type="http://schemas.openxmlformats.org/officeDocument/2006/relationships/oleObject" Target="../embeddings/oleObject101.bin"/><Relationship Id="rId22" Type="http://schemas.openxmlformats.org/officeDocument/2006/relationships/image" Target="../media/image143.wmf"/><Relationship Id="rId23" Type="http://schemas.openxmlformats.org/officeDocument/2006/relationships/oleObject" Target="../embeddings/oleObject102.bin"/><Relationship Id="rId24" Type="http://schemas.openxmlformats.org/officeDocument/2006/relationships/oleObject" Target="../embeddings/oleObject103.bin"/><Relationship Id="rId25" Type="http://schemas.openxmlformats.org/officeDocument/2006/relationships/oleObject" Target="../embeddings/oleObject104.bin"/><Relationship Id="rId26" Type="http://schemas.openxmlformats.org/officeDocument/2006/relationships/oleObject" Target="../embeddings/oleObject105.bin"/><Relationship Id="rId27" Type="http://schemas.openxmlformats.org/officeDocument/2006/relationships/oleObject" Target="../embeddings/oleObject106.bin"/><Relationship Id="rId28" Type="http://schemas.openxmlformats.org/officeDocument/2006/relationships/oleObject" Target="../embeddings/oleObject107.bin"/><Relationship Id="rId29" Type="http://schemas.openxmlformats.org/officeDocument/2006/relationships/image" Target="../media/image131.wmf"/><Relationship Id="rId10" Type="http://schemas.openxmlformats.org/officeDocument/2006/relationships/image" Target="../media/image141.wmf"/><Relationship Id="rId11" Type="http://schemas.openxmlformats.org/officeDocument/2006/relationships/oleObject" Target="../embeddings/oleObject94.bin"/><Relationship Id="rId12" Type="http://schemas.openxmlformats.org/officeDocument/2006/relationships/image" Target="../media/image134.wmf"/><Relationship Id="rId13" Type="http://schemas.openxmlformats.org/officeDocument/2006/relationships/oleObject" Target="../embeddings/oleObject95.bin"/><Relationship Id="rId14" Type="http://schemas.openxmlformats.org/officeDocument/2006/relationships/image" Target="../media/image138.wmf"/><Relationship Id="rId15" Type="http://schemas.openxmlformats.org/officeDocument/2006/relationships/oleObject" Target="../embeddings/oleObject96.bin"/><Relationship Id="rId16" Type="http://schemas.openxmlformats.org/officeDocument/2006/relationships/image" Target="../media/image142.wmf"/><Relationship Id="rId17" Type="http://schemas.openxmlformats.org/officeDocument/2006/relationships/oleObject" Target="../embeddings/oleObject97.bin"/><Relationship Id="rId18" Type="http://schemas.openxmlformats.org/officeDocument/2006/relationships/oleObject" Target="../embeddings/oleObject98.bin"/><Relationship Id="rId19" Type="http://schemas.openxmlformats.org/officeDocument/2006/relationships/oleObject" Target="../embeddings/oleObject99.bin"/><Relationship Id="rId1" Type="http://schemas.openxmlformats.org/officeDocument/2006/relationships/vmlDrawing" Target="../drawings/vmlDrawing42.vml"/><Relationship Id="rId2" Type="http://schemas.openxmlformats.org/officeDocument/2006/relationships/slideLayout" Target="../slideLayouts/slideLayout2.xml"/><Relationship Id="rId3" Type="http://schemas.openxmlformats.org/officeDocument/2006/relationships/oleObject" Target="../embeddings/oleObject90.bin"/><Relationship Id="rId4" Type="http://schemas.openxmlformats.org/officeDocument/2006/relationships/image" Target="../media/image139.wmf"/><Relationship Id="rId5" Type="http://schemas.openxmlformats.org/officeDocument/2006/relationships/oleObject" Target="../embeddings/oleObject91.bin"/><Relationship Id="rId6" Type="http://schemas.openxmlformats.org/officeDocument/2006/relationships/image" Target="../media/image140.wmf"/><Relationship Id="rId7" Type="http://schemas.openxmlformats.org/officeDocument/2006/relationships/oleObject" Target="../embeddings/oleObject92.bin"/><Relationship Id="rId8" Type="http://schemas.openxmlformats.org/officeDocument/2006/relationships/image" Target="../media/image132.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08.bin"/><Relationship Id="rId4" Type="http://schemas.openxmlformats.org/officeDocument/2006/relationships/image" Target="../media/image144.wmf"/><Relationship Id="rId5" Type="http://schemas.openxmlformats.org/officeDocument/2006/relationships/oleObject" Target="../embeddings/oleObject109.bin"/><Relationship Id="rId6" Type="http://schemas.openxmlformats.org/officeDocument/2006/relationships/image" Target="../media/image145.wmf"/><Relationship Id="rId1" Type="http://schemas.openxmlformats.org/officeDocument/2006/relationships/vmlDrawing" Target="../drawings/vmlDrawing43.vml"/><Relationship Id="rId2"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1" Type="http://schemas.openxmlformats.org/officeDocument/2006/relationships/image" Target="../media/image149.wmf"/><Relationship Id="rId12" Type="http://schemas.openxmlformats.org/officeDocument/2006/relationships/oleObject" Target="../embeddings/oleObject114.bin"/><Relationship Id="rId13" Type="http://schemas.openxmlformats.org/officeDocument/2006/relationships/image" Target="../media/image131.wmf"/><Relationship Id="rId1" Type="http://schemas.openxmlformats.org/officeDocument/2006/relationships/vmlDrawing" Target="../drawings/vmlDrawing44.vml"/><Relationship Id="rId2" Type="http://schemas.openxmlformats.org/officeDocument/2006/relationships/slideLayout" Target="../slideLayouts/slideLayout2.xml"/><Relationship Id="rId3" Type="http://schemas.openxmlformats.org/officeDocument/2006/relationships/notesSlide" Target="../notesSlides/notesSlide20.xml"/><Relationship Id="rId4" Type="http://schemas.openxmlformats.org/officeDocument/2006/relationships/oleObject" Target="../embeddings/oleObject110.bin"/><Relationship Id="rId5" Type="http://schemas.openxmlformats.org/officeDocument/2006/relationships/image" Target="../media/image146.wmf"/><Relationship Id="rId6" Type="http://schemas.openxmlformats.org/officeDocument/2006/relationships/oleObject" Target="../embeddings/oleObject111.bin"/><Relationship Id="rId7" Type="http://schemas.openxmlformats.org/officeDocument/2006/relationships/image" Target="../media/image147.wmf"/><Relationship Id="rId8" Type="http://schemas.openxmlformats.org/officeDocument/2006/relationships/oleObject" Target="../embeddings/oleObject112.bin"/><Relationship Id="rId9" Type="http://schemas.openxmlformats.org/officeDocument/2006/relationships/image" Target="../media/image148.wmf"/><Relationship Id="rId10" Type="http://schemas.openxmlformats.org/officeDocument/2006/relationships/oleObject" Target="../embeddings/oleObject113.bin"/></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15.bin"/><Relationship Id="rId4" Type="http://schemas.openxmlformats.org/officeDocument/2006/relationships/image" Target="../media/image150.wmf"/><Relationship Id="rId5" Type="http://schemas.openxmlformats.org/officeDocument/2006/relationships/oleObject" Target="../embeddings/oleObject116.bin"/><Relationship Id="rId6" Type="http://schemas.openxmlformats.org/officeDocument/2006/relationships/image" Target="../media/image151.wmf"/><Relationship Id="rId7" Type="http://schemas.openxmlformats.org/officeDocument/2006/relationships/oleObject" Target="../embeddings/oleObject117.bin"/><Relationship Id="rId8" Type="http://schemas.openxmlformats.org/officeDocument/2006/relationships/image" Target="../media/image152.wmf"/><Relationship Id="rId9" Type="http://schemas.openxmlformats.org/officeDocument/2006/relationships/oleObject" Target="../embeddings/oleObject118.bin"/><Relationship Id="rId10" Type="http://schemas.openxmlformats.org/officeDocument/2006/relationships/image" Target="../media/image153.wmf"/><Relationship Id="rId1" Type="http://schemas.openxmlformats.org/officeDocument/2006/relationships/vmlDrawing" Target="../drawings/vmlDrawing45.vml"/><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5.png"/></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19.bin"/><Relationship Id="rId4" Type="http://schemas.openxmlformats.org/officeDocument/2006/relationships/image" Target="../media/image156.wmf"/><Relationship Id="rId5" Type="http://schemas.openxmlformats.org/officeDocument/2006/relationships/oleObject" Target="../embeddings/oleObject120.bin"/><Relationship Id="rId6" Type="http://schemas.openxmlformats.org/officeDocument/2006/relationships/image" Target="../media/image157.wmf"/><Relationship Id="rId7" Type="http://schemas.openxmlformats.org/officeDocument/2006/relationships/oleObject" Target="../embeddings/oleObject121.bin"/><Relationship Id="rId8" Type="http://schemas.openxmlformats.org/officeDocument/2006/relationships/image" Target="../media/image158.wmf"/><Relationship Id="rId9" Type="http://schemas.openxmlformats.org/officeDocument/2006/relationships/oleObject" Target="../embeddings/oleObject122.bin"/><Relationship Id="rId10" Type="http://schemas.openxmlformats.org/officeDocument/2006/relationships/image" Target="../media/image159.wmf"/><Relationship Id="rId1" Type="http://schemas.openxmlformats.org/officeDocument/2006/relationships/vmlDrawing" Target="../drawings/vmlDrawing46.vml"/><Relationship Id="rId2"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1" Type="http://schemas.openxmlformats.org/officeDocument/2006/relationships/oleObject" Target="../embeddings/oleObject127.bin"/><Relationship Id="rId12" Type="http://schemas.openxmlformats.org/officeDocument/2006/relationships/image" Target="../media/image164.wmf"/><Relationship Id="rId1" Type="http://schemas.openxmlformats.org/officeDocument/2006/relationships/vmlDrawing" Target="../drawings/vmlDrawing47.vml"/><Relationship Id="rId2" Type="http://schemas.openxmlformats.org/officeDocument/2006/relationships/slideLayout" Target="../slideLayouts/slideLayout2.xml"/><Relationship Id="rId3" Type="http://schemas.openxmlformats.org/officeDocument/2006/relationships/oleObject" Target="../embeddings/oleObject123.bin"/><Relationship Id="rId4" Type="http://schemas.openxmlformats.org/officeDocument/2006/relationships/image" Target="../media/image160.wmf"/><Relationship Id="rId5" Type="http://schemas.openxmlformats.org/officeDocument/2006/relationships/oleObject" Target="../embeddings/oleObject124.bin"/><Relationship Id="rId6" Type="http://schemas.openxmlformats.org/officeDocument/2006/relationships/image" Target="../media/image161.wmf"/><Relationship Id="rId7" Type="http://schemas.openxmlformats.org/officeDocument/2006/relationships/oleObject" Target="../embeddings/oleObject125.bin"/><Relationship Id="rId8" Type="http://schemas.openxmlformats.org/officeDocument/2006/relationships/image" Target="../media/image162.wmf"/><Relationship Id="rId9" Type="http://schemas.openxmlformats.org/officeDocument/2006/relationships/oleObject" Target="../embeddings/oleObject126.bin"/><Relationship Id="rId10" Type="http://schemas.openxmlformats.org/officeDocument/2006/relationships/image" Target="../media/image163.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5.w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6.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7.w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7.w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8.w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8.w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9.w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9.w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30.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31.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32.w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3.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4.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5.emf"/><Relationship Id="rId5" Type="http://schemas.openxmlformats.org/officeDocument/2006/relationships/oleObject" Target="../embeddings/oleObject19.bin"/><Relationship Id="rId6" Type="http://schemas.openxmlformats.org/officeDocument/2006/relationships/image" Target="../media/image36.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41.e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37.emf"/><Relationship Id="rId5" Type="http://schemas.openxmlformats.org/officeDocument/2006/relationships/oleObject" Target="../embeddings/oleObject21.bin"/><Relationship Id="rId6" Type="http://schemas.openxmlformats.org/officeDocument/2006/relationships/image" Target="../media/image38.emf"/><Relationship Id="rId7" Type="http://schemas.openxmlformats.org/officeDocument/2006/relationships/oleObject" Target="../embeddings/oleObject22.bin"/><Relationship Id="rId8" Type="http://schemas.openxmlformats.org/officeDocument/2006/relationships/image" Target="../media/image39.emf"/><Relationship Id="rId9" Type="http://schemas.openxmlformats.org/officeDocument/2006/relationships/oleObject" Target="../embeddings/oleObject23.bin"/><Relationship Id="rId10" Type="http://schemas.openxmlformats.org/officeDocument/2006/relationships/image" Target="../media/image40.emf"/></Relationships>
</file>

<file path=ppt/slides/_rels/slide45.xml.rels><?xml version="1.0" encoding="UTF-8" standalone="yes"?>
<Relationships xmlns="http://schemas.openxmlformats.org/package/2006/relationships"><Relationship Id="rId11" Type="http://schemas.openxmlformats.org/officeDocument/2006/relationships/oleObject" Target="../embeddings/oleObject29.bin"/><Relationship Id="rId12" Type="http://schemas.openxmlformats.org/officeDocument/2006/relationships/image" Target="../media/image46.w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42.wmf"/><Relationship Id="rId5" Type="http://schemas.openxmlformats.org/officeDocument/2006/relationships/oleObject" Target="../embeddings/oleObject26.bin"/><Relationship Id="rId6" Type="http://schemas.openxmlformats.org/officeDocument/2006/relationships/image" Target="../media/image43.wmf"/><Relationship Id="rId7" Type="http://schemas.openxmlformats.org/officeDocument/2006/relationships/oleObject" Target="../embeddings/oleObject27.bin"/><Relationship Id="rId8" Type="http://schemas.openxmlformats.org/officeDocument/2006/relationships/image" Target="../media/image44.wmf"/><Relationship Id="rId9" Type="http://schemas.openxmlformats.org/officeDocument/2006/relationships/oleObject" Target="../embeddings/oleObject28.bin"/><Relationship Id="rId10" Type="http://schemas.openxmlformats.org/officeDocument/2006/relationships/image" Target="../media/image45.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47.wmf"/><Relationship Id="rId5" Type="http://schemas.openxmlformats.org/officeDocument/2006/relationships/oleObject" Target="../embeddings/oleObject31.bin"/><Relationship Id="rId6" Type="http://schemas.openxmlformats.org/officeDocument/2006/relationships/image" Target="../media/image48.wmf"/><Relationship Id="rId7" Type="http://schemas.openxmlformats.org/officeDocument/2006/relationships/oleObject" Target="../embeddings/oleObject32.bin"/><Relationship Id="rId8" Type="http://schemas.openxmlformats.org/officeDocument/2006/relationships/image" Target="../media/image49.wmf"/><Relationship Id="rId9" Type="http://schemas.openxmlformats.org/officeDocument/2006/relationships/oleObject" Target="../embeddings/oleObject33.bin"/><Relationship Id="rId10" Type="http://schemas.openxmlformats.org/officeDocument/2006/relationships/image" Target="../media/image42.wmf"/><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50.wmf"/><Relationship Id="rId1" Type="http://schemas.openxmlformats.org/officeDocument/2006/relationships/vmlDrawing" Target="../drawings/vmlDrawing21.vml"/><Relationship Id="rId2"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51.wmf"/><Relationship Id="rId5" Type="http://schemas.openxmlformats.org/officeDocument/2006/relationships/oleObject" Target="../embeddings/oleObject36.bin"/><Relationship Id="rId6" Type="http://schemas.openxmlformats.org/officeDocument/2006/relationships/image" Target="../media/image52.wmf"/><Relationship Id="rId1" Type="http://schemas.openxmlformats.org/officeDocument/2006/relationships/vmlDrawing" Target="../drawings/vmlDrawing22.vml"/><Relationship Id="rId2"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53.wmf"/><Relationship Id="rId5" Type="http://schemas.openxmlformats.org/officeDocument/2006/relationships/oleObject" Target="../embeddings/oleObject38.bin"/><Relationship Id="rId6" Type="http://schemas.openxmlformats.org/officeDocument/2006/relationships/image" Target="../media/image54.wmf"/><Relationship Id="rId7" Type="http://schemas.openxmlformats.org/officeDocument/2006/relationships/oleObject" Target="../embeddings/oleObject39.bin"/><Relationship Id="rId8" Type="http://schemas.openxmlformats.org/officeDocument/2006/relationships/image" Target="../media/image55.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2.bin"/><Relationship Id="rId5" Type="http://schemas.openxmlformats.org/officeDocument/2006/relationships/image" Target="../media/image2.wmf"/><Relationship Id="rId6" Type="http://schemas.openxmlformats.org/officeDocument/2006/relationships/oleObject" Target="../embeddings/oleObject3.bin"/><Relationship Id="rId7" Type="http://schemas.openxmlformats.org/officeDocument/2006/relationships/image" Target="../media/image3.wmf"/><Relationship Id="rId8"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56.emf"/><Relationship Id="rId5" Type="http://schemas.openxmlformats.org/officeDocument/2006/relationships/oleObject" Target="../embeddings/oleObject41.bin"/><Relationship Id="rId6" Type="http://schemas.openxmlformats.org/officeDocument/2006/relationships/image" Target="../media/image57.emf"/><Relationship Id="rId1" Type="http://schemas.openxmlformats.org/officeDocument/2006/relationships/vmlDrawing" Target="../drawings/vmlDrawing24.vml"/><Relationship Id="rId2"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58.w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59.w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47.wmf"/><Relationship Id="rId5" Type="http://schemas.openxmlformats.org/officeDocument/2006/relationships/oleObject" Target="../embeddings/oleObject45.bin"/><Relationship Id="rId6" Type="http://schemas.openxmlformats.org/officeDocument/2006/relationships/image" Target="../media/image48.wmf"/><Relationship Id="rId7" Type="http://schemas.openxmlformats.org/officeDocument/2006/relationships/oleObject" Target="../embeddings/oleObject46.bin"/><Relationship Id="rId8" Type="http://schemas.openxmlformats.org/officeDocument/2006/relationships/image" Target="../media/image49.wmf"/><Relationship Id="rId9" Type="http://schemas.openxmlformats.org/officeDocument/2006/relationships/oleObject" Target="../embeddings/oleObject47.bin"/><Relationship Id="rId10" Type="http://schemas.openxmlformats.org/officeDocument/2006/relationships/image" Target="../media/image60.wmf"/><Relationship Id="rId1" Type="http://schemas.openxmlformats.org/officeDocument/2006/relationships/vmlDrawing" Target="../drawings/vmlDrawing27.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61.wmf"/><Relationship Id="rId1" Type="http://schemas.openxmlformats.org/officeDocument/2006/relationships/vmlDrawing" Target="../drawings/vmlDrawing28.vml"/><Relationship Id="rId2"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62.wmf"/><Relationship Id="rId5" Type="http://schemas.openxmlformats.org/officeDocument/2006/relationships/oleObject" Target="../embeddings/oleObject50.bin"/><Relationship Id="rId6" Type="http://schemas.openxmlformats.org/officeDocument/2006/relationships/image" Target="../media/image63.wmf"/><Relationship Id="rId1" Type="http://schemas.openxmlformats.org/officeDocument/2006/relationships/vmlDrawing" Target="../drawings/vmlDrawing29.vml"/><Relationship Id="rId2"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64.w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47.wmf"/><Relationship Id="rId5" Type="http://schemas.openxmlformats.org/officeDocument/2006/relationships/oleObject" Target="../embeddings/oleObject53.bin"/><Relationship Id="rId6" Type="http://schemas.openxmlformats.org/officeDocument/2006/relationships/image" Target="../media/image48.wmf"/><Relationship Id="rId7" Type="http://schemas.openxmlformats.org/officeDocument/2006/relationships/oleObject" Target="../embeddings/oleObject54.bin"/><Relationship Id="rId8" Type="http://schemas.openxmlformats.org/officeDocument/2006/relationships/image" Target="../media/image49.wmf"/><Relationship Id="rId9" Type="http://schemas.openxmlformats.org/officeDocument/2006/relationships/oleObject" Target="../embeddings/oleObject55.bin"/><Relationship Id="rId10" Type="http://schemas.openxmlformats.org/officeDocument/2006/relationships/image" Target="../media/image64.wmf"/><Relationship Id="rId1" Type="http://schemas.openxmlformats.org/officeDocument/2006/relationships/vmlDrawing" Target="../drawings/vmlDrawing31.vml"/><Relationship Id="rId2"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66.wmf"/><Relationship Id="rId5" Type="http://schemas.openxmlformats.org/officeDocument/2006/relationships/oleObject" Target="../embeddings/oleObject57.bin"/><Relationship Id="rId6" Type="http://schemas.openxmlformats.org/officeDocument/2006/relationships/image" Target="../media/image67.emf"/><Relationship Id="rId1" Type="http://schemas.openxmlformats.org/officeDocument/2006/relationships/vmlDrawing" Target="../drawings/vmlDrawing32.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e.unsw.edu.au/~quinlan/c4.5r8.tar.gz"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72.wmf"/><Relationship Id="rId5" Type="http://schemas.openxmlformats.org/officeDocument/2006/relationships/oleObject" Target="../embeddings/oleObject59.bin"/><Relationship Id="rId6" Type="http://schemas.openxmlformats.org/officeDocument/2006/relationships/image" Target="../media/image73.emf"/><Relationship Id="rId7" Type="http://schemas.openxmlformats.org/officeDocument/2006/relationships/oleObject" Target="../embeddings/oleObject60.bin"/><Relationship Id="rId8" Type="http://schemas.openxmlformats.org/officeDocument/2006/relationships/image" Target="../media/image74.e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75.wmf"/><Relationship Id="rId1" Type="http://schemas.openxmlformats.org/officeDocument/2006/relationships/vmlDrawing" Target="../drawings/vmlDrawing34.vml"/><Relationship Id="rId2"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76.emf"/><Relationship Id="rId5" Type="http://schemas.openxmlformats.org/officeDocument/2006/relationships/oleObject" Target="../embeddings/oleObject63.bin"/><Relationship Id="rId6" Type="http://schemas.openxmlformats.org/officeDocument/2006/relationships/image" Target="../media/image77.wmf"/><Relationship Id="rId1" Type="http://schemas.openxmlformats.org/officeDocument/2006/relationships/vmlDrawing" Target="../drawings/vmlDrawing35.vml"/><Relationship Id="rId2"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1" Type="http://schemas.openxmlformats.org/officeDocument/2006/relationships/oleObject" Target="../embeddings/oleObject68.bin"/><Relationship Id="rId12" Type="http://schemas.openxmlformats.org/officeDocument/2006/relationships/image" Target="../media/image82.emf"/><Relationship Id="rId13" Type="http://schemas.openxmlformats.org/officeDocument/2006/relationships/oleObject" Target="../embeddings/oleObject69.bin"/><Relationship Id="rId14" Type="http://schemas.openxmlformats.org/officeDocument/2006/relationships/image" Target="../media/image83.emf"/><Relationship Id="rId1" Type="http://schemas.openxmlformats.org/officeDocument/2006/relationships/vmlDrawing" Target="../drawings/vmlDrawing36.vml"/><Relationship Id="rId2" Type="http://schemas.openxmlformats.org/officeDocument/2006/relationships/slideLayout" Target="../slideLayouts/slideLayout2.xml"/><Relationship Id="rId3" Type="http://schemas.openxmlformats.org/officeDocument/2006/relationships/oleObject" Target="../embeddings/oleObject64.bin"/><Relationship Id="rId4" Type="http://schemas.openxmlformats.org/officeDocument/2006/relationships/image" Target="../media/image78.emf"/><Relationship Id="rId5" Type="http://schemas.openxmlformats.org/officeDocument/2006/relationships/oleObject" Target="../embeddings/oleObject65.bin"/><Relationship Id="rId6" Type="http://schemas.openxmlformats.org/officeDocument/2006/relationships/image" Target="../media/image79.emf"/><Relationship Id="rId7" Type="http://schemas.openxmlformats.org/officeDocument/2006/relationships/oleObject" Target="../embeddings/oleObject66.bin"/><Relationship Id="rId8" Type="http://schemas.openxmlformats.org/officeDocument/2006/relationships/image" Target="../media/image80.emf"/><Relationship Id="rId9" Type="http://schemas.openxmlformats.org/officeDocument/2006/relationships/oleObject" Target="../embeddings/oleObject67.bin"/><Relationship Id="rId10" Type="http://schemas.openxmlformats.org/officeDocument/2006/relationships/image" Target="../media/image81.emf"/></Relationships>
</file>

<file path=ppt/slides/_rels/slide8.xml.rels><?xml version="1.0" encoding="UTF-8" standalone="yes"?>
<Relationships xmlns="http://schemas.openxmlformats.org/package/2006/relationships"><Relationship Id="rId11" Type="http://schemas.openxmlformats.org/officeDocument/2006/relationships/image" Target="../media/image14.wmf"/><Relationship Id="rId12" Type="http://schemas.openxmlformats.org/officeDocument/2006/relationships/image" Target="../media/image15.wmf"/><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9.wmf"/><Relationship Id="rId7" Type="http://schemas.openxmlformats.org/officeDocument/2006/relationships/image" Target="../media/image10.wmf"/><Relationship Id="rId8" Type="http://schemas.openxmlformats.org/officeDocument/2006/relationships/image" Target="../media/image11.wmf"/><Relationship Id="rId9" Type="http://schemas.openxmlformats.org/officeDocument/2006/relationships/image" Target="../media/image12.wmf"/><Relationship Id="rId10" Type="http://schemas.openxmlformats.org/officeDocument/2006/relationships/image" Target="../media/image13.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84.emf"/><Relationship Id="rId1" Type="http://schemas.openxmlformats.org/officeDocument/2006/relationships/vmlDrawing" Target="../drawings/vmlDrawing37.vml"/><Relationship Id="rId2"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71.bin"/><Relationship Id="rId5" Type="http://schemas.openxmlformats.org/officeDocument/2006/relationships/image" Target="../media/image85.png"/><Relationship Id="rId1" Type="http://schemas.openxmlformats.org/officeDocument/2006/relationships/vmlDrawing" Target="../drawings/vmlDrawing38.vml"/><Relationship Id="rId2"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image" Target="../media/image8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8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image" Target="../media/image87.jpeg"/></Relationships>
</file>

<file path=ppt/slides/_rels/slide8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image" Target="../media/image88.jpeg"/></Relationships>
</file>

<file path=ppt/slides/_rels/slide8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image" Target="../media/image89.jpeg"/></Relationships>
</file>

<file path=ppt/slides/_rels/slide8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image" Target="../media/image9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image" Target="../media/image91.jpeg"/></Relationships>
</file>

<file path=ppt/slides/_rels/slide9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7.xml"/><Relationship Id="rId3" Type="http://schemas.openxmlformats.org/officeDocument/2006/relationships/image" Target="../media/image92.jpeg"/></Relationships>
</file>

<file path=ppt/slides/_rels/slide9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7.xml"/><Relationship Id="rId3" Type="http://schemas.openxmlformats.org/officeDocument/2006/relationships/image" Target="../media/image93.jpeg"/></Relationships>
</file>

<file path=ppt/slides/_rels/slide9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7.xml"/><Relationship Id="rId3" Type="http://schemas.openxmlformats.org/officeDocument/2006/relationships/image" Target="../media/image94.jpeg"/></Relationships>
</file>

<file path=ppt/slides/_rels/slide9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7.xml"/><Relationship Id="rId3" Type="http://schemas.openxmlformats.org/officeDocument/2006/relationships/image" Target="../media/image95.jpeg"/></Relationships>
</file>

<file path=ppt/slides/_rels/slide9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7.xml"/><Relationship Id="rId3" Type="http://schemas.openxmlformats.org/officeDocument/2006/relationships/image" Target="../media/image96.jpeg"/></Relationships>
</file>

<file path=ppt/slides/_rels/slide96.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7.xml"/><Relationship Id="rId3" Type="http://schemas.openxmlformats.org/officeDocument/2006/relationships/image" Target="../media/image97.jpeg"/></Relationships>
</file>

<file path=ppt/slides/_rels/slide97.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7.xml"/><Relationship Id="rId3" Type="http://schemas.openxmlformats.org/officeDocument/2006/relationships/image" Target="../media/image98.jpeg"/></Relationships>
</file>

<file path=ppt/slides/_rels/slide98.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7.xml"/><Relationship Id="rId3" Type="http://schemas.openxmlformats.org/officeDocument/2006/relationships/image" Target="../media/image99.jpeg"/></Relationships>
</file>

<file path=ppt/slides/_rels/slide99.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7.xml"/><Relationship Id="rId3" Type="http://schemas.openxmlformats.org/officeDocument/2006/relationships/image" Target="../media/image10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2362200"/>
            <a:ext cx="8763000" cy="838200"/>
          </a:xfrm>
        </p:spPr>
        <p:txBody>
          <a:bodyPr>
            <a:normAutofit fontScale="90000"/>
          </a:bodyPr>
          <a:lstStyle/>
          <a:p>
            <a:pPr eaLnBrk="1" hangingPunct="1"/>
            <a:r>
              <a:rPr lang="en-US" sz="4000">
                <a:latin typeface="Calibri" charset="0"/>
              </a:rPr>
              <a:t/>
            </a:r>
            <a:br>
              <a:rPr lang="en-US" sz="4000">
                <a:latin typeface="Calibri" charset="0"/>
              </a:rPr>
            </a:br>
            <a:r>
              <a:rPr lang="en-US" sz="4000">
                <a:latin typeface="Calibri" charset="0"/>
              </a:rPr>
              <a:t>Classification: Basic Concepts and Decision Trees</a:t>
            </a:r>
            <a:endParaRPr lang="en-US" sz="36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b="1">
                <a:solidFill>
                  <a:srgbClr val="009900"/>
                </a:solidFill>
              </a:rPr>
              <a:t>A possible strategy</a:t>
            </a:r>
          </a:p>
        </p:txBody>
      </p:sp>
      <p:sp>
        <p:nvSpPr>
          <p:cNvPr id="112643" name="Text Box 3"/>
          <p:cNvSpPr txBox="1">
            <a:spLocks noChangeArrowheads="1"/>
          </p:cNvSpPr>
          <p:nvPr/>
        </p:nvSpPr>
        <p:spPr bwMode="auto">
          <a:xfrm>
            <a:off x="609600" y="1524000"/>
            <a:ext cx="4953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100000"/>
              </a:lnSpc>
              <a:spcBef>
                <a:spcPct val="50000"/>
              </a:spcBef>
            </a:pPr>
            <a:r>
              <a:rPr lang="en-US" b="0" u="sng">
                <a:solidFill>
                  <a:srgbClr val="FF0000"/>
                </a:solidFill>
              </a:rPr>
              <a:t>Input</a:t>
            </a:r>
            <a:r>
              <a:rPr lang="en-US" b="0">
                <a:solidFill>
                  <a:srgbClr val="FF0000"/>
                </a:solidFill>
              </a:rPr>
              <a:t> space X = {0,1,…,255}</a:t>
            </a:r>
            <a:r>
              <a:rPr lang="en-US" b="0" baseline="30000">
                <a:solidFill>
                  <a:srgbClr val="FF0000"/>
                </a:solidFill>
              </a:rPr>
              <a:t>784</a:t>
            </a:r>
            <a:endParaRPr lang="en-US" b="0">
              <a:solidFill>
                <a:srgbClr val="FF0000"/>
              </a:solidFill>
            </a:endParaRPr>
          </a:p>
          <a:p>
            <a:pPr algn="l">
              <a:lnSpc>
                <a:spcPct val="100000"/>
              </a:lnSpc>
              <a:spcBef>
                <a:spcPct val="50000"/>
              </a:spcBef>
            </a:pPr>
            <a:r>
              <a:rPr lang="en-US" b="0" u="sng">
                <a:solidFill>
                  <a:srgbClr val="FF0000"/>
                </a:solidFill>
              </a:rPr>
              <a:t>Output</a:t>
            </a:r>
            <a:r>
              <a:rPr lang="en-US" b="0">
                <a:solidFill>
                  <a:srgbClr val="FF0000"/>
                </a:solidFill>
              </a:rPr>
              <a:t> space Y = {0,1,…,9}</a:t>
            </a:r>
          </a:p>
        </p:txBody>
      </p:sp>
      <p:sp>
        <p:nvSpPr>
          <p:cNvPr id="112651" name="Text Box 11"/>
          <p:cNvSpPr txBox="1">
            <a:spLocks noChangeArrowheads="1"/>
          </p:cNvSpPr>
          <p:nvPr/>
        </p:nvSpPr>
        <p:spPr bwMode="auto">
          <a:xfrm>
            <a:off x="304800" y="3276600"/>
            <a:ext cx="8229600" cy="19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b="0"/>
              <a:t>Treat each image as a point in 784-dimensional Euclidean space</a:t>
            </a:r>
          </a:p>
          <a:p>
            <a:pPr>
              <a:spcBef>
                <a:spcPct val="20000"/>
              </a:spcBef>
            </a:pPr>
            <a:endParaRPr lang="en-US" b="0"/>
          </a:p>
          <a:p>
            <a:pPr>
              <a:spcBef>
                <a:spcPct val="20000"/>
              </a:spcBef>
            </a:pPr>
            <a:r>
              <a:rPr lang="en-US" b="0"/>
              <a:t>To classify a new image: find its </a:t>
            </a:r>
            <a:r>
              <a:rPr lang="en-US" b="0" u="sng"/>
              <a:t>nearest neighbor</a:t>
            </a:r>
            <a:r>
              <a:rPr lang="en-US" b="0"/>
              <a:t> in the database (training set) and return that label</a:t>
            </a:r>
            <a:r>
              <a:rPr lang="en-US"/>
              <a:t> </a:t>
            </a:r>
          </a:p>
        </p:txBody>
      </p:sp>
      <p:sp>
        <p:nvSpPr>
          <p:cNvPr id="112652" name="Text Box 12"/>
          <p:cNvSpPr txBox="1">
            <a:spLocks noChangeArrowheads="1"/>
          </p:cNvSpPr>
          <p:nvPr/>
        </p:nvSpPr>
        <p:spPr bwMode="auto">
          <a:xfrm>
            <a:off x="457200" y="5791200"/>
            <a:ext cx="57054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a:solidFill>
                  <a:schemeClr val="accent2"/>
                </a:solidFill>
              </a:rPr>
              <a:t>f = entire training set + search engine</a:t>
            </a:r>
          </a:p>
        </p:txBody>
      </p:sp>
    </p:spTree>
    <p:extLst>
      <p:ext uri="{BB962C8B-B14F-4D97-AF65-F5344CB8AC3E}">
        <p14:creationId xmlns:p14="http://schemas.microsoft.com/office/powerpoint/2010/main" val="4023271666"/>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28"/>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4729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9"/>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811336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33"/>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41262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34"/>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624064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38"/>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317180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2620962"/>
          </a:xfrm>
        </p:spPr>
        <p:txBody>
          <a:bodyPr/>
          <a:lstStyle/>
          <a:p>
            <a:r>
              <a:rPr lang="en-US" dirty="0"/>
              <a:t>Generative </a:t>
            </a:r>
            <a:r>
              <a:rPr lang="en-US" dirty="0" smtClean="0"/>
              <a:t>and </a:t>
            </a:r>
            <a:r>
              <a:rPr lang="en-US" dirty="0"/>
              <a:t>Discriminative Classifiers</a:t>
            </a:r>
          </a:p>
        </p:txBody>
      </p:sp>
    </p:spTree>
    <p:extLst>
      <p:ext uri="{BB962C8B-B14F-4D97-AF65-F5344CB8AC3E}">
        <p14:creationId xmlns:p14="http://schemas.microsoft.com/office/powerpoint/2010/main" val="15938359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285750" y="65606"/>
            <a:ext cx="8553153" cy="914108"/>
          </a:xfrm>
        </p:spPr>
        <p:txBody>
          <a:bodyPr rtlCol="0">
            <a:normAutofit fontScale="90000"/>
          </a:bodyPr>
          <a:lstStyle/>
          <a:p>
            <a:pPr defTabSz="912708" eaLnBrk="1" fontAlgn="auto" hangingPunct="1">
              <a:spcAft>
                <a:spcPts val="0"/>
              </a:spcAft>
              <a:defRPr/>
            </a:pPr>
            <a:r>
              <a:rPr lang="en-US" dirty="0" smtClean="0">
                <a:ea typeface="+mj-ea"/>
              </a:rPr>
              <a:t>Generative vs. Discriminative Classifiers</a:t>
            </a:r>
          </a:p>
        </p:txBody>
      </p:sp>
      <p:sp>
        <p:nvSpPr>
          <p:cNvPr id="14339" name="Text Box 3"/>
          <p:cNvSpPr txBox="1">
            <a:spLocks noChangeArrowheads="1"/>
          </p:cNvSpPr>
          <p:nvPr/>
        </p:nvSpPr>
        <p:spPr bwMode="auto">
          <a:xfrm>
            <a:off x="456903" y="1115301"/>
            <a:ext cx="8382000" cy="628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457200" indent="-457200" eaLnBrk="0" hangingPunct="0">
              <a:defRPr sz="4700">
                <a:solidFill>
                  <a:schemeClr val="tx1"/>
                </a:solidFill>
                <a:latin typeface="Times New Roman" charset="0"/>
                <a:ea typeface="ＭＳ Ｐゴシック" charset="0"/>
              </a:defRPr>
            </a:lvl1pPr>
            <a:lvl2pPr marL="742950" indent="-285750" eaLnBrk="0" hangingPunct="0">
              <a:defRPr sz="4700">
                <a:solidFill>
                  <a:schemeClr val="tx1"/>
                </a:solidFill>
                <a:latin typeface="Times New Roman" charset="0"/>
                <a:ea typeface="ＭＳ Ｐゴシック" charset="0"/>
              </a:defRPr>
            </a:lvl2pPr>
            <a:lvl3pPr marL="1143000" indent="-228600" eaLnBrk="0" hangingPunct="0">
              <a:defRPr sz="4700">
                <a:solidFill>
                  <a:schemeClr val="tx1"/>
                </a:solidFill>
                <a:latin typeface="Times New Roman" charset="0"/>
                <a:ea typeface="ＭＳ Ｐゴシック" charset="0"/>
              </a:defRPr>
            </a:lvl3pPr>
            <a:lvl4pPr marL="1600200" indent="-228600" eaLnBrk="0" hangingPunct="0">
              <a:defRPr sz="4700">
                <a:solidFill>
                  <a:schemeClr val="tx1"/>
                </a:solidFill>
                <a:latin typeface="Times New Roman" charset="0"/>
                <a:ea typeface="ＭＳ Ｐゴシック" charset="0"/>
              </a:defRPr>
            </a:lvl4pPr>
            <a:lvl5pPr marL="2057400" indent="-228600" eaLnBrk="0" hangingPunct="0">
              <a:defRPr sz="4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spcBef>
                <a:spcPct val="50000"/>
              </a:spcBef>
            </a:pPr>
            <a:r>
              <a:rPr lang="en-US" sz="2200"/>
              <a:t>Training classifiers involves estimating f: X </a:t>
            </a:r>
            <a:r>
              <a:rPr lang="en-US" sz="2200">
                <a:sym typeface="Wingdings" charset="0"/>
              </a:rPr>
              <a:t> Y, or P(Y|X)</a:t>
            </a:r>
          </a:p>
          <a:p>
            <a:pPr eaLnBrk="1" hangingPunct="1">
              <a:spcBef>
                <a:spcPct val="50000"/>
              </a:spcBef>
            </a:pPr>
            <a:endParaRPr lang="en-US" sz="2200">
              <a:sym typeface="Wingdings" charset="0"/>
            </a:endParaRPr>
          </a:p>
          <a:p>
            <a:pPr eaLnBrk="1" hangingPunct="1">
              <a:spcBef>
                <a:spcPct val="50000"/>
              </a:spcBef>
            </a:pPr>
            <a:r>
              <a:rPr lang="en-US" sz="2200">
                <a:sym typeface="Wingdings" charset="0"/>
              </a:rPr>
              <a:t>Discriminative classifiers (also called </a:t>
            </a:r>
            <a:r>
              <a:rPr lang="ja-JP" altLang="en-US" sz="2200">
                <a:sym typeface="Wingdings" charset="0"/>
              </a:rPr>
              <a:t>‘</a:t>
            </a:r>
            <a:r>
              <a:rPr lang="en-US" sz="2200">
                <a:sym typeface="Wingdings" charset="0"/>
              </a:rPr>
              <a:t>informative</a:t>
            </a:r>
            <a:r>
              <a:rPr lang="ja-JP" altLang="en-US" sz="2200">
                <a:sym typeface="Wingdings" charset="0"/>
              </a:rPr>
              <a:t>’</a:t>
            </a:r>
            <a:r>
              <a:rPr lang="en-US" sz="2200">
                <a:sym typeface="Wingdings" charset="0"/>
              </a:rPr>
              <a:t> by Rubinstein&amp;Hastie):</a:t>
            </a:r>
          </a:p>
          <a:p>
            <a:pPr eaLnBrk="1" hangingPunct="1">
              <a:spcBef>
                <a:spcPct val="50000"/>
              </a:spcBef>
              <a:buFontTx/>
              <a:buAutoNum type="arabicPeriod"/>
            </a:pPr>
            <a:r>
              <a:rPr lang="en-US" sz="2200">
                <a:sym typeface="Wingdings" charset="0"/>
              </a:rPr>
              <a:t>Assume some functional form for P(Y|X)</a:t>
            </a:r>
          </a:p>
          <a:p>
            <a:pPr eaLnBrk="1" hangingPunct="1">
              <a:spcBef>
                <a:spcPct val="50000"/>
              </a:spcBef>
              <a:buFontTx/>
              <a:buAutoNum type="arabicPeriod"/>
            </a:pPr>
            <a:r>
              <a:rPr lang="en-US" sz="2200">
                <a:sym typeface="Wingdings" charset="0"/>
              </a:rPr>
              <a:t>Estimate parameters of P(Y|X) directly from training data</a:t>
            </a:r>
          </a:p>
          <a:p>
            <a:pPr eaLnBrk="1" hangingPunct="1">
              <a:spcBef>
                <a:spcPct val="50000"/>
              </a:spcBef>
            </a:pPr>
            <a:endParaRPr lang="en-US" sz="2200">
              <a:sym typeface="Wingdings" charset="0"/>
            </a:endParaRPr>
          </a:p>
          <a:p>
            <a:pPr eaLnBrk="1" hangingPunct="1">
              <a:spcBef>
                <a:spcPct val="50000"/>
              </a:spcBef>
            </a:pPr>
            <a:r>
              <a:rPr lang="en-US" sz="2200">
                <a:sym typeface="Wingdings" charset="0"/>
              </a:rPr>
              <a:t>Generative classifiers</a:t>
            </a:r>
          </a:p>
          <a:p>
            <a:pPr eaLnBrk="1" hangingPunct="1">
              <a:spcBef>
                <a:spcPct val="50000"/>
              </a:spcBef>
              <a:buFontTx/>
              <a:buAutoNum type="arabicPeriod"/>
            </a:pPr>
            <a:r>
              <a:rPr lang="en-US" sz="2200">
                <a:sym typeface="Wingdings" charset="0"/>
              </a:rPr>
              <a:t>Assume some functional form for P(X|Y), P(X)</a:t>
            </a:r>
          </a:p>
          <a:p>
            <a:pPr eaLnBrk="1" hangingPunct="1">
              <a:spcBef>
                <a:spcPct val="50000"/>
              </a:spcBef>
              <a:buFontTx/>
              <a:buAutoNum type="arabicPeriod"/>
            </a:pPr>
            <a:r>
              <a:rPr lang="en-US" sz="2200">
                <a:sym typeface="Wingdings" charset="0"/>
              </a:rPr>
              <a:t>Estimate parameters of P(X|Y), P(X) directly from training data</a:t>
            </a:r>
          </a:p>
          <a:p>
            <a:pPr eaLnBrk="1" hangingPunct="1">
              <a:spcBef>
                <a:spcPct val="50000"/>
              </a:spcBef>
              <a:buFontTx/>
              <a:buAutoNum type="arabicPeriod"/>
            </a:pPr>
            <a:r>
              <a:rPr lang="en-US" sz="2200">
                <a:sym typeface="Wingdings" charset="0"/>
              </a:rPr>
              <a:t>Use Bayes rule to calculate P(Y|X= x</a:t>
            </a:r>
            <a:r>
              <a:rPr lang="en-US" sz="2200" baseline="-25000">
                <a:sym typeface="Wingdings" charset="0"/>
              </a:rPr>
              <a:t>i</a:t>
            </a:r>
            <a:r>
              <a:rPr lang="en-US" sz="2200">
                <a:sym typeface="Wingdings" charset="0"/>
              </a:rPr>
              <a:t>)</a:t>
            </a:r>
          </a:p>
          <a:p>
            <a:pPr eaLnBrk="1" hangingPunct="1">
              <a:spcBef>
                <a:spcPct val="50000"/>
              </a:spcBef>
              <a:buFontTx/>
              <a:buAutoNum type="arabicPeriod"/>
            </a:pPr>
            <a:endParaRPr lang="en-US" sz="2000">
              <a:sym typeface="Wingdings" charset="0"/>
            </a:endParaRPr>
          </a:p>
          <a:p>
            <a:pPr eaLnBrk="1" hangingPunct="1">
              <a:spcBef>
                <a:spcPct val="50000"/>
              </a:spcBef>
            </a:pPr>
            <a:endParaRPr lang="en-US" sz="2000"/>
          </a:p>
        </p:txBody>
      </p:sp>
    </p:spTree>
    <p:extLst>
      <p:ext uri="{BB962C8B-B14F-4D97-AF65-F5344CB8AC3E}">
        <p14:creationId xmlns:p14="http://schemas.microsoft.com/office/powerpoint/2010/main" val="199618268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atin typeface="Calibri" charset="0"/>
              </a:rPr>
              <a:t>Bayes Formula</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695672"/>
            <a:ext cx="8771930" cy="333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153081"/>
            <a:ext cx="2190750" cy="233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3" y="297414"/>
            <a:ext cx="2619375" cy="9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1" y="1746574"/>
            <a:ext cx="3719215" cy="76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96476766"/>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46" y="75812"/>
            <a:ext cx="8230195" cy="586079"/>
          </a:xfrm>
        </p:spPr>
        <p:txBody>
          <a:bodyPr>
            <a:normAutofit fontScale="90000"/>
          </a:bodyPr>
          <a:lstStyle/>
          <a:p>
            <a:pPr eaLnBrk="1" hangingPunct="1">
              <a:defRPr/>
            </a:pPr>
            <a:r>
              <a:rPr lang="en-US" dirty="0" smtClean="0">
                <a:ea typeface="+mj-ea"/>
              </a:rPr>
              <a:t>Generative Model</a:t>
            </a:r>
            <a:endParaRPr lang="en-US" dirty="0">
              <a:ea typeface="+mj-ea"/>
            </a:endParaRPr>
          </a:p>
        </p:txBody>
      </p:sp>
      <p:sp>
        <p:nvSpPr>
          <p:cNvPr id="16387" name="Content Placeholder 2"/>
          <p:cNvSpPr>
            <a:spLocks noGrp="1"/>
          </p:cNvSpPr>
          <p:nvPr>
            <p:ph idx="1"/>
          </p:nvPr>
        </p:nvSpPr>
        <p:spPr/>
        <p:txBody>
          <a:bodyPr/>
          <a:lstStyle/>
          <a:p>
            <a:pPr eaLnBrk="1" hangingPunct="1"/>
            <a:endParaRPr lang="en-US">
              <a:latin typeface="Calibri" charset="0"/>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08324"/>
            <a:ext cx="4257973" cy="323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05" y="661890"/>
            <a:ext cx="3353098" cy="456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11" name="Straight Arrow Connector 10"/>
          <p:cNvCxnSpPr>
            <a:cxnSpLocks noChangeShapeType="1"/>
          </p:cNvCxnSpPr>
          <p:nvPr/>
        </p:nvCxnSpPr>
        <p:spPr bwMode="auto">
          <a:xfrm>
            <a:off x="1675805" y="4647812"/>
            <a:ext cx="2134195" cy="1829675"/>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a:off x="3079255" y="4869414"/>
            <a:ext cx="1187648" cy="1608073"/>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1294805" y="3124298"/>
            <a:ext cx="2820293" cy="3353189"/>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2818804" y="1523515"/>
            <a:ext cx="1595438" cy="4953972"/>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1067098" y="1600783"/>
            <a:ext cx="3048000" cy="4876703"/>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63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118" y="724581"/>
            <a:ext cx="3789164" cy="436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36" name="Straight Arrow Connector 35"/>
          <p:cNvCxnSpPr>
            <a:cxnSpLocks noChangeShapeType="1"/>
          </p:cNvCxnSpPr>
          <p:nvPr/>
        </p:nvCxnSpPr>
        <p:spPr bwMode="auto">
          <a:xfrm>
            <a:off x="3137297" y="4343109"/>
            <a:ext cx="1129606" cy="2134378"/>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flipH="1">
            <a:off x="5563196" y="1371893"/>
            <a:ext cx="669727" cy="5105594"/>
          </a:xfrm>
          <a:prstGeom prst="straightConnector1">
            <a:avLst/>
          </a:prstGeom>
          <a:noFill/>
          <a:ln w="38100">
            <a:solidFill>
              <a:srgbClr val="4BACC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H="1">
            <a:off x="5715000" y="1567252"/>
            <a:ext cx="2422922" cy="4910235"/>
          </a:xfrm>
          <a:prstGeom prst="straightConnector1">
            <a:avLst/>
          </a:prstGeom>
          <a:noFill/>
          <a:ln w="38100">
            <a:solidFill>
              <a:srgbClr val="4BACC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flipH="1">
            <a:off x="5319117" y="2514893"/>
            <a:ext cx="1065609" cy="3962594"/>
          </a:xfrm>
          <a:prstGeom prst="straightConnector1">
            <a:avLst/>
          </a:prstGeom>
          <a:noFill/>
          <a:ln w="38100">
            <a:solidFill>
              <a:srgbClr val="4BACC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flipH="1">
            <a:off x="5485805" y="2732120"/>
            <a:ext cx="2425898" cy="3745367"/>
          </a:xfrm>
          <a:prstGeom prst="straightConnector1">
            <a:avLst/>
          </a:prstGeom>
          <a:noFill/>
          <a:ln w="38100">
            <a:solidFill>
              <a:srgbClr val="4BACC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p:cNvCxnSpPr>
          <p:nvPr/>
        </p:nvCxnSpPr>
        <p:spPr bwMode="auto">
          <a:xfrm flipH="1">
            <a:off x="5140524" y="4229393"/>
            <a:ext cx="985242" cy="2248094"/>
          </a:xfrm>
          <a:prstGeom prst="straightConnector1">
            <a:avLst/>
          </a:prstGeom>
          <a:noFill/>
          <a:ln w="38100">
            <a:solidFill>
              <a:srgbClr val="4BACC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flipH="1">
            <a:off x="5851922" y="4286251"/>
            <a:ext cx="1157883" cy="2191236"/>
          </a:xfrm>
          <a:prstGeom prst="straightConnector1">
            <a:avLst/>
          </a:prstGeom>
          <a:noFill/>
          <a:ln w="38100">
            <a:solidFill>
              <a:srgbClr val="4BACC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flipH="1">
            <a:off x="4647903" y="4572001"/>
            <a:ext cx="3518297" cy="1905486"/>
          </a:xfrm>
          <a:prstGeom prst="straightConnector1">
            <a:avLst/>
          </a:prstGeom>
          <a:noFill/>
          <a:ln w="38100">
            <a:solidFill>
              <a:schemeClr val="accent1"/>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59" name="TextBox 58"/>
          <p:cNvSpPr txBox="1"/>
          <p:nvPr/>
        </p:nvSpPr>
        <p:spPr>
          <a:xfrm>
            <a:off x="3738563" y="1904028"/>
            <a:ext cx="1401961" cy="1631400"/>
          </a:xfrm>
          <a:prstGeom prst="rect">
            <a:avLst/>
          </a:prstGeom>
        </p:spPr>
        <p:style>
          <a:lnRef idx="2">
            <a:schemeClr val="accent6"/>
          </a:lnRef>
          <a:fillRef idx="1">
            <a:schemeClr val="lt1"/>
          </a:fillRef>
          <a:effectRef idx="0">
            <a:schemeClr val="accent6"/>
          </a:effectRef>
          <a:fontRef idx="minor">
            <a:schemeClr val="dk1"/>
          </a:fontRef>
        </p:style>
        <p:txBody>
          <a:bodyPr lIns="91432" tIns="45716" rIns="91432" bIns="45716">
            <a:spAutoFit/>
          </a:bodyPr>
          <a:lstStyle>
            <a:lvl1pPr marL="306388" indent="-306388" eaLnBrk="0" hangingPunct="0">
              <a:defRPr sz="4700">
                <a:solidFill>
                  <a:schemeClr val="tx1"/>
                </a:solidFill>
                <a:latin typeface="Times New Roman" charset="0"/>
                <a:ea typeface="ＭＳ Ｐゴシック" charset="0"/>
              </a:defRPr>
            </a:lvl1pPr>
            <a:lvl2pPr marL="742950" indent="-285750" eaLnBrk="0" hangingPunct="0">
              <a:defRPr sz="4700">
                <a:solidFill>
                  <a:schemeClr val="tx1"/>
                </a:solidFill>
                <a:latin typeface="Times New Roman" charset="0"/>
                <a:ea typeface="ＭＳ Ｐゴシック" charset="0"/>
              </a:defRPr>
            </a:lvl2pPr>
            <a:lvl3pPr marL="1143000" indent="-228600" eaLnBrk="0" hangingPunct="0">
              <a:defRPr sz="4700">
                <a:solidFill>
                  <a:schemeClr val="tx1"/>
                </a:solidFill>
                <a:latin typeface="Times New Roman" charset="0"/>
                <a:ea typeface="ＭＳ Ｐゴシック" charset="0"/>
              </a:defRPr>
            </a:lvl3pPr>
            <a:lvl4pPr marL="1600200" indent="-228600" eaLnBrk="0" hangingPunct="0">
              <a:defRPr sz="4700">
                <a:solidFill>
                  <a:schemeClr val="tx1"/>
                </a:solidFill>
                <a:latin typeface="Times New Roman" charset="0"/>
                <a:ea typeface="ＭＳ Ｐゴシック" charset="0"/>
              </a:defRPr>
            </a:lvl4pPr>
            <a:lvl5pPr marL="2057400" indent="-228600" eaLnBrk="0" hangingPunct="0">
              <a:defRPr sz="4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buFont typeface="Arial" charset="0"/>
              <a:buChar char="•"/>
            </a:pPr>
            <a:r>
              <a:rPr lang="en-US" sz="2000">
                <a:solidFill>
                  <a:srgbClr val="FF0000"/>
                </a:solidFill>
                <a:latin typeface="Calibri" charset="0"/>
              </a:rPr>
              <a:t>Color</a:t>
            </a:r>
          </a:p>
          <a:p>
            <a:pPr eaLnBrk="1" hangingPunct="1">
              <a:buFont typeface="Arial" charset="0"/>
              <a:buChar char="•"/>
            </a:pPr>
            <a:r>
              <a:rPr lang="en-US" sz="2000">
                <a:solidFill>
                  <a:srgbClr val="FF0000"/>
                </a:solidFill>
                <a:latin typeface="Calibri" charset="0"/>
              </a:rPr>
              <a:t>Size</a:t>
            </a:r>
          </a:p>
          <a:p>
            <a:pPr eaLnBrk="1" hangingPunct="1">
              <a:buFont typeface="Arial" charset="0"/>
              <a:buChar char="•"/>
            </a:pPr>
            <a:r>
              <a:rPr lang="en-US" sz="2000">
                <a:solidFill>
                  <a:srgbClr val="FF0000"/>
                </a:solidFill>
                <a:latin typeface="Calibri" charset="0"/>
              </a:rPr>
              <a:t>Texture</a:t>
            </a:r>
          </a:p>
          <a:p>
            <a:pPr eaLnBrk="1" hangingPunct="1">
              <a:buFont typeface="Arial" charset="0"/>
              <a:buChar char="•"/>
            </a:pPr>
            <a:r>
              <a:rPr lang="en-US" sz="2000">
                <a:solidFill>
                  <a:srgbClr val="FF0000"/>
                </a:solidFill>
                <a:latin typeface="Calibri" charset="0"/>
              </a:rPr>
              <a:t>Weight</a:t>
            </a:r>
          </a:p>
          <a:p>
            <a:pPr eaLnBrk="1" hangingPunct="1">
              <a:buFont typeface="Arial" charset="0"/>
              <a:buChar char="•"/>
            </a:pPr>
            <a:r>
              <a:rPr lang="en-US" sz="2000">
                <a:solidFill>
                  <a:srgbClr val="FF0000"/>
                </a:solidFill>
                <a:latin typeface="Calibri" charset="0"/>
              </a:rPr>
              <a:t>…</a:t>
            </a:r>
          </a:p>
        </p:txBody>
      </p:sp>
      <p:pic>
        <p:nvPicPr>
          <p:cNvPr id="164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0" y="645854"/>
            <a:ext cx="3926086" cy="87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7" name="Straight Arrow Connector 6"/>
          <p:cNvCxnSpPr>
            <a:cxnSpLocks noChangeShapeType="1"/>
          </p:cNvCxnSpPr>
          <p:nvPr/>
        </p:nvCxnSpPr>
        <p:spPr bwMode="auto">
          <a:xfrm>
            <a:off x="2705695" y="4572001"/>
            <a:ext cx="1942208" cy="1905486"/>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7637077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41" y="370309"/>
            <a:ext cx="8230195" cy="619611"/>
          </a:xfrm>
        </p:spPr>
        <p:txBody>
          <a:bodyPr>
            <a:normAutofit fontScale="90000"/>
          </a:bodyPr>
          <a:lstStyle/>
          <a:p>
            <a:pPr eaLnBrk="1" hangingPunct="1">
              <a:defRPr/>
            </a:pPr>
            <a:r>
              <a:rPr lang="en-US" dirty="0" smtClean="0">
                <a:ea typeface="+mj-ea"/>
              </a:rPr>
              <a:t>Discriminative Model</a:t>
            </a:r>
            <a:endParaRPr lang="en-US" dirty="0">
              <a:ea typeface="+mj-ea"/>
            </a:endParaRPr>
          </a:p>
        </p:txBody>
      </p:sp>
      <p:sp>
        <p:nvSpPr>
          <p:cNvPr id="17411" name="Content Placeholder 2"/>
          <p:cNvSpPr>
            <a:spLocks noGrp="1"/>
          </p:cNvSpPr>
          <p:nvPr>
            <p:ph idx="1"/>
          </p:nvPr>
        </p:nvSpPr>
        <p:spPr/>
        <p:txBody>
          <a:bodyPr/>
          <a:lstStyle/>
          <a:p>
            <a:pPr eaLnBrk="1" hangingPunct="1"/>
            <a:r>
              <a:rPr lang="en-US" altLang="zh-CN">
                <a:latin typeface="Calibri" charset="0"/>
                <a:ea typeface="宋体" charset="0"/>
                <a:cs typeface="宋体" charset="0"/>
              </a:rPr>
              <a:t>Logistic Regression</a:t>
            </a:r>
            <a:endParaRPr lang="en-US">
              <a:latin typeface="Calibri" charset="0"/>
            </a:endParaRPr>
          </a:p>
        </p:txBody>
      </p:sp>
      <p:sp>
        <p:nvSpPr>
          <p:cNvPr id="59" name="TextBox 58"/>
          <p:cNvSpPr txBox="1"/>
          <p:nvPr/>
        </p:nvSpPr>
        <p:spPr>
          <a:xfrm>
            <a:off x="2134196" y="4685717"/>
            <a:ext cx="1401961" cy="1631400"/>
          </a:xfrm>
          <a:prstGeom prst="rect">
            <a:avLst/>
          </a:prstGeom>
        </p:spPr>
        <p:style>
          <a:lnRef idx="2">
            <a:schemeClr val="accent6"/>
          </a:lnRef>
          <a:fillRef idx="1">
            <a:schemeClr val="lt1"/>
          </a:fillRef>
          <a:effectRef idx="0">
            <a:schemeClr val="accent6"/>
          </a:effectRef>
          <a:fontRef idx="minor">
            <a:schemeClr val="dk1"/>
          </a:fontRef>
        </p:style>
        <p:txBody>
          <a:bodyPr lIns="91432" tIns="45716" rIns="91432" bIns="45716">
            <a:spAutoFit/>
          </a:bodyPr>
          <a:lstStyle>
            <a:lvl1pPr marL="306388" indent="-306388" eaLnBrk="0" hangingPunct="0">
              <a:defRPr sz="4700">
                <a:solidFill>
                  <a:schemeClr val="tx1"/>
                </a:solidFill>
                <a:latin typeface="Times New Roman" charset="0"/>
                <a:ea typeface="ＭＳ Ｐゴシック" charset="0"/>
              </a:defRPr>
            </a:lvl1pPr>
            <a:lvl2pPr marL="742950" indent="-285750" eaLnBrk="0" hangingPunct="0">
              <a:defRPr sz="4700">
                <a:solidFill>
                  <a:schemeClr val="tx1"/>
                </a:solidFill>
                <a:latin typeface="Times New Roman" charset="0"/>
                <a:ea typeface="ＭＳ Ｐゴシック" charset="0"/>
              </a:defRPr>
            </a:lvl2pPr>
            <a:lvl3pPr marL="1143000" indent="-228600" eaLnBrk="0" hangingPunct="0">
              <a:defRPr sz="4700">
                <a:solidFill>
                  <a:schemeClr val="tx1"/>
                </a:solidFill>
                <a:latin typeface="Times New Roman" charset="0"/>
                <a:ea typeface="ＭＳ Ｐゴシック" charset="0"/>
              </a:defRPr>
            </a:lvl3pPr>
            <a:lvl4pPr marL="1600200" indent="-228600" eaLnBrk="0" hangingPunct="0">
              <a:defRPr sz="4700">
                <a:solidFill>
                  <a:schemeClr val="tx1"/>
                </a:solidFill>
                <a:latin typeface="Times New Roman" charset="0"/>
                <a:ea typeface="ＭＳ Ｐゴシック" charset="0"/>
              </a:defRPr>
            </a:lvl4pPr>
            <a:lvl5pPr marL="2057400" indent="-228600" eaLnBrk="0" hangingPunct="0">
              <a:defRPr sz="4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buFont typeface="Arial" charset="0"/>
              <a:buChar char="•"/>
            </a:pPr>
            <a:r>
              <a:rPr lang="en-US" sz="2000">
                <a:solidFill>
                  <a:srgbClr val="FF0000"/>
                </a:solidFill>
                <a:latin typeface="Calibri" charset="0"/>
              </a:rPr>
              <a:t>Color</a:t>
            </a:r>
          </a:p>
          <a:p>
            <a:pPr eaLnBrk="1" hangingPunct="1">
              <a:buFont typeface="Arial" charset="0"/>
              <a:buChar char="•"/>
            </a:pPr>
            <a:r>
              <a:rPr lang="en-US" sz="2000">
                <a:solidFill>
                  <a:srgbClr val="FF0000"/>
                </a:solidFill>
                <a:latin typeface="Calibri" charset="0"/>
              </a:rPr>
              <a:t>Size</a:t>
            </a:r>
          </a:p>
          <a:p>
            <a:pPr eaLnBrk="1" hangingPunct="1">
              <a:buFont typeface="Arial" charset="0"/>
              <a:buChar char="•"/>
            </a:pPr>
            <a:r>
              <a:rPr lang="en-US" sz="2000">
                <a:solidFill>
                  <a:srgbClr val="FF0000"/>
                </a:solidFill>
                <a:latin typeface="Calibri" charset="0"/>
              </a:rPr>
              <a:t>Texture</a:t>
            </a:r>
          </a:p>
          <a:p>
            <a:pPr eaLnBrk="1" hangingPunct="1">
              <a:buFont typeface="Arial" charset="0"/>
              <a:buChar char="•"/>
            </a:pPr>
            <a:r>
              <a:rPr lang="en-US" sz="2000">
                <a:solidFill>
                  <a:srgbClr val="FF0000"/>
                </a:solidFill>
                <a:latin typeface="Calibri" charset="0"/>
              </a:rPr>
              <a:t>Weight</a:t>
            </a:r>
          </a:p>
          <a:p>
            <a:pPr eaLnBrk="1" hangingPunct="1">
              <a:buFont typeface="Arial" charset="0"/>
              <a:buChar char="•"/>
            </a:pPr>
            <a:r>
              <a:rPr lang="en-US" sz="2000">
                <a:solidFill>
                  <a:srgbClr val="FF0000"/>
                </a:solidFill>
                <a:latin typeface="Calibri" charset="0"/>
              </a:rPr>
              <a:t>…</a:t>
            </a: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180" y="989920"/>
            <a:ext cx="4086820" cy="31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6196" y="4876704"/>
            <a:ext cx="1875234" cy="182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25" name="Straight Arrow Connector 24"/>
          <p:cNvCxnSpPr>
            <a:cxnSpLocks noChangeShapeType="1"/>
          </p:cNvCxnSpPr>
          <p:nvPr/>
        </p:nvCxnSpPr>
        <p:spPr bwMode="auto">
          <a:xfrm flipH="1" flipV="1">
            <a:off x="7544098" y="3809515"/>
            <a:ext cx="227707" cy="1752406"/>
          </a:xfrm>
          <a:prstGeom prst="straightConnector1">
            <a:avLst/>
          </a:prstGeom>
          <a:noFill/>
          <a:ln w="38100">
            <a:solidFill>
              <a:srgbClr val="4BACC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74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9195" y="4876703"/>
            <a:ext cx="2375297" cy="172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29" name="Straight Arrow Connector 28"/>
          <p:cNvCxnSpPr>
            <a:cxnSpLocks noChangeShapeType="1"/>
          </p:cNvCxnSpPr>
          <p:nvPr/>
        </p:nvCxnSpPr>
        <p:spPr bwMode="auto">
          <a:xfrm flipV="1">
            <a:off x="5226844" y="3809515"/>
            <a:ext cx="945059" cy="1752406"/>
          </a:xfrm>
          <a:prstGeom prst="straightConnector1">
            <a:avLst/>
          </a:prstGeom>
          <a:noFill/>
          <a:ln w="38100">
            <a:solidFill>
              <a:srgbClr val="F79646"/>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74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825" y="3226352"/>
            <a:ext cx="4969371" cy="11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10189"/>
            <a:ext cx="3873997" cy="10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46778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i="1">
                <a:latin typeface="Calibri" charset="0"/>
              </a:rPr>
              <a:t>K Nearest Neighbor (KNN):</a:t>
            </a:r>
          </a:p>
        </p:txBody>
      </p:sp>
      <p:sp>
        <p:nvSpPr>
          <p:cNvPr id="10243" name="Rectangle 3"/>
          <p:cNvSpPr>
            <a:spLocks noGrp="1" noChangeArrowheads="1"/>
          </p:cNvSpPr>
          <p:nvPr>
            <p:ph idx="1"/>
          </p:nvPr>
        </p:nvSpPr>
        <p:spPr>
          <a:xfrm>
            <a:off x="609600" y="1641476"/>
            <a:ext cx="7924800" cy="4454525"/>
          </a:xfrm>
        </p:spPr>
        <p:txBody>
          <a:bodyPr/>
          <a:lstStyle/>
          <a:p>
            <a:pPr eaLnBrk="1" hangingPunct="1"/>
            <a:r>
              <a:rPr lang="en-US">
                <a:latin typeface="Calibri" charset="0"/>
              </a:rPr>
              <a:t>Training set includes classes.</a:t>
            </a:r>
          </a:p>
          <a:p>
            <a:pPr eaLnBrk="1" hangingPunct="1"/>
            <a:r>
              <a:rPr lang="en-US">
                <a:latin typeface="Calibri" charset="0"/>
              </a:rPr>
              <a:t>Examine K items near item to be classified.</a:t>
            </a:r>
          </a:p>
          <a:p>
            <a:pPr eaLnBrk="1" hangingPunct="1"/>
            <a:r>
              <a:rPr lang="en-US">
                <a:latin typeface="Calibri" charset="0"/>
              </a:rPr>
              <a:t>New item placed in class with the most number of close items.</a:t>
            </a:r>
          </a:p>
          <a:p>
            <a:pPr eaLnBrk="1" hangingPunct="1"/>
            <a:r>
              <a:rPr lang="en-US">
                <a:latin typeface="Calibri" charset="0"/>
              </a:rPr>
              <a:t>O(q) for each tuple to be classified.  (Here q is the size of the training set.)</a:t>
            </a:r>
          </a:p>
          <a:p>
            <a:pPr eaLnBrk="1" hangingPunct="1">
              <a:buFont typeface="Wingdings" charset="0"/>
              <a:buNone/>
            </a:pPr>
            <a:endParaRPr lang="en-US">
              <a:latin typeface="Calibri" charset="0"/>
            </a:endParaRPr>
          </a:p>
          <a:p>
            <a:pPr eaLnBrk="1" hangingPunct="1"/>
            <a:endParaRPr lang="en-US">
              <a:latin typeface="Calibri" charset="0"/>
            </a:endParaRPr>
          </a:p>
        </p:txBody>
      </p:sp>
    </p:spTree>
    <p:extLst>
      <p:ext uri="{BB962C8B-B14F-4D97-AF65-F5344CB8AC3E}">
        <p14:creationId xmlns:p14="http://schemas.microsoft.com/office/powerpoint/2010/main" val="2584660406"/>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atin typeface="Calibri" charset="0"/>
              </a:rPr>
              <a:t>Comparison</a:t>
            </a:r>
          </a:p>
        </p:txBody>
      </p:sp>
      <p:sp>
        <p:nvSpPr>
          <p:cNvPr id="18435" name="Content Placeholder 2"/>
          <p:cNvSpPr>
            <a:spLocks noGrp="1"/>
          </p:cNvSpPr>
          <p:nvPr>
            <p:ph idx="1"/>
          </p:nvPr>
        </p:nvSpPr>
        <p:spPr/>
        <p:txBody>
          <a:bodyPr/>
          <a:lstStyle/>
          <a:p>
            <a:pPr eaLnBrk="1" hangingPunct="1"/>
            <a:r>
              <a:rPr lang="en-US">
                <a:latin typeface="Calibri" charset="0"/>
              </a:rPr>
              <a:t>Generative models</a:t>
            </a:r>
          </a:p>
          <a:p>
            <a:pPr lvl="1" eaLnBrk="1" hangingPunct="1"/>
            <a:r>
              <a:rPr lang="en-US">
                <a:latin typeface="Calibri" charset="0"/>
              </a:rPr>
              <a:t>Assume some functional form for P(X|Y), P(Y)</a:t>
            </a:r>
          </a:p>
          <a:p>
            <a:pPr lvl="1" eaLnBrk="1" hangingPunct="1"/>
            <a:r>
              <a:rPr lang="en-US">
                <a:latin typeface="Calibri" charset="0"/>
              </a:rPr>
              <a:t>Estimate parameters of P(X|Y), P(Y) directly from training data</a:t>
            </a:r>
          </a:p>
          <a:p>
            <a:pPr lvl="1" eaLnBrk="1" hangingPunct="1"/>
            <a:r>
              <a:rPr lang="en-US">
                <a:latin typeface="Calibri" charset="0"/>
              </a:rPr>
              <a:t>Use Bayes rule to calculate P(Y|X= x)</a:t>
            </a:r>
          </a:p>
          <a:p>
            <a:pPr eaLnBrk="1" hangingPunct="1"/>
            <a:r>
              <a:rPr lang="en-US">
                <a:latin typeface="Calibri" charset="0"/>
              </a:rPr>
              <a:t>Discriminative models</a:t>
            </a:r>
          </a:p>
          <a:p>
            <a:pPr lvl="1" eaLnBrk="1" hangingPunct="1"/>
            <a:r>
              <a:rPr lang="en-US">
                <a:latin typeface="Calibri" charset="0"/>
              </a:rPr>
              <a:t>Directly assume some functional form for P(Y|X)</a:t>
            </a:r>
          </a:p>
          <a:p>
            <a:pPr lvl="1" eaLnBrk="1" hangingPunct="1"/>
            <a:r>
              <a:rPr lang="en-US">
                <a:latin typeface="Calibri" charset="0"/>
              </a:rPr>
              <a:t>Estimate parameters of P(Y|X) directly from training data</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7195" y="3233641"/>
            <a:ext cx="1465958" cy="131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911" y="5257217"/>
            <a:ext cx="1266527" cy="136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38662374"/>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01836" y="43737"/>
            <a:ext cx="8742164" cy="1143000"/>
          </a:xfrm>
          <a:noFill/>
        </p:spPr>
        <p:txBody>
          <a:bodyPr/>
          <a:lstStyle/>
          <a:p>
            <a:pPr eaLnBrk="1" hangingPunct="1"/>
            <a:r>
              <a:rPr lang="en-US">
                <a:latin typeface="Calibri" charset="0"/>
              </a:rPr>
              <a:t>Probability Basics	</a:t>
            </a:r>
          </a:p>
        </p:txBody>
      </p:sp>
      <p:sp>
        <p:nvSpPr>
          <p:cNvPr id="19459"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a:latin typeface="Calibri" charset="0"/>
            </a:endParaRPr>
          </a:p>
          <a:p>
            <a:pPr marL="466133" indent="-466133" eaLnBrk="1" hangingPunct="1">
              <a:lnSpc>
                <a:spcPct val="110000"/>
              </a:lnSpc>
              <a:buNone/>
            </a:pPr>
            <a:r>
              <a:rPr lang="en-US" sz="2800">
                <a:latin typeface="Calibri" charset="0"/>
              </a:rPr>
              <a:t>     </a:t>
            </a:r>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9E879D6F-34E2-3E4A-9F32-FFF797A098D1}" type="slidenum">
              <a:rPr lang="en-GB" sz="1400">
                <a:latin typeface="Arial" charset="0"/>
              </a:rPr>
              <a:pPr eaLnBrk="1" hangingPunct="1"/>
              <a:t>111</a:t>
            </a:fld>
            <a:endParaRPr lang="en-GB" sz="1400">
              <a:latin typeface="Arial" charset="0"/>
            </a:endParaRPr>
          </a:p>
        </p:txBody>
      </p:sp>
      <p:sp>
        <p:nvSpPr>
          <p:cNvPr id="19461" name="Rectangle 4"/>
          <p:cNvSpPr>
            <a:spLocks noChangeArrowheads="1"/>
          </p:cNvSpPr>
          <p:nvPr/>
        </p:nvSpPr>
        <p:spPr bwMode="auto">
          <a:xfrm>
            <a:off x="206872" y="1218811"/>
            <a:ext cx="8666261" cy="51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10000"/>
              </a:lnSpc>
              <a:spcBef>
                <a:spcPct val="20000"/>
              </a:spcBef>
              <a:buFontTx/>
              <a:buChar char="•"/>
            </a:pPr>
            <a:r>
              <a:rPr lang="en-US" sz="2500">
                <a:latin typeface="Tahoma" charset="0"/>
              </a:rPr>
              <a:t>Prior, conditional and joint probability for random variables</a:t>
            </a:r>
          </a:p>
          <a:p>
            <a:pPr marL="857036" lvl="1" indent="-399754" defTabSz="913090">
              <a:lnSpc>
                <a:spcPct val="120000"/>
              </a:lnSpc>
              <a:spcBef>
                <a:spcPct val="20000"/>
              </a:spcBef>
              <a:buFontTx/>
              <a:buChar char="–"/>
            </a:pPr>
            <a:r>
              <a:rPr lang="en-US" sz="2100">
                <a:latin typeface="Tahoma" charset="0"/>
              </a:rPr>
              <a:t>Prior probability: </a:t>
            </a:r>
          </a:p>
          <a:p>
            <a:pPr marL="857036" lvl="1" indent="-399754" defTabSz="913090">
              <a:lnSpc>
                <a:spcPct val="120000"/>
              </a:lnSpc>
              <a:spcBef>
                <a:spcPct val="20000"/>
              </a:spcBef>
              <a:buFontTx/>
              <a:buChar char="–"/>
            </a:pPr>
            <a:r>
              <a:rPr lang="en-US" sz="2100">
                <a:latin typeface="Tahoma" charset="0"/>
              </a:rPr>
              <a:t>Conditional probability: </a:t>
            </a:r>
          </a:p>
          <a:p>
            <a:pPr marL="857036" lvl="1" indent="-399754" defTabSz="913090">
              <a:lnSpc>
                <a:spcPct val="110000"/>
              </a:lnSpc>
              <a:spcBef>
                <a:spcPct val="20000"/>
              </a:spcBef>
              <a:buFontTx/>
              <a:buChar char="–"/>
            </a:pPr>
            <a:r>
              <a:rPr lang="en-US" sz="2100">
                <a:latin typeface="Tahoma" charset="0"/>
              </a:rPr>
              <a:t>Joint probability: </a:t>
            </a:r>
          </a:p>
          <a:p>
            <a:pPr marL="857036" lvl="1" indent="-399754" defTabSz="913090">
              <a:lnSpc>
                <a:spcPct val="110000"/>
              </a:lnSpc>
              <a:spcBef>
                <a:spcPct val="20000"/>
              </a:spcBef>
              <a:buFontTx/>
              <a:buChar char="–"/>
            </a:pPr>
            <a:r>
              <a:rPr lang="en-US" sz="2100">
                <a:latin typeface="Tahoma" charset="0"/>
              </a:rPr>
              <a:t>Relationship:</a:t>
            </a:r>
          </a:p>
          <a:p>
            <a:pPr marL="857036" lvl="1" indent="-399754" defTabSz="913090">
              <a:lnSpc>
                <a:spcPct val="110000"/>
              </a:lnSpc>
              <a:spcBef>
                <a:spcPct val="20000"/>
              </a:spcBef>
              <a:buFontTx/>
              <a:buChar char="–"/>
            </a:pPr>
            <a:r>
              <a:rPr lang="en-US" sz="2100">
                <a:latin typeface="Tahoma" charset="0"/>
              </a:rPr>
              <a:t>Independence: </a:t>
            </a:r>
            <a:endParaRPr lang="en-US" sz="2500">
              <a:latin typeface="Tahoma" charset="0"/>
            </a:endParaRPr>
          </a:p>
          <a:p>
            <a:pPr marL="466133" indent="-466133" defTabSz="913090">
              <a:lnSpc>
                <a:spcPct val="110000"/>
              </a:lnSpc>
              <a:spcBef>
                <a:spcPct val="20000"/>
              </a:spcBef>
              <a:buFontTx/>
              <a:buChar char="•"/>
            </a:pPr>
            <a:r>
              <a:rPr lang="en-US" sz="2500">
                <a:latin typeface="Tahoma" charset="0"/>
              </a:rPr>
              <a:t>Bayesian Rule</a:t>
            </a:r>
          </a:p>
        </p:txBody>
      </p:sp>
      <p:graphicFrame>
        <p:nvGraphicFramePr>
          <p:cNvPr id="19462" name="Object 6"/>
          <p:cNvGraphicFramePr>
            <a:graphicFrameLocks noChangeAspect="1"/>
          </p:cNvGraphicFramePr>
          <p:nvPr/>
        </p:nvGraphicFramePr>
        <p:xfrm>
          <a:off x="4168676" y="2643188"/>
          <a:ext cx="2117824" cy="365934"/>
        </p:xfrm>
        <a:graphic>
          <a:graphicData uri="http://schemas.openxmlformats.org/presentationml/2006/ole">
            <mc:AlternateContent xmlns:mc="http://schemas.openxmlformats.org/markup-compatibility/2006">
              <mc:Choice xmlns:v="urn:schemas-microsoft-com:vml" Requires="v">
                <p:oleObj spid="_x0000_s116810" name="Equation" r:id="rId3" imgW="1091726" imgH="177723" progId="Equation.3">
                  <p:embed/>
                </p:oleObj>
              </mc:Choice>
              <mc:Fallback>
                <p:oleObj name="Equation" r:id="rId3" imgW="1091726"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676" y="2643188"/>
                        <a:ext cx="2117824" cy="36593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3" name="Object 8"/>
          <p:cNvGraphicFramePr>
            <a:graphicFrameLocks noChangeAspect="1"/>
          </p:cNvGraphicFramePr>
          <p:nvPr/>
        </p:nvGraphicFramePr>
        <p:xfrm>
          <a:off x="1007567" y="4742576"/>
          <a:ext cx="3091160" cy="956388"/>
        </p:xfrm>
        <a:graphic>
          <a:graphicData uri="http://schemas.openxmlformats.org/presentationml/2006/ole">
            <mc:AlternateContent xmlns:mc="http://schemas.openxmlformats.org/markup-compatibility/2006">
              <mc:Choice xmlns:v="urn:schemas-microsoft-com:vml" Requires="v">
                <p:oleObj spid="_x0000_s116811" name="Equation" r:id="rId5" imgW="1218671" imgH="355446" progId="Equation.3">
                  <p:embed/>
                </p:oleObj>
              </mc:Choice>
              <mc:Fallback>
                <p:oleObj name="Equation" r:id="rId5" imgW="1218671" imgH="3554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567" y="4742576"/>
                        <a:ext cx="3091160" cy="9563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64" name="Object 9"/>
          <p:cNvGraphicFramePr>
            <a:graphicFrameLocks noChangeAspect="1"/>
          </p:cNvGraphicFramePr>
          <p:nvPr/>
        </p:nvGraphicFramePr>
        <p:xfrm>
          <a:off x="3259336" y="2224768"/>
          <a:ext cx="756047" cy="386346"/>
        </p:xfrm>
        <a:graphic>
          <a:graphicData uri="http://schemas.openxmlformats.org/presentationml/2006/ole">
            <mc:AlternateContent xmlns:mc="http://schemas.openxmlformats.org/markup-compatibility/2006">
              <mc:Choice xmlns:v="urn:schemas-microsoft-com:vml" Requires="v">
                <p:oleObj spid="_x0000_s116812" name="Equation" r:id="rId7" imgW="368140" imgH="177723" progId="Equation.3">
                  <p:embed/>
                </p:oleObj>
              </mc:Choice>
              <mc:Fallback>
                <p:oleObj name="Equation" r:id="rId7" imgW="368140" imgH="17772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9336" y="2224768"/>
                        <a:ext cx="756047" cy="38634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5" name="Object 10"/>
          <p:cNvGraphicFramePr>
            <a:graphicFrameLocks noChangeAspect="1"/>
          </p:cNvGraphicFramePr>
          <p:nvPr/>
        </p:nvGraphicFramePr>
        <p:xfrm>
          <a:off x="3643313" y="3084934"/>
          <a:ext cx="2979539" cy="365935"/>
        </p:xfrm>
        <a:graphic>
          <a:graphicData uri="http://schemas.openxmlformats.org/presentationml/2006/ole">
            <mc:AlternateContent xmlns:mc="http://schemas.openxmlformats.org/markup-compatibility/2006">
              <mc:Choice xmlns:v="urn:schemas-microsoft-com:vml" Requires="v">
                <p:oleObj spid="_x0000_s116813" name="Equation" r:id="rId9" imgW="1536033" imgH="177723" progId="Equation.3">
                  <p:embed/>
                </p:oleObj>
              </mc:Choice>
              <mc:Fallback>
                <p:oleObj name="Equation" r:id="rId9" imgW="1536033" imgH="17772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3313" y="3084934"/>
                        <a:ext cx="2979539" cy="36593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6" name="Object 11"/>
          <p:cNvGraphicFramePr>
            <a:graphicFrameLocks noChangeAspect="1"/>
          </p:cNvGraphicFramePr>
          <p:nvPr/>
        </p:nvGraphicFramePr>
        <p:xfrm>
          <a:off x="3071813" y="3504812"/>
          <a:ext cx="4582418" cy="365935"/>
        </p:xfrm>
        <a:graphic>
          <a:graphicData uri="http://schemas.openxmlformats.org/presentationml/2006/ole">
            <mc:AlternateContent xmlns:mc="http://schemas.openxmlformats.org/markup-compatibility/2006">
              <mc:Choice xmlns:v="urn:schemas-microsoft-com:vml" Requires="v">
                <p:oleObj spid="_x0000_s116814" name="Equation" r:id="rId11" imgW="2361175" imgH="177723" progId="Equation.3">
                  <p:embed/>
                </p:oleObj>
              </mc:Choice>
              <mc:Fallback>
                <p:oleObj name="Equation" r:id="rId11" imgW="2361175" imgH="17772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1813" y="3504812"/>
                        <a:ext cx="4582418" cy="36593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7" name="Object 12"/>
          <p:cNvGraphicFramePr>
            <a:graphicFrameLocks noChangeAspect="1"/>
          </p:cNvGraphicFramePr>
          <p:nvPr/>
        </p:nvGraphicFramePr>
        <p:xfrm>
          <a:off x="3000375" y="3918858"/>
          <a:ext cx="6157020" cy="365935"/>
        </p:xfrm>
        <a:graphic>
          <a:graphicData uri="http://schemas.openxmlformats.org/presentationml/2006/ole">
            <mc:AlternateContent xmlns:mc="http://schemas.openxmlformats.org/markup-compatibility/2006">
              <mc:Choice xmlns:v="urn:schemas-microsoft-com:vml" Requires="v">
                <p:oleObj spid="_x0000_s116815" name="Equation" r:id="rId13" imgW="3175000" imgH="177800" progId="Equation.3">
                  <p:embed/>
                </p:oleObj>
              </mc:Choice>
              <mc:Fallback>
                <p:oleObj name="Equation" r:id="rId13" imgW="3175000" imgH="177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0375" y="3918858"/>
                        <a:ext cx="6157020" cy="36593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8" name="Object 13"/>
          <p:cNvGraphicFramePr>
            <a:graphicFrameLocks noChangeAspect="1"/>
          </p:cNvGraphicFramePr>
          <p:nvPr/>
        </p:nvGraphicFramePr>
        <p:xfrm>
          <a:off x="4116586" y="4742576"/>
          <a:ext cx="4143375" cy="931603"/>
        </p:xfrm>
        <a:graphic>
          <a:graphicData uri="http://schemas.openxmlformats.org/presentationml/2006/ole">
            <mc:AlternateContent xmlns:mc="http://schemas.openxmlformats.org/markup-compatibility/2006">
              <mc:Choice xmlns:v="urn:schemas-microsoft-com:vml" Requires="v">
                <p:oleObj spid="_x0000_s116816" name="Equation" r:id="rId15" imgW="1497950" imgH="317362" progId="Equation.3">
                  <p:embed/>
                </p:oleObj>
              </mc:Choice>
              <mc:Fallback>
                <p:oleObj name="Equation" r:id="rId15" imgW="1497950" imgH="31736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6586" y="4742576"/>
                        <a:ext cx="4143375" cy="93160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08575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1836" y="43737"/>
            <a:ext cx="8742164" cy="1143000"/>
          </a:xfrm>
          <a:noFill/>
        </p:spPr>
        <p:txBody>
          <a:bodyPr/>
          <a:lstStyle/>
          <a:p>
            <a:pPr eaLnBrk="1" hangingPunct="1"/>
            <a:r>
              <a:rPr lang="en-US">
                <a:latin typeface="Calibri" charset="0"/>
              </a:rPr>
              <a:t>Probability Basics	</a:t>
            </a:r>
          </a:p>
        </p:txBody>
      </p:sp>
      <p:sp>
        <p:nvSpPr>
          <p:cNvPr id="20483"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a:latin typeface="Calibri" charset="0"/>
            </a:endParaRPr>
          </a:p>
          <a:p>
            <a:pPr marL="466133" indent="-466133" eaLnBrk="1" hangingPunct="1">
              <a:lnSpc>
                <a:spcPct val="110000"/>
              </a:lnSpc>
              <a:buNone/>
            </a:pPr>
            <a:r>
              <a:rPr lang="en-US" sz="2800">
                <a:latin typeface="Calibri" charset="0"/>
              </a:rPr>
              <a:t>     </a:t>
            </a:r>
          </a:p>
        </p:txBody>
      </p:sp>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739A9657-ED9E-0245-9D3B-5B53235519FF}" type="slidenum">
              <a:rPr lang="en-GB" sz="1400">
                <a:latin typeface="Arial" charset="0"/>
              </a:rPr>
              <a:pPr eaLnBrk="1" hangingPunct="1"/>
              <a:t>112</a:t>
            </a:fld>
            <a:endParaRPr lang="en-GB" sz="1400">
              <a:latin typeface="Arial" charset="0"/>
            </a:endParaRPr>
          </a:p>
        </p:txBody>
      </p:sp>
      <p:sp>
        <p:nvSpPr>
          <p:cNvPr id="20485" name="Rectangle 4"/>
          <p:cNvSpPr>
            <a:spLocks noChangeArrowheads="1"/>
          </p:cNvSpPr>
          <p:nvPr/>
        </p:nvSpPr>
        <p:spPr bwMode="auto">
          <a:xfrm>
            <a:off x="206872" y="1218811"/>
            <a:ext cx="8666261" cy="51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10000"/>
              </a:lnSpc>
              <a:spcBef>
                <a:spcPct val="20000"/>
              </a:spcBef>
              <a:buFontTx/>
              <a:buChar char="•"/>
            </a:pPr>
            <a:r>
              <a:rPr lang="en-GB" sz="2500">
                <a:solidFill>
                  <a:srgbClr val="FF0000"/>
                </a:solidFill>
                <a:latin typeface="Tahoma" charset="0"/>
              </a:rPr>
              <a:t>Quiz</a:t>
            </a:r>
            <a:r>
              <a:rPr lang="en-GB" sz="2500">
                <a:latin typeface="Tahoma" charset="0"/>
              </a:rPr>
              <a:t>: </a:t>
            </a:r>
            <a:r>
              <a:rPr lang="en-GB" sz="1900">
                <a:latin typeface="Tahoma" charset="0"/>
              </a:rPr>
              <a:t>We have two six-sided dice. When they are tolled, it could end up with the following occurance: (</a:t>
            </a:r>
            <a:r>
              <a:rPr lang="en-GB" sz="1900" i="1">
                <a:solidFill>
                  <a:srgbClr val="FF0000"/>
                </a:solidFill>
                <a:latin typeface="Tahoma" charset="0"/>
              </a:rPr>
              <a:t>A</a:t>
            </a:r>
            <a:r>
              <a:rPr lang="en-GB" sz="1900">
                <a:latin typeface="Tahoma" charset="0"/>
              </a:rPr>
              <a:t>) dice 1 lands on side “3”, (</a:t>
            </a:r>
            <a:r>
              <a:rPr lang="en-GB" sz="1900" i="1">
                <a:solidFill>
                  <a:srgbClr val="FF0000"/>
                </a:solidFill>
                <a:latin typeface="Tahoma" charset="0"/>
              </a:rPr>
              <a:t>B</a:t>
            </a:r>
            <a:r>
              <a:rPr lang="en-GB" sz="1900">
                <a:latin typeface="Tahoma" charset="0"/>
              </a:rPr>
              <a:t>) dice 2 lands on side “1”, and (</a:t>
            </a:r>
            <a:r>
              <a:rPr lang="en-GB" sz="1900" i="1">
                <a:solidFill>
                  <a:srgbClr val="FF0000"/>
                </a:solidFill>
                <a:latin typeface="Tahoma" charset="0"/>
              </a:rPr>
              <a:t>C</a:t>
            </a:r>
            <a:r>
              <a:rPr lang="en-GB" sz="1900">
                <a:latin typeface="Tahoma" charset="0"/>
              </a:rPr>
              <a:t>) Two dice sum to eight. Answer the following questions:</a:t>
            </a:r>
            <a:endParaRPr lang="en-US" sz="1900">
              <a:latin typeface="Tahoma" charset="0"/>
            </a:endParaRPr>
          </a:p>
        </p:txBody>
      </p:sp>
      <p:graphicFrame>
        <p:nvGraphicFramePr>
          <p:cNvPr id="20486" name="Object 9"/>
          <p:cNvGraphicFramePr>
            <a:graphicFrameLocks noChangeAspect="1"/>
          </p:cNvGraphicFramePr>
          <p:nvPr>
            <p:extLst>
              <p:ext uri="{D42A27DB-BD31-4B8C-83A1-F6EECF244321}">
                <p14:modId xmlns:p14="http://schemas.microsoft.com/office/powerpoint/2010/main" val="3501519717"/>
              </p:ext>
            </p:extLst>
          </p:nvPr>
        </p:nvGraphicFramePr>
        <p:xfrm>
          <a:off x="620017" y="2925730"/>
          <a:ext cx="4561583" cy="3551270"/>
        </p:xfrm>
        <a:graphic>
          <a:graphicData uri="http://schemas.openxmlformats.org/presentationml/2006/ole">
            <mc:AlternateContent xmlns:mc="http://schemas.openxmlformats.org/markup-compatibility/2006">
              <mc:Choice xmlns:v="urn:schemas-microsoft-com:vml" Requires="v">
                <p:oleObj spid="_x0000_s117775" name="Equation" r:id="rId3" imgW="2120900" imgH="1828800" progId="Equation.3">
                  <p:embed/>
                </p:oleObj>
              </mc:Choice>
              <mc:Fallback>
                <p:oleObj name="Equation" r:id="rId3" imgW="2120900" imgH="182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17" y="2925730"/>
                        <a:ext cx="4561583" cy="3551270"/>
                      </a:xfrm>
                      <a:prstGeom prst="rect">
                        <a:avLst/>
                      </a:prstGeom>
                      <a:noFill/>
                      <a:ln>
                        <a:noFill/>
                      </a:ln>
                      <a:effectLst/>
                      <a:extLst/>
                    </p:spPr>
                  </p:pic>
                </p:oleObj>
              </mc:Fallback>
            </mc:AlternateContent>
          </a:graphicData>
        </a:graphic>
      </p:graphicFrame>
      <p:pic>
        <p:nvPicPr>
          <p:cNvPr id="2048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551" y="2599451"/>
            <a:ext cx="3743027" cy="317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121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Probabilistic Classification	</a:t>
            </a:r>
          </a:p>
        </p:txBody>
      </p:sp>
      <p:sp>
        <p:nvSpPr>
          <p:cNvPr id="21507"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a:latin typeface="Calibri" charset="0"/>
            </a:endParaRPr>
          </a:p>
          <a:p>
            <a:pPr marL="466133" indent="-466133" eaLnBrk="1" hangingPunct="1">
              <a:lnSpc>
                <a:spcPct val="110000"/>
              </a:lnSpc>
              <a:buNone/>
            </a:pPr>
            <a:r>
              <a:rPr lang="en-US" sz="2800">
                <a:latin typeface="Calibri" charset="0"/>
              </a:rPr>
              <a:t>     </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EBDCEAB4-8759-AF40-9838-1FDE22D8A468}" type="slidenum">
              <a:rPr lang="en-GB" sz="1400">
                <a:latin typeface="Arial" charset="0"/>
              </a:rPr>
              <a:pPr eaLnBrk="1" hangingPunct="1"/>
              <a:t>113</a:t>
            </a:fld>
            <a:endParaRPr lang="en-GB" sz="1400">
              <a:latin typeface="Arial" charset="0"/>
            </a:endParaRPr>
          </a:p>
        </p:txBody>
      </p:sp>
      <p:sp>
        <p:nvSpPr>
          <p:cNvPr id="21509" name="Rectangle 4"/>
          <p:cNvSpPr>
            <a:spLocks noChangeArrowheads="1"/>
          </p:cNvSpPr>
          <p:nvPr/>
        </p:nvSpPr>
        <p:spPr bwMode="auto">
          <a:xfrm>
            <a:off x="336352" y="1218811"/>
            <a:ext cx="8666262" cy="51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10000"/>
              </a:lnSpc>
              <a:spcBef>
                <a:spcPct val="20000"/>
              </a:spcBef>
              <a:buFontTx/>
              <a:buChar char="•"/>
            </a:pPr>
            <a:r>
              <a:rPr lang="en-US" sz="2500">
                <a:latin typeface="Tahoma" charset="0"/>
              </a:rPr>
              <a:t>Establishing a probabilistic model for classification</a:t>
            </a:r>
          </a:p>
          <a:p>
            <a:pPr marL="857036" lvl="1" indent="-399754" defTabSz="913090">
              <a:lnSpc>
                <a:spcPct val="110000"/>
              </a:lnSpc>
              <a:spcBef>
                <a:spcPct val="20000"/>
              </a:spcBef>
              <a:buFontTx/>
              <a:buChar char="–"/>
            </a:pPr>
            <a:r>
              <a:rPr lang="en-US" sz="2100" b="1">
                <a:solidFill>
                  <a:srgbClr val="FF0000"/>
                </a:solidFill>
                <a:latin typeface="Tahoma" charset="0"/>
              </a:rPr>
              <a:t>Discriminative model</a:t>
            </a:r>
          </a:p>
          <a:p>
            <a:pPr marL="857036" lvl="1" indent="-399754" defTabSz="913090">
              <a:lnSpc>
                <a:spcPct val="110000"/>
              </a:lnSpc>
              <a:spcBef>
                <a:spcPct val="20000"/>
              </a:spcBef>
              <a:buFontTx/>
              <a:buChar char="–"/>
            </a:pPr>
            <a:endParaRPr lang="en-US" sz="2100">
              <a:latin typeface="Tahoma" charset="0"/>
            </a:endParaRPr>
          </a:p>
        </p:txBody>
      </p:sp>
      <p:graphicFrame>
        <p:nvGraphicFramePr>
          <p:cNvPr id="21510" name="Object 5"/>
          <p:cNvGraphicFramePr>
            <a:graphicFrameLocks noChangeAspect="1"/>
          </p:cNvGraphicFramePr>
          <p:nvPr/>
        </p:nvGraphicFramePr>
        <p:xfrm>
          <a:off x="2476501" y="2246637"/>
          <a:ext cx="4235648" cy="421335"/>
        </p:xfrm>
        <a:graphic>
          <a:graphicData uri="http://schemas.openxmlformats.org/presentationml/2006/ole">
            <mc:AlternateContent xmlns:mc="http://schemas.openxmlformats.org/markup-compatibility/2006">
              <mc:Choice xmlns:v="urn:schemas-microsoft-com:vml" Requires="v">
                <p:oleObj spid="_x0000_s118888" name="Equation" r:id="rId3" imgW="1891479" imgH="177723" progId="Equation.3">
                  <p:embed/>
                </p:oleObj>
              </mc:Choice>
              <mc:Fallback>
                <p:oleObj name="Equation" r:id="rId3" imgW="1891479"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1" y="2246637"/>
                        <a:ext cx="4235648" cy="421335"/>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11" name="Object 13"/>
          <p:cNvGraphicFramePr>
            <a:graphicFrameLocks noChangeAspect="1"/>
          </p:cNvGraphicFramePr>
          <p:nvPr/>
        </p:nvGraphicFramePr>
        <p:xfrm>
          <a:off x="3464719" y="5986171"/>
          <a:ext cx="2239864" cy="467989"/>
        </p:xfrm>
        <a:graphic>
          <a:graphicData uri="http://schemas.openxmlformats.org/presentationml/2006/ole">
            <mc:AlternateContent xmlns:mc="http://schemas.openxmlformats.org/markup-compatibility/2006">
              <mc:Choice xmlns:v="urn:schemas-microsoft-com:vml" Requires="v">
                <p:oleObj spid="_x0000_s118889" name="Equation" r:id="rId5" imgW="1091726" imgH="215806" progId="Equation.3">
                  <p:embed/>
                </p:oleObj>
              </mc:Choice>
              <mc:Fallback>
                <p:oleObj name="Equation" r:id="rId5" imgW="1091726"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719" y="5986171"/>
                        <a:ext cx="2239864" cy="46798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1512" name="Group 32"/>
          <p:cNvGrpSpPr>
            <a:grpSpLocks/>
          </p:cNvGrpSpPr>
          <p:nvPr/>
        </p:nvGrpSpPr>
        <p:grpSpPr bwMode="auto">
          <a:xfrm>
            <a:off x="2747367" y="2944974"/>
            <a:ext cx="3518297" cy="2917275"/>
            <a:chOff x="3289300" y="3354573"/>
            <a:chExt cx="4114800" cy="3216090"/>
          </a:xfrm>
        </p:grpSpPr>
        <p:sp>
          <p:nvSpPr>
            <p:cNvPr id="11" name="TextBox 10"/>
            <p:cNvSpPr txBox="1"/>
            <p:nvPr/>
          </p:nvSpPr>
          <p:spPr>
            <a:xfrm>
              <a:off x="3289300" y="4008721"/>
              <a:ext cx="4114800" cy="1798502"/>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lvl1pPr eaLnBrk="0" hangingPunct="0">
                <a:defRPr sz="4700">
                  <a:solidFill>
                    <a:schemeClr val="tx1"/>
                  </a:solidFill>
                  <a:latin typeface="Times New Roman" charset="0"/>
                  <a:ea typeface="ＭＳ Ｐゴシック" charset="0"/>
                </a:defRPr>
              </a:lvl1pPr>
              <a:lvl2pPr marL="742950" indent="-285750" eaLnBrk="0" hangingPunct="0">
                <a:defRPr sz="4700">
                  <a:solidFill>
                    <a:schemeClr val="tx1"/>
                  </a:solidFill>
                  <a:latin typeface="Times New Roman" charset="0"/>
                  <a:ea typeface="ＭＳ Ｐゴシック" charset="0"/>
                </a:defRPr>
              </a:lvl2pPr>
              <a:lvl3pPr marL="1143000" indent="-228600" eaLnBrk="0" hangingPunct="0">
                <a:defRPr sz="4700">
                  <a:solidFill>
                    <a:schemeClr val="tx1"/>
                  </a:solidFill>
                  <a:latin typeface="Times New Roman" charset="0"/>
                  <a:ea typeface="ＭＳ Ｐゴシック" charset="0"/>
                </a:defRPr>
              </a:lvl3pPr>
              <a:lvl4pPr marL="1600200" indent="-228600" eaLnBrk="0" hangingPunct="0">
                <a:defRPr sz="4700">
                  <a:solidFill>
                    <a:schemeClr val="tx1"/>
                  </a:solidFill>
                  <a:latin typeface="Times New Roman" charset="0"/>
                  <a:ea typeface="ＭＳ Ｐゴシック" charset="0"/>
                </a:defRPr>
              </a:lvl4pPr>
              <a:lvl5pPr marL="2057400" indent="-228600" eaLnBrk="0" hangingPunct="0">
                <a:defRPr sz="4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700">
                  <a:solidFill>
                    <a:schemeClr val="tx1"/>
                  </a:solidFill>
                  <a:latin typeface="Times New Roman" charset="0"/>
                  <a:ea typeface="ＭＳ Ｐゴシック" charset="0"/>
                </a:defRPr>
              </a:lvl9pPr>
            </a:lstStyle>
            <a:p>
              <a:pPr algn="ctr" eaLnBrk="1" hangingPunct="1"/>
              <a:endParaRPr lang="en-GB" sz="2500"/>
            </a:p>
            <a:p>
              <a:pPr algn="ctr" eaLnBrk="1" hangingPunct="1"/>
              <a:r>
                <a:rPr lang="en-GB" sz="2500" b="1"/>
                <a:t>Discriminative </a:t>
              </a:r>
            </a:p>
            <a:p>
              <a:pPr algn="ctr" eaLnBrk="1" hangingPunct="1"/>
              <a:r>
                <a:rPr lang="en-GB" sz="2500" b="1"/>
                <a:t>Probabilistic Classifier</a:t>
              </a:r>
            </a:p>
            <a:p>
              <a:pPr algn="ctr" eaLnBrk="1" hangingPunct="1"/>
              <a:endParaRPr lang="en-US" sz="2500"/>
            </a:p>
          </p:txBody>
        </p:sp>
        <p:grpSp>
          <p:nvGrpSpPr>
            <p:cNvPr id="21514" name="Group 15"/>
            <p:cNvGrpSpPr>
              <a:grpSpLocks/>
            </p:cNvGrpSpPr>
            <p:nvPr/>
          </p:nvGrpSpPr>
          <p:grpSpPr bwMode="auto">
            <a:xfrm>
              <a:off x="3822700" y="5838031"/>
              <a:ext cx="395288" cy="715963"/>
              <a:chOff x="4037012" y="5838031"/>
              <a:chExt cx="395288" cy="715963"/>
            </a:xfrm>
          </p:grpSpPr>
          <p:sp>
            <p:nvSpPr>
              <p:cNvPr id="21529" name="Up Arrow 13"/>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1530" name="Object 9"/>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18890" name="Equation" r:id="rId7" imgW="164957" imgH="203024" progId="Equation.3">
                      <p:embed/>
                    </p:oleObj>
                  </mc:Choice>
                  <mc:Fallback>
                    <p:oleObj name="Equation" r:id="rId7" imgW="164957"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1515" name="Group 16"/>
            <p:cNvGrpSpPr>
              <a:grpSpLocks/>
            </p:cNvGrpSpPr>
            <p:nvPr/>
          </p:nvGrpSpPr>
          <p:grpSpPr bwMode="auto">
            <a:xfrm>
              <a:off x="4492625" y="5838031"/>
              <a:ext cx="427038" cy="716757"/>
              <a:chOff x="4021137" y="5838031"/>
              <a:chExt cx="427038" cy="716757"/>
            </a:xfrm>
          </p:grpSpPr>
          <p:sp>
            <p:nvSpPr>
              <p:cNvPr id="21527" name="Up Arrow 17"/>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1528" name="Object 11"/>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18891" name="Equation" r:id="rId9" imgW="177569" imgH="202936" progId="Equation.3">
                      <p:embed/>
                    </p:oleObj>
                  </mc:Choice>
                  <mc:Fallback>
                    <p:oleObj name="Equation" r:id="rId9" imgW="177569" imgH="20293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1516" name="Group 19"/>
            <p:cNvGrpSpPr>
              <a:grpSpLocks/>
            </p:cNvGrpSpPr>
            <p:nvPr/>
          </p:nvGrpSpPr>
          <p:grpSpPr bwMode="auto">
            <a:xfrm>
              <a:off x="6613525" y="5838031"/>
              <a:ext cx="425450" cy="732632"/>
              <a:chOff x="4022725" y="5838031"/>
              <a:chExt cx="425450" cy="732632"/>
            </a:xfrm>
          </p:grpSpPr>
          <p:sp>
            <p:nvSpPr>
              <p:cNvPr id="21525" name="Up Arrow 20"/>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1526" name="Object 12"/>
              <p:cNvGraphicFramePr>
                <a:graphicFrameLocks noChangeAspect="1"/>
              </p:cNvGraphicFramePr>
              <p:nvPr/>
            </p:nvGraphicFramePr>
            <p:xfrm>
              <a:off x="4022725" y="6051550"/>
              <a:ext cx="425450" cy="519113"/>
            </p:xfrm>
            <a:graphic>
              <a:graphicData uri="http://schemas.openxmlformats.org/presentationml/2006/ole">
                <mc:AlternateContent xmlns:mc="http://schemas.openxmlformats.org/markup-compatibility/2006">
                  <mc:Choice xmlns:v="urn:schemas-microsoft-com:vml" Requires="v">
                    <p:oleObj spid="_x0000_s118892" name="Equation" r:id="rId11" imgW="177569" imgH="215619" progId="Equation.3">
                      <p:embed/>
                    </p:oleObj>
                  </mc:Choice>
                  <mc:Fallback>
                    <p:oleObj name="Equation" r:id="rId11" imgW="177569" imgH="21561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2725" y="6051550"/>
                            <a:ext cx="42545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21517" name="Up Arrow 24"/>
            <p:cNvSpPr>
              <a:spLocks noChangeArrowheads="1"/>
            </p:cNvSpPr>
            <p:nvPr/>
          </p:nvSpPr>
          <p:spPr bwMode="auto">
            <a:xfrm>
              <a:off x="3746500" y="37044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1518" name="Object 14"/>
            <p:cNvGraphicFramePr>
              <a:graphicFrameLocks noChangeAspect="1"/>
            </p:cNvGraphicFramePr>
            <p:nvPr/>
          </p:nvGraphicFramePr>
          <p:xfrm>
            <a:off x="3289300" y="3354573"/>
            <a:ext cx="914400" cy="349857"/>
          </p:xfrm>
          <a:graphic>
            <a:graphicData uri="http://schemas.openxmlformats.org/presentationml/2006/ole">
              <mc:AlternateContent xmlns:mc="http://schemas.openxmlformats.org/markup-compatibility/2006">
                <mc:Choice xmlns:v="urn:schemas-microsoft-com:vml" Requires="v">
                  <p:oleObj spid="_x0000_s118893" name="Equation" r:id="rId13" imgW="533169" imgH="203112" progId="Equation.3">
                    <p:embed/>
                  </p:oleObj>
                </mc:Choice>
                <mc:Fallback>
                  <p:oleObj name="Equation" r:id="rId13" imgW="533169"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89300" y="3354573"/>
                          <a:ext cx="914400" cy="34985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519" name="Up Arrow 26"/>
            <p:cNvSpPr>
              <a:spLocks noChangeArrowheads="1"/>
            </p:cNvSpPr>
            <p:nvPr/>
          </p:nvSpPr>
          <p:spPr bwMode="auto">
            <a:xfrm>
              <a:off x="4737100" y="37044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sp>
          <p:nvSpPr>
            <p:cNvPr id="21520" name="Up Arrow 27"/>
            <p:cNvSpPr>
              <a:spLocks noChangeArrowheads="1"/>
            </p:cNvSpPr>
            <p:nvPr/>
          </p:nvSpPr>
          <p:spPr bwMode="auto">
            <a:xfrm>
              <a:off x="6642100" y="37044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1521" name="Object 15"/>
            <p:cNvGraphicFramePr>
              <a:graphicFrameLocks noChangeAspect="1"/>
            </p:cNvGraphicFramePr>
            <p:nvPr/>
          </p:nvGraphicFramePr>
          <p:xfrm>
            <a:off x="4356100" y="3357894"/>
            <a:ext cx="927101" cy="346537"/>
          </p:xfrm>
          <a:graphic>
            <a:graphicData uri="http://schemas.openxmlformats.org/presentationml/2006/ole">
              <mc:AlternateContent xmlns:mc="http://schemas.openxmlformats.org/markup-compatibility/2006">
                <mc:Choice xmlns:v="urn:schemas-microsoft-com:vml" Requires="v">
                  <p:oleObj spid="_x0000_s118894" name="Equation" r:id="rId15" imgW="545626" imgH="203024" progId="Equation.3">
                    <p:embed/>
                  </p:oleObj>
                </mc:Choice>
                <mc:Fallback>
                  <p:oleObj name="Equation" r:id="rId15" imgW="545626" imgH="203024"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6100" y="3357894"/>
                          <a:ext cx="927101" cy="3465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22" name="Object 16"/>
            <p:cNvGraphicFramePr>
              <a:graphicFrameLocks noChangeAspect="1"/>
            </p:cNvGraphicFramePr>
            <p:nvPr/>
          </p:nvGraphicFramePr>
          <p:xfrm>
            <a:off x="6261100" y="3362641"/>
            <a:ext cx="914400" cy="341790"/>
          </p:xfrm>
          <a:graphic>
            <a:graphicData uri="http://schemas.openxmlformats.org/presentationml/2006/ole">
              <mc:AlternateContent xmlns:mc="http://schemas.openxmlformats.org/markup-compatibility/2006">
                <mc:Choice xmlns:v="urn:schemas-microsoft-com:vml" Requires="v">
                  <p:oleObj spid="_x0000_s118895" name="Equation" r:id="rId17" imgW="545626" imgH="203024" progId="Equation.3">
                    <p:embed/>
                  </p:oleObj>
                </mc:Choice>
                <mc:Fallback>
                  <p:oleObj name="Equation" r:id="rId17" imgW="545626" imgH="203024"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61100" y="3362641"/>
                          <a:ext cx="914400" cy="34179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23" name="Object 17"/>
            <p:cNvGraphicFramePr>
              <a:graphicFrameLocks noChangeAspect="1"/>
            </p:cNvGraphicFramePr>
            <p:nvPr/>
          </p:nvGraphicFramePr>
          <p:xfrm>
            <a:off x="5346700" y="5985676"/>
            <a:ext cx="838200" cy="233355"/>
          </p:xfrm>
          <a:graphic>
            <a:graphicData uri="http://schemas.openxmlformats.org/presentationml/2006/ole">
              <mc:AlternateContent xmlns:mc="http://schemas.openxmlformats.org/markup-compatibility/2006">
                <mc:Choice xmlns:v="urn:schemas-microsoft-com:vml" Requires="v">
                  <p:oleObj spid="_x0000_s118896" name="Equation" r:id="rId19" imgW="291847" imgH="114201" progId="Equation.3">
                    <p:embed/>
                  </p:oleObj>
                </mc:Choice>
                <mc:Fallback>
                  <p:oleObj name="Equation" r:id="rId19" imgW="291847" imgH="114201"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46700" y="5985676"/>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24" name="Object 18"/>
            <p:cNvGraphicFramePr>
              <a:graphicFrameLocks noChangeAspect="1"/>
            </p:cNvGraphicFramePr>
            <p:nvPr/>
          </p:nvGraphicFramePr>
          <p:xfrm>
            <a:off x="5346700" y="3704431"/>
            <a:ext cx="838200" cy="233362"/>
          </p:xfrm>
          <a:graphic>
            <a:graphicData uri="http://schemas.openxmlformats.org/presentationml/2006/ole">
              <mc:AlternateContent xmlns:mc="http://schemas.openxmlformats.org/markup-compatibility/2006">
                <mc:Choice xmlns:v="urn:schemas-microsoft-com:vml" Requires="v">
                  <p:oleObj spid="_x0000_s118897" name="Equation" r:id="rId21" imgW="291847" imgH="114201" progId="Equation.3">
                    <p:embed/>
                  </p:oleObj>
                </mc:Choice>
                <mc:Fallback>
                  <p:oleObj name="Equation" r:id="rId21" imgW="291847" imgH="114201"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46700" y="3704431"/>
                          <a:ext cx="838200" cy="2333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3106456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Probabilistic Classification	</a:t>
            </a:r>
          </a:p>
        </p:txBody>
      </p:sp>
      <p:sp>
        <p:nvSpPr>
          <p:cNvPr id="22531"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a:latin typeface="Calibri" charset="0"/>
            </a:endParaRPr>
          </a:p>
          <a:p>
            <a:pPr marL="466133" indent="-466133" eaLnBrk="1" hangingPunct="1">
              <a:lnSpc>
                <a:spcPct val="110000"/>
              </a:lnSpc>
              <a:buNone/>
            </a:pPr>
            <a:r>
              <a:rPr lang="en-US" sz="2800">
                <a:latin typeface="Calibri" charset="0"/>
              </a:rPr>
              <a:t>     </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C052D7EF-E98A-DF41-926E-C430FAB8CD52}" type="slidenum">
              <a:rPr lang="en-GB" sz="1400">
                <a:latin typeface="Arial" charset="0"/>
              </a:rPr>
              <a:pPr eaLnBrk="1" hangingPunct="1"/>
              <a:t>114</a:t>
            </a:fld>
            <a:endParaRPr lang="en-GB" sz="1400">
              <a:latin typeface="Arial" charset="0"/>
            </a:endParaRPr>
          </a:p>
        </p:txBody>
      </p:sp>
      <p:sp>
        <p:nvSpPr>
          <p:cNvPr id="22533" name="Rectangle 4"/>
          <p:cNvSpPr>
            <a:spLocks noChangeArrowheads="1"/>
          </p:cNvSpPr>
          <p:nvPr/>
        </p:nvSpPr>
        <p:spPr bwMode="auto">
          <a:xfrm>
            <a:off x="336352" y="1218811"/>
            <a:ext cx="8666262" cy="51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10000"/>
              </a:lnSpc>
              <a:spcBef>
                <a:spcPct val="20000"/>
              </a:spcBef>
              <a:buFontTx/>
              <a:buChar char="•"/>
            </a:pPr>
            <a:r>
              <a:rPr lang="en-US" sz="2500">
                <a:latin typeface="Tahoma" charset="0"/>
              </a:rPr>
              <a:t>Establishing a probabilistic model for classification (cont.)</a:t>
            </a:r>
          </a:p>
          <a:p>
            <a:pPr marL="857036" lvl="1" indent="-399754" defTabSz="913090">
              <a:lnSpc>
                <a:spcPct val="110000"/>
              </a:lnSpc>
              <a:spcBef>
                <a:spcPct val="20000"/>
              </a:spcBef>
              <a:buFontTx/>
              <a:buChar char="–"/>
            </a:pPr>
            <a:r>
              <a:rPr lang="en-US" sz="2100" b="1">
                <a:solidFill>
                  <a:srgbClr val="FF0000"/>
                </a:solidFill>
                <a:latin typeface="Tahoma" charset="0"/>
              </a:rPr>
              <a:t>Generative model</a:t>
            </a:r>
          </a:p>
          <a:p>
            <a:pPr marL="466133" indent="-466133" defTabSz="913090">
              <a:lnSpc>
                <a:spcPct val="110000"/>
              </a:lnSpc>
              <a:spcBef>
                <a:spcPct val="20000"/>
              </a:spcBef>
            </a:pPr>
            <a:r>
              <a:rPr lang="en-US" sz="2800">
                <a:latin typeface="Tahoma" charset="0"/>
              </a:rPr>
              <a:t>        </a:t>
            </a:r>
          </a:p>
        </p:txBody>
      </p:sp>
      <p:graphicFrame>
        <p:nvGraphicFramePr>
          <p:cNvPr id="22534" name="Object 6"/>
          <p:cNvGraphicFramePr>
            <a:graphicFrameLocks noChangeAspect="1"/>
          </p:cNvGraphicFramePr>
          <p:nvPr/>
        </p:nvGraphicFramePr>
        <p:xfrm>
          <a:off x="2464594" y="2589246"/>
          <a:ext cx="4247555" cy="422793"/>
        </p:xfrm>
        <a:graphic>
          <a:graphicData uri="http://schemas.openxmlformats.org/presentationml/2006/ole">
            <mc:AlternateContent xmlns:mc="http://schemas.openxmlformats.org/markup-compatibility/2006">
              <mc:Choice xmlns:v="urn:schemas-microsoft-com:vml" Requires="v">
                <p:oleObj spid="_x0000_s119992" name="Equation" r:id="rId3" imgW="1891479" imgH="177723" progId="Equation.3">
                  <p:embed/>
                </p:oleObj>
              </mc:Choice>
              <mc:Fallback>
                <p:oleObj name="Equation" r:id="rId3" imgW="1891479"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594" y="2589246"/>
                        <a:ext cx="4247555" cy="422793"/>
                      </a:xfrm>
                      <a:prstGeom prst="rect">
                        <a:avLst/>
                      </a:prstGeom>
                      <a:solidFill>
                        <a:srgbClr val="CCFFFF"/>
                      </a:solidFill>
                      <a:ln w="9525">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2535" name="Group 62"/>
          <p:cNvGrpSpPr>
            <a:grpSpLocks/>
          </p:cNvGrpSpPr>
          <p:nvPr/>
        </p:nvGrpSpPr>
        <p:grpSpPr bwMode="auto">
          <a:xfrm>
            <a:off x="10419" y="3220520"/>
            <a:ext cx="9123164" cy="2351605"/>
            <a:chOff x="12700" y="3779838"/>
            <a:chExt cx="10668000" cy="2591593"/>
          </a:xfrm>
        </p:grpSpPr>
        <p:grpSp>
          <p:nvGrpSpPr>
            <p:cNvPr id="22537" name="Group 30"/>
            <p:cNvGrpSpPr>
              <a:grpSpLocks/>
            </p:cNvGrpSpPr>
            <p:nvPr/>
          </p:nvGrpSpPr>
          <p:grpSpPr bwMode="auto">
            <a:xfrm>
              <a:off x="12700" y="3784600"/>
              <a:ext cx="3276600" cy="2586831"/>
              <a:chOff x="850900" y="3708400"/>
              <a:chExt cx="3276600" cy="2586831"/>
            </a:xfrm>
          </p:grpSpPr>
          <p:sp>
            <p:nvSpPr>
              <p:cNvPr id="12" name="TextBox 11"/>
              <p:cNvSpPr txBox="1"/>
              <p:nvPr/>
            </p:nvSpPr>
            <p:spPr>
              <a:xfrm>
                <a:off x="850900" y="4314181"/>
                <a:ext cx="3276973" cy="1277319"/>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lvl1pPr eaLnBrk="0" hangingPunct="0">
                  <a:defRPr sz="4700">
                    <a:solidFill>
                      <a:schemeClr val="tx1"/>
                    </a:solidFill>
                    <a:latin typeface="Times New Roman" charset="0"/>
                    <a:ea typeface="ＭＳ Ｐゴシック" charset="0"/>
                  </a:defRPr>
                </a:lvl1pPr>
                <a:lvl2pPr marL="742950" indent="-285750" eaLnBrk="0" hangingPunct="0">
                  <a:defRPr sz="4700">
                    <a:solidFill>
                      <a:schemeClr val="tx1"/>
                    </a:solidFill>
                    <a:latin typeface="Times New Roman" charset="0"/>
                    <a:ea typeface="ＭＳ Ｐゴシック" charset="0"/>
                  </a:defRPr>
                </a:lvl2pPr>
                <a:lvl3pPr marL="1143000" indent="-228600" eaLnBrk="0" hangingPunct="0">
                  <a:defRPr sz="4700">
                    <a:solidFill>
                      <a:schemeClr val="tx1"/>
                    </a:solidFill>
                    <a:latin typeface="Times New Roman" charset="0"/>
                    <a:ea typeface="ＭＳ Ｐゴシック" charset="0"/>
                  </a:defRPr>
                </a:lvl3pPr>
                <a:lvl4pPr marL="1600200" indent="-228600" eaLnBrk="0" hangingPunct="0">
                  <a:defRPr sz="4700">
                    <a:solidFill>
                      <a:schemeClr val="tx1"/>
                    </a:solidFill>
                    <a:latin typeface="Times New Roman" charset="0"/>
                    <a:ea typeface="ＭＳ Ｐゴシック" charset="0"/>
                  </a:defRPr>
                </a:lvl4pPr>
                <a:lvl5pPr marL="2057400" indent="-228600" eaLnBrk="0" hangingPunct="0">
                  <a:defRPr sz="4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700">
                    <a:solidFill>
                      <a:schemeClr val="tx1"/>
                    </a:solidFill>
                    <a:latin typeface="Times New Roman" charset="0"/>
                    <a:ea typeface="ＭＳ Ｐゴシック" charset="0"/>
                  </a:defRPr>
                </a:lvl9pPr>
              </a:lstStyle>
              <a:p>
                <a:pPr algn="ctr" eaLnBrk="1" hangingPunct="1"/>
                <a:r>
                  <a:rPr lang="en-GB" sz="2100" b="1"/>
                  <a:t>Generative</a:t>
                </a:r>
              </a:p>
              <a:p>
                <a:pPr algn="ctr" eaLnBrk="1" hangingPunct="1"/>
                <a:r>
                  <a:rPr lang="en-GB" sz="2100" b="1"/>
                  <a:t>Probabilistic Model</a:t>
                </a:r>
              </a:p>
              <a:p>
                <a:pPr algn="ctr" eaLnBrk="1" hangingPunct="1"/>
                <a:r>
                  <a:rPr lang="en-GB" sz="2500" b="1"/>
                  <a:t>for Class </a:t>
                </a:r>
                <a:r>
                  <a:rPr lang="en-GB" sz="2500" b="1" i="1"/>
                  <a:t>1</a:t>
                </a:r>
                <a:endParaRPr lang="en-US" sz="2500" b="1" i="1"/>
              </a:p>
            </p:txBody>
          </p:sp>
          <p:sp>
            <p:nvSpPr>
              <p:cNvPr id="22570" name="Up Arrow 17"/>
              <p:cNvSpPr>
                <a:spLocks noChangeArrowheads="1"/>
              </p:cNvSpPr>
              <p:nvPr/>
            </p:nvSpPr>
            <p:spPr bwMode="auto">
              <a:xfrm>
                <a:off x="2374900" y="40092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71" name="Object 10"/>
              <p:cNvGraphicFramePr>
                <a:graphicFrameLocks noChangeAspect="1"/>
              </p:cNvGraphicFramePr>
              <p:nvPr/>
            </p:nvGraphicFramePr>
            <p:xfrm>
              <a:off x="1993900" y="3708400"/>
              <a:ext cx="906463" cy="346075"/>
            </p:xfrm>
            <a:graphic>
              <a:graphicData uri="http://schemas.openxmlformats.org/presentationml/2006/ole">
                <mc:AlternateContent xmlns:mc="http://schemas.openxmlformats.org/markup-compatibility/2006">
                  <mc:Choice xmlns:v="urn:schemas-microsoft-com:vml" Requires="v">
                    <p:oleObj spid="_x0000_s119993" name="Equation" r:id="rId5" imgW="533169" imgH="203112" progId="Equation.3">
                      <p:embed/>
                    </p:oleObj>
                  </mc:Choice>
                  <mc:Fallback>
                    <p:oleObj name="Equation" r:id="rId5" imgW="533169"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3900" y="3708400"/>
                            <a:ext cx="906463" cy="346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2572" name="Group 29"/>
              <p:cNvGrpSpPr>
                <a:grpSpLocks/>
              </p:cNvGrpSpPr>
              <p:nvPr/>
            </p:nvGrpSpPr>
            <p:grpSpPr bwMode="auto">
              <a:xfrm>
                <a:off x="911225" y="5562599"/>
                <a:ext cx="3216275" cy="732632"/>
                <a:chOff x="1155700" y="6187889"/>
                <a:chExt cx="3216275" cy="732632"/>
              </a:xfrm>
            </p:grpSpPr>
            <p:grpSp>
              <p:nvGrpSpPr>
                <p:cNvPr id="22573" name="Group 15"/>
                <p:cNvGrpSpPr>
                  <a:grpSpLocks/>
                </p:cNvGrpSpPr>
                <p:nvPr/>
              </p:nvGrpSpPr>
              <p:grpSpPr bwMode="auto">
                <a:xfrm>
                  <a:off x="1155700" y="6187889"/>
                  <a:ext cx="395288" cy="715963"/>
                  <a:chOff x="4037012" y="5838031"/>
                  <a:chExt cx="395288" cy="715963"/>
                </a:xfrm>
              </p:grpSpPr>
              <p:sp>
                <p:nvSpPr>
                  <p:cNvPr id="22581" name="Up Arrow 27"/>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82" name="Object 9"/>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19994" name="Equation" r:id="rId7" imgW="164957" imgH="203024" progId="Equation.3">
                          <p:embed/>
                        </p:oleObj>
                      </mc:Choice>
                      <mc:Fallback>
                        <p:oleObj name="Equation" r:id="rId7" imgW="164957"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2574" name="Group 16"/>
                <p:cNvGrpSpPr>
                  <a:grpSpLocks/>
                </p:cNvGrpSpPr>
                <p:nvPr/>
              </p:nvGrpSpPr>
              <p:grpSpPr bwMode="auto">
                <a:xfrm>
                  <a:off x="1825625" y="6187889"/>
                  <a:ext cx="427038" cy="716757"/>
                  <a:chOff x="4021137" y="5838031"/>
                  <a:chExt cx="427038" cy="716757"/>
                </a:xfrm>
              </p:grpSpPr>
              <p:sp>
                <p:nvSpPr>
                  <p:cNvPr id="22579" name="Up Arrow 25"/>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80" name="Object 7"/>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19995" name="Equation" r:id="rId9" imgW="177569" imgH="202936" progId="Equation.3">
                          <p:embed/>
                        </p:oleObj>
                      </mc:Choice>
                      <mc:Fallback>
                        <p:oleObj name="Equation" r:id="rId9" imgW="177569" imgH="20293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2575" name="Group 19"/>
                <p:cNvGrpSpPr>
                  <a:grpSpLocks/>
                </p:cNvGrpSpPr>
                <p:nvPr/>
              </p:nvGrpSpPr>
              <p:grpSpPr bwMode="auto">
                <a:xfrm>
                  <a:off x="3946525" y="6187889"/>
                  <a:ext cx="425450" cy="732632"/>
                  <a:chOff x="4022725" y="5838031"/>
                  <a:chExt cx="425450" cy="732632"/>
                </a:xfrm>
              </p:grpSpPr>
              <p:sp>
                <p:nvSpPr>
                  <p:cNvPr id="22577" name="Up Arrow 23"/>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78" name="Object 8"/>
                  <p:cNvGraphicFramePr>
                    <a:graphicFrameLocks noChangeAspect="1"/>
                  </p:cNvGraphicFramePr>
                  <p:nvPr/>
                </p:nvGraphicFramePr>
                <p:xfrm>
                  <a:off x="4022725" y="6051550"/>
                  <a:ext cx="425450" cy="519113"/>
                </p:xfrm>
                <a:graphic>
                  <a:graphicData uri="http://schemas.openxmlformats.org/presentationml/2006/ole">
                    <mc:AlternateContent xmlns:mc="http://schemas.openxmlformats.org/markup-compatibility/2006">
                      <mc:Choice xmlns:v="urn:schemas-microsoft-com:vml" Requires="v">
                        <p:oleObj spid="_x0000_s119996" name="Equation" r:id="rId11" imgW="177569" imgH="215619" progId="Equation.3">
                          <p:embed/>
                        </p:oleObj>
                      </mc:Choice>
                      <mc:Fallback>
                        <p:oleObj name="Equation" r:id="rId11" imgW="177569" imgH="21561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2725" y="6051550"/>
                                <a:ext cx="42545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2576" name="Object 12"/>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19997" name="Equation" r:id="rId13" imgW="291847" imgH="114201" progId="Equation.3">
                        <p:embed/>
                      </p:oleObj>
                    </mc:Choice>
                    <mc:Fallback>
                      <p:oleObj name="Equation" r:id="rId13" imgW="291847" imgH="1142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22538" name="Group 31"/>
            <p:cNvGrpSpPr>
              <a:grpSpLocks/>
            </p:cNvGrpSpPr>
            <p:nvPr/>
          </p:nvGrpSpPr>
          <p:grpSpPr bwMode="auto">
            <a:xfrm>
              <a:off x="3365500" y="3779838"/>
              <a:ext cx="3276600" cy="2587624"/>
              <a:chOff x="850900" y="3707607"/>
              <a:chExt cx="3276600" cy="2587624"/>
            </a:xfrm>
          </p:grpSpPr>
          <p:sp>
            <p:nvSpPr>
              <p:cNvPr id="33" name="TextBox 32"/>
              <p:cNvSpPr txBox="1"/>
              <p:nvPr/>
            </p:nvSpPr>
            <p:spPr>
              <a:xfrm>
                <a:off x="851645" y="4313329"/>
                <a:ext cx="3275233" cy="1277321"/>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lvl1pPr eaLnBrk="0" hangingPunct="0">
                  <a:defRPr sz="4700">
                    <a:solidFill>
                      <a:schemeClr val="tx1"/>
                    </a:solidFill>
                    <a:latin typeface="Times New Roman" charset="0"/>
                    <a:ea typeface="ＭＳ Ｐゴシック" charset="0"/>
                  </a:defRPr>
                </a:lvl1pPr>
                <a:lvl2pPr marL="742950" indent="-285750" eaLnBrk="0" hangingPunct="0">
                  <a:defRPr sz="4700">
                    <a:solidFill>
                      <a:schemeClr val="tx1"/>
                    </a:solidFill>
                    <a:latin typeface="Times New Roman" charset="0"/>
                    <a:ea typeface="ＭＳ Ｐゴシック" charset="0"/>
                  </a:defRPr>
                </a:lvl2pPr>
                <a:lvl3pPr marL="1143000" indent="-228600" eaLnBrk="0" hangingPunct="0">
                  <a:defRPr sz="4700">
                    <a:solidFill>
                      <a:schemeClr val="tx1"/>
                    </a:solidFill>
                    <a:latin typeface="Times New Roman" charset="0"/>
                    <a:ea typeface="ＭＳ Ｐゴシック" charset="0"/>
                  </a:defRPr>
                </a:lvl3pPr>
                <a:lvl4pPr marL="1600200" indent="-228600" eaLnBrk="0" hangingPunct="0">
                  <a:defRPr sz="4700">
                    <a:solidFill>
                      <a:schemeClr val="tx1"/>
                    </a:solidFill>
                    <a:latin typeface="Times New Roman" charset="0"/>
                    <a:ea typeface="ＭＳ Ｐゴシック" charset="0"/>
                  </a:defRPr>
                </a:lvl4pPr>
                <a:lvl5pPr marL="2057400" indent="-228600" eaLnBrk="0" hangingPunct="0">
                  <a:defRPr sz="4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700">
                    <a:solidFill>
                      <a:schemeClr val="tx1"/>
                    </a:solidFill>
                    <a:latin typeface="Times New Roman" charset="0"/>
                    <a:ea typeface="ＭＳ Ｐゴシック" charset="0"/>
                  </a:defRPr>
                </a:lvl9pPr>
              </a:lstStyle>
              <a:p>
                <a:pPr algn="ctr" eaLnBrk="1" hangingPunct="1"/>
                <a:r>
                  <a:rPr lang="en-GB" sz="2100" b="1"/>
                  <a:t>Generative</a:t>
                </a:r>
              </a:p>
              <a:p>
                <a:pPr algn="ctr" eaLnBrk="1" hangingPunct="1"/>
                <a:r>
                  <a:rPr lang="en-GB" sz="2100" b="1"/>
                  <a:t>Probabilistic Model</a:t>
                </a:r>
              </a:p>
              <a:p>
                <a:pPr algn="ctr" eaLnBrk="1" hangingPunct="1"/>
                <a:r>
                  <a:rPr lang="en-GB" sz="2500" b="1"/>
                  <a:t>for Class </a:t>
                </a:r>
                <a:r>
                  <a:rPr lang="en-GB" sz="2500" b="1" i="1"/>
                  <a:t>2</a:t>
                </a:r>
                <a:endParaRPr lang="en-US" sz="2500" b="1" i="1"/>
              </a:p>
            </p:txBody>
          </p:sp>
          <p:sp>
            <p:nvSpPr>
              <p:cNvPr id="22556" name="Up Arrow 33"/>
              <p:cNvSpPr>
                <a:spLocks noChangeArrowheads="1"/>
              </p:cNvSpPr>
              <p:nvPr/>
            </p:nvSpPr>
            <p:spPr bwMode="auto">
              <a:xfrm>
                <a:off x="2374900" y="40092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57" name="Object 14"/>
              <p:cNvGraphicFramePr>
                <a:graphicFrameLocks noChangeAspect="1"/>
              </p:cNvGraphicFramePr>
              <p:nvPr/>
            </p:nvGraphicFramePr>
            <p:xfrm>
              <a:off x="1984375" y="3707607"/>
              <a:ext cx="927100" cy="346075"/>
            </p:xfrm>
            <a:graphic>
              <a:graphicData uri="http://schemas.openxmlformats.org/presentationml/2006/ole">
                <mc:AlternateContent xmlns:mc="http://schemas.openxmlformats.org/markup-compatibility/2006">
                  <mc:Choice xmlns:v="urn:schemas-microsoft-com:vml" Requires="v">
                    <p:oleObj spid="_x0000_s119998" name="Equation" r:id="rId15" imgW="545626" imgH="203024" progId="Equation.3">
                      <p:embed/>
                    </p:oleObj>
                  </mc:Choice>
                  <mc:Fallback>
                    <p:oleObj name="Equation" r:id="rId15" imgW="545626" imgH="203024"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4375" y="3707607"/>
                            <a:ext cx="927100" cy="346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2558" name="Group 29"/>
              <p:cNvGrpSpPr>
                <a:grpSpLocks/>
              </p:cNvGrpSpPr>
              <p:nvPr/>
            </p:nvGrpSpPr>
            <p:grpSpPr bwMode="auto">
              <a:xfrm>
                <a:off x="911225" y="5562599"/>
                <a:ext cx="3216275" cy="732632"/>
                <a:chOff x="1155700" y="6187889"/>
                <a:chExt cx="3216275" cy="732632"/>
              </a:xfrm>
            </p:grpSpPr>
            <p:grpSp>
              <p:nvGrpSpPr>
                <p:cNvPr id="22559" name="Group 15"/>
                <p:cNvGrpSpPr>
                  <a:grpSpLocks/>
                </p:cNvGrpSpPr>
                <p:nvPr/>
              </p:nvGrpSpPr>
              <p:grpSpPr bwMode="auto">
                <a:xfrm>
                  <a:off x="1155700" y="6187889"/>
                  <a:ext cx="395288" cy="715963"/>
                  <a:chOff x="4037012" y="5838031"/>
                  <a:chExt cx="395288" cy="715963"/>
                </a:xfrm>
              </p:grpSpPr>
              <p:sp>
                <p:nvSpPr>
                  <p:cNvPr id="22567" name="Up Arrow 44"/>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68" name="Object 15"/>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19999" name="Equation" r:id="rId17" imgW="164957" imgH="203024" progId="Equation.3">
                          <p:embed/>
                        </p:oleObj>
                      </mc:Choice>
                      <mc:Fallback>
                        <p:oleObj name="Equation" r:id="rId17" imgW="164957"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2560" name="Group 16"/>
                <p:cNvGrpSpPr>
                  <a:grpSpLocks/>
                </p:cNvGrpSpPr>
                <p:nvPr/>
              </p:nvGrpSpPr>
              <p:grpSpPr bwMode="auto">
                <a:xfrm>
                  <a:off x="1825625" y="6187889"/>
                  <a:ext cx="427038" cy="716757"/>
                  <a:chOff x="4021137" y="5838031"/>
                  <a:chExt cx="427038" cy="716757"/>
                </a:xfrm>
              </p:grpSpPr>
              <p:sp>
                <p:nvSpPr>
                  <p:cNvPr id="22565" name="Up Arrow 42"/>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66" name="Object 16"/>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20000" name="Equation" r:id="rId18" imgW="177569" imgH="202936" progId="Equation.3">
                          <p:embed/>
                        </p:oleObj>
                      </mc:Choice>
                      <mc:Fallback>
                        <p:oleObj name="Equation" r:id="rId18" imgW="177569" imgH="20293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2561" name="Group 19"/>
                <p:cNvGrpSpPr>
                  <a:grpSpLocks/>
                </p:cNvGrpSpPr>
                <p:nvPr/>
              </p:nvGrpSpPr>
              <p:grpSpPr bwMode="auto">
                <a:xfrm>
                  <a:off x="3946525" y="6187889"/>
                  <a:ext cx="425450" cy="732632"/>
                  <a:chOff x="4022725" y="5838031"/>
                  <a:chExt cx="425450" cy="732632"/>
                </a:xfrm>
              </p:grpSpPr>
              <p:sp>
                <p:nvSpPr>
                  <p:cNvPr id="22563" name="Up Arrow 40"/>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64" name="Object 17"/>
                  <p:cNvGraphicFramePr>
                    <a:graphicFrameLocks noChangeAspect="1"/>
                  </p:cNvGraphicFramePr>
                  <p:nvPr/>
                </p:nvGraphicFramePr>
                <p:xfrm>
                  <a:off x="4022725" y="6051550"/>
                  <a:ext cx="425450" cy="519113"/>
                </p:xfrm>
                <a:graphic>
                  <a:graphicData uri="http://schemas.openxmlformats.org/presentationml/2006/ole">
                    <mc:AlternateContent xmlns:mc="http://schemas.openxmlformats.org/markup-compatibility/2006">
                      <mc:Choice xmlns:v="urn:schemas-microsoft-com:vml" Requires="v">
                        <p:oleObj spid="_x0000_s120001" name="Equation" r:id="rId19" imgW="177569" imgH="215619" progId="Equation.3">
                          <p:embed/>
                        </p:oleObj>
                      </mc:Choice>
                      <mc:Fallback>
                        <p:oleObj name="Equation" r:id="rId19" imgW="177569" imgH="21561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2725" y="6051550"/>
                                <a:ext cx="42545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2562" name="Object 18"/>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20002" name="Equation" r:id="rId20" imgW="291847" imgH="114201" progId="Equation.3">
                        <p:embed/>
                      </p:oleObj>
                    </mc:Choice>
                    <mc:Fallback>
                      <p:oleObj name="Equation" r:id="rId20" imgW="291847" imgH="1142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22539" name="Group 46"/>
            <p:cNvGrpSpPr>
              <a:grpSpLocks/>
            </p:cNvGrpSpPr>
            <p:nvPr/>
          </p:nvGrpSpPr>
          <p:grpSpPr bwMode="auto">
            <a:xfrm>
              <a:off x="7404100" y="3784600"/>
              <a:ext cx="3276600" cy="2586831"/>
              <a:chOff x="850900" y="3708400"/>
              <a:chExt cx="3276600" cy="2586831"/>
            </a:xfrm>
          </p:grpSpPr>
          <p:sp>
            <p:nvSpPr>
              <p:cNvPr id="48" name="TextBox 47"/>
              <p:cNvSpPr txBox="1"/>
              <p:nvPr/>
            </p:nvSpPr>
            <p:spPr>
              <a:xfrm>
                <a:off x="850526" y="4314181"/>
                <a:ext cx="3276974" cy="1277319"/>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lvl1pPr eaLnBrk="0" hangingPunct="0">
                  <a:defRPr sz="4700">
                    <a:solidFill>
                      <a:schemeClr val="tx1"/>
                    </a:solidFill>
                    <a:latin typeface="Times New Roman" charset="0"/>
                    <a:ea typeface="ＭＳ Ｐゴシック" charset="0"/>
                  </a:defRPr>
                </a:lvl1pPr>
                <a:lvl2pPr marL="742950" indent="-285750" eaLnBrk="0" hangingPunct="0">
                  <a:defRPr sz="4700">
                    <a:solidFill>
                      <a:schemeClr val="tx1"/>
                    </a:solidFill>
                    <a:latin typeface="Times New Roman" charset="0"/>
                    <a:ea typeface="ＭＳ Ｐゴシック" charset="0"/>
                  </a:defRPr>
                </a:lvl2pPr>
                <a:lvl3pPr marL="1143000" indent="-228600" eaLnBrk="0" hangingPunct="0">
                  <a:defRPr sz="4700">
                    <a:solidFill>
                      <a:schemeClr val="tx1"/>
                    </a:solidFill>
                    <a:latin typeface="Times New Roman" charset="0"/>
                    <a:ea typeface="ＭＳ Ｐゴシック" charset="0"/>
                  </a:defRPr>
                </a:lvl3pPr>
                <a:lvl4pPr marL="1600200" indent="-228600" eaLnBrk="0" hangingPunct="0">
                  <a:defRPr sz="4700">
                    <a:solidFill>
                      <a:schemeClr val="tx1"/>
                    </a:solidFill>
                    <a:latin typeface="Times New Roman" charset="0"/>
                    <a:ea typeface="ＭＳ Ｐゴシック" charset="0"/>
                  </a:defRPr>
                </a:lvl4pPr>
                <a:lvl5pPr marL="2057400" indent="-228600" eaLnBrk="0" hangingPunct="0">
                  <a:defRPr sz="4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700">
                    <a:solidFill>
                      <a:schemeClr val="tx1"/>
                    </a:solidFill>
                    <a:latin typeface="Times New Roman" charset="0"/>
                    <a:ea typeface="ＭＳ Ｐゴシック" charset="0"/>
                  </a:defRPr>
                </a:lvl9pPr>
              </a:lstStyle>
              <a:p>
                <a:pPr algn="ctr" eaLnBrk="1" hangingPunct="1"/>
                <a:r>
                  <a:rPr lang="en-GB" sz="2100" b="1"/>
                  <a:t>Generative</a:t>
                </a:r>
              </a:p>
              <a:p>
                <a:pPr algn="ctr" eaLnBrk="1" hangingPunct="1"/>
                <a:r>
                  <a:rPr lang="en-GB" sz="2100" b="1"/>
                  <a:t>Probabilistic Model</a:t>
                </a:r>
              </a:p>
              <a:p>
                <a:pPr algn="ctr" eaLnBrk="1" hangingPunct="1"/>
                <a:r>
                  <a:rPr lang="en-GB" sz="2500" b="1"/>
                  <a:t>for Class </a:t>
                </a:r>
                <a:r>
                  <a:rPr lang="en-GB" sz="2500" b="1" i="1"/>
                  <a:t>L</a:t>
                </a:r>
                <a:endParaRPr lang="en-US" sz="2500" b="1" i="1"/>
              </a:p>
            </p:txBody>
          </p:sp>
          <p:sp>
            <p:nvSpPr>
              <p:cNvPr id="22542" name="Up Arrow 48"/>
              <p:cNvSpPr>
                <a:spLocks noChangeArrowheads="1"/>
              </p:cNvSpPr>
              <p:nvPr/>
            </p:nvSpPr>
            <p:spPr bwMode="auto">
              <a:xfrm>
                <a:off x="2374900" y="40092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43" name="Object 19"/>
              <p:cNvGraphicFramePr>
                <a:graphicFrameLocks noChangeAspect="1"/>
              </p:cNvGraphicFramePr>
              <p:nvPr/>
            </p:nvGraphicFramePr>
            <p:xfrm>
              <a:off x="1982788" y="3708400"/>
              <a:ext cx="928687" cy="346075"/>
            </p:xfrm>
            <a:graphic>
              <a:graphicData uri="http://schemas.openxmlformats.org/presentationml/2006/ole">
                <mc:AlternateContent xmlns:mc="http://schemas.openxmlformats.org/markup-compatibility/2006">
                  <mc:Choice xmlns:v="urn:schemas-microsoft-com:vml" Requires="v">
                    <p:oleObj spid="_x0000_s120003" name="Equation" r:id="rId21" imgW="545626" imgH="203024" progId="Equation.3">
                      <p:embed/>
                    </p:oleObj>
                  </mc:Choice>
                  <mc:Fallback>
                    <p:oleObj name="Equation" r:id="rId21" imgW="545626" imgH="203024"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82788" y="3708400"/>
                            <a:ext cx="928687" cy="346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2544" name="Group 29"/>
              <p:cNvGrpSpPr>
                <a:grpSpLocks/>
              </p:cNvGrpSpPr>
              <p:nvPr/>
            </p:nvGrpSpPr>
            <p:grpSpPr bwMode="auto">
              <a:xfrm>
                <a:off x="911225" y="5562599"/>
                <a:ext cx="3216275" cy="732632"/>
                <a:chOff x="1155700" y="6187889"/>
                <a:chExt cx="3216275" cy="732632"/>
              </a:xfrm>
            </p:grpSpPr>
            <p:grpSp>
              <p:nvGrpSpPr>
                <p:cNvPr id="22545" name="Group 15"/>
                <p:cNvGrpSpPr>
                  <a:grpSpLocks/>
                </p:cNvGrpSpPr>
                <p:nvPr/>
              </p:nvGrpSpPr>
              <p:grpSpPr bwMode="auto">
                <a:xfrm>
                  <a:off x="1155700" y="6187889"/>
                  <a:ext cx="395288" cy="715963"/>
                  <a:chOff x="4037012" y="5838031"/>
                  <a:chExt cx="395288" cy="715963"/>
                </a:xfrm>
              </p:grpSpPr>
              <p:sp>
                <p:nvSpPr>
                  <p:cNvPr id="22553" name="Up Arrow 59"/>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54" name="Object 20"/>
                  <p:cNvGraphicFramePr>
                    <a:graphicFrameLocks noChangeAspect="1"/>
                  </p:cNvGraphicFramePr>
                  <p:nvPr/>
                </p:nvGraphicFramePr>
                <p:xfrm>
                  <a:off x="4037012" y="6066631"/>
                  <a:ext cx="395288" cy="487363"/>
                </p:xfrm>
                <a:graphic>
                  <a:graphicData uri="http://schemas.openxmlformats.org/presentationml/2006/ole">
                    <mc:AlternateContent xmlns:mc="http://schemas.openxmlformats.org/markup-compatibility/2006">
                      <mc:Choice xmlns:v="urn:schemas-microsoft-com:vml" Requires="v">
                        <p:oleObj spid="_x0000_s120004" name="Equation" r:id="rId23" imgW="164957" imgH="203024" progId="Equation.3">
                          <p:embed/>
                        </p:oleObj>
                      </mc:Choice>
                      <mc:Fallback>
                        <p:oleObj name="Equation" r:id="rId23" imgW="164957"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7012" y="6066631"/>
                                <a:ext cx="39528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2546" name="Group 16"/>
                <p:cNvGrpSpPr>
                  <a:grpSpLocks/>
                </p:cNvGrpSpPr>
                <p:nvPr/>
              </p:nvGrpSpPr>
              <p:grpSpPr bwMode="auto">
                <a:xfrm>
                  <a:off x="1825625" y="6187889"/>
                  <a:ext cx="427038" cy="716757"/>
                  <a:chOff x="4021137" y="5838031"/>
                  <a:chExt cx="427038" cy="716757"/>
                </a:xfrm>
              </p:grpSpPr>
              <p:sp>
                <p:nvSpPr>
                  <p:cNvPr id="22551" name="Up Arrow 57"/>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52" name="Object 21"/>
                  <p:cNvGraphicFramePr>
                    <a:graphicFrameLocks noChangeAspect="1"/>
                  </p:cNvGraphicFramePr>
                  <p:nvPr/>
                </p:nvGraphicFramePr>
                <p:xfrm>
                  <a:off x="4021137" y="6065838"/>
                  <a:ext cx="427038" cy="488950"/>
                </p:xfrm>
                <a:graphic>
                  <a:graphicData uri="http://schemas.openxmlformats.org/presentationml/2006/ole">
                    <mc:AlternateContent xmlns:mc="http://schemas.openxmlformats.org/markup-compatibility/2006">
                      <mc:Choice xmlns:v="urn:schemas-microsoft-com:vml" Requires="v">
                        <p:oleObj spid="_x0000_s120005" name="Equation" r:id="rId24" imgW="177569" imgH="202936" progId="Equation.3">
                          <p:embed/>
                        </p:oleObj>
                      </mc:Choice>
                      <mc:Fallback>
                        <p:oleObj name="Equation" r:id="rId24" imgW="177569" imgH="20293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1137" y="6065838"/>
                                <a:ext cx="42703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2547" name="Group 19"/>
                <p:cNvGrpSpPr>
                  <a:grpSpLocks/>
                </p:cNvGrpSpPr>
                <p:nvPr/>
              </p:nvGrpSpPr>
              <p:grpSpPr bwMode="auto">
                <a:xfrm>
                  <a:off x="3946525" y="6187889"/>
                  <a:ext cx="425450" cy="732632"/>
                  <a:chOff x="4022725" y="5838031"/>
                  <a:chExt cx="425450" cy="732632"/>
                </a:xfrm>
              </p:grpSpPr>
              <p:sp>
                <p:nvSpPr>
                  <p:cNvPr id="22549" name="Up Arrow 55"/>
                  <p:cNvSpPr>
                    <a:spLocks noChangeArrowheads="1"/>
                  </p:cNvSpPr>
                  <p:nvPr/>
                </p:nvSpPr>
                <p:spPr bwMode="auto">
                  <a:xfrm>
                    <a:off x="4127500" y="5838031"/>
                    <a:ext cx="152400" cy="304800"/>
                  </a:xfrm>
                  <a:prstGeom prst="upArrow">
                    <a:avLst>
                      <a:gd name="adj1" fmla="val 50000"/>
                      <a:gd name="adj2" fmla="val 50000"/>
                    </a:avLst>
                  </a:prstGeom>
                  <a:solidFill>
                    <a:schemeClr val="accent1"/>
                  </a:solidFill>
                  <a:ln w="9525">
                    <a:solidFill>
                      <a:schemeClr val="tx1"/>
                    </a:solidFill>
                    <a:round/>
                    <a:headEnd/>
                    <a:tailEnd/>
                  </a:ln>
                </p:spPr>
                <p:txBody>
                  <a:bodyPr/>
                  <a:lstStyle/>
                  <a:p>
                    <a:pPr defTabSz="913090"/>
                    <a:endParaRPr lang="en-US"/>
                  </a:p>
                </p:txBody>
              </p:sp>
              <p:graphicFrame>
                <p:nvGraphicFramePr>
                  <p:cNvPr id="22550" name="Object 22"/>
                  <p:cNvGraphicFramePr>
                    <a:graphicFrameLocks noChangeAspect="1"/>
                  </p:cNvGraphicFramePr>
                  <p:nvPr/>
                </p:nvGraphicFramePr>
                <p:xfrm>
                  <a:off x="4022725" y="6051550"/>
                  <a:ext cx="425450" cy="519113"/>
                </p:xfrm>
                <a:graphic>
                  <a:graphicData uri="http://schemas.openxmlformats.org/presentationml/2006/ole">
                    <mc:AlternateContent xmlns:mc="http://schemas.openxmlformats.org/markup-compatibility/2006">
                      <mc:Choice xmlns:v="urn:schemas-microsoft-com:vml" Requires="v">
                        <p:oleObj spid="_x0000_s120006" name="Equation" r:id="rId25" imgW="177569" imgH="215619" progId="Equation.3">
                          <p:embed/>
                        </p:oleObj>
                      </mc:Choice>
                      <mc:Fallback>
                        <p:oleObj name="Equation" r:id="rId25" imgW="177569" imgH="21561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2725" y="6051550"/>
                                <a:ext cx="42545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2548" name="Object 23"/>
                <p:cNvGraphicFramePr>
                  <a:graphicFrameLocks noChangeAspect="1"/>
                </p:cNvGraphicFramePr>
                <p:nvPr/>
              </p:nvGraphicFramePr>
              <p:xfrm>
                <a:off x="2679700" y="6335534"/>
                <a:ext cx="838200" cy="233355"/>
              </p:xfrm>
              <a:graphic>
                <a:graphicData uri="http://schemas.openxmlformats.org/presentationml/2006/ole">
                  <mc:AlternateContent xmlns:mc="http://schemas.openxmlformats.org/markup-compatibility/2006">
                    <mc:Choice xmlns:v="urn:schemas-microsoft-com:vml" Requires="v">
                      <p:oleObj spid="_x0000_s120007" name="Equation" r:id="rId26" imgW="291847" imgH="114201" progId="Equation.3">
                        <p:embed/>
                      </p:oleObj>
                    </mc:Choice>
                    <mc:Fallback>
                      <p:oleObj name="Equation" r:id="rId26" imgW="291847" imgH="1142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9700" y="6335534"/>
                              <a:ext cx="838200" cy="2333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aphicFrame>
          <p:nvGraphicFramePr>
            <p:cNvPr id="22540" name="Object 24"/>
            <p:cNvGraphicFramePr>
              <a:graphicFrameLocks noChangeAspect="1"/>
            </p:cNvGraphicFramePr>
            <p:nvPr/>
          </p:nvGraphicFramePr>
          <p:xfrm>
            <a:off x="6780212" y="4999831"/>
            <a:ext cx="547688" cy="152400"/>
          </p:xfrm>
          <a:graphic>
            <a:graphicData uri="http://schemas.openxmlformats.org/presentationml/2006/ole">
              <mc:AlternateContent xmlns:mc="http://schemas.openxmlformats.org/markup-compatibility/2006">
                <mc:Choice xmlns:v="urn:schemas-microsoft-com:vml" Requires="v">
                  <p:oleObj spid="_x0000_s120008" name="Equation" r:id="rId27" imgW="291847" imgH="114201" progId="Equation.3">
                    <p:embed/>
                  </p:oleObj>
                </mc:Choice>
                <mc:Fallback>
                  <p:oleObj name="Equation" r:id="rId27" imgW="291847" imgH="1142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0212" y="4999831"/>
                          <a:ext cx="547688" cy="152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2536" name="Object 25"/>
          <p:cNvGraphicFramePr>
            <a:graphicFrameLocks noChangeAspect="1"/>
          </p:cNvGraphicFramePr>
          <p:nvPr/>
        </p:nvGraphicFramePr>
        <p:xfrm>
          <a:off x="3464719" y="5792270"/>
          <a:ext cx="2239864" cy="469446"/>
        </p:xfrm>
        <a:graphic>
          <a:graphicData uri="http://schemas.openxmlformats.org/presentationml/2006/ole">
            <mc:AlternateContent xmlns:mc="http://schemas.openxmlformats.org/markup-compatibility/2006">
              <mc:Choice xmlns:v="urn:schemas-microsoft-com:vml" Requires="v">
                <p:oleObj spid="_x0000_s120009" name="Equation" r:id="rId28" imgW="1091726" imgH="215806" progId="Equation.3">
                  <p:embed/>
                </p:oleObj>
              </mc:Choice>
              <mc:Fallback>
                <p:oleObj name="Equation" r:id="rId28" imgW="1091726" imgH="215806"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64719" y="5792270"/>
                        <a:ext cx="2239864" cy="46944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586118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Probabilistic Classification	</a:t>
            </a:r>
          </a:p>
        </p:txBody>
      </p:sp>
      <p:sp>
        <p:nvSpPr>
          <p:cNvPr id="23555"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a:latin typeface="Calibri" charset="0"/>
            </a:endParaRPr>
          </a:p>
          <a:p>
            <a:pPr marL="466133" indent="-466133" eaLnBrk="1" hangingPunct="1">
              <a:lnSpc>
                <a:spcPct val="110000"/>
              </a:lnSpc>
              <a:buNone/>
            </a:pPr>
            <a:r>
              <a:rPr lang="en-US" sz="2800">
                <a:latin typeface="Calibri" charset="0"/>
              </a:rPr>
              <a:t>     </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83580D30-3033-6748-B3D3-7A8B7AF53C58}" type="slidenum">
              <a:rPr lang="en-GB" sz="1400">
                <a:latin typeface="Arial" charset="0"/>
              </a:rPr>
              <a:pPr eaLnBrk="1" hangingPunct="1"/>
              <a:t>115</a:t>
            </a:fld>
            <a:endParaRPr lang="en-GB" sz="1400">
              <a:latin typeface="Arial" charset="0"/>
            </a:endParaRPr>
          </a:p>
        </p:txBody>
      </p:sp>
      <p:sp>
        <p:nvSpPr>
          <p:cNvPr id="23557" name="Rectangle 4"/>
          <p:cNvSpPr>
            <a:spLocks noChangeArrowheads="1"/>
          </p:cNvSpPr>
          <p:nvPr/>
        </p:nvSpPr>
        <p:spPr bwMode="auto">
          <a:xfrm>
            <a:off x="336352" y="1285875"/>
            <a:ext cx="8666262" cy="51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10000"/>
              </a:lnSpc>
              <a:spcBef>
                <a:spcPct val="20000"/>
              </a:spcBef>
              <a:buFontTx/>
              <a:buChar char="•"/>
            </a:pPr>
            <a:r>
              <a:rPr lang="en-US" sz="2500">
                <a:latin typeface="Tahoma" charset="0"/>
              </a:rPr>
              <a:t>MAP classification rule</a:t>
            </a:r>
          </a:p>
          <a:p>
            <a:pPr marL="857036" lvl="1" indent="-399754" defTabSz="913090">
              <a:lnSpc>
                <a:spcPct val="110000"/>
              </a:lnSpc>
              <a:spcBef>
                <a:spcPct val="20000"/>
              </a:spcBef>
              <a:buFontTx/>
              <a:buChar char="–"/>
            </a:pPr>
            <a:r>
              <a:rPr lang="en-US" sz="2100" b="1">
                <a:solidFill>
                  <a:srgbClr val="FF0000"/>
                </a:solidFill>
                <a:latin typeface="Tahoma" charset="0"/>
              </a:rPr>
              <a:t>MAP</a:t>
            </a:r>
            <a:r>
              <a:rPr lang="en-US" sz="2100">
                <a:latin typeface="Tahoma" charset="0"/>
              </a:rPr>
              <a:t>: </a:t>
            </a:r>
            <a:r>
              <a:rPr lang="en-US" sz="2100" b="1">
                <a:solidFill>
                  <a:srgbClr val="FF0000"/>
                </a:solidFill>
                <a:latin typeface="Tahoma" charset="0"/>
              </a:rPr>
              <a:t>M</a:t>
            </a:r>
            <a:r>
              <a:rPr lang="en-US" sz="2100">
                <a:latin typeface="Tahoma" charset="0"/>
              </a:rPr>
              <a:t>aximum </a:t>
            </a:r>
            <a:r>
              <a:rPr lang="en-US" sz="2100" b="1">
                <a:solidFill>
                  <a:srgbClr val="FF0000"/>
                </a:solidFill>
                <a:latin typeface="Tahoma" charset="0"/>
              </a:rPr>
              <a:t>A</a:t>
            </a:r>
            <a:r>
              <a:rPr lang="en-US" sz="2100">
                <a:latin typeface="Tahoma" charset="0"/>
              </a:rPr>
              <a:t> </a:t>
            </a:r>
            <a:r>
              <a:rPr lang="en-US" sz="2100" b="1">
                <a:solidFill>
                  <a:srgbClr val="FF0000"/>
                </a:solidFill>
                <a:latin typeface="Tahoma" charset="0"/>
              </a:rPr>
              <a:t>P</a:t>
            </a:r>
            <a:r>
              <a:rPr lang="en-US" sz="2100">
                <a:latin typeface="Tahoma" charset="0"/>
              </a:rPr>
              <a:t>osterior</a:t>
            </a:r>
          </a:p>
          <a:p>
            <a:pPr marL="857036" lvl="1" indent="-399754" defTabSz="913090">
              <a:lnSpc>
                <a:spcPct val="110000"/>
              </a:lnSpc>
              <a:spcBef>
                <a:spcPct val="20000"/>
              </a:spcBef>
              <a:buFontTx/>
              <a:buChar char="–"/>
            </a:pPr>
            <a:r>
              <a:rPr lang="en-US" sz="2100">
                <a:latin typeface="Tahoma" charset="0"/>
              </a:rPr>
              <a:t>Assign </a:t>
            </a:r>
            <a:r>
              <a:rPr lang="en-US" sz="2100" b="1" i="1">
                <a:latin typeface="Palatino Linotype" charset="0"/>
              </a:rPr>
              <a:t>x</a:t>
            </a:r>
            <a:r>
              <a:rPr lang="en-US" sz="2100">
                <a:latin typeface="Tahoma" charset="0"/>
              </a:rPr>
              <a:t> to </a:t>
            </a:r>
            <a:r>
              <a:rPr lang="en-US" sz="2100" i="1">
                <a:latin typeface="Palatino Linotype" charset="0"/>
              </a:rPr>
              <a:t>c* </a:t>
            </a:r>
            <a:r>
              <a:rPr lang="en-US" sz="2100">
                <a:latin typeface="Tahoma" charset="0"/>
              </a:rPr>
              <a:t>if </a:t>
            </a:r>
          </a:p>
          <a:p>
            <a:pPr marL="466133" indent="-466133" defTabSz="913090">
              <a:lnSpc>
                <a:spcPct val="110000"/>
              </a:lnSpc>
              <a:spcBef>
                <a:spcPct val="20000"/>
              </a:spcBef>
            </a:pPr>
            <a:endParaRPr lang="en-US" sz="2500">
              <a:latin typeface="Tahoma" charset="0"/>
            </a:endParaRPr>
          </a:p>
          <a:p>
            <a:pPr marL="466133" indent="-466133" defTabSz="913090">
              <a:lnSpc>
                <a:spcPct val="110000"/>
              </a:lnSpc>
              <a:spcBef>
                <a:spcPct val="20000"/>
              </a:spcBef>
              <a:buFontTx/>
              <a:buChar char="•"/>
            </a:pPr>
            <a:r>
              <a:rPr lang="en-US" sz="2500">
                <a:latin typeface="Tahoma" charset="0"/>
              </a:rPr>
              <a:t>Generative classification with the MAP rule</a:t>
            </a:r>
          </a:p>
          <a:p>
            <a:pPr marL="857036" lvl="1" indent="-399754" defTabSz="913090">
              <a:lnSpc>
                <a:spcPct val="110000"/>
              </a:lnSpc>
              <a:spcBef>
                <a:spcPct val="20000"/>
              </a:spcBef>
              <a:buFontTx/>
              <a:buChar char="–"/>
            </a:pPr>
            <a:r>
              <a:rPr lang="en-US" sz="2100">
                <a:latin typeface="Tahoma" charset="0"/>
              </a:rPr>
              <a:t>Apply Bayesian rule to convert them into posterior probabilities</a:t>
            </a:r>
          </a:p>
          <a:p>
            <a:pPr marL="857036" lvl="1" indent="-399754" defTabSz="913090">
              <a:lnSpc>
                <a:spcPct val="110000"/>
              </a:lnSpc>
              <a:spcBef>
                <a:spcPct val="20000"/>
              </a:spcBef>
              <a:buFontTx/>
              <a:buChar char="–"/>
            </a:pPr>
            <a:endParaRPr lang="en-GB" sz="2100">
              <a:latin typeface="Tahoma" charset="0"/>
            </a:endParaRPr>
          </a:p>
          <a:p>
            <a:pPr marL="857036" lvl="1" indent="-399754" defTabSz="913090">
              <a:lnSpc>
                <a:spcPct val="110000"/>
              </a:lnSpc>
              <a:spcBef>
                <a:spcPct val="20000"/>
              </a:spcBef>
              <a:buFontTx/>
              <a:buChar char="–"/>
            </a:pPr>
            <a:endParaRPr lang="en-GB" sz="2100">
              <a:latin typeface="Tahoma" charset="0"/>
            </a:endParaRPr>
          </a:p>
          <a:p>
            <a:pPr marL="857036" lvl="1" indent="-399754" defTabSz="913090">
              <a:lnSpc>
                <a:spcPct val="110000"/>
              </a:lnSpc>
              <a:spcBef>
                <a:spcPct val="20000"/>
              </a:spcBef>
            </a:pPr>
            <a:endParaRPr lang="en-GB" sz="2100">
              <a:latin typeface="Tahoma" charset="0"/>
            </a:endParaRPr>
          </a:p>
          <a:p>
            <a:pPr marL="857036" lvl="1" indent="-399754" defTabSz="913090">
              <a:lnSpc>
                <a:spcPct val="110000"/>
              </a:lnSpc>
              <a:spcBef>
                <a:spcPct val="20000"/>
              </a:spcBef>
              <a:buFontTx/>
              <a:buChar char="–"/>
            </a:pPr>
            <a:endParaRPr lang="en-GB" sz="2100">
              <a:latin typeface="Tahoma" charset="0"/>
            </a:endParaRPr>
          </a:p>
          <a:p>
            <a:pPr marL="857036" lvl="1" indent="-399754" defTabSz="913090">
              <a:lnSpc>
                <a:spcPct val="80000"/>
              </a:lnSpc>
              <a:spcBef>
                <a:spcPct val="20000"/>
              </a:spcBef>
              <a:buFontTx/>
              <a:buChar char="–"/>
            </a:pPr>
            <a:r>
              <a:rPr lang="en-GB" sz="2100">
                <a:latin typeface="Tahoma" charset="0"/>
              </a:rPr>
              <a:t>Then apply the MAP rule</a:t>
            </a:r>
            <a:endParaRPr lang="en-US" sz="2100">
              <a:latin typeface="Tahoma" charset="0"/>
            </a:endParaRPr>
          </a:p>
        </p:txBody>
      </p:sp>
      <p:graphicFrame>
        <p:nvGraphicFramePr>
          <p:cNvPr id="23558" name="Object 7"/>
          <p:cNvGraphicFramePr>
            <a:graphicFrameLocks noChangeAspect="1"/>
          </p:cNvGraphicFramePr>
          <p:nvPr/>
        </p:nvGraphicFramePr>
        <p:xfrm>
          <a:off x="1705570" y="2667972"/>
          <a:ext cx="5472411" cy="435915"/>
        </p:xfrm>
        <a:graphic>
          <a:graphicData uri="http://schemas.openxmlformats.org/presentationml/2006/ole">
            <mc:AlternateContent xmlns:mc="http://schemas.openxmlformats.org/markup-compatibility/2006">
              <mc:Choice xmlns:v="urn:schemas-microsoft-com:vml" Requires="v">
                <p:oleObj spid="_x0000_s120858" name="Equation" r:id="rId3" imgW="2705100" imgH="203200" progId="Equation.3">
                  <p:embed/>
                </p:oleObj>
              </mc:Choice>
              <mc:Fallback>
                <p:oleObj name="Equation" r:id="rId3" imgW="27051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5570" y="2667972"/>
                        <a:ext cx="5472411" cy="435915"/>
                      </a:xfrm>
                      <a:prstGeom prst="rect">
                        <a:avLst/>
                      </a:prstGeom>
                      <a:solidFill>
                        <a:srgbClr val="CCFFFF"/>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9" name="Object 8"/>
          <p:cNvGraphicFramePr>
            <a:graphicFrameLocks noChangeAspect="1"/>
          </p:cNvGraphicFramePr>
          <p:nvPr>
            <p:extLst>
              <p:ext uri="{D42A27DB-BD31-4B8C-83A1-F6EECF244321}">
                <p14:modId xmlns:p14="http://schemas.microsoft.com/office/powerpoint/2010/main" val="2066608288"/>
              </p:ext>
            </p:extLst>
          </p:nvPr>
        </p:nvGraphicFramePr>
        <p:xfrm>
          <a:off x="2362200" y="4038600"/>
          <a:ext cx="4432102" cy="1519140"/>
        </p:xfrm>
        <a:graphic>
          <a:graphicData uri="http://schemas.openxmlformats.org/presentationml/2006/ole">
            <mc:AlternateContent xmlns:mc="http://schemas.openxmlformats.org/markup-compatibility/2006">
              <mc:Choice xmlns:v="urn:schemas-microsoft-com:vml" Requires="v">
                <p:oleObj spid="_x0000_s120859" name="Equation" r:id="rId5" imgW="2768600" imgH="876300" progId="Equation.3">
                  <p:embed/>
                </p:oleObj>
              </mc:Choice>
              <mc:Fallback>
                <p:oleObj name="Equation" r:id="rId5" imgW="2768600" imgH="876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038600"/>
                        <a:ext cx="4432102" cy="151914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235315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Naïve Bayes	</a:t>
            </a:r>
          </a:p>
        </p:txBody>
      </p:sp>
      <p:sp>
        <p:nvSpPr>
          <p:cNvPr id="24579"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a:latin typeface="Calibri" charset="0"/>
            </a:endParaRPr>
          </a:p>
          <a:p>
            <a:pPr marL="466133" indent="-466133" eaLnBrk="1" hangingPunct="1">
              <a:lnSpc>
                <a:spcPct val="110000"/>
              </a:lnSpc>
              <a:buNone/>
            </a:pPr>
            <a:r>
              <a:rPr lang="en-US" sz="2800">
                <a:latin typeface="Calibri" charset="0"/>
              </a:rPr>
              <a:t>     </a:t>
            </a:r>
          </a:p>
        </p:txBody>
      </p:sp>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033580FB-56DA-B242-AD06-59285EB781F4}" type="slidenum">
              <a:rPr lang="en-GB" sz="1400">
                <a:latin typeface="Arial" charset="0"/>
              </a:rPr>
              <a:pPr eaLnBrk="1" hangingPunct="1"/>
              <a:t>116</a:t>
            </a:fld>
            <a:endParaRPr lang="en-GB" sz="1400">
              <a:latin typeface="Arial" charset="0"/>
            </a:endParaRPr>
          </a:p>
        </p:txBody>
      </p:sp>
      <p:sp>
        <p:nvSpPr>
          <p:cNvPr id="24581" name="Rectangle 4"/>
          <p:cNvSpPr>
            <a:spLocks noChangeArrowheads="1"/>
          </p:cNvSpPr>
          <p:nvPr/>
        </p:nvSpPr>
        <p:spPr bwMode="auto">
          <a:xfrm>
            <a:off x="336352" y="1218811"/>
            <a:ext cx="8807648" cy="51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20000"/>
              </a:lnSpc>
              <a:spcBef>
                <a:spcPct val="20000"/>
              </a:spcBef>
              <a:buFontTx/>
              <a:buChar char="•"/>
            </a:pPr>
            <a:r>
              <a:rPr lang="en-US" sz="2500">
                <a:latin typeface="Tahoma" charset="0"/>
              </a:rPr>
              <a:t>Bayes classification</a:t>
            </a:r>
          </a:p>
          <a:p>
            <a:pPr marL="466133" indent="-466133" defTabSz="913090">
              <a:lnSpc>
                <a:spcPct val="120000"/>
              </a:lnSpc>
              <a:spcBef>
                <a:spcPct val="20000"/>
              </a:spcBef>
              <a:buFontTx/>
              <a:buChar char="•"/>
            </a:pPr>
            <a:endParaRPr lang="en-US" sz="2500">
              <a:latin typeface="Tahoma" charset="0"/>
            </a:endParaRPr>
          </a:p>
          <a:p>
            <a:pPr marL="857036" lvl="1" indent="-399754" defTabSz="913090">
              <a:lnSpc>
                <a:spcPct val="120000"/>
              </a:lnSpc>
              <a:spcBef>
                <a:spcPct val="20000"/>
              </a:spcBef>
            </a:pPr>
            <a:r>
              <a:rPr lang="en-US" sz="2100">
                <a:latin typeface="Tahoma" charset="0"/>
              </a:rPr>
              <a:t>Difficulty: learning the joint probability                  </a:t>
            </a:r>
          </a:p>
          <a:p>
            <a:pPr marL="466133" indent="-466133" defTabSz="913090">
              <a:lnSpc>
                <a:spcPct val="120000"/>
              </a:lnSpc>
              <a:spcBef>
                <a:spcPct val="20000"/>
              </a:spcBef>
              <a:buFontTx/>
              <a:buChar char="•"/>
            </a:pPr>
            <a:r>
              <a:rPr lang="en-US" sz="2500">
                <a:latin typeface="Tahoma" charset="0"/>
              </a:rPr>
              <a:t>Naïve Bayes classification</a:t>
            </a:r>
          </a:p>
          <a:p>
            <a:pPr marL="857036" lvl="1" indent="-399754" defTabSz="913090">
              <a:lnSpc>
                <a:spcPct val="120000"/>
              </a:lnSpc>
              <a:spcBef>
                <a:spcPct val="20000"/>
              </a:spcBef>
              <a:buFontTx/>
              <a:buChar char="–"/>
            </a:pPr>
            <a:r>
              <a:rPr lang="en-US" sz="2100">
                <a:latin typeface="Tahoma" charset="0"/>
              </a:rPr>
              <a:t>Assumption that </a:t>
            </a:r>
            <a:r>
              <a:rPr lang="en-US" sz="2100">
                <a:solidFill>
                  <a:srgbClr val="FF0000"/>
                </a:solidFill>
                <a:latin typeface="Tahoma" charset="0"/>
              </a:rPr>
              <a:t>all input attributes are conditionally independent!</a:t>
            </a: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10000"/>
              </a:lnSpc>
              <a:spcBef>
                <a:spcPct val="20000"/>
              </a:spcBef>
              <a:buFontTx/>
              <a:buChar char="–"/>
            </a:pPr>
            <a:r>
              <a:rPr lang="en-US" sz="2100">
                <a:latin typeface="Tahoma" charset="0"/>
              </a:rPr>
              <a:t>MAP classification rule: for </a:t>
            </a:r>
          </a:p>
          <a:p>
            <a:pPr marL="857036" lvl="1" indent="-399754" defTabSz="913090">
              <a:lnSpc>
                <a:spcPct val="120000"/>
              </a:lnSpc>
              <a:spcBef>
                <a:spcPct val="20000"/>
              </a:spcBef>
            </a:pPr>
            <a:endParaRPr lang="en-US" sz="2100">
              <a:latin typeface="Tahoma" charset="0"/>
            </a:endParaRPr>
          </a:p>
        </p:txBody>
      </p:sp>
      <p:graphicFrame>
        <p:nvGraphicFramePr>
          <p:cNvPr id="24582" name="Object 8"/>
          <p:cNvGraphicFramePr>
            <a:graphicFrameLocks noChangeAspect="1"/>
          </p:cNvGraphicFramePr>
          <p:nvPr/>
        </p:nvGraphicFramePr>
        <p:xfrm>
          <a:off x="1875235" y="1783022"/>
          <a:ext cx="5264051" cy="424251"/>
        </p:xfrm>
        <a:graphic>
          <a:graphicData uri="http://schemas.openxmlformats.org/presentationml/2006/ole">
            <mc:AlternateContent xmlns:mc="http://schemas.openxmlformats.org/markup-compatibility/2006">
              <mc:Choice xmlns:v="urn:schemas-microsoft-com:vml" Requires="v">
                <p:oleObj spid="_x0000_s121910" name="Equation" r:id="rId4" imgW="2336800" imgH="177800" progId="Equation.3">
                  <p:embed/>
                </p:oleObj>
              </mc:Choice>
              <mc:Fallback>
                <p:oleObj name="Equation" r:id="rId4" imgW="23368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5235" y="1783022"/>
                        <a:ext cx="5264051" cy="424251"/>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583" name="Object 9"/>
          <p:cNvGraphicFramePr>
            <a:graphicFrameLocks noChangeAspect="1"/>
          </p:cNvGraphicFramePr>
          <p:nvPr/>
        </p:nvGraphicFramePr>
        <p:xfrm>
          <a:off x="5585520" y="2379306"/>
          <a:ext cx="1629668" cy="379056"/>
        </p:xfrm>
        <a:graphic>
          <a:graphicData uri="http://schemas.openxmlformats.org/presentationml/2006/ole">
            <mc:AlternateContent xmlns:mc="http://schemas.openxmlformats.org/markup-compatibility/2006">
              <mc:Choice xmlns:v="urn:schemas-microsoft-com:vml" Requires="v">
                <p:oleObj spid="_x0000_s121911" name="Equation" r:id="rId6" imgW="812447" imgH="177723" progId="Equation.3">
                  <p:embed/>
                </p:oleObj>
              </mc:Choice>
              <mc:Fallback>
                <p:oleObj name="Equation" r:id="rId6" imgW="812447" imgH="17772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5520" y="2379306"/>
                        <a:ext cx="1629668" cy="37905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584" name="Object 10"/>
          <p:cNvGraphicFramePr>
            <a:graphicFrameLocks noChangeAspect="1"/>
          </p:cNvGraphicFramePr>
          <p:nvPr/>
        </p:nvGraphicFramePr>
        <p:xfrm>
          <a:off x="1460005" y="4058817"/>
          <a:ext cx="6018609" cy="1262548"/>
        </p:xfrm>
        <a:graphic>
          <a:graphicData uri="http://schemas.openxmlformats.org/presentationml/2006/ole">
            <mc:AlternateContent xmlns:mc="http://schemas.openxmlformats.org/markup-compatibility/2006">
              <mc:Choice xmlns:v="urn:schemas-microsoft-com:vml" Requires="v">
                <p:oleObj spid="_x0000_s121912" name="Equation" r:id="rId8" imgW="2832100" imgH="558800" progId="Equation.3">
                  <p:embed/>
                </p:oleObj>
              </mc:Choice>
              <mc:Fallback>
                <p:oleObj name="Equation" r:id="rId8" imgW="2832100" imgH="558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0005" y="4058817"/>
                        <a:ext cx="6018609" cy="126254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585" name="Object 11"/>
          <p:cNvGraphicFramePr>
            <a:graphicFrameLocks noChangeAspect="1"/>
          </p:cNvGraphicFramePr>
          <p:nvPr/>
        </p:nvGraphicFramePr>
        <p:xfrm>
          <a:off x="1038821" y="5920566"/>
          <a:ext cx="7654231" cy="447577"/>
        </p:xfrm>
        <a:graphic>
          <a:graphicData uri="http://schemas.openxmlformats.org/presentationml/2006/ole">
            <mc:AlternateContent xmlns:mc="http://schemas.openxmlformats.org/markup-compatibility/2006">
              <mc:Choice xmlns:v="urn:schemas-microsoft-com:vml" Requires="v">
                <p:oleObj spid="_x0000_s121913" name="Equation" r:id="rId10" imgW="3695700" imgH="203200" progId="Equation.3">
                  <p:embed/>
                </p:oleObj>
              </mc:Choice>
              <mc:Fallback>
                <p:oleObj name="Equation" r:id="rId10" imgW="36957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8821" y="5920566"/>
                        <a:ext cx="7654231" cy="44757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586" name="Line 12"/>
          <p:cNvSpPr>
            <a:spLocks noChangeShapeType="1"/>
          </p:cNvSpPr>
          <p:nvPr/>
        </p:nvSpPr>
        <p:spPr bwMode="auto">
          <a:xfrm>
            <a:off x="3854649" y="4190028"/>
            <a:ext cx="189011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80056" tIns="40028" rIns="80056" bIns="40028"/>
          <a:lstStyle/>
          <a:p>
            <a:endParaRPr lang="en-US"/>
          </a:p>
        </p:txBody>
      </p:sp>
      <p:sp>
        <p:nvSpPr>
          <p:cNvPr id="24587" name="Line 13"/>
          <p:cNvSpPr>
            <a:spLocks noChangeShapeType="1"/>
          </p:cNvSpPr>
          <p:nvPr/>
        </p:nvSpPr>
        <p:spPr bwMode="auto">
          <a:xfrm>
            <a:off x="3790653" y="4604074"/>
            <a:ext cx="91231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80056" tIns="40028" rIns="80056" bIns="40028"/>
          <a:lstStyle/>
          <a:p>
            <a:endParaRPr lang="en-US"/>
          </a:p>
        </p:txBody>
      </p:sp>
      <p:sp>
        <p:nvSpPr>
          <p:cNvPr id="24588" name="Line 14"/>
          <p:cNvSpPr>
            <a:spLocks noChangeShapeType="1"/>
          </p:cNvSpPr>
          <p:nvPr/>
        </p:nvSpPr>
        <p:spPr bwMode="auto">
          <a:xfrm>
            <a:off x="4766965" y="4604074"/>
            <a:ext cx="169515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lIns="80056" tIns="40028" rIns="80056" bIns="40028"/>
          <a:lstStyle/>
          <a:p>
            <a:endParaRPr lang="en-US"/>
          </a:p>
        </p:txBody>
      </p:sp>
      <p:sp>
        <p:nvSpPr>
          <p:cNvPr id="24589" name="Line 15"/>
          <p:cNvSpPr>
            <a:spLocks noChangeShapeType="1"/>
          </p:cNvSpPr>
          <p:nvPr/>
        </p:nvSpPr>
        <p:spPr bwMode="auto">
          <a:xfrm>
            <a:off x="4637485" y="5019578"/>
            <a:ext cx="2345531"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lIns="80056" tIns="40028" rIns="80056" bIns="40028"/>
          <a:lstStyle/>
          <a:p>
            <a:endParaRPr lang="en-US"/>
          </a:p>
        </p:txBody>
      </p:sp>
      <p:graphicFrame>
        <p:nvGraphicFramePr>
          <p:cNvPr id="24590" name="Object 14"/>
          <p:cNvGraphicFramePr>
            <a:graphicFrameLocks noChangeAspect="1"/>
          </p:cNvGraphicFramePr>
          <p:nvPr/>
        </p:nvGraphicFramePr>
        <p:xfrm>
          <a:off x="4630044" y="5458409"/>
          <a:ext cx="2085082" cy="435915"/>
        </p:xfrm>
        <a:graphic>
          <a:graphicData uri="http://schemas.openxmlformats.org/presentationml/2006/ole">
            <mc:AlternateContent xmlns:mc="http://schemas.openxmlformats.org/markup-compatibility/2006">
              <mc:Choice xmlns:v="urn:schemas-microsoft-com:vml" Requires="v">
                <p:oleObj spid="_x0000_s121914" name="Equation" r:id="rId12" imgW="1091726" imgH="215806" progId="Equation.3">
                  <p:embed/>
                </p:oleObj>
              </mc:Choice>
              <mc:Fallback>
                <p:oleObj name="Equation" r:id="rId12" imgW="1091726" imgH="21580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30044" y="5458409"/>
                        <a:ext cx="2085082" cy="43591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99419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Naïve Bayes	</a:t>
            </a:r>
          </a:p>
        </p:txBody>
      </p:sp>
      <p:sp>
        <p:nvSpPr>
          <p:cNvPr id="25603"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a:latin typeface="Calibri" charset="0"/>
            </a:endParaRPr>
          </a:p>
          <a:p>
            <a:pPr marL="466133" indent="-466133" eaLnBrk="1" hangingPunct="1">
              <a:lnSpc>
                <a:spcPct val="110000"/>
              </a:lnSpc>
              <a:buNone/>
            </a:pPr>
            <a:r>
              <a:rPr lang="en-US" sz="2800">
                <a:latin typeface="Calibri" charset="0"/>
              </a:rPr>
              <a:t>     </a:t>
            </a: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A25D6E7E-D0AD-B94B-893A-57011DFE129C}" type="slidenum">
              <a:rPr lang="en-GB" sz="1400">
                <a:latin typeface="Arial" charset="0"/>
              </a:rPr>
              <a:pPr eaLnBrk="1" hangingPunct="1"/>
              <a:t>117</a:t>
            </a:fld>
            <a:endParaRPr lang="en-GB" sz="1400">
              <a:latin typeface="Arial" charset="0"/>
            </a:endParaRPr>
          </a:p>
        </p:txBody>
      </p:sp>
      <p:sp>
        <p:nvSpPr>
          <p:cNvPr id="25605" name="Rectangle 4"/>
          <p:cNvSpPr>
            <a:spLocks noChangeArrowheads="1"/>
          </p:cNvSpPr>
          <p:nvPr/>
        </p:nvSpPr>
        <p:spPr bwMode="auto">
          <a:xfrm>
            <a:off x="336352" y="1218811"/>
            <a:ext cx="8666262" cy="51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20000"/>
              </a:lnSpc>
              <a:spcBef>
                <a:spcPct val="20000"/>
              </a:spcBef>
              <a:buFontTx/>
              <a:buChar char="•"/>
            </a:pPr>
            <a:r>
              <a:rPr lang="en-US" sz="2500">
                <a:latin typeface="Tahoma" charset="0"/>
              </a:rPr>
              <a:t>Naïve Bayes Algorithm (for discrete input attributes)</a:t>
            </a:r>
          </a:p>
          <a:p>
            <a:pPr marL="857036" lvl="1" indent="-399754" defTabSz="913090">
              <a:lnSpc>
                <a:spcPct val="120000"/>
              </a:lnSpc>
              <a:spcBef>
                <a:spcPct val="20000"/>
              </a:spcBef>
              <a:buFontTx/>
              <a:buChar char="–"/>
            </a:pPr>
            <a:r>
              <a:rPr lang="en-US" sz="2100">
                <a:solidFill>
                  <a:schemeClr val="accent2"/>
                </a:solidFill>
                <a:latin typeface="Tahoma" charset="0"/>
              </a:rPr>
              <a:t>Learning Phase</a:t>
            </a:r>
            <a:r>
              <a:rPr lang="en-US" sz="2100">
                <a:latin typeface="Tahoma" charset="0"/>
              </a:rPr>
              <a:t>: Given a training set </a:t>
            </a:r>
            <a:r>
              <a:rPr lang="en-US" sz="2100" b="1">
                <a:latin typeface="Palatino Linotype" charset="0"/>
              </a:rPr>
              <a:t>S</a:t>
            </a:r>
            <a:r>
              <a:rPr lang="en-US" sz="2100">
                <a:latin typeface="Tahoma" charset="0"/>
              </a:rPr>
              <a:t>, </a:t>
            </a: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30000"/>
              </a:lnSpc>
              <a:spcBef>
                <a:spcPct val="20000"/>
              </a:spcBef>
            </a:pPr>
            <a:r>
              <a:rPr lang="en-US" sz="2100">
                <a:latin typeface="Tahoma" charset="0"/>
              </a:rPr>
              <a:t>     Output: conditional probability tables; for             elements</a:t>
            </a:r>
          </a:p>
          <a:p>
            <a:pPr marL="857036" lvl="1" indent="-399754" defTabSz="913090">
              <a:lnSpc>
                <a:spcPct val="130000"/>
              </a:lnSpc>
              <a:spcBef>
                <a:spcPct val="20000"/>
              </a:spcBef>
              <a:buFontTx/>
              <a:buChar char="–"/>
            </a:pPr>
            <a:r>
              <a:rPr lang="en-US" sz="2100">
                <a:solidFill>
                  <a:schemeClr val="accent2"/>
                </a:solidFill>
                <a:latin typeface="Tahoma" charset="0"/>
              </a:rPr>
              <a:t>Test Phase</a:t>
            </a:r>
            <a:r>
              <a:rPr lang="en-US" sz="2100">
                <a:latin typeface="Tahoma" charset="0"/>
              </a:rPr>
              <a:t>: Given an unknown instance                    , </a:t>
            </a:r>
          </a:p>
          <a:p>
            <a:pPr marL="857036" lvl="1" indent="-399754" defTabSz="913090">
              <a:lnSpc>
                <a:spcPct val="130000"/>
              </a:lnSpc>
              <a:spcBef>
                <a:spcPct val="20000"/>
              </a:spcBef>
            </a:pPr>
            <a:r>
              <a:rPr lang="en-US" sz="2100">
                <a:latin typeface="Tahoma" charset="0"/>
              </a:rPr>
              <a:t>      Look up tables to assign the label </a:t>
            </a:r>
            <a:r>
              <a:rPr lang="en-US" sz="2100" i="1">
                <a:latin typeface="Palatino Linotype" charset="0"/>
              </a:rPr>
              <a:t>c* </a:t>
            </a:r>
            <a:r>
              <a:rPr lang="en-US" sz="2100">
                <a:latin typeface="Tahoma" charset="0"/>
              </a:rPr>
              <a:t>to </a:t>
            </a:r>
            <a:r>
              <a:rPr lang="en-US" sz="2100" b="1">
                <a:latin typeface="Palatino Linotype" charset="0"/>
              </a:rPr>
              <a:t>X</a:t>
            </a:r>
            <a:r>
              <a:rPr lang="ja-JP" altLang="en-US" sz="2100" b="1">
                <a:latin typeface="Palatino Linotype" charset="0"/>
              </a:rPr>
              <a:t>’</a:t>
            </a:r>
            <a:r>
              <a:rPr lang="en-US" sz="2100">
                <a:latin typeface="Tahoma" charset="0"/>
              </a:rPr>
              <a:t> if</a:t>
            </a:r>
            <a:r>
              <a:rPr lang="en-US" sz="2100">
                <a:latin typeface="Palatino Linotype" charset="0"/>
              </a:rPr>
              <a:t> </a:t>
            </a:r>
          </a:p>
          <a:p>
            <a:pPr marL="857036" lvl="1" indent="-399754" defTabSz="913090">
              <a:lnSpc>
                <a:spcPct val="120000"/>
              </a:lnSpc>
              <a:spcBef>
                <a:spcPct val="20000"/>
              </a:spcBef>
            </a:pPr>
            <a:r>
              <a:rPr lang="en-US" sz="2100">
                <a:latin typeface="Tahoma" charset="0"/>
              </a:rPr>
              <a:t>      </a:t>
            </a:r>
          </a:p>
        </p:txBody>
      </p:sp>
      <p:graphicFrame>
        <p:nvGraphicFramePr>
          <p:cNvPr id="25606" name="Object 7"/>
          <p:cNvGraphicFramePr>
            <a:graphicFrameLocks noChangeAspect="1"/>
          </p:cNvGraphicFramePr>
          <p:nvPr/>
        </p:nvGraphicFramePr>
        <p:xfrm>
          <a:off x="1174255" y="2286001"/>
          <a:ext cx="7502425" cy="1730537"/>
        </p:xfrm>
        <a:graphic>
          <a:graphicData uri="http://schemas.openxmlformats.org/presentationml/2006/ole">
            <mc:AlternateContent xmlns:mc="http://schemas.openxmlformats.org/markup-compatibility/2006">
              <mc:Choice xmlns:v="urn:schemas-microsoft-com:vml" Requires="v">
                <p:oleObj spid="_x0000_s123948" name="Equation" r:id="rId3" imgW="4838700" imgH="1041400" progId="Equation.3">
                  <p:embed/>
                </p:oleObj>
              </mc:Choice>
              <mc:Fallback>
                <p:oleObj name="Equation" r:id="rId3" imgW="4838700" imgH="1041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255" y="2286001"/>
                        <a:ext cx="7502425" cy="173053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607" name="Object 8"/>
          <p:cNvGraphicFramePr>
            <a:graphicFrameLocks noChangeAspect="1"/>
          </p:cNvGraphicFramePr>
          <p:nvPr/>
        </p:nvGraphicFramePr>
        <p:xfrm>
          <a:off x="1212950" y="5559005"/>
          <a:ext cx="7279183" cy="456325"/>
        </p:xfrm>
        <a:graphic>
          <a:graphicData uri="http://schemas.openxmlformats.org/presentationml/2006/ole">
            <mc:AlternateContent xmlns:mc="http://schemas.openxmlformats.org/markup-compatibility/2006">
              <mc:Choice xmlns:v="urn:schemas-microsoft-com:vml" Requires="v">
                <p:oleObj spid="_x0000_s123949" name="Equation" r:id="rId5" imgW="3657600" imgH="215900" progId="Equation.3">
                  <p:embed/>
                </p:oleObj>
              </mc:Choice>
              <mc:Fallback>
                <p:oleObj name="Equation" r:id="rId5" imgW="36576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2950" y="5559005"/>
                        <a:ext cx="7279183" cy="4563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608" name="Object 15"/>
          <p:cNvGraphicFramePr>
            <a:graphicFrameLocks noChangeAspect="1"/>
          </p:cNvGraphicFramePr>
          <p:nvPr/>
        </p:nvGraphicFramePr>
        <p:xfrm>
          <a:off x="5926337" y="4688633"/>
          <a:ext cx="1657945" cy="399467"/>
        </p:xfrm>
        <a:graphic>
          <a:graphicData uri="http://schemas.openxmlformats.org/presentationml/2006/ole">
            <mc:AlternateContent xmlns:mc="http://schemas.openxmlformats.org/markup-compatibility/2006">
              <mc:Choice xmlns:v="urn:schemas-microsoft-com:vml" Requires="v">
                <p:oleObj spid="_x0000_s123950" name="Equation" r:id="rId7" imgW="736280" imgH="177723" progId="Equation.3">
                  <p:embed/>
                </p:oleObj>
              </mc:Choice>
              <mc:Fallback>
                <p:oleObj name="Equation" r:id="rId7" imgW="736280" imgH="17772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6337" y="4688633"/>
                        <a:ext cx="1657945" cy="399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9" name="Object 17"/>
          <p:cNvGraphicFramePr>
            <a:graphicFrameLocks noChangeAspect="1"/>
          </p:cNvGraphicFramePr>
          <p:nvPr/>
        </p:nvGraphicFramePr>
        <p:xfrm>
          <a:off x="6390680" y="4134628"/>
          <a:ext cx="967383" cy="414046"/>
        </p:xfrm>
        <a:graphic>
          <a:graphicData uri="http://schemas.openxmlformats.org/presentationml/2006/ole">
            <mc:AlternateContent xmlns:mc="http://schemas.openxmlformats.org/markup-compatibility/2006">
              <mc:Choice xmlns:v="urn:schemas-microsoft-com:vml" Requires="v">
                <p:oleObj spid="_x0000_s123951" name="Equation" r:id="rId9" imgW="672808" imgH="228501" progId="Equation.3">
                  <p:embed/>
                </p:oleObj>
              </mc:Choice>
              <mc:Fallback>
                <p:oleObj name="Equation" r:id="rId9" imgW="672808"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0680" y="4134628"/>
                        <a:ext cx="967383" cy="414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098511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Example	</a:t>
            </a:r>
          </a:p>
        </p:txBody>
      </p:sp>
      <p:sp>
        <p:nvSpPr>
          <p:cNvPr id="26627"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a:latin typeface="Calibri" charset="0"/>
            </a:endParaRPr>
          </a:p>
          <a:p>
            <a:pPr marL="466133" indent="-466133" eaLnBrk="1" hangingPunct="1">
              <a:lnSpc>
                <a:spcPct val="110000"/>
              </a:lnSpc>
              <a:buNone/>
            </a:pPr>
            <a:r>
              <a:rPr lang="en-US" sz="2800">
                <a:latin typeface="Calibri" charset="0"/>
              </a:rPr>
              <a:t>     </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882543C0-829E-9A48-882A-DCB286EFAD3B}" type="slidenum">
              <a:rPr lang="en-GB" sz="1400">
                <a:latin typeface="Arial" charset="0"/>
              </a:rPr>
              <a:pPr eaLnBrk="1" hangingPunct="1"/>
              <a:t>118</a:t>
            </a:fld>
            <a:endParaRPr lang="en-GB" sz="1400">
              <a:latin typeface="Arial" charset="0"/>
            </a:endParaRPr>
          </a:p>
        </p:txBody>
      </p:sp>
      <p:sp>
        <p:nvSpPr>
          <p:cNvPr id="26629" name="Rectangle 4"/>
          <p:cNvSpPr>
            <a:spLocks noChangeArrowheads="1"/>
          </p:cNvSpPr>
          <p:nvPr/>
        </p:nvSpPr>
        <p:spPr bwMode="auto">
          <a:xfrm>
            <a:off x="336352" y="1080310"/>
            <a:ext cx="8666262" cy="511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20000"/>
              </a:lnSpc>
              <a:spcBef>
                <a:spcPct val="20000"/>
              </a:spcBef>
              <a:buFontTx/>
              <a:buChar char="•"/>
            </a:pPr>
            <a:r>
              <a:rPr lang="en-US" sz="2500">
                <a:latin typeface="Tahoma" charset="0"/>
              </a:rPr>
              <a:t>Example: Play Tennis</a:t>
            </a:r>
          </a:p>
        </p:txBody>
      </p:sp>
      <p:pic>
        <p:nvPicPr>
          <p:cNvPr id="2663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567" y="1701380"/>
            <a:ext cx="5668863" cy="457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926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Example	</a:t>
            </a:r>
          </a:p>
        </p:txBody>
      </p:sp>
      <p:sp>
        <p:nvSpPr>
          <p:cNvPr id="27651"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b="1">
              <a:latin typeface="Calibri" charset="0"/>
            </a:endParaRPr>
          </a:p>
          <a:p>
            <a:pPr marL="466133" indent="-466133" eaLnBrk="1" hangingPunct="1">
              <a:lnSpc>
                <a:spcPct val="110000"/>
              </a:lnSpc>
              <a:buNone/>
            </a:pPr>
            <a:r>
              <a:rPr lang="en-US" sz="2800" b="1">
                <a:latin typeface="Calibri" charset="0"/>
              </a:rPr>
              <a:t>     </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730A33CD-9DBA-CA49-BE0C-06115013C1D2}" type="slidenum">
              <a:rPr lang="en-GB" sz="1400">
                <a:latin typeface="Arial" charset="0"/>
              </a:rPr>
              <a:pPr eaLnBrk="1" hangingPunct="1"/>
              <a:t>119</a:t>
            </a:fld>
            <a:endParaRPr lang="en-GB" sz="1400">
              <a:latin typeface="Arial" charset="0"/>
            </a:endParaRPr>
          </a:p>
        </p:txBody>
      </p:sp>
      <p:sp>
        <p:nvSpPr>
          <p:cNvPr id="27653" name="Rectangle 4"/>
          <p:cNvSpPr>
            <a:spLocks noChangeArrowheads="1"/>
          </p:cNvSpPr>
          <p:nvPr/>
        </p:nvSpPr>
        <p:spPr bwMode="auto">
          <a:xfrm>
            <a:off x="336352" y="1080310"/>
            <a:ext cx="8666262" cy="525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20000"/>
              </a:lnSpc>
              <a:spcBef>
                <a:spcPct val="20000"/>
              </a:spcBef>
              <a:buFontTx/>
              <a:buChar char="•"/>
            </a:pPr>
            <a:r>
              <a:rPr lang="en-US" sz="2500">
                <a:latin typeface="Tahoma" charset="0"/>
              </a:rPr>
              <a:t>Learning Phase</a:t>
            </a:r>
          </a:p>
        </p:txBody>
      </p:sp>
      <p:graphicFrame>
        <p:nvGraphicFramePr>
          <p:cNvPr id="541824" name="Group 128"/>
          <p:cNvGraphicFramePr>
            <a:graphicFrameLocks noGrp="1"/>
          </p:cNvGraphicFramePr>
          <p:nvPr/>
        </p:nvGraphicFramePr>
        <p:xfrm>
          <a:off x="500062" y="1771359"/>
          <a:ext cx="3470672" cy="1619654"/>
        </p:xfrm>
        <a:graphic>
          <a:graphicData uri="http://schemas.openxmlformats.org/drawingml/2006/table">
            <a:tbl>
              <a:tblPr/>
              <a:tblGrid>
                <a:gridCol w="1193602"/>
                <a:gridCol w="1120676"/>
                <a:gridCol w="1156394"/>
              </a:tblGrid>
              <a:tr h="363020">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accent2"/>
                          </a:solidFill>
                          <a:effectLst/>
                          <a:latin typeface="Palatino Linotype" charset="0"/>
                          <a:ea typeface="ＭＳ Ｐゴシック" charset="0"/>
                        </a:rPr>
                        <a:t>Outlook</a:t>
                      </a:r>
                    </a:p>
                  </a:txBody>
                  <a:tcPr marL="78193" marR="78193" marT="41488" marB="414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Palatino Linotype" charset="0"/>
                          <a:ea typeface="ＭＳ Ｐゴシック" charset="0"/>
                        </a:rPr>
                        <a:t>Play=</a:t>
                      </a:r>
                      <a:r>
                        <a:rPr kumimoji="0" lang="en-GB" sz="1800" b="0" i="1" u="none" strike="noStrike" cap="none" normalizeH="0" baseline="0">
                          <a:ln>
                            <a:noFill/>
                          </a:ln>
                          <a:solidFill>
                            <a:schemeClr val="tx1"/>
                          </a:solidFill>
                          <a:effectLst/>
                          <a:latin typeface="Palatino Linotype" charset="0"/>
                          <a:ea typeface="ＭＳ Ｐゴシック" charset="0"/>
                        </a:rPr>
                        <a:t>Yes</a:t>
                      </a:r>
                    </a:p>
                  </a:txBody>
                  <a:tcPr marL="78193" marR="78193" marT="41488" marB="414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Palatino Linotype" charset="0"/>
                          <a:ea typeface="ＭＳ Ｐゴシック" charset="0"/>
                        </a:rPr>
                        <a:t>Play=</a:t>
                      </a:r>
                      <a:r>
                        <a:rPr kumimoji="0" lang="en-GB" sz="1800" b="0" i="1" u="none" strike="noStrike" cap="none" normalizeH="0" baseline="0">
                          <a:ln>
                            <a:noFill/>
                          </a:ln>
                          <a:solidFill>
                            <a:schemeClr val="tx1"/>
                          </a:solidFill>
                          <a:effectLst/>
                          <a:latin typeface="Palatino Linotype" charset="0"/>
                          <a:ea typeface="ＭＳ Ｐゴシック" charset="0"/>
                        </a:rPr>
                        <a:t>No</a:t>
                      </a:r>
                    </a:p>
                  </a:txBody>
                  <a:tcPr marL="78193" marR="78193" marT="41488" marB="414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87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Sunny</a:t>
                      </a:r>
                    </a:p>
                  </a:txBody>
                  <a:tcPr marL="78193" marR="78193" marT="41488" marB="414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2/9</a:t>
                      </a:r>
                    </a:p>
                  </a:txBody>
                  <a:tcPr marL="78193" marR="78193" marT="41488" marB="414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3/5</a:t>
                      </a:r>
                    </a:p>
                  </a:txBody>
                  <a:tcPr marL="78193" marR="78193" marT="41488" marB="414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87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Overcast</a:t>
                      </a:r>
                    </a:p>
                  </a:txBody>
                  <a:tcPr marL="78193" marR="78193" marT="41488" marB="414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4/9</a:t>
                      </a:r>
                    </a:p>
                  </a:txBody>
                  <a:tcPr marL="78193" marR="78193" marT="41488" marB="414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0/5</a:t>
                      </a:r>
                    </a:p>
                  </a:txBody>
                  <a:tcPr marL="78193" marR="78193" marT="41488" marB="414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87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Rain</a:t>
                      </a:r>
                    </a:p>
                  </a:txBody>
                  <a:tcPr marL="78193" marR="78193" marT="41488" marB="414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3/9</a:t>
                      </a:r>
                    </a:p>
                  </a:txBody>
                  <a:tcPr marL="78193" marR="78193" marT="41488" marB="414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2/5</a:t>
                      </a:r>
                      <a:endParaRPr kumimoji="0" lang="en-GB" sz="1800" b="0" i="0" u="none" strike="noStrike" cap="none" normalizeH="0" baseline="0">
                        <a:ln>
                          <a:noFill/>
                        </a:ln>
                        <a:solidFill>
                          <a:schemeClr val="tx1"/>
                        </a:solidFill>
                        <a:effectLst/>
                        <a:latin typeface="Palatino Linotype" charset="0"/>
                        <a:ea typeface="ＭＳ Ｐゴシック" charset="0"/>
                      </a:endParaRPr>
                    </a:p>
                  </a:txBody>
                  <a:tcPr marL="78193" marR="78193" marT="41488" marB="414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41770" name="Group 74"/>
          <p:cNvGraphicFramePr>
            <a:graphicFrameLocks noGrp="1"/>
          </p:cNvGraphicFramePr>
          <p:nvPr/>
        </p:nvGraphicFramePr>
        <p:xfrm>
          <a:off x="4116586" y="1771359"/>
          <a:ext cx="4313038" cy="1864516"/>
        </p:xfrm>
        <a:graphic>
          <a:graphicData uri="http://schemas.openxmlformats.org/drawingml/2006/table">
            <a:tbl>
              <a:tblPr/>
              <a:tblGrid>
                <a:gridCol w="1582043"/>
                <a:gridCol w="1364753"/>
                <a:gridCol w="1366242"/>
              </a:tblGrid>
              <a:tr h="607948">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accent2"/>
                          </a:solidFill>
                          <a:effectLst/>
                          <a:latin typeface="Palatino Linotype" charset="0"/>
                          <a:ea typeface="ＭＳ Ｐゴシック" charset="0"/>
                        </a:rPr>
                        <a:t>Temperature</a:t>
                      </a:r>
                    </a:p>
                  </a:txBody>
                  <a:tcPr marL="78179" marR="78179" marT="41477" marB="414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Palatino Linotype" charset="0"/>
                          <a:ea typeface="ＭＳ Ｐゴシック" charset="0"/>
                        </a:rPr>
                        <a:t>Play=</a:t>
                      </a:r>
                      <a:r>
                        <a:rPr kumimoji="0" lang="en-GB" sz="1800" b="0" i="1" u="none" strike="noStrike" cap="none" normalizeH="0" baseline="0">
                          <a:ln>
                            <a:noFill/>
                          </a:ln>
                          <a:solidFill>
                            <a:schemeClr val="tx1"/>
                          </a:solidFill>
                          <a:effectLst/>
                          <a:latin typeface="Palatino Linotype" charset="0"/>
                          <a:ea typeface="ＭＳ Ｐゴシック" charset="0"/>
                        </a:rPr>
                        <a:t>Yes</a:t>
                      </a:r>
                    </a:p>
                  </a:txBody>
                  <a:tcPr marL="78179" marR="78179" marT="41477" marB="414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Palatino Linotype" charset="0"/>
                          <a:ea typeface="ＭＳ Ｐゴシック" charset="0"/>
                        </a:rPr>
                        <a:t>Play=</a:t>
                      </a:r>
                      <a:r>
                        <a:rPr kumimoji="0" lang="en-GB" sz="1800" b="0" i="1" u="none" strike="noStrike" cap="none" normalizeH="0" baseline="0">
                          <a:ln>
                            <a:noFill/>
                          </a:ln>
                          <a:solidFill>
                            <a:schemeClr val="tx1"/>
                          </a:solidFill>
                          <a:effectLst/>
                          <a:latin typeface="Palatino Linotype" charset="0"/>
                          <a:ea typeface="ＭＳ Ｐゴシック" charset="0"/>
                        </a:rPr>
                        <a:t>No</a:t>
                      </a:r>
                    </a:p>
                  </a:txBody>
                  <a:tcPr marL="78179" marR="78179" marT="41477" marB="414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856">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Hot</a:t>
                      </a:r>
                    </a:p>
                  </a:txBody>
                  <a:tcPr marL="78179" marR="78179" marT="41477" marB="414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2/9</a:t>
                      </a:r>
                    </a:p>
                  </a:txBody>
                  <a:tcPr marL="78179" marR="78179" marT="41477" marB="414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2/5</a:t>
                      </a:r>
                    </a:p>
                  </a:txBody>
                  <a:tcPr marL="78179" marR="78179" marT="41477" marB="414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856">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Mild</a:t>
                      </a:r>
                    </a:p>
                  </a:txBody>
                  <a:tcPr marL="78179" marR="78179" marT="41477" marB="414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4/9</a:t>
                      </a:r>
                    </a:p>
                  </a:txBody>
                  <a:tcPr marL="78179" marR="78179" marT="41477" marB="414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2/5</a:t>
                      </a:r>
                    </a:p>
                  </a:txBody>
                  <a:tcPr marL="78179" marR="78179" marT="41477" marB="414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856">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Cool</a:t>
                      </a:r>
                    </a:p>
                  </a:txBody>
                  <a:tcPr marL="78179" marR="78179" marT="41477" marB="414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3/9</a:t>
                      </a:r>
                    </a:p>
                  </a:txBody>
                  <a:tcPr marL="78179" marR="78179" marT="41477" marB="414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1/5</a:t>
                      </a:r>
                      <a:endParaRPr kumimoji="0" lang="en-GB" sz="1800" b="0" i="0" u="none" strike="noStrike" cap="none" normalizeH="0" baseline="0">
                        <a:ln>
                          <a:noFill/>
                        </a:ln>
                        <a:solidFill>
                          <a:schemeClr val="tx1"/>
                        </a:solidFill>
                        <a:effectLst/>
                        <a:latin typeface="Palatino Linotype" charset="0"/>
                        <a:ea typeface="ＭＳ Ｐゴシック" charset="0"/>
                      </a:endParaRPr>
                    </a:p>
                  </a:txBody>
                  <a:tcPr marL="78179" marR="78179" marT="41477" marB="414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41828" name="Group 132"/>
          <p:cNvGraphicFramePr>
            <a:graphicFrameLocks noGrp="1"/>
          </p:cNvGraphicFramePr>
          <p:nvPr/>
        </p:nvGraphicFramePr>
        <p:xfrm>
          <a:off x="571500" y="3637481"/>
          <a:ext cx="3740052" cy="1468823"/>
        </p:xfrm>
        <a:graphic>
          <a:graphicData uri="http://schemas.openxmlformats.org/drawingml/2006/table">
            <a:tbl>
              <a:tblPr/>
              <a:tblGrid>
                <a:gridCol w="1428750"/>
                <a:gridCol w="1214438"/>
                <a:gridCol w="1096864"/>
              </a:tblGrid>
              <a:tr h="631275">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accent2"/>
                          </a:solidFill>
                          <a:effectLst/>
                          <a:latin typeface="Palatino Linotype" charset="0"/>
                          <a:ea typeface="ＭＳ Ｐゴシック" charset="0"/>
                        </a:rPr>
                        <a:t>Humidity</a:t>
                      </a:r>
                    </a:p>
                  </a:txBody>
                  <a:tcPr marL="78195" marR="78195" marT="41436" marB="4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Palatino Linotype" charset="0"/>
                          <a:ea typeface="ＭＳ Ｐゴシック" charset="0"/>
                        </a:rPr>
                        <a:t>Play=</a:t>
                      </a:r>
                      <a:r>
                        <a:rPr kumimoji="0" lang="en-GB" sz="1800" b="0" i="1" u="none" strike="noStrike" cap="none" normalizeH="0" baseline="0">
                          <a:ln>
                            <a:noFill/>
                          </a:ln>
                          <a:solidFill>
                            <a:schemeClr val="tx1"/>
                          </a:solidFill>
                          <a:effectLst/>
                          <a:latin typeface="Palatino Linotype" charset="0"/>
                          <a:ea typeface="ＭＳ Ｐゴシック" charset="0"/>
                        </a:rPr>
                        <a:t>Yes</a:t>
                      </a:r>
                      <a:endParaRPr kumimoji="0" lang="en-GB" sz="2200" b="0" i="0" u="none" strike="noStrike" cap="none" normalizeH="0" baseline="0">
                        <a:ln>
                          <a:noFill/>
                        </a:ln>
                        <a:solidFill>
                          <a:schemeClr val="tx1"/>
                        </a:solidFill>
                        <a:effectLst/>
                        <a:latin typeface="Palatino Linotype" charset="0"/>
                        <a:ea typeface="ＭＳ Ｐゴシック" charset="0"/>
                      </a:endParaRPr>
                    </a:p>
                  </a:txBody>
                  <a:tcPr marL="78195" marR="78195" marT="41436" marB="4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Palatino Linotype" charset="0"/>
                          <a:ea typeface="ＭＳ Ｐゴシック" charset="0"/>
                        </a:rPr>
                        <a:t>Play=N</a:t>
                      </a:r>
                      <a:r>
                        <a:rPr kumimoji="0" lang="en-GB" sz="1800" b="0" i="1" u="none" strike="noStrike" cap="none" normalizeH="0" baseline="0">
                          <a:ln>
                            <a:noFill/>
                          </a:ln>
                          <a:solidFill>
                            <a:schemeClr val="tx1"/>
                          </a:solidFill>
                          <a:effectLst/>
                          <a:latin typeface="Palatino Linotype" charset="0"/>
                          <a:ea typeface="ＭＳ Ｐゴシック" charset="0"/>
                        </a:rPr>
                        <a:t>o</a:t>
                      </a:r>
                    </a:p>
                  </a:txBody>
                  <a:tcPr marL="78195" marR="78195" marT="41436" marB="414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77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High</a:t>
                      </a:r>
                    </a:p>
                  </a:txBody>
                  <a:tcPr marL="78195" marR="78195" marT="41436" marB="4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3/9</a:t>
                      </a:r>
                    </a:p>
                  </a:txBody>
                  <a:tcPr marL="78195" marR="78195" marT="41436" marB="4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4/5</a:t>
                      </a:r>
                    </a:p>
                  </a:txBody>
                  <a:tcPr marL="78195" marR="78195" marT="41436" marB="414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77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Normal</a:t>
                      </a:r>
                    </a:p>
                  </a:txBody>
                  <a:tcPr marL="78195" marR="78195" marT="41436" marB="4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6/9</a:t>
                      </a:r>
                    </a:p>
                  </a:txBody>
                  <a:tcPr marL="78195" marR="78195" marT="41436" marB="4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1/5</a:t>
                      </a:r>
                    </a:p>
                  </a:txBody>
                  <a:tcPr marL="78195" marR="78195" marT="41436" marB="414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41833" name="Group 137"/>
          <p:cNvGraphicFramePr>
            <a:graphicFrameLocks noGrp="1"/>
          </p:cNvGraphicFramePr>
          <p:nvPr/>
        </p:nvGraphicFramePr>
        <p:xfrm>
          <a:off x="4572000" y="3778898"/>
          <a:ext cx="3323332" cy="1248798"/>
        </p:xfrm>
        <a:graphic>
          <a:graphicData uri="http://schemas.openxmlformats.org/drawingml/2006/table">
            <a:tbl>
              <a:tblPr/>
              <a:tblGrid>
                <a:gridCol w="1160859"/>
                <a:gridCol w="1087934"/>
                <a:gridCol w="1074539"/>
              </a:tblGrid>
              <a:tr h="411130">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accent2"/>
                          </a:solidFill>
                          <a:effectLst/>
                          <a:latin typeface="Palatino Linotype" charset="0"/>
                          <a:ea typeface="ＭＳ Ｐゴシック" charset="0"/>
                        </a:rPr>
                        <a:t>Wind</a:t>
                      </a:r>
                    </a:p>
                  </a:txBody>
                  <a:tcPr marL="78196" marR="78196" marT="41466" marB="414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Palatino Linotype" charset="0"/>
                          <a:ea typeface="ＭＳ Ｐゴシック" charset="0"/>
                        </a:rPr>
                        <a:t>Play=</a:t>
                      </a:r>
                      <a:r>
                        <a:rPr kumimoji="0" lang="en-GB" sz="1800" b="0" i="1" u="none" strike="noStrike" cap="none" normalizeH="0" baseline="0">
                          <a:ln>
                            <a:noFill/>
                          </a:ln>
                          <a:solidFill>
                            <a:schemeClr val="tx1"/>
                          </a:solidFill>
                          <a:effectLst/>
                          <a:latin typeface="Palatino Linotype" charset="0"/>
                          <a:ea typeface="ＭＳ Ｐゴシック" charset="0"/>
                        </a:rPr>
                        <a:t>Yes</a:t>
                      </a:r>
                      <a:endParaRPr kumimoji="0" lang="en-GB" sz="2200" b="0" i="0" u="none" strike="noStrike" cap="none" normalizeH="0" baseline="0">
                        <a:ln>
                          <a:noFill/>
                        </a:ln>
                        <a:solidFill>
                          <a:schemeClr val="tx1"/>
                        </a:solidFill>
                        <a:effectLst/>
                        <a:latin typeface="Palatino Linotype" charset="0"/>
                        <a:ea typeface="ＭＳ Ｐゴシック" charset="0"/>
                      </a:endParaRPr>
                    </a:p>
                  </a:txBody>
                  <a:tcPr marL="78196" marR="78196" marT="41466" marB="414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Palatino Linotype" charset="0"/>
                          <a:ea typeface="ＭＳ Ｐゴシック" charset="0"/>
                        </a:rPr>
                        <a:t>Play=</a:t>
                      </a:r>
                      <a:r>
                        <a:rPr kumimoji="0" lang="en-GB" sz="1800" b="0" i="1" u="none" strike="noStrike" cap="none" normalizeH="0" baseline="0">
                          <a:ln>
                            <a:noFill/>
                          </a:ln>
                          <a:solidFill>
                            <a:schemeClr val="tx1"/>
                          </a:solidFill>
                          <a:effectLst/>
                          <a:latin typeface="Palatino Linotype" charset="0"/>
                          <a:ea typeface="ＭＳ Ｐゴシック" charset="0"/>
                        </a:rPr>
                        <a:t>No</a:t>
                      </a:r>
                    </a:p>
                  </a:txBody>
                  <a:tcPr marL="78196" marR="78196" marT="41466" marB="414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83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Strong</a:t>
                      </a:r>
                    </a:p>
                  </a:txBody>
                  <a:tcPr marL="78196" marR="78196" marT="41466" marB="414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3/9</a:t>
                      </a:r>
                    </a:p>
                  </a:txBody>
                  <a:tcPr marL="78196" marR="78196" marT="41466" marB="414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3/5</a:t>
                      </a:r>
                    </a:p>
                  </a:txBody>
                  <a:tcPr marL="78196" marR="78196" marT="41466" marB="414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834">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1600" b="0" i="1" u="none" strike="noStrike" cap="none" normalizeH="0" baseline="0">
                          <a:ln>
                            <a:noFill/>
                          </a:ln>
                          <a:solidFill>
                            <a:schemeClr val="tx1"/>
                          </a:solidFill>
                          <a:effectLst/>
                          <a:latin typeface="Palatino Linotype" charset="0"/>
                          <a:ea typeface="ＭＳ Ｐゴシック" charset="0"/>
                        </a:rPr>
                        <a:t>Weak</a:t>
                      </a:r>
                    </a:p>
                  </a:txBody>
                  <a:tcPr marL="78196" marR="78196" marT="41466" marB="414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6/9</a:t>
                      </a:r>
                    </a:p>
                  </a:txBody>
                  <a:tcPr marL="78196" marR="78196" marT="41466" marB="414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42988"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a:ln>
                            <a:noFill/>
                          </a:ln>
                          <a:solidFill>
                            <a:schemeClr val="tx1"/>
                          </a:solidFill>
                          <a:effectLst/>
                          <a:latin typeface="Palatino Linotype" charset="0"/>
                          <a:ea typeface="ＭＳ Ｐゴシック" charset="0"/>
                        </a:rPr>
                        <a:t>2/5</a:t>
                      </a:r>
                    </a:p>
                  </a:txBody>
                  <a:tcPr marL="78196" marR="78196" marT="41466" marB="414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34" name="Text Box 119"/>
          <p:cNvSpPr txBox="1">
            <a:spLocks noChangeArrowheads="1"/>
          </p:cNvSpPr>
          <p:nvPr/>
        </p:nvSpPr>
        <p:spPr bwMode="auto">
          <a:xfrm>
            <a:off x="2160985" y="5295123"/>
            <a:ext cx="2342555" cy="40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56" tIns="40028" rIns="80056" bIns="40028">
            <a:spAutoFit/>
          </a:bodyPr>
          <a:lstStyle>
            <a:lvl1pPr defTabSz="1042988" eaLnBrk="0" hangingPunct="0">
              <a:defRPr sz="4700">
                <a:solidFill>
                  <a:schemeClr val="tx1"/>
                </a:solidFill>
                <a:latin typeface="Times New Roman" charset="0"/>
                <a:ea typeface="ＭＳ Ｐゴシック" charset="0"/>
              </a:defRPr>
            </a:lvl1pPr>
            <a:lvl2pPr marL="742950" indent="-285750" defTabSz="1042988" eaLnBrk="0" hangingPunct="0">
              <a:defRPr sz="4700">
                <a:solidFill>
                  <a:schemeClr val="tx1"/>
                </a:solidFill>
                <a:latin typeface="Times New Roman" charset="0"/>
                <a:ea typeface="ＭＳ Ｐゴシック" charset="0"/>
              </a:defRPr>
            </a:lvl2pPr>
            <a:lvl3pPr marL="1143000" indent="-228600" defTabSz="1042988" eaLnBrk="0" hangingPunct="0">
              <a:defRPr sz="4700">
                <a:solidFill>
                  <a:schemeClr val="tx1"/>
                </a:solidFill>
                <a:latin typeface="Times New Roman" charset="0"/>
                <a:ea typeface="ＭＳ Ｐゴシック" charset="0"/>
              </a:defRPr>
            </a:lvl3pPr>
            <a:lvl4pPr marL="1600200" indent="-228600" defTabSz="1042988" eaLnBrk="0" hangingPunct="0">
              <a:defRPr sz="4700">
                <a:solidFill>
                  <a:schemeClr val="tx1"/>
                </a:solidFill>
                <a:latin typeface="Times New Roman" charset="0"/>
                <a:ea typeface="ＭＳ Ｐゴシック" charset="0"/>
              </a:defRPr>
            </a:lvl4pPr>
            <a:lvl5pPr marL="2057400" indent="-228600" defTabSz="1042988" eaLnBrk="0" hangingPunct="0">
              <a:defRPr sz="4700">
                <a:solidFill>
                  <a:schemeClr val="tx1"/>
                </a:solidFill>
                <a:latin typeface="Times New Roman" charset="0"/>
                <a:ea typeface="ＭＳ Ｐゴシック" charset="0"/>
              </a:defRPr>
            </a:lvl5pPr>
            <a:lvl6pPr marL="2514600" indent="-228600" defTabSz="1042988"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defTabSz="1042988"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defTabSz="1042988"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defTabSz="1042988"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r>
              <a:rPr lang="en-GB" sz="2100" i="1">
                <a:latin typeface="Palatino Linotype" charset="0"/>
              </a:rPr>
              <a:t>P</a:t>
            </a:r>
            <a:r>
              <a:rPr lang="en-GB" sz="2100">
                <a:latin typeface="Palatino Linotype" charset="0"/>
              </a:rPr>
              <a:t>(Play</a:t>
            </a:r>
            <a:r>
              <a:rPr lang="en-GB" sz="2100" i="1">
                <a:latin typeface="Palatino Linotype" charset="0"/>
              </a:rPr>
              <a:t>=Yes) = </a:t>
            </a:r>
            <a:r>
              <a:rPr lang="en-GB" sz="2100">
                <a:latin typeface="Palatino Linotype" charset="0"/>
              </a:rPr>
              <a:t>9/14</a:t>
            </a:r>
          </a:p>
        </p:txBody>
      </p:sp>
      <p:sp>
        <p:nvSpPr>
          <p:cNvPr id="27735" name="Text Box 120"/>
          <p:cNvSpPr txBox="1">
            <a:spLocks noChangeArrowheads="1"/>
          </p:cNvSpPr>
          <p:nvPr/>
        </p:nvSpPr>
        <p:spPr bwMode="auto">
          <a:xfrm>
            <a:off x="4604742" y="5295123"/>
            <a:ext cx="2309813" cy="40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56" tIns="40028" rIns="80056" bIns="40028">
            <a:spAutoFit/>
          </a:bodyPr>
          <a:lstStyle>
            <a:lvl1pPr defTabSz="1042988" eaLnBrk="0" hangingPunct="0">
              <a:defRPr sz="4700">
                <a:solidFill>
                  <a:schemeClr val="tx1"/>
                </a:solidFill>
                <a:latin typeface="Times New Roman" charset="0"/>
                <a:ea typeface="ＭＳ Ｐゴシック" charset="0"/>
              </a:defRPr>
            </a:lvl1pPr>
            <a:lvl2pPr marL="742950" indent="-285750" defTabSz="1042988" eaLnBrk="0" hangingPunct="0">
              <a:defRPr sz="4700">
                <a:solidFill>
                  <a:schemeClr val="tx1"/>
                </a:solidFill>
                <a:latin typeface="Times New Roman" charset="0"/>
                <a:ea typeface="ＭＳ Ｐゴシック" charset="0"/>
              </a:defRPr>
            </a:lvl2pPr>
            <a:lvl3pPr marL="1143000" indent="-228600" defTabSz="1042988" eaLnBrk="0" hangingPunct="0">
              <a:defRPr sz="4700">
                <a:solidFill>
                  <a:schemeClr val="tx1"/>
                </a:solidFill>
                <a:latin typeface="Times New Roman" charset="0"/>
                <a:ea typeface="ＭＳ Ｐゴシック" charset="0"/>
              </a:defRPr>
            </a:lvl3pPr>
            <a:lvl4pPr marL="1600200" indent="-228600" defTabSz="1042988" eaLnBrk="0" hangingPunct="0">
              <a:defRPr sz="4700">
                <a:solidFill>
                  <a:schemeClr val="tx1"/>
                </a:solidFill>
                <a:latin typeface="Times New Roman" charset="0"/>
                <a:ea typeface="ＭＳ Ｐゴシック" charset="0"/>
              </a:defRPr>
            </a:lvl4pPr>
            <a:lvl5pPr marL="2057400" indent="-228600" defTabSz="1042988" eaLnBrk="0" hangingPunct="0">
              <a:defRPr sz="4700">
                <a:solidFill>
                  <a:schemeClr val="tx1"/>
                </a:solidFill>
                <a:latin typeface="Times New Roman" charset="0"/>
                <a:ea typeface="ＭＳ Ｐゴシック" charset="0"/>
              </a:defRPr>
            </a:lvl5pPr>
            <a:lvl6pPr marL="2514600" indent="-228600" defTabSz="1042988"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defTabSz="1042988"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defTabSz="1042988"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defTabSz="1042988"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r>
              <a:rPr lang="en-GB" sz="2100" i="1">
                <a:latin typeface="Palatino Linotype" charset="0"/>
              </a:rPr>
              <a:t>P</a:t>
            </a:r>
            <a:r>
              <a:rPr lang="en-GB" sz="2100">
                <a:latin typeface="Palatino Linotype" charset="0"/>
              </a:rPr>
              <a:t>(Play</a:t>
            </a:r>
            <a:r>
              <a:rPr lang="en-GB" sz="2100" i="1">
                <a:latin typeface="Palatino Linotype" charset="0"/>
              </a:rPr>
              <a:t>=No) = </a:t>
            </a:r>
            <a:r>
              <a:rPr lang="en-GB" sz="2100">
                <a:latin typeface="Palatino Linotype" charset="0"/>
              </a:rPr>
              <a:t>5/14</a:t>
            </a:r>
          </a:p>
        </p:txBody>
      </p:sp>
    </p:spTree>
    <p:extLst>
      <p:ext uri="{BB962C8B-B14F-4D97-AF65-F5344CB8AC3E}">
        <p14:creationId xmlns:p14="http://schemas.microsoft.com/office/powerpoint/2010/main" val="1761629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atin typeface="Calibri" charset="0"/>
              </a:rPr>
              <a:t>KNN</a:t>
            </a:r>
          </a:p>
        </p:txBody>
      </p:sp>
      <p:pic>
        <p:nvPicPr>
          <p:cNvPr id="11267" name="Picture 3" descr="classk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695451"/>
            <a:ext cx="4551363" cy="447675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668565"/>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Example	</a:t>
            </a:r>
          </a:p>
        </p:txBody>
      </p:sp>
      <p:sp>
        <p:nvSpPr>
          <p:cNvPr id="28675"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b="1">
              <a:latin typeface="Calibri" charset="0"/>
            </a:endParaRPr>
          </a:p>
          <a:p>
            <a:pPr marL="466133" indent="-466133" eaLnBrk="1" hangingPunct="1">
              <a:lnSpc>
                <a:spcPct val="110000"/>
              </a:lnSpc>
              <a:buNone/>
            </a:pPr>
            <a:r>
              <a:rPr lang="en-US" sz="2800" b="1">
                <a:latin typeface="Calibri" charset="0"/>
              </a:rPr>
              <a:t>     </a:t>
            </a: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68DDC837-8C6D-4544-AC43-D997B7F0AD2B}" type="slidenum">
              <a:rPr lang="en-GB" sz="1400">
                <a:latin typeface="Arial" charset="0"/>
              </a:rPr>
              <a:pPr eaLnBrk="1" hangingPunct="1"/>
              <a:t>120</a:t>
            </a:fld>
            <a:endParaRPr lang="en-GB" sz="1400">
              <a:latin typeface="Arial" charset="0"/>
            </a:endParaRPr>
          </a:p>
        </p:txBody>
      </p:sp>
      <p:sp>
        <p:nvSpPr>
          <p:cNvPr id="28677" name="Rectangle 4"/>
          <p:cNvSpPr>
            <a:spLocks noChangeArrowheads="1"/>
          </p:cNvSpPr>
          <p:nvPr/>
        </p:nvSpPr>
        <p:spPr bwMode="auto">
          <a:xfrm>
            <a:off x="336352" y="1080310"/>
            <a:ext cx="8666262" cy="525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20000"/>
              </a:lnSpc>
              <a:spcBef>
                <a:spcPct val="20000"/>
              </a:spcBef>
              <a:buFontTx/>
              <a:buChar char="•"/>
            </a:pPr>
            <a:r>
              <a:rPr lang="en-US" sz="2500">
                <a:latin typeface="Tahoma" charset="0"/>
              </a:rPr>
              <a:t>Test Phase</a:t>
            </a:r>
          </a:p>
          <a:p>
            <a:pPr marL="857036" lvl="1" indent="-399754" defTabSz="913090">
              <a:lnSpc>
                <a:spcPct val="90000"/>
              </a:lnSpc>
              <a:spcBef>
                <a:spcPct val="20000"/>
              </a:spcBef>
              <a:buFontTx/>
              <a:buChar char="–"/>
            </a:pPr>
            <a:r>
              <a:rPr lang="en-US" sz="2100">
                <a:latin typeface="Tahoma" charset="0"/>
              </a:rPr>
              <a:t>Given a new instance, </a:t>
            </a:r>
          </a:p>
          <a:p>
            <a:pPr marL="857036" lvl="1" indent="-399754" defTabSz="913090">
              <a:lnSpc>
                <a:spcPct val="90000"/>
              </a:lnSpc>
              <a:spcBef>
                <a:spcPct val="20000"/>
              </a:spcBef>
            </a:pPr>
            <a:r>
              <a:rPr lang="en-US" sz="2100" b="1">
                <a:latin typeface="Palatino Linotype" charset="0"/>
              </a:rPr>
              <a:t>      </a:t>
            </a:r>
            <a:r>
              <a:rPr lang="en-US" sz="2100" b="1">
                <a:solidFill>
                  <a:schemeClr val="accent2"/>
                </a:solidFill>
                <a:latin typeface="Palatino Linotype" charset="0"/>
              </a:rPr>
              <a:t>x</a:t>
            </a:r>
            <a:r>
              <a:rPr lang="ja-JP" altLang="en-US">
                <a:solidFill>
                  <a:schemeClr val="accent2"/>
                </a:solidFill>
                <a:latin typeface="Palatino Linotype" charset="0"/>
              </a:rPr>
              <a:t>’</a:t>
            </a:r>
            <a:r>
              <a:rPr lang="en-US">
                <a:solidFill>
                  <a:schemeClr val="accent2"/>
                </a:solidFill>
                <a:latin typeface="Palatino Linotype" charset="0"/>
              </a:rPr>
              <a:t>=(Outlook=</a:t>
            </a:r>
            <a:r>
              <a:rPr lang="en-US" i="1">
                <a:solidFill>
                  <a:schemeClr val="accent2"/>
                </a:solidFill>
                <a:latin typeface="Palatino Linotype" charset="0"/>
              </a:rPr>
              <a:t>Sunny, </a:t>
            </a:r>
            <a:r>
              <a:rPr lang="en-US">
                <a:solidFill>
                  <a:schemeClr val="accent2"/>
                </a:solidFill>
                <a:latin typeface="Palatino Linotype" charset="0"/>
              </a:rPr>
              <a:t>Temperature=</a:t>
            </a:r>
            <a:r>
              <a:rPr lang="en-US" i="1">
                <a:solidFill>
                  <a:schemeClr val="accent2"/>
                </a:solidFill>
                <a:latin typeface="Palatino Linotype" charset="0"/>
              </a:rPr>
              <a:t>Cool, </a:t>
            </a:r>
            <a:r>
              <a:rPr lang="en-US">
                <a:solidFill>
                  <a:schemeClr val="accent2"/>
                </a:solidFill>
                <a:latin typeface="Palatino Linotype" charset="0"/>
              </a:rPr>
              <a:t>Humidity</a:t>
            </a:r>
            <a:r>
              <a:rPr lang="en-US" i="1">
                <a:solidFill>
                  <a:schemeClr val="accent2"/>
                </a:solidFill>
                <a:latin typeface="Palatino Linotype" charset="0"/>
              </a:rPr>
              <a:t>=High, </a:t>
            </a:r>
            <a:r>
              <a:rPr lang="en-US">
                <a:solidFill>
                  <a:schemeClr val="accent2"/>
                </a:solidFill>
                <a:latin typeface="Palatino Linotype" charset="0"/>
              </a:rPr>
              <a:t>Wind=</a:t>
            </a:r>
            <a:r>
              <a:rPr lang="en-US" i="1">
                <a:solidFill>
                  <a:schemeClr val="accent2"/>
                </a:solidFill>
                <a:latin typeface="Palatino Linotype" charset="0"/>
              </a:rPr>
              <a:t>Strong</a:t>
            </a:r>
            <a:r>
              <a:rPr lang="en-US">
                <a:solidFill>
                  <a:schemeClr val="accent2"/>
                </a:solidFill>
                <a:latin typeface="Palatino Linotype" charset="0"/>
              </a:rPr>
              <a:t>)</a:t>
            </a:r>
          </a:p>
          <a:p>
            <a:pPr marL="857036" lvl="1" indent="-399754" defTabSz="913090">
              <a:lnSpc>
                <a:spcPct val="90000"/>
              </a:lnSpc>
              <a:spcBef>
                <a:spcPct val="20000"/>
              </a:spcBef>
              <a:buFontTx/>
              <a:buChar char="–"/>
            </a:pPr>
            <a:r>
              <a:rPr lang="en-US" sz="2100">
                <a:solidFill>
                  <a:schemeClr val="tx2"/>
                </a:solidFill>
                <a:latin typeface="Tahoma" charset="0"/>
              </a:rPr>
              <a:t>Look up tables</a:t>
            </a: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r>
              <a:rPr lang="en-US" sz="2100">
                <a:solidFill>
                  <a:schemeClr val="tx2"/>
                </a:solidFill>
                <a:latin typeface="Tahoma" charset="0"/>
              </a:rPr>
              <a:t>MAP rule</a:t>
            </a:r>
          </a:p>
        </p:txBody>
      </p:sp>
      <p:sp>
        <p:nvSpPr>
          <p:cNvPr id="28678" name="Text Box 91"/>
          <p:cNvSpPr txBox="1">
            <a:spLocks noChangeArrowheads="1"/>
          </p:cNvSpPr>
          <p:nvPr/>
        </p:nvSpPr>
        <p:spPr bwMode="auto">
          <a:xfrm>
            <a:off x="4572000" y="2624235"/>
            <a:ext cx="3501926" cy="168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56" tIns="40028" rIns="80056" bIns="40028">
            <a:spAutoFit/>
          </a:bodyPr>
          <a:lstStyle>
            <a:lvl1pPr defTabSz="1042988" eaLnBrk="0" hangingPunct="0">
              <a:defRPr sz="4700">
                <a:solidFill>
                  <a:schemeClr val="tx1"/>
                </a:solidFill>
                <a:latin typeface="Times New Roman" charset="0"/>
                <a:ea typeface="ＭＳ Ｐゴシック" charset="0"/>
              </a:defRPr>
            </a:lvl1pPr>
            <a:lvl2pPr marL="742950" indent="-285750" defTabSz="1042988" eaLnBrk="0" hangingPunct="0">
              <a:defRPr sz="4700">
                <a:solidFill>
                  <a:schemeClr val="tx1"/>
                </a:solidFill>
                <a:latin typeface="Times New Roman" charset="0"/>
                <a:ea typeface="ＭＳ Ｐゴシック" charset="0"/>
              </a:defRPr>
            </a:lvl2pPr>
            <a:lvl3pPr marL="1143000" indent="-228600" defTabSz="1042988" eaLnBrk="0" hangingPunct="0">
              <a:defRPr sz="4700">
                <a:solidFill>
                  <a:schemeClr val="tx1"/>
                </a:solidFill>
                <a:latin typeface="Times New Roman" charset="0"/>
                <a:ea typeface="ＭＳ Ｐゴシック" charset="0"/>
              </a:defRPr>
            </a:lvl3pPr>
            <a:lvl4pPr marL="1600200" indent="-228600" defTabSz="1042988" eaLnBrk="0" hangingPunct="0">
              <a:defRPr sz="4700">
                <a:solidFill>
                  <a:schemeClr val="tx1"/>
                </a:solidFill>
                <a:latin typeface="Times New Roman" charset="0"/>
                <a:ea typeface="ＭＳ Ｐゴシック" charset="0"/>
              </a:defRPr>
            </a:lvl4pPr>
            <a:lvl5pPr marL="2057400" indent="-228600" defTabSz="1042988" eaLnBrk="0" hangingPunct="0">
              <a:defRPr sz="4700">
                <a:solidFill>
                  <a:schemeClr val="tx1"/>
                </a:solidFill>
                <a:latin typeface="Times New Roman" charset="0"/>
                <a:ea typeface="ＭＳ Ｐゴシック" charset="0"/>
              </a:defRPr>
            </a:lvl5pPr>
            <a:lvl6pPr marL="2514600" indent="-228600" defTabSz="1042988"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defTabSz="1042988"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defTabSz="1042988"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defTabSz="1042988"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lnSpc>
                <a:spcPct val="130000"/>
              </a:lnSpc>
            </a:pPr>
            <a:r>
              <a:rPr lang="en-GB" sz="1600">
                <a:latin typeface="Palatino Linotype" charset="0"/>
              </a:rPr>
              <a:t>P(Outlook=S</a:t>
            </a:r>
            <a:r>
              <a:rPr lang="en-GB" sz="1600" i="1">
                <a:latin typeface="Palatino Linotype" charset="0"/>
              </a:rPr>
              <a:t>unny</a:t>
            </a:r>
            <a:r>
              <a:rPr lang="en-GB" sz="1600">
                <a:latin typeface="Palatino Linotype" charset="0"/>
              </a:rPr>
              <a:t>|Play=</a:t>
            </a:r>
            <a:r>
              <a:rPr lang="en-GB" sz="1600" i="1">
                <a:latin typeface="Palatino Linotype" charset="0"/>
              </a:rPr>
              <a:t>No</a:t>
            </a:r>
            <a:r>
              <a:rPr lang="en-GB" sz="1600">
                <a:latin typeface="Palatino Linotype" charset="0"/>
              </a:rPr>
              <a:t>) = 3/5</a:t>
            </a:r>
          </a:p>
          <a:p>
            <a:pPr eaLnBrk="1" hangingPunct="1">
              <a:lnSpc>
                <a:spcPct val="130000"/>
              </a:lnSpc>
            </a:pPr>
            <a:r>
              <a:rPr lang="en-GB" sz="1600">
                <a:latin typeface="Palatino Linotype" charset="0"/>
              </a:rPr>
              <a:t>P(Temperature=</a:t>
            </a:r>
            <a:r>
              <a:rPr lang="en-GB" sz="1600" i="1">
                <a:latin typeface="Palatino Linotype" charset="0"/>
              </a:rPr>
              <a:t>Cool</a:t>
            </a:r>
            <a:r>
              <a:rPr lang="en-GB" sz="1600">
                <a:latin typeface="Palatino Linotype" charset="0"/>
              </a:rPr>
              <a:t>|Play=</a:t>
            </a:r>
            <a:r>
              <a:rPr lang="en-GB" sz="1600" i="1">
                <a:latin typeface="Palatino Linotype" charset="0"/>
              </a:rPr>
              <a:t>=No</a:t>
            </a:r>
            <a:r>
              <a:rPr lang="en-GB" sz="1600">
                <a:latin typeface="Palatino Linotype" charset="0"/>
              </a:rPr>
              <a:t>) = 1/5</a:t>
            </a:r>
          </a:p>
          <a:p>
            <a:pPr eaLnBrk="1" hangingPunct="1">
              <a:lnSpc>
                <a:spcPct val="130000"/>
              </a:lnSpc>
            </a:pPr>
            <a:r>
              <a:rPr lang="en-GB" sz="1600">
                <a:latin typeface="Palatino Linotype" charset="0"/>
              </a:rPr>
              <a:t>P(Huminity=</a:t>
            </a:r>
            <a:r>
              <a:rPr lang="en-GB" sz="1600" i="1">
                <a:latin typeface="Palatino Linotype" charset="0"/>
              </a:rPr>
              <a:t>High</a:t>
            </a:r>
            <a:r>
              <a:rPr lang="en-GB" sz="1600">
                <a:latin typeface="Palatino Linotype" charset="0"/>
              </a:rPr>
              <a:t>|Play=</a:t>
            </a:r>
            <a:r>
              <a:rPr lang="en-GB" sz="1600" i="1">
                <a:latin typeface="Palatino Linotype" charset="0"/>
              </a:rPr>
              <a:t>No</a:t>
            </a:r>
            <a:r>
              <a:rPr lang="en-GB" sz="1600">
                <a:latin typeface="Palatino Linotype" charset="0"/>
              </a:rPr>
              <a:t>) = 4/5</a:t>
            </a:r>
          </a:p>
          <a:p>
            <a:pPr eaLnBrk="1" hangingPunct="1">
              <a:lnSpc>
                <a:spcPct val="130000"/>
              </a:lnSpc>
            </a:pPr>
            <a:r>
              <a:rPr lang="en-GB" sz="1600">
                <a:latin typeface="Palatino Linotype" charset="0"/>
              </a:rPr>
              <a:t>P(Wind=</a:t>
            </a:r>
            <a:r>
              <a:rPr lang="en-GB" sz="1600" i="1">
                <a:latin typeface="Palatino Linotype" charset="0"/>
              </a:rPr>
              <a:t>Strong</a:t>
            </a:r>
            <a:r>
              <a:rPr lang="en-GB" sz="1600">
                <a:latin typeface="Palatino Linotype" charset="0"/>
              </a:rPr>
              <a:t>|Play=</a:t>
            </a:r>
            <a:r>
              <a:rPr lang="en-GB" sz="1600" i="1">
                <a:latin typeface="Palatino Linotype" charset="0"/>
              </a:rPr>
              <a:t>No</a:t>
            </a:r>
            <a:r>
              <a:rPr lang="en-GB" sz="1600">
                <a:latin typeface="Palatino Linotype" charset="0"/>
              </a:rPr>
              <a:t>) = 3/5</a:t>
            </a:r>
          </a:p>
          <a:p>
            <a:pPr eaLnBrk="1" hangingPunct="1">
              <a:lnSpc>
                <a:spcPct val="130000"/>
              </a:lnSpc>
            </a:pPr>
            <a:r>
              <a:rPr lang="en-GB" sz="1600">
                <a:latin typeface="Palatino Linotype" charset="0"/>
              </a:rPr>
              <a:t>P(Play=</a:t>
            </a:r>
            <a:r>
              <a:rPr lang="en-GB" sz="1600" i="1">
                <a:latin typeface="Palatino Linotype" charset="0"/>
              </a:rPr>
              <a:t>No</a:t>
            </a:r>
            <a:r>
              <a:rPr lang="en-GB" sz="1600">
                <a:latin typeface="Palatino Linotype" charset="0"/>
              </a:rPr>
              <a:t>) = 5/14</a:t>
            </a:r>
          </a:p>
        </p:txBody>
      </p:sp>
      <p:sp>
        <p:nvSpPr>
          <p:cNvPr id="28679" name="Text Box 93"/>
          <p:cNvSpPr txBox="1">
            <a:spLocks noChangeArrowheads="1"/>
          </p:cNvSpPr>
          <p:nvPr/>
        </p:nvSpPr>
        <p:spPr bwMode="auto">
          <a:xfrm>
            <a:off x="1183184" y="2669431"/>
            <a:ext cx="3421558" cy="168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56" tIns="40028" rIns="80056" bIns="40028">
            <a:spAutoFit/>
          </a:bodyPr>
          <a:lstStyle>
            <a:lvl1pPr defTabSz="1042988" eaLnBrk="0" hangingPunct="0">
              <a:defRPr sz="4700">
                <a:solidFill>
                  <a:schemeClr val="tx1"/>
                </a:solidFill>
                <a:latin typeface="Times New Roman" charset="0"/>
                <a:ea typeface="ＭＳ Ｐゴシック" charset="0"/>
              </a:defRPr>
            </a:lvl1pPr>
            <a:lvl2pPr marL="742950" indent="-285750" defTabSz="1042988" eaLnBrk="0" hangingPunct="0">
              <a:defRPr sz="4700">
                <a:solidFill>
                  <a:schemeClr val="tx1"/>
                </a:solidFill>
                <a:latin typeface="Times New Roman" charset="0"/>
                <a:ea typeface="ＭＳ Ｐゴシック" charset="0"/>
              </a:defRPr>
            </a:lvl2pPr>
            <a:lvl3pPr marL="1143000" indent="-228600" defTabSz="1042988" eaLnBrk="0" hangingPunct="0">
              <a:defRPr sz="4700">
                <a:solidFill>
                  <a:schemeClr val="tx1"/>
                </a:solidFill>
                <a:latin typeface="Times New Roman" charset="0"/>
                <a:ea typeface="ＭＳ Ｐゴシック" charset="0"/>
              </a:defRPr>
            </a:lvl3pPr>
            <a:lvl4pPr marL="1600200" indent="-228600" defTabSz="1042988" eaLnBrk="0" hangingPunct="0">
              <a:defRPr sz="4700">
                <a:solidFill>
                  <a:schemeClr val="tx1"/>
                </a:solidFill>
                <a:latin typeface="Times New Roman" charset="0"/>
                <a:ea typeface="ＭＳ Ｐゴシック" charset="0"/>
              </a:defRPr>
            </a:lvl4pPr>
            <a:lvl5pPr marL="2057400" indent="-228600" defTabSz="1042988" eaLnBrk="0" hangingPunct="0">
              <a:defRPr sz="4700">
                <a:solidFill>
                  <a:schemeClr val="tx1"/>
                </a:solidFill>
                <a:latin typeface="Times New Roman" charset="0"/>
                <a:ea typeface="ＭＳ Ｐゴシック" charset="0"/>
              </a:defRPr>
            </a:lvl5pPr>
            <a:lvl6pPr marL="2514600" indent="-228600" defTabSz="1042988"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defTabSz="1042988"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defTabSz="1042988"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defTabSz="1042988"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lnSpc>
                <a:spcPct val="130000"/>
              </a:lnSpc>
            </a:pPr>
            <a:r>
              <a:rPr lang="en-GB" sz="1600">
                <a:latin typeface="Palatino Linotype" charset="0"/>
              </a:rPr>
              <a:t>P(Outlook=</a:t>
            </a:r>
            <a:r>
              <a:rPr lang="en-GB" sz="1600" i="1">
                <a:latin typeface="Palatino Linotype" charset="0"/>
              </a:rPr>
              <a:t>Sunny</a:t>
            </a:r>
            <a:r>
              <a:rPr lang="en-GB" sz="1600">
                <a:latin typeface="Palatino Linotype" charset="0"/>
              </a:rPr>
              <a:t>|Play=</a:t>
            </a:r>
            <a:r>
              <a:rPr lang="en-GB" sz="1600" i="1">
                <a:latin typeface="Palatino Linotype" charset="0"/>
              </a:rPr>
              <a:t>Yes</a:t>
            </a:r>
            <a:r>
              <a:rPr lang="en-GB" sz="1600">
                <a:latin typeface="Palatino Linotype" charset="0"/>
              </a:rPr>
              <a:t>) = 2/9</a:t>
            </a:r>
          </a:p>
          <a:p>
            <a:pPr eaLnBrk="1" hangingPunct="1">
              <a:lnSpc>
                <a:spcPct val="130000"/>
              </a:lnSpc>
            </a:pPr>
            <a:r>
              <a:rPr lang="en-GB" sz="1600">
                <a:latin typeface="Palatino Linotype" charset="0"/>
              </a:rPr>
              <a:t>P(Temperature=</a:t>
            </a:r>
            <a:r>
              <a:rPr lang="en-GB" sz="1600" i="1">
                <a:latin typeface="Palatino Linotype" charset="0"/>
              </a:rPr>
              <a:t>Cool</a:t>
            </a:r>
            <a:r>
              <a:rPr lang="en-GB" sz="1600">
                <a:latin typeface="Palatino Linotype" charset="0"/>
              </a:rPr>
              <a:t>|Play=</a:t>
            </a:r>
            <a:r>
              <a:rPr lang="en-GB" sz="1600" i="1">
                <a:latin typeface="Palatino Linotype" charset="0"/>
              </a:rPr>
              <a:t>Yes</a:t>
            </a:r>
            <a:r>
              <a:rPr lang="en-GB" sz="1600">
                <a:latin typeface="Palatino Linotype" charset="0"/>
              </a:rPr>
              <a:t>) = 3/9</a:t>
            </a:r>
          </a:p>
          <a:p>
            <a:pPr eaLnBrk="1" hangingPunct="1">
              <a:lnSpc>
                <a:spcPct val="130000"/>
              </a:lnSpc>
            </a:pPr>
            <a:r>
              <a:rPr lang="en-GB" sz="1600">
                <a:latin typeface="Palatino Linotype" charset="0"/>
              </a:rPr>
              <a:t>P(Huminity=</a:t>
            </a:r>
            <a:r>
              <a:rPr lang="en-GB" sz="1600" i="1">
                <a:latin typeface="Palatino Linotype" charset="0"/>
              </a:rPr>
              <a:t>High</a:t>
            </a:r>
            <a:r>
              <a:rPr lang="en-GB" sz="1600">
                <a:latin typeface="Palatino Linotype" charset="0"/>
              </a:rPr>
              <a:t>|Play=</a:t>
            </a:r>
            <a:r>
              <a:rPr lang="en-GB" sz="1600" i="1">
                <a:latin typeface="Palatino Linotype" charset="0"/>
              </a:rPr>
              <a:t>Yes</a:t>
            </a:r>
            <a:r>
              <a:rPr lang="en-GB" sz="1600">
                <a:latin typeface="Palatino Linotype" charset="0"/>
              </a:rPr>
              <a:t>) = 3/9</a:t>
            </a:r>
          </a:p>
          <a:p>
            <a:pPr eaLnBrk="1" hangingPunct="1">
              <a:lnSpc>
                <a:spcPct val="130000"/>
              </a:lnSpc>
            </a:pPr>
            <a:r>
              <a:rPr lang="en-GB" sz="1600">
                <a:latin typeface="Palatino Linotype" charset="0"/>
              </a:rPr>
              <a:t>P(Wind=</a:t>
            </a:r>
            <a:r>
              <a:rPr lang="en-GB" sz="1600" i="1">
                <a:latin typeface="Palatino Linotype" charset="0"/>
              </a:rPr>
              <a:t>Strong</a:t>
            </a:r>
            <a:r>
              <a:rPr lang="en-GB" sz="1600">
                <a:latin typeface="Palatino Linotype" charset="0"/>
              </a:rPr>
              <a:t>|Play=</a:t>
            </a:r>
            <a:r>
              <a:rPr lang="en-GB" sz="1600" i="1">
                <a:latin typeface="Palatino Linotype" charset="0"/>
              </a:rPr>
              <a:t>Yes</a:t>
            </a:r>
            <a:r>
              <a:rPr lang="en-GB" sz="1600">
                <a:latin typeface="Palatino Linotype" charset="0"/>
              </a:rPr>
              <a:t>) = 3/9</a:t>
            </a:r>
          </a:p>
          <a:p>
            <a:pPr eaLnBrk="1" hangingPunct="1">
              <a:lnSpc>
                <a:spcPct val="130000"/>
              </a:lnSpc>
            </a:pPr>
            <a:r>
              <a:rPr lang="en-GB" sz="1600">
                <a:latin typeface="Palatino Linotype" charset="0"/>
              </a:rPr>
              <a:t>P(Play=</a:t>
            </a:r>
            <a:r>
              <a:rPr lang="en-GB" sz="1600" i="1">
                <a:latin typeface="Palatino Linotype" charset="0"/>
              </a:rPr>
              <a:t>Yes</a:t>
            </a:r>
            <a:r>
              <a:rPr lang="en-GB" sz="1600">
                <a:latin typeface="Palatino Linotype" charset="0"/>
              </a:rPr>
              <a:t>) = 9/14</a:t>
            </a:r>
          </a:p>
        </p:txBody>
      </p:sp>
      <p:sp>
        <p:nvSpPr>
          <p:cNvPr id="28680" name="Text Box 94"/>
          <p:cNvSpPr txBox="1">
            <a:spLocks noChangeArrowheads="1"/>
          </p:cNvSpPr>
          <p:nvPr/>
        </p:nvSpPr>
        <p:spPr bwMode="auto">
          <a:xfrm>
            <a:off x="1183184" y="4881077"/>
            <a:ext cx="7298531" cy="222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56" tIns="40028" rIns="80056" bIns="40028">
            <a:spAutoFit/>
          </a:bodyPr>
          <a:lstStyle>
            <a:lvl1pPr defTabSz="1042988" eaLnBrk="0" hangingPunct="0">
              <a:defRPr sz="4700">
                <a:solidFill>
                  <a:schemeClr val="tx1"/>
                </a:solidFill>
                <a:latin typeface="Times New Roman" charset="0"/>
                <a:ea typeface="ＭＳ Ｐゴシック" charset="0"/>
              </a:defRPr>
            </a:lvl1pPr>
            <a:lvl2pPr marL="742950" indent="-285750" defTabSz="1042988" eaLnBrk="0" hangingPunct="0">
              <a:defRPr sz="4700">
                <a:solidFill>
                  <a:schemeClr val="tx1"/>
                </a:solidFill>
                <a:latin typeface="Times New Roman" charset="0"/>
                <a:ea typeface="ＭＳ Ｐゴシック" charset="0"/>
              </a:defRPr>
            </a:lvl2pPr>
            <a:lvl3pPr marL="1143000" indent="-228600" defTabSz="1042988" eaLnBrk="0" hangingPunct="0">
              <a:defRPr sz="4700">
                <a:solidFill>
                  <a:schemeClr val="tx1"/>
                </a:solidFill>
                <a:latin typeface="Times New Roman" charset="0"/>
                <a:ea typeface="ＭＳ Ｐゴシック" charset="0"/>
              </a:defRPr>
            </a:lvl3pPr>
            <a:lvl4pPr marL="1600200" indent="-228600" defTabSz="1042988" eaLnBrk="0" hangingPunct="0">
              <a:defRPr sz="4700">
                <a:solidFill>
                  <a:schemeClr val="tx1"/>
                </a:solidFill>
                <a:latin typeface="Times New Roman" charset="0"/>
                <a:ea typeface="ＭＳ Ｐゴシック" charset="0"/>
              </a:defRPr>
            </a:lvl4pPr>
            <a:lvl5pPr marL="2057400" indent="-228600" defTabSz="1042988" eaLnBrk="0" hangingPunct="0">
              <a:defRPr sz="4700">
                <a:solidFill>
                  <a:schemeClr val="tx1"/>
                </a:solidFill>
                <a:latin typeface="Times New Roman" charset="0"/>
                <a:ea typeface="ＭＳ Ｐゴシック" charset="0"/>
              </a:defRPr>
            </a:lvl5pPr>
            <a:lvl6pPr marL="2514600" indent="-228600" defTabSz="1042988"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defTabSz="1042988"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defTabSz="1042988"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defTabSz="1042988"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lnSpc>
                <a:spcPct val="130000"/>
              </a:lnSpc>
            </a:pPr>
            <a:r>
              <a:rPr lang="en-GB" sz="1600">
                <a:solidFill>
                  <a:schemeClr val="accent2"/>
                </a:solidFill>
                <a:latin typeface="Palatino Linotype" charset="0"/>
              </a:rPr>
              <a:t>P(</a:t>
            </a:r>
            <a:r>
              <a:rPr lang="en-GB" sz="1600" i="1">
                <a:solidFill>
                  <a:schemeClr val="accent2"/>
                </a:solidFill>
                <a:latin typeface="Palatino Linotype" charset="0"/>
              </a:rPr>
              <a:t>Yes</a:t>
            </a:r>
            <a:r>
              <a:rPr lang="en-GB" sz="1600">
                <a:solidFill>
                  <a:schemeClr val="accent2"/>
                </a:solidFill>
                <a:latin typeface="Palatino Linotype" charset="0"/>
              </a:rPr>
              <a:t>|</a:t>
            </a:r>
            <a:r>
              <a:rPr lang="en-GB" sz="1900" b="1">
                <a:solidFill>
                  <a:schemeClr val="accent2"/>
                </a:solidFill>
                <a:latin typeface="Palatino Linotype" charset="0"/>
              </a:rPr>
              <a:t>x</a:t>
            </a:r>
            <a:r>
              <a:rPr lang="en-GB" sz="1600">
                <a:solidFill>
                  <a:schemeClr val="accent2"/>
                </a:solidFill>
                <a:latin typeface="Palatino Linotype" charset="0"/>
              </a:rPr>
              <a:t>’):</a:t>
            </a:r>
            <a:r>
              <a:rPr lang="en-GB" sz="1600">
                <a:latin typeface="Palatino Linotype" charset="0"/>
              </a:rPr>
              <a:t> [P(</a:t>
            </a:r>
            <a:r>
              <a:rPr lang="en-GB" sz="1600" i="1">
                <a:latin typeface="Palatino Linotype" charset="0"/>
              </a:rPr>
              <a:t>Sunny</a:t>
            </a:r>
            <a:r>
              <a:rPr lang="en-GB" sz="1600">
                <a:latin typeface="Palatino Linotype" charset="0"/>
              </a:rPr>
              <a:t>|Y</a:t>
            </a:r>
            <a:r>
              <a:rPr lang="en-GB" sz="1600" i="1">
                <a:latin typeface="Palatino Linotype" charset="0"/>
              </a:rPr>
              <a:t>es</a:t>
            </a:r>
            <a:r>
              <a:rPr lang="en-GB" sz="1600">
                <a:latin typeface="Palatino Linotype" charset="0"/>
              </a:rPr>
              <a:t>)P(</a:t>
            </a:r>
            <a:r>
              <a:rPr lang="en-GB" sz="1600" i="1">
                <a:latin typeface="Palatino Linotype" charset="0"/>
              </a:rPr>
              <a:t>Cool</a:t>
            </a:r>
            <a:r>
              <a:rPr lang="en-GB" sz="1600">
                <a:latin typeface="Palatino Linotype" charset="0"/>
              </a:rPr>
              <a:t>|</a:t>
            </a:r>
            <a:r>
              <a:rPr lang="en-GB" sz="1600" i="1">
                <a:latin typeface="Palatino Linotype" charset="0"/>
              </a:rPr>
              <a:t>Yes</a:t>
            </a:r>
            <a:r>
              <a:rPr lang="en-GB" sz="1600">
                <a:latin typeface="Palatino Linotype" charset="0"/>
              </a:rPr>
              <a:t>)P(</a:t>
            </a:r>
            <a:r>
              <a:rPr lang="en-GB" sz="1600" i="1">
                <a:latin typeface="Palatino Linotype" charset="0"/>
              </a:rPr>
              <a:t>High</a:t>
            </a:r>
            <a:r>
              <a:rPr lang="en-GB" sz="1600">
                <a:latin typeface="Palatino Linotype" charset="0"/>
              </a:rPr>
              <a:t>|Y</a:t>
            </a:r>
            <a:r>
              <a:rPr lang="en-GB" sz="1600" i="1">
                <a:latin typeface="Palatino Linotype" charset="0"/>
              </a:rPr>
              <a:t>es</a:t>
            </a:r>
            <a:r>
              <a:rPr lang="en-GB" sz="1600">
                <a:latin typeface="Palatino Linotype" charset="0"/>
              </a:rPr>
              <a:t>)P(</a:t>
            </a:r>
            <a:r>
              <a:rPr lang="en-GB" sz="1600" i="1">
                <a:latin typeface="Palatino Linotype" charset="0"/>
              </a:rPr>
              <a:t>Strong</a:t>
            </a:r>
            <a:r>
              <a:rPr lang="en-GB" sz="1600">
                <a:latin typeface="Palatino Linotype" charset="0"/>
              </a:rPr>
              <a:t>|</a:t>
            </a:r>
            <a:r>
              <a:rPr lang="en-GB" sz="1600" i="1">
                <a:latin typeface="Palatino Linotype" charset="0"/>
              </a:rPr>
              <a:t>Yes</a:t>
            </a:r>
            <a:r>
              <a:rPr lang="en-GB" sz="1600">
                <a:latin typeface="Palatino Linotype" charset="0"/>
              </a:rPr>
              <a:t>)]P(Play=</a:t>
            </a:r>
            <a:r>
              <a:rPr lang="en-GB" sz="1600" i="1">
                <a:latin typeface="Palatino Linotype" charset="0"/>
              </a:rPr>
              <a:t>Yes</a:t>
            </a:r>
            <a:r>
              <a:rPr lang="en-GB" sz="1600">
                <a:latin typeface="Palatino Linotype" charset="0"/>
              </a:rPr>
              <a:t>) = 0.0053</a:t>
            </a:r>
          </a:p>
          <a:p>
            <a:pPr eaLnBrk="1" hangingPunct="1"/>
            <a:r>
              <a:rPr lang="en-GB" sz="1600">
                <a:latin typeface="Palatino Linotype" charset="0"/>
              </a:rPr>
              <a:t> </a:t>
            </a:r>
            <a:r>
              <a:rPr lang="en-GB" sz="1600">
                <a:solidFill>
                  <a:schemeClr val="accent2"/>
                </a:solidFill>
                <a:latin typeface="Palatino Linotype" charset="0"/>
              </a:rPr>
              <a:t>P(</a:t>
            </a:r>
            <a:r>
              <a:rPr lang="en-GB" sz="1600" i="1">
                <a:solidFill>
                  <a:schemeClr val="accent2"/>
                </a:solidFill>
                <a:latin typeface="Palatino Linotype" charset="0"/>
              </a:rPr>
              <a:t>No</a:t>
            </a:r>
            <a:r>
              <a:rPr lang="en-GB" sz="1600">
                <a:solidFill>
                  <a:schemeClr val="accent2"/>
                </a:solidFill>
                <a:latin typeface="Palatino Linotype" charset="0"/>
              </a:rPr>
              <a:t>|</a:t>
            </a:r>
            <a:r>
              <a:rPr lang="en-GB" sz="1900" b="1">
                <a:solidFill>
                  <a:schemeClr val="accent2"/>
                </a:solidFill>
                <a:latin typeface="Palatino Linotype" charset="0"/>
              </a:rPr>
              <a:t>x</a:t>
            </a:r>
            <a:r>
              <a:rPr lang="en-GB" sz="1600">
                <a:solidFill>
                  <a:schemeClr val="accent2"/>
                </a:solidFill>
                <a:latin typeface="Palatino Linotype" charset="0"/>
              </a:rPr>
              <a:t>’):</a:t>
            </a:r>
            <a:r>
              <a:rPr lang="en-GB" sz="1600">
                <a:latin typeface="Palatino Linotype" charset="0"/>
              </a:rPr>
              <a:t> [P(</a:t>
            </a:r>
            <a:r>
              <a:rPr lang="en-GB" sz="1600" i="1">
                <a:latin typeface="Palatino Linotype" charset="0"/>
              </a:rPr>
              <a:t>Sunny</a:t>
            </a:r>
            <a:r>
              <a:rPr lang="en-GB" sz="1600">
                <a:latin typeface="Palatino Linotype" charset="0"/>
              </a:rPr>
              <a:t>|N</a:t>
            </a:r>
            <a:r>
              <a:rPr lang="en-GB" sz="1600" i="1">
                <a:latin typeface="Palatino Linotype" charset="0"/>
              </a:rPr>
              <a:t>o</a:t>
            </a:r>
            <a:r>
              <a:rPr lang="en-GB" sz="1600">
                <a:latin typeface="Palatino Linotype" charset="0"/>
              </a:rPr>
              <a:t>) P(</a:t>
            </a:r>
            <a:r>
              <a:rPr lang="en-GB" sz="1600" i="1">
                <a:latin typeface="Palatino Linotype" charset="0"/>
              </a:rPr>
              <a:t>Cool</a:t>
            </a:r>
            <a:r>
              <a:rPr lang="en-GB" sz="1600">
                <a:latin typeface="Palatino Linotype" charset="0"/>
              </a:rPr>
              <a:t>|N</a:t>
            </a:r>
            <a:r>
              <a:rPr lang="en-GB" sz="1600" i="1">
                <a:latin typeface="Palatino Linotype" charset="0"/>
              </a:rPr>
              <a:t>o</a:t>
            </a:r>
            <a:r>
              <a:rPr lang="en-GB" sz="1600">
                <a:latin typeface="Palatino Linotype" charset="0"/>
              </a:rPr>
              <a:t>)P(</a:t>
            </a:r>
            <a:r>
              <a:rPr lang="en-GB" sz="1600" i="1">
                <a:latin typeface="Palatino Linotype" charset="0"/>
              </a:rPr>
              <a:t>High</a:t>
            </a:r>
            <a:r>
              <a:rPr lang="en-GB" sz="1600">
                <a:latin typeface="Palatino Linotype" charset="0"/>
              </a:rPr>
              <a:t>|</a:t>
            </a:r>
            <a:r>
              <a:rPr lang="en-GB" sz="1600" i="1">
                <a:latin typeface="Palatino Linotype" charset="0"/>
              </a:rPr>
              <a:t>No</a:t>
            </a:r>
            <a:r>
              <a:rPr lang="en-GB" sz="1600">
                <a:latin typeface="Palatino Linotype" charset="0"/>
              </a:rPr>
              <a:t>)P(</a:t>
            </a:r>
            <a:r>
              <a:rPr lang="en-GB" sz="1600" i="1">
                <a:latin typeface="Palatino Linotype" charset="0"/>
              </a:rPr>
              <a:t>Strong</a:t>
            </a:r>
            <a:r>
              <a:rPr lang="en-GB" sz="1600">
                <a:latin typeface="Palatino Linotype" charset="0"/>
              </a:rPr>
              <a:t>|</a:t>
            </a:r>
            <a:r>
              <a:rPr lang="en-GB" sz="1600" i="1">
                <a:latin typeface="Palatino Linotype" charset="0"/>
              </a:rPr>
              <a:t>No</a:t>
            </a:r>
            <a:r>
              <a:rPr lang="en-GB" sz="1600">
                <a:latin typeface="Palatino Linotype" charset="0"/>
              </a:rPr>
              <a:t>)]P(Play=</a:t>
            </a:r>
            <a:r>
              <a:rPr lang="en-GB" sz="1600" i="1">
                <a:latin typeface="Palatino Linotype" charset="0"/>
              </a:rPr>
              <a:t>No</a:t>
            </a:r>
            <a:r>
              <a:rPr lang="en-GB" sz="1600">
                <a:latin typeface="Palatino Linotype" charset="0"/>
              </a:rPr>
              <a:t>) = 0.0206</a:t>
            </a:r>
          </a:p>
          <a:p>
            <a:pPr eaLnBrk="1" hangingPunct="1">
              <a:lnSpc>
                <a:spcPct val="50000"/>
              </a:lnSpc>
            </a:pPr>
            <a:endParaRPr lang="en-GB" sz="1600">
              <a:latin typeface="Palatino Linotype" charset="0"/>
            </a:endParaRPr>
          </a:p>
          <a:p>
            <a:pPr eaLnBrk="1" hangingPunct="1">
              <a:lnSpc>
                <a:spcPct val="130000"/>
              </a:lnSpc>
            </a:pPr>
            <a:r>
              <a:rPr lang="en-GB" sz="1800">
                <a:solidFill>
                  <a:schemeClr val="accent2"/>
                </a:solidFill>
                <a:latin typeface="Palatino Linotype" charset="0"/>
              </a:rPr>
              <a:t>         Given the fact</a:t>
            </a:r>
            <a:r>
              <a:rPr lang="en-GB" sz="1800" b="1">
                <a:solidFill>
                  <a:schemeClr val="accent2"/>
                </a:solidFill>
                <a:latin typeface="Palatino Linotype" charset="0"/>
              </a:rPr>
              <a:t> </a:t>
            </a:r>
            <a:r>
              <a:rPr lang="en-GB" sz="1800">
                <a:solidFill>
                  <a:schemeClr val="accent2"/>
                </a:solidFill>
                <a:latin typeface="Palatino Linotype" charset="0"/>
              </a:rPr>
              <a:t>P(</a:t>
            </a:r>
            <a:r>
              <a:rPr lang="en-GB" sz="1800" i="1">
                <a:solidFill>
                  <a:schemeClr val="accent2"/>
                </a:solidFill>
                <a:latin typeface="Palatino Linotype" charset="0"/>
              </a:rPr>
              <a:t>Yes</a:t>
            </a:r>
            <a:r>
              <a:rPr lang="en-GB" sz="1800">
                <a:solidFill>
                  <a:schemeClr val="accent2"/>
                </a:solidFill>
                <a:latin typeface="Palatino Linotype" charset="0"/>
              </a:rPr>
              <a:t>|</a:t>
            </a:r>
            <a:r>
              <a:rPr lang="en-GB" sz="2100" b="1">
                <a:solidFill>
                  <a:schemeClr val="accent2"/>
                </a:solidFill>
                <a:latin typeface="Palatino Linotype" charset="0"/>
              </a:rPr>
              <a:t>x</a:t>
            </a:r>
            <a:r>
              <a:rPr lang="en-GB" sz="1800">
                <a:solidFill>
                  <a:schemeClr val="accent2"/>
                </a:solidFill>
                <a:latin typeface="Palatino Linotype" charset="0"/>
              </a:rPr>
              <a:t>’) &lt; P(</a:t>
            </a:r>
            <a:r>
              <a:rPr lang="en-GB" sz="1800" i="1">
                <a:solidFill>
                  <a:schemeClr val="accent2"/>
                </a:solidFill>
                <a:latin typeface="Palatino Linotype" charset="0"/>
              </a:rPr>
              <a:t>No</a:t>
            </a:r>
            <a:r>
              <a:rPr lang="en-GB" sz="1800">
                <a:solidFill>
                  <a:schemeClr val="accent2"/>
                </a:solidFill>
                <a:latin typeface="Palatino Linotype" charset="0"/>
              </a:rPr>
              <a:t>|</a:t>
            </a:r>
            <a:r>
              <a:rPr lang="en-GB" sz="2100" b="1">
                <a:solidFill>
                  <a:schemeClr val="accent2"/>
                </a:solidFill>
                <a:latin typeface="Palatino Linotype" charset="0"/>
              </a:rPr>
              <a:t>x</a:t>
            </a:r>
            <a:r>
              <a:rPr lang="en-GB" sz="1800">
                <a:solidFill>
                  <a:schemeClr val="accent2"/>
                </a:solidFill>
                <a:latin typeface="Palatino Linotype" charset="0"/>
              </a:rPr>
              <a:t>’), we label </a:t>
            </a:r>
            <a:r>
              <a:rPr lang="en-GB" sz="2100" b="1">
                <a:solidFill>
                  <a:schemeClr val="accent2"/>
                </a:solidFill>
                <a:latin typeface="Palatino Linotype" charset="0"/>
              </a:rPr>
              <a:t>x</a:t>
            </a:r>
            <a:r>
              <a:rPr lang="en-GB" sz="1800">
                <a:solidFill>
                  <a:schemeClr val="accent2"/>
                </a:solidFill>
                <a:latin typeface="Palatino Linotype" charset="0"/>
              </a:rPr>
              <a:t>’ to be “</a:t>
            </a:r>
            <a:r>
              <a:rPr lang="en-GB" sz="1800" i="1">
                <a:solidFill>
                  <a:schemeClr val="accent2"/>
                </a:solidFill>
                <a:latin typeface="Palatino Linotype" charset="0"/>
              </a:rPr>
              <a:t>No</a:t>
            </a:r>
            <a:r>
              <a:rPr lang="en-GB" sz="1800">
                <a:solidFill>
                  <a:schemeClr val="accent2"/>
                </a:solidFill>
                <a:latin typeface="Palatino Linotype" charset="0"/>
              </a:rPr>
              <a:t>”.</a:t>
            </a:r>
            <a:r>
              <a:rPr lang="en-GB" sz="1800">
                <a:latin typeface="Palatino Linotype" charset="0"/>
              </a:rPr>
              <a:t>    </a:t>
            </a:r>
          </a:p>
          <a:p>
            <a:pPr eaLnBrk="1" hangingPunct="1">
              <a:lnSpc>
                <a:spcPct val="130000"/>
              </a:lnSpc>
            </a:pPr>
            <a:endParaRPr lang="en-GB" sz="1800">
              <a:latin typeface="Palatino Linotype" charset="0"/>
            </a:endParaRPr>
          </a:p>
        </p:txBody>
      </p:sp>
    </p:spTree>
    <p:extLst>
      <p:ext uri="{BB962C8B-B14F-4D97-AF65-F5344CB8AC3E}">
        <p14:creationId xmlns:p14="http://schemas.microsoft.com/office/powerpoint/2010/main" val="39271815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Example	</a:t>
            </a:r>
          </a:p>
        </p:txBody>
      </p:sp>
      <p:sp>
        <p:nvSpPr>
          <p:cNvPr id="29699"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b="1">
              <a:latin typeface="Calibri" charset="0"/>
            </a:endParaRPr>
          </a:p>
          <a:p>
            <a:pPr marL="466133" indent="-466133" eaLnBrk="1" hangingPunct="1">
              <a:lnSpc>
                <a:spcPct val="110000"/>
              </a:lnSpc>
              <a:buNone/>
            </a:pPr>
            <a:r>
              <a:rPr lang="en-US" sz="2800" b="1">
                <a:latin typeface="Calibri" charset="0"/>
              </a:rPr>
              <a:t>     </a:t>
            </a: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98D023F0-9766-634A-8A52-3325A23818F1}" type="slidenum">
              <a:rPr lang="en-GB" sz="1400">
                <a:latin typeface="Arial" charset="0"/>
              </a:rPr>
              <a:pPr eaLnBrk="1" hangingPunct="1"/>
              <a:t>121</a:t>
            </a:fld>
            <a:endParaRPr lang="en-GB" sz="1400">
              <a:latin typeface="Arial" charset="0"/>
            </a:endParaRPr>
          </a:p>
        </p:txBody>
      </p:sp>
      <p:sp>
        <p:nvSpPr>
          <p:cNvPr id="29701" name="Rectangle 4"/>
          <p:cNvSpPr>
            <a:spLocks noChangeArrowheads="1"/>
          </p:cNvSpPr>
          <p:nvPr/>
        </p:nvSpPr>
        <p:spPr bwMode="auto">
          <a:xfrm>
            <a:off x="336352" y="1080310"/>
            <a:ext cx="8666262" cy="525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20000"/>
              </a:lnSpc>
              <a:spcBef>
                <a:spcPct val="20000"/>
              </a:spcBef>
              <a:buFontTx/>
              <a:buChar char="•"/>
            </a:pPr>
            <a:r>
              <a:rPr lang="en-US" sz="2500">
                <a:latin typeface="Tahoma" charset="0"/>
              </a:rPr>
              <a:t>Test Phase</a:t>
            </a:r>
          </a:p>
          <a:p>
            <a:pPr marL="857036" lvl="1" indent="-399754" defTabSz="913090">
              <a:lnSpc>
                <a:spcPct val="90000"/>
              </a:lnSpc>
              <a:spcBef>
                <a:spcPct val="20000"/>
              </a:spcBef>
              <a:buFontTx/>
              <a:buChar char="–"/>
            </a:pPr>
            <a:r>
              <a:rPr lang="en-US" sz="2100">
                <a:latin typeface="Tahoma" charset="0"/>
              </a:rPr>
              <a:t>Given a new instance, </a:t>
            </a:r>
          </a:p>
          <a:p>
            <a:pPr marL="857036" lvl="1" indent="-399754" defTabSz="913090">
              <a:lnSpc>
                <a:spcPct val="90000"/>
              </a:lnSpc>
              <a:spcBef>
                <a:spcPct val="20000"/>
              </a:spcBef>
            </a:pPr>
            <a:r>
              <a:rPr lang="en-US" sz="2100" b="1">
                <a:latin typeface="Palatino Linotype" charset="0"/>
              </a:rPr>
              <a:t>      </a:t>
            </a:r>
            <a:r>
              <a:rPr lang="en-US" sz="2100" b="1">
                <a:solidFill>
                  <a:schemeClr val="accent2"/>
                </a:solidFill>
                <a:latin typeface="Palatino Linotype" charset="0"/>
              </a:rPr>
              <a:t>x</a:t>
            </a:r>
            <a:r>
              <a:rPr lang="ja-JP" altLang="en-US">
                <a:solidFill>
                  <a:schemeClr val="accent2"/>
                </a:solidFill>
                <a:latin typeface="Palatino Linotype" charset="0"/>
              </a:rPr>
              <a:t>’</a:t>
            </a:r>
            <a:r>
              <a:rPr lang="en-US">
                <a:solidFill>
                  <a:schemeClr val="accent2"/>
                </a:solidFill>
                <a:latin typeface="Palatino Linotype" charset="0"/>
              </a:rPr>
              <a:t>=(Outlook=</a:t>
            </a:r>
            <a:r>
              <a:rPr lang="en-US" i="1">
                <a:solidFill>
                  <a:schemeClr val="accent2"/>
                </a:solidFill>
                <a:latin typeface="Palatino Linotype" charset="0"/>
              </a:rPr>
              <a:t>Sunny, </a:t>
            </a:r>
            <a:r>
              <a:rPr lang="en-US">
                <a:solidFill>
                  <a:schemeClr val="accent2"/>
                </a:solidFill>
                <a:latin typeface="Palatino Linotype" charset="0"/>
              </a:rPr>
              <a:t>Temperature=</a:t>
            </a:r>
            <a:r>
              <a:rPr lang="en-US" i="1">
                <a:solidFill>
                  <a:schemeClr val="accent2"/>
                </a:solidFill>
                <a:latin typeface="Palatino Linotype" charset="0"/>
              </a:rPr>
              <a:t>Cool, </a:t>
            </a:r>
            <a:r>
              <a:rPr lang="en-US">
                <a:solidFill>
                  <a:schemeClr val="accent2"/>
                </a:solidFill>
                <a:latin typeface="Palatino Linotype" charset="0"/>
              </a:rPr>
              <a:t>Humidity</a:t>
            </a:r>
            <a:r>
              <a:rPr lang="en-US" i="1">
                <a:solidFill>
                  <a:schemeClr val="accent2"/>
                </a:solidFill>
                <a:latin typeface="Palatino Linotype" charset="0"/>
              </a:rPr>
              <a:t>=High, </a:t>
            </a:r>
            <a:r>
              <a:rPr lang="en-US">
                <a:solidFill>
                  <a:schemeClr val="accent2"/>
                </a:solidFill>
                <a:latin typeface="Palatino Linotype" charset="0"/>
              </a:rPr>
              <a:t>Wind=</a:t>
            </a:r>
            <a:r>
              <a:rPr lang="en-US" i="1">
                <a:solidFill>
                  <a:schemeClr val="accent2"/>
                </a:solidFill>
                <a:latin typeface="Palatino Linotype" charset="0"/>
              </a:rPr>
              <a:t>Strong</a:t>
            </a:r>
            <a:r>
              <a:rPr lang="en-US">
                <a:solidFill>
                  <a:schemeClr val="accent2"/>
                </a:solidFill>
                <a:latin typeface="Palatino Linotype" charset="0"/>
              </a:rPr>
              <a:t>)</a:t>
            </a:r>
          </a:p>
          <a:p>
            <a:pPr marL="857036" lvl="1" indent="-399754" defTabSz="913090">
              <a:lnSpc>
                <a:spcPct val="90000"/>
              </a:lnSpc>
              <a:spcBef>
                <a:spcPct val="20000"/>
              </a:spcBef>
              <a:buFontTx/>
              <a:buChar char="–"/>
            </a:pPr>
            <a:r>
              <a:rPr lang="en-US" sz="2100">
                <a:solidFill>
                  <a:schemeClr val="tx2"/>
                </a:solidFill>
                <a:latin typeface="Tahoma" charset="0"/>
              </a:rPr>
              <a:t>Look up tables</a:t>
            </a: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endParaRPr lang="en-US" sz="2100">
              <a:solidFill>
                <a:schemeClr val="tx2"/>
              </a:solidFill>
              <a:latin typeface="Tahoma" charset="0"/>
            </a:endParaRPr>
          </a:p>
          <a:p>
            <a:pPr marL="857036" lvl="1" indent="-399754" defTabSz="913090">
              <a:lnSpc>
                <a:spcPct val="90000"/>
              </a:lnSpc>
              <a:spcBef>
                <a:spcPct val="20000"/>
              </a:spcBef>
              <a:buFontTx/>
              <a:buChar char="–"/>
            </a:pPr>
            <a:r>
              <a:rPr lang="en-US" sz="2100">
                <a:solidFill>
                  <a:schemeClr val="tx2"/>
                </a:solidFill>
                <a:latin typeface="Tahoma" charset="0"/>
              </a:rPr>
              <a:t>MAP rule</a:t>
            </a:r>
          </a:p>
        </p:txBody>
      </p:sp>
      <p:sp>
        <p:nvSpPr>
          <p:cNvPr id="29702" name="Text Box 5"/>
          <p:cNvSpPr txBox="1">
            <a:spLocks noChangeArrowheads="1"/>
          </p:cNvSpPr>
          <p:nvPr/>
        </p:nvSpPr>
        <p:spPr bwMode="auto">
          <a:xfrm>
            <a:off x="4572000" y="2624235"/>
            <a:ext cx="3501926" cy="168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56" tIns="40028" rIns="80056" bIns="40028">
            <a:spAutoFit/>
          </a:bodyPr>
          <a:lstStyle>
            <a:lvl1pPr defTabSz="1042988" eaLnBrk="0" hangingPunct="0">
              <a:defRPr sz="4700">
                <a:solidFill>
                  <a:schemeClr val="tx1"/>
                </a:solidFill>
                <a:latin typeface="Times New Roman" charset="0"/>
                <a:ea typeface="ＭＳ Ｐゴシック" charset="0"/>
              </a:defRPr>
            </a:lvl1pPr>
            <a:lvl2pPr marL="742950" indent="-285750" defTabSz="1042988" eaLnBrk="0" hangingPunct="0">
              <a:defRPr sz="4700">
                <a:solidFill>
                  <a:schemeClr val="tx1"/>
                </a:solidFill>
                <a:latin typeface="Times New Roman" charset="0"/>
                <a:ea typeface="ＭＳ Ｐゴシック" charset="0"/>
              </a:defRPr>
            </a:lvl2pPr>
            <a:lvl3pPr marL="1143000" indent="-228600" defTabSz="1042988" eaLnBrk="0" hangingPunct="0">
              <a:defRPr sz="4700">
                <a:solidFill>
                  <a:schemeClr val="tx1"/>
                </a:solidFill>
                <a:latin typeface="Times New Roman" charset="0"/>
                <a:ea typeface="ＭＳ Ｐゴシック" charset="0"/>
              </a:defRPr>
            </a:lvl3pPr>
            <a:lvl4pPr marL="1600200" indent="-228600" defTabSz="1042988" eaLnBrk="0" hangingPunct="0">
              <a:defRPr sz="4700">
                <a:solidFill>
                  <a:schemeClr val="tx1"/>
                </a:solidFill>
                <a:latin typeface="Times New Roman" charset="0"/>
                <a:ea typeface="ＭＳ Ｐゴシック" charset="0"/>
              </a:defRPr>
            </a:lvl4pPr>
            <a:lvl5pPr marL="2057400" indent="-228600" defTabSz="1042988" eaLnBrk="0" hangingPunct="0">
              <a:defRPr sz="4700">
                <a:solidFill>
                  <a:schemeClr val="tx1"/>
                </a:solidFill>
                <a:latin typeface="Times New Roman" charset="0"/>
                <a:ea typeface="ＭＳ Ｐゴシック" charset="0"/>
              </a:defRPr>
            </a:lvl5pPr>
            <a:lvl6pPr marL="2514600" indent="-228600" defTabSz="1042988"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defTabSz="1042988"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defTabSz="1042988"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defTabSz="1042988"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lnSpc>
                <a:spcPct val="130000"/>
              </a:lnSpc>
            </a:pPr>
            <a:r>
              <a:rPr lang="en-GB" sz="1600">
                <a:latin typeface="Palatino Linotype" charset="0"/>
              </a:rPr>
              <a:t>P(Outlook=S</a:t>
            </a:r>
            <a:r>
              <a:rPr lang="en-GB" sz="1600" i="1">
                <a:latin typeface="Palatino Linotype" charset="0"/>
              </a:rPr>
              <a:t>unny</a:t>
            </a:r>
            <a:r>
              <a:rPr lang="en-GB" sz="1600">
                <a:latin typeface="Palatino Linotype" charset="0"/>
              </a:rPr>
              <a:t>|Play=</a:t>
            </a:r>
            <a:r>
              <a:rPr lang="en-GB" sz="1600" i="1">
                <a:latin typeface="Palatino Linotype" charset="0"/>
              </a:rPr>
              <a:t>No</a:t>
            </a:r>
            <a:r>
              <a:rPr lang="en-GB" sz="1600">
                <a:latin typeface="Palatino Linotype" charset="0"/>
              </a:rPr>
              <a:t>) = 3/5</a:t>
            </a:r>
          </a:p>
          <a:p>
            <a:pPr eaLnBrk="1" hangingPunct="1">
              <a:lnSpc>
                <a:spcPct val="130000"/>
              </a:lnSpc>
            </a:pPr>
            <a:r>
              <a:rPr lang="en-GB" sz="1600">
                <a:latin typeface="Palatino Linotype" charset="0"/>
              </a:rPr>
              <a:t>P(Temperature=</a:t>
            </a:r>
            <a:r>
              <a:rPr lang="en-GB" sz="1600" i="1">
                <a:latin typeface="Palatino Linotype" charset="0"/>
              </a:rPr>
              <a:t>Cool</a:t>
            </a:r>
            <a:r>
              <a:rPr lang="en-GB" sz="1600">
                <a:latin typeface="Palatino Linotype" charset="0"/>
              </a:rPr>
              <a:t>|Play=</a:t>
            </a:r>
            <a:r>
              <a:rPr lang="en-GB" sz="1600" i="1">
                <a:latin typeface="Palatino Linotype" charset="0"/>
              </a:rPr>
              <a:t>=No</a:t>
            </a:r>
            <a:r>
              <a:rPr lang="en-GB" sz="1600">
                <a:latin typeface="Palatino Linotype" charset="0"/>
              </a:rPr>
              <a:t>) = 1/5</a:t>
            </a:r>
          </a:p>
          <a:p>
            <a:pPr eaLnBrk="1" hangingPunct="1">
              <a:lnSpc>
                <a:spcPct val="130000"/>
              </a:lnSpc>
            </a:pPr>
            <a:r>
              <a:rPr lang="en-GB" sz="1600">
                <a:latin typeface="Palatino Linotype" charset="0"/>
              </a:rPr>
              <a:t>P(Huminity=</a:t>
            </a:r>
            <a:r>
              <a:rPr lang="en-GB" sz="1600" i="1">
                <a:latin typeface="Palatino Linotype" charset="0"/>
              </a:rPr>
              <a:t>High</a:t>
            </a:r>
            <a:r>
              <a:rPr lang="en-GB" sz="1600">
                <a:latin typeface="Palatino Linotype" charset="0"/>
              </a:rPr>
              <a:t>|Play=</a:t>
            </a:r>
            <a:r>
              <a:rPr lang="en-GB" sz="1600" i="1">
                <a:latin typeface="Palatino Linotype" charset="0"/>
              </a:rPr>
              <a:t>No</a:t>
            </a:r>
            <a:r>
              <a:rPr lang="en-GB" sz="1600">
                <a:latin typeface="Palatino Linotype" charset="0"/>
              </a:rPr>
              <a:t>) = 4/5</a:t>
            </a:r>
          </a:p>
          <a:p>
            <a:pPr eaLnBrk="1" hangingPunct="1">
              <a:lnSpc>
                <a:spcPct val="130000"/>
              </a:lnSpc>
            </a:pPr>
            <a:r>
              <a:rPr lang="en-GB" sz="1600">
                <a:latin typeface="Palatino Linotype" charset="0"/>
              </a:rPr>
              <a:t>P(Wind=</a:t>
            </a:r>
            <a:r>
              <a:rPr lang="en-GB" sz="1600" i="1">
                <a:latin typeface="Palatino Linotype" charset="0"/>
              </a:rPr>
              <a:t>Strong</a:t>
            </a:r>
            <a:r>
              <a:rPr lang="en-GB" sz="1600">
                <a:latin typeface="Palatino Linotype" charset="0"/>
              </a:rPr>
              <a:t>|Play=</a:t>
            </a:r>
            <a:r>
              <a:rPr lang="en-GB" sz="1600" i="1">
                <a:latin typeface="Palatino Linotype" charset="0"/>
              </a:rPr>
              <a:t>No</a:t>
            </a:r>
            <a:r>
              <a:rPr lang="en-GB" sz="1600">
                <a:latin typeface="Palatino Linotype" charset="0"/>
              </a:rPr>
              <a:t>) = 3/5</a:t>
            </a:r>
          </a:p>
          <a:p>
            <a:pPr eaLnBrk="1" hangingPunct="1">
              <a:lnSpc>
                <a:spcPct val="130000"/>
              </a:lnSpc>
            </a:pPr>
            <a:r>
              <a:rPr lang="en-GB" sz="1600">
                <a:latin typeface="Palatino Linotype" charset="0"/>
              </a:rPr>
              <a:t>P(Play=</a:t>
            </a:r>
            <a:r>
              <a:rPr lang="en-GB" sz="1600" i="1">
                <a:latin typeface="Palatino Linotype" charset="0"/>
              </a:rPr>
              <a:t>No</a:t>
            </a:r>
            <a:r>
              <a:rPr lang="en-GB" sz="1600">
                <a:latin typeface="Palatino Linotype" charset="0"/>
              </a:rPr>
              <a:t>) = 5/14</a:t>
            </a:r>
          </a:p>
        </p:txBody>
      </p:sp>
      <p:sp>
        <p:nvSpPr>
          <p:cNvPr id="29703" name="Text Box 6"/>
          <p:cNvSpPr txBox="1">
            <a:spLocks noChangeArrowheads="1"/>
          </p:cNvSpPr>
          <p:nvPr/>
        </p:nvSpPr>
        <p:spPr bwMode="auto">
          <a:xfrm>
            <a:off x="1183184" y="2669431"/>
            <a:ext cx="3421558" cy="168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56" tIns="40028" rIns="80056" bIns="40028">
            <a:spAutoFit/>
          </a:bodyPr>
          <a:lstStyle>
            <a:lvl1pPr defTabSz="1042988" eaLnBrk="0" hangingPunct="0">
              <a:defRPr sz="4700">
                <a:solidFill>
                  <a:schemeClr val="tx1"/>
                </a:solidFill>
                <a:latin typeface="Times New Roman" charset="0"/>
                <a:ea typeface="ＭＳ Ｐゴシック" charset="0"/>
              </a:defRPr>
            </a:lvl1pPr>
            <a:lvl2pPr marL="742950" indent="-285750" defTabSz="1042988" eaLnBrk="0" hangingPunct="0">
              <a:defRPr sz="4700">
                <a:solidFill>
                  <a:schemeClr val="tx1"/>
                </a:solidFill>
                <a:latin typeface="Times New Roman" charset="0"/>
                <a:ea typeface="ＭＳ Ｐゴシック" charset="0"/>
              </a:defRPr>
            </a:lvl2pPr>
            <a:lvl3pPr marL="1143000" indent="-228600" defTabSz="1042988" eaLnBrk="0" hangingPunct="0">
              <a:defRPr sz="4700">
                <a:solidFill>
                  <a:schemeClr val="tx1"/>
                </a:solidFill>
                <a:latin typeface="Times New Roman" charset="0"/>
                <a:ea typeface="ＭＳ Ｐゴシック" charset="0"/>
              </a:defRPr>
            </a:lvl3pPr>
            <a:lvl4pPr marL="1600200" indent="-228600" defTabSz="1042988" eaLnBrk="0" hangingPunct="0">
              <a:defRPr sz="4700">
                <a:solidFill>
                  <a:schemeClr val="tx1"/>
                </a:solidFill>
                <a:latin typeface="Times New Roman" charset="0"/>
                <a:ea typeface="ＭＳ Ｐゴシック" charset="0"/>
              </a:defRPr>
            </a:lvl4pPr>
            <a:lvl5pPr marL="2057400" indent="-228600" defTabSz="1042988" eaLnBrk="0" hangingPunct="0">
              <a:defRPr sz="4700">
                <a:solidFill>
                  <a:schemeClr val="tx1"/>
                </a:solidFill>
                <a:latin typeface="Times New Roman" charset="0"/>
                <a:ea typeface="ＭＳ Ｐゴシック" charset="0"/>
              </a:defRPr>
            </a:lvl5pPr>
            <a:lvl6pPr marL="2514600" indent="-228600" defTabSz="1042988"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defTabSz="1042988"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defTabSz="1042988"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defTabSz="1042988"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lnSpc>
                <a:spcPct val="130000"/>
              </a:lnSpc>
            </a:pPr>
            <a:r>
              <a:rPr lang="en-GB" sz="1600">
                <a:latin typeface="Palatino Linotype" charset="0"/>
              </a:rPr>
              <a:t>P(Outlook=</a:t>
            </a:r>
            <a:r>
              <a:rPr lang="en-GB" sz="1600" i="1">
                <a:latin typeface="Palatino Linotype" charset="0"/>
              </a:rPr>
              <a:t>Sunny</a:t>
            </a:r>
            <a:r>
              <a:rPr lang="en-GB" sz="1600">
                <a:latin typeface="Palatino Linotype" charset="0"/>
              </a:rPr>
              <a:t>|Play=</a:t>
            </a:r>
            <a:r>
              <a:rPr lang="en-GB" sz="1600" i="1">
                <a:latin typeface="Palatino Linotype" charset="0"/>
              </a:rPr>
              <a:t>Yes</a:t>
            </a:r>
            <a:r>
              <a:rPr lang="en-GB" sz="1600">
                <a:latin typeface="Palatino Linotype" charset="0"/>
              </a:rPr>
              <a:t>) = 2/9</a:t>
            </a:r>
          </a:p>
          <a:p>
            <a:pPr eaLnBrk="1" hangingPunct="1">
              <a:lnSpc>
                <a:spcPct val="130000"/>
              </a:lnSpc>
            </a:pPr>
            <a:r>
              <a:rPr lang="en-GB" sz="1600">
                <a:latin typeface="Palatino Linotype" charset="0"/>
              </a:rPr>
              <a:t>P(Temperature=</a:t>
            </a:r>
            <a:r>
              <a:rPr lang="en-GB" sz="1600" i="1">
                <a:latin typeface="Palatino Linotype" charset="0"/>
              </a:rPr>
              <a:t>Cool</a:t>
            </a:r>
            <a:r>
              <a:rPr lang="en-GB" sz="1600">
                <a:latin typeface="Palatino Linotype" charset="0"/>
              </a:rPr>
              <a:t>|Play=</a:t>
            </a:r>
            <a:r>
              <a:rPr lang="en-GB" sz="1600" i="1">
                <a:latin typeface="Palatino Linotype" charset="0"/>
              </a:rPr>
              <a:t>Yes</a:t>
            </a:r>
            <a:r>
              <a:rPr lang="en-GB" sz="1600">
                <a:latin typeface="Palatino Linotype" charset="0"/>
              </a:rPr>
              <a:t>) = 3/9</a:t>
            </a:r>
          </a:p>
          <a:p>
            <a:pPr eaLnBrk="1" hangingPunct="1">
              <a:lnSpc>
                <a:spcPct val="130000"/>
              </a:lnSpc>
            </a:pPr>
            <a:r>
              <a:rPr lang="en-GB" sz="1600">
                <a:latin typeface="Palatino Linotype" charset="0"/>
              </a:rPr>
              <a:t>P(Huminity=</a:t>
            </a:r>
            <a:r>
              <a:rPr lang="en-GB" sz="1600" i="1">
                <a:latin typeface="Palatino Linotype" charset="0"/>
              </a:rPr>
              <a:t>High</a:t>
            </a:r>
            <a:r>
              <a:rPr lang="en-GB" sz="1600">
                <a:latin typeface="Palatino Linotype" charset="0"/>
              </a:rPr>
              <a:t>|Play=</a:t>
            </a:r>
            <a:r>
              <a:rPr lang="en-GB" sz="1600" i="1">
                <a:latin typeface="Palatino Linotype" charset="0"/>
              </a:rPr>
              <a:t>Yes</a:t>
            </a:r>
            <a:r>
              <a:rPr lang="en-GB" sz="1600">
                <a:latin typeface="Palatino Linotype" charset="0"/>
              </a:rPr>
              <a:t>) = 3/9</a:t>
            </a:r>
          </a:p>
          <a:p>
            <a:pPr eaLnBrk="1" hangingPunct="1">
              <a:lnSpc>
                <a:spcPct val="130000"/>
              </a:lnSpc>
            </a:pPr>
            <a:r>
              <a:rPr lang="en-GB" sz="1600">
                <a:latin typeface="Palatino Linotype" charset="0"/>
              </a:rPr>
              <a:t>P(Wind=</a:t>
            </a:r>
            <a:r>
              <a:rPr lang="en-GB" sz="1600" i="1">
                <a:latin typeface="Palatino Linotype" charset="0"/>
              </a:rPr>
              <a:t>Strong</a:t>
            </a:r>
            <a:r>
              <a:rPr lang="en-GB" sz="1600">
                <a:latin typeface="Palatino Linotype" charset="0"/>
              </a:rPr>
              <a:t>|Play=</a:t>
            </a:r>
            <a:r>
              <a:rPr lang="en-GB" sz="1600" i="1">
                <a:latin typeface="Palatino Linotype" charset="0"/>
              </a:rPr>
              <a:t>Yes</a:t>
            </a:r>
            <a:r>
              <a:rPr lang="en-GB" sz="1600">
                <a:latin typeface="Palatino Linotype" charset="0"/>
              </a:rPr>
              <a:t>) = 3/9</a:t>
            </a:r>
          </a:p>
          <a:p>
            <a:pPr eaLnBrk="1" hangingPunct="1">
              <a:lnSpc>
                <a:spcPct val="130000"/>
              </a:lnSpc>
            </a:pPr>
            <a:r>
              <a:rPr lang="en-GB" sz="1600">
                <a:latin typeface="Palatino Linotype" charset="0"/>
              </a:rPr>
              <a:t>P(Play=</a:t>
            </a:r>
            <a:r>
              <a:rPr lang="en-GB" sz="1600" i="1">
                <a:latin typeface="Palatino Linotype" charset="0"/>
              </a:rPr>
              <a:t>Yes</a:t>
            </a:r>
            <a:r>
              <a:rPr lang="en-GB" sz="1600">
                <a:latin typeface="Palatino Linotype" charset="0"/>
              </a:rPr>
              <a:t>) = 9/14</a:t>
            </a:r>
          </a:p>
        </p:txBody>
      </p:sp>
      <p:sp>
        <p:nvSpPr>
          <p:cNvPr id="29704" name="Text Box 7"/>
          <p:cNvSpPr txBox="1">
            <a:spLocks noChangeArrowheads="1"/>
          </p:cNvSpPr>
          <p:nvPr/>
        </p:nvSpPr>
        <p:spPr bwMode="auto">
          <a:xfrm>
            <a:off x="1183184" y="4881077"/>
            <a:ext cx="7298531" cy="222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56" tIns="40028" rIns="80056" bIns="40028">
            <a:spAutoFit/>
          </a:bodyPr>
          <a:lstStyle>
            <a:lvl1pPr defTabSz="1042988" eaLnBrk="0" hangingPunct="0">
              <a:defRPr sz="4700">
                <a:solidFill>
                  <a:schemeClr val="tx1"/>
                </a:solidFill>
                <a:latin typeface="Times New Roman" charset="0"/>
                <a:ea typeface="ＭＳ Ｐゴシック" charset="0"/>
              </a:defRPr>
            </a:lvl1pPr>
            <a:lvl2pPr marL="742950" indent="-285750" defTabSz="1042988" eaLnBrk="0" hangingPunct="0">
              <a:defRPr sz="4700">
                <a:solidFill>
                  <a:schemeClr val="tx1"/>
                </a:solidFill>
                <a:latin typeface="Times New Roman" charset="0"/>
                <a:ea typeface="ＭＳ Ｐゴシック" charset="0"/>
              </a:defRPr>
            </a:lvl2pPr>
            <a:lvl3pPr marL="1143000" indent="-228600" defTabSz="1042988" eaLnBrk="0" hangingPunct="0">
              <a:defRPr sz="4700">
                <a:solidFill>
                  <a:schemeClr val="tx1"/>
                </a:solidFill>
                <a:latin typeface="Times New Roman" charset="0"/>
                <a:ea typeface="ＭＳ Ｐゴシック" charset="0"/>
              </a:defRPr>
            </a:lvl3pPr>
            <a:lvl4pPr marL="1600200" indent="-228600" defTabSz="1042988" eaLnBrk="0" hangingPunct="0">
              <a:defRPr sz="4700">
                <a:solidFill>
                  <a:schemeClr val="tx1"/>
                </a:solidFill>
                <a:latin typeface="Times New Roman" charset="0"/>
                <a:ea typeface="ＭＳ Ｐゴシック" charset="0"/>
              </a:defRPr>
            </a:lvl4pPr>
            <a:lvl5pPr marL="2057400" indent="-228600" defTabSz="1042988" eaLnBrk="0" hangingPunct="0">
              <a:defRPr sz="4700">
                <a:solidFill>
                  <a:schemeClr val="tx1"/>
                </a:solidFill>
                <a:latin typeface="Times New Roman" charset="0"/>
                <a:ea typeface="ＭＳ Ｐゴシック" charset="0"/>
              </a:defRPr>
            </a:lvl5pPr>
            <a:lvl6pPr marL="2514600" indent="-228600" defTabSz="1042988" eaLnBrk="0" fontAlgn="base" hangingPunct="0">
              <a:spcBef>
                <a:spcPct val="0"/>
              </a:spcBef>
              <a:spcAft>
                <a:spcPct val="0"/>
              </a:spcAft>
              <a:defRPr sz="4700">
                <a:solidFill>
                  <a:schemeClr val="tx1"/>
                </a:solidFill>
                <a:latin typeface="Times New Roman" charset="0"/>
                <a:ea typeface="ＭＳ Ｐゴシック" charset="0"/>
              </a:defRPr>
            </a:lvl6pPr>
            <a:lvl7pPr marL="2971800" indent="-228600" defTabSz="1042988" eaLnBrk="0" fontAlgn="base" hangingPunct="0">
              <a:spcBef>
                <a:spcPct val="0"/>
              </a:spcBef>
              <a:spcAft>
                <a:spcPct val="0"/>
              </a:spcAft>
              <a:defRPr sz="4700">
                <a:solidFill>
                  <a:schemeClr val="tx1"/>
                </a:solidFill>
                <a:latin typeface="Times New Roman" charset="0"/>
                <a:ea typeface="ＭＳ Ｐゴシック" charset="0"/>
              </a:defRPr>
            </a:lvl7pPr>
            <a:lvl8pPr marL="3429000" indent="-228600" defTabSz="1042988" eaLnBrk="0" fontAlgn="base" hangingPunct="0">
              <a:spcBef>
                <a:spcPct val="0"/>
              </a:spcBef>
              <a:spcAft>
                <a:spcPct val="0"/>
              </a:spcAft>
              <a:defRPr sz="4700">
                <a:solidFill>
                  <a:schemeClr val="tx1"/>
                </a:solidFill>
                <a:latin typeface="Times New Roman" charset="0"/>
                <a:ea typeface="ＭＳ Ｐゴシック" charset="0"/>
              </a:defRPr>
            </a:lvl8pPr>
            <a:lvl9pPr marL="3886200" indent="-228600" defTabSz="1042988" eaLnBrk="0" fontAlgn="base" hangingPunct="0">
              <a:spcBef>
                <a:spcPct val="0"/>
              </a:spcBef>
              <a:spcAft>
                <a:spcPct val="0"/>
              </a:spcAft>
              <a:defRPr sz="4700">
                <a:solidFill>
                  <a:schemeClr val="tx1"/>
                </a:solidFill>
                <a:latin typeface="Times New Roman" charset="0"/>
                <a:ea typeface="ＭＳ Ｐゴシック" charset="0"/>
              </a:defRPr>
            </a:lvl9pPr>
          </a:lstStyle>
          <a:p>
            <a:pPr eaLnBrk="1" hangingPunct="1">
              <a:lnSpc>
                <a:spcPct val="130000"/>
              </a:lnSpc>
            </a:pPr>
            <a:r>
              <a:rPr lang="en-GB" sz="1600">
                <a:solidFill>
                  <a:schemeClr val="accent2"/>
                </a:solidFill>
                <a:latin typeface="Palatino Linotype" charset="0"/>
              </a:rPr>
              <a:t>P(</a:t>
            </a:r>
            <a:r>
              <a:rPr lang="en-GB" sz="1600" i="1">
                <a:solidFill>
                  <a:schemeClr val="accent2"/>
                </a:solidFill>
                <a:latin typeface="Palatino Linotype" charset="0"/>
              </a:rPr>
              <a:t>Yes</a:t>
            </a:r>
            <a:r>
              <a:rPr lang="en-GB" sz="1600">
                <a:solidFill>
                  <a:schemeClr val="accent2"/>
                </a:solidFill>
                <a:latin typeface="Palatino Linotype" charset="0"/>
              </a:rPr>
              <a:t>|</a:t>
            </a:r>
            <a:r>
              <a:rPr lang="en-GB" sz="1900" b="1">
                <a:solidFill>
                  <a:schemeClr val="accent2"/>
                </a:solidFill>
                <a:latin typeface="Palatino Linotype" charset="0"/>
              </a:rPr>
              <a:t>x</a:t>
            </a:r>
            <a:r>
              <a:rPr lang="en-GB" sz="1600">
                <a:solidFill>
                  <a:schemeClr val="accent2"/>
                </a:solidFill>
                <a:latin typeface="Palatino Linotype" charset="0"/>
              </a:rPr>
              <a:t>’):</a:t>
            </a:r>
            <a:r>
              <a:rPr lang="en-GB" sz="1600">
                <a:latin typeface="Palatino Linotype" charset="0"/>
              </a:rPr>
              <a:t> [P(</a:t>
            </a:r>
            <a:r>
              <a:rPr lang="en-GB" sz="1600" i="1">
                <a:latin typeface="Palatino Linotype" charset="0"/>
              </a:rPr>
              <a:t>Sunny</a:t>
            </a:r>
            <a:r>
              <a:rPr lang="en-GB" sz="1600">
                <a:latin typeface="Palatino Linotype" charset="0"/>
              </a:rPr>
              <a:t>|Y</a:t>
            </a:r>
            <a:r>
              <a:rPr lang="en-GB" sz="1600" i="1">
                <a:latin typeface="Palatino Linotype" charset="0"/>
              </a:rPr>
              <a:t>es</a:t>
            </a:r>
            <a:r>
              <a:rPr lang="en-GB" sz="1600">
                <a:latin typeface="Palatino Linotype" charset="0"/>
              </a:rPr>
              <a:t>)P(</a:t>
            </a:r>
            <a:r>
              <a:rPr lang="en-GB" sz="1600" i="1">
                <a:latin typeface="Palatino Linotype" charset="0"/>
              </a:rPr>
              <a:t>Cool</a:t>
            </a:r>
            <a:r>
              <a:rPr lang="en-GB" sz="1600">
                <a:latin typeface="Palatino Linotype" charset="0"/>
              </a:rPr>
              <a:t>|</a:t>
            </a:r>
            <a:r>
              <a:rPr lang="en-GB" sz="1600" i="1">
                <a:latin typeface="Palatino Linotype" charset="0"/>
              </a:rPr>
              <a:t>Yes</a:t>
            </a:r>
            <a:r>
              <a:rPr lang="en-GB" sz="1600">
                <a:latin typeface="Palatino Linotype" charset="0"/>
              </a:rPr>
              <a:t>)P(</a:t>
            </a:r>
            <a:r>
              <a:rPr lang="en-GB" sz="1600" i="1">
                <a:latin typeface="Palatino Linotype" charset="0"/>
              </a:rPr>
              <a:t>High</a:t>
            </a:r>
            <a:r>
              <a:rPr lang="en-GB" sz="1600">
                <a:latin typeface="Palatino Linotype" charset="0"/>
              </a:rPr>
              <a:t>|Y</a:t>
            </a:r>
            <a:r>
              <a:rPr lang="en-GB" sz="1600" i="1">
                <a:latin typeface="Palatino Linotype" charset="0"/>
              </a:rPr>
              <a:t>es</a:t>
            </a:r>
            <a:r>
              <a:rPr lang="en-GB" sz="1600">
                <a:latin typeface="Palatino Linotype" charset="0"/>
              </a:rPr>
              <a:t>)P(</a:t>
            </a:r>
            <a:r>
              <a:rPr lang="en-GB" sz="1600" i="1">
                <a:latin typeface="Palatino Linotype" charset="0"/>
              </a:rPr>
              <a:t>Strong</a:t>
            </a:r>
            <a:r>
              <a:rPr lang="en-GB" sz="1600">
                <a:latin typeface="Palatino Linotype" charset="0"/>
              </a:rPr>
              <a:t>|</a:t>
            </a:r>
            <a:r>
              <a:rPr lang="en-GB" sz="1600" i="1">
                <a:latin typeface="Palatino Linotype" charset="0"/>
              </a:rPr>
              <a:t>Yes</a:t>
            </a:r>
            <a:r>
              <a:rPr lang="en-GB" sz="1600">
                <a:latin typeface="Palatino Linotype" charset="0"/>
              </a:rPr>
              <a:t>)]P(Play=</a:t>
            </a:r>
            <a:r>
              <a:rPr lang="en-GB" sz="1600" i="1">
                <a:latin typeface="Palatino Linotype" charset="0"/>
              </a:rPr>
              <a:t>Yes</a:t>
            </a:r>
            <a:r>
              <a:rPr lang="en-GB" sz="1600">
                <a:latin typeface="Palatino Linotype" charset="0"/>
              </a:rPr>
              <a:t>) = 0.0053</a:t>
            </a:r>
          </a:p>
          <a:p>
            <a:pPr eaLnBrk="1" hangingPunct="1"/>
            <a:r>
              <a:rPr lang="en-GB" sz="1600">
                <a:latin typeface="Palatino Linotype" charset="0"/>
              </a:rPr>
              <a:t> </a:t>
            </a:r>
            <a:r>
              <a:rPr lang="en-GB" sz="1600">
                <a:solidFill>
                  <a:schemeClr val="accent2"/>
                </a:solidFill>
                <a:latin typeface="Palatino Linotype" charset="0"/>
              </a:rPr>
              <a:t>P(</a:t>
            </a:r>
            <a:r>
              <a:rPr lang="en-GB" sz="1600" i="1">
                <a:solidFill>
                  <a:schemeClr val="accent2"/>
                </a:solidFill>
                <a:latin typeface="Palatino Linotype" charset="0"/>
              </a:rPr>
              <a:t>No</a:t>
            </a:r>
            <a:r>
              <a:rPr lang="en-GB" sz="1600">
                <a:solidFill>
                  <a:schemeClr val="accent2"/>
                </a:solidFill>
                <a:latin typeface="Palatino Linotype" charset="0"/>
              </a:rPr>
              <a:t>|</a:t>
            </a:r>
            <a:r>
              <a:rPr lang="en-GB" sz="1900" b="1">
                <a:solidFill>
                  <a:schemeClr val="accent2"/>
                </a:solidFill>
                <a:latin typeface="Palatino Linotype" charset="0"/>
              </a:rPr>
              <a:t>x</a:t>
            </a:r>
            <a:r>
              <a:rPr lang="en-GB" sz="1600">
                <a:solidFill>
                  <a:schemeClr val="accent2"/>
                </a:solidFill>
                <a:latin typeface="Palatino Linotype" charset="0"/>
              </a:rPr>
              <a:t>’):</a:t>
            </a:r>
            <a:r>
              <a:rPr lang="en-GB" sz="1600">
                <a:latin typeface="Palatino Linotype" charset="0"/>
              </a:rPr>
              <a:t> [P(</a:t>
            </a:r>
            <a:r>
              <a:rPr lang="en-GB" sz="1600" i="1">
                <a:latin typeface="Palatino Linotype" charset="0"/>
              </a:rPr>
              <a:t>Sunny</a:t>
            </a:r>
            <a:r>
              <a:rPr lang="en-GB" sz="1600">
                <a:latin typeface="Palatino Linotype" charset="0"/>
              </a:rPr>
              <a:t>|N</a:t>
            </a:r>
            <a:r>
              <a:rPr lang="en-GB" sz="1600" i="1">
                <a:latin typeface="Palatino Linotype" charset="0"/>
              </a:rPr>
              <a:t>o</a:t>
            </a:r>
            <a:r>
              <a:rPr lang="en-GB" sz="1600">
                <a:latin typeface="Palatino Linotype" charset="0"/>
              </a:rPr>
              <a:t>) P(</a:t>
            </a:r>
            <a:r>
              <a:rPr lang="en-GB" sz="1600" i="1">
                <a:latin typeface="Palatino Linotype" charset="0"/>
              </a:rPr>
              <a:t>Cool</a:t>
            </a:r>
            <a:r>
              <a:rPr lang="en-GB" sz="1600">
                <a:latin typeface="Palatino Linotype" charset="0"/>
              </a:rPr>
              <a:t>|N</a:t>
            </a:r>
            <a:r>
              <a:rPr lang="en-GB" sz="1600" i="1">
                <a:latin typeface="Palatino Linotype" charset="0"/>
              </a:rPr>
              <a:t>o</a:t>
            </a:r>
            <a:r>
              <a:rPr lang="en-GB" sz="1600">
                <a:latin typeface="Palatino Linotype" charset="0"/>
              </a:rPr>
              <a:t>)P(</a:t>
            </a:r>
            <a:r>
              <a:rPr lang="en-GB" sz="1600" i="1">
                <a:latin typeface="Palatino Linotype" charset="0"/>
              </a:rPr>
              <a:t>High</a:t>
            </a:r>
            <a:r>
              <a:rPr lang="en-GB" sz="1600">
                <a:latin typeface="Palatino Linotype" charset="0"/>
              </a:rPr>
              <a:t>|</a:t>
            </a:r>
            <a:r>
              <a:rPr lang="en-GB" sz="1600" i="1">
                <a:latin typeface="Palatino Linotype" charset="0"/>
              </a:rPr>
              <a:t>No</a:t>
            </a:r>
            <a:r>
              <a:rPr lang="en-GB" sz="1600">
                <a:latin typeface="Palatino Linotype" charset="0"/>
              </a:rPr>
              <a:t>)P(</a:t>
            </a:r>
            <a:r>
              <a:rPr lang="en-GB" sz="1600" i="1">
                <a:latin typeface="Palatino Linotype" charset="0"/>
              </a:rPr>
              <a:t>Strong</a:t>
            </a:r>
            <a:r>
              <a:rPr lang="en-GB" sz="1600">
                <a:latin typeface="Palatino Linotype" charset="0"/>
              </a:rPr>
              <a:t>|</a:t>
            </a:r>
            <a:r>
              <a:rPr lang="en-GB" sz="1600" i="1">
                <a:latin typeface="Palatino Linotype" charset="0"/>
              </a:rPr>
              <a:t>No</a:t>
            </a:r>
            <a:r>
              <a:rPr lang="en-GB" sz="1600">
                <a:latin typeface="Palatino Linotype" charset="0"/>
              </a:rPr>
              <a:t>)]P(Play=</a:t>
            </a:r>
            <a:r>
              <a:rPr lang="en-GB" sz="1600" i="1">
                <a:latin typeface="Palatino Linotype" charset="0"/>
              </a:rPr>
              <a:t>No</a:t>
            </a:r>
            <a:r>
              <a:rPr lang="en-GB" sz="1600">
                <a:latin typeface="Palatino Linotype" charset="0"/>
              </a:rPr>
              <a:t>) = 0.0206</a:t>
            </a:r>
          </a:p>
          <a:p>
            <a:pPr eaLnBrk="1" hangingPunct="1">
              <a:lnSpc>
                <a:spcPct val="50000"/>
              </a:lnSpc>
            </a:pPr>
            <a:endParaRPr lang="en-GB" sz="1600">
              <a:latin typeface="Palatino Linotype" charset="0"/>
            </a:endParaRPr>
          </a:p>
          <a:p>
            <a:pPr eaLnBrk="1" hangingPunct="1">
              <a:lnSpc>
                <a:spcPct val="130000"/>
              </a:lnSpc>
            </a:pPr>
            <a:r>
              <a:rPr lang="en-GB" sz="1800">
                <a:solidFill>
                  <a:schemeClr val="accent2"/>
                </a:solidFill>
                <a:latin typeface="Palatino Linotype" charset="0"/>
              </a:rPr>
              <a:t>         Given the fact</a:t>
            </a:r>
            <a:r>
              <a:rPr lang="en-GB" sz="1800" b="1">
                <a:solidFill>
                  <a:schemeClr val="accent2"/>
                </a:solidFill>
                <a:latin typeface="Palatino Linotype" charset="0"/>
              </a:rPr>
              <a:t> </a:t>
            </a:r>
            <a:r>
              <a:rPr lang="en-GB" sz="1800">
                <a:solidFill>
                  <a:schemeClr val="accent2"/>
                </a:solidFill>
                <a:latin typeface="Palatino Linotype" charset="0"/>
              </a:rPr>
              <a:t>P(</a:t>
            </a:r>
            <a:r>
              <a:rPr lang="en-GB" sz="1800" i="1">
                <a:solidFill>
                  <a:schemeClr val="accent2"/>
                </a:solidFill>
                <a:latin typeface="Palatino Linotype" charset="0"/>
              </a:rPr>
              <a:t>Yes</a:t>
            </a:r>
            <a:r>
              <a:rPr lang="en-GB" sz="1800">
                <a:solidFill>
                  <a:schemeClr val="accent2"/>
                </a:solidFill>
                <a:latin typeface="Palatino Linotype" charset="0"/>
              </a:rPr>
              <a:t>|</a:t>
            </a:r>
            <a:r>
              <a:rPr lang="en-GB" sz="2100" b="1">
                <a:solidFill>
                  <a:schemeClr val="accent2"/>
                </a:solidFill>
                <a:latin typeface="Palatino Linotype" charset="0"/>
              </a:rPr>
              <a:t>x</a:t>
            </a:r>
            <a:r>
              <a:rPr lang="en-GB" sz="1800">
                <a:solidFill>
                  <a:schemeClr val="accent2"/>
                </a:solidFill>
                <a:latin typeface="Palatino Linotype" charset="0"/>
              </a:rPr>
              <a:t>’) &lt; P(</a:t>
            </a:r>
            <a:r>
              <a:rPr lang="en-GB" sz="1800" i="1">
                <a:solidFill>
                  <a:schemeClr val="accent2"/>
                </a:solidFill>
                <a:latin typeface="Palatino Linotype" charset="0"/>
              </a:rPr>
              <a:t>No</a:t>
            </a:r>
            <a:r>
              <a:rPr lang="en-GB" sz="1800">
                <a:solidFill>
                  <a:schemeClr val="accent2"/>
                </a:solidFill>
                <a:latin typeface="Palatino Linotype" charset="0"/>
              </a:rPr>
              <a:t>|</a:t>
            </a:r>
            <a:r>
              <a:rPr lang="en-GB" sz="2100" b="1">
                <a:solidFill>
                  <a:schemeClr val="accent2"/>
                </a:solidFill>
                <a:latin typeface="Palatino Linotype" charset="0"/>
              </a:rPr>
              <a:t>x</a:t>
            </a:r>
            <a:r>
              <a:rPr lang="en-GB" sz="1800">
                <a:solidFill>
                  <a:schemeClr val="accent2"/>
                </a:solidFill>
                <a:latin typeface="Palatino Linotype" charset="0"/>
              </a:rPr>
              <a:t>’), we label </a:t>
            </a:r>
            <a:r>
              <a:rPr lang="en-GB" sz="2100" b="1">
                <a:solidFill>
                  <a:schemeClr val="accent2"/>
                </a:solidFill>
                <a:latin typeface="Palatino Linotype" charset="0"/>
              </a:rPr>
              <a:t>x</a:t>
            </a:r>
            <a:r>
              <a:rPr lang="en-GB" sz="1800">
                <a:solidFill>
                  <a:schemeClr val="accent2"/>
                </a:solidFill>
                <a:latin typeface="Palatino Linotype" charset="0"/>
              </a:rPr>
              <a:t>’ to be “</a:t>
            </a:r>
            <a:r>
              <a:rPr lang="en-GB" sz="1800" i="1">
                <a:solidFill>
                  <a:schemeClr val="accent2"/>
                </a:solidFill>
                <a:latin typeface="Palatino Linotype" charset="0"/>
              </a:rPr>
              <a:t>No</a:t>
            </a:r>
            <a:r>
              <a:rPr lang="en-GB" sz="1800">
                <a:solidFill>
                  <a:schemeClr val="accent2"/>
                </a:solidFill>
                <a:latin typeface="Palatino Linotype" charset="0"/>
              </a:rPr>
              <a:t>”.</a:t>
            </a:r>
            <a:r>
              <a:rPr lang="en-GB" sz="1800">
                <a:latin typeface="Palatino Linotype" charset="0"/>
              </a:rPr>
              <a:t>    </a:t>
            </a:r>
          </a:p>
          <a:p>
            <a:pPr eaLnBrk="1" hangingPunct="1">
              <a:lnSpc>
                <a:spcPct val="130000"/>
              </a:lnSpc>
            </a:pPr>
            <a:endParaRPr lang="en-GB" sz="1800">
              <a:latin typeface="Palatino Linotype" charset="0"/>
            </a:endParaRPr>
          </a:p>
        </p:txBody>
      </p:sp>
      <p:pic>
        <p:nvPicPr>
          <p:cNvPr id="2970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578031" cy="47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358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Relevant Issues	</a:t>
            </a:r>
          </a:p>
        </p:txBody>
      </p:sp>
      <p:sp>
        <p:nvSpPr>
          <p:cNvPr id="30723"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b="1">
              <a:latin typeface="Calibri" charset="0"/>
            </a:endParaRPr>
          </a:p>
          <a:p>
            <a:pPr marL="466133" indent="-466133" eaLnBrk="1" hangingPunct="1">
              <a:lnSpc>
                <a:spcPct val="110000"/>
              </a:lnSpc>
              <a:buNone/>
            </a:pPr>
            <a:r>
              <a:rPr lang="en-US" sz="2800" b="1">
                <a:latin typeface="Calibri" charset="0"/>
              </a:rPr>
              <a:t>     </a:t>
            </a: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094B537E-BA49-5548-A2DA-3595C1CC8604}" type="slidenum">
              <a:rPr lang="en-GB" sz="1400">
                <a:latin typeface="Arial" charset="0"/>
              </a:rPr>
              <a:pPr eaLnBrk="1" hangingPunct="1"/>
              <a:t>122</a:t>
            </a:fld>
            <a:endParaRPr lang="en-GB" sz="1400">
              <a:latin typeface="Arial" charset="0"/>
            </a:endParaRPr>
          </a:p>
        </p:txBody>
      </p:sp>
      <p:sp>
        <p:nvSpPr>
          <p:cNvPr id="30725" name="Rectangle 4"/>
          <p:cNvSpPr>
            <a:spLocks noChangeArrowheads="1"/>
          </p:cNvSpPr>
          <p:nvPr/>
        </p:nvSpPr>
        <p:spPr bwMode="auto">
          <a:xfrm>
            <a:off x="1" y="1115300"/>
            <a:ext cx="8666262" cy="525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20000"/>
              </a:lnSpc>
              <a:spcBef>
                <a:spcPct val="20000"/>
              </a:spcBef>
              <a:buFontTx/>
              <a:buChar char="•"/>
            </a:pPr>
            <a:r>
              <a:rPr lang="en-US" sz="2500">
                <a:latin typeface="Tahoma" charset="0"/>
              </a:rPr>
              <a:t>Violation of Independence Assumption</a:t>
            </a:r>
          </a:p>
          <a:p>
            <a:pPr marL="857036" lvl="1" indent="-399754" defTabSz="913090">
              <a:lnSpc>
                <a:spcPct val="120000"/>
              </a:lnSpc>
              <a:spcBef>
                <a:spcPct val="20000"/>
              </a:spcBef>
              <a:buFontTx/>
              <a:buChar char="–"/>
            </a:pPr>
            <a:r>
              <a:rPr lang="en-US" sz="2100">
                <a:latin typeface="Tahoma" charset="0"/>
              </a:rPr>
              <a:t>For many real world tasks,</a:t>
            </a:r>
          </a:p>
          <a:p>
            <a:pPr marL="857036" lvl="1" indent="-399754" defTabSz="913090">
              <a:lnSpc>
                <a:spcPct val="120000"/>
              </a:lnSpc>
              <a:spcBef>
                <a:spcPct val="20000"/>
              </a:spcBef>
              <a:buFontTx/>
              <a:buChar char="–"/>
            </a:pPr>
            <a:r>
              <a:rPr lang="en-US" sz="2100">
                <a:latin typeface="Tahoma" charset="0"/>
              </a:rPr>
              <a:t>Nevertheless, naïve Bayes works surprisingly well anyway!</a:t>
            </a:r>
          </a:p>
          <a:p>
            <a:pPr marL="466133" indent="-466133" defTabSz="913090">
              <a:lnSpc>
                <a:spcPct val="120000"/>
              </a:lnSpc>
              <a:spcBef>
                <a:spcPct val="20000"/>
              </a:spcBef>
              <a:buFontTx/>
              <a:buChar char="•"/>
            </a:pPr>
            <a:r>
              <a:rPr lang="en-US" sz="2500">
                <a:latin typeface="Tahoma" charset="0"/>
              </a:rPr>
              <a:t>Zero conditional probability Problem</a:t>
            </a:r>
          </a:p>
          <a:p>
            <a:pPr marL="857036" lvl="1" indent="-399754" defTabSz="913090">
              <a:lnSpc>
                <a:spcPct val="120000"/>
              </a:lnSpc>
              <a:spcBef>
                <a:spcPct val="20000"/>
              </a:spcBef>
              <a:buFontTx/>
              <a:buChar char="–"/>
            </a:pPr>
            <a:r>
              <a:rPr lang="en-US" sz="2100">
                <a:latin typeface="Tahoma" charset="0"/>
              </a:rPr>
              <a:t>If no example contains the attribute value</a:t>
            </a:r>
          </a:p>
          <a:p>
            <a:pPr marL="857036" lvl="1" indent="-399754" defTabSz="913090">
              <a:lnSpc>
                <a:spcPct val="120000"/>
              </a:lnSpc>
              <a:spcBef>
                <a:spcPct val="20000"/>
              </a:spcBef>
              <a:buFontTx/>
              <a:buChar char="–"/>
            </a:pPr>
            <a:r>
              <a:rPr lang="en-US" sz="2100">
                <a:latin typeface="Tahoma" charset="0"/>
              </a:rPr>
              <a:t>In this circumstance,                                        during test </a:t>
            </a:r>
          </a:p>
          <a:p>
            <a:pPr marL="857036" lvl="1" indent="-399754" defTabSz="913090">
              <a:lnSpc>
                <a:spcPct val="120000"/>
              </a:lnSpc>
              <a:spcBef>
                <a:spcPct val="20000"/>
              </a:spcBef>
              <a:buFontTx/>
              <a:buChar char="–"/>
            </a:pPr>
            <a:r>
              <a:rPr lang="en-US" sz="2100">
                <a:latin typeface="Tahoma" charset="0"/>
              </a:rPr>
              <a:t>For a remedy, conditional probabilities estimated with</a:t>
            </a:r>
          </a:p>
          <a:p>
            <a:pPr marL="857036" lvl="1" indent="-399754" defTabSz="913090">
              <a:lnSpc>
                <a:spcPct val="120000"/>
              </a:lnSpc>
              <a:spcBef>
                <a:spcPct val="20000"/>
              </a:spcBef>
              <a:buFontTx/>
              <a:buChar char="–"/>
            </a:pPr>
            <a:endParaRPr lang="en-US" sz="2100">
              <a:latin typeface="Tahoma" charset="0"/>
            </a:endParaRPr>
          </a:p>
          <a:p>
            <a:pPr marL="1246464" lvl="2" indent="-333374" defTabSz="913090">
              <a:lnSpc>
                <a:spcPct val="120000"/>
              </a:lnSpc>
              <a:spcBef>
                <a:spcPct val="20000"/>
              </a:spcBef>
            </a:pPr>
            <a:r>
              <a:rPr lang="en-US">
                <a:latin typeface="Tahoma" charset="0"/>
              </a:rPr>
              <a:t> </a:t>
            </a:r>
          </a:p>
        </p:txBody>
      </p:sp>
      <p:graphicFrame>
        <p:nvGraphicFramePr>
          <p:cNvPr id="30726" name="Object 8"/>
          <p:cNvGraphicFramePr>
            <a:graphicFrameLocks noChangeAspect="1"/>
          </p:cNvGraphicFramePr>
          <p:nvPr/>
        </p:nvGraphicFramePr>
        <p:xfrm>
          <a:off x="4320481" y="1726163"/>
          <a:ext cx="3704332" cy="390719"/>
        </p:xfrm>
        <a:graphic>
          <a:graphicData uri="http://schemas.openxmlformats.org/presentationml/2006/ole">
            <mc:AlternateContent xmlns:mc="http://schemas.openxmlformats.org/markup-compatibility/2006">
              <mc:Choice xmlns:v="urn:schemas-microsoft-com:vml" Requires="v">
                <p:oleObj spid="_x0000_s129068" name="Equation" r:id="rId3" imgW="2019300" imgH="177800" progId="Equation.3">
                  <p:embed/>
                </p:oleObj>
              </mc:Choice>
              <mc:Fallback>
                <p:oleObj name="Equation" r:id="rId3" imgW="20193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481" y="1726163"/>
                        <a:ext cx="3704332" cy="39071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27" name="Object 9"/>
          <p:cNvGraphicFramePr>
            <a:graphicFrameLocks noChangeAspect="1"/>
          </p:cNvGraphicFramePr>
          <p:nvPr/>
        </p:nvGraphicFramePr>
        <p:xfrm>
          <a:off x="6171903" y="3079102"/>
          <a:ext cx="2900660" cy="543800"/>
        </p:xfrm>
        <a:graphic>
          <a:graphicData uri="http://schemas.openxmlformats.org/presentationml/2006/ole">
            <mc:AlternateContent xmlns:mc="http://schemas.openxmlformats.org/markup-compatibility/2006">
              <mc:Choice xmlns:v="urn:schemas-microsoft-com:vml" Requires="v">
                <p:oleObj spid="_x0000_s129069" name="Equation" r:id="rId5" imgW="1562100" imgH="241300" progId="Equation.3">
                  <p:embed/>
                </p:oleObj>
              </mc:Choice>
              <mc:Fallback>
                <p:oleObj name="Equation" r:id="rId5" imgW="15621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1903" y="3079102"/>
                        <a:ext cx="2900660" cy="54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8" name="Object 10"/>
          <p:cNvGraphicFramePr>
            <a:graphicFrameLocks noChangeAspect="1"/>
          </p:cNvGraphicFramePr>
          <p:nvPr/>
        </p:nvGraphicFramePr>
        <p:xfrm>
          <a:off x="3717727" y="3592286"/>
          <a:ext cx="3134320" cy="529221"/>
        </p:xfrm>
        <a:graphic>
          <a:graphicData uri="http://schemas.openxmlformats.org/presentationml/2006/ole">
            <mc:AlternateContent xmlns:mc="http://schemas.openxmlformats.org/markup-compatibility/2006">
              <mc:Choice xmlns:v="urn:schemas-microsoft-com:vml" Requires="v">
                <p:oleObj spid="_x0000_s129070" name="Equation" r:id="rId7" imgW="1803400" imgH="241300" progId="Equation.3">
                  <p:embed/>
                </p:oleObj>
              </mc:Choice>
              <mc:Fallback>
                <p:oleObj name="Equation" r:id="rId7" imgW="18034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7727" y="3592286"/>
                        <a:ext cx="3134320" cy="529221"/>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29" name="Object 11"/>
          <p:cNvGraphicFramePr>
            <a:graphicFrameLocks noChangeAspect="1"/>
          </p:cNvGraphicFramePr>
          <p:nvPr/>
        </p:nvGraphicFramePr>
        <p:xfrm>
          <a:off x="1812727" y="4477237"/>
          <a:ext cx="5909965" cy="1974008"/>
        </p:xfrm>
        <a:graphic>
          <a:graphicData uri="http://schemas.openxmlformats.org/presentationml/2006/ole">
            <mc:AlternateContent xmlns:mc="http://schemas.openxmlformats.org/markup-compatibility/2006">
              <mc:Choice xmlns:v="urn:schemas-microsoft-com:vml" Requires="v">
                <p:oleObj spid="_x0000_s129071" name="Equation" r:id="rId9" imgW="3238500" imgH="1079500" progId="Equation.3">
                  <p:embed/>
                </p:oleObj>
              </mc:Choice>
              <mc:Fallback>
                <p:oleObj name="Equation" r:id="rId9" imgW="3238500" imgH="1079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2727" y="4477237"/>
                        <a:ext cx="5909965" cy="1974008"/>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89771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01836" y="43737"/>
            <a:ext cx="8742164" cy="1143000"/>
          </a:xfrm>
        </p:spPr>
        <p:txBody>
          <a:bodyPr/>
          <a:lstStyle/>
          <a:p>
            <a:pPr eaLnBrk="1" hangingPunct="1"/>
            <a:r>
              <a:rPr lang="en-US">
                <a:latin typeface="Calibri" charset="0"/>
              </a:rPr>
              <a:t>Relevant Issues	</a:t>
            </a:r>
          </a:p>
        </p:txBody>
      </p:sp>
      <p:sp>
        <p:nvSpPr>
          <p:cNvPr id="31747" name="Rectangle 3"/>
          <p:cNvSpPr>
            <a:spLocks noGrp="1" noChangeArrowheads="1"/>
          </p:cNvSpPr>
          <p:nvPr>
            <p:ph idx="1"/>
          </p:nvPr>
        </p:nvSpPr>
        <p:spPr>
          <a:xfrm>
            <a:off x="336352" y="1218811"/>
            <a:ext cx="8545711" cy="5114342"/>
          </a:xfrm>
        </p:spPr>
        <p:txBody>
          <a:bodyPr/>
          <a:lstStyle/>
          <a:p>
            <a:pPr marL="466133" indent="-466133" eaLnBrk="1" hangingPunct="1">
              <a:lnSpc>
                <a:spcPct val="110000"/>
              </a:lnSpc>
            </a:pPr>
            <a:endParaRPr lang="en-US" b="1">
              <a:latin typeface="Calibri" charset="0"/>
            </a:endParaRPr>
          </a:p>
          <a:p>
            <a:pPr marL="466133" indent="-466133" eaLnBrk="1" hangingPunct="1">
              <a:lnSpc>
                <a:spcPct val="110000"/>
              </a:lnSpc>
              <a:buNone/>
            </a:pPr>
            <a:r>
              <a:rPr lang="en-US" sz="2800" b="1">
                <a:latin typeface="Calibri" charset="0"/>
              </a:rPr>
              <a:t>     </a:t>
            </a: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928B3441-516A-E049-A27C-00CDD913DDB0}" type="slidenum">
              <a:rPr lang="en-GB" sz="1400">
                <a:latin typeface="Arial" charset="0"/>
              </a:rPr>
              <a:pPr eaLnBrk="1" hangingPunct="1"/>
              <a:t>123</a:t>
            </a:fld>
            <a:endParaRPr lang="en-GB" sz="1400">
              <a:latin typeface="Arial" charset="0"/>
            </a:endParaRPr>
          </a:p>
        </p:txBody>
      </p:sp>
      <p:sp>
        <p:nvSpPr>
          <p:cNvPr id="31749" name="Rectangle 4"/>
          <p:cNvSpPr>
            <a:spLocks noChangeArrowheads="1"/>
          </p:cNvSpPr>
          <p:nvPr/>
        </p:nvSpPr>
        <p:spPr bwMode="auto">
          <a:xfrm>
            <a:off x="336352" y="1080310"/>
            <a:ext cx="8666262" cy="525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lstStyle/>
          <a:p>
            <a:pPr marL="466133" indent="-466133" defTabSz="913090">
              <a:lnSpc>
                <a:spcPct val="120000"/>
              </a:lnSpc>
              <a:spcBef>
                <a:spcPct val="20000"/>
              </a:spcBef>
              <a:buFontTx/>
              <a:buChar char="•"/>
            </a:pPr>
            <a:r>
              <a:rPr lang="en-US" sz="2500">
                <a:latin typeface="Tahoma" charset="0"/>
              </a:rPr>
              <a:t>Continuous-valued Input Attributes</a:t>
            </a:r>
          </a:p>
          <a:p>
            <a:pPr marL="857036" lvl="1" indent="-399754" defTabSz="913090">
              <a:lnSpc>
                <a:spcPct val="120000"/>
              </a:lnSpc>
              <a:spcBef>
                <a:spcPct val="20000"/>
              </a:spcBef>
              <a:buFontTx/>
              <a:buChar char="–"/>
            </a:pPr>
            <a:r>
              <a:rPr lang="en-US" sz="2100">
                <a:latin typeface="Tahoma" charset="0"/>
              </a:rPr>
              <a:t>Numberless values for an attribute </a:t>
            </a:r>
          </a:p>
          <a:p>
            <a:pPr marL="857036" lvl="1" indent="-399754" defTabSz="913090">
              <a:lnSpc>
                <a:spcPct val="120000"/>
              </a:lnSpc>
              <a:spcBef>
                <a:spcPct val="20000"/>
              </a:spcBef>
              <a:buFontTx/>
              <a:buChar char="–"/>
            </a:pPr>
            <a:r>
              <a:rPr lang="en-US" sz="2100">
                <a:latin typeface="Tahoma" charset="0"/>
              </a:rPr>
              <a:t>Conditional probability modeled with the normal distribution</a:t>
            </a: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120000"/>
              </a:lnSpc>
              <a:spcBef>
                <a:spcPct val="20000"/>
              </a:spcBef>
              <a:buFontTx/>
              <a:buChar char="–"/>
            </a:pPr>
            <a:endParaRPr lang="en-US" sz="2100">
              <a:latin typeface="Tahoma" charset="0"/>
            </a:endParaRPr>
          </a:p>
          <a:p>
            <a:pPr marL="857036" lvl="1" indent="-399754" defTabSz="913090">
              <a:lnSpc>
                <a:spcPct val="70000"/>
              </a:lnSpc>
              <a:spcBef>
                <a:spcPct val="20000"/>
              </a:spcBef>
              <a:buFontTx/>
              <a:buChar char="–"/>
            </a:pPr>
            <a:r>
              <a:rPr lang="en-US" sz="2100">
                <a:latin typeface="Tahoma" charset="0"/>
              </a:rPr>
              <a:t>Learning Phase: </a:t>
            </a:r>
            <a:endParaRPr lang="en-GB" sz="2100" i="1">
              <a:latin typeface="Palatino Linotype" charset="0"/>
              <a:cs typeface="Tahoma" charset="0"/>
            </a:endParaRPr>
          </a:p>
          <a:p>
            <a:pPr marL="857036" lvl="1" indent="-399754" defTabSz="913090">
              <a:spcBef>
                <a:spcPct val="20000"/>
              </a:spcBef>
            </a:pPr>
            <a:r>
              <a:rPr lang="en-US" sz="2100">
                <a:latin typeface="Tahoma" charset="0"/>
              </a:rPr>
              <a:t>     Output:         normal distributions and </a:t>
            </a:r>
          </a:p>
          <a:p>
            <a:pPr marL="857036" lvl="1" indent="-399754" defTabSz="913090">
              <a:lnSpc>
                <a:spcPct val="110000"/>
              </a:lnSpc>
              <a:spcBef>
                <a:spcPct val="20000"/>
              </a:spcBef>
              <a:buFontTx/>
              <a:buChar char="–"/>
            </a:pPr>
            <a:r>
              <a:rPr lang="en-US" sz="2100">
                <a:latin typeface="Tahoma" charset="0"/>
              </a:rPr>
              <a:t>Test Phase:</a:t>
            </a:r>
          </a:p>
          <a:p>
            <a:pPr marL="1246464" lvl="2" indent="-333374" defTabSz="913090">
              <a:spcBef>
                <a:spcPct val="20000"/>
              </a:spcBef>
              <a:buFontTx/>
              <a:buChar char="•"/>
            </a:pPr>
            <a:r>
              <a:rPr lang="en-US">
                <a:latin typeface="Tahoma" charset="0"/>
              </a:rPr>
              <a:t>Calculate conditional probabilities with all the normal distributions</a:t>
            </a:r>
          </a:p>
          <a:p>
            <a:pPr marL="1246464" lvl="2" indent="-333374" defTabSz="913090">
              <a:spcBef>
                <a:spcPct val="20000"/>
              </a:spcBef>
              <a:buFontTx/>
              <a:buChar char="•"/>
            </a:pPr>
            <a:r>
              <a:rPr lang="en-US">
                <a:latin typeface="Tahoma" charset="0"/>
              </a:rPr>
              <a:t>Apply the MAP rule to make a decision</a:t>
            </a:r>
          </a:p>
          <a:p>
            <a:pPr marL="1246464" lvl="2" indent="-333374" defTabSz="913090">
              <a:spcBef>
                <a:spcPct val="20000"/>
              </a:spcBef>
              <a:buFontTx/>
              <a:buChar char="•"/>
            </a:pPr>
            <a:endParaRPr lang="en-US">
              <a:latin typeface="Tahoma" charset="0"/>
            </a:endParaRPr>
          </a:p>
        </p:txBody>
      </p:sp>
      <p:graphicFrame>
        <p:nvGraphicFramePr>
          <p:cNvPr id="31750" name="Object 9"/>
          <p:cNvGraphicFramePr>
            <a:graphicFrameLocks noChangeAspect="1"/>
          </p:cNvGraphicFramePr>
          <p:nvPr/>
        </p:nvGraphicFramePr>
        <p:xfrm>
          <a:off x="1189137" y="2589245"/>
          <a:ext cx="7419082" cy="1571625"/>
        </p:xfrm>
        <a:graphic>
          <a:graphicData uri="http://schemas.openxmlformats.org/presentationml/2006/ole">
            <mc:AlternateContent xmlns:mc="http://schemas.openxmlformats.org/markup-compatibility/2006">
              <mc:Choice xmlns:v="urn:schemas-microsoft-com:vml" Requires="v">
                <p:oleObj spid="_x0000_s130102" name="Equation" r:id="rId3" imgW="3924300" imgH="838200" progId="Equation.3">
                  <p:embed/>
                </p:oleObj>
              </mc:Choice>
              <mc:Fallback>
                <p:oleObj name="Equation" r:id="rId3" imgW="39243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137" y="2589245"/>
                        <a:ext cx="7419082" cy="1571625"/>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51" name="Object 10"/>
          <p:cNvGraphicFramePr>
            <a:graphicFrameLocks noChangeAspect="1"/>
          </p:cNvGraphicFramePr>
          <p:nvPr/>
        </p:nvGraphicFramePr>
        <p:xfrm>
          <a:off x="3314403" y="4268755"/>
          <a:ext cx="3615035" cy="414046"/>
        </p:xfrm>
        <a:graphic>
          <a:graphicData uri="http://schemas.openxmlformats.org/presentationml/2006/ole">
            <mc:AlternateContent xmlns:mc="http://schemas.openxmlformats.org/markup-compatibility/2006">
              <mc:Choice xmlns:v="urn:schemas-microsoft-com:vml" Requires="v">
                <p:oleObj spid="_x0000_s130103" name="Equation" r:id="rId5" imgW="1612200" imgH="177723" progId="Equation.3">
                  <p:embed/>
                </p:oleObj>
              </mc:Choice>
              <mc:Fallback>
                <p:oleObj name="Equation" r:id="rId5" imgW="1612200" imgH="17772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4403" y="4268755"/>
                        <a:ext cx="3615035" cy="414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52" name="Object 11"/>
          <p:cNvGraphicFramePr>
            <a:graphicFrameLocks noChangeAspect="1"/>
          </p:cNvGraphicFramePr>
          <p:nvPr/>
        </p:nvGraphicFramePr>
        <p:xfrm>
          <a:off x="2342555" y="4618653"/>
          <a:ext cx="586383" cy="339693"/>
        </p:xfrm>
        <a:graphic>
          <a:graphicData uri="http://schemas.openxmlformats.org/presentationml/2006/ole">
            <mc:AlternateContent xmlns:mc="http://schemas.openxmlformats.org/markup-compatibility/2006">
              <mc:Choice xmlns:v="urn:schemas-microsoft-com:vml" Requires="v">
                <p:oleObj spid="_x0000_s130104" name="Equation" r:id="rId7" imgW="279279" imgH="152334" progId="Equation.3">
                  <p:embed/>
                </p:oleObj>
              </mc:Choice>
              <mc:Fallback>
                <p:oleObj name="Equation" r:id="rId7" imgW="279279" imgH="15233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2555" y="4618653"/>
                        <a:ext cx="586383" cy="339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53" name="Object 12"/>
          <p:cNvGraphicFramePr>
            <a:graphicFrameLocks noChangeAspect="1"/>
          </p:cNvGraphicFramePr>
          <p:nvPr/>
        </p:nvGraphicFramePr>
        <p:xfrm>
          <a:off x="2766716" y="5038531"/>
          <a:ext cx="2233910" cy="414046"/>
        </p:xfrm>
        <a:graphic>
          <a:graphicData uri="http://schemas.openxmlformats.org/presentationml/2006/ole">
            <mc:AlternateContent xmlns:mc="http://schemas.openxmlformats.org/markup-compatibility/2006">
              <mc:Choice xmlns:v="urn:schemas-microsoft-com:vml" Requires="v">
                <p:oleObj spid="_x0000_s130105" name="Equation" r:id="rId9" imgW="1015559" imgH="177723" progId="Equation.3">
                  <p:embed/>
                </p:oleObj>
              </mc:Choice>
              <mc:Fallback>
                <p:oleObj name="Equation" r:id="rId9" imgW="1015559" imgH="17772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6716" y="5038531"/>
                        <a:ext cx="2233910" cy="414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54" name="Object 13"/>
          <p:cNvGraphicFramePr>
            <a:graphicFrameLocks noChangeAspect="1"/>
          </p:cNvGraphicFramePr>
          <p:nvPr/>
        </p:nvGraphicFramePr>
        <p:xfrm>
          <a:off x="6009680" y="4618653"/>
          <a:ext cx="2205633" cy="414046"/>
        </p:xfrm>
        <a:graphic>
          <a:graphicData uri="http://schemas.openxmlformats.org/presentationml/2006/ole">
            <mc:AlternateContent xmlns:mc="http://schemas.openxmlformats.org/markup-compatibility/2006">
              <mc:Choice xmlns:v="urn:schemas-microsoft-com:vml" Requires="v">
                <p:oleObj spid="_x0000_s130106" name="Equation" r:id="rId11" imgW="1002865" imgH="177723" progId="Equation.3">
                  <p:embed/>
                </p:oleObj>
              </mc:Choice>
              <mc:Fallback>
                <p:oleObj name="Equation" r:id="rId11" imgW="1002865" imgH="17772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9680" y="4618653"/>
                        <a:ext cx="2205633" cy="414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6858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6352" y="0"/>
            <a:ext cx="8807648" cy="1143000"/>
          </a:xfrm>
        </p:spPr>
        <p:txBody>
          <a:bodyPr/>
          <a:lstStyle/>
          <a:p>
            <a:pPr eaLnBrk="1" hangingPunct="1"/>
            <a:r>
              <a:rPr lang="en-US">
                <a:latin typeface="Calibri" charset="0"/>
              </a:rPr>
              <a:t>Conclusions	</a:t>
            </a:r>
          </a:p>
        </p:txBody>
      </p:sp>
      <p:sp>
        <p:nvSpPr>
          <p:cNvPr id="18436" name="Rectangle 3"/>
          <p:cNvSpPr>
            <a:spLocks noGrp="1" noChangeArrowheads="1"/>
          </p:cNvSpPr>
          <p:nvPr>
            <p:ph idx="1"/>
          </p:nvPr>
        </p:nvSpPr>
        <p:spPr>
          <a:xfrm>
            <a:off x="336352" y="1218811"/>
            <a:ext cx="8545711" cy="5528388"/>
          </a:xfrm>
        </p:spPr>
        <p:txBody>
          <a:bodyPr>
            <a:normAutofit/>
          </a:bodyPr>
          <a:lstStyle/>
          <a:p>
            <a:pPr marL="466133" indent="-466133" eaLnBrk="1" hangingPunct="1"/>
            <a:r>
              <a:rPr lang="en-US" sz="2400">
                <a:latin typeface="Calibri" charset="0"/>
              </a:rPr>
              <a:t>Naïve Bayes based on the independence assumption</a:t>
            </a:r>
          </a:p>
          <a:p>
            <a:pPr marL="857036" lvl="1" indent="-399754" eaLnBrk="1" hangingPunct="1"/>
            <a:r>
              <a:rPr lang="en-US" sz="2100">
                <a:latin typeface="Calibri" charset="0"/>
              </a:rPr>
              <a:t>Training is very easy and fast; just requiring considering each  attribute in each class separately</a:t>
            </a:r>
          </a:p>
          <a:p>
            <a:pPr marL="857036" lvl="1" indent="-399754" eaLnBrk="1" hangingPunct="1"/>
            <a:r>
              <a:rPr lang="en-US" sz="2100">
                <a:latin typeface="Calibri" charset="0"/>
              </a:rPr>
              <a:t>Test is straightforward; just looking up tables or calculating conditional probabilities with normal distributions </a:t>
            </a:r>
          </a:p>
          <a:p>
            <a:pPr marL="466133" indent="-466133" eaLnBrk="1" hangingPunct="1"/>
            <a:r>
              <a:rPr lang="en-US" sz="2400">
                <a:latin typeface="Calibri" charset="0"/>
              </a:rPr>
              <a:t>A popular generative model</a:t>
            </a:r>
          </a:p>
          <a:p>
            <a:pPr marL="857036" lvl="1" indent="-399754" eaLnBrk="1" hangingPunct="1"/>
            <a:r>
              <a:rPr lang="en-US" sz="2100">
                <a:latin typeface="Calibri" charset="0"/>
              </a:rPr>
              <a:t>Performance competitive to most of state-of-the-art classifiers even in presence of violating independence assumption</a:t>
            </a:r>
          </a:p>
          <a:p>
            <a:pPr marL="857036" lvl="1" indent="-399754" eaLnBrk="1" hangingPunct="1"/>
            <a:r>
              <a:rPr lang="en-US" sz="2100">
                <a:latin typeface="Calibri" charset="0"/>
              </a:rPr>
              <a:t>Many successful applications, e.g., spam mail filtering</a:t>
            </a:r>
          </a:p>
          <a:p>
            <a:pPr marL="857036" lvl="1" indent="-399754" eaLnBrk="1" hangingPunct="1"/>
            <a:r>
              <a:rPr lang="en-GB" sz="2100">
                <a:latin typeface="Calibri" charset="0"/>
              </a:rPr>
              <a:t>A good candidate of a base learner in ensemble learning</a:t>
            </a:r>
            <a:endParaRPr lang="en-US" sz="2100">
              <a:latin typeface="Calibri" charset="0"/>
            </a:endParaRPr>
          </a:p>
          <a:p>
            <a:pPr marL="857036" lvl="1" indent="-399754" eaLnBrk="1" hangingPunct="1"/>
            <a:r>
              <a:rPr lang="en-US" sz="2100">
                <a:latin typeface="Calibri" charset="0"/>
              </a:rPr>
              <a:t>Apart from classification, naïve Bayes can do more…</a:t>
            </a:r>
            <a:r>
              <a:rPr lang="en-US" sz="1400">
                <a:latin typeface="Calibri" charset="0"/>
              </a:rPr>
              <a:t> </a:t>
            </a:r>
          </a:p>
          <a:p>
            <a:pPr marL="466133" indent="-466133" eaLnBrk="1" hangingPunct="1">
              <a:lnSpc>
                <a:spcPct val="90000"/>
              </a:lnSpc>
              <a:buNone/>
            </a:pPr>
            <a:r>
              <a:rPr lang="en-US" sz="1700">
                <a:latin typeface="Calibri" charset="0"/>
              </a:rPr>
              <a:t>     </a:t>
            </a:r>
            <a:endParaRPr lang="en-US" sz="1400">
              <a:solidFill>
                <a:schemeClr val="accent2"/>
              </a:solidFill>
              <a:latin typeface="Calibri" charset="0"/>
            </a:endParaRPr>
          </a:p>
          <a:p>
            <a:pPr marL="857036" lvl="1" indent="-399754" eaLnBrk="1" hangingPunct="1">
              <a:lnSpc>
                <a:spcPct val="90000"/>
              </a:lnSpc>
              <a:buNone/>
            </a:pPr>
            <a:r>
              <a:rPr lang="en-US" sz="1400">
                <a:latin typeface="Calibri" charset="0"/>
              </a:rPr>
              <a:t>     </a:t>
            </a: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90" eaLnBrk="0" hangingPunct="0">
              <a:defRPr sz="4400">
                <a:solidFill>
                  <a:schemeClr val="tx1"/>
                </a:solidFill>
                <a:latin typeface="Times New Roman" charset="0"/>
                <a:ea typeface="ＭＳ Ｐゴシック" charset="0"/>
              </a:defRPr>
            </a:lvl1pPr>
            <a:lvl2pPr marL="690349" indent="-265519" defTabSz="913090" eaLnBrk="0" hangingPunct="0">
              <a:defRPr sz="4400">
                <a:solidFill>
                  <a:schemeClr val="tx1"/>
                </a:solidFill>
                <a:latin typeface="Times New Roman" charset="0"/>
                <a:ea typeface="ＭＳ Ｐゴシック" charset="0"/>
              </a:defRPr>
            </a:lvl2pPr>
            <a:lvl3pPr marL="1062076" indent="-212415" defTabSz="913090" eaLnBrk="0" hangingPunct="0">
              <a:defRPr sz="4400">
                <a:solidFill>
                  <a:schemeClr val="tx1"/>
                </a:solidFill>
                <a:latin typeface="Times New Roman" charset="0"/>
                <a:ea typeface="ＭＳ Ｐゴシック" charset="0"/>
              </a:defRPr>
            </a:lvl3pPr>
            <a:lvl4pPr marL="1486906" indent="-212415" defTabSz="913090" eaLnBrk="0" hangingPunct="0">
              <a:defRPr sz="4400">
                <a:solidFill>
                  <a:schemeClr val="tx1"/>
                </a:solidFill>
                <a:latin typeface="Times New Roman" charset="0"/>
                <a:ea typeface="ＭＳ Ｐゴシック" charset="0"/>
              </a:defRPr>
            </a:lvl4pPr>
            <a:lvl5pPr marL="1911736" indent="-212415" defTabSz="913090" eaLnBrk="0" hangingPunct="0">
              <a:defRPr sz="4400">
                <a:solidFill>
                  <a:schemeClr val="tx1"/>
                </a:solidFill>
                <a:latin typeface="Times New Roman" charset="0"/>
                <a:ea typeface="ＭＳ Ｐゴシック" charset="0"/>
              </a:defRPr>
            </a:lvl5pPr>
            <a:lvl6pPr marL="2336566" indent="-212415" defTabSz="913090" eaLnBrk="0" fontAlgn="base" hangingPunct="0">
              <a:spcBef>
                <a:spcPct val="0"/>
              </a:spcBef>
              <a:spcAft>
                <a:spcPct val="0"/>
              </a:spcAft>
              <a:defRPr sz="4400">
                <a:solidFill>
                  <a:schemeClr val="tx1"/>
                </a:solidFill>
                <a:latin typeface="Times New Roman" charset="0"/>
                <a:ea typeface="ＭＳ Ｐゴシック" charset="0"/>
              </a:defRPr>
            </a:lvl6pPr>
            <a:lvl7pPr marL="2761397" indent="-212415" defTabSz="913090" eaLnBrk="0" fontAlgn="base" hangingPunct="0">
              <a:spcBef>
                <a:spcPct val="0"/>
              </a:spcBef>
              <a:spcAft>
                <a:spcPct val="0"/>
              </a:spcAft>
              <a:defRPr sz="4400">
                <a:solidFill>
                  <a:schemeClr val="tx1"/>
                </a:solidFill>
                <a:latin typeface="Times New Roman" charset="0"/>
                <a:ea typeface="ＭＳ Ｐゴシック" charset="0"/>
              </a:defRPr>
            </a:lvl7pPr>
            <a:lvl8pPr marL="3186227" indent="-212415" defTabSz="913090" eaLnBrk="0" fontAlgn="base" hangingPunct="0">
              <a:spcBef>
                <a:spcPct val="0"/>
              </a:spcBef>
              <a:spcAft>
                <a:spcPct val="0"/>
              </a:spcAft>
              <a:defRPr sz="4400">
                <a:solidFill>
                  <a:schemeClr val="tx1"/>
                </a:solidFill>
                <a:latin typeface="Times New Roman" charset="0"/>
                <a:ea typeface="ＭＳ Ｐゴシック" charset="0"/>
              </a:defRPr>
            </a:lvl8pPr>
            <a:lvl9pPr marL="3611057" indent="-212415" defTabSz="91309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027AC58A-B30B-1E49-90DC-46853B8FE30F}" type="slidenum">
              <a:rPr lang="en-GB" sz="1400">
                <a:latin typeface="Arial" charset="0"/>
              </a:rPr>
              <a:pPr eaLnBrk="1" hangingPunct="1"/>
              <a:t>124</a:t>
            </a:fld>
            <a:endParaRPr lang="en-GB" sz="1400">
              <a:latin typeface="Arial" charset="0"/>
            </a:endParaRPr>
          </a:p>
        </p:txBody>
      </p:sp>
    </p:spTree>
    <p:extLst>
      <p:ext uri="{BB962C8B-B14F-4D97-AF65-F5344CB8AC3E}">
        <p14:creationId xmlns:p14="http://schemas.microsoft.com/office/powerpoint/2010/main" val="873948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sz="quarter"/>
          </p:nvPr>
        </p:nvSpPr>
        <p:spPr/>
        <p:txBody>
          <a:bodyPr/>
          <a:lstStyle/>
          <a:p>
            <a:r>
              <a:rPr lang="en-US" b="1" dirty="0"/>
              <a:t>Nearest neighbor</a:t>
            </a:r>
          </a:p>
        </p:txBody>
      </p:sp>
      <p:pic>
        <p:nvPicPr>
          <p:cNvPr id="114694" name="Picture 6" descr="a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657600" y="2133600"/>
            <a:ext cx="1600200" cy="1273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14696" name="Picture 8" descr="a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657600" y="3810000"/>
            <a:ext cx="1600200" cy="128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14698" name="Picture 10" descr="a3"/>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657600" y="5410200"/>
            <a:ext cx="1600200" cy="124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14700" name="Picture 12" descr="q1"/>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838200" y="2133600"/>
            <a:ext cx="1641475" cy="1306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14702" name="Picture 14" descr="q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810000"/>
            <a:ext cx="1600200"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14703" name="Picture 15" descr="q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410200"/>
            <a:ext cx="1600200" cy="1274763"/>
          </a:xfrm>
          <a:prstGeom prst="rect">
            <a:avLst/>
          </a:prstGeom>
          <a:noFill/>
          <a:extLst>
            <a:ext uri="{909E8E84-426E-40dd-AFC4-6F175D3DCCD1}">
              <a14:hiddenFill xmlns:a14="http://schemas.microsoft.com/office/drawing/2010/main">
                <a:solidFill>
                  <a:srgbClr val="FFFFFF"/>
                </a:solidFill>
              </a14:hiddenFill>
            </a:ext>
          </a:extLst>
        </p:spPr>
      </p:pic>
      <p:sp>
        <p:nvSpPr>
          <p:cNvPr id="114704" name="Text Box 16"/>
          <p:cNvSpPr txBox="1">
            <a:spLocks noChangeArrowheads="1"/>
          </p:cNvSpPr>
          <p:nvPr/>
        </p:nvSpPr>
        <p:spPr bwMode="auto">
          <a:xfrm>
            <a:off x="685800" y="1524000"/>
            <a:ext cx="1981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sz="2400">
                <a:solidFill>
                  <a:schemeClr val="accent2"/>
                </a:solidFill>
              </a:rPr>
              <a:t>Image to label</a:t>
            </a:r>
          </a:p>
        </p:txBody>
      </p:sp>
      <p:sp>
        <p:nvSpPr>
          <p:cNvPr id="114705" name="Text Box 17"/>
          <p:cNvSpPr txBox="1">
            <a:spLocks noChangeArrowheads="1"/>
          </p:cNvSpPr>
          <p:nvPr/>
        </p:nvSpPr>
        <p:spPr bwMode="auto">
          <a:xfrm>
            <a:off x="3276600" y="1524000"/>
            <a:ext cx="23780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sz="2400">
                <a:solidFill>
                  <a:schemeClr val="accent2"/>
                </a:solidFill>
              </a:rPr>
              <a:t>Nearest neighbor</a:t>
            </a:r>
          </a:p>
        </p:txBody>
      </p:sp>
      <p:sp>
        <p:nvSpPr>
          <p:cNvPr id="114706" name="Line 18"/>
          <p:cNvSpPr>
            <a:spLocks noChangeShapeType="1"/>
          </p:cNvSpPr>
          <p:nvPr/>
        </p:nvSpPr>
        <p:spPr bwMode="auto">
          <a:xfrm>
            <a:off x="2667000" y="2743200"/>
            <a:ext cx="838200" cy="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707" name="Line 19"/>
          <p:cNvSpPr>
            <a:spLocks noChangeShapeType="1"/>
          </p:cNvSpPr>
          <p:nvPr/>
        </p:nvSpPr>
        <p:spPr bwMode="auto">
          <a:xfrm>
            <a:off x="2667000" y="6019800"/>
            <a:ext cx="838200" cy="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708" name="Line 20"/>
          <p:cNvSpPr>
            <a:spLocks noChangeShapeType="1"/>
          </p:cNvSpPr>
          <p:nvPr/>
        </p:nvSpPr>
        <p:spPr bwMode="auto">
          <a:xfrm>
            <a:off x="2667000" y="4419600"/>
            <a:ext cx="838200" cy="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4709" name="Text Box 21"/>
          <p:cNvSpPr txBox="1">
            <a:spLocks noChangeArrowheads="1"/>
          </p:cNvSpPr>
          <p:nvPr/>
        </p:nvSpPr>
        <p:spPr bwMode="auto">
          <a:xfrm>
            <a:off x="5943600" y="2362200"/>
            <a:ext cx="2971800"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50000"/>
              </a:spcBef>
            </a:pPr>
            <a:r>
              <a:rPr lang="en-US">
                <a:solidFill>
                  <a:srgbClr val="CC3300"/>
                </a:solidFill>
              </a:rPr>
              <a:t>Overall:</a:t>
            </a:r>
          </a:p>
          <a:p>
            <a:pPr>
              <a:spcBef>
                <a:spcPct val="50000"/>
              </a:spcBef>
            </a:pPr>
            <a:r>
              <a:rPr lang="en-US">
                <a:solidFill>
                  <a:srgbClr val="CC3300"/>
                </a:solidFill>
              </a:rPr>
              <a:t>error rate = 6%</a:t>
            </a:r>
          </a:p>
          <a:p>
            <a:pPr>
              <a:spcBef>
                <a:spcPct val="50000"/>
              </a:spcBef>
            </a:pPr>
            <a:r>
              <a:rPr lang="en-US">
                <a:solidFill>
                  <a:srgbClr val="CC3300"/>
                </a:solidFill>
              </a:rPr>
              <a:t>(on test set)</a:t>
            </a:r>
          </a:p>
        </p:txBody>
      </p:sp>
      <p:sp>
        <p:nvSpPr>
          <p:cNvPr id="114710" name="Text Box 22"/>
          <p:cNvSpPr txBox="1">
            <a:spLocks noChangeArrowheads="1"/>
          </p:cNvSpPr>
          <p:nvPr/>
        </p:nvSpPr>
        <p:spPr bwMode="auto">
          <a:xfrm>
            <a:off x="5943600" y="5181600"/>
            <a:ext cx="25908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50000"/>
              </a:spcBef>
            </a:pPr>
            <a:r>
              <a:rPr lang="en-US" sz="2400" b="0">
                <a:solidFill>
                  <a:schemeClr val="hlink"/>
                </a:solidFill>
              </a:rPr>
              <a:t>Question: what is the error rate for random guessing?</a:t>
            </a:r>
          </a:p>
        </p:txBody>
      </p:sp>
    </p:spTree>
    <p:extLst>
      <p:ext uri="{BB962C8B-B14F-4D97-AF65-F5344CB8AC3E}">
        <p14:creationId xmlns:p14="http://schemas.microsoft.com/office/powerpoint/2010/main" val="584936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6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46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7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9" grpId="0"/>
      <p:bldP spid="1147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sz="quarter"/>
          </p:nvPr>
        </p:nvSpPr>
        <p:spPr/>
        <p:txBody>
          <a:bodyPr/>
          <a:lstStyle/>
          <a:p>
            <a:r>
              <a:rPr lang="en-US" b="1" dirty="0">
                <a:solidFill>
                  <a:srgbClr val="000000"/>
                </a:solidFill>
              </a:rPr>
              <a:t>What does it get wrong?</a:t>
            </a:r>
          </a:p>
        </p:txBody>
      </p:sp>
      <p:sp>
        <p:nvSpPr>
          <p:cNvPr id="119828" name="Text Box 20"/>
          <p:cNvSpPr txBox="1">
            <a:spLocks noChangeArrowheads="1"/>
          </p:cNvSpPr>
          <p:nvPr/>
        </p:nvSpPr>
        <p:spPr bwMode="auto">
          <a:xfrm>
            <a:off x="228600" y="1600200"/>
            <a:ext cx="8510588"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b="0">
                <a:solidFill>
                  <a:schemeClr val="accent2"/>
                </a:solidFill>
              </a:rPr>
              <a:t>Who knows… but here</a:t>
            </a:r>
            <a:r>
              <a:rPr lang="ja-JP" altLang="en-US" b="0">
                <a:solidFill>
                  <a:schemeClr val="accent2"/>
                </a:solidFill>
                <a:latin typeface="Arial"/>
              </a:rPr>
              <a:t>’</a:t>
            </a:r>
            <a:r>
              <a:rPr lang="en-US" b="0">
                <a:solidFill>
                  <a:schemeClr val="accent2"/>
                </a:solidFill>
              </a:rPr>
              <a:t>s a hypothesis:</a:t>
            </a:r>
          </a:p>
          <a:p>
            <a:pPr>
              <a:spcBef>
                <a:spcPct val="20000"/>
              </a:spcBef>
            </a:pPr>
            <a:r>
              <a:rPr lang="en-US" b="0">
                <a:solidFill>
                  <a:srgbClr val="CC3300"/>
                </a:solidFill>
              </a:rPr>
              <a:t>Each digit corresponds to some connected region of R</a:t>
            </a:r>
            <a:r>
              <a:rPr lang="en-US" b="0" baseline="30000">
                <a:solidFill>
                  <a:srgbClr val="CC3300"/>
                </a:solidFill>
              </a:rPr>
              <a:t>784</a:t>
            </a:r>
            <a:r>
              <a:rPr lang="en-US" b="0">
                <a:solidFill>
                  <a:srgbClr val="CC3300"/>
                </a:solidFill>
              </a:rPr>
              <a:t>. Some of the regions come close to each other; problems occur at these boundaries.</a:t>
            </a:r>
          </a:p>
        </p:txBody>
      </p:sp>
      <p:sp>
        <p:nvSpPr>
          <p:cNvPr id="119840" name="Freeform 32"/>
          <p:cNvSpPr>
            <a:spLocks/>
          </p:cNvSpPr>
          <p:nvPr/>
        </p:nvSpPr>
        <p:spPr bwMode="auto">
          <a:xfrm>
            <a:off x="530225" y="3671888"/>
            <a:ext cx="2808288" cy="2424112"/>
          </a:xfrm>
          <a:custGeom>
            <a:avLst/>
            <a:gdLst>
              <a:gd name="T0" fmla="*/ 827 w 1769"/>
              <a:gd name="T1" fmla="*/ 156 h 1527"/>
              <a:gd name="T2" fmla="*/ 818 w 1769"/>
              <a:gd name="T3" fmla="*/ 128 h 1527"/>
              <a:gd name="T4" fmla="*/ 791 w 1769"/>
              <a:gd name="T5" fmla="*/ 119 h 1527"/>
              <a:gd name="T6" fmla="*/ 763 w 1769"/>
              <a:gd name="T7" fmla="*/ 101 h 1527"/>
              <a:gd name="T8" fmla="*/ 708 w 1769"/>
              <a:gd name="T9" fmla="*/ 82 h 1527"/>
              <a:gd name="T10" fmla="*/ 681 w 1769"/>
              <a:gd name="T11" fmla="*/ 64 h 1527"/>
              <a:gd name="T12" fmla="*/ 626 w 1769"/>
              <a:gd name="T13" fmla="*/ 46 h 1527"/>
              <a:gd name="T14" fmla="*/ 260 w 1769"/>
              <a:gd name="T15" fmla="*/ 55 h 1527"/>
              <a:gd name="T16" fmla="*/ 169 w 1769"/>
              <a:gd name="T17" fmla="*/ 82 h 1527"/>
              <a:gd name="T18" fmla="*/ 59 w 1769"/>
              <a:gd name="T19" fmla="*/ 192 h 1527"/>
              <a:gd name="T20" fmla="*/ 32 w 1769"/>
              <a:gd name="T21" fmla="*/ 284 h 1527"/>
              <a:gd name="T22" fmla="*/ 23 w 1769"/>
              <a:gd name="T23" fmla="*/ 311 h 1527"/>
              <a:gd name="T24" fmla="*/ 151 w 1769"/>
              <a:gd name="T25" fmla="*/ 658 h 1527"/>
              <a:gd name="T26" fmla="*/ 251 w 1769"/>
              <a:gd name="T27" fmla="*/ 713 h 1527"/>
              <a:gd name="T28" fmla="*/ 242 w 1769"/>
              <a:gd name="T29" fmla="*/ 905 h 1527"/>
              <a:gd name="T30" fmla="*/ 205 w 1769"/>
              <a:gd name="T31" fmla="*/ 960 h 1527"/>
              <a:gd name="T32" fmla="*/ 196 w 1769"/>
              <a:gd name="T33" fmla="*/ 988 h 1527"/>
              <a:gd name="T34" fmla="*/ 160 w 1769"/>
              <a:gd name="T35" fmla="*/ 1042 h 1527"/>
              <a:gd name="T36" fmla="*/ 132 w 1769"/>
              <a:gd name="T37" fmla="*/ 1097 h 1527"/>
              <a:gd name="T38" fmla="*/ 114 w 1769"/>
              <a:gd name="T39" fmla="*/ 1152 h 1527"/>
              <a:gd name="T40" fmla="*/ 169 w 1769"/>
              <a:gd name="T41" fmla="*/ 1390 h 1527"/>
              <a:gd name="T42" fmla="*/ 224 w 1769"/>
              <a:gd name="T43" fmla="*/ 1445 h 1527"/>
              <a:gd name="T44" fmla="*/ 324 w 1769"/>
              <a:gd name="T45" fmla="*/ 1472 h 1527"/>
              <a:gd name="T46" fmla="*/ 489 w 1769"/>
              <a:gd name="T47" fmla="*/ 1527 h 1527"/>
              <a:gd name="T48" fmla="*/ 571 w 1769"/>
              <a:gd name="T49" fmla="*/ 1518 h 1527"/>
              <a:gd name="T50" fmla="*/ 599 w 1769"/>
              <a:gd name="T51" fmla="*/ 1500 h 1527"/>
              <a:gd name="T52" fmla="*/ 644 w 1769"/>
              <a:gd name="T53" fmla="*/ 1490 h 1527"/>
              <a:gd name="T54" fmla="*/ 736 w 1769"/>
              <a:gd name="T55" fmla="*/ 1445 h 1527"/>
              <a:gd name="T56" fmla="*/ 809 w 1769"/>
              <a:gd name="T57" fmla="*/ 1399 h 1527"/>
              <a:gd name="T58" fmla="*/ 873 w 1769"/>
              <a:gd name="T59" fmla="*/ 1344 h 1527"/>
              <a:gd name="T60" fmla="*/ 983 w 1769"/>
              <a:gd name="T61" fmla="*/ 1234 h 1527"/>
              <a:gd name="T62" fmla="*/ 1120 w 1769"/>
              <a:gd name="T63" fmla="*/ 1116 h 1527"/>
              <a:gd name="T64" fmla="*/ 1367 w 1769"/>
              <a:gd name="T65" fmla="*/ 1180 h 1527"/>
              <a:gd name="T66" fmla="*/ 1513 w 1769"/>
              <a:gd name="T67" fmla="*/ 1152 h 1527"/>
              <a:gd name="T68" fmla="*/ 1549 w 1769"/>
              <a:gd name="T69" fmla="*/ 1143 h 1527"/>
              <a:gd name="T70" fmla="*/ 1604 w 1769"/>
              <a:gd name="T71" fmla="*/ 1125 h 1527"/>
              <a:gd name="T72" fmla="*/ 1687 w 1769"/>
              <a:gd name="T73" fmla="*/ 1079 h 1527"/>
              <a:gd name="T74" fmla="*/ 1723 w 1769"/>
              <a:gd name="T75" fmla="*/ 1033 h 1527"/>
              <a:gd name="T76" fmla="*/ 1769 w 1769"/>
              <a:gd name="T77" fmla="*/ 924 h 1527"/>
              <a:gd name="T78" fmla="*/ 1760 w 1769"/>
              <a:gd name="T79" fmla="*/ 741 h 1527"/>
              <a:gd name="T80" fmla="*/ 1632 w 1769"/>
              <a:gd name="T81" fmla="*/ 558 h 1527"/>
              <a:gd name="T82" fmla="*/ 1659 w 1769"/>
              <a:gd name="T83" fmla="*/ 311 h 1527"/>
              <a:gd name="T84" fmla="*/ 1650 w 1769"/>
              <a:gd name="T85" fmla="*/ 46 h 1527"/>
              <a:gd name="T86" fmla="*/ 1568 w 1769"/>
              <a:gd name="T87" fmla="*/ 0 h 1527"/>
              <a:gd name="T88" fmla="*/ 1458 w 1769"/>
              <a:gd name="T89" fmla="*/ 18 h 1527"/>
              <a:gd name="T90" fmla="*/ 1312 w 1769"/>
              <a:gd name="T91" fmla="*/ 128 h 1527"/>
              <a:gd name="T92" fmla="*/ 1147 w 1769"/>
              <a:gd name="T93" fmla="*/ 128 h 1527"/>
              <a:gd name="T94" fmla="*/ 1092 w 1769"/>
              <a:gd name="T95" fmla="*/ 110 h 1527"/>
              <a:gd name="T96" fmla="*/ 1065 w 1769"/>
              <a:gd name="T97" fmla="*/ 92 h 1527"/>
              <a:gd name="T98" fmla="*/ 983 w 1769"/>
              <a:gd name="T99" fmla="*/ 101 h 1527"/>
              <a:gd name="T100" fmla="*/ 964 w 1769"/>
              <a:gd name="T101" fmla="*/ 119 h 1527"/>
              <a:gd name="T102" fmla="*/ 882 w 1769"/>
              <a:gd name="T103" fmla="*/ 156 h 1527"/>
              <a:gd name="T104" fmla="*/ 827 w 1769"/>
              <a:gd name="T105" fmla="*/ 156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9" h="1527">
                <a:moveTo>
                  <a:pt x="827" y="156"/>
                </a:moveTo>
                <a:cubicBezTo>
                  <a:pt x="824" y="147"/>
                  <a:pt x="825" y="135"/>
                  <a:pt x="818" y="128"/>
                </a:cubicBezTo>
                <a:cubicBezTo>
                  <a:pt x="811" y="121"/>
                  <a:pt x="800" y="123"/>
                  <a:pt x="791" y="119"/>
                </a:cubicBezTo>
                <a:cubicBezTo>
                  <a:pt x="781" y="114"/>
                  <a:pt x="773" y="106"/>
                  <a:pt x="763" y="101"/>
                </a:cubicBezTo>
                <a:cubicBezTo>
                  <a:pt x="745" y="93"/>
                  <a:pt x="726" y="88"/>
                  <a:pt x="708" y="82"/>
                </a:cubicBezTo>
                <a:cubicBezTo>
                  <a:pt x="698" y="78"/>
                  <a:pt x="691" y="68"/>
                  <a:pt x="681" y="64"/>
                </a:cubicBezTo>
                <a:cubicBezTo>
                  <a:pt x="663" y="56"/>
                  <a:pt x="626" y="46"/>
                  <a:pt x="626" y="46"/>
                </a:cubicBezTo>
                <a:cubicBezTo>
                  <a:pt x="504" y="49"/>
                  <a:pt x="382" y="50"/>
                  <a:pt x="260" y="55"/>
                </a:cubicBezTo>
                <a:cubicBezTo>
                  <a:pt x="228" y="56"/>
                  <a:pt x="169" y="82"/>
                  <a:pt x="169" y="82"/>
                </a:cubicBezTo>
                <a:cubicBezTo>
                  <a:pt x="133" y="120"/>
                  <a:pt x="89" y="147"/>
                  <a:pt x="59" y="192"/>
                </a:cubicBezTo>
                <a:cubicBezTo>
                  <a:pt x="46" y="247"/>
                  <a:pt x="54" y="218"/>
                  <a:pt x="32" y="284"/>
                </a:cubicBezTo>
                <a:cubicBezTo>
                  <a:pt x="29" y="293"/>
                  <a:pt x="23" y="311"/>
                  <a:pt x="23" y="311"/>
                </a:cubicBezTo>
                <a:cubicBezTo>
                  <a:pt x="2" y="447"/>
                  <a:pt x="0" y="609"/>
                  <a:pt x="151" y="658"/>
                </a:cubicBezTo>
                <a:cubicBezTo>
                  <a:pt x="176" y="684"/>
                  <a:pt x="216" y="701"/>
                  <a:pt x="251" y="713"/>
                </a:cubicBezTo>
                <a:cubicBezTo>
                  <a:pt x="301" y="766"/>
                  <a:pt x="277" y="848"/>
                  <a:pt x="242" y="905"/>
                </a:cubicBezTo>
                <a:cubicBezTo>
                  <a:pt x="231" y="924"/>
                  <a:pt x="205" y="960"/>
                  <a:pt x="205" y="960"/>
                </a:cubicBezTo>
                <a:cubicBezTo>
                  <a:pt x="202" y="969"/>
                  <a:pt x="201" y="979"/>
                  <a:pt x="196" y="988"/>
                </a:cubicBezTo>
                <a:cubicBezTo>
                  <a:pt x="186" y="1007"/>
                  <a:pt x="160" y="1042"/>
                  <a:pt x="160" y="1042"/>
                </a:cubicBezTo>
                <a:cubicBezTo>
                  <a:pt x="128" y="1141"/>
                  <a:pt x="179" y="994"/>
                  <a:pt x="132" y="1097"/>
                </a:cubicBezTo>
                <a:cubicBezTo>
                  <a:pt x="124" y="1115"/>
                  <a:pt x="114" y="1152"/>
                  <a:pt x="114" y="1152"/>
                </a:cubicBezTo>
                <a:cubicBezTo>
                  <a:pt x="119" y="1237"/>
                  <a:pt x="109" y="1322"/>
                  <a:pt x="169" y="1390"/>
                </a:cubicBezTo>
                <a:cubicBezTo>
                  <a:pt x="186" y="1409"/>
                  <a:pt x="206" y="1427"/>
                  <a:pt x="224" y="1445"/>
                </a:cubicBezTo>
                <a:cubicBezTo>
                  <a:pt x="236" y="1457"/>
                  <a:pt x="307" y="1468"/>
                  <a:pt x="324" y="1472"/>
                </a:cubicBezTo>
                <a:cubicBezTo>
                  <a:pt x="372" y="1503"/>
                  <a:pt x="434" y="1514"/>
                  <a:pt x="489" y="1527"/>
                </a:cubicBezTo>
                <a:cubicBezTo>
                  <a:pt x="516" y="1524"/>
                  <a:pt x="544" y="1525"/>
                  <a:pt x="571" y="1518"/>
                </a:cubicBezTo>
                <a:cubicBezTo>
                  <a:pt x="582" y="1515"/>
                  <a:pt x="589" y="1504"/>
                  <a:pt x="599" y="1500"/>
                </a:cubicBezTo>
                <a:cubicBezTo>
                  <a:pt x="613" y="1494"/>
                  <a:pt x="629" y="1493"/>
                  <a:pt x="644" y="1490"/>
                </a:cubicBezTo>
                <a:cubicBezTo>
                  <a:pt x="710" y="1447"/>
                  <a:pt x="678" y="1459"/>
                  <a:pt x="736" y="1445"/>
                </a:cubicBezTo>
                <a:cubicBezTo>
                  <a:pt x="760" y="1428"/>
                  <a:pt x="786" y="1417"/>
                  <a:pt x="809" y="1399"/>
                </a:cubicBezTo>
                <a:cubicBezTo>
                  <a:pt x="931" y="1304"/>
                  <a:pt x="780" y="1404"/>
                  <a:pt x="873" y="1344"/>
                </a:cubicBezTo>
                <a:cubicBezTo>
                  <a:pt x="904" y="1298"/>
                  <a:pt x="950" y="1276"/>
                  <a:pt x="983" y="1234"/>
                </a:cubicBezTo>
                <a:cubicBezTo>
                  <a:pt x="1030" y="1174"/>
                  <a:pt x="1039" y="1136"/>
                  <a:pt x="1120" y="1116"/>
                </a:cubicBezTo>
                <a:cubicBezTo>
                  <a:pt x="1207" y="1127"/>
                  <a:pt x="1284" y="1157"/>
                  <a:pt x="1367" y="1180"/>
                </a:cubicBezTo>
                <a:cubicBezTo>
                  <a:pt x="1477" y="1168"/>
                  <a:pt x="1429" y="1179"/>
                  <a:pt x="1513" y="1152"/>
                </a:cubicBezTo>
                <a:cubicBezTo>
                  <a:pt x="1525" y="1148"/>
                  <a:pt x="1537" y="1147"/>
                  <a:pt x="1549" y="1143"/>
                </a:cubicBezTo>
                <a:cubicBezTo>
                  <a:pt x="1567" y="1138"/>
                  <a:pt x="1604" y="1125"/>
                  <a:pt x="1604" y="1125"/>
                </a:cubicBezTo>
                <a:cubicBezTo>
                  <a:pt x="1667" y="1083"/>
                  <a:pt x="1638" y="1095"/>
                  <a:pt x="1687" y="1079"/>
                </a:cubicBezTo>
                <a:cubicBezTo>
                  <a:pt x="1698" y="1063"/>
                  <a:pt x="1712" y="1049"/>
                  <a:pt x="1723" y="1033"/>
                </a:cubicBezTo>
                <a:cubicBezTo>
                  <a:pt x="1745" y="1000"/>
                  <a:pt x="1751" y="960"/>
                  <a:pt x="1769" y="924"/>
                </a:cubicBezTo>
                <a:cubicBezTo>
                  <a:pt x="1766" y="863"/>
                  <a:pt x="1765" y="802"/>
                  <a:pt x="1760" y="741"/>
                </a:cubicBezTo>
                <a:cubicBezTo>
                  <a:pt x="1753" y="655"/>
                  <a:pt x="1675" y="622"/>
                  <a:pt x="1632" y="558"/>
                </a:cubicBezTo>
                <a:cubicBezTo>
                  <a:pt x="1605" y="474"/>
                  <a:pt x="1609" y="386"/>
                  <a:pt x="1659" y="311"/>
                </a:cubicBezTo>
                <a:cubicBezTo>
                  <a:pt x="1670" y="232"/>
                  <a:pt x="1702" y="110"/>
                  <a:pt x="1650" y="46"/>
                </a:cubicBezTo>
                <a:cubicBezTo>
                  <a:pt x="1633" y="25"/>
                  <a:pt x="1591" y="15"/>
                  <a:pt x="1568" y="0"/>
                </a:cubicBezTo>
                <a:cubicBezTo>
                  <a:pt x="1564" y="0"/>
                  <a:pt x="1481" y="3"/>
                  <a:pt x="1458" y="18"/>
                </a:cubicBezTo>
                <a:cubicBezTo>
                  <a:pt x="1404" y="52"/>
                  <a:pt x="1376" y="112"/>
                  <a:pt x="1312" y="128"/>
                </a:cubicBezTo>
                <a:cubicBezTo>
                  <a:pt x="1247" y="170"/>
                  <a:pt x="1220" y="152"/>
                  <a:pt x="1147" y="128"/>
                </a:cubicBezTo>
                <a:cubicBezTo>
                  <a:pt x="1129" y="122"/>
                  <a:pt x="1092" y="110"/>
                  <a:pt x="1092" y="110"/>
                </a:cubicBezTo>
                <a:cubicBezTo>
                  <a:pt x="1083" y="104"/>
                  <a:pt x="1076" y="93"/>
                  <a:pt x="1065" y="92"/>
                </a:cubicBezTo>
                <a:cubicBezTo>
                  <a:pt x="1038" y="90"/>
                  <a:pt x="1010" y="94"/>
                  <a:pt x="983" y="101"/>
                </a:cubicBezTo>
                <a:cubicBezTo>
                  <a:pt x="975" y="103"/>
                  <a:pt x="972" y="115"/>
                  <a:pt x="964" y="119"/>
                </a:cubicBezTo>
                <a:cubicBezTo>
                  <a:pt x="944" y="131"/>
                  <a:pt x="905" y="153"/>
                  <a:pt x="882" y="156"/>
                </a:cubicBezTo>
                <a:cubicBezTo>
                  <a:pt x="864" y="158"/>
                  <a:pt x="845" y="156"/>
                  <a:pt x="827" y="156"/>
                </a:cubicBezTo>
                <a:close/>
              </a:path>
            </a:pathLst>
          </a:custGeom>
          <a:solidFill>
            <a:schemeClr val="accent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119841" name="Freeform 33"/>
          <p:cNvSpPr>
            <a:spLocks/>
          </p:cNvSpPr>
          <p:nvPr/>
        </p:nvSpPr>
        <p:spPr bwMode="auto">
          <a:xfrm>
            <a:off x="3135313" y="3570288"/>
            <a:ext cx="3387725" cy="2767012"/>
          </a:xfrm>
          <a:custGeom>
            <a:avLst/>
            <a:gdLst>
              <a:gd name="T0" fmla="*/ 704 w 2134"/>
              <a:gd name="T1" fmla="*/ 201 h 1743"/>
              <a:gd name="T2" fmla="*/ 695 w 2134"/>
              <a:gd name="T3" fmla="*/ 256 h 1743"/>
              <a:gd name="T4" fmla="*/ 439 w 2134"/>
              <a:gd name="T5" fmla="*/ 338 h 1743"/>
              <a:gd name="T6" fmla="*/ 302 w 2134"/>
              <a:gd name="T7" fmla="*/ 375 h 1743"/>
              <a:gd name="T8" fmla="*/ 256 w 2134"/>
              <a:gd name="T9" fmla="*/ 448 h 1743"/>
              <a:gd name="T10" fmla="*/ 292 w 2134"/>
              <a:gd name="T11" fmla="*/ 622 h 1743"/>
              <a:gd name="T12" fmla="*/ 338 w 2134"/>
              <a:gd name="T13" fmla="*/ 704 h 1743"/>
              <a:gd name="T14" fmla="*/ 347 w 2134"/>
              <a:gd name="T15" fmla="*/ 741 h 1743"/>
              <a:gd name="T16" fmla="*/ 366 w 2134"/>
              <a:gd name="T17" fmla="*/ 796 h 1743"/>
              <a:gd name="T18" fmla="*/ 329 w 2134"/>
              <a:gd name="T19" fmla="*/ 1024 h 1743"/>
              <a:gd name="T20" fmla="*/ 265 w 2134"/>
              <a:gd name="T21" fmla="*/ 1088 h 1743"/>
              <a:gd name="T22" fmla="*/ 219 w 2134"/>
              <a:gd name="T23" fmla="*/ 1134 h 1743"/>
              <a:gd name="T24" fmla="*/ 192 w 2134"/>
              <a:gd name="T25" fmla="*/ 1143 h 1743"/>
              <a:gd name="T26" fmla="*/ 110 w 2134"/>
              <a:gd name="T27" fmla="*/ 1189 h 1743"/>
              <a:gd name="T28" fmla="*/ 27 w 2134"/>
              <a:gd name="T29" fmla="*/ 1280 h 1743"/>
              <a:gd name="T30" fmla="*/ 0 w 2134"/>
              <a:gd name="T31" fmla="*/ 1390 h 1743"/>
              <a:gd name="T32" fmla="*/ 100 w 2134"/>
              <a:gd name="T33" fmla="*/ 1618 h 1743"/>
              <a:gd name="T34" fmla="*/ 274 w 2134"/>
              <a:gd name="T35" fmla="*/ 1692 h 1743"/>
              <a:gd name="T36" fmla="*/ 329 w 2134"/>
              <a:gd name="T37" fmla="*/ 1710 h 1743"/>
              <a:gd name="T38" fmla="*/ 402 w 2134"/>
              <a:gd name="T39" fmla="*/ 1728 h 1743"/>
              <a:gd name="T40" fmla="*/ 722 w 2134"/>
              <a:gd name="T41" fmla="*/ 1664 h 1743"/>
              <a:gd name="T42" fmla="*/ 1079 w 2134"/>
              <a:gd name="T43" fmla="*/ 1737 h 1743"/>
              <a:gd name="T44" fmla="*/ 1234 w 2134"/>
              <a:gd name="T45" fmla="*/ 1719 h 1743"/>
              <a:gd name="T46" fmla="*/ 1307 w 2134"/>
              <a:gd name="T47" fmla="*/ 1701 h 1743"/>
              <a:gd name="T48" fmla="*/ 1390 w 2134"/>
              <a:gd name="T49" fmla="*/ 1637 h 1743"/>
              <a:gd name="T50" fmla="*/ 1426 w 2134"/>
              <a:gd name="T51" fmla="*/ 1582 h 1743"/>
              <a:gd name="T52" fmla="*/ 1444 w 2134"/>
              <a:gd name="T53" fmla="*/ 1490 h 1743"/>
              <a:gd name="T54" fmla="*/ 1426 w 2134"/>
              <a:gd name="T55" fmla="*/ 1234 h 1743"/>
              <a:gd name="T56" fmla="*/ 1472 w 2134"/>
              <a:gd name="T57" fmla="*/ 1079 h 1743"/>
              <a:gd name="T58" fmla="*/ 1527 w 2134"/>
              <a:gd name="T59" fmla="*/ 1061 h 1743"/>
              <a:gd name="T60" fmla="*/ 1865 w 2134"/>
              <a:gd name="T61" fmla="*/ 978 h 1743"/>
              <a:gd name="T62" fmla="*/ 1975 w 2134"/>
              <a:gd name="T63" fmla="*/ 924 h 1743"/>
              <a:gd name="T64" fmla="*/ 2094 w 2134"/>
              <a:gd name="T65" fmla="*/ 805 h 1743"/>
              <a:gd name="T66" fmla="*/ 2130 w 2134"/>
              <a:gd name="T67" fmla="*/ 704 h 1743"/>
              <a:gd name="T68" fmla="*/ 2103 w 2134"/>
              <a:gd name="T69" fmla="*/ 494 h 1743"/>
              <a:gd name="T70" fmla="*/ 2020 w 2134"/>
              <a:gd name="T71" fmla="*/ 402 h 1743"/>
              <a:gd name="T72" fmla="*/ 1865 w 2134"/>
              <a:gd name="T73" fmla="*/ 256 h 1743"/>
              <a:gd name="T74" fmla="*/ 1792 w 2134"/>
              <a:gd name="T75" fmla="*/ 201 h 1743"/>
              <a:gd name="T76" fmla="*/ 1618 w 2134"/>
              <a:gd name="T77" fmla="*/ 101 h 1743"/>
              <a:gd name="T78" fmla="*/ 1252 w 2134"/>
              <a:gd name="T79" fmla="*/ 0 h 1743"/>
              <a:gd name="T80" fmla="*/ 996 w 2134"/>
              <a:gd name="T81" fmla="*/ 37 h 1743"/>
              <a:gd name="T82" fmla="*/ 951 w 2134"/>
              <a:gd name="T83" fmla="*/ 73 h 1743"/>
              <a:gd name="T84" fmla="*/ 932 w 2134"/>
              <a:gd name="T85" fmla="*/ 92 h 1743"/>
              <a:gd name="T86" fmla="*/ 914 w 2134"/>
              <a:gd name="T87" fmla="*/ 119 h 1743"/>
              <a:gd name="T88" fmla="*/ 713 w 2134"/>
              <a:gd name="T89" fmla="*/ 174 h 1743"/>
              <a:gd name="T90" fmla="*/ 704 w 2134"/>
              <a:gd name="T91" fmla="*/ 201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4" h="1743">
                <a:moveTo>
                  <a:pt x="704" y="201"/>
                </a:moveTo>
                <a:cubicBezTo>
                  <a:pt x="701" y="219"/>
                  <a:pt x="702" y="239"/>
                  <a:pt x="695" y="256"/>
                </a:cubicBezTo>
                <a:cubicBezTo>
                  <a:pt x="666" y="331"/>
                  <a:pt x="488" y="334"/>
                  <a:pt x="439" y="338"/>
                </a:cubicBezTo>
                <a:cubicBezTo>
                  <a:pt x="394" y="354"/>
                  <a:pt x="347" y="360"/>
                  <a:pt x="302" y="375"/>
                </a:cubicBezTo>
                <a:cubicBezTo>
                  <a:pt x="279" y="397"/>
                  <a:pt x="274" y="421"/>
                  <a:pt x="256" y="448"/>
                </a:cubicBezTo>
                <a:cubicBezTo>
                  <a:pt x="233" y="518"/>
                  <a:pt x="255" y="565"/>
                  <a:pt x="292" y="622"/>
                </a:cubicBezTo>
                <a:cubicBezTo>
                  <a:pt x="309" y="648"/>
                  <a:pt x="338" y="704"/>
                  <a:pt x="338" y="704"/>
                </a:cubicBezTo>
                <a:cubicBezTo>
                  <a:pt x="341" y="716"/>
                  <a:pt x="343" y="729"/>
                  <a:pt x="347" y="741"/>
                </a:cubicBezTo>
                <a:cubicBezTo>
                  <a:pt x="353" y="760"/>
                  <a:pt x="366" y="796"/>
                  <a:pt x="366" y="796"/>
                </a:cubicBezTo>
                <a:cubicBezTo>
                  <a:pt x="360" y="903"/>
                  <a:pt x="378" y="950"/>
                  <a:pt x="329" y="1024"/>
                </a:cubicBezTo>
                <a:cubicBezTo>
                  <a:pt x="313" y="1073"/>
                  <a:pt x="328" y="1047"/>
                  <a:pt x="265" y="1088"/>
                </a:cubicBezTo>
                <a:cubicBezTo>
                  <a:pt x="247" y="1100"/>
                  <a:pt x="234" y="1119"/>
                  <a:pt x="219" y="1134"/>
                </a:cubicBezTo>
                <a:cubicBezTo>
                  <a:pt x="212" y="1141"/>
                  <a:pt x="200" y="1138"/>
                  <a:pt x="192" y="1143"/>
                </a:cubicBezTo>
                <a:cubicBezTo>
                  <a:pt x="98" y="1196"/>
                  <a:pt x="171" y="1169"/>
                  <a:pt x="110" y="1189"/>
                </a:cubicBezTo>
                <a:cubicBezTo>
                  <a:pt x="79" y="1219"/>
                  <a:pt x="57" y="1251"/>
                  <a:pt x="27" y="1280"/>
                </a:cubicBezTo>
                <a:cubicBezTo>
                  <a:pt x="18" y="1317"/>
                  <a:pt x="7" y="1352"/>
                  <a:pt x="0" y="1390"/>
                </a:cubicBezTo>
                <a:cubicBezTo>
                  <a:pt x="7" y="1474"/>
                  <a:pt x="2" y="1585"/>
                  <a:pt x="100" y="1618"/>
                </a:cubicBezTo>
                <a:cubicBezTo>
                  <a:pt x="147" y="1665"/>
                  <a:pt x="212" y="1673"/>
                  <a:pt x="274" y="1692"/>
                </a:cubicBezTo>
                <a:cubicBezTo>
                  <a:pt x="292" y="1698"/>
                  <a:pt x="310" y="1705"/>
                  <a:pt x="329" y="1710"/>
                </a:cubicBezTo>
                <a:cubicBezTo>
                  <a:pt x="353" y="1716"/>
                  <a:pt x="402" y="1728"/>
                  <a:pt x="402" y="1728"/>
                </a:cubicBezTo>
                <a:cubicBezTo>
                  <a:pt x="514" y="1718"/>
                  <a:pt x="612" y="1682"/>
                  <a:pt x="722" y="1664"/>
                </a:cubicBezTo>
                <a:cubicBezTo>
                  <a:pt x="842" y="1679"/>
                  <a:pt x="960" y="1714"/>
                  <a:pt x="1079" y="1737"/>
                </a:cubicBezTo>
                <a:cubicBezTo>
                  <a:pt x="1313" y="1721"/>
                  <a:pt x="1145" y="1743"/>
                  <a:pt x="1234" y="1719"/>
                </a:cubicBezTo>
                <a:cubicBezTo>
                  <a:pt x="1258" y="1712"/>
                  <a:pt x="1307" y="1701"/>
                  <a:pt x="1307" y="1701"/>
                </a:cubicBezTo>
                <a:cubicBezTo>
                  <a:pt x="1344" y="1676"/>
                  <a:pt x="1362" y="1676"/>
                  <a:pt x="1390" y="1637"/>
                </a:cubicBezTo>
                <a:cubicBezTo>
                  <a:pt x="1403" y="1619"/>
                  <a:pt x="1426" y="1582"/>
                  <a:pt x="1426" y="1582"/>
                </a:cubicBezTo>
                <a:cubicBezTo>
                  <a:pt x="1430" y="1551"/>
                  <a:pt x="1444" y="1521"/>
                  <a:pt x="1444" y="1490"/>
                </a:cubicBezTo>
                <a:cubicBezTo>
                  <a:pt x="1444" y="1386"/>
                  <a:pt x="1436" y="1328"/>
                  <a:pt x="1426" y="1234"/>
                </a:cubicBezTo>
                <a:cubicBezTo>
                  <a:pt x="1430" y="1200"/>
                  <a:pt x="1431" y="1104"/>
                  <a:pt x="1472" y="1079"/>
                </a:cubicBezTo>
                <a:cubicBezTo>
                  <a:pt x="1488" y="1069"/>
                  <a:pt x="1527" y="1061"/>
                  <a:pt x="1527" y="1061"/>
                </a:cubicBezTo>
                <a:cubicBezTo>
                  <a:pt x="1612" y="1001"/>
                  <a:pt x="1767" y="987"/>
                  <a:pt x="1865" y="978"/>
                </a:cubicBezTo>
                <a:cubicBezTo>
                  <a:pt x="1901" y="954"/>
                  <a:pt x="1940" y="949"/>
                  <a:pt x="1975" y="924"/>
                </a:cubicBezTo>
                <a:cubicBezTo>
                  <a:pt x="2023" y="889"/>
                  <a:pt x="2053" y="844"/>
                  <a:pt x="2094" y="805"/>
                </a:cubicBezTo>
                <a:cubicBezTo>
                  <a:pt x="2106" y="767"/>
                  <a:pt x="2122" y="745"/>
                  <a:pt x="2130" y="704"/>
                </a:cubicBezTo>
                <a:cubicBezTo>
                  <a:pt x="2128" y="674"/>
                  <a:pt x="2134" y="543"/>
                  <a:pt x="2103" y="494"/>
                </a:cubicBezTo>
                <a:cubicBezTo>
                  <a:pt x="2083" y="462"/>
                  <a:pt x="2045" y="427"/>
                  <a:pt x="2020" y="402"/>
                </a:cubicBezTo>
                <a:cubicBezTo>
                  <a:pt x="1966" y="348"/>
                  <a:pt x="1929" y="299"/>
                  <a:pt x="1865" y="256"/>
                </a:cubicBezTo>
                <a:cubicBezTo>
                  <a:pt x="1761" y="186"/>
                  <a:pt x="1862" y="224"/>
                  <a:pt x="1792" y="201"/>
                </a:cubicBezTo>
                <a:cubicBezTo>
                  <a:pt x="1752" y="163"/>
                  <a:pt x="1671" y="118"/>
                  <a:pt x="1618" y="101"/>
                </a:cubicBezTo>
                <a:cubicBezTo>
                  <a:pt x="1516" y="29"/>
                  <a:pt x="1372" y="12"/>
                  <a:pt x="1252" y="0"/>
                </a:cubicBezTo>
                <a:cubicBezTo>
                  <a:pt x="1163" y="7"/>
                  <a:pt x="1080" y="10"/>
                  <a:pt x="996" y="37"/>
                </a:cubicBezTo>
                <a:cubicBezTo>
                  <a:pt x="960" y="92"/>
                  <a:pt x="1000" y="43"/>
                  <a:pt x="951" y="73"/>
                </a:cubicBezTo>
                <a:cubicBezTo>
                  <a:pt x="943" y="78"/>
                  <a:pt x="938" y="85"/>
                  <a:pt x="932" y="92"/>
                </a:cubicBezTo>
                <a:cubicBezTo>
                  <a:pt x="925" y="100"/>
                  <a:pt x="923" y="113"/>
                  <a:pt x="914" y="119"/>
                </a:cubicBezTo>
                <a:cubicBezTo>
                  <a:pt x="864" y="150"/>
                  <a:pt x="770" y="160"/>
                  <a:pt x="713" y="174"/>
                </a:cubicBezTo>
                <a:cubicBezTo>
                  <a:pt x="693" y="203"/>
                  <a:pt x="684" y="201"/>
                  <a:pt x="704" y="201"/>
                </a:cubicBezTo>
                <a:close/>
              </a:path>
            </a:pathLst>
          </a:custGeom>
          <a:solidFill>
            <a:srgbClr val="FFFF99"/>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119842" name="Oval 34"/>
          <p:cNvSpPr>
            <a:spLocks noChangeArrowheads="1"/>
          </p:cNvSpPr>
          <p:nvPr/>
        </p:nvSpPr>
        <p:spPr bwMode="auto">
          <a:xfrm>
            <a:off x="3352800" y="5562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43" name="Oval 35"/>
          <p:cNvSpPr>
            <a:spLocks noChangeArrowheads="1"/>
          </p:cNvSpPr>
          <p:nvPr/>
        </p:nvSpPr>
        <p:spPr bwMode="auto">
          <a:xfrm>
            <a:off x="2743200" y="4953000"/>
            <a:ext cx="1295400" cy="12954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844" name="Text Box 36"/>
          <p:cNvSpPr txBox="1">
            <a:spLocks noChangeArrowheads="1"/>
          </p:cNvSpPr>
          <p:nvPr/>
        </p:nvSpPr>
        <p:spPr bwMode="auto">
          <a:xfrm>
            <a:off x="6019800" y="5181600"/>
            <a:ext cx="31242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sz="2400" b="0"/>
              <a:t>e.g. a random point in this ball has only a 70% chance of being in R</a:t>
            </a:r>
            <a:r>
              <a:rPr lang="en-US" sz="2400" b="0" baseline="-25000"/>
              <a:t>2</a:t>
            </a:r>
          </a:p>
        </p:txBody>
      </p:sp>
      <p:sp>
        <p:nvSpPr>
          <p:cNvPr id="119845" name="Text Box 37"/>
          <p:cNvSpPr txBox="1">
            <a:spLocks noChangeArrowheads="1"/>
          </p:cNvSpPr>
          <p:nvPr/>
        </p:nvSpPr>
        <p:spPr bwMode="auto">
          <a:xfrm>
            <a:off x="4149725" y="4568825"/>
            <a:ext cx="5365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a:t>R</a:t>
            </a:r>
            <a:r>
              <a:rPr lang="en-US" baseline="-25000"/>
              <a:t>2</a:t>
            </a:r>
          </a:p>
        </p:txBody>
      </p:sp>
      <p:sp>
        <p:nvSpPr>
          <p:cNvPr id="119846" name="Text Box 38"/>
          <p:cNvSpPr txBox="1">
            <a:spLocks noChangeArrowheads="1"/>
          </p:cNvSpPr>
          <p:nvPr/>
        </p:nvSpPr>
        <p:spPr bwMode="auto">
          <a:xfrm>
            <a:off x="1601788" y="4495800"/>
            <a:ext cx="5365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a:t>R</a:t>
            </a:r>
            <a:r>
              <a:rPr lang="en-US" baseline="-25000"/>
              <a:t>1</a:t>
            </a:r>
          </a:p>
        </p:txBody>
      </p:sp>
      <p:sp>
        <p:nvSpPr>
          <p:cNvPr id="119847" name="Line 39"/>
          <p:cNvSpPr>
            <a:spLocks noChangeShapeType="1"/>
          </p:cNvSpPr>
          <p:nvPr/>
        </p:nvSpPr>
        <p:spPr bwMode="auto">
          <a:xfrm flipH="1">
            <a:off x="4114800" y="55626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243406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43" grpId="0" animBg="1"/>
      <p:bldP spid="119844" grpId="0"/>
      <p:bldP spid="1198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sz="quarter"/>
          </p:nvPr>
        </p:nvSpPr>
        <p:spPr/>
        <p:txBody>
          <a:bodyPr/>
          <a:lstStyle/>
          <a:p>
            <a:r>
              <a:rPr lang="en-US" b="1" dirty="0">
                <a:solidFill>
                  <a:srgbClr val="000000"/>
                </a:solidFill>
              </a:rPr>
              <a:t>Nearest neighbor: pros and cons</a:t>
            </a:r>
          </a:p>
        </p:txBody>
      </p:sp>
      <p:sp>
        <p:nvSpPr>
          <p:cNvPr id="125955" name="Text Box 3"/>
          <p:cNvSpPr txBox="1">
            <a:spLocks noChangeArrowheads="1"/>
          </p:cNvSpPr>
          <p:nvPr/>
        </p:nvSpPr>
        <p:spPr bwMode="auto">
          <a:xfrm>
            <a:off x="228600" y="1600200"/>
            <a:ext cx="8510588" cy="43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dirty="0">
                <a:solidFill>
                  <a:srgbClr val="CC3300"/>
                </a:solidFill>
              </a:rPr>
              <a:t>Pros</a:t>
            </a:r>
          </a:p>
          <a:p>
            <a:pPr>
              <a:spcBef>
                <a:spcPct val="20000"/>
              </a:spcBef>
            </a:pPr>
            <a:r>
              <a:rPr lang="en-US" b="0" dirty="0">
                <a:solidFill>
                  <a:schemeClr val="accent2"/>
                </a:solidFill>
              </a:rPr>
              <a:t>Simple</a:t>
            </a:r>
          </a:p>
          <a:p>
            <a:pPr>
              <a:spcBef>
                <a:spcPct val="20000"/>
              </a:spcBef>
            </a:pPr>
            <a:r>
              <a:rPr lang="en-US" b="0" dirty="0">
                <a:solidFill>
                  <a:schemeClr val="accent2"/>
                </a:solidFill>
              </a:rPr>
              <a:t>Flexible</a:t>
            </a:r>
          </a:p>
          <a:p>
            <a:pPr>
              <a:spcBef>
                <a:spcPct val="20000"/>
              </a:spcBef>
            </a:pPr>
            <a:r>
              <a:rPr lang="en-US" b="0" dirty="0">
                <a:solidFill>
                  <a:schemeClr val="accent2"/>
                </a:solidFill>
              </a:rPr>
              <a:t>Excellent performance on a wide range of tasks</a:t>
            </a:r>
          </a:p>
          <a:p>
            <a:pPr>
              <a:spcBef>
                <a:spcPct val="20000"/>
              </a:spcBef>
            </a:pPr>
            <a:endParaRPr lang="en-US" b="0" dirty="0">
              <a:solidFill>
                <a:schemeClr val="accent2"/>
              </a:solidFill>
            </a:endParaRPr>
          </a:p>
          <a:p>
            <a:pPr>
              <a:spcBef>
                <a:spcPct val="20000"/>
              </a:spcBef>
            </a:pPr>
            <a:r>
              <a:rPr lang="en-US" dirty="0">
                <a:solidFill>
                  <a:srgbClr val="CC3300"/>
                </a:solidFill>
              </a:rPr>
              <a:t>Cons</a:t>
            </a:r>
          </a:p>
          <a:p>
            <a:pPr>
              <a:spcBef>
                <a:spcPct val="20000"/>
              </a:spcBef>
            </a:pPr>
            <a:r>
              <a:rPr lang="en-US" b="0" dirty="0">
                <a:solidFill>
                  <a:schemeClr val="accent2"/>
                </a:solidFill>
              </a:rPr>
              <a:t>Algorithmic: 	time consuming – with n </a:t>
            </a:r>
            <a:r>
              <a:rPr lang="en-US" b="0" dirty="0" smtClean="0">
                <a:solidFill>
                  <a:schemeClr val="accent2"/>
                </a:solidFill>
              </a:rPr>
              <a:t>training </a:t>
            </a:r>
          </a:p>
          <a:p>
            <a:pPr>
              <a:spcBef>
                <a:spcPct val="20000"/>
              </a:spcBef>
            </a:pPr>
            <a:r>
              <a:rPr lang="en-US" dirty="0">
                <a:solidFill>
                  <a:schemeClr val="accent2"/>
                </a:solidFill>
              </a:rPr>
              <a:t>	</a:t>
            </a:r>
            <a:r>
              <a:rPr lang="en-US" dirty="0" smtClean="0">
                <a:solidFill>
                  <a:schemeClr val="accent2"/>
                </a:solidFill>
              </a:rPr>
              <a:t>		</a:t>
            </a:r>
            <a:r>
              <a:rPr lang="en-US" b="0" dirty="0" smtClean="0">
                <a:solidFill>
                  <a:schemeClr val="accent2"/>
                </a:solidFill>
              </a:rPr>
              <a:t>points </a:t>
            </a:r>
            <a:r>
              <a:rPr lang="en-US" b="0" dirty="0">
                <a:solidFill>
                  <a:schemeClr val="accent2"/>
                </a:solidFill>
              </a:rPr>
              <a:t>in R</a:t>
            </a:r>
            <a:r>
              <a:rPr lang="en-US" b="0" baseline="30000" dirty="0">
                <a:solidFill>
                  <a:schemeClr val="accent2"/>
                </a:solidFill>
              </a:rPr>
              <a:t>d</a:t>
            </a:r>
            <a:r>
              <a:rPr lang="en-US" b="0" dirty="0">
                <a:solidFill>
                  <a:schemeClr val="accent2"/>
                </a:solidFill>
              </a:rPr>
              <a:t>, time to label a new</a:t>
            </a:r>
          </a:p>
          <a:p>
            <a:pPr>
              <a:spcBef>
                <a:spcPct val="20000"/>
              </a:spcBef>
            </a:pPr>
            <a:r>
              <a:rPr lang="en-US" b="0" dirty="0">
                <a:solidFill>
                  <a:schemeClr val="accent2"/>
                </a:solidFill>
              </a:rPr>
              <a:t>			</a:t>
            </a:r>
            <a:r>
              <a:rPr lang="en-US" b="0" dirty="0" smtClean="0">
                <a:solidFill>
                  <a:schemeClr val="accent2"/>
                </a:solidFill>
              </a:rPr>
              <a:t>point </a:t>
            </a:r>
            <a:r>
              <a:rPr lang="en-US" b="0" dirty="0">
                <a:solidFill>
                  <a:schemeClr val="accent2"/>
                </a:solidFill>
              </a:rPr>
              <a:t>is O(</a:t>
            </a:r>
            <a:r>
              <a:rPr lang="en-US" b="0" dirty="0" err="1">
                <a:solidFill>
                  <a:schemeClr val="accent2"/>
                </a:solidFill>
              </a:rPr>
              <a:t>nd</a:t>
            </a:r>
            <a:r>
              <a:rPr lang="en-US" b="0" dirty="0">
                <a:solidFill>
                  <a:schemeClr val="accent2"/>
                </a:solidFill>
              </a:rPr>
              <a:t>)</a:t>
            </a:r>
          </a:p>
          <a:p>
            <a:pPr>
              <a:spcBef>
                <a:spcPct val="20000"/>
              </a:spcBef>
            </a:pPr>
            <a:r>
              <a:rPr lang="en-US" b="0" dirty="0">
                <a:solidFill>
                  <a:schemeClr val="accent2"/>
                </a:solidFill>
              </a:rPr>
              <a:t>Statistical:	</a:t>
            </a:r>
            <a:r>
              <a:rPr lang="en-US" b="0" dirty="0" smtClean="0">
                <a:solidFill>
                  <a:schemeClr val="accent2"/>
                </a:solidFill>
              </a:rPr>
              <a:t>memorization</a:t>
            </a:r>
            <a:r>
              <a:rPr lang="en-US" b="0" dirty="0">
                <a:solidFill>
                  <a:schemeClr val="accent2"/>
                </a:solidFill>
              </a:rPr>
              <a:t>, not learning!</a:t>
            </a:r>
          </a:p>
          <a:p>
            <a:pPr>
              <a:spcBef>
                <a:spcPct val="20000"/>
              </a:spcBef>
            </a:pPr>
            <a:r>
              <a:rPr lang="en-US" b="0" dirty="0">
                <a:solidFill>
                  <a:schemeClr val="accent2"/>
                </a:solidFill>
              </a:rPr>
              <a:t>			</a:t>
            </a:r>
            <a:r>
              <a:rPr lang="en-US" b="0" dirty="0" smtClean="0">
                <a:solidFill>
                  <a:schemeClr val="accent2"/>
                </a:solidFill>
              </a:rPr>
              <a:t>no </a:t>
            </a:r>
            <a:r>
              <a:rPr lang="en-US" b="0" dirty="0">
                <a:solidFill>
                  <a:schemeClr val="accent2"/>
                </a:solidFill>
              </a:rPr>
              <a:t>insight into the domain</a:t>
            </a:r>
          </a:p>
          <a:p>
            <a:pPr>
              <a:spcBef>
                <a:spcPct val="20000"/>
              </a:spcBef>
            </a:pPr>
            <a:r>
              <a:rPr lang="en-US" b="0" dirty="0">
                <a:solidFill>
                  <a:schemeClr val="accent2"/>
                </a:solidFill>
              </a:rPr>
              <a:t>			</a:t>
            </a:r>
            <a:r>
              <a:rPr lang="en-US" b="0" dirty="0" smtClean="0">
                <a:solidFill>
                  <a:schemeClr val="accent2"/>
                </a:solidFill>
              </a:rPr>
              <a:t>would </a:t>
            </a:r>
            <a:r>
              <a:rPr lang="en-US" b="0" dirty="0">
                <a:solidFill>
                  <a:schemeClr val="accent2"/>
                </a:solidFill>
              </a:rPr>
              <a:t>prefer a compact classifier</a:t>
            </a:r>
          </a:p>
          <a:p>
            <a:pPr>
              <a:spcBef>
                <a:spcPct val="20000"/>
              </a:spcBef>
            </a:pPr>
            <a:endParaRPr lang="en-US" b="0" dirty="0">
              <a:solidFill>
                <a:schemeClr val="accent2"/>
              </a:solidFill>
            </a:endParaRPr>
          </a:p>
        </p:txBody>
      </p:sp>
    </p:spTree>
    <p:extLst>
      <p:ext uri="{BB962C8B-B14F-4D97-AF65-F5344CB8AC3E}">
        <p14:creationId xmlns:p14="http://schemas.microsoft.com/office/powerpoint/2010/main" val="19700642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sz="quarter"/>
          </p:nvPr>
        </p:nvSpPr>
        <p:spPr/>
        <p:txBody>
          <a:bodyPr/>
          <a:lstStyle/>
          <a:p>
            <a:r>
              <a:rPr lang="en-US" b="1" dirty="0">
                <a:solidFill>
                  <a:srgbClr val="000000"/>
                </a:solidFill>
              </a:rPr>
              <a:t>Prototype selection</a:t>
            </a:r>
          </a:p>
        </p:txBody>
      </p:sp>
      <p:sp>
        <p:nvSpPr>
          <p:cNvPr id="128003" name="Text Box 3"/>
          <p:cNvSpPr txBox="1">
            <a:spLocks noChangeArrowheads="1"/>
          </p:cNvSpPr>
          <p:nvPr/>
        </p:nvSpPr>
        <p:spPr bwMode="auto">
          <a:xfrm>
            <a:off x="228600" y="1600200"/>
            <a:ext cx="851058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endParaRPr lang="en-US" b="0">
              <a:solidFill>
                <a:schemeClr val="accent2"/>
              </a:solidFill>
            </a:endParaRPr>
          </a:p>
        </p:txBody>
      </p:sp>
      <p:sp>
        <p:nvSpPr>
          <p:cNvPr id="128004" name="Text Box 4"/>
          <p:cNvSpPr txBox="1">
            <a:spLocks noChangeArrowheads="1"/>
          </p:cNvSpPr>
          <p:nvPr/>
        </p:nvSpPr>
        <p:spPr bwMode="auto">
          <a:xfrm>
            <a:off x="533400" y="1524000"/>
            <a:ext cx="8001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50000"/>
              </a:spcBef>
            </a:pPr>
            <a:r>
              <a:rPr lang="en-US" b="0"/>
              <a:t>A possible fix: instead of the entire training set, just keep a </a:t>
            </a:r>
            <a:r>
              <a:rPr lang="ja-JP" altLang="en-US" b="0">
                <a:latin typeface="Arial"/>
              </a:rPr>
              <a:t>“</a:t>
            </a:r>
            <a:r>
              <a:rPr lang="en-US" b="0"/>
              <a:t>representative sample</a:t>
            </a:r>
            <a:r>
              <a:rPr lang="ja-JP" altLang="en-US" b="0">
                <a:latin typeface="Arial"/>
              </a:rPr>
              <a:t>”</a:t>
            </a:r>
            <a:endParaRPr lang="en-US" b="0"/>
          </a:p>
        </p:txBody>
      </p:sp>
      <p:sp>
        <p:nvSpPr>
          <p:cNvPr id="128006" name="Oval 6"/>
          <p:cNvSpPr>
            <a:spLocks noChangeArrowheads="1"/>
          </p:cNvSpPr>
          <p:nvPr/>
        </p:nvSpPr>
        <p:spPr bwMode="auto">
          <a:xfrm>
            <a:off x="1752600" y="34290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2" name="Oval 12"/>
          <p:cNvSpPr>
            <a:spLocks noChangeArrowheads="1"/>
          </p:cNvSpPr>
          <p:nvPr/>
        </p:nvSpPr>
        <p:spPr bwMode="auto">
          <a:xfrm>
            <a:off x="1905000" y="48768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3" name="Oval 13"/>
          <p:cNvSpPr>
            <a:spLocks noChangeArrowheads="1"/>
          </p:cNvSpPr>
          <p:nvPr/>
        </p:nvSpPr>
        <p:spPr bwMode="auto">
          <a:xfrm>
            <a:off x="3657600" y="31242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4" name="Oval 14"/>
          <p:cNvSpPr>
            <a:spLocks noChangeArrowheads="1"/>
          </p:cNvSpPr>
          <p:nvPr/>
        </p:nvSpPr>
        <p:spPr bwMode="auto">
          <a:xfrm>
            <a:off x="4114800" y="44196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5" name="Oval 15"/>
          <p:cNvSpPr>
            <a:spLocks noChangeArrowheads="1"/>
          </p:cNvSpPr>
          <p:nvPr/>
        </p:nvSpPr>
        <p:spPr bwMode="auto">
          <a:xfrm>
            <a:off x="3733800" y="54102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6" name="Oval 16"/>
          <p:cNvSpPr>
            <a:spLocks noChangeArrowheads="1"/>
          </p:cNvSpPr>
          <p:nvPr/>
        </p:nvSpPr>
        <p:spPr bwMode="auto">
          <a:xfrm>
            <a:off x="2971800" y="59436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7" name="Oval 17"/>
          <p:cNvSpPr>
            <a:spLocks noChangeArrowheads="1"/>
          </p:cNvSpPr>
          <p:nvPr/>
        </p:nvSpPr>
        <p:spPr bwMode="auto">
          <a:xfrm>
            <a:off x="2971800" y="44196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8" name="Oval 18"/>
          <p:cNvSpPr>
            <a:spLocks noChangeArrowheads="1"/>
          </p:cNvSpPr>
          <p:nvPr/>
        </p:nvSpPr>
        <p:spPr bwMode="auto">
          <a:xfrm>
            <a:off x="4419600" y="35814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9" name="Oval 19"/>
          <p:cNvSpPr>
            <a:spLocks noChangeArrowheads="1"/>
          </p:cNvSpPr>
          <p:nvPr/>
        </p:nvSpPr>
        <p:spPr bwMode="auto">
          <a:xfrm>
            <a:off x="4800600" y="43434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0" name="Oval 20"/>
          <p:cNvSpPr>
            <a:spLocks noChangeArrowheads="1"/>
          </p:cNvSpPr>
          <p:nvPr/>
        </p:nvSpPr>
        <p:spPr bwMode="auto">
          <a:xfrm>
            <a:off x="4800600" y="55626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1" name="Oval 21"/>
          <p:cNvSpPr>
            <a:spLocks noChangeArrowheads="1"/>
          </p:cNvSpPr>
          <p:nvPr/>
        </p:nvSpPr>
        <p:spPr bwMode="auto">
          <a:xfrm>
            <a:off x="6172200" y="39624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2" name="Oval 22"/>
          <p:cNvSpPr>
            <a:spLocks noChangeArrowheads="1"/>
          </p:cNvSpPr>
          <p:nvPr/>
        </p:nvSpPr>
        <p:spPr bwMode="auto">
          <a:xfrm>
            <a:off x="5715000" y="34290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3" name="Oval 23"/>
          <p:cNvSpPr>
            <a:spLocks noChangeArrowheads="1"/>
          </p:cNvSpPr>
          <p:nvPr/>
        </p:nvSpPr>
        <p:spPr bwMode="auto">
          <a:xfrm>
            <a:off x="6553200" y="50292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4" name="Oval 24"/>
          <p:cNvSpPr>
            <a:spLocks noChangeArrowheads="1"/>
          </p:cNvSpPr>
          <p:nvPr/>
        </p:nvSpPr>
        <p:spPr bwMode="auto">
          <a:xfrm>
            <a:off x="5486400" y="48768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5" name="Oval 25"/>
          <p:cNvSpPr>
            <a:spLocks noChangeArrowheads="1"/>
          </p:cNvSpPr>
          <p:nvPr/>
        </p:nvSpPr>
        <p:spPr bwMode="auto">
          <a:xfrm>
            <a:off x="5943600" y="44958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6" name="Oval 26"/>
          <p:cNvSpPr>
            <a:spLocks noChangeArrowheads="1"/>
          </p:cNvSpPr>
          <p:nvPr/>
        </p:nvSpPr>
        <p:spPr bwMode="auto">
          <a:xfrm>
            <a:off x="5867400" y="57150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7" name="Oval 27"/>
          <p:cNvSpPr>
            <a:spLocks noChangeArrowheads="1"/>
          </p:cNvSpPr>
          <p:nvPr/>
        </p:nvSpPr>
        <p:spPr bwMode="auto">
          <a:xfrm>
            <a:off x="2590800" y="32766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9" name="Line 29"/>
          <p:cNvSpPr>
            <a:spLocks noChangeShapeType="1"/>
          </p:cNvSpPr>
          <p:nvPr/>
        </p:nvSpPr>
        <p:spPr bwMode="auto">
          <a:xfrm>
            <a:off x="2895600" y="5257800"/>
            <a:ext cx="9906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36" name="Line 36"/>
          <p:cNvSpPr>
            <a:spLocks noChangeShapeType="1"/>
          </p:cNvSpPr>
          <p:nvPr/>
        </p:nvSpPr>
        <p:spPr bwMode="auto">
          <a:xfrm flipV="1">
            <a:off x="2895600" y="4800600"/>
            <a:ext cx="762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37" name="Line 37"/>
          <p:cNvSpPr>
            <a:spLocks noChangeShapeType="1"/>
          </p:cNvSpPr>
          <p:nvPr/>
        </p:nvSpPr>
        <p:spPr bwMode="auto">
          <a:xfrm>
            <a:off x="3657600" y="4800600"/>
            <a:ext cx="685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38" name="Line 38"/>
          <p:cNvSpPr>
            <a:spLocks noChangeShapeType="1"/>
          </p:cNvSpPr>
          <p:nvPr/>
        </p:nvSpPr>
        <p:spPr bwMode="auto">
          <a:xfrm flipH="1">
            <a:off x="4191000" y="5105400"/>
            <a:ext cx="152400" cy="1219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41" name="Line 41"/>
          <p:cNvSpPr>
            <a:spLocks noChangeShapeType="1"/>
          </p:cNvSpPr>
          <p:nvPr/>
        </p:nvSpPr>
        <p:spPr bwMode="auto">
          <a:xfrm flipH="1" flipV="1">
            <a:off x="3581400" y="3886200"/>
            <a:ext cx="762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42" name="Line 42"/>
          <p:cNvSpPr>
            <a:spLocks noChangeShapeType="1"/>
          </p:cNvSpPr>
          <p:nvPr/>
        </p:nvSpPr>
        <p:spPr bwMode="auto">
          <a:xfrm flipV="1">
            <a:off x="3581400" y="2819400"/>
            <a:ext cx="114300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44" name="Line 44"/>
          <p:cNvSpPr>
            <a:spLocks noChangeShapeType="1"/>
          </p:cNvSpPr>
          <p:nvPr/>
        </p:nvSpPr>
        <p:spPr bwMode="auto">
          <a:xfrm>
            <a:off x="3581400" y="3886200"/>
            <a:ext cx="83820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45" name="Line 45"/>
          <p:cNvSpPr>
            <a:spLocks noChangeShapeType="1"/>
          </p:cNvSpPr>
          <p:nvPr/>
        </p:nvSpPr>
        <p:spPr bwMode="auto">
          <a:xfrm>
            <a:off x="4419600" y="4038600"/>
            <a:ext cx="152400" cy="914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46" name="Line 46"/>
          <p:cNvSpPr>
            <a:spLocks noChangeShapeType="1"/>
          </p:cNvSpPr>
          <p:nvPr/>
        </p:nvSpPr>
        <p:spPr bwMode="auto">
          <a:xfrm flipV="1">
            <a:off x="4343400" y="4953000"/>
            <a:ext cx="22860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47" name="Line 47"/>
          <p:cNvSpPr>
            <a:spLocks noChangeShapeType="1"/>
          </p:cNvSpPr>
          <p:nvPr/>
        </p:nvSpPr>
        <p:spPr bwMode="auto">
          <a:xfrm flipV="1">
            <a:off x="4419600" y="3810000"/>
            <a:ext cx="762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48" name="Line 48"/>
          <p:cNvSpPr>
            <a:spLocks noChangeShapeType="1"/>
          </p:cNvSpPr>
          <p:nvPr/>
        </p:nvSpPr>
        <p:spPr bwMode="auto">
          <a:xfrm>
            <a:off x="4572000" y="4953000"/>
            <a:ext cx="838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49" name="Line 49"/>
          <p:cNvSpPr>
            <a:spLocks noChangeShapeType="1"/>
          </p:cNvSpPr>
          <p:nvPr/>
        </p:nvSpPr>
        <p:spPr bwMode="auto">
          <a:xfrm flipH="1">
            <a:off x="5257800" y="5334000"/>
            <a:ext cx="152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50" name="Line 50"/>
          <p:cNvSpPr>
            <a:spLocks noChangeShapeType="1"/>
          </p:cNvSpPr>
          <p:nvPr/>
        </p:nvSpPr>
        <p:spPr bwMode="auto">
          <a:xfrm>
            <a:off x="5410200" y="5334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51" name="Line 51"/>
          <p:cNvSpPr>
            <a:spLocks noChangeShapeType="1"/>
          </p:cNvSpPr>
          <p:nvPr/>
        </p:nvSpPr>
        <p:spPr bwMode="auto">
          <a:xfrm>
            <a:off x="6096000" y="5334000"/>
            <a:ext cx="914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52" name="Line 52"/>
          <p:cNvSpPr>
            <a:spLocks noChangeShapeType="1"/>
          </p:cNvSpPr>
          <p:nvPr/>
        </p:nvSpPr>
        <p:spPr bwMode="auto">
          <a:xfrm flipH="1" flipV="1">
            <a:off x="5105400" y="2819400"/>
            <a:ext cx="76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53" name="Line 53"/>
          <p:cNvSpPr>
            <a:spLocks noChangeShapeType="1"/>
          </p:cNvSpPr>
          <p:nvPr/>
        </p:nvSpPr>
        <p:spPr bwMode="auto">
          <a:xfrm>
            <a:off x="5181600" y="38100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54" name="Line 54"/>
          <p:cNvSpPr>
            <a:spLocks noChangeShapeType="1"/>
          </p:cNvSpPr>
          <p:nvPr/>
        </p:nvSpPr>
        <p:spPr bwMode="auto">
          <a:xfrm flipH="1">
            <a:off x="4953000" y="4191000"/>
            <a:ext cx="609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56" name="Line 56"/>
          <p:cNvSpPr>
            <a:spLocks noChangeShapeType="1"/>
          </p:cNvSpPr>
          <p:nvPr/>
        </p:nvSpPr>
        <p:spPr bwMode="auto">
          <a:xfrm flipV="1">
            <a:off x="5486400" y="2895600"/>
            <a:ext cx="14478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57" name="Line 57"/>
          <p:cNvSpPr>
            <a:spLocks noChangeShapeType="1"/>
          </p:cNvSpPr>
          <p:nvPr/>
        </p:nvSpPr>
        <p:spPr bwMode="auto">
          <a:xfrm>
            <a:off x="5334000" y="4495800"/>
            <a:ext cx="838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58" name="Line 58"/>
          <p:cNvSpPr>
            <a:spLocks noChangeShapeType="1"/>
          </p:cNvSpPr>
          <p:nvPr/>
        </p:nvSpPr>
        <p:spPr bwMode="auto">
          <a:xfrm flipV="1">
            <a:off x="6096000" y="49530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59" name="Line 59"/>
          <p:cNvSpPr>
            <a:spLocks noChangeShapeType="1"/>
          </p:cNvSpPr>
          <p:nvPr/>
        </p:nvSpPr>
        <p:spPr bwMode="auto">
          <a:xfrm flipV="1">
            <a:off x="6172200" y="4343400"/>
            <a:ext cx="533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61" name="Line 61"/>
          <p:cNvSpPr>
            <a:spLocks noChangeShapeType="1"/>
          </p:cNvSpPr>
          <p:nvPr/>
        </p:nvSpPr>
        <p:spPr bwMode="auto">
          <a:xfrm>
            <a:off x="5562600" y="4191000"/>
            <a:ext cx="1143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62" name="Line 62"/>
          <p:cNvSpPr>
            <a:spLocks noChangeShapeType="1"/>
          </p:cNvSpPr>
          <p:nvPr/>
        </p:nvSpPr>
        <p:spPr bwMode="auto">
          <a:xfrm flipV="1">
            <a:off x="6705600" y="4114800"/>
            <a:ext cx="1143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63" name="Line 63"/>
          <p:cNvSpPr>
            <a:spLocks noChangeShapeType="1"/>
          </p:cNvSpPr>
          <p:nvPr/>
        </p:nvSpPr>
        <p:spPr bwMode="auto">
          <a:xfrm flipH="1" flipV="1">
            <a:off x="3200400" y="36576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65" name="Line 65"/>
          <p:cNvSpPr>
            <a:spLocks noChangeShapeType="1"/>
          </p:cNvSpPr>
          <p:nvPr/>
        </p:nvSpPr>
        <p:spPr bwMode="auto">
          <a:xfrm flipH="1" flipV="1">
            <a:off x="3124200" y="2514600"/>
            <a:ext cx="76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66" name="Line 66"/>
          <p:cNvSpPr>
            <a:spLocks noChangeShapeType="1"/>
          </p:cNvSpPr>
          <p:nvPr/>
        </p:nvSpPr>
        <p:spPr bwMode="auto">
          <a:xfrm flipH="1" flipV="1">
            <a:off x="2667000" y="5181600"/>
            <a:ext cx="228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67" name="Line 67"/>
          <p:cNvSpPr>
            <a:spLocks noChangeShapeType="1"/>
          </p:cNvSpPr>
          <p:nvPr/>
        </p:nvSpPr>
        <p:spPr bwMode="auto">
          <a:xfrm flipH="1">
            <a:off x="1828800" y="5181600"/>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68" name="Line 68"/>
          <p:cNvSpPr>
            <a:spLocks noChangeShapeType="1"/>
          </p:cNvSpPr>
          <p:nvPr/>
        </p:nvSpPr>
        <p:spPr bwMode="auto">
          <a:xfrm flipH="1" flipV="1">
            <a:off x="2286000" y="4114800"/>
            <a:ext cx="381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69" name="Line 69"/>
          <p:cNvSpPr>
            <a:spLocks noChangeShapeType="1"/>
          </p:cNvSpPr>
          <p:nvPr/>
        </p:nvSpPr>
        <p:spPr bwMode="auto">
          <a:xfrm flipV="1">
            <a:off x="838200" y="4114800"/>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71" name="Line 71"/>
          <p:cNvSpPr>
            <a:spLocks noChangeShapeType="1"/>
          </p:cNvSpPr>
          <p:nvPr/>
        </p:nvSpPr>
        <p:spPr bwMode="auto">
          <a:xfrm flipH="1">
            <a:off x="2514600" y="3657600"/>
            <a:ext cx="685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72" name="Line 72"/>
          <p:cNvSpPr>
            <a:spLocks noChangeShapeType="1"/>
          </p:cNvSpPr>
          <p:nvPr/>
        </p:nvSpPr>
        <p:spPr bwMode="auto">
          <a:xfrm flipH="1">
            <a:off x="2286000" y="39624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73" name="Line 73"/>
          <p:cNvSpPr>
            <a:spLocks noChangeShapeType="1"/>
          </p:cNvSpPr>
          <p:nvPr/>
        </p:nvSpPr>
        <p:spPr bwMode="auto">
          <a:xfrm flipH="1" flipV="1">
            <a:off x="1981200" y="2667000"/>
            <a:ext cx="5334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8074" name="Text Box 74"/>
          <p:cNvSpPr txBox="1">
            <a:spLocks noChangeArrowheads="1"/>
          </p:cNvSpPr>
          <p:nvPr/>
        </p:nvSpPr>
        <p:spPr bwMode="auto">
          <a:xfrm>
            <a:off x="7467600" y="2819400"/>
            <a:ext cx="1420813"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b="0">
                <a:solidFill>
                  <a:srgbClr val="CC3300"/>
                </a:solidFill>
              </a:rPr>
              <a:t>Voronoi</a:t>
            </a:r>
          </a:p>
          <a:p>
            <a:pPr algn="ctr">
              <a:spcBef>
                <a:spcPct val="20000"/>
              </a:spcBef>
            </a:pPr>
            <a:r>
              <a:rPr lang="en-US" b="0">
                <a:solidFill>
                  <a:srgbClr val="CC3300"/>
                </a:solidFill>
              </a:rPr>
              <a:t>cells</a:t>
            </a:r>
          </a:p>
        </p:txBody>
      </p:sp>
      <p:sp>
        <p:nvSpPr>
          <p:cNvPr id="128075" name="Text Box 75"/>
          <p:cNvSpPr txBox="1">
            <a:spLocks noChangeArrowheads="1"/>
          </p:cNvSpPr>
          <p:nvPr/>
        </p:nvSpPr>
        <p:spPr bwMode="auto">
          <a:xfrm>
            <a:off x="3429000" y="6473825"/>
            <a:ext cx="28289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ja-JP" altLang="en-US" sz="2400" b="0">
                <a:solidFill>
                  <a:srgbClr val="CC3300"/>
                </a:solidFill>
                <a:latin typeface="Arial"/>
              </a:rPr>
              <a:t>“</a:t>
            </a:r>
            <a:r>
              <a:rPr lang="en-US" sz="2400" b="0">
                <a:solidFill>
                  <a:srgbClr val="CC3300"/>
                </a:solidFill>
              </a:rPr>
              <a:t>Decision boundary</a:t>
            </a:r>
            <a:r>
              <a:rPr lang="ja-JP" altLang="en-US" sz="2400" b="0">
                <a:solidFill>
                  <a:srgbClr val="CC3300"/>
                </a:solidFill>
                <a:latin typeface="Arial"/>
              </a:rPr>
              <a:t>”</a:t>
            </a:r>
            <a:endParaRPr lang="en-US" sz="2400" b="0">
              <a:solidFill>
                <a:srgbClr val="CC3300"/>
              </a:solidFill>
            </a:endParaRPr>
          </a:p>
        </p:txBody>
      </p:sp>
      <p:sp>
        <p:nvSpPr>
          <p:cNvPr id="128077" name="Line 77"/>
          <p:cNvSpPr>
            <a:spLocks noChangeShapeType="1"/>
          </p:cNvSpPr>
          <p:nvPr/>
        </p:nvSpPr>
        <p:spPr bwMode="auto">
          <a:xfrm flipH="1" flipV="1">
            <a:off x="4267200" y="59436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821555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sz="quarter"/>
          </p:nvPr>
        </p:nvSpPr>
        <p:spPr/>
        <p:txBody>
          <a:bodyPr/>
          <a:lstStyle/>
          <a:p>
            <a:r>
              <a:rPr lang="en-US" b="1" dirty="0">
                <a:solidFill>
                  <a:srgbClr val="000000"/>
                </a:solidFill>
              </a:rPr>
              <a:t>Prototype selection</a:t>
            </a:r>
          </a:p>
        </p:txBody>
      </p:sp>
      <p:sp>
        <p:nvSpPr>
          <p:cNvPr id="131075" name="Text Box 3"/>
          <p:cNvSpPr txBox="1">
            <a:spLocks noChangeArrowheads="1"/>
          </p:cNvSpPr>
          <p:nvPr/>
        </p:nvSpPr>
        <p:spPr bwMode="auto">
          <a:xfrm>
            <a:off x="228600" y="1600200"/>
            <a:ext cx="851058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endParaRPr lang="en-US" b="0">
              <a:solidFill>
                <a:schemeClr val="accent2"/>
              </a:solidFill>
            </a:endParaRPr>
          </a:p>
        </p:txBody>
      </p:sp>
      <p:sp>
        <p:nvSpPr>
          <p:cNvPr id="131076" name="Text Box 4"/>
          <p:cNvSpPr txBox="1">
            <a:spLocks noChangeArrowheads="1"/>
          </p:cNvSpPr>
          <p:nvPr/>
        </p:nvSpPr>
        <p:spPr bwMode="auto">
          <a:xfrm>
            <a:off x="533400" y="1524000"/>
            <a:ext cx="8001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50000"/>
              </a:spcBef>
            </a:pPr>
            <a:r>
              <a:rPr lang="en-US" b="0"/>
              <a:t>A possible fix: instead of the entire training set, just keep a </a:t>
            </a:r>
            <a:r>
              <a:rPr lang="ja-JP" altLang="en-US" b="0">
                <a:latin typeface="Arial"/>
              </a:rPr>
              <a:t>“</a:t>
            </a:r>
            <a:r>
              <a:rPr lang="en-US" b="0"/>
              <a:t>representative sample</a:t>
            </a:r>
            <a:r>
              <a:rPr lang="ja-JP" altLang="en-US" b="0">
                <a:latin typeface="Arial"/>
              </a:rPr>
              <a:t>”</a:t>
            </a:r>
            <a:endParaRPr lang="en-US" b="0"/>
          </a:p>
        </p:txBody>
      </p:sp>
      <p:sp>
        <p:nvSpPr>
          <p:cNvPr id="131077" name="Oval 5"/>
          <p:cNvSpPr>
            <a:spLocks noChangeArrowheads="1"/>
          </p:cNvSpPr>
          <p:nvPr/>
        </p:nvSpPr>
        <p:spPr bwMode="auto">
          <a:xfrm>
            <a:off x="1752600" y="34290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78" name="Oval 6"/>
          <p:cNvSpPr>
            <a:spLocks noChangeArrowheads="1"/>
          </p:cNvSpPr>
          <p:nvPr/>
        </p:nvSpPr>
        <p:spPr bwMode="auto">
          <a:xfrm>
            <a:off x="1905000" y="48768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79" name="Oval 7"/>
          <p:cNvSpPr>
            <a:spLocks noChangeArrowheads="1"/>
          </p:cNvSpPr>
          <p:nvPr/>
        </p:nvSpPr>
        <p:spPr bwMode="auto">
          <a:xfrm>
            <a:off x="3657600" y="31242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0" name="Oval 8"/>
          <p:cNvSpPr>
            <a:spLocks noChangeArrowheads="1"/>
          </p:cNvSpPr>
          <p:nvPr/>
        </p:nvSpPr>
        <p:spPr bwMode="auto">
          <a:xfrm>
            <a:off x="4114800" y="44196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1" name="Oval 9"/>
          <p:cNvSpPr>
            <a:spLocks noChangeArrowheads="1"/>
          </p:cNvSpPr>
          <p:nvPr/>
        </p:nvSpPr>
        <p:spPr bwMode="auto">
          <a:xfrm>
            <a:off x="3733800" y="54102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2" name="Oval 10"/>
          <p:cNvSpPr>
            <a:spLocks noChangeArrowheads="1"/>
          </p:cNvSpPr>
          <p:nvPr/>
        </p:nvSpPr>
        <p:spPr bwMode="auto">
          <a:xfrm>
            <a:off x="2971800" y="59436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3" name="Oval 11"/>
          <p:cNvSpPr>
            <a:spLocks noChangeArrowheads="1"/>
          </p:cNvSpPr>
          <p:nvPr/>
        </p:nvSpPr>
        <p:spPr bwMode="auto">
          <a:xfrm>
            <a:off x="2971800" y="44196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4" name="Oval 12"/>
          <p:cNvSpPr>
            <a:spLocks noChangeArrowheads="1"/>
          </p:cNvSpPr>
          <p:nvPr/>
        </p:nvSpPr>
        <p:spPr bwMode="auto">
          <a:xfrm>
            <a:off x="4419600" y="35814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5" name="Oval 13"/>
          <p:cNvSpPr>
            <a:spLocks noChangeArrowheads="1"/>
          </p:cNvSpPr>
          <p:nvPr/>
        </p:nvSpPr>
        <p:spPr bwMode="auto">
          <a:xfrm>
            <a:off x="4800600" y="43434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6" name="Oval 14"/>
          <p:cNvSpPr>
            <a:spLocks noChangeArrowheads="1"/>
          </p:cNvSpPr>
          <p:nvPr/>
        </p:nvSpPr>
        <p:spPr bwMode="auto">
          <a:xfrm>
            <a:off x="4800600" y="55626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7" name="Oval 15"/>
          <p:cNvSpPr>
            <a:spLocks noChangeArrowheads="1"/>
          </p:cNvSpPr>
          <p:nvPr/>
        </p:nvSpPr>
        <p:spPr bwMode="auto">
          <a:xfrm>
            <a:off x="6172200" y="39624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8" name="Oval 16"/>
          <p:cNvSpPr>
            <a:spLocks noChangeArrowheads="1"/>
          </p:cNvSpPr>
          <p:nvPr/>
        </p:nvSpPr>
        <p:spPr bwMode="auto">
          <a:xfrm>
            <a:off x="5715000" y="34290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89" name="Oval 17"/>
          <p:cNvSpPr>
            <a:spLocks noChangeArrowheads="1"/>
          </p:cNvSpPr>
          <p:nvPr/>
        </p:nvSpPr>
        <p:spPr bwMode="auto">
          <a:xfrm>
            <a:off x="6553200" y="50292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90" name="Oval 18"/>
          <p:cNvSpPr>
            <a:spLocks noChangeArrowheads="1"/>
          </p:cNvSpPr>
          <p:nvPr/>
        </p:nvSpPr>
        <p:spPr bwMode="auto">
          <a:xfrm>
            <a:off x="5486400" y="48768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91" name="Oval 19"/>
          <p:cNvSpPr>
            <a:spLocks noChangeArrowheads="1"/>
          </p:cNvSpPr>
          <p:nvPr/>
        </p:nvSpPr>
        <p:spPr bwMode="auto">
          <a:xfrm>
            <a:off x="5943600" y="44958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92" name="Oval 20"/>
          <p:cNvSpPr>
            <a:spLocks noChangeArrowheads="1"/>
          </p:cNvSpPr>
          <p:nvPr/>
        </p:nvSpPr>
        <p:spPr bwMode="auto">
          <a:xfrm>
            <a:off x="5867400" y="5715000"/>
            <a:ext cx="76200" cy="76200"/>
          </a:xfrm>
          <a:prstGeom prst="ellipse">
            <a:avLst/>
          </a:prstGeom>
          <a:solidFill>
            <a:srgbClr val="99CCFF"/>
          </a:solidFill>
          <a:ln w="9525">
            <a:solidFill>
              <a:srgbClr val="00CC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93" name="Oval 21"/>
          <p:cNvSpPr>
            <a:spLocks noChangeArrowheads="1"/>
          </p:cNvSpPr>
          <p:nvPr/>
        </p:nvSpPr>
        <p:spPr bwMode="auto">
          <a:xfrm>
            <a:off x="2590800" y="3276600"/>
            <a:ext cx="76200" cy="76200"/>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97" name="Line 25"/>
          <p:cNvSpPr>
            <a:spLocks noChangeShapeType="1"/>
          </p:cNvSpPr>
          <p:nvPr/>
        </p:nvSpPr>
        <p:spPr bwMode="auto">
          <a:xfrm flipH="1">
            <a:off x="4191000" y="5105400"/>
            <a:ext cx="152400" cy="1219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099" name="Line 27"/>
          <p:cNvSpPr>
            <a:spLocks noChangeShapeType="1"/>
          </p:cNvSpPr>
          <p:nvPr/>
        </p:nvSpPr>
        <p:spPr bwMode="auto">
          <a:xfrm flipV="1">
            <a:off x="3581400" y="2819400"/>
            <a:ext cx="114300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100" name="Line 28"/>
          <p:cNvSpPr>
            <a:spLocks noChangeShapeType="1"/>
          </p:cNvSpPr>
          <p:nvPr/>
        </p:nvSpPr>
        <p:spPr bwMode="auto">
          <a:xfrm>
            <a:off x="3581400" y="3886200"/>
            <a:ext cx="83820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101" name="Line 29"/>
          <p:cNvSpPr>
            <a:spLocks noChangeShapeType="1"/>
          </p:cNvSpPr>
          <p:nvPr/>
        </p:nvSpPr>
        <p:spPr bwMode="auto">
          <a:xfrm>
            <a:off x="4419600" y="4038600"/>
            <a:ext cx="152400" cy="914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102" name="Line 30"/>
          <p:cNvSpPr>
            <a:spLocks noChangeShapeType="1"/>
          </p:cNvSpPr>
          <p:nvPr/>
        </p:nvSpPr>
        <p:spPr bwMode="auto">
          <a:xfrm flipV="1">
            <a:off x="4343400" y="4953000"/>
            <a:ext cx="22860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126" name="Text Box 54"/>
          <p:cNvSpPr txBox="1">
            <a:spLocks noChangeArrowheads="1"/>
          </p:cNvSpPr>
          <p:nvPr/>
        </p:nvSpPr>
        <p:spPr bwMode="auto">
          <a:xfrm>
            <a:off x="7467600" y="2819400"/>
            <a:ext cx="1420813"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b="0">
                <a:solidFill>
                  <a:srgbClr val="CC3300"/>
                </a:solidFill>
              </a:rPr>
              <a:t>Voronoi</a:t>
            </a:r>
          </a:p>
          <a:p>
            <a:pPr algn="ctr">
              <a:spcBef>
                <a:spcPct val="20000"/>
              </a:spcBef>
            </a:pPr>
            <a:r>
              <a:rPr lang="en-US" b="0">
                <a:solidFill>
                  <a:srgbClr val="CC3300"/>
                </a:solidFill>
              </a:rPr>
              <a:t>cells</a:t>
            </a:r>
          </a:p>
        </p:txBody>
      </p:sp>
      <p:sp>
        <p:nvSpPr>
          <p:cNvPr id="131127" name="Text Box 55"/>
          <p:cNvSpPr txBox="1">
            <a:spLocks noChangeArrowheads="1"/>
          </p:cNvSpPr>
          <p:nvPr/>
        </p:nvSpPr>
        <p:spPr bwMode="auto">
          <a:xfrm>
            <a:off x="3429000" y="6473825"/>
            <a:ext cx="28289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ja-JP" altLang="en-US" sz="2400" b="0">
                <a:solidFill>
                  <a:srgbClr val="CC3300"/>
                </a:solidFill>
                <a:latin typeface="Arial"/>
              </a:rPr>
              <a:t>“</a:t>
            </a:r>
            <a:r>
              <a:rPr lang="en-US" sz="2400" b="0">
                <a:solidFill>
                  <a:srgbClr val="CC3300"/>
                </a:solidFill>
              </a:rPr>
              <a:t>Decision boundary</a:t>
            </a:r>
            <a:r>
              <a:rPr lang="ja-JP" altLang="en-US" sz="2400" b="0">
                <a:solidFill>
                  <a:srgbClr val="CC3300"/>
                </a:solidFill>
                <a:latin typeface="Arial"/>
              </a:rPr>
              <a:t>”</a:t>
            </a:r>
            <a:endParaRPr lang="en-US" sz="2400" b="0">
              <a:solidFill>
                <a:srgbClr val="CC3300"/>
              </a:solidFill>
            </a:endParaRPr>
          </a:p>
        </p:txBody>
      </p:sp>
      <p:sp>
        <p:nvSpPr>
          <p:cNvPr id="131128" name="Line 56"/>
          <p:cNvSpPr>
            <a:spLocks noChangeShapeType="1"/>
          </p:cNvSpPr>
          <p:nvPr/>
        </p:nvSpPr>
        <p:spPr bwMode="auto">
          <a:xfrm flipH="1" flipV="1">
            <a:off x="4267200" y="59436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1129" name="Oval 57"/>
          <p:cNvSpPr>
            <a:spLocks noChangeArrowheads="1"/>
          </p:cNvSpPr>
          <p:nvPr/>
        </p:nvSpPr>
        <p:spPr bwMode="auto">
          <a:xfrm>
            <a:off x="4343400" y="35052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30" name="Oval 58"/>
          <p:cNvSpPr>
            <a:spLocks noChangeArrowheads="1"/>
          </p:cNvSpPr>
          <p:nvPr/>
        </p:nvSpPr>
        <p:spPr bwMode="auto">
          <a:xfrm>
            <a:off x="3581400" y="30480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31" name="Oval 59"/>
          <p:cNvSpPr>
            <a:spLocks noChangeArrowheads="1"/>
          </p:cNvSpPr>
          <p:nvPr/>
        </p:nvSpPr>
        <p:spPr bwMode="auto">
          <a:xfrm>
            <a:off x="3657600" y="53340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32" name="Oval 60"/>
          <p:cNvSpPr>
            <a:spLocks noChangeArrowheads="1"/>
          </p:cNvSpPr>
          <p:nvPr/>
        </p:nvSpPr>
        <p:spPr bwMode="auto">
          <a:xfrm>
            <a:off x="4724400" y="54864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33" name="Oval 61"/>
          <p:cNvSpPr>
            <a:spLocks noChangeArrowheads="1"/>
          </p:cNvSpPr>
          <p:nvPr/>
        </p:nvSpPr>
        <p:spPr bwMode="auto">
          <a:xfrm>
            <a:off x="4724400" y="42672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134" name="Oval 62"/>
          <p:cNvSpPr>
            <a:spLocks noChangeArrowheads="1"/>
          </p:cNvSpPr>
          <p:nvPr/>
        </p:nvSpPr>
        <p:spPr bwMode="auto">
          <a:xfrm>
            <a:off x="4038600" y="43434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247044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b="1" dirty="0">
                <a:solidFill>
                  <a:srgbClr val="000000"/>
                </a:solidFill>
              </a:rPr>
              <a:t>How to pick prototypes?</a:t>
            </a:r>
          </a:p>
        </p:txBody>
      </p:sp>
      <p:pic>
        <p:nvPicPr>
          <p:cNvPr id="138280" name="Picture 40" descr="eight-av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48200" y="3810000"/>
            <a:ext cx="2438400" cy="193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8278" name="Text Box 38"/>
          <p:cNvSpPr txBox="1">
            <a:spLocks noChangeArrowheads="1"/>
          </p:cNvSpPr>
          <p:nvPr/>
        </p:nvSpPr>
        <p:spPr bwMode="auto">
          <a:xfrm>
            <a:off x="365125" y="1368425"/>
            <a:ext cx="8339138"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b="0">
                <a:solidFill>
                  <a:schemeClr val="accent2"/>
                </a:solidFill>
              </a:rPr>
              <a:t>They needn</a:t>
            </a:r>
            <a:r>
              <a:rPr lang="ja-JP" altLang="en-US" b="0">
                <a:solidFill>
                  <a:schemeClr val="accent2"/>
                </a:solidFill>
                <a:latin typeface="Arial"/>
              </a:rPr>
              <a:t>’</a:t>
            </a:r>
            <a:r>
              <a:rPr lang="en-US" b="0">
                <a:solidFill>
                  <a:schemeClr val="accent2"/>
                </a:solidFill>
              </a:rPr>
              <a:t>t be actual data points</a:t>
            </a:r>
          </a:p>
          <a:p>
            <a:pPr>
              <a:spcBef>
                <a:spcPct val="20000"/>
              </a:spcBef>
            </a:pPr>
            <a:endParaRPr lang="en-US" b="0">
              <a:solidFill>
                <a:schemeClr val="accent2"/>
              </a:solidFill>
            </a:endParaRPr>
          </a:p>
          <a:p>
            <a:pPr>
              <a:spcBef>
                <a:spcPct val="20000"/>
              </a:spcBef>
            </a:pPr>
            <a:r>
              <a:rPr lang="en-US" b="0" u="sng">
                <a:solidFill>
                  <a:schemeClr val="accent2"/>
                </a:solidFill>
              </a:rPr>
              <a:t>Idea 2</a:t>
            </a:r>
            <a:r>
              <a:rPr lang="en-US" b="0">
                <a:solidFill>
                  <a:schemeClr val="accent2"/>
                </a:solidFill>
              </a:rPr>
              <a:t>: one prototype per class: mean of training points</a:t>
            </a:r>
          </a:p>
          <a:p>
            <a:pPr>
              <a:spcBef>
                <a:spcPct val="20000"/>
              </a:spcBef>
            </a:pPr>
            <a:endParaRPr lang="en-US" b="0">
              <a:solidFill>
                <a:schemeClr val="accent2"/>
              </a:solidFill>
            </a:endParaRPr>
          </a:p>
          <a:p>
            <a:pPr>
              <a:spcBef>
                <a:spcPct val="20000"/>
              </a:spcBef>
            </a:pPr>
            <a:r>
              <a:rPr lang="en-US" b="0"/>
              <a:t>Examples:</a:t>
            </a:r>
          </a:p>
        </p:txBody>
      </p:sp>
      <p:pic>
        <p:nvPicPr>
          <p:cNvPr id="138282" name="Picture 42" descr="two-av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143000" y="3810000"/>
            <a:ext cx="2438400" cy="193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8284" name="Text Box 44"/>
          <p:cNvSpPr txBox="1">
            <a:spLocks noChangeArrowheads="1"/>
          </p:cNvSpPr>
          <p:nvPr/>
        </p:nvSpPr>
        <p:spPr bwMode="auto">
          <a:xfrm>
            <a:off x="533400" y="6172200"/>
            <a:ext cx="19923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b="0">
                <a:solidFill>
                  <a:srgbClr val="CC3300"/>
                </a:solidFill>
              </a:rPr>
              <a:t>Error = 23%</a:t>
            </a:r>
          </a:p>
        </p:txBody>
      </p:sp>
    </p:spTree>
    <p:extLst>
      <p:ext uri="{BB962C8B-B14F-4D97-AF65-F5344CB8AC3E}">
        <p14:creationId xmlns:p14="http://schemas.microsoft.com/office/powerpoint/2010/main" val="4134742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2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2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2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b="1" dirty="0">
                <a:solidFill>
                  <a:srgbClr val="000000"/>
                </a:solidFill>
              </a:rPr>
              <a:t>Postscript: learning models</a:t>
            </a:r>
          </a:p>
        </p:txBody>
      </p:sp>
      <p:sp>
        <p:nvSpPr>
          <p:cNvPr id="150533" name="Text Box 5"/>
          <p:cNvSpPr txBox="1">
            <a:spLocks noChangeArrowheads="1"/>
          </p:cNvSpPr>
          <p:nvPr/>
        </p:nvSpPr>
        <p:spPr bwMode="auto">
          <a:xfrm>
            <a:off x="533400" y="2514600"/>
            <a:ext cx="26336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sz="2400">
                <a:latin typeface="Courier New" charset="0"/>
              </a:rPr>
              <a:t>Training data</a:t>
            </a:r>
            <a:r>
              <a:rPr lang="en-US" sz="2400" u="sng"/>
              <a:t> </a:t>
            </a:r>
          </a:p>
        </p:txBody>
      </p:sp>
      <p:sp>
        <p:nvSpPr>
          <p:cNvPr id="150534" name="Text Box 6"/>
          <p:cNvSpPr txBox="1">
            <a:spLocks noChangeArrowheads="1"/>
          </p:cNvSpPr>
          <p:nvPr/>
        </p:nvSpPr>
        <p:spPr bwMode="auto">
          <a:xfrm>
            <a:off x="685800" y="4800600"/>
            <a:ext cx="2590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sz="2400">
                <a:latin typeface="Courier New" charset="0"/>
              </a:rPr>
              <a:t>Classifier f</a:t>
            </a:r>
          </a:p>
        </p:txBody>
      </p:sp>
      <p:sp>
        <p:nvSpPr>
          <p:cNvPr id="150536" name="Rectangle 8"/>
          <p:cNvSpPr>
            <a:spLocks noChangeArrowheads="1"/>
          </p:cNvSpPr>
          <p:nvPr/>
        </p:nvSpPr>
        <p:spPr bwMode="auto">
          <a:xfrm>
            <a:off x="838200" y="3352800"/>
            <a:ext cx="20574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r>
              <a:rPr lang="en-US" sz="2400">
                <a:latin typeface="Courier New" charset="0"/>
              </a:rPr>
              <a:t>Learning</a:t>
            </a:r>
          </a:p>
          <a:p>
            <a:pPr marL="342900" indent="-342900"/>
            <a:r>
              <a:rPr lang="en-US" sz="2400">
                <a:latin typeface="Courier New" charset="0"/>
              </a:rPr>
              <a:t>Algorithm</a:t>
            </a:r>
          </a:p>
        </p:txBody>
      </p:sp>
      <p:sp>
        <p:nvSpPr>
          <p:cNvPr id="150540" name="Text Box 12"/>
          <p:cNvSpPr txBox="1">
            <a:spLocks noChangeArrowheads="1"/>
          </p:cNvSpPr>
          <p:nvPr/>
        </p:nvSpPr>
        <p:spPr bwMode="auto">
          <a:xfrm>
            <a:off x="593725" y="1673225"/>
            <a:ext cx="235743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a:solidFill>
                  <a:srgbClr val="CC3300"/>
                </a:solidFill>
              </a:rPr>
              <a:t>Batch learning</a:t>
            </a:r>
          </a:p>
        </p:txBody>
      </p:sp>
      <p:sp>
        <p:nvSpPr>
          <p:cNvPr id="150541" name="Text Box 13"/>
          <p:cNvSpPr txBox="1">
            <a:spLocks noChangeArrowheads="1"/>
          </p:cNvSpPr>
          <p:nvPr/>
        </p:nvSpPr>
        <p:spPr bwMode="auto">
          <a:xfrm>
            <a:off x="5105400" y="1676400"/>
            <a:ext cx="26797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a:solidFill>
                  <a:srgbClr val="CC3300"/>
                </a:solidFill>
              </a:rPr>
              <a:t>On-line learning</a:t>
            </a:r>
          </a:p>
        </p:txBody>
      </p:sp>
      <p:sp>
        <p:nvSpPr>
          <p:cNvPr id="150543" name="Text Box 15"/>
          <p:cNvSpPr txBox="1">
            <a:spLocks noChangeArrowheads="1"/>
          </p:cNvSpPr>
          <p:nvPr/>
        </p:nvSpPr>
        <p:spPr bwMode="auto">
          <a:xfrm>
            <a:off x="4724400" y="2514600"/>
            <a:ext cx="34702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sz="2400">
                <a:latin typeface="Courier New" charset="0"/>
              </a:rPr>
              <a:t>See a new point x</a:t>
            </a:r>
            <a:r>
              <a:rPr lang="en-US" sz="2400" u="sng">
                <a:latin typeface="Courier New" charset="0"/>
              </a:rPr>
              <a:t> </a:t>
            </a:r>
          </a:p>
        </p:txBody>
      </p:sp>
      <p:sp>
        <p:nvSpPr>
          <p:cNvPr id="150547" name="AutoShape 19"/>
          <p:cNvSpPr>
            <a:spLocks noChangeArrowheads="1"/>
          </p:cNvSpPr>
          <p:nvPr/>
        </p:nvSpPr>
        <p:spPr bwMode="auto">
          <a:xfrm>
            <a:off x="5105400" y="3581400"/>
            <a:ext cx="2590800" cy="685800"/>
          </a:xfrm>
          <a:prstGeom prst="octagon">
            <a:avLst>
              <a:gd name="adj" fmla="val 2928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r>
              <a:rPr lang="en-US" sz="2400">
                <a:latin typeface="Courier New" charset="0"/>
              </a:rPr>
              <a:t>predict label</a:t>
            </a:r>
          </a:p>
        </p:txBody>
      </p:sp>
      <p:sp>
        <p:nvSpPr>
          <p:cNvPr id="150548" name="AutoShape 20"/>
          <p:cNvSpPr>
            <a:spLocks noChangeArrowheads="1"/>
          </p:cNvSpPr>
          <p:nvPr/>
        </p:nvSpPr>
        <p:spPr bwMode="auto">
          <a:xfrm>
            <a:off x="1295400" y="5791200"/>
            <a:ext cx="1066800" cy="685800"/>
          </a:xfrm>
          <a:prstGeom prst="octagon">
            <a:avLst>
              <a:gd name="adj" fmla="val 2928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r>
              <a:rPr lang="en-US" sz="2400">
                <a:latin typeface="Courier New" charset="0"/>
              </a:rPr>
              <a:t>test</a:t>
            </a:r>
          </a:p>
        </p:txBody>
      </p:sp>
      <p:sp>
        <p:nvSpPr>
          <p:cNvPr id="150549" name="Text Box 21"/>
          <p:cNvSpPr txBox="1">
            <a:spLocks noChangeArrowheads="1"/>
          </p:cNvSpPr>
          <p:nvPr/>
        </p:nvSpPr>
        <p:spPr bwMode="auto">
          <a:xfrm>
            <a:off x="5791200" y="4724400"/>
            <a:ext cx="1219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sz="2400">
                <a:latin typeface="Courier New" charset="0"/>
              </a:rPr>
              <a:t>See y</a:t>
            </a:r>
          </a:p>
        </p:txBody>
      </p:sp>
      <p:sp>
        <p:nvSpPr>
          <p:cNvPr id="150550" name="Rectangle 22"/>
          <p:cNvSpPr>
            <a:spLocks noChangeArrowheads="1"/>
          </p:cNvSpPr>
          <p:nvPr/>
        </p:nvSpPr>
        <p:spPr bwMode="auto">
          <a:xfrm>
            <a:off x="5410200" y="5562600"/>
            <a:ext cx="18288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r>
              <a:rPr lang="en-US" sz="2400">
                <a:latin typeface="Courier New" charset="0"/>
              </a:rPr>
              <a:t>Update</a:t>
            </a:r>
          </a:p>
          <a:p>
            <a:pPr marL="342900" indent="-342900"/>
            <a:r>
              <a:rPr lang="en-US" sz="2400">
                <a:latin typeface="Courier New" charset="0"/>
              </a:rPr>
              <a:t>classifer</a:t>
            </a:r>
          </a:p>
        </p:txBody>
      </p:sp>
      <p:sp>
        <p:nvSpPr>
          <p:cNvPr id="150552" name="Line 24"/>
          <p:cNvSpPr>
            <a:spLocks noChangeShapeType="1"/>
          </p:cNvSpPr>
          <p:nvPr/>
        </p:nvSpPr>
        <p:spPr bwMode="auto">
          <a:xfrm>
            <a:off x="1828800" y="2971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3" name="Line 25"/>
          <p:cNvSpPr>
            <a:spLocks noChangeShapeType="1"/>
          </p:cNvSpPr>
          <p:nvPr/>
        </p:nvSpPr>
        <p:spPr bwMode="auto">
          <a:xfrm>
            <a:off x="1828800" y="4343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4" name="Line 26"/>
          <p:cNvSpPr>
            <a:spLocks noChangeShapeType="1"/>
          </p:cNvSpPr>
          <p:nvPr/>
        </p:nvSpPr>
        <p:spPr bwMode="auto">
          <a:xfrm>
            <a:off x="1828800" y="5181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5" name="Line 27"/>
          <p:cNvSpPr>
            <a:spLocks noChangeShapeType="1"/>
          </p:cNvSpPr>
          <p:nvPr/>
        </p:nvSpPr>
        <p:spPr bwMode="auto">
          <a:xfrm>
            <a:off x="6324600" y="2971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6" name="Line 28"/>
          <p:cNvSpPr>
            <a:spLocks noChangeShapeType="1"/>
          </p:cNvSpPr>
          <p:nvPr/>
        </p:nvSpPr>
        <p:spPr bwMode="auto">
          <a:xfrm>
            <a:off x="6324600" y="4267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7" name="Line 29"/>
          <p:cNvSpPr>
            <a:spLocks noChangeShapeType="1"/>
          </p:cNvSpPr>
          <p:nvPr/>
        </p:nvSpPr>
        <p:spPr bwMode="auto">
          <a:xfrm>
            <a:off x="6324600" y="5181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60" name="Freeform 32"/>
          <p:cNvSpPr>
            <a:spLocks/>
          </p:cNvSpPr>
          <p:nvPr/>
        </p:nvSpPr>
        <p:spPr bwMode="auto">
          <a:xfrm>
            <a:off x="7239000" y="2743200"/>
            <a:ext cx="1574800" cy="3276600"/>
          </a:xfrm>
          <a:custGeom>
            <a:avLst/>
            <a:gdLst>
              <a:gd name="T0" fmla="*/ 0 w 992"/>
              <a:gd name="T1" fmla="*/ 2064 h 2064"/>
              <a:gd name="T2" fmla="*/ 720 w 992"/>
              <a:gd name="T3" fmla="*/ 1680 h 2064"/>
              <a:gd name="T4" fmla="*/ 960 w 992"/>
              <a:gd name="T5" fmla="*/ 480 h 2064"/>
              <a:gd name="T6" fmla="*/ 528 w 992"/>
              <a:gd name="T7" fmla="*/ 0 h 2064"/>
            </a:gdLst>
            <a:ahLst/>
            <a:cxnLst>
              <a:cxn ang="0">
                <a:pos x="T0" y="T1"/>
              </a:cxn>
              <a:cxn ang="0">
                <a:pos x="T2" y="T3"/>
              </a:cxn>
              <a:cxn ang="0">
                <a:pos x="T4" y="T5"/>
              </a:cxn>
              <a:cxn ang="0">
                <a:pos x="T6" y="T7"/>
              </a:cxn>
            </a:cxnLst>
            <a:rect l="0" t="0" r="r" b="b"/>
            <a:pathLst>
              <a:path w="992" h="2064">
                <a:moveTo>
                  <a:pt x="0" y="2064"/>
                </a:moveTo>
                <a:cubicBezTo>
                  <a:pt x="280" y="2004"/>
                  <a:pt x="560" y="1944"/>
                  <a:pt x="720" y="1680"/>
                </a:cubicBezTo>
                <a:cubicBezTo>
                  <a:pt x="880" y="1416"/>
                  <a:pt x="992" y="760"/>
                  <a:pt x="960" y="480"/>
                </a:cubicBezTo>
                <a:cubicBezTo>
                  <a:pt x="928" y="200"/>
                  <a:pt x="728" y="100"/>
                  <a:pt x="528" y="0"/>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089220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atin typeface="Calibri" charset="0"/>
              </a:rPr>
              <a:t>A programming task</a:t>
            </a:r>
          </a:p>
        </p:txBody>
      </p:sp>
      <p:sp>
        <p:nvSpPr>
          <p:cNvPr id="5123" name="Rectangle 4"/>
          <p:cNvSpPr>
            <a:spLocks noChangeArrowheads="1"/>
          </p:cNvSpPr>
          <p:nvPr/>
        </p:nvSpPr>
        <p:spPr bwMode="auto">
          <a:xfrm>
            <a:off x="914400" y="1905001"/>
            <a:ext cx="7086600" cy="441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24" name="Line 5"/>
          <p:cNvSpPr>
            <a:spLocks noChangeShapeType="1"/>
          </p:cNvSpPr>
          <p:nvPr/>
        </p:nvSpPr>
        <p:spPr bwMode="auto">
          <a:xfrm>
            <a:off x="914400" y="28956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5125" name="Line 6"/>
          <p:cNvSpPr>
            <a:spLocks noChangeShapeType="1"/>
          </p:cNvSpPr>
          <p:nvPr/>
        </p:nvSpPr>
        <p:spPr bwMode="auto">
          <a:xfrm>
            <a:off x="914400" y="50292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5126" name="Line 7"/>
          <p:cNvSpPr>
            <a:spLocks noChangeShapeType="1"/>
          </p:cNvSpPr>
          <p:nvPr/>
        </p:nvSpPr>
        <p:spPr bwMode="auto">
          <a:xfrm>
            <a:off x="2438400" y="1905001"/>
            <a:ext cx="0" cy="441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5127" name="Line 8"/>
          <p:cNvSpPr>
            <a:spLocks noChangeShapeType="1"/>
          </p:cNvSpPr>
          <p:nvPr/>
        </p:nvSpPr>
        <p:spPr bwMode="auto">
          <a:xfrm>
            <a:off x="3886200" y="1905001"/>
            <a:ext cx="0" cy="441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5128" name="Line 9"/>
          <p:cNvSpPr>
            <a:spLocks noChangeShapeType="1"/>
          </p:cNvSpPr>
          <p:nvPr/>
        </p:nvSpPr>
        <p:spPr bwMode="auto">
          <a:xfrm>
            <a:off x="5943600" y="1905001"/>
            <a:ext cx="0" cy="441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5129" name="Oval 10"/>
          <p:cNvSpPr>
            <a:spLocks noChangeArrowheads="1"/>
          </p:cNvSpPr>
          <p:nvPr/>
        </p:nvSpPr>
        <p:spPr bwMode="auto">
          <a:xfrm>
            <a:off x="1295400" y="22098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0" name="Oval 11"/>
          <p:cNvSpPr>
            <a:spLocks noChangeArrowheads="1"/>
          </p:cNvSpPr>
          <p:nvPr/>
        </p:nvSpPr>
        <p:spPr bwMode="auto">
          <a:xfrm>
            <a:off x="1066800" y="25146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1" name="Oval 12"/>
          <p:cNvSpPr>
            <a:spLocks noChangeArrowheads="1"/>
          </p:cNvSpPr>
          <p:nvPr/>
        </p:nvSpPr>
        <p:spPr bwMode="auto">
          <a:xfrm>
            <a:off x="1066800" y="19812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2" name="Oval 13"/>
          <p:cNvSpPr>
            <a:spLocks noChangeArrowheads="1"/>
          </p:cNvSpPr>
          <p:nvPr/>
        </p:nvSpPr>
        <p:spPr bwMode="auto">
          <a:xfrm>
            <a:off x="1524000" y="19812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3" name="Oval 14"/>
          <p:cNvSpPr>
            <a:spLocks noChangeArrowheads="1"/>
          </p:cNvSpPr>
          <p:nvPr/>
        </p:nvSpPr>
        <p:spPr bwMode="auto">
          <a:xfrm>
            <a:off x="1905000" y="2133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4" name="Oval 15"/>
          <p:cNvSpPr>
            <a:spLocks noChangeArrowheads="1"/>
          </p:cNvSpPr>
          <p:nvPr/>
        </p:nvSpPr>
        <p:spPr bwMode="auto">
          <a:xfrm>
            <a:off x="1905000" y="2590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5" name="AutoShape 16"/>
          <p:cNvSpPr>
            <a:spLocks noChangeArrowheads="1"/>
          </p:cNvSpPr>
          <p:nvPr/>
        </p:nvSpPr>
        <p:spPr bwMode="auto">
          <a:xfrm>
            <a:off x="1371600" y="25146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6" name="AutoShape 17"/>
          <p:cNvSpPr>
            <a:spLocks noChangeArrowheads="1"/>
          </p:cNvSpPr>
          <p:nvPr/>
        </p:nvSpPr>
        <p:spPr bwMode="auto">
          <a:xfrm>
            <a:off x="1600200" y="22098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7" name="AutoShape 18"/>
          <p:cNvSpPr>
            <a:spLocks noChangeArrowheads="1"/>
          </p:cNvSpPr>
          <p:nvPr/>
        </p:nvSpPr>
        <p:spPr bwMode="auto">
          <a:xfrm>
            <a:off x="1143000" y="32766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8" name="AutoShape 19"/>
          <p:cNvSpPr>
            <a:spLocks noChangeArrowheads="1"/>
          </p:cNvSpPr>
          <p:nvPr/>
        </p:nvSpPr>
        <p:spPr bwMode="auto">
          <a:xfrm>
            <a:off x="1447800" y="38100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39" name="AutoShape 20"/>
          <p:cNvSpPr>
            <a:spLocks noChangeArrowheads="1"/>
          </p:cNvSpPr>
          <p:nvPr/>
        </p:nvSpPr>
        <p:spPr bwMode="auto">
          <a:xfrm>
            <a:off x="1752600" y="32766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0" name="AutoShape 21"/>
          <p:cNvSpPr>
            <a:spLocks noChangeArrowheads="1"/>
          </p:cNvSpPr>
          <p:nvPr/>
        </p:nvSpPr>
        <p:spPr bwMode="auto">
          <a:xfrm>
            <a:off x="1143000" y="44196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1" name="AutoShape 22"/>
          <p:cNvSpPr>
            <a:spLocks noChangeArrowheads="1"/>
          </p:cNvSpPr>
          <p:nvPr/>
        </p:nvSpPr>
        <p:spPr bwMode="auto">
          <a:xfrm>
            <a:off x="1828800" y="42672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2" name="Oval 23"/>
          <p:cNvSpPr>
            <a:spLocks noChangeArrowheads="1"/>
          </p:cNvSpPr>
          <p:nvPr/>
        </p:nvSpPr>
        <p:spPr bwMode="auto">
          <a:xfrm>
            <a:off x="1981200" y="38862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3" name="Oval 24"/>
          <p:cNvSpPr>
            <a:spLocks noChangeArrowheads="1"/>
          </p:cNvSpPr>
          <p:nvPr/>
        </p:nvSpPr>
        <p:spPr bwMode="auto">
          <a:xfrm>
            <a:off x="4572000" y="36576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4" name="Oval 25"/>
          <p:cNvSpPr>
            <a:spLocks noChangeArrowheads="1"/>
          </p:cNvSpPr>
          <p:nvPr/>
        </p:nvSpPr>
        <p:spPr bwMode="auto">
          <a:xfrm>
            <a:off x="4343400" y="44958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5" name="Oval 26"/>
          <p:cNvSpPr>
            <a:spLocks noChangeArrowheads="1"/>
          </p:cNvSpPr>
          <p:nvPr/>
        </p:nvSpPr>
        <p:spPr bwMode="auto">
          <a:xfrm>
            <a:off x="4267200" y="32004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6" name="Oval 27"/>
          <p:cNvSpPr>
            <a:spLocks noChangeArrowheads="1"/>
          </p:cNvSpPr>
          <p:nvPr/>
        </p:nvSpPr>
        <p:spPr bwMode="auto">
          <a:xfrm>
            <a:off x="5334000" y="32004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7" name="Oval 28"/>
          <p:cNvSpPr>
            <a:spLocks noChangeArrowheads="1"/>
          </p:cNvSpPr>
          <p:nvPr/>
        </p:nvSpPr>
        <p:spPr bwMode="auto">
          <a:xfrm>
            <a:off x="4648200" y="29718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8" name="Oval 29"/>
          <p:cNvSpPr>
            <a:spLocks noChangeArrowheads="1"/>
          </p:cNvSpPr>
          <p:nvPr/>
        </p:nvSpPr>
        <p:spPr bwMode="auto">
          <a:xfrm>
            <a:off x="5181600" y="40386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49" name="AutoShape 30"/>
          <p:cNvSpPr>
            <a:spLocks noChangeArrowheads="1"/>
          </p:cNvSpPr>
          <p:nvPr/>
        </p:nvSpPr>
        <p:spPr bwMode="auto">
          <a:xfrm>
            <a:off x="4648200" y="39624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0" name="AutoShape 31"/>
          <p:cNvSpPr>
            <a:spLocks noChangeArrowheads="1"/>
          </p:cNvSpPr>
          <p:nvPr/>
        </p:nvSpPr>
        <p:spPr bwMode="auto">
          <a:xfrm>
            <a:off x="5410200" y="45720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1" name="Oval 32"/>
          <p:cNvSpPr>
            <a:spLocks noChangeArrowheads="1"/>
          </p:cNvSpPr>
          <p:nvPr/>
        </p:nvSpPr>
        <p:spPr bwMode="auto">
          <a:xfrm>
            <a:off x="4114800" y="39624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2" name="AutoShape 33"/>
          <p:cNvSpPr>
            <a:spLocks noChangeArrowheads="1"/>
          </p:cNvSpPr>
          <p:nvPr/>
        </p:nvSpPr>
        <p:spPr bwMode="auto">
          <a:xfrm>
            <a:off x="6019800" y="33528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3" name="AutoShape 34"/>
          <p:cNvSpPr>
            <a:spLocks noChangeArrowheads="1"/>
          </p:cNvSpPr>
          <p:nvPr/>
        </p:nvSpPr>
        <p:spPr bwMode="auto">
          <a:xfrm>
            <a:off x="5943600" y="41148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4" name="AutoShape 35"/>
          <p:cNvSpPr>
            <a:spLocks noChangeArrowheads="1"/>
          </p:cNvSpPr>
          <p:nvPr/>
        </p:nvSpPr>
        <p:spPr bwMode="auto">
          <a:xfrm>
            <a:off x="6934200" y="32766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5" name="AutoShape 36"/>
          <p:cNvSpPr>
            <a:spLocks noChangeArrowheads="1"/>
          </p:cNvSpPr>
          <p:nvPr/>
        </p:nvSpPr>
        <p:spPr bwMode="auto">
          <a:xfrm>
            <a:off x="6324600" y="44196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6" name="AutoShape 37"/>
          <p:cNvSpPr>
            <a:spLocks noChangeArrowheads="1"/>
          </p:cNvSpPr>
          <p:nvPr/>
        </p:nvSpPr>
        <p:spPr bwMode="auto">
          <a:xfrm>
            <a:off x="7010400" y="42672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7" name="Oval 38"/>
          <p:cNvSpPr>
            <a:spLocks noChangeArrowheads="1"/>
          </p:cNvSpPr>
          <p:nvPr/>
        </p:nvSpPr>
        <p:spPr bwMode="auto">
          <a:xfrm>
            <a:off x="6934200" y="29718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8" name="Oval 40"/>
          <p:cNvSpPr>
            <a:spLocks noChangeArrowheads="1"/>
          </p:cNvSpPr>
          <p:nvPr/>
        </p:nvSpPr>
        <p:spPr bwMode="auto">
          <a:xfrm>
            <a:off x="7391400" y="3733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59" name="AutoShape 41"/>
          <p:cNvSpPr>
            <a:spLocks noChangeArrowheads="1"/>
          </p:cNvSpPr>
          <p:nvPr/>
        </p:nvSpPr>
        <p:spPr bwMode="auto">
          <a:xfrm>
            <a:off x="6477000" y="37338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0" name="Oval 42"/>
          <p:cNvSpPr>
            <a:spLocks noChangeArrowheads="1"/>
          </p:cNvSpPr>
          <p:nvPr/>
        </p:nvSpPr>
        <p:spPr bwMode="auto">
          <a:xfrm>
            <a:off x="4572000" y="54102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1" name="Oval 43"/>
          <p:cNvSpPr>
            <a:spLocks noChangeArrowheads="1"/>
          </p:cNvSpPr>
          <p:nvPr/>
        </p:nvSpPr>
        <p:spPr bwMode="auto">
          <a:xfrm>
            <a:off x="4343400" y="57150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2" name="Oval 44"/>
          <p:cNvSpPr>
            <a:spLocks noChangeArrowheads="1"/>
          </p:cNvSpPr>
          <p:nvPr/>
        </p:nvSpPr>
        <p:spPr bwMode="auto">
          <a:xfrm>
            <a:off x="4343400" y="51816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3" name="Oval 45"/>
          <p:cNvSpPr>
            <a:spLocks noChangeArrowheads="1"/>
          </p:cNvSpPr>
          <p:nvPr/>
        </p:nvSpPr>
        <p:spPr bwMode="auto">
          <a:xfrm>
            <a:off x="4800600" y="51816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4" name="Oval 46"/>
          <p:cNvSpPr>
            <a:spLocks noChangeArrowheads="1"/>
          </p:cNvSpPr>
          <p:nvPr/>
        </p:nvSpPr>
        <p:spPr bwMode="auto">
          <a:xfrm>
            <a:off x="5181600" y="53340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5" name="Oval 47"/>
          <p:cNvSpPr>
            <a:spLocks noChangeArrowheads="1"/>
          </p:cNvSpPr>
          <p:nvPr/>
        </p:nvSpPr>
        <p:spPr bwMode="auto">
          <a:xfrm>
            <a:off x="5181600" y="57912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6" name="AutoShape 48"/>
          <p:cNvSpPr>
            <a:spLocks noChangeArrowheads="1"/>
          </p:cNvSpPr>
          <p:nvPr/>
        </p:nvSpPr>
        <p:spPr bwMode="auto">
          <a:xfrm>
            <a:off x="4648200" y="57150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7" name="AutoShape 49"/>
          <p:cNvSpPr>
            <a:spLocks noChangeArrowheads="1"/>
          </p:cNvSpPr>
          <p:nvPr/>
        </p:nvSpPr>
        <p:spPr bwMode="auto">
          <a:xfrm>
            <a:off x="4876800" y="5410201"/>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8" name="Oval 51"/>
          <p:cNvSpPr>
            <a:spLocks noChangeArrowheads="1"/>
          </p:cNvSpPr>
          <p:nvPr/>
        </p:nvSpPr>
        <p:spPr bwMode="auto">
          <a:xfrm>
            <a:off x="5562600" y="6019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69" name="Oval 52"/>
          <p:cNvSpPr>
            <a:spLocks noChangeArrowheads="1"/>
          </p:cNvSpPr>
          <p:nvPr/>
        </p:nvSpPr>
        <p:spPr bwMode="auto">
          <a:xfrm>
            <a:off x="5562600" y="52578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70" name="Oval 53"/>
          <p:cNvSpPr>
            <a:spLocks noChangeArrowheads="1"/>
          </p:cNvSpPr>
          <p:nvPr/>
        </p:nvSpPr>
        <p:spPr bwMode="auto">
          <a:xfrm>
            <a:off x="5486400" y="5562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71" name="Oval 54"/>
          <p:cNvSpPr>
            <a:spLocks noChangeArrowheads="1"/>
          </p:cNvSpPr>
          <p:nvPr/>
        </p:nvSpPr>
        <p:spPr bwMode="auto">
          <a:xfrm>
            <a:off x="4038600" y="59436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172" name="Oval 55"/>
          <p:cNvSpPr>
            <a:spLocks noChangeArrowheads="1"/>
          </p:cNvSpPr>
          <p:nvPr/>
        </p:nvSpPr>
        <p:spPr bwMode="auto">
          <a:xfrm>
            <a:off x="4114800" y="5410201"/>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atin typeface="Calibri" charset="0"/>
              </a:rPr>
              <a:t>Example of a Decision Tree</a:t>
            </a:r>
          </a:p>
        </p:txBody>
      </p:sp>
      <p:grpSp>
        <p:nvGrpSpPr>
          <p:cNvPr id="13315" name="Group 3"/>
          <p:cNvGrpSpPr>
            <a:grpSpLocks/>
          </p:cNvGrpSpPr>
          <p:nvPr/>
        </p:nvGrpSpPr>
        <p:grpSpPr bwMode="auto">
          <a:xfrm>
            <a:off x="304800" y="1720850"/>
            <a:ext cx="3587750" cy="4311650"/>
            <a:chOff x="288" y="951"/>
            <a:chExt cx="2260" cy="2716"/>
          </a:xfrm>
        </p:grpSpPr>
        <p:graphicFrame>
          <p:nvGraphicFramePr>
            <p:cNvPr id="13345"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spid="_x0000_s13363" name="Document" r:id="rId3" imgW="5404104" imgH="5779008" progId="Word.Document.8">
                    <p:embed/>
                  </p:oleObj>
                </mc:Choice>
                <mc:Fallback>
                  <p:oleObj name="Document" r:id="rId3" imgW="5404104" imgH="577900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346" name="Text Box 5"/>
            <p:cNvSpPr txBox="1">
              <a:spLocks noChangeArrowheads="1"/>
            </p:cNvSpPr>
            <p:nvPr/>
          </p:nvSpPr>
          <p:spPr bwMode="auto">
            <a:xfrm rot="-2416809">
              <a:off x="672" y="951"/>
              <a:ext cx="7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006600"/>
                  </a:solidFill>
                </a:rPr>
                <a:t>categorical</a:t>
              </a:r>
              <a:endParaRPr lang="en-US" sz="1600" b="1">
                <a:solidFill>
                  <a:schemeClr val="bg2"/>
                </a:solidFill>
              </a:endParaRPr>
            </a:p>
          </p:txBody>
        </p:sp>
        <p:sp>
          <p:nvSpPr>
            <p:cNvPr id="13347" name="Text Box 6"/>
            <p:cNvSpPr txBox="1">
              <a:spLocks noChangeArrowheads="1"/>
            </p:cNvSpPr>
            <p:nvPr/>
          </p:nvSpPr>
          <p:spPr bwMode="auto">
            <a:xfrm rot="-2416809">
              <a:off x="1104" y="951"/>
              <a:ext cx="7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006600"/>
                  </a:solidFill>
                </a:rPr>
                <a:t>categorical</a:t>
              </a:r>
              <a:endParaRPr lang="en-US" sz="1600" b="1">
                <a:solidFill>
                  <a:schemeClr val="bg2"/>
                </a:solidFill>
              </a:endParaRPr>
            </a:p>
          </p:txBody>
        </p:sp>
        <p:sp>
          <p:nvSpPr>
            <p:cNvPr id="13348" name="Text Box 7"/>
            <p:cNvSpPr txBox="1">
              <a:spLocks noChangeArrowheads="1"/>
            </p:cNvSpPr>
            <p:nvPr/>
          </p:nvSpPr>
          <p:spPr bwMode="auto">
            <a:xfrm rot="-2416809">
              <a:off x="1632" y="951"/>
              <a:ext cx="80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006600"/>
                  </a:solidFill>
                </a:rPr>
                <a:t>continuous</a:t>
              </a:r>
              <a:endParaRPr lang="en-US" sz="1600" b="1">
                <a:solidFill>
                  <a:schemeClr val="bg2"/>
                </a:solidFill>
              </a:endParaRPr>
            </a:p>
          </p:txBody>
        </p:sp>
        <p:sp>
          <p:nvSpPr>
            <p:cNvPr id="13349" name="Text Box 8"/>
            <p:cNvSpPr txBox="1">
              <a:spLocks noChangeArrowheads="1"/>
            </p:cNvSpPr>
            <p:nvPr/>
          </p:nvSpPr>
          <p:spPr bwMode="auto">
            <a:xfrm rot="-2416809">
              <a:off x="2112" y="1047"/>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006600"/>
                  </a:solidFill>
                </a:rPr>
                <a:t>class</a:t>
              </a:r>
              <a:endParaRPr lang="en-US" sz="1600" b="1">
                <a:solidFill>
                  <a:schemeClr val="bg2"/>
                </a:solidFill>
              </a:endParaRPr>
            </a:p>
          </p:txBody>
        </p:sp>
      </p:grpSp>
      <p:sp>
        <p:nvSpPr>
          <p:cNvPr id="13316" name="Line 9"/>
          <p:cNvSpPr>
            <a:spLocks noChangeShapeType="1"/>
          </p:cNvSpPr>
          <p:nvPr/>
        </p:nvSpPr>
        <p:spPr bwMode="auto">
          <a:xfrm>
            <a:off x="7042150" y="4854576"/>
            <a:ext cx="242888"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17" name="Line 10"/>
          <p:cNvSpPr>
            <a:spLocks noChangeShapeType="1"/>
          </p:cNvSpPr>
          <p:nvPr/>
        </p:nvSpPr>
        <p:spPr bwMode="auto">
          <a:xfrm flipH="1">
            <a:off x="5911850" y="4854576"/>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18" name="Line 11"/>
          <p:cNvSpPr>
            <a:spLocks noChangeShapeType="1"/>
          </p:cNvSpPr>
          <p:nvPr/>
        </p:nvSpPr>
        <p:spPr bwMode="auto">
          <a:xfrm flipH="1">
            <a:off x="6557964" y="406082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19" name="Line 12"/>
          <p:cNvSpPr>
            <a:spLocks noChangeShapeType="1"/>
          </p:cNvSpPr>
          <p:nvPr/>
        </p:nvSpPr>
        <p:spPr bwMode="auto">
          <a:xfrm>
            <a:off x="7769225" y="406082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20" name="Line 13"/>
          <p:cNvSpPr>
            <a:spLocks noChangeShapeType="1"/>
          </p:cNvSpPr>
          <p:nvPr/>
        </p:nvSpPr>
        <p:spPr bwMode="auto">
          <a:xfrm>
            <a:off x="6719888" y="33337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21" name="Line 14"/>
          <p:cNvSpPr>
            <a:spLocks noChangeShapeType="1"/>
          </p:cNvSpPr>
          <p:nvPr/>
        </p:nvSpPr>
        <p:spPr bwMode="auto">
          <a:xfrm flipH="1">
            <a:off x="5346701" y="33337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22" name="Text Box 15"/>
          <p:cNvSpPr txBox="1">
            <a:spLocks noChangeArrowheads="1"/>
          </p:cNvSpPr>
          <p:nvPr/>
        </p:nvSpPr>
        <p:spPr bwMode="auto">
          <a:xfrm>
            <a:off x="5864226" y="3070226"/>
            <a:ext cx="93662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13323" name="Text Box 16"/>
          <p:cNvSpPr txBox="1">
            <a:spLocks noChangeArrowheads="1"/>
          </p:cNvSpPr>
          <p:nvPr/>
        </p:nvSpPr>
        <p:spPr bwMode="auto">
          <a:xfrm>
            <a:off x="6880225" y="3797301"/>
            <a:ext cx="935038"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MarSt</a:t>
            </a:r>
            <a:endParaRPr lang="en-US" sz="1600">
              <a:solidFill>
                <a:schemeClr val="bg2"/>
              </a:solidFill>
            </a:endParaRPr>
          </a:p>
        </p:txBody>
      </p:sp>
      <p:sp>
        <p:nvSpPr>
          <p:cNvPr id="13324" name="Text Box 17"/>
          <p:cNvSpPr txBox="1">
            <a:spLocks noChangeArrowheads="1"/>
          </p:cNvSpPr>
          <p:nvPr/>
        </p:nvSpPr>
        <p:spPr bwMode="auto">
          <a:xfrm>
            <a:off x="6154739" y="4589463"/>
            <a:ext cx="96837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TaxInc</a:t>
            </a:r>
            <a:endParaRPr lang="en-US" sz="1600">
              <a:solidFill>
                <a:schemeClr val="bg2"/>
              </a:solidFill>
            </a:endParaRPr>
          </a:p>
        </p:txBody>
      </p:sp>
      <p:sp>
        <p:nvSpPr>
          <p:cNvPr id="13325" name="AutoShape 18"/>
          <p:cNvSpPr>
            <a:spLocks noChangeArrowheads="1"/>
          </p:cNvSpPr>
          <p:nvPr/>
        </p:nvSpPr>
        <p:spPr bwMode="auto">
          <a:xfrm>
            <a:off x="7081838" y="5378451"/>
            <a:ext cx="627062"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26" name="Text Box 19"/>
          <p:cNvSpPr txBox="1">
            <a:spLocks noChangeArrowheads="1"/>
          </p:cNvSpPr>
          <p:nvPr/>
        </p:nvSpPr>
        <p:spPr bwMode="auto">
          <a:xfrm>
            <a:off x="7005638" y="537845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YES</a:t>
            </a:r>
            <a:endParaRPr lang="en-US" sz="1600">
              <a:solidFill>
                <a:schemeClr val="bg2"/>
              </a:solidFill>
            </a:endParaRPr>
          </a:p>
        </p:txBody>
      </p:sp>
      <p:sp>
        <p:nvSpPr>
          <p:cNvPr id="13327" name="AutoShape 20"/>
          <p:cNvSpPr>
            <a:spLocks noChangeArrowheads="1"/>
          </p:cNvSpPr>
          <p:nvPr/>
        </p:nvSpPr>
        <p:spPr bwMode="auto">
          <a:xfrm>
            <a:off x="5589588" y="5395914"/>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28" name="Text Box 21"/>
          <p:cNvSpPr txBox="1">
            <a:spLocks noChangeArrowheads="1"/>
          </p:cNvSpPr>
          <p:nvPr/>
        </p:nvSpPr>
        <p:spPr bwMode="auto">
          <a:xfrm>
            <a:off x="5686426" y="538162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3329" name="AutoShape 22"/>
          <p:cNvSpPr>
            <a:spLocks noChangeArrowheads="1"/>
          </p:cNvSpPr>
          <p:nvPr/>
        </p:nvSpPr>
        <p:spPr bwMode="auto">
          <a:xfrm>
            <a:off x="5024438" y="381158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30" name="Text Box 23"/>
          <p:cNvSpPr txBox="1">
            <a:spLocks noChangeArrowheads="1"/>
          </p:cNvSpPr>
          <p:nvPr/>
        </p:nvSpPr>
        <p:spPr bwMode="auto">
          <a:xfrm>
            <a:off x="5119688" y="37973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rgbClr val="00FFFF"/>
              </a:solidFill>
            </a:endParaRPr>
          </a:p>
        </p:txBody>
      </p:sp>
      <p:sp>
        <p:nvSpPr>
          <p:cNvPr id="13331" name="AutoShape 24"/>
          <p:cNvSpPr>
            <a:spLocks noChangeArrowheads="1"/>
          </p:cNvSpPr>
          <p:nvPr/>
        </p:nvSpPr>
        <p:spPr bwMode="auto">
          <a:xfrm>
            <a:off x="7920038" y="4616451"/>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32" name="Text Box 25"/>
          <p:cNvSpPr txBox="1">
            <a:spLocks noChangeArrowheads="1"/>
          </p:cNvSpPr>
          <p:nvPr/>
        </p:nvSpPr>
        <p:spPr bwMode="auto">
          <a:xfrm>
            <a:off x="7996238" y="46164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3333" name="Text Box 26"/>
          <p:cNvSpPr txBox="1">
            <a:spLocks noChangeArrowheads="1"/>
          </p:cNvSpPr>
          <p:nvPr/>
        </p:nvSpPr>
        <p:spPr bwMode="auto">
          <a:xfrm>
            <a:off x="5137150" y="33337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13334" name="Text Box 27"/>
          <p:cNvSpPr txBox="1">
            <a:spLocks noChangeArrowheads="1"/>
          </p:cNvSpPr>
          <p:nvPr/>
        </p:nvSpPr>
        <p:spPr bwMode="auto">
          <a:xfrm>
            <a:off x="6998434" y="3333750"/>
            <a:ext cx="446941"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No</a:t>
            </a:r>
            <a:endParaRPr lang="en-US" sz="1600">
              <a:solidFill>
                <a:schemeClr val="bg2"/>
              </a:solidFill>
            </a:endParaRPr>
          </a:p>
        </p:txBody>
      </p:sp>
      <p:sp>
        <p:nvSpPr>
          <p:cNvPr id="13335" name="Text Box 28"/>
          <p:cNvSpPr txBox="1">
            <a:spLocks noChangeArrowheads="1"/>
          </p:cNvSpPr>
          <p:nvPr/>
        </p:nvSpPr>
        <p:spPr bwMode="auto">
          <a:xfrm>
            <a:off x="8035247" y="4098926"/>
            <a:ext cx="880153"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Married</a:t>
            </a:r>
            <a:r>
              <a:rPr lang="en-US" sz="1600">
                <a:solidFill>
                  <a:schemeClr val="bg2"/>
                </a:solidFill>
              </a:rPr>
              <a:t> </a:t>
            </a:r>
          </a:p>
        </p:txBody>
      </p:sp>
      <p:sp>
        <p:nvSpPr>
          <p:cNvPr id="13336" name="Text Box 29"/>
          <p:cNvSpPr txBox="1">
            <a:spLocks noChangeArrowheads="1"/>
          </p:cNvSpPr>
          <p:nvPr/>
        </p:nvSpPr>
        <p:spPr bwMode="auto">
          <a:xfrm>
            <a:off x="5750852" y="4127500"/>
            <a:ext cx="1678649"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Single, Divorced</a:t>
            </a:r>
            <a:endParaRPr lang="en-US" sz="1600">
              <a:solidFill>
                <a:schemeClr val="bg2"/>
              </a:solidFill>
            </a:endParaRPr>
          </a:p>
        </p:txBody>
      </p:sp>
      <p:sp>
        <p:nvSpPr>
          <p:cNvPr id="13337" name="Text Box 30"/>
          <p:cNvSpPr txBox="1">
            <a:spLocks noChangeArrowheads="1"/>
          </p:cNvSpPr>
          <p:nvPr/>
        </p:nvSpPr>
        <p:spPr bwMode="auto">
          <a:xfrm>
            <a:off x="5389564" y="49196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&lt; 80K</a:t>
            </a:r>
            <a:endParaRPr lang="en-US" sz="1600">
              <a:solidFill>
                <a:schemeClr val="bg2"/>
              </a:solidFill>
            </a:endParaRPr>
          </a:p>
        </p:txBody>
      </p:sp>
      <p:sp>
        <p:nvSpPr>
          <p:cNvPr id="13338" name="Text Box 31"/>
          <p:cNvSpPr txBox="1">
            <a:spLocks noChangeArrowheads="1"/>
          </p:cNvSpPr>
          <p:nvPr/>
        </p:nvSpPr>
        <p:spPr bwMode="auto">
          <a:xfrm>
            <a:off x="7164389" y="49196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&gt; 80K</a:t>
            </a:r>
            <a:endParaRPr lang="en-US" sz="1600">
              <a:solidFill>
                <a:schemeClr val="bg2"/>
              </a:solidFill>
            </a:endParaRPr>
          </a:p>
        </p:txBody>
      </p:sp>
      <p:sp>
        <p:nvSpPr>
          <p:cNvPr id="13339" name="Text Box 32"/>
          <p:cNvSpPr txBox="1">
            <a:spLocks noChangeArrowheads="1"/>
          </p:cNvSpPr>
          <p:nvPr/>
        </p:nvSpPr>
        <p:spPr bwMode="auto">
          <a:xfrm>
            <a:off x="6437784" y="2116138"/>
            <a:ext cx="2307755" cy="36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b="1" i="1">
                <a:solidFill>
                  <a:srgbClr val="FF0000"/>
                </a:solidFill>
              </a:rPr>
              <a:t>Splitting Attributes</a:t>
            </a:r>
          </a:p>
        </p:txBody>
      </p:sp>
      <p:sp>
        <p:nvSpPr>
          <p:cNvPr id="13340" name="Line 33"/>
          <p:cNvSpPr>
            <a:spLocks noChangeShapeType="1"/>
          </p:cNvSpPr>
          <p:nvPr/>
        </p:nvSpPr>
        <p:spPr bwMode="auto">
          <a:xfrm flipH="1">
            <a:off x="6881814" y="2497139"/>
            <a:ext cx="536575" cy="5349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41" name="AutoShape 34"/>
          <p:cNvSpPr>
            <a:spLocks noChangeArrowheads="1"/>
          </p:cNvSpPr>
          <p:nvPr/>
        </p:nvSpPr>
        <p:spPr bwMode="auto">
          <a:xfrm>
            <a:off x="3886200" y="4159250"/>
            <a:ext cx="914400" cy="293688"/>
          </a:xfrm>
          <a:prstGeom prst="rightArrow">
            <a:avLst>
              <a:gd name="adj1" fmla="val 50000"/>
              <a:gd name="adj2" fmla="val 77838"/>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42" name="Line 35"/>
          <p:cNvSpPr>
            <a:spLocks noChangeShapeType="1"/>
          </p:cNvSpPr>
          <p:nvPr/>
        </p:nvSpPr>
        <p:spPr bwMode="auto">
          <a:xfrm>
            <a:off x="7494588" y="2497138"/>
            <a:ext cx="76200" cy="11445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3343" name="Text Box 36"/>
          <p:cNvSpPr txBox="1">
            <a:spLocks noChangeArrowheads="1"/>
          </p:cNvSpPr>
          <p:nvPr/>
        </p:nvSpPr>
        <p:spPr bwMode="auto">
          <a:xfrm>
            <a:off x="838200" y="6216650"/>
            <a:ext cx="2514600" cy="3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20000"/>
              </a:spcBef>
              <a:buClr>
                <a:schemeClr val="accent2"/>
              </a:buClr>
              <a:buSzPct val="75000"/>
              <a:buFont typeface="Monotype Sorts" charset="0"/>
              <a:buNone/>
            </a:pPr>
            <a:r>
              <a:rPr lang="en-US" sz="2000" b="1">
                <a:solidFill>
                  <a:schemeClr val="tx2"/>
                </a:solidFill>
              </a:rPr>
              <a:t>Training Data</a:t>
            </a:r>
            <a:endParaRPr lang="en-US" sz="2000">
              <a:solidFill>
                <a:schemeClr val="bg2"/>
              </a:solidFill>
            </a:endParaRPr>
          </a:p>
        </p:txBody>
      </p:sp>
      <p:sp>
        <p:nvSpPr>
          <p:cNvPr id="13344" name="Text Box 37"/>
          <p:cNvSpPr txBox="1">
            <a:spLocks noChangeArrowheads="1"/>
          </p:cNvSpPr>
          <p:nvPr/>
        </p:nvSpPr>
        <p:spPr bwMode="auto">
          <a:xfrm>
            <a:off x="5105400" y="6184901"/>
            <a:ext cx="3124200" cy="3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20000"/>
              </a:spcBef>
              <a:buClr>
                <a:schemeClr val="accent2"/>
              </a:buClr>
              <a:buSzPct val="75000"/>
              <a:buFont typeface="Monotype Sorts" charset="0"/>
              <a:buNone/>
            </a:pPr>
            <a:r>
              <a:rPr lang="en-US" sz="2000" b="1">
                <a:solidFill>
                  <a:schemeClr val="tx2"/>
                </a:solidFill>
              </a:rPr>
              <a:t>Model:  Decision Tree</a:t>
            </a:r>
            <a:endParaRPr lang="en-US" sz="200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Calibri" charset="0"/>
              </a:rPr>
              <a:t>Another Example of Decision Tree</a:t>
            </a:r>
          </a:p>
        </p:txBody>
      </p:sp>
      <p:graphicFrame>
        <p:nvGraphicFramePr>
          <p:cNvPr id="14339" name="Object 3"/>
          <p:cNvGraphicFramePr>
            <a:graphicFrameLocks noChangeAspect="1"/>
          </p:cNvGraphicFramePr>
          <p:nvPr/>
        </p:nvGraphicFramePr>
        <p:xfrm>
          <a:off x="381001" y="2484438"/>
          <a:ext cx="3565525" cy="3687762"/>
        </p:xfrm>
        <a:graphic>
          <a:graphicData uri="http://schemas.openxmlformats.org/presentationml/2006/ole">
            <mc:AlternateContent xmlns:mc="http://schemas.openxmlformats.org/markup-compatibility/2006">
              <mc:Choice xmlns:v="urn:schemas-microsoft-com:vml" Requires="v">
                <p:oleObj spid="_x0000_s14382" name="Document" r:id="rId3" imgW="5404104" imgH="5779008" progId="Word.Document.8">
                  <p:embed/>
                </p:oleObj>
              </mc:Choice>
              <mc:Fallback>
                <p:oleObj name="Document" r:id="rId3" imgW="5404104" imgH="5779008"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2484438"/>
                        <a:ext cx="3565525" cy="3687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40" name="Text Box 4"/>
          <p:cNvSpPr txBox="1">
            <a:spLocks noChangeArrowheads="1"/>
          </p:cNvSpPr>
          <p:nvPr/>
        </p:nvSpPr>
        <p:spPr bwMode="auto">
          <a:xfrm rot="19183191">
            <a:off x="990600" y="1860550"/>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006600"/>
                </a:solidFill>
              </a:rPr>
              <a:t>categorical</a:t>
            </a:r>
            <a:endParaRPr lang="en-US" sz="1600" b="1">
              <a:solidFill>
                <a:schemeClr val="bg2"/>
              </a:solidFill>
            </a:endParaRPr>
          </a:p>
        </p:txBody>
      </p:sp>
      <p:sp>
        <p:nvSpPr>
          <p:cNvPr id="14341" name="Text Box 5"/>
          <p:cNvSpPr txBox="1">
            <a:spLocks noChangeArrowheads="1"/>
          </p:cNvSpPr>
          <p:nvPr/>
        </p:nvSpPr>
        <p:spPr bwMode="auto">
          <a:xfrm rot="19183191">
            <a:off x="1676400" y="1860550"/>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006600"/>
                </a:solidFill>
              </a:rPr>
              <a:t>categorical</a:t>
            </a:r>
            <a:endParaRPr lang="en-US" sz="1600" b="1">
              <a:solidFill>
                <a:schemeClr val="bg2"/>
              </a:solidFill>
            </a:endParaRPr>
          </a:p>
        </p:txBody>
      </p:sp>
      <p:sp>
        <p:nvSpPr>
          <p:cNvPr id="14342" name="Text Box 6"/>
          <p:cNvSpPr txBox="1">
            <a:spLocks noChangeArrowheads="1"/>
          </p:cNvSpPr>
          <p:nvPr/>
        </p:nvSpPr>
        <p:spPr bwMode="auto">
          <a:xfrm rot="19183191">
            <a:off x="2514600" y="1860550"/>
            <a:ext cx="12779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006600"/>
                </a:solidFill>
              </a:rPr>
              <a:t>continuous</a:t>
            </a:r>
            <a:endParaRPr lang="en-US" sz="1600" b="1">
              <a:solidFill>
                <a:schemeClr val="bg2"/>
              </a:solidFill>
            </a:endParaRPr>
          </a:p>
        </p:txBody>
      </p:sp>
      <p:sp>
        <p:nvSpPr>
          <p:cNvPr id="14343" name="Text Box 7"/>
          <p:cNvSpPr txBox="1">
            <a:spLocks noChangeArrowheads="1"/>
          </p:cNvSpPr>
          <p:nvPr/>
        </p:nvSpPr>
        <p:spPr bwMode="auto">
          <a:xfrm rot="19183191">
            <a:off x="3276600" y="2012950"/>
            <a:ext cx="692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006600"/>
                </a:solidFill>
              </a:rPr>
              <a:t>class</a:t>
            </a:r>
            <a:endParaRPr lang="en-US" sz="1600" b="1">
              <a:solidFill>
                <a:schemeClr val="bg2"/>
              </a:solidFill>
            </a:endParaRPr>
          </a:p>
        </p:txBody>
      </p:sp>
      <p:sp>
        <p:nvSpPr>
          <p:cNvPr id="14344" name="Line 8"/>
          <p:cNvSpPr>
            <a:spLocks noChangeShapeType="1"/>
          </p:cNvSpPr>
          <p:nvPr/>
        </p:nvSpPr>
        <p:spPr bwMode="auto">
          <a:xfrm>
            <a:off x="7929564" y="3848100"/>
            <a:ext cx="242887"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4345" name="Line 9"/>
          <p:cNvSpPr>
            <a:spLocks noChangeShapeType="1"/>
          </p:cNvSpPr>
          <p:nvPr/>
        </p:nvSpPr>
        <p:spPr bwMode="auto">
          <a:xfrm flipH="1">
            <a:off x="6799263" y="3848100"/>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4346" name="Line 10"/>
          <p:cNvSpPr>
            <a:spLocks noChangeShapeType="1"/>
          </p:cNvSpPr>
          <p:nvPr/>
        </p:nvSpPr>
        <p:spPr bwMode="auto">
          <a:xfrm flipH="1">
            <a:off x="5805489" y="3084514"/>
            <a:ext cx="403225" cy="52863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4347" name="Line 11"/>
          <p:cNvSpPr>
            <a:spLocks noChangeShapeType="1"/>
          </p:cNvSpPr>
          <p:nvPr/>
        </p:nvSpPr>
        <p:spPr bwMode="auto">
          <a:xfrm>
            <a:off x="7016750" y="3084514"/>
            <a:ext cx="484188" cy="52863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4348" name="Line 12"/>
          <p:cNvSpPr>
            <a:spLocks noChangeShapeType="1"/>
          </p:cNvSpPr>
          <p:nvPr/>
        </p:nvSpPr>
        <p:spPr bwMode="auto">
          <a:xfrm>
            <a:off x="5967413" y="2357438"/>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4349" name="Line 13"/>
          <p:cNvSpPr>
            <a:spLocks noChangeShapeType="1"/>
          </p:cNvSpPr>
          <p:nvPr/>
        </p:nvSpPr>
        <p:spPr bwMode="auto">
          <a:xfrm flipH="1">
            <a:off x="4594226" y="2357438"/>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4350" name="Text Box 14"/>
          <p:cNvSpPr txBox="1">
            <a:spLocks noChangeArrowheads="1"/>
          </p:cNvSpPr>
          <p:nvPr/>
        </p:nvSpPr>
        <p:spPr bwMode="auto">
          <a:xfrm>
            <a:off x="5111751" y="2093914"/>
            <a:ext cx="93662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MarSt</a:t>
            </a:r>
            <a:endParaRPr lang="en-US" sz="1600">
              <a:solidFill>
                <a:schemeClr val="bg2"/>
              </a:solidFill>
            </a:endParaRPr>
          </a:p>
        </p:txBody>
      </p:sp>
      <p:sp>
        <p:nvSpPr>
          <p:cNvPr id="14351" name="Text Box 15"/>
          <p:cNvSpPr txBox="1">
            <a:spLocks noChangeArrowheads="1"/>
          </p:cNvSpPr>
          <p:nvPr/>
        </p:nvSpPr>
        <p:spPr bwMode="auto">
          <a:xfrm>
            <a:off x="6127750" y="2820989"/>
            <a:ext cx="935038"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14352" name="Text Box 16"/>
          <p:cNvSpPr txBox="1">
            <a:spLocks noChangeArrowheads="1"/>
          </p:cNvSpPr>
          <p:nvPr/>
        </p:nvSpPr>
        <p:spPr bwMode="auto">
          <a:xfrm>
            <a:off x="7042151" y="3582989"/>
            <a:ext cx="96837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TaxInc</a:t>
            </a:r>
            <a:endParaRPr lang="en-US" sz="1600">
              <a:solidFill>
                <a:schemeClr val="bg2"/>
              </a:solidFill>
            </a:endParaRPr>
          </a:p>
        </p:txBody>
      </p:sp>
      <p:sp>
        <p:nvSpPr>
          <p:cNvPr id="14353" name="AutoShape 17"/>
          <p:cNvSpPr>
            <a:spLocks noChangeArrowheads="1"/>
          </p:cNvSpPr>
          <p:nvPr/>
        </p:nvSpPr>
        <p:spPr bwMode="auto">
          <a:xfrm>
            <a:off x="7969251" y="4371975"/>
            <a:ext cx="627063"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4354" name="Text Box 18"/>
          <p:cNvSpPr txBox="1">
            <a:spLocks noChangeArrowheads="1"/>
          </p:cNvSpPr>
          <p:nvPr/>
        </p:nvSpPr>
        <p:spPr bwMode="auto">
          <a:xfrm>
            <a:off x="7893050" y="4371975"/>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YES</a:t>
            </a:r>
            <a:endParaRPr lang="en-US" sz="1600">
              <a:solidFill>
                <a:schemeClr val="bg2"/>
              </a:solidFill>
            </a:endParaRPr>
          </a:p>
        </p:txBody>
      </p:sp>
      <p:sp>
        <p:nvSpPr>
          <p:cNvPr id="14355" name="AutoShape 19"/>
          <p:cNvSpPr>
            <a:spLocks noChangeArrowheads="1"/>
          </p:cNvSpPr>
          <p:nvPr/>
        </p:nvSpPr>
        <p:spPr bwMode="auto">
          <a:xfrm>
            <a:off x="6477000" y="4389439"/>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4356" name="Text Box 20"/>
          <p:cNvSpPr txBox="1">
            <a:spLocks noChangeArrowheads="1"/>
          </p:cNvSpPr>
          <p:nvPr/>
        </p:nvSpPr>
        <p:spPr bwMode="auto">
          <a:xfrm>
            <a:off x="6573839" y="43751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4357" name="AutoShape 21"/>
          <p:cNvSpPr>
            <a:spLocks noChangeArrowheads="1"/>
          </p:cNvSpPr>
          <p:nvPr/>
        </p:nvSpPr>
        <p:spPr bwMode="auto">
          <a:xfrm>
            <a:off x="4271963" y="2835275"/>
            <a:ext cx="685800" cy="347663"/>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4358" name="Text Box 22"/>
          <p:cNvSpPr txBox="1">
            <a:spLocks noChangeArrowheads="1"/>
          </p:cNvSpPr>
          <p:nvPr/>
        </p:nvSpPr>
        <p:spPr bwMode="auto">
          <a:xfrm>
            <a:off x="4367213" y="2820988"/>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rgbClr val="00FFFF"/>
              </a:solidFill>
            </a:endParaRPr>
          </a:p>
        </p:txBody>
      </p:sp>
      <p:grpSp>
        <p:nvGrpSpPr>
          <p:cNvPr id="14359" name="Group 23"/>
          <p:cNvGrpSpPr>
            <a:grpSpLocks/>
          </p:cNvGrpSpPr>
          <p:nvPr/>
        </p:nvGrpSpPr>
        <p:grpSpPr bwMode="auto">
          <a:xfrm>
            <a:off x="5518150" y="3582989"/>
            <a:ext cx="685800" cy="381000"/>
            <a:chOff x="4927" y="2340"/>
            <a:chExt cx="432" cy="240"/>
          </a:xfrm>
        </p:grpSpPr>
        <p:sp>
          <p:nvSpPr>
            <p:cNvPr id="14367" name="AutoShape 24"/>
            <p:cNvSpPr>
              <a:spLocks noChangeArrowheads="1"/>
            </p:cNvSpPr>
            <p:nvPr/>
          </p:nvSpPr>
          <p:spPr bwMode="auto">
            <a:xfrm>
              <a:off x="4927" y="2340"/>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8" name="Text Box 25"/>
            <p:cNvSpPr txBox="1">
              <a:spLocks noChangeArrowheads="1"/>
            </p:cNvSpPr>
            <p:nvPr/>
          </p:nvSpPr>
          <p:spPr bwMode="auto">
            <a:xfrm>
              <a:off x="4975" y="2340"/>
              <a:ext cx="3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grpSp>
      <p:sp>
        <p:nvSpPr>
          <p:cNvPr id="14360" name="Text Box 26"/>
          <p:cNvSpPr txBox="1">
            <a:spLocks noChangeArrowheads="1"/>
          </p:cNvSpPr>
          <p:nvPr/>
        </p:nvSpPr>
        <p:spPr bwMode="auto">
          <a:xfrm>
            <a:off x="5441950" y="3125788"/>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14361" name="Text Box 27"/>
          <p:cNvSpPr txBox="1">
            <a:spLocks noChangeArrowheads="1"/>
          </p:cNvSpPr>
          <p:nvPr/>
        </p:nvSpPr>
        <p:spPr bwMode="auto">
          <a:xfrm>
            <a:off x="7190523" y="3049588"/>
            <a:ext cx="446941"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No</a:t>
            </a:r>
            <a:endParaRPr lang="en-US" sz="1600">
              <a:solidFill>
                <a:schemeClr val="bg2"/>
              </a:solidFill>
            </a:endParaRPr>
          </a:p>
        </p:txBody>
      </p:sp>
      <p:sp>
        <p:nvSpPr>
          <p:cNvPr id="14362" name="Text Box 28"/>
          <p:cNvSpPr txBox="1">
            <a:spLocks noChangeArrowheads="1"/>
          </p:cNvSpPr>
          <p:nvPr/>
        </p:nvSpPr>
        <p:spPr bwMode="auto">
          <a:xfrm>
            <a:off x="4120472" y="2287588"/>
            <a:ext cx="880153"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Married</a:t>
            </a:r>
            <a:r>
              <a:rPr lang="en-US" sz="1600">
                <a:solidFill>
                  <a:schemeClr val="bg2"/>
                </a:solidFill>
              </a:rPr>
              <a:t> </a:t>
            </a:r>
          </a:p>
        </p:txBody>
      </p:sp>
      <p:sp>
        <p:nvSpPr>
          <p:cNvPr id="14363" name="Text Box 29"/>
          <p:cNvSpPr txBox="1">
            <a:spLocks noChangeArrowheads="1"/>
          </p:cNvSpPr>
          <p:nvPr/>
        </p:nvSpPr>
        <p:spPr bwMode="auto">
          <a:xfrm>
            <a:off x="5670551" y="2058989"/>
            <a:ext cx="13985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Single, Divorced</a:t>
            </a:r>
            <a:endParaRPr lang="en-US" sz="1600">
              <a:solidFill>
                <a:schemeClr val="bg2"/>
              </a:solidFill>
            </a:endParaRPr>
          </a:p>
        </p:txBody>
      </p:sp>
      <p:sp>
        <p:nvSpPr>
          <p:cNvPr id="14364" name="Text Box 30"/>
          <p:cNvSpPr txBox="1">
            <a:spLocks noChangeArrowheads="1"/>
          </p:cNvSpPr>
          <p:nvPr/>
        </p:nvSpPr>
        <p:spPr bwMode="auto">
          <a:xfrm>
            <a:off x="6276976" y="391318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&lt; 80K</a:t>
            </a:r>
            <a:endParaRPr lang="en-US" sz="1600">
              <a:solidFill>
                <a:schemeClr val="bg2"/>
              </a:solidFill>
            </a:endParaRPr>
          </a:p>
        </p:txBody>
      </p:sp>
      <p:sp>
        <p:nvSpPr>
          <p:cNvPr id="14365" name="Text Box 31"/>
          <p:cNvSpPr txBox="1">
            <a:spLocks noChangeArrowheads="1"/>
          </p:cNvSpPr>
          <p:nvPr/>
        </p:nvSpPr>
        <p:spPr bwMode="auto">
          <a:xfrm>
            <a:off x="8051801" y="391318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&gt; 80K</a:t>
            </a:r>
            <a:endParaRPr lang="en-US" sz="1600">
              <a:solidFill>
                <a:schemeClr val="bg2"/>
              </a:solidFill>
            </a:endParaRPr>
          </a:p>
        </p:txBody>
      </p:sp>
      <p:sp>
        <p:nvSpPr>
          <p:cNvPr id="14366" name="Text Box 32"/>
          <p:cNvSpPr txBox="1">
            <a:spLocks noChangeArrowheads="1"/>
          </p:cNvSpPr>
          <p:nvPr/>
        </p:nvSpPr>
        <p:spPr bwMode="auto">
          <a:xfrm>
            <a:off x="4267200" y="5380039"/>
            <a:ext cx="4419600" cy="64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solidFill>
                  <a:srgbClr val="CC3300"/>
                </a:solidFill>
              </a:rPr>
              <a:t>There could be more than one tree that fits the same data!</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atin typeface="Calibri" charset="0"/>
              </a:rPr>
              <a:t>Decision Tree Classification Task</a:t>
            </a:r>
          </a:p>
        </p:txBody>
      </p:sp>
      <p:graphicFrame>
        <p:nvGraphicFramePr>
          <p:cNvPr id="15363" name="Object 3"/>
          <p:cNvGraphicFramePr>
            <a:graphicFrameLocks noGrp="1" noChangeAspect="1"/>
          </p:cNvGraphicFramePr>
          <p:nvPr>
            <p:ph idx="1"/>
          </p:nvPr>
        </p:nvGraphicFramePr>
        <p:xfrm>
          <a:off x="1536701" y="1600201"/>
          <a:ext cx="6070600" cy="4525963"/>
        </p:xfrm>
        <a:graphic>
          <a:graphicData uri="http://schemas.openxmlformats.org/presentationml/2006/ole">
            <mc:AlternateContent xmlns:mc="http://schemas.openxmlformats.org/markup-compatibility/2006">
              <mc:Choice xmlns:v="urn:schemas-microsoft-com:vml" Requires="v">
                <p:oleObj spid="_x0000_s15379" name="Visio" r:id="rId3" imgW="8424875" imgH="6279741" progId="Visio.Drawing.6">
                  <p:embed/>
                </p:oleObj>
              </mc:Choice>
              <mc:Fallback>
                <p:oleObj name="Visio" r:id="rId3" imgW="8424875" imgH="6279741" progId="Visio.Drawing.6">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1" y="1600201"/>
                        <a:ext cx="607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Line 4"/>
          <p:cNvSpPr>
            <a:spLocks noChangeShapeType="1"/>
          </p:cNvSpPr>
          <p:nvPr/>
        </p:nvSpPr>
        <p:spPr bwMode="auto">
          <a:xfrm flipH="1" flipV="1">
            <a:off x="6019800" y="4724400"/>
            <a:ext cx="0" cy="6858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15365" name="Text Box 5"/>
          <p:cNvSpPr txBox="1">
            <a:spLocks noChangeArrowheads="1"/>
          </p:cNvSpPr>
          <p:nvPr/>
        </p:nvSpPr>
        <p:spPr bwMode="auto">
          <a:xfrm>
            <a:off x="7086600" y="4114801"/>
            <a:ext cx="1219200"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400" b="1"/>
              <a:t>Decision Tree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atin typeface="Calibri" charset="0"/>
              </a:rPr>
              <a:t>Apply Model to Test Data</a:t>
            </a:r>
          </a:p>
        </p:txBody>
      </p:sp>
      <p:grpSp>
        <p:nvGrpSpPr>
          <p:cNvPr id="16387" name="Group 3"/>
          <p:cNvGrpSpPr>
            <a:grpSpLocks/>
          </p:cNvGrpSpPr>
          <p:nvPr/>
        </p:nvGrpSpPr>
        <p:grpSpPr bwMode="auto">
          <a:xfrm>
            <a:off x="685800" y="2797175"/>
            <a:ext cx="4267200" cy="3298825"/>
            <a:chOff x="384" y="1584"/>
            <a:chExt cx="2451" cy="1694"/>
          </a:xfrm>
        </p:grpSpPr>
        <p:sp>
          <p:nvSpPr>
            <p:cNvPr id="16392"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3"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4"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5"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6"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7"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8" name="Text Box 10"/>
            <p:cNvSpPr txBox="1">
              <a:spLocks noChangeArrowheads="1"/>
            </p:cNvSpPr>
            <p:nvPr/>
          </p:nvSpPr>
          <p:spPr bwMode="auto">
            <a:xfrm>
              <a:off x="913" y="1584"/>
              <a:ext cx="590" cy="174"/>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16399" name="Text Box 11"/>
            <p:cNvSpPr txBox="1">
              <a:spLocks noChangeArrowheads="1"/>
            </p:cNvSpPr>
            <p:nvPr/>
          </p:nvSpPr>
          <p:spPr bwMode="auto">
            <a:xfrm>
              <a:off x="1553" y="2042"/>
              <a:ext cx="589" cy="174"/>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MarSt</a:t>
              </a:r>
              <a:endParaRPr lang="en-US" sz="1600">
                <a:solidFill>
                  <a:schemeClr val="bg2"/>
                </a:solidFill>
              </a:endParaRPr>
            </a:p>
          </p:txBody>
        </p:sp>
        <p:sp>
          <p:nvSpPr>
            <p:cNvPr id="16400" name="Text Box 12"/>
            <p:cNvSpPr txBox="1">
              <a:spLocks noChangeArrowheads="1"/>
            </p:cNvSpPr>
            <p:nvPr/>
          </p:nvSpPr>
          <p:spPr bwMode="auto">
            <a:xfrm>
              <a:off x="1096" y="2541"/>
              <a:ext cx="610" cy="174"/>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TaxInc</a:t>
              </a:r>
              <a:endParaRPr lang="en-US" sz="1600">
                <a:solidFill>
                  <a:schemeClr val="bg2"/>
                </a:solidFill>
              </a:endParaRPr>
            </a:p>
          </p:txBody>
        </p:sp>
        <p:sp>
          <p:nvSpPr>
            <p:cNvPr id="16401"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02"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YES</a:t>
              </a:r>
              <a:endParaRPr lang="en-US" sz="1600">
                <a:solidFill>
                  <a:schemeClr val="bg2"/>
                </a:solidFill>
              </a:endParaRPr>
            </a:p>
          </p:txBody>
        </p:sp>
        <p:sp>
          <p:nvSpPr>
            <p:cNvPr id="16403"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04"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6405"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06"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rgbClr val="00FFFF"/>
                </a:solidFill>
              </a:endParaRPr>
            </a:p>
          </p:txBody>
        </p:sp>
        <p:sp>
          <p:nvSpPr>
            <p:cNvPr id="16407"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08"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6409" name="Text Box 21"/>
            <p:cNvSpPr txBox="1">
              <a:spLocks noChangeArrowheads="1"/>
            </p:cNvSpPr>
            <p:nvPr/>
          </p:nvSpPr>
          <p:spPr bwMode="auto">
            <a:xfrm>
              <a:off x="493" y="1750"/>
              <a:ext cx="29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16410"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No</a:t>
              </a:r>
              <a:endParaRPr lang="en-US" sz="1600">
                <a:solidFill>
                  <a:schemeClr val="bg2"/>
                </a:solidFill>
              </a:endParaRPr>
            </a:p>
          </p:txBody>
        </p:sp>
        <p:sp>
          <p:nvSpPr>
            <p:cNvPr id="16411" name="Text Box 23"/>
            <p:cNvSpPr txBox="1">
              <a:spLocks noChangeArrowheads="1"/>
            </p:cNvSpPr>
            <p:nvPr/>
          </p:nvSpPr>
          <p:spPr bwMode="auto">
            <a:xfrm>
              <a:off x="2329" y="2232"/>
              <a:ext cx="506"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Married</a:t>
              </a:r>
              <a:r>
                <a:rPr lang="en-US" sz="1600">
                  <a:solidFill>
                    <a:schemeClr val="bg2"/>
                  </a:solidFill>
                </a:rPr>
                <a:t> </a:t>
              </a:r>
            </a:p>
          </p:txBody>
        </p:sp>
        <p:sp>
          <p:nvSpPr>
            <p:cNvPr id="16412" name="Text Box 24"/>
            <p:cNvSpPr txBox="1">
              <a:spLocks noChangeArrowheads="1"/>
            </p:cNvSpPr>
            <p:nvPr/>
          </p:nvSpPr>
          <p:spPr bwMode="auto">
            <a:xfrm>
              <a:off x="935" y="2250"/>
              <a:ext cx="964"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Single, Divorced</a:t>
              </a:r>
              <a:endParaRPr lang="en-US" sz="1600">
                <a:solidFill>
                  <a:schemeClr val="bg2"/>
                </a:solidFill>
              </a:endParaRPr>
            </a:p>
          </p:txBody>
        </p:sp>
        <p:sp>
          <p:nvSpPr>
            <p:cNvPr id="16413"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&lt; 80K</a:t>
              </a:r>
              <a:endParaRPr lang="en-US" sz="1600">
                <a:solidFill>
                  <a:schemeClr val="bg2"/>
                </a:solidFill>
              </a:endParaRPr>
            </a:p>
          </p:txBody>
        </p:sp>
        <p:sp>
          <p:nvSpPr>
            <p:cNvPr id="16414"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&gt; 80K</a:t>
              </a:r>
              <a:endParaRPr lang="en-US" sz="1600">
                <a:solidFill>
                  <a:schemeClr val="bg2"/>
                </a:solidFill>
              </a:endParaRPr>
            </a:p>
          </p:txBody>
        </p:sp>
      </p:grpSp>
      <p:graphicFrame>
        <p:nvGraphicFramePr>
          <p:cNvPr id="16388" name="Object 27"/>
          <p:cNvGraphicFramePr>
            <a:graphicFrameLocks noChangeAspect="1"/>
          </p:cNvGraphicFramePr>
          <p:nvPr/>
        </p:nvGraphicFramePr>
        <p:xfrm>
          <a:off x="4953001" y="2035175"/>
          <a:ext cx="3343275" cy="1133475"/>
        </p:xfrm>
        <a:graphic>
          <a:graphicData uri="http://schemas.openxmlformats.org/presentationml/2006/ole">
            <mc:AlternateContent xmlns:mc="http://schemas.openxmlformats.org/markup-compatibility/2006">
              <mc:Choice xmlns:v="urn:schemas-microsoft-com:vml" Requires="v">
                <p:oleObj spid="_x0000_s16428" name="Document" r:id="rId3" imgW="4651248" imgH="1575816" progId="Word.Document.8">
                  <p:embed/>
                </p:oleObj>
              </mc:Choice>
              <mc:Fallback>
                <p:oleObj name="Document" r:id="rId3" imgW="4651248" imgH="1575816" progId="Word.Document.8">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035175"/>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389" name="Text Box 28"/>
          <p:cNvSpPr txBox="1">
            <a:spLocks noChangeArrowheads="1"/>
          </p:cNvSpPr>
          <p:nvPr/>
        </p:nvSpPr>
        <p:spPr bwMode="auto">
          <a:xfrm>
            <a:off x="4800600" y="1577975"/>
            <a:ext cx="1600200" cy="3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20000"/>
              </a:spcBef>
              <a:buClr>
                <a:schemeClr val="accent2"/>
              </a:buClr>
              <a:buSzPct val="75000"/>
              <a:buFont typeface="Monotype Sorts" charset="0"/>
              <a:buNone/>
            </a:pPr>
            <a:r>
              <a:rPr lang="en-US" sz="2000" b="1">
                <a:solidFill>
                  <a:schemeClr val="tx2"/>
                </a:solidFill>
              </a:rPr>
              <a:t>Test Data</a:t>
            </a:r>
            <a:endParaRPr lang="en-US" sz="2000">
              <a:solidFill>
                <a:schemeClr val="bg2"/>
              </a:solidFill>
            </a:endParaRPr>
          </a:p>
        </p:txBody>
      </p:sp>
      <p:sp>
        <p:nvSpPr>
          <p:cNvPr id="16390" name="Text Box 29"/>
          <p:cNvSpPr txBox="1">
            <a:spLocks noChangeArrowheads="1"/>
          </p:cNvSpPr>
          <p:nvPr/>
        </p:nvSpPr>
        <p:spPr bwMode="auto">
          <a:xfrm>
            <a:off x="990600" y="1882776"/>
            <a:ext cx="3429000" cy="3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spcBef>
                <a:spcPct val="20000"/>
              </a:spcBef>
              <a:buClr>
                <a:schemeClr val="accent2"/>
              </a:buClr>
              <a:buSzPct val="75000"/>
              <a:buFont typeface="Monotype Sorts" charset="0"/>
              <a:buNone/>
            </a:pPr>
            <a:r>
              <a:rPr lang="en-US" sz="2000"/>
              <a:t>Start from the root of tree.</a:t>
            </a:r>
          </a:p>
        </p:txBody>
      </p:sp>
      <p:sp>
        <p:nvSpPr>
          <p:cNvPr id="16391" name="Line 30"/>
          <p:cNvSpPr>
            <a:spLocks noChangeShapeType="1"/>
          </p:cNvSpPr>
          <p:nvPr/>
        </p:nvSpPr>
        <p:spPr bwMode="auto">
          <a:xfrm>
            <a:off x="2133600" y="2263775"/>
            <a:ext cx="0" cy="457200"/>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atin typeface="Calibri" charset="0"/>
              </a:rPr>
              <a:t>Apply Model to Test Data</a:t>
            </a:r>
          </a:p>
        </p:txBody>
      </p:sp>
      <p:grpSp>
        <p:nvGrpSpPr>
          <p:cNvPr id="17411" name="Group 3"/>
          <p:cNvGrpSpPr>
            <a:grpSpLocks/>
          </p:cNvGrpSpPr>
          <p:nvPr/>
        </p:nvGrpSpPr>
        <p:grpSpPr bwMode="auto">
          <a:xfrm>
            <a:off x="685800" y="2797175"/>
            <a:ext cx="4267200" cy="3298825"/>
            <a:chOff x="384" y="1584"/>
            <a:chExt cx="2451" cy="1694"/>
          </a:xfrm>
        </p:grpSpPr>
        <p:sp>
          <p:nvSpPr>
            <p:cNvPr id="17415"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6"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7"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8"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9"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20"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21" name="Text Box 10"/>
            <p:cNvSpPr txBox="1">
              <a:spLocks noChangeArrowheads="1"/>
            </p:cNvSpPr>
            <p:nvPr/>
          </p:nvSpPr>
          <p:spPr bwMode="auto">
            <a:xfrm>
              <a:off x="913" y="1584"/>
              <a:ext cx="590" cy="174"/>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17422" name="Text Box 11"/>
            <p:cNvSpPr txBox="1">
              <a:spLocks noChangeArrowheads="1"/>
            </p:cNvSpPr>
            <p:nvPr/>
          </p:nvSpPr>
          <p:spPr bwMode="auto">
            <a:xfrm>
              <a:off x="1553" y="2042"/>
              <a:ext cx="589" cy="174"/>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MarSt</a:t>
              </a:r>
              <a:endParaRPr lang="en-US" sz="1600">
                <a:solidFill>
                  <a:schemeClr val="bg2"/>
                </a:solidFill>
              </a:endParaRPr>
            </a:p>
          </p:txBody>
        </p:sp>
        <p:sp>
          <p:nvSpPr>
            <p:cNvPr id="17423" name="Text Box 12"/>
            <p:cNvSpPr txBox="1">
              <a:spLocks noChangeArrowheads="1"/>
            </p:cNvSpPr>
            <p:nvPr/>
          </p:nvSpPr>
          <p:spPr bwMode="auto">
            <a:xfrm>
              <a:off x="1096" y="2541"/>
              <a:ext cx="610" cy="174"/>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TaxInc</a:t>
              </a:r>
              <a:endParaRPr lang="en-US" sz="1600">
                <a:solidFill>
                  <a:schemeClr val="bg2"/>
                </a:solidFill>
              </a:endParaRPr>
            </a:p>
          </p:txBody>
        </p:sp>
        <p:sp>
          <p:nvSpPr>
            <p:cNvPr id="17424"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25"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YES</a:t>
              </a:r>
              <a:endParaRPr lang="en-US" sz="1600">
                <a:solidFill>
                  <a:schemeClr val="bg2"/>
                </a:solidFill>
              </a:endParaRPr>
            </a:p>
          </p:txBody>
        </p:sp>
        <p:sp>
          <p:nvSpPr>
            <p:cNvPr id="17426"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27"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7428"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29"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rgbClr val="00FFFF"/>
                </a:solidFill>
              </a:endParaRPr>
            </a:p>
          </p:txBody>
        </p:sp>
        <p:sp>
          <p:nvSpPr>
            <p:cNvPr id="17430"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31"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7432" name="Text Box 21"/>
            <p:cNvSpPr txBox="1">
              <a:spLocks noChangeArrowheads="1"/>
            </p:cNvSpPr>
            <p:nvPr/>
          </p:nvSpPr>
          <p:spPr bwMode="auto">
            <a:xfrm>
              <a:off x="493" y="1750"/>
              <a:ext cx="29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17433"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No</a:t>
              </a:r>
              <a:endParaRPr lang="en-US" sz="1600">
                <a:solidFill>
                  <a:schemeClr val="bg2"/>
                </a:solidFill>
              </a:endParaRPr>
            </a:p>
          </p:txBody>
        </p:sp>
        <p:sp>
          <p:nvSpPr>
            <p:cNvPr id="17434" name="Text Box 23"/>
            <p:cNvSpPr txBox="1">
              <a:spLocks noChangeArrowheads="1"/>
            </p:cNvSpPr>
            <p:nvPr/>
          </p:nvSpPr>
          <p:spPr bwMode="auto">
            <a:xfrm>
              <a:off x="2329" y="2232"/>
              <a:ext cx="506"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Married</a:t>
              </a:r>
              <a:r>
                <a:rPr lang="en-US" sz="1600">
                  <a:solidFill>
                    <a:schemeClr val="bg2"/>
                  </a:solidFill>
                </a:rPr>
                <a:t> </a:t>
              </a:r>
            </a:p>
          </p:txBody>
        </p:sp>
        <p:sp>
          <p:nvSpPr>
            <p:cNvPr id="17435" name="Text Box 24"/>
            <p:cNvSpPr txBox="1">
              <a:spLocks noChangeArrowheads="1"/>
            </p:cNvSpPr>
            <p:nvPr/>
          </p:nvSpPr>
          <p:spPr bwMode="auto">
            <a:xfrm>
              <a:off x="935" y="2250"/>
              <a:ext cx="964"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Single, Divorced</a:t>
              </a:r>
              <a:endParaRPr lang="en-US" sz="1600">
                <a:solidFill>
                  <a:schemeClr val="bg2"/>
                </a:solidFill>
              </a:endParaRPr>
            </a:p>
          </p:txBody>
        </p:sp>
        <p:sp>
          <p:nvSpPr>
            <p:cNvPr id="17436"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&lt; 80K</a:t>
              </a:r>
              <a:endParaRPr lang="en-US" sz="1600">
                <a:solidFill>
                  <a:schemeClr val="bg2"/>
                </a:solidFill>
              </a:endParaRPr>
            </a:p>
          </p:txBody>
        </p:sp>
        <p:sp>
          <p:nvSpPr>
            <p:cNvPr id="17437"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&gt; 80K</a:t>
              </a:r>
              <a:endParaRPr lang="en-US" sz="1600">
                <a:solidFill>
                  <a:schemeClr val="bg2"/>
                </a:solidFill>
              </a:endParaRPr>
            </a:p>
          </p:txBody>
        </p:sp>
      </p:grpSp>
      <p:graphicFrame>
        <p:nvGraphicFramePr>
          <p:cNvPr id="17412" name="Object 27"/>
          <p:cNvGraphicFramePr>
            <a:graphicFrameLocks noChangeAspect="1"/>
          </p:cNvGraphicFramePr>
          <p:nvPr/>
        </p:nvGraphicFramePr>
        <p:xfrm>
          <a:off x="4953001" y="2035175"/>
          <a:ext cx="3343275" cy="1133475"/>
        </p:xfrm>
        <a:graphic>
          <a:graphicData uri="http://schemas.openxmlformats.org/presentationml/2006/ole">
            <mc:AlternateContent xmlns:mc="http://schemas.openxmlformats.org/markup-compatibility/2006">
              <mc:Choice xmlns:v="urn:schemas-microsoft-com:vml" Requires="v">
                <p:oleObj spid="_x0000_s17451" name="Document" r:id="rId3" imgW="4651248" imgH="1575816" progId="Word.Document.8">
                  <p:embed/>
                </p:oleObj>
              </mc:Choice>
              <mc:Fallback>
                <p:oleObj name="Document" r:id="rId3" imgW="4651248" imgH="1575816" progId="Word.Document.8">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035175"/>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413" name="Text Box 28"/>
          <p:cNvSpPr txBox="1">
            <a:spLocks noChangeArrowheads="1"/>
          </p:cNvSpPr>
          <p:nvPr/>
        </p:nvSpPr>
        <p:spPr bwMode="auto">
          <a:xfrm>
            <a:off x="4800600" y="1577975"/>
            <a:ext cx="1600200" cy="3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20000"/>
              </a:spcBef>
              <a:buClr>
                <a:schemeClr val="accent2"/>
              </a:buClr>
              <a:buSzPct val="75000"/>
              <a:buFont typeface="Monotype Sorts" charset="0"/>
              <a:buNone/>
            </a:pPr>
            <a:r>
              <a:rPr lang="en-US" sz="2000" b="1">
                <a:solidFill>
                  <a:schemeClr val="tx2"/>
                </a:solidFill>
              </a:rPr>
              <a:t>Test Data</a:t>
            </a:r>
            <a:endParaRPr lang="en-US" sz="2000">
              <a:solidFill>
                <a:schemeClr val="bg2"/>
              </a:solidFill>
            </a:endParaRPr>
          </a:p>
        </p:txBody>
      </p:sp>
      <p:sp>
        <p:nvSpPr>
          <p:cNvPr id="17414" name="Line 29"/>
          <p:cNvSpPr>
            <a:spLocks noChangeShapeType="1"/>
          </p:cNvSpPr>
          <p:nvPr/>
        </p:nvSpPr>
        <p:spPr bwMode="auto">
          <a:xfrm flipH="1">
            <a:off x="2667000" y="2263775"/>
            <a:ext cx="2362200" cy="685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atin typeface="Calibri" charset="0"/>
              </a:rPr>
              <a:t>Apply Model to Test Data</a:t>
            </a:r>
          </a:p>
        </p:txBody>
      </p:sp>
      <p:sp>
        <p:nvSpPr>
          <p:cNvPr id="18435" name="Line 3"/>
          <p:cNvSpPr>
            <a:spLocks noChangeShapeType="1"/>
          </p:cNvSpPr>
          <p:nvPr/>
        </p:nvSpPr>
        <p:spPr bwMode="auto">
          <a:xfrm>
            <a:off x="2898775" y="4932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36" name="Line 4"/>
          <p:cNvSpPr>
            <a:spLocks noChangeShapeType="1"/>
          </p:cNvSpPr>
          <p:nvPr/>
        </p:nvSpPr>
        <p:spPr bwMode="auto">
          <a:xfrm flipH="1">
            <a:off x="1658939" y="4932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37" name="Line 5"/>
          <p:cNvSpPr>
            <a:spLocks noChangeShapeType="1"/>
          </p:cNvSpPr>
          <p:nvPr/>
        </p:nvSpPr>
        <p:spPr bwMode="auto">
          <a:xfrm flipH="1">
            <a:off x="2366964" y="3957639"/>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38" name="Line 6"/>
          <p:cNvSpPr>
            <a:spLocks noChangeShapeType="1"/>
          </p:cNvSpPr>
          <p:nvPr/>
        </p:nvSpPr>
        <p:spPr bwMode="auto">
          <a:xfrm>
            <a:off x="3695701" y="3957639"/>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39" name="Line 7"/>
          <p:cNvSpPr>
            <a:spLocks noChangeShapeType="1"/>
          </p:cNvSpPr>
          <p:nvPr/>
        </p:nvSpPr>
        <p:spPr bwMode="auto">
          <a:xfrm>
            <a:off x="2544764" y="3067051"/>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40" name="Line 8"/>
          <p:cNvSpPr>
            <a:spLocks noChangeShapeType="1"/>
          </p:cNvSpPr>
          <p:nvPr/>
        </p:nvSpPr>
        <p:spPr bwMode="auto">
          <a:xfrm flipH="1">
            <a:off x="1039813" y="3067051"/>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41" name="Text Box 9"/>
          <p:cNvSpPr txBox="1">
            <a:spLocks noChangeArrowheads="1"/>
          </p:cNvSpPr>
          <p:nvPr/>
        </p:nvSpPr>
        <p:spPr bwMode="auto">
          <a:xfrm>
            <a:off x="1606551" y="2743201"/>
            <a:ext cx="1027113"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18442" name="Text Box 10"/>
          <p:cNvSpPr txBox="1">
            <a:spLocks noChangeArrowheads="1"/>
          </p:cNvSpPr>
          <p:nvPr/>
        </p:nvSpPr>
        <p:spPr bwMode="auto">
          <a:xfrm>
            <a:off x="2720976" y="3635376"/>
            <a:ext cx="102552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MarSt</a:t>
            </a:r>
            <a:endParaRPr lang="en-US" sz="1600">
              <a:solidFill>
                <a:schemeClr val="bg2"/>
              </a:solidFill>
            </a:endParaRPr>
          </a:p>
        </p:txBody>
      </p:sp>
      <p:sp>
        <p:nvSpPr>
          <p:cNvPr id="18443" name="Text Box 11"/>
          <p:cNvSpPr txBox="1">
            <a:spLocks noChangeArrowheads="1"/>
          </p:cNvSpPr>
          <p:nvPr/>
        </p:nvSpPr>
        <p:spPr bwMode="auto">
          <a:xfrm>
            <a:off x="1925639" y="4606926"/>
            <a:ext cx="1062037"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TaxInc</a:t>
            </a:r>
            <a:endParaRPr lang="en-US" sz="1600">
              <a:solidFill>
                <a:schemeClr val="bg2"/>
              </a:solidFill>
            </a:endParaRPr>
          </a:p>
        </p:txBody>
      </p:sp>
      <p:sp>
        <p:nvSpPr>
          <p:cNvPr id="18444" name="AutoShape 12"/>
          <p:cNvSpPr>
            <a:spLocks noChangeArrowheads="1"/>
          </p:cNvSpPr>
          <p:nvPr/>
        </p:nvSpPr>
        <p:spPr bwMode="auto">
          <a:xfrm>
            <a:off x="2941639" y="5575301"/>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45" name="Text Box 13"/>
          <p:cNvSpPr txBox="1">
            <a:spLocks noChangeArrowheads="1"/>
          </p:cNvSpPr>
          <p:nvPr/>
        </p:nvSpPr>
        <p:spPr bwMode="auto">
          <a:xfrm>
            <a:off x="2859088" y="5575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YES</a:t>
            </a:r>
            <a:endParaRPr lang="en-US" sz="1600">
              <a:solidFill>
                <a:schemeClr val="bg2"/>
              </a:solidFill>
            </a:endParaRPr>
          </a:p>
        </p:txBody>
      </p:sp>
      <p:sp>
        <p:nvSpPr>
          <p:cNvPr id="18446" name="AutoShape 14"/>
          <p:cNvSpPr>
            <a:spLocks noChangeArrowheads="1"/>
          </p:cNvSpPr>
          <p:nvPr/>
        </p:nvSpPr>
        <p:spPr bwMode="auto">
          <a:xfrm>
            <a:off x="1304926" y="5595939"/>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47" name="Text Box 15"/>
          <p:cNvSpPr txBox="1">
            <a:spLocks noChangeArrowheads="1"/>
          </p:cNvSpPr>
          <p:nvPr/>
        </p:nvSpPr>
        <p:spPr bwMode="auto">
          <a:xfrm>
            <a:off x="1435100" y="5578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8448" name="AutoShape 16"/>
          <p:cNvSpPr>
            <a:spLocks noChangeArrowheads="1"/>
          </p:cNvSpPr>
          <p:nvPr/>
        </p:nvSpPr>
        <p:spPr bwMode="auto">
          <a:xfrm>
            <a:off x="685801" y="3652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49" name="Text Box 17"/>
          <p:cNvSpPr txBox="1">
            <a:spLocks noChangeArrowheads="1"/>
          </p:cNvSpPr>
          <p:nvPr/>
        </p:nvSpPr>
        <p:spPr bwMode="auto">
          <a:xfrm>
            <a:off x="814388" y="3635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rgbClr val="00FFFF"/>
              </a:solidFill>
            </a:endParaRPr>
          </a:p>
        </p:txBody>
      </p:sp>
      <p:sp>
        <p:nvSpPr>
          <p:cNvPr id="18450" name="AutoShape 18"/>
          <p:cNvSpPr>
            <a:spLocks noChangeArrowheads="1"/>
          </p:cNvSpPr>
          <p:nvPr/>
        </p:nvSpPr>
        <p:spPr bwMode="auto">
          <a:xfrm>
            <a:off x="3860800" y="4640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8451" name="Text Box 19"/>
          <p:cNvSpPr txBox="1">
            <a:spLocks noChangeArrowheads="1"/>
          </p:cNvSpPr>
          <p:nvPr/>
        </p:nvSpPr>
        <p:spPr bwMode="auto">
          <a:xfrm>
            <a:off x="3968750" y="4640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8452" name="Text Box 20"/>
          <p:cNvSpPr txBox="1">
            <a:spLocks noChangeArrowheads="1"/>
          </p:cNvSpPr>
          <p:nvPr/>
        </p:nvSpPr>
        <p:spPr bwMode="auto">
          <a:xfrm>
            <a:off x="860425" y="3067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18453" name="Text Box 21"/>
          <p:cNvSpPr txBox="1">
            <a:spLocks noChangeArrowheads="1"/>
          </p:cNvSpPr>
          <p:nvPr/>
        </p:nvSpPr>
        <p:spPr bwMode="auto">
          <a:xfrm>
            <a:off x="2893159" y="3067050"/>
            <a:ext cx="446941"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solidFill>
                  <a:srgbClr val="FF0000"/>
                </a:solidFill>
              </a:rPr>
              <a:t>No</a:t>
            </a:r>
          </a:p>
        </p:txBody>
      </p:sp>
      <p:sp>
        <p:nvSpPr>
          <p:cNvPr id="18454" name="Text Box 22"/>
          <p:cNvSpPr txBox="1">
            <a:spLocks noChangeArrowheads="1"/>
          </p:cNvSpPr>
          <p:nvPr/>
        </p:nvSpPr>
        <p:spPr bwMode="auto">
          <a:xfrm>
            <a:off x="4072847" y="4005263"/>
            <a:ext cx="880153"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Married</a:t>
            </a:r>
            <a:r>
              <a:rPr lang="en-US" sz="1600">
                <a:solidFill>
                  <a:schemeClr val="bg2"/>
                </a:solidFill>
              </a:rPr>
              <a:t> </a:t>
            </a:r>
          </a:p>
        </p:txBody>
      </p:sp>
      <p:sp>
        <p:nvSpPr>
          <p:cNvPr id="18455" name="Text Box 23"/>
          <p:cNvSpPr txBox="1">
            <a:spLocks noChangeArrowheads="1"/>
          </p:cNvSpPr>
          <p:nvPr/>
        </p:nvSpPr>
        <p:spPr bwMode="auto">
          <a:xfrm>
            <a:off x="1643990" y="4040188"/>
            <a:ext cx="1678649"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Single, Divorced</a:t>
            </a:r>
            <a:endParaRPr lang="en-US" sz="1600">
              <a:solidFill>
                <a:schemeClr val="bg2"/>
              </a:solidFill>
            </a:endParaRPr>
          </a:p>
        </p:txBody>
      </p:sp>
      <p:sp>
        <p:nvSpPr>
          <p:cNvPr id="18456" name="Text Box 24"/>
          <p:cNvSpPr txBox="1">
            <a:spLocks noChangeArrowheads="1"/>
          </p:cNvSpPr>
          <p:nvPr/>
        </p:nvSpPr>
        <p:spPr bwMode="auto">
          <a:xfrm>
            <a:off x="1155701" y="5011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&lt; 80K</a:t>
            </a:r>
            <a:endParaRPr lang="en-US" sz="1600">
              <a:solidFill>
                <a:schemeClr val="bg2"/>
              </a:solidFill>
            </a:endParaRPr>
          </a:p>
        </p:txBody>
      </p:sp>
      <p:sp>
        <p:nvSpPr>
          <p:cNvPr id="18457" name="Text Box 25"/>
          <p:cNvSpPr txBox="1">
            <a:spLocks noChangeArrowheads="1"/>
          </p:cNvSpPr>
          <p:nvPr/>
        </p:nvSpPr>
        <p:spPr bwMode="auto">
          <a:xfrm>
            <a:off x="3101976" y="5011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&gt; 80K</a:t>
            </a:r>
            <a:endParaRPr lang="en-US" sz="1600">
              <a:solidFill>
                <a:schemeClr val="bg2"/>
              </a:solidFill>
            </a:endParaRPr>
          </a:p>
        </p:txBody>
      </p:sp>
      <p:graphicFrame>
        <p:nvGraphicFramePr>
          <p:cNvPr id="18458" name="Object 26"/>
          <p:cNvGraphicFramePr>
            <a:graphicFrameLocks noChangeAspect="1"/>
          </p:cNvGraphicFramePr>
          <p:nvPr/>
        </p:nvGraphicFramePr>
        <p:xfrm>
          <a:off x="4953001" y="1981200"/>
          <a:ext cx="3343275" cy="1133475"/>
        </p:xfrm>
        <a:graphic>
          <a:graphicData uri="http://schemas.openxmlformats.org/presentationml/2006/ole">
            <mc:AlternateContent xmlns:mc="http://schemas.openxmlformats.org/markup-compatibility/2006">
              <mc:Choice xmlns:v="urn:schemas-microsoft-com:vml" Requires="v">
                <p:oleObj spid="_x0000_s18474" name="Document" r:id="rId3" imgW="4651248" imgH="1575816" progId="Word.Document.8">
                  <p:embed/>
                </p:oleObj>
              </mc:Choice>
              <mc:Fallback>
                <p:oleObj name="Document" r:id="rId3" imgW="4651248" imgH="1575816" progId="Word.Documen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1981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59" name="Text Box 27"/>
          <p:cNvSpPr txBox="1">
            <a:spLocks noChangeArrowheads="1"/>
          </p:cNvSpPr>
          <p:nvPr/>
        </p:nvSpPr>
        <p:spPr bwMode="auto">
          <a:xfrm>
            <a:off x="4800600" y="1524000"/>
            <a:ext cx="1600200" cy="3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20000"/>
              </a:spcBef>
              <a:buClr>
                <a:schemeClr val="accent2"/>
              </a:buClr>
              <a:buSzPct val="75000"/>
              <a:buFont typeface="Monotype Sorts" charset="0"/>
              <a:buNone/>
            </a:pPr>
            <a:r>
              <a:rPr lang="en-US" sz="2000" b="1">
                <a:solidFill>
                  <a:schemeClr val="tx2"/>
                </a:solidFill>
              </a:rPr>
              <a:t>Test Data</a:t>
            </a:r>
            <a:endParaRPr lang="en-US" sz="2000">
              <a:solidFill>
                <a:schemeClr val="bg2"/>
              </a:solidFill>
            </a:endParaRPr>
          </a:p>
        </p:txBody>
      </p:sp>
      <p:sp>
        <p:nvSpPr>
          <p:cNvPr id="18460" name="Line 28"/>
          <p:cNvSpPr>
            <a:spLocks noChangeShapeType="1"/>
          </p:cNvSpPr>
          <p:nvPr/>
        </p:nvSpPr>
        <p:spPr bwMode="auto">
          <a:xfrm flipH="1">
            <a:off x="3352800" y="2743200"/>
            <a:ext cx="1600200" cy="4572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Calibri" charset="0"/>
              </a:rPr>
              <a:t>Apply Model to Test Data</a:t>
            </a:r>
          </a:p>
        </p:txBody>
      </p:sp>
      <p:sp>
        <p:nvSpPr>
          <p:cNvPr id="19459" name="Line 3"/>
          <p:cNvSpPr>
            <a:spLocks noChangeShapeType="1"/>
          </p:cNvSpPr>
          <p:nvPr/>
        </p:nvSpPr>
        <p:spPr bwMode="auto">
          <a:xfrm>
            <a:off x="2898775" y="49101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60" name="Line 4"/>
          <p:cNvSpPr>
            <a:spLocks noChangeShapeType="1"/>
          </p:cNvSpPr>
          <p:nvPr/>
        </p:nvSpPr>
        <p:spPr bwMode="auto">
          <a:xfrm flipH="1">
            <a:off x="1658939" y="49101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61" name="Line 5"/>
          <p:cNvSpPr>
            <a:spLocks noChangeShapeType="1"/>
          </p:cNvSpPr>
          <p:nvPr/>
        </p:nvSpPr>
        <p:spPr bwMode="auto">
          <a:xfrm flipH="1">
            <a:off x="2366964" y="39354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62" name="Line 6"/>
          <p:cNvSpPr>
            <a:spLocks noChangeShapeType="1"/>
          </p:cNvSpPr>
          <p:nvPr/>
        </p:nvSpPr>
        <p:spPr bwMode="auto">
          <a:xfrm>
            <a:off x="3695701" y="3935414"/>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63" name="Line 7"/>
          <p:cNvSpPr>
            <a:spLocks noChangeShapeType="1"/>
          </p:cNvSpPr>
          <p:nvPr/>
        </p:nvSpPr>
        <p:spPr bwMode="auto">
          <a:xfrm>
            <a:off x="2544764" y="30448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64" name="Line 8"/>
          <p:cNvSpPr>
            <a:spLocks noChangeShapeType="1"/>
          </p:cNvSpPr>
          <p:nvPr/>
        </p:nvSpPr>
        <p:spPr bwMode="auto">
          <a:xfrm flipH="1">
            <a:off x="1039813" y="30448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65" name="Text Box 9"/>
          <p:cNvSpPr txBox="1">
            <a:spLocks noChangeArrowheads="1"/>
          </p:cNvSpPr>
          <p:nvPr/>
        </p:nvSpPr>
        <p:spPr bwMode="auto">
          <a:xfrm>
            <a:off x="1606551" y="2720976"/>
            <a:ext cx="1027113"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19466" name="Text Box 10"/>
          <p:cNvSpPr txBox="1">
            <a:spLocks noChangeArrowheads="1"/>
          </p:cNvSpPr>
          <p:nvPr/>
        </p:nvSpPr>
        <p:spPr bwMode="auto">
          <a:xfrm>
            <a:off x="2720976" y="3613152"/>
            <a:ext cx="102552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MarSt</a:t>
            </a:r>
            <a:endParaRPr lang="en-US" sz="1600">
              <a:solidFill>
                <a:schemeClr val="bg2"/>
              </a:solidFill>
            </a:endParaRPr>
          </a:p>
        </p:txBody>
      </p:sp>
      <p:sp>
        <p:nvSpPr>
          <p:cNvPr id="19467" name="Text Box 11"/>
          <p:cNvSpPr txBox="1">
            <a:spLocks noChangeArrowheads="1"/>
          </p:cNvSpPr>
          <p:nvPr/>
        </p:nvSpPr>
        <p:spPr bwMode="auto">
          <a:xfrm>
            <a:off x="1925639" y="4584701"/>
            <a:ext cx="1062037"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TaxInc</a:t>
            </a:r>
            <a:endParaRPr lang="en-US" sz="1600">
              <a:solidFill>
                <a:schemeClr val="bg2"/>
              </a:solidFill>
            </a:endParaRPr>
          </a:p>
        </p:txBody>
      </p:sp>
      <p:sp>
        <p:nvSpPr>
          <p:cNvPr id="19468" name="AutoShape 12"/>
          <p:cNvSpPr>
            <a:spLocks noChangeArrowheads="1"/>
          </p:cNvSpPr>
          <p:nvPr/>
        </p:nvSpPr>
        <p:spPr bwMode="auto">
          <a:xfrm>
            <a:off x="2941639" y="55530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69" name="Text Box 13"/>
          <p:cNvSpPr txBox="1">
            <a:spLocks noChangeArrowheads="1"/>
          </p:cNvSpPr>
          <p:nvPr/>
        </p:nvSpPr>
        <p:spPr bwMode="auto">
          <a:xfrm>
            <a:off x="2859088" y="55530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YES</a:t>
            </a:r>
            <a:endParaRPr lang="en-US" sz="1600">
              <a:solidFill>
                <a:schemeClr val="bg2"/>
              </a:solidFill>
            </a:endParaRPr>
          </a:p>
        </p:txBody>
      </p:sp>
      <p:sp>
        <p:nvSpPr>
          <p:cNvPr id="19470" name="AutoShape 14"/>
          <p:cNvSpPr>
            <a:spLocks noChangeArrowheads="1"/>
          </p:cNvSpPr>
          <p:nvPr/>
        </p:nvSpPr>
        <p:spPr bwMode="auto">
          <a:xfrm>
            <a:off x="1304926" y="55737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71" name="Text Box 15"/>
          <p:cNvSpPr txBox="1">
            <a:spLocks noChangeArrowheads="1"/>
          </p:cNvSpPr>
          <p:nvPr/>
        </p:nvSpPr>
        <p:spPr bwMode="auto">
          <a:xfrm>
            <a:off x="1435100" y="55562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9472" name="AutoShape 16"/>
          <p:cNvSpPr>
            <a:spLocks noChangeArrowheads="1"/>
          </p:cNvSpPr>
          <p:nvPr/>
        </p:nvSpPr>
        <p:spPr bwMode="auto">
          <a:xfrm>
            <a:off x="685801" y="36306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73" name="Text Box 17"/>
          <p:cNvSpPr txBox="1">
            <a:spLocks noChangeArrowheads="1"/>
          </p:cNvSpPr>
          <p:nvPr/>
        </p:nvSpPr>
        <p:spPr bwMode="auto">
          <a:xfrm>
            <a:off x="814388" y="36131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rgbClr val="00FFFF"/>
              </a:solidFill>
            </a:endParaRPr>
          </a:p>
        </p:txBody>
      </p:sp>
      <p:sp>
        <p:nvSpPr>
          <p:cNvPr id="19474" name="AutoShape 18"/>
          <p:cNvSpPr>
            <a:spLocks noChangeArrowheads="1"/>
          </p:cNvSpPr>
          <p:nvPr/>
        </p:nvSpPr>
        <p:spPr bwMode="auto">
          <a:xfrm>
            <a:off x="3860800" y="46180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19475" name="Text Box 19"/>
          <p:cNvSpPr txBox="1">
            <a:spLocks noChangeArrowheads="1"/>
          </p:cNvSpPr>
          <p:nvPr/>
        </p:nvSpPr>
        <p:spPr bwMode="auto">
          <a:xfrm>
            <a:off x="3968750" y="46180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19476" name="Text Box 20"/>
          <p:cNvSpPr txBox="1">
            <a:spLocks noChangeArrowheads="1"/>
          </p:cNvSpPr>
          <p:nvPr/>
        </p:nvSpPr>
        <p:spPr bwMode="auto">
          <a:xfrm>
            <a:off x="860425" y="30448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19477" name="Text Box 21"/>
          <p:cNvSpPr txBox="1">
            <a:spLocks noChangeArrowheads="1"/>
          </p:cNvSpPr>
          <p:nvPr/>
        </p:nvSpPr>
        <p:spPr bwMode="auto">
          <a:xfrm>
            <a:off x="2893159" y="3044825"/>
            <a:ext cx="446941"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solidFill>
                  <a:srgbClr val="FF0000"/>
                </a:solidFill>
              </a:rPr>
              <a:t>No</a:t>
            </a:r>
          </a:p>
        </p:txBody>
      </p:sp>
      <p:sp>
        <p:nvSpPr>
          <p:cNvPr id="19478" name="Text Box 22"/>
          <p:cNvSpPr txBox="1">
            <a:spLocks noChangeArrowheads="1"/>
          </p:cNvSpPr>
          <p:nvPr/>
        </p:nvSpPr>
        <p:spPr bwMode="auto">
          <a:xfrm>
            <a:off x="4072847" y="3983039"/>
            <a:ext cx="880153"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Married</a:t>
            </a:r>
            <a:r>
              <a:rPr lang="en-US" sz="1600">
                <a:solidFill>
                  <a:schemeClr val="bg2"/>
                </a:solidFill>
              </a:rPr>
              <a:t> </a:t>
            </a:r>
          </a:p>
        </p:txBody>
      </p:sp>
      <p:sp>
        <p:nvSpPr>
          <p:cNvPr id="19479" name="Text Box 23"/>
          <p:cNvSpPr txBox="1">
            <a:spLocks noChangeArrowheads="1"/>
          </p:cNvSpPr>
          <p:nvPr/>
        </p:nvSpPr>
        <p:spPr bwMode="auto">
          <a:xfrm>
            <a:off x="1643990" y="4017963"/>
            <a:ext cx="1678649"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Single, Divorced</a:t>
            </a:r>
            <a:endParaRPr lang="en-US" sz="1600">
              <a:solidFill>
                <a:schemeClr val="bg2"/>
              </a:solidFill>
            </a:endParaRPr>
          </a:p>
        </p:txBody>
      </p:sp>
      <p:sp>
        <p:nvSpPr>
          <p:cNvPr id="19480" name="Text Box 24"/>
          <p:cNvSpPr txBox="1">
            <a:spLocks noChangeArrowheads="1"/>
          </p:cNvSpPr>
          <p:nvPr/>
        </p:nvSpPr>
        <p:spPr bwMode="auto">
          <a:xfrm>
            <a:off x="1155701" y="49895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&lt; 80K</a:t>
            </a:r>
            <a:endParaRPr lang="en-US" sz="1600">
              <a:solidFill>
                <a:schemeClr val="bg2"/>
              </a:solidFill>
            </a:endParaRPr>
          </a:p>
        </p:txBody>
      </p:sp>
      <p:sp>
        <p:nvSpPr>
          <p:cNvPr id="19481" name="Text Box 25"/>
          <p:cNvSpPr txBox="1">
            <a:spLocks noChangeArrowheads="1"/>
          </p:cNvSpPr>
          <p:nvPr/>
        </p:nvSpPr>
        <p:spPr bwMode="auto">
          <a:xfrm>
            <a:off x="3101976" y="49895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&gt; 80K</a:t>
            </a:r>
            <a:endParaRPr lang="en-US" sz="1600">
              <a:solidFill>
                <a:schemeClr val="bg2"/>
              </a:solidFill>
            </a:endParaRPr>
          </a:p>
        </p:txBody>
      </p:sp>
      <p:graphicFrame>
        <p:nvGraphicFramePr>
          <p:cNvPr id="19482" name="Object 26"/>
          <p:cNvGraphicFramePr>
            <a:graphicFrameLocks noChangeAspect="1"/>
          </p:cNvGraphicFramePr>
          <p:nvPr/>
        </p:nvGraphicFramePr>
        <p:xfrm>
          <a:off x="4953001" y="1958976"/>
          <a:ext cx="3343275" cy="1133475"/>
        </p:xfrm>
        <a:graphic>
          <a:graphicData uri="http://schemas.openxmlformats.org/presentationml/2006/ole">
            <mc:AlternateContent xmlns:mc="http://schemas.openxmlformats.org/markup-compatibility/2006">
              <mc:Choice xmlns:v="urn:schemas-microsoft-com:vml" Requires="v">
                <p:oleObj spid="_x0000_s19498" name="Document" r:id="rId3" imgW="4651248" imgH="1575816" progId="Word.Document.8">
                  <p:embed/>
                </p:oleObj>
              </mc:Choice>
              <mc:Fallback>
                <p:oleObj name="Document" r:id="rId3" imgW="4651248" imgH="1575816" progId="Word.Documen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19589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483" name="Text Box 27"/>
          <p:cNvSpPr txBox="1">
            <a:spLocks noChangeArrowheads="1"/>
          </p:cNvSpPr>
          <p:nvPr/>
        </p:nvSpPr>
        <p:spPr bwMode="auto">
          <a:xfrm>
            <a:off x="4800600" y="1501775"/>
            <a:ext cx="1600200" cy="3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20000"/>
              </a:spcBef>
              <a:buClr>
                <a:schemeClr val="accent2"/>
              </a:buClr>
              <a:buSzPct val="75000"/>
              <a:buFont typeface="Monotype Sorts" charset="0"/>
              <a:buNone/>
            </a:pPr>
            <a:r>
              <a:rPr lang="en-US" sz="2000" b="1">
                <a:solidFill>
                  <a:schemeClr val="tx2"/>
                </a:solidFill>
              </a:rPr>
              <a:t>Test Data</a:t>
            </a:r>
            <a:endParaRPr lang="en-US" sz="2000">
              <a:solidFill>
                <a:schemeClr val="bg2"/>
              </a:solidFill>
            </a:endParaRPr>
          </a:p>
        </p:txBody>
      </p:sp>
      <p:sp>
        <p:nvSpPr>
          <p:cNvPr id="19484" name="Line 28"/>
          <p:cNvSpPr>
            <a:spLocks noChangeShapeType="1"/>
          </p:cNvSpPr>
          <p:nvPr/>
        </p:nvSpPr>
        <p:spPr bwMode="auto">
          <a:xfrm flipH="1">
            <a:off x="3810000" y="2416176"/>
            <a:ext cx="2057400" cy="12954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Calibri" charset="0"/>
              </a:rPr>
              <a:t>Apply Model to Test Data</a:t>
            </a:r>
          </a:p>
        </p:txBody>
      </p:sp>
      <p:sp>
        <p:nvSpPr>
          <p:cNvPr id="20483" name="Line 3"/>
          <p:cNvSpPr>
            <a:spLocks noChangeShapeType="1"/>
          </p:cNvSpPr>
          <p:nvPr/>
        </p:nvSpPr>
        <p:spPr bwMode="auto">
          <a:xfrm>
            <a:off x="2898775" y="4932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84" name="Line 4"/>
          <p:cNvSpPr>
            <a:spLocks noChangeShapeType="1"/>
          </p:cNvSpPr>
          <p:nvPr/>
        </p:nvSpPr>
        <p:spPr bwMode="auto">
          <a:xfrm flipH="1">
            <a:off x="1658939" y="4932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85" name="Line 5"/>
          <p:cNvSpPr>
            <a:spLocks noChangeShapeType="1"/>
          </p:cNvSpPr>
          <p:nvPr/>
        </p:nvSpPr>
        <p:spPr bwMode="auto">
          <a:xfrm flipH="1">
            <a:off x="2366964" y="3957639"/>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86" name="Line 6"/>
          <p:cNvSpPr>
            <a:spLocks noChangeShapeType="1"/>
          </p:cNvSpPr>
          <p:nvPr/>
        </p:nvSpPr>
        <p:spPr bwMode="auto">
          <a:xfrm>
            <a:off x="3695701" y="3957639"/>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87" name="Line 7"/>
          <p:cNvSpPr>
            <a:spLocks noChangeShapeType="1"/>
          </p:cNvSpPr>
          <p:nvPr/>
        </p:nvSpPr>
        <p:spPr bwMode="auto">
          <a:xfrm>
            <a:off x="2544764" y="3067051"/>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88" name="Line 8"/>
          <p:cNvSpPr>
            <a:spLocks noChangeShapeType="1"/>
          </p:cNvSpPr>
          <p:nvPr/>
        </p:nvSpPr>
        <p:spPr bwMode="auto">
          <a:xfrm flipH="1">
            <a:off x="1039813" y="3067051"/>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89" name="Text Box 9"/>
          <p:cNvSpPr txBox="1">
            <a:spLocks noChangeArrowheads="1"/>
          </p:cNvSpPr>
          <p:nvPr/>
        </p:nvSpPr>
        <p:spPr bwMode="auto">
          <a:xfrm>
            <a:off x="1606551" y="2743201"/>
            <a:ext cx="1027113"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20490" name="Text Box 10"/>
          <p:cNvSpPr txBox="1">
            <a:spLocks noChangeArrowheads="1"/>
          </p:cNvSpPr>
          <p:nvPr/>
        </p:nvSpPr>
        <p:spPr bwMode="auto">
          <a:xfrm>
            <a:off x="2720976" y="3635376"/>
            <a:ext cx="102552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MarSt</a:t>
            </a:r>
            <a:endParaRPr lang="en-US" sz="1600">
              <a:solidFill>
                <a:schemeClr val="bg2"/>
              </a:solidFill>
            </a:endParaRPr>
          </a:p>
        </p:txBody>
      </p:sp>
      <p:sp>
        <p:nvSpPr>
          <p:cNvPr id="20491" name="Text Box 11"/>
          <p:cNvSpPr txBox="1">
            <a:spLocks noChangeArrowheads="1"/>
          </p:cNvSpPr>
          <p:nvPr/>
        </p:nvSpPr>
        <p:spPr bwMode="auto">
          <a:xfrm>
            <a:off x="1925639" y="4606926"/>
            <a:ext cx="1062037"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TaxInc</a:t>
            </a:r>
            <a:endParaRPr lang="en-US" sz="1600">
              <a:solidFill>
                <a:schemeClr val="bg2"/>
              </a:solidFill>
            </a:endParaRPr>
          </a:p>
        </p:txBody>
      </p:sp>
      <p:sp>
        <p:nvSpPr>
          <p:cNvPr id="20492" name="AutoShape 12"/>
          <p:cNvSpPr>
            <a:spLocks noChangeArrowheads="1"/>
          </p:cNvSpPr>
          <p:nvPr/>
        </p:nvSpPr>
        <p:spPr bwMode="auto">
          <a:xfrm>
            <a:off x="2941639" y="5575301"/>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93" name="Text Box 13"/>
          <p:cNvSpPr txBox="1">
            <a:spLocks noChangeArrowheads="1"/>
          </p:cNvSpPr>
          <p:nvPr/>
        </p:nvSpPr>
        <p:spPr bwMode="auto">
          <a:xfrm>
            <a:off x="2859088" y="5575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YES</a:t>
            </a:r>
            <a:endParaRPr lang="en-US" sz="1600">
              <a:solidFill>
                <a:schemeClr val="bg2"/>
              </a:solidFill>
            </a:endParaRPr>
          </a:p>
        </p:txBody>
      </p:sp>
      <p:sp>
        <p:nvSpPr>
          <p:cNvPr id="20494" name="AutoShape 14"/>
          <p:cNvSpPr>
            <a:spLocks noChangeArrowheads="1"/>
          </p:cNvSpPr>
          <p:nvPr/>
        </p:nvSpPr>
        <p:spPr bwMode="auto">
          <a:xfrm>
            <a:off x="1304926" y="5595939"/>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95" name="Text Box 15"/>
          <p:cNvSpPr txBox="1">
            <a:spLocks noChangeArrowheads="1"/>
          </p:cNvSpPr>
          <p:nvPr/>
        </p:nvSpPr>
        <p:spPr bwMode="auto">
          <a:xfrm>
            <a:off x="1435100" y="5578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20496" name="AutoShape 16"/>
          <p:cNvSpPr>
            <a:spLocks noChangeArrowheads="1"/>
          </p:cNvSpPr>
          <p:nvPr/>
        </p:nvSpPr>
        <p:spPr bwMode="auto">
          <a:xfrm>
            <a:off x="685801" y="3652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97" name="Text Box 17"/>
          <p:cNvSpPr txBox="1">
            <a:spLocks noChangeArrowheads="1"/>
          </p:cNvSpPr>
          <p:nvPr/>
        </p:nvSpPr>
        <p:spPr bwMode="auto">
          <a:xfrm>
            <a:off x="814388" y="3635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rgbClr val="00FFFF"/>
              </a:solidFill>
            </a:endParaRPr>
          </a:p>
        </p:txBody>
      </p:sp>
      <p:sp>
        <p:nvSpPr>
          <p:cNvPr id="20498" name="AutoShape 18"/>
          <p:cNvSpPr>
            <a:spLocks noChangeArrowheads="1"/>
          </p:cNvSpPr>
          <p:nvPr/>
        </p:nvSpPr>
        <p:spPr bwMode="auto">
          <a:xfrm>
            <a:off x="3860800" y="4640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0499" name="Text Box 19"/>
          <p:cNvSpPr txBox="1">
            <a:spLocks noChangeArrowheads="1"/>
          </p:cNvSpPr>
          <p:nvPr/>
        </p:nvSpPr>
        <p:spPr bwMode="auto">
          <a:xfrm>
            <a:off x="3968750" y="4640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20500" name="Text Box 20"/>
          <p:cNvSpPr txBox="1">
            <a:spLocks noChangeArrowheads="1"/>
          </p:cNvSpPr>
          <p:nvPr/>
        </p:nvSpPr>
        <p:spPr bwMode="auto">
          <a:xfrm>
            <a:off x="860425" y="3067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20501" name="Text Box 21"/>
          <p:cNvSpPr txBox="1">
            <a:spLocks noChangeArrowheads="1"/>
          </p:cNvSpPr>
          <p:nvPr/>
        </p:nvSpPr>
        <p:spPr bwMode="auto">
          <a:xfrm>
            <a:off x="2893159" y="3067050"/>
            <a:ext cx="446941"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solidFill>
                  <a:srgbClr val="FF0000"/>
                </a:solidFill>
              </a:rPr>
              <a:t>No</a:t>
            </a:r>
          </a:p>
        </p:txBody>
      </p:sp>
      <p:sp>
        <p:nvSpPr>
          <p:cNvPr id="20502" name="Text Box 22"/>
          <p:cNvSpPr txBox="1">
            <a:spLocks noChangeArrowheads="1"/>
          </p:cNvSpPr>
          <p:nvPr/>
        </p:nvSpPr>
        <p:spPr bwMode="auto">
          <a:xfrm>
            <a:off x="4072847" y="4005263"/>
            <a:ext cx="880153"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solidFill>
                  <a:srgbClr val="FF0000"/>
                </a:solidFill>
              </a:rPr>
              <a:t>Married </a:t>
            </a:r>
          </a:p>
        </p:txBody>
      </p:sp>
      <p:sp>
        <p:nvSpPr>
          <p:cNvPr id="20503" name="Text Box 23"/>
          <p:cNvSpPr txBox="1">
            <a:spLocks noChangeArrowheads="1"/>
          </p:cNvSpPr>
          <p:nvPr/>
        </p:nvSpPr>
        <p:spPr bwMode="auto">
          <a:xfrm>
            <a:off x="1643990" y="4040188"/>
            <a:ext cx="1678649"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Single, Divorced</a:t>
            </a:r>
            <a:endParaRPr lang="en-US" sz="1600">
              <a:solidFill>
                <a:schemeClr val="bg2"/>
              </a:solidFill>
            </a:endParaRPr>
          </a:p>
        </p:txBody>
      </p:sp>
      <p:sp>
        <p:nvSpPr>
          <p:cNvPr id="20504" name="Text Box 24"/>
          <p:cNvSpPr txBox="1">
            <a:spLocks noChangeArrowheads="1"/>
          </p:cNvSpPr>
          <p:nvPr/>
        </p:nvSpPr>
        <p:spPr bwMode="auto">
          <a:xfrm>
            <a:off x="1155701" y="5011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&lt; 80K</a:t>
            </a:r>
            <a:endParaRPr lang="en-US" sz="1600">
              <a:solidFill>
                <a:schemeClr val="bg2"/>
              </a:solidFill>
            </a:endParaRPr>
          </a:p>
        </p:txBody>
      </p:sp>
      <p:sp>
        <p:nvSpPr>
          <p:cNvPr id="20505" name="Text Box 25"/>
          <p:cNvSpPr txBox="1">
            <a:spLocks noChangeArrowheads="1"/>
          </p:cNvSpPr>
          <p:nvPr/>
        </p:nvSpPr>
        <p:spPr bwMode="auto">
          <a:xfrm>
            <a:off x="3101976" y="5011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&gt; 80K</a:t>
            </a:r>
            <a:endParaRPr lang="en-US" sz="1600">
              <a:solidFill>
                <a:schemeClr val="bg2"/>
              </a:solidFill>
            </a:endParaRPr>
          </a:p>
        </p:txBody>
      </p:sp>
      <p:graphicFrame>
        <p:nvGraphicFramePr>
          <p:cNvPr id="20506" name="Object 26"/>
          <p:cNvGraphicFramePr>
            <a:graphicFrameLocks noChangeAspect="1"/>
          </p:cNvGraphicFramePr>
          <p:nvPr/>
        </p:nvGraphicFramePr>
        <p:xfrm>
          <a:off x="4953001" y="1981200"/>
          <a:ext cx="3343275" cy="1133475"/>
        </p:xfrm>
        <a:graphic>
          <a:graphicData uri="http://schemas.openxmlformats.org/presentationml/2006/ole">
            <mc:AlternateContent xmlns:mc="http://schemas.openxmlformats.org/markup-compatibility/2006">
              <mc:Choice xmlns:v="urn:schemas-microsoft-com:vml" Requires="v">
                <p:oleObj spid="_x0000_s20522" name="Document" r:id="rId3" imgW="4651248" imgH="1575816" progId="Word.Document.8">
                  <p:embed/>
                </p:oleObj>
              </mc:Choice>
              <mc:Fallback>
                <p:oleObj name="Document" r:id="rId3" imgW="4651248" imgH="1575816" progId="Word.Documen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1981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507" name="Text Box 27"/>
          <p:cNvSpPr txBox="1">
            <a:spLocks noChangeArrowheads="1"/>
          </p:cNvSpPr>
          <p:nvPr/>
        </p:nvSpPr>
        <p:spPr bwMode="auto">
          <a:xfrm>
            <a:off x="4800600" y="1524000"/>
            <a:ext cx="1600200" cy="3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20000"/>
              </a:spcBef>
              <a:buClr>
                <a:schemeClr val="accent2"/>
              </a:buClr>
              <a:buSzPct val="75000"/>
              <a:buFont typeface="Monotype Sorts" charset="0"/>
              <a:buNone/>
            </a:pPr>
            <a:r>
              <a:rPr lang="en-US" sz="2000" b="1">
                <a:solidFill>
                  <a:schemeClr val="tx2"/>
                </a:solidFill>
              </a:rPr>
              <a:t>Test Data</a:t>
            </a:r>
            <a:endParaRPr lang="en-US" sz="2000">
              <a:solidFill>
                <a:schemeClr val="bg2"/>
              </a:solidFill>
            </a:endParaRPr>
          </a:p>
        </p:txBody>
      </p:sp>
      <p:sp>
        <p:nvSpPr>
          <p:cNvPr id="20508" name="Line 28"/>
          <p:cNvSpPr>
            <a:spLocks noChangeShapeType="1"/>
          </p:cNvSpPr>
          <p:nvPr/>
        </p:nvSpPr>
        <p:spPr bwMode="auto">
          <a:xfrm flipH="1">
            <a:off x="4648200" y="2971800"/>
            <a:ext cx="1295400" cy="9906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Calibri" charset="0"/>
              </a:rPr>
              <a:t>Apply Model to Test Data</a:t>
            </a:r>
          </a:p>
        </p:txBody>
      </p:sp>
      <p:sp>
        <p:nvSpPr>
          <p:cNvPr id="21507" name="Line 3"/>
          <p:cNvSpPr>
            <a:spLocks noChangeShapeType="1"/>
          </p:cNvSpPr>
          <p:nvPr/>
        </p:nvSpPr>
        <p:spPr bwMode="auto">
          <a:xfrm>
            <a:off x="2898775" y="49863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08" name="Line 4"/>
          <p:cNvSpPr>
            <a:spLocks noChangeShapeType="1"/>
          </p:cNvSpPr>
          <p:nvPr/>
        </p:nvSpPr>
        <p:spPr bwMode="auto">
          <a:xfrm flipH="1">
            <a:off x="1658939" y="49863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09" name="Line 5"/>
          <p:cNvSpPr>
            <a:spLocks noChangeShapeType="1"/>
          </p:cNvSpPr>
          <p:nvPr/>
        </p:nvSpPr>
        <p:spPr bwMode="auto">
          <a:xfrm flipH="1">
            <a:off x="2366964" y="40116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10" name="Line 6"/>
          <p:cNvSpPr>
            <a:spLocks noChangeShapeType="1"/>
          </p:cNvSpPr>
          <p:nvPr/>
        </p:nvSpPr>
        <p:spPr bwMode="auto">
          <a:xfrm>
            <a:off x="3695701" y="4011614"/>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11" name="Line 7"/>
          <p:cNvSpPr>
            <a:spLocks noChangeShapeType="1"/>
          </p:cNvSpPr>
          <p:nvPr/>
        </p:nvSpPr>
        <p:spPr bwMode="auto">
          <a:xfrm>
            <a:off x="2544764" y="31210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12" name="Line 8"/>
          <p:cNvSpPr>
            <a:spLocks noChangeShapeType="1"/>
          </p:cNvSpPr>
          <p:nvPr/>
        </p:nvSpPr>
        <p:spPr bwMode="auto">
          <a:xfrm flipH="1">
            <a:off x="1039813" y="31210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13" name="Text Box 9"/>
          <p:cNvSpPr txBox="1">
            <a:spLocks noChangeArrowheads="1"/>
          </p:cNvSpPr>
          <p:nvPr/>
        </p:nvSpPr>
        <p:spPr bwMode="auto">
          <a:xfrm>
            <a:off x="1606551" y="2797176"/>
            <a:ext cx="1027113"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21514" name="Text Box 10"/>
          <p:cNvSpPr txBox="1">
            <a:spLocks noChangeArrowheads="1"/>
          </p:cNvSpPr>
          <p:nvPr/>
        </p:nvSpPr>
        <p:spPr bwMode="auto">
          <a:xfrm>
            <a:off x="2720976" y="3689351"/>
            <a:ext cx="102552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MarSt</a:t>
            </a:r>
            <a:endParaRPr lang="en-US" sz="1600">
              <a:solidFill>
                <a:schemeClr val="bg2"/>
              </a:solidFill>
            </a:endParaRPr>
          </a:p>
        </p:txBody>
      </p:sp>
      <p:sp>
        <p:nvSpPr>
          <p:cNvPr id="21515" name="Text Box 11"/>
          <p:cNvSpPr txBox="1">
            <a:spLocks noChangeArrowheads="1"/>
          </p:cNvSpPr>
          <p:nvPr/>
        </p:nvSpPr>
        <p:spPr bwMode="auto">
          <a:xfrm>
            <a:off x="1925639" y="4660900"/>
            <a:ext cx="1062037"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TaxInc</a:t>
            </a:r>
            <a:endParaRPr lang="en-US" sz="1600">
              <a:solidFill>
                <a:schemeClr val="bg2"/>
              </a:solidFill>
            </a:endParaRPr>
          </a:p>
        </p:txBody>
      </p:sp>
      <p:sp>
        <p:nvSpPr>
          <p:cNvPr id="21516" name="AutoShape 12"/>
          <p:cNvSpPr>
            <a:spLocks noChangeArrowheads="1"/>
          </p:cNvSpPr>
          <p:nvPr/>
        </p:nvSpPr>
        <p:spPr bwMode="auto">
          <a:xfrm>
            <a:off x="2941639" y="56292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17" name="Text Box 13"/>
          <p:cNvSpPr txBox="1">
            <a:spLocks noChangeArrowheads="1"/>
          </p:cNvSpPr>
          <p:nvPr/>
        </p:nvSpPr>
        <p:spPr bwMode="auto">
          <a:xfrm>
            <a:off x="2859088" y="56292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YES</a:t>
            </a:r>
            <a:endParaRPr lang="en-US" sz="1600">
              <a:solidFill>
                <a:schemeClr val="bg2"/>
              </a:solidFill>
            </a:endParaRPr>
          </a:p>
        </p:txBody>
      </p:sp>
      <p:sp>
        <p:nvSpPr>
          <p:cNvPr id="21518" name="AutoShape 14"/>
          <p:cNvSpPr>
            <a:spLocks noChangeArrowheads="1"/>
          </p:cNvSpPr>
          <p:nvPr/>
        </p:nvSpPr>
        <p:spPr bwMode="auto">
          <a:xfrm>
            <a:off x="1304926" y="56499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19" name="Text Box 15"/>
          <p:cNvSpPr txBox="1">
            <a:spLocks noChangeArrowheads="1"/>
          </p:cNvSpPr>
          <p:nvPr/>
        </p:nvSpPr>
        <p:spPr bwMode="auto">
          <a:xfrm>
            <a:off x="1435100" y="56324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21520" name="AutoShape 16"/>
          <p:cNvSpPr>
            <a:spLocks noChangeArrowheads="1"/>
          </p:cNvSpPr>
          <p:nvPr/>
        </p:nvSpPr>
        <p:spPr bwMode="auto">
          <a:xfrm>
            <a:off x="685801" y="37068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21" name="Text Box 17"/>
          <p:cNvSpPr txBox="1">
            <a:spLocks noChangeArrowheads="1"/>
          </p:cNvSpPr>
          <p:nvPr/>
        </p:nvSpPr>
        <p:spPr bwMode="auto">
          <a:xfrm>
            <a:off x="814388" y="36893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rgbClr val="00FFFF"/>
              </a:solidFill>
            </a:endParaRPr>
          </a:p>
        </p:txBody>
      </p:sp>
      <p:sp>
        <p:nvSpPr>
          <p:cNvPr id="21522" name="AutoShape 18"/>
          <p:cNvSpPr>
            <a:spLocks noChangeArrowheads="1"/>
          </p:cNvSpPr>
          <p:nvPr/>
        </p:nvSpPr>
        <p:spPr bwMode="auto">
          <a:xfrm>
            <a:off x="3860800" y="46942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23" name="Text Box 19"/>
          <p:cNvSpPr txBox="1">
            <a:spLocks noChangeArrowheads="1"/>
          </p:cNvSpPr>
          <p:nvPr/>
        </p:nvSpPr>
        <p:spPr bwMode="auto">
          <a:xfrm>
            <a:off x="3968750" y="46942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21524" name="Text Box 20"/>
          <p:cNvSpPr txBox="1">
            <a:spLocks noChangeArrowheads="1"/>
          </p:cNvSpPr>
          <p:nvPr/>
        </p:nvSpPr>
        <p:spPr bwMode="auto">
          <a:xfrm>
            <a:off x="860425" y="31210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21525" name="Text Box 21"/>
          <p:cNvSpPr txBox="1">
            <a:spLocks noChangeArrowheads="1"/>
          </p:cNvSpPr>
          <p:nvPr/>
        </p:nvSpPr>
        <p:spPr bwMode="auto">
          <a:xfrm>
            <a:off x="2893159" y="3121025"/>
            <a:ext cx="446941"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solidFill>
                  <a:srgbClr val="FF0000"/>
                </a:solidFill>
              </a:rPr>
              <a:t>No</a:t>
            </a:r>
          </a:p>
        </p:txBody>
      </p:sp>
      <p:sp>
        <p:nvSpPr>
          <p:cNvPr id="21526" name="Text Box 22"/>
          <p:cNvSpPr txBox="1">
            <a:spLocks noChangeArrowheads="1"/>
          </p:cNvSpPr>
          <p:nvPr/>
        </p:nvSpPr>
        <p:spPr bwMode="auto">
          <a:xfrm>
            <a:off x="4072847" y="4059238"/>
            <a:ext cx="880153"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solidFill>
                  <a:srgbClr val="FF0000"/>
                </a:solidFill>
              </a:rPr>
              <a:t>Married </a:t>
            </a:r>
          </a:p>
        </p:txBody>
      </p:sp>
      <p:sp>
        <p:nvSpPr>
          <p:cNvPr id="21527" name="Text Box 23"/>
          <p:cNvSpPr txBox="1">
            <a:spLocks noChangeArrowheads="1"/>
          </p:cNvSpPr>
          <p:nvPr/>
        </p:nvSpPr>
        <p:spPr bwMode="auto">
          <a:xfrm>
            <a:off x="1643990" y="4094163"/>
            <a:ext cx="1678649"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Single, Divorced</a:t>
            </a:r>
            <a:endParaRPr lang="en-US" sz="1600">
              <a:solidFill>
                <a:schemeClr val="bg2"/>
              </a:solidFill>
            </a:endParaRPr>
          </a:p>
        </p:txBody>
      </p:sp>
      <p:sp>
        <p:nvSpPr>
          <p:cNvPr id="21528" name="Text Box 24"/>
          <p:cNvSpPr txBox="1">
            <a:spLocks noChangeArrowheads="1"/>
          </p:cNvSpPr>
          <p:nvPr/>
        </p:nvSpPr>
        <p:spPr bwMode="auto">
          <a:xfrm>
            <a:off x="1155701"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&lt; 80K</a:t>
            </a:r>
            <a:endParaRPr lang="en-US" sz="1600">
              <a:solidFill>
                <a:schemeClr val="bg2"/>
              </a:solidFill>
            </a:endParaRPr>
          </a:p>
        </p:txBody>
      </p:sp>
      <p:sp>
        <p:nvSpPr>
          <p:cNvPr id="21529" name="Text Box 25"/>
          <p:cNvSpPr txBox="1">
            <a:spLocks noChangeArrowheads="1"/>
          </p:cNvSpPr>
          <p:nvPr/>
        </p:nvSpPr>
        <p:spPr bwMode="auto">
          <a:xfrm>
            <a:off x="3101976"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&gt; 80K</a:t>
            </a:r>
            <a:endParaRPr lang="en-US" sz="1600">
              <a:solidFill>
                <a:schemeClr val="bg2"/>
              </a:solidFill>
            </a:endParaRPr>
          </a:p>
        </p:txBody>
      </p:sp>
      <p:graphicFrame>
        <p:nvGraphicFramePr>
          <p:cNvPr id="21530" name="Object 26"/>
          <p:cNvGraphicFramePr>
            <a:graphicFrameLocks noChangeAspect="1"/>
          </p:cNvGraphicFramePr>
          <p:nvPr/>
        </p:nvGraphicFramePr>
        <p:xfrm>
          <a:off x="4953001" y="2035175"/>
          <a:ext cx="3343275" cy="1133475"/>
        </p:xfrm>
        <a:graphic>
          <a:graphicData uri="http://schemas.openxmlformats.org/presentationml/2006/ole">
            <mc:AlternateContent xmlns:mc="http://schemas.openxmlformats.org/markup-compatibility/2006">
              <mc:Choice xmlns:v="urn:schemas-microsoft-com:vml" Requires="v">
                <p:oleObj spid="_x0000_s21547" name="Document" r:id="rId3" imgW="4651248" imgH="1575816" progId="Word.Document.8">
                  <p:embed/>
                </p:oleObj>
              </mc:Choice>
              <mc:Fallback>
                <p:oleObj name="Document" r:id="rId3" imgW="4651248" imgH="1575816" progId="Word.Document.8">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035175"/>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531" name="Text Box 27"/>
          <p:cNvSpPr txBox="1">
            <a:spLocks noChangeArrowheads="1"/>
          </p:cNvSpPr>
          <p:nvPr/>
        </p:nvSpPr>
        <p:spPr bwMode="auto">
          <a:xfrm>
            <a:off x="4800600" y="1577975"/>
            <a:ext cx="1600200" cy="3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20000"/>
              </a:spcBef>
              <a:buClr>
                <a:schemeClr val="accent2"/>
              </a:buClr>
              <a:buSzPct val="75000"/>
              <a:buFont typeface="Monotype Sorts" charset="0"/>
              <a:buNone/>
            </a:pPr>
            <a:r>
              <a:rPr lang="en-US" sz="2000" b="1">
                <a:solidFill>
                  <a:schemeClr val="tx2"/>
                </a:solidFill>
              </a:rPr>
              <a:t>Test Data</a:t>
            </a:r>
            <a:endParaRPr lang="en-US" sz="2000">
              <a:solidFill>
                <a:schemeClr val="bg2"/>
              </a:solidFill>
            </a:endParaRPr>
          </a:p>
        </p:txBody>
      </p:sp>
      <p:sp>
        <p:nvSpPr>
          <p:cNvPr id="21532" name="Line 28"/>
          <p:cNvSpPr>
            <a:spLocks noChangeShapeType="1"/>
          </p:cNvSpPr>
          <p:nvPr/>
        </p:nvSpPr>
        <p:spPr bwMode="auto">
          <a:xfrm flipH="1">
            <a:off x="4495800" y="3025775"/>
            <a:ext cx="3124200" cy="1828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1533" name="Text Box 29"/>
          <p:cNvSpPr txBox="1">
            <a:spLocks noChangeArrowheads="1"/>
          </p:cNvSpPr>
          <p:nvPr/>
        </p:nvSpPr>
        <p:spPr bwMode="auto">
          <a:xfrm>
            <a:off x="6019800" y="4016376"/>
            <a:ext cx="2667000" cy="3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spcBef>
                <a:spcPct val="20000"/>
              </a:spcBef>
              <a:buClr>
                <a:schemeClr val="accent2"/>
              </a:buClr>
              <a:buSzPct val="75000"/>
              <a:buFont typeface="Monotype Sorts" charset="0"/>
              <a:buNone/>
            </a:pPr>
            <a:r>
              <a:rPr lang="en-US" sz="2000"/>
              <a:t>Assign Cheat to </a:t>
            </a:r>
            <a:r>
              <a:rPr lang="ja-JP" altLang="en-US" sz="2000"/>
              <a:t>“</a:t>
            </a:r>
            <a:r>
              <a:rPr lang="en-US" sz="2000"/>
              <a:t>No</a:t>
            </a:r>
            <a:r>
              <a:rPr lang="ja-JP" altLang="en-US" sz="2000"/>
              <a:t>”</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Calibri" charset="0"/>
              </a:rPr>
              <a:t>Decision Tree Classification Task</a:t>
            </a:r>
          </a:p>
        </p:txBody>
      </p:sp>
      <p:graphicFrame>
        <p:nvGraphicFramePr>
          <p:cNvPr id="22531" name="Object 3"/>
          <p:cNvGraphicFramePr>
            <a:graphicFrameLocks noGrp="1" noChangeAspect="1"/>
          </p:cNvGraphicFramePr>
          <p:nvPr>
            <p:ph idx="1"/>
          </p:nvPr>
        </p:nvGraphicFramePr>
        <p:xfrm>
          <a:off x="1536701" y="1600201"/>
          <a:ext cx="6070600" cy="4525963"/>
        </p:xfrm>
        <a:graphic>
          <a:graphicData uri="http://schemas.openxmlformats.org/presentationml/2006/ole">
            <mc:AlternateContent xmlns:mc="http://schemas.openxmlformats.org/markup-compatibility/2006">
              <mc:Choice xmlns:v="urn:schemas-microsoft-com:vml" Requires="v">
                <p:oleObj spid="_x0000_s22547" name="Visio" r:id="rId3" imgW="8424875" imgH="6279741" progId="Visio.Drawing.6">
                  <p:embed/>
                </p:oleObj>
              </mc:Choice>
              <mc:Fallback>
                <p:oleObj name="Visio" r:id="rId3" imgW="8424875" imgH="6279741" progId="Visio.Drawing.6">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1" y="1600201"/>
                        <a:ext cx="607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Line 4"/>
          <p:cNvSpPr>
            <a:spLocks noChangeShapeType="1"/>
          </p:cNvSpPr>
          <p:nvPr/>
        </p:nvSpPr>
        <p:spPr bwMode="auto">
          <a:xfrm flipH="1">
            <a:off x="6400800" y="2362200"/>
            <a:ext cx="6858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22533" name="Text Box 5"/>
          <p:cNvSpPr txBox="1">
            <a:spLocks noChangeArrowheads="1"/>
          </p:cNvSpPr>
          <p:nvPr/>
        </p:nvSpPr>
        <p:spPr bwMode="auto">
          <a:xfrm>
            <a:off x="7086600" y="4283076"/>
            <a:ext cx="1219200"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400" b="1"/>
              <a:t>Decision Tree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atin typeface="Calibri" charset="0"/>
              </a:rPr>
              <a:t>Classification: Definition</a:t>
            </a:r>
          </a:p>
        </p:txBody>
      </p:sp>
      <p:sp>
        <p:nvSpPr>
          <p:cNvPr id="12291" name="Rectangle 3"/>
          <p:cNvSpPr>
            <a:spLocks noGrp="1" noChangeArrowheads="1"/>
          </p:cNvSpPr>
          <p:nvPr>
            <p:ph idx="1"/>
          </p:nvPr>
        </p:nvSpPr>
        <p:spPr>
          <a:xfrm>
            <a:off x="728663" y="1733551"/>
            <a:ext cx="7840662" cy="3863975"/>
          </a:xfrm>
        </p:spPr>
        <p:txBody>
          <a:bodyPr>
            <a:normAutofit/>
          </a:bodyPr>
          <a:lstStyle/>
          <a:p>
            <a:pPr eaLnBrk="1" hangingPunct="1">
              <a:lnSpc>
                <a:spcPct val="70000"/>
              </a:lnSpc>
            </a:pPr>
            <a:r>
              <a:rPr lang="en-US" sz="3000">
                <a:latin typeface="Calibri" charset="0"/>
              </a:rPr>
              <a:t>Given a collection of records (</a:t>
            </a:r>
            <a:r>
              <a:rPr lang="en-US" sz="3000" i="1">
                <a:solidFill>
                  <a:srgbClr val="CC0000"/>
                </a:solidFill>
                <a:latin typeface="Calibri" charset="0"/>
              </a:rPr>
              <a:t>training set </a:t>
            </a:r>
            <a:r>
              <a:rPr lang="en-US" sz="3000">
                <a:latin typeface="Calibri" charset="0"/>
              </a:rPr>
              <a:t>)</a:t>
            </a:r>
          </a:p>
          <a:p>
            <a:pPr lvl="1" eaLnBrk="1" hangingPunct="1">
              <a:lnSpc>
                <a:spcPct val="70000"/>
              </a:lnSpc>
            </a:pPr>
            <a:r>
              <a:rPr lang="en-US" sz="2400">
                <a:latin typeface="Calibri" charset="0"/>
              </a:rPr>
              <a:t>Each record contains a set of </a:t>
            </a:r>
            <a:r>
              <a:rPr lang="en-US" sz="2400" i="1">
                <a:solidFill>
                  <a:srgbClr val="CC0000"/>
                </a:solidFill>
                <a:latin typeface="Calibri" charset="0"/>
              </a:rPr>
              <a:t>attributes</a:t>
            </a:r>
            <a:r>
              <a:rPr lang="en-US" sz="2400">
                <a:latin typeface="Calibri" charset="0"/>
              </a:rPr>
              <a:t>, one of the attributes is the </a:t>
            </a:r>
            <a:r>
              <a:rPr lang="en-US" sz="2400" i="1">
                <a:solidFill>
                  <a:srgbClr val="CC0000"/>
                </a:solidFill>
                <a:latin typeface="Calibri" charset="0"/>
              </a:rPr>
              <a:t>class</a:t>
            </a:r>
            <a:r>
              <a:rPr lang="en-US" sz="2400">
                <a:latin typeface="Calibri" charset="0"/>
              </a:rPr>
              <a:t>.</a:t>
            </a:r>
            <a:endParaRPr lang="en-US" sz="3200">
              <a:latin typeface="Calibri" charset="0"/>
            </a:endParaRPr>
          </a:p>
          <a:p>
            <a:pPr eaLnBrk="1" hangingPunct="1">
              <a:lnSpc>
                <a:spcPct val="70000"/>
              </a:lnSpc>
            </a:pPr>
            <a:r>
              <a:rPr lang="en-US" sz="3000">
                <a:latin typeface="Calibri" charset="0"/>
              </a:rPr>
              <a:t>Find a </a:t>
            </a:r>
            <a:r>
              <a:rPr lang="en-US" sz="3000" i="1">
                <a:solidFill>
                  <a:srgbClr val="CC0000"/>
                </a:solidFill>
                <a:latin typeface="Calibri" charset="0"/>
              </a:rPr>
              <a:t>model</a:t>
            </a:r>
            <a:r>
              <a:rPr lang="en-US" sz="3000">
                <a:latin typeface="Calibri" charset="0"/>
              </a:rPr>
              <a:t>  for class attribute as a function of the values of other attributes.</a:t>
            </a:r>
          </a:p>
          <a:p>
            <a:pPr eaLnBrk="1" hangingPunct="1">
              <a:lnSpc>
                <a:spcPct val="70000"/>
              </a:lnSpc>
            </a:pPr>
            <a:r>
              <a:rPr lang="en-US" sz="3000">
                <a:latin typeface="Calibri" charset="0"/>
              </a:rPr>
              <a:t>Goal: </a:t>
            </a:r>
            <a:r>
              <a:rPr lang="en-US" sz="3000" u="sng">
                <a:latin typeface="Calibri" charset="0"/>
              </a:rPr>
              <a:t>previously unseen</a:t>
            </a:r>
            <a:r>
              <a:rPr lang="en-US" sz="3000">
                <a:latin typeface="Calibri" charset="0"/>
              </a:rPr>
              <a:t> records should be assigned a class as accurately as possible.</a:t>
            </a:r>
          </a:p>
          <a:p>
            <a:pPr lvl="1" eaLnBrk="1" hangingPunct="1">
              <a:lnSpc>
                <a:spcPct val="70000"/>
              </a:lnSpc>
            </a:pPr>
            <a:r>
              <a:rPr lang="en-US" sz="2400">
                <a:latin typeface="Calibri" charset="0"/>
              </a:rPr>
              <a:t>A </a:t>
            </a:r>
            <a:r>
              <a:rPr lang="en-US" sz="2400" i="1">
                <a:solidFill>
                  <a:srgbClr val="CC0000"/>
                </a:solidFill>
                <a:latin typeface="Calibri" charset="0"/>
              </a:rPr>
              <a:t>test set</a:t>
            </a:r>
            <a:r>
              <a:rPr lang="en-US" sz="2400">
                <a:latin typeface="Calibri" charset="0"/>
              </a:rPr>
              <a:t> is used to determine the accuracy of the model. Usually, the given data set is divided into training and test sets, with training set used to build the model and test set used to validate it.</a:t>
            </a:r>
            <a:endParaRPr lang="en-US" sz="32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Calibri" charset="0"/>
              </a:rPr>
              <a:t>Decision Tree Induction</a:t>
            </a:r>
          </a:p>
        </p:txBody>
      </p:sp>
      <p:sp>
        <p:nvSpPr>
          <p:cNvPr id="23555" name="Rectangle 3"/>
          <p:cNvSpPr>
            <a:spLocks noGrp="1" noChangeArrowheads="1"/>
          </p:cNvSpPr>
          <p:nvPr>
            <p:ph idx="1"/>
          </p:nvPr>
        </p:nvSpPr>
        <p:spPr/>
        <p:txBody>
          <a:bodyPr/>
          <a:lstStyle/>
          <a:p>
            <a:pPr eaLnBrk="1" hangingPunct="1"/>
            <a:r>
              <a:rPr lang="en-US">
                <a:latin typeface="Calibri" charset="0"/>
              </a:rPr>
              <a:t>Many Algorithms:</a:t>
            </a:r>
          </a:p>
          <a:p>
            <a:pPr lvl="1" eaLnBrk="1" hangingPunct="1"/>
            <a:r>
              <a:rPr lang="en-US">
                <a:latin typeface="Calibri" charset="0"/>
              </a:rPr>
              <a:t>Hunt</a:t>
            </a:r>
            <a:r>
              <a:rPr lang="ja-JP" altLang="en-US">
                <a:latin typeface="Calibri" charset="0"/>
              </a:rPr>
              <a:t>’</a:t>
            </a:r>
            <a:r>
              <a:rPr lang="en-US">
                <a:latin typeface="Calibri" charset="0"/>
              </a:rPr>
              <a:t>s Algorithm (one of the earliest)</a:t>
            </a:r>
          </a:p>
          <a:p>
            <a:pPr lvl="1" eaLnBrk="1" hangingPunct="1"/>
            <a:r>
              <a:rPr lang="en-US">
                <a:latin typeface="Calibri" charset="0"/>
              </a:rPr>
              <a:t>CART</a:t>
            </a:r>
          </a:p>
          <a:p>
            <a:pPr lvl="1" eaLnBrk="1" hangingPunct="1"/>
            <a:r>
              <a:rPr lang="en-US">
                <a:latin typeface="Calibri" charset="0"/>
              </a:rPr>
              <a:t>ID3, C4.5</a:t>
            </a:r>
          </a:p>
          <a:p>
            <a:pPr lvl="1" eaLnBrk="1" hangingPunct="1"/>
            <a:r>
              <a:rPr lang="en-US">
                <a:latin typeface="Calibri" charset="0"/>
              </a:rPr>
              <a:t>SLIQ,SPRINT</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sz="4000">
                <a:latin typeface="Calibri" charset="0"/>
              </a:rPr>
              <a:t>General Structure of Hunt</a:t>
            </a:r>
            <a:r>
              <a:rPr lang="ja-JP" altLang="en-US" sz="4000">
                <a:latin typeface="Calibri" charset="0"/>
              </a:rPr>
              <a:t>’</a:t>
            </a:r>
            <a:r>
              <a:rPr lang="en-US" sz="4000">
                <a:latin typeface="Calibri" charset="0"/>
              </a:rPr>
              <a:t>s Algorithm</a:t>
            </a:r>
          </a:p>
        </p:txBody>
      </p:sp>
      <p:sp>
        <p:nvSpPr>
          <p:cNvPr id="28675" name="Rectangle 3"/>
          <p:cNvSpPr>
            <a:spLocks noGrp="1" noChangeArrowheads="1"/>
          </p:cNvSpPr>
          <p:nvPr>
            <p:ph idx="1"/>
          </p:nvPr>
        </p:nvSpPr>
        <p:spPr>
          <a:xfrm>
            <a:off x="457201" y="1600201"/>
            <a:ext cx="4492625" cy="4530725"/>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sz="2400" dirty="0">
                <a:ea typeface="+mn-ea"/>
              </a:rPr>
              <a:t>Let </a:t>
            </a:r>
            <a:r>
              <a:rPr lang="en-US" sz="2400" dirty="0" err="1">
                <a:ea typeface="+mn-ea"/>
              </a:rPr>
              <a:t>D</a:t>
            </a:r>
            <a:r>
              <a:rPr lang="en-US" sz="2400" baseline="-25000" dirty="0" err="1">
                <a:ea typeface="+mn-ea"/>
              </a:rPr>
              <a:t>t</a:t>
            </a:r>
            <a:r>
              <a:rPr lang="en-US" sz="2400" dirty="0">
                <a:ea typeface="+mn-ea"/>
              </a:rPr>
              <a:t> be the set of training records that reach a node t</a:t>
            </a:r>
          </a:p>
          <a:p>
            <a:pPr eaLnBrk="1" fontAlgn="auto" hangingPunct="1">
              <a:lnSpc>
                <a:spcPct val="90000"/>
              </a:lnSpc>
              <a:spcAft>
                <a:spcPts val="0"/>
              </a:spcAft>
              <a:buFont typeface="Arial" pitchFamily="34" charset="0"/>
              <a:buChar char="•"/>
              <a:defRPr/>
            </a:pPr>
            <a:r>
              <a:rPr lang="en-US" sz="2400" dirty="0">
                <a:ea typeface="+mn-ea"/>
              </a:rPr>
              <a:t>General Procedure:</a:t>
            </a:r>
          </a:p>
          <a:p>
            <a:pPr lvl="1" eaLnBrk="1" fontAlgn="auto" hangingPunct="1">
              <a:lnSpc>
                <a:spcPct val="90000"/>
              </a:lnSpc>
              <a:spcAft>
                <a:spcPts val="0"/>
              </a:spcAft>
              <a:buFont typeface="Arial" pitchFamily="34" charset="0"/>
              <a:buChar char="–"/>
              <a:defRPr/>
            </a:pPr>
            <a:r>
              <a:rPr lang="en-US" sz="2400" dirty="0">
                <a:ea typeface="+mn-ea"/>
              </a:rPr>
              <a:t>If </a:t>
            </a:r>
            <a:r>
              <a:rPr lang="en-US" sz="2400" dirty="0" err="1">
                <a:ea typeface="+mn-ea"/>
              </a:rPr>
              <a:t>D</a:t>
            </a:r>
            <a:r>
              <a:rPr lang="en-US" sz="2400" baseline="-25000" dirty="0" err="1">
                <a:ea typeface="+mn-ea"/>
              </a:rPr>
              <a:t>t</a:t>
            </a:r>
            <a:r>
              <a:rPr lang="en-US" sz="2400" dirty="0">
                <a:ea typeface="+mn-ea"/>
              </a:rPr>
              <a:t> contains records that belong the same class </a:t>
            </a:r>
            <a:r>
              <a:rPr lang="en-US" sz="2400" dirty="0" err="1">
                <a:ea typeface="+mn-ea"/>
              </a:rPr>
              <a:t>y</a:t>
            </a:r>
            <a:r>
              <a:rPr lang="en-US" sz="2400" baseline="-25000" dirty="0" err="1">
                <a:ea typeface="+mn-ea"/>
              </a:rPr>
              <a:t>t</a:t>
            </a:r>
            <a:r>
              <a:rPr lang="en-US" sz="2400" dirty="0">
                <a:ea typeface="+mn-ea"/>
              </a:rPr>
              <a:t>, then t is a leaf node labeled as </a:t>
            </a:r>
            <a:r>
              <a:rPr lang="en-US" sz="2400" dirty="0" err="1">
                <a:ea typeface="+mn-ea"/>
              </a:rPr>
              <a:t>y</a:t>
            </a:r>
            <a:r>
              <a:rPr lang="en-US" sz="2400" baseline="-25000" dirty="0" err="1">
                <a:ea typeface="+mn-ea"/>
              </a:rPr>
              <a:t>t</a:t>
            </a:r>
            <a:endParaRPr lang="en-US" sz="2400" baseline="-25000" dirty="0">
              <a:ea typeface="+mn-ea"/>
            </a:endParaRPr>
          </a:p>
          <a:p>
            <a:pPr lvl="1" eaLnBrk="1" fontAlgn="auto" hangingPunct="1">
              <a:lnSpc>
                <a:spcPct val="90000"/>
              </a:lnSpc>
              <a:spcAft>
                <a:spcPts val="0"/>
              </a:spcAft>
              <a:buFont typeface="Arial" pitchFamily="34" charset="0"/>
              <a:buChar char="–"/>
              <a:defRPr/>
            </a:pPr>
            <a:r>
              <a:rPr lang="en-US" sz="2400" dirty="0">
                <a:ea typeface="+mn-ea"/>
              </a:rPr>
              <a:t>If </a:t>
            </a:r>
            <a:r>
              <a:rPr lang="en-US" sz="2400" dirty="0" err="1">
                <a:ea typeface="+mn-ea"/>
              </a:rPr>
              <a:t>D</a:t>
            </a:r>
            <a:r>
              <a:rPr lang="en-US" sz="2400" baseline="-25000" dirty="0" err="1">
                <a:ea typeface="+mn-ea"/>
              </a:rPr>
              <a:t>t</a:t>
            </a:r>
            <a:r>
              <a:rPr lang="en-US" sz="2400" dirty="0">
                <a:ea typeface="+mn-ea"/>
              </a:rPr>
              <a:t> is an empty set, then t is a leaf node labeled by the default class, </a:t>
            </a:r>
            <a:r>
              <a:rPr lang="en-US" sz="2400" dirty="0" err="1">
                <a:ea typeface="+mn-ea"/>
              </a:rPr>
              <a:t>y</a:t>
            </a:r>
            <a:r>
              <a:rPr lang="en-US" sz="2400" baseline="-25000" dirty="0" err="1">
                <a:ea typeface="+mn-ea"/>
              </a:rPr>
              <a:t>d</a:t>
            </a:r>
            <a:endParaRPr lang="en-US" sz="2400" baseline="-25000" dirty="0">
              <a:ea typeface="+mn-ea"/>
            </a:endParaRPr>
          </a:p>
          <a:p>
            <a:pPr lvl="1" eaLnBrk="1" fontAlgn="auto" hangingPunct="1">
              <a:lnSpc>
                <a:spcPct val="90000"/>
              </a:lnSpc>
              <a:spcAft>
                <a:spcPts val="0"/>
              </a:spcAft>
              <a:buFont typeface="Arial" pitchFamily="34" charset="0"/>
              <a:buChar char="–"/>
              <a:defRPr/>
            </a:pPr>
            <a:r>
              <a:rPr lang="en-US" sz="2400" dirty="0">
                <a:ea typeface="+mn-ea"/>
              </a:rPr>
              <a:t>If </a:t>
            </a:r>
            <a:r>
              <a:rPr lang="en-US" sz="2400" dirty="0" err="1">
                <a:ea typeface="+mn-ea"/>
              </a:rPr>
              <a:t>D</a:t>
            </a:r>
            <a:r>
              <a:rPr lang="en-US" sz="2400" baseline="-25000" dirty="0" err="1">
                <a:ea typeface="+mn-ea"/>
              </a:rPr>
              <a:t>t</a:t>
            </a:r>
            <a:r>
              <a:rPr lang="en-US" sz="2400" dirty="0">
                <a:ea typeface="+mn-ea"/>
              </a:rPr>
              <a:t> contains records that belong to more than one class, use an attribute test to split the data into smaller subsets. Recursively apply the procedure to each subset</a:t>
            </a:r>
            <a:r>
              <a:rPr lang="en-US" sz="2000" dirty="0">
                <a:ea typeface="+mn-ea"/>
              </a:rPr>
              <a:t>.</a:t>
            </a:r>
          </a:p>
        </p:txBody>
      </p:sp>
      <p:graphicFrame>
        <p:nvGraphicFramePr>
          <p:cNvPr id="24580" name="Object 4"/>
          <p:cNvGraphicFramePr>
            <a:graphicFrameLocks noChangeAspect="1"/>
          </p:cNvGraphicFramePr>
          <p:nvPr/>
        </p:nvGraphicFramePr>
        <p:xfrm>
          <a:off x="5665788" y="1524001"/>
          <a:ext cx="3021012" cy="3124200"/>
        </p:xfrm>
        <a:graphic>
          <a:graphicData uri="http://schemas.openxmlformats.org/presentationml/2006/ole">
            <mc:AlternateContent xmlns:mc="http://schemas.openxmlformats.org/markup-compatibility/2006">
              <mc:Choice xmlns:v="urn:schemas-microsoft-com:vml" Requires="v">
                <p:oleObj spid="_x0000_s24601" name="Document" r:id="rId3" imgW="5415994" imgH="5778378" progId="Word.Document.8">
                  <p:embed/>
                </p:oleObj>
              </mc:Choice>
              <mc:Fallback>
                <p:oleObj name="Document" r:id="rId3" imgW="5415994" imgH="577837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1524001"/>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581" name="Oval 5"/>
          <p:cNvSpPr>
            <a:spLocks noChangeArrowheads="1"/>
          </p:cNvSpPr>
          <p:nvPr/>
        </p:nvSpPr>
        <p:spPr bwMode="auto">
          <a:xfrm>
            <a:off x="6019800" y="5181601"/>
            <a:ext cx="1447800" cy="762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24582" name="Line 6"/>
          <p:cNvSpPr>
            <a:spLocks noChangeShapeType="1"/>
          </p:cNvSpPr>
          <p:nvPr/>
        </p:nvSpPr>
        <p:spPr bwMode="auto">
          <a:xfrm flipH="1">
            <a:off x="5715000" y="5943601"/>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24583" name="Line 7"/>
          <p:cNvSpPr>
            <a:spLocks noChangeShapeType="1"/>
          </p:cNvSpPr>
          <p:nvPr/>
        </p:nvSpPr>
        <p:spPr bwMode="auto">
          <a:xfrm>
            <a:off x="6858000" y="5943600"/>
            <a:ext cx="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24584" name="Line 8"/>
          <p:cNvSpPr>
            <a:spLocks noChangeShapeType="1"/>
          </p:cNvSpPr>
          <p:nvPr/>
        </p:nvSpPr>
        <p:spPr bwMode="auto">
          <a:xfrm>
            <a:off x="7010400" y="5943601"/>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24585" name="Line 9"/>
          <p:cNvSpPr>
            <a:spLocks noChangeShapeType="1"/>
          </p:cNvSpPr>
          <p:nvPr/>
        </p:nvSpPr>
        <p:spPr bwMode="auto">
          <a:xfrm flipH="1">
            <a:off x="6705600" y="4800601"/>
            <a:ext cx="228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24586" name="Text Box 10"/>
          <p:cNvSpPr txBox="1">
            <a:spLocks noChangeArrowheads="1"/>
          </p:cNvSpPr>
          <p:nvPr/>
        </p:nvSpPr>
        <p:spPr bwMode="auto">
          <a:xfrm>
            <a:off x="6934200" y="4648201"/>
            <a:ext cx="609600" cy="40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D</a:t>
            </a:r>
            <a:r>
              <a:rPr lang="en-US" sz="2000" b="1" baseline="-25000"/>
              <a:t>t</a:t>
            </a:r>
          </a:p>
        </p:txBody>
      </p:sp>
      <p:sp>
        <p:nvSpPr>
          <p:cNvPr id="24587" name="Text Box 11"/>
          <p:cNvSpPr txBox="1">
            <a:spLocks noChangeArrowheads="1"/>
          </p:cNvSpPr>
          <p:nvPr/>
        </p:nvSpPr>
        <p:spPr bwMode="auto">
          <a:xfrm>
            <a:off x="6553200" y="5334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400" b="1"/>
              <a: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76201"/>
            <a:ext cx="8229600" cy="1139825"/>
          </a:xfrm>
        </p:spPr>
        <p:txBody>
          <a:bodyPr/>
          <a:lstStyle/>
          <a:p>
            <a:pPr eaLnBrk="1" hangingPunct="1"/>
            <a:r>
              <a:rPr lang="en-US">
                <a:latin typeface="Calibri" charset="0"/>
              </a:rPr>
              <a:t>Hunt</a:t>
            </a:r>
            <a:r>
              <a:rPr lang="ja-JP" altLang="en-US">
                <a:latin typeface="Calibri" charset="0"/>
              </a:rPr>
              <a:t>’</a:t>
            </a:r>
            <a:r>
              <a:rPr lang="en-US">
                <a:latin typeface="Calibri" charset="0"/>
              </a:rPr>
              <a:t>s Algorithm</a:t>
            </a:r>
          </a:p>
        </p:txBody>
      </p:sp>
      <p:sp>
        <p:nvSpPr>
          <p:cNvPr id="29699" name="Rectangle 3"/>
          <p:cNvSpPr>
            <a:spLocks noChangeArrowheads="1"/>
          </p:cNvSpPr>
          <p:nvPr/>
        </p:nvSpPr>
        <p:spPr bwMode="auto">
          <a:xfrm>
            <a:off x="457201" y="1887539"/>
            <a:ext cx="576263" cy="414337"/>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sz="1400">
                <a:latin typeface="Times New Roman" charset="0"/>
              </a:rPr>
              <a:t>Don</a:t>
            </a:r>
            <a:r>
              <a:rPr lang="ja-JP" altLang="en-US" sz="1400">
                <a:latin typeface="Times New Roman" charset="0"/>
              </a:rPr>
              <a:t>’</a:t>
            </a:r>
            <a:r>
              <a:rPr lang="en-US" sz="1400">
                <a:latin typeface="Times New Roman" charset="0"/>
              </a:rPr>
              <a:t>t </a:t>
            </a:r>
          </a:p>
          <a:p>
            <a:pPr algn="ctr" eaLnBrk="0" hangingPunct="0"/>
            <a:r>
              <a:rPr lang="en-US" sz="1400">
                <a:latin typeface="Times New Roman" charset="0"/>
              </a:rPr>
              <a:t>Cheat</a:t>
            </a:r>
            <a:endParaRPr lang="en-US" sz="2400">
              <a:latin typeface="Times New Roman" charset="0"/>
            </a:endParaRPr>
          </a:p>
        </p:txBody>
      </p:sp>
      <p:grpSp>
        <p:nvGrpSpPr>
          <p:cNvPr id="29700" name="Group 4"/>
          <p:cNvGrpSpPr>
            <a:grpSpLocks/>
          </p:cNvGrpSpPr>
          <p:nvPr/>
        </p:nvGrpSpPr>
        <p:grpSpPr bwMode="auto">
          <a:xfrm>
            <a:off x="1143001" y="1582738"/>
            <a:ext cx="2168525" cy="1262062"/>
            <a:chOff x="624" y="720"/>
            <a:chExt cx="1366" cy="795"/>
          </a:xfrm>
        </p:grpSpPr>
        <p:grpSp>
          <p:nvGrpSpPr>
            <p:cNvPr id="25645" name="Group 5"/>
            <p:cNvGrpSpPr>
              <a:grpSpLocks/>
            </p:cNvGrpSpPr>
            <p:nvPr/>
          </p:nvGrpSpPr>
          <p:grpSpPr bwMode="auto">
            <a:xfrm>
              <a:off x="864" y="720"/>
              <a:ext cx="1126" cy="795"/>
              <a:chOff x="480" y="2640"/>
              <a:chExt cx="1126" cy="795"/>
            </a:xfrm>
          </p:grpSpPr>
          <p:sp>
            <p:nvSpPr>
              <p:cNvPr id="25647" name="Oval 6"/>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a:solidFill>
                      <a:srgbClr val="0033CC"/>
                    </a:solidFill>
                    <a:latin typeface="Times New Roman" charset="0"/>
                  </a:rPr>
                  <a:t>Refund</a:t>
                </a:r>
                <a:endParaRPr lang="en-US" sz="1600">
                  <a:latin typeface="Times New Roman" charset="0"/>
                </a:endParaRPr>
              </a:p>
            </p:txBody>
          </p:sp>
          <p:sp>
            <p:nvSpPr>
              <p:cNvPr id="25648" name="Line 7"/>
              <p:cNvSpPr>
                <a:spLocks noChangeShapeType="1"/>
              </p:cNvSpPr>
              <p:nvPr/>
            </p:nvSpPr>
            <p:spPr bwMode="auto">
              <a:xfrm flipH="1">
                <a:off x="661" y="2912"/>
                <a:ext cx="364"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49" name="Line 8"/>
              <p:cNvSpPr>
                <a:spLocks noChangeShapeType="1"/>
              </p:cNvSpPr>
              <p:nvPr/>
            </p:nvSpPr>
            <p:spPr bwMode="auto">
              <a:xfrm>
                <a:off x="1025" y="2912"/>
                <a:ext cx="363"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50" name="Rectangle 9"/>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400">
                    <a:latin typeface="Times New Roman" charset="0"/>
                  </a:rPr>
                  <a:t>Don</a:t>
                </a:r>
                <a:r>
                  <a:rPr lang="ja-JP" altLang="en-US" sz="1400">
                    <a:latin typeface="Times New Roman" charset="0"/>
                  </a:rPr>
                  <a:t>’</a:t>
                </a:r>
                <a:r>
                  <a:rPr lang="en-US" sz="1400">
                    <a:latin typeface="Times New Roman" charset="0"/>
                  </a:rPr>
                  <a:t>t </a:t>
                </a:r>
              </a:p>
              <a:p>
                <a:pPr algn="ctr" eaLnBrk="0" hangingPunct="0"/>
                <a:r>
                  <a:rPr lang="en-US" sz="1400">
                    <a:latin typeface="Times New Roman" charset="0"/>
                  </a:rPr>
                  <a:t>Cheat</a:t>
                </a:r>
                <a:endParaRPr lang="en-US">
                  <a:latin typeface="Times New Roman" charset="0"/>
                </a:endParaRPr>
              </a:p>
            </p:txBody>
          </p:sp>
          <p:sp>
            <p:nvSpPr>
              <p:cNvPr id="25651" name="Rectangle 10"/>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400">
                    <a:latin typeface="Times New Roman" charset="0"/>
                  </a:rPr>
                  <a:t>Don</a:t>
                </a:r>
                <a:r>
                  <a:rPr lang="ja-JP" altLang="en-US" sz="1400">
                    <a:latin typeface="Times New Roman" charset="0"/>
                  </a:rPr>
                  <a:t>’</a:t>
                </a:r>
                <a:r>
                  <a:rPr lang="en-US" sz="1400">
                    <a:latin typeface="Times New Roman" charset="0"/>
                  </a:rPr>
                  <a:t>t </a:t>
                </a:r>
              </a:p>
              <a:p>
                <a:pPr algn="ctr" eaLnBrk="0" hangingPunct="0"/>
                <a:r>
                  <a:rPr lang="en-US" sz="1400">
                    <a:latin typeface="Times New Roman" charset="0"/>
                  </a:rPr>
                  <a:t>Cheat</a:t>
                </a:r>
                <a:endParaRPr lang="en-US" sz="2400">
                  <a:latin typeface="Times New Roman" charset="0"/>
                </a:endParaRPr>
              </a:p>
            </p:txBody>
          </p:sp>
          <p:sp>
            <p:nvSpPr>
              <p:cNvPr id="25652" name="Text Box 11"/>
              <p:cNvSpPr txBox="1">
                <a:spLocks noChangeArrowheads="1"/>
              </p:cNvSpPr>
              <p:nvPr/>
            </p:nvSpPr>
            <p:spPr bwMode="auto">
              <a:xfrm>
                <a:off x="568" y="2869"/>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solidFill>
                      <a:srgbClr val="0066FF"/>
                    </a:solidFill>
                  </a:rPr>
                  <a:t>Yes</a:t>
                </a:r>
                <a:endParaRPr lang="en-US">
                  <a:latin typeface="Times New Roman" charset="0"/>
                </a:endParaRPr>
              </a:p>
            </p:txBody>
          </p:sp>
          <p:sp>
            <p:nvSpPr>
              <p:cNvPr id="25653" name="Text Box 12"/>
              <p:cNvSpPr txBox="1">
                <a:spLocks noChangeArrowheads="1"/>
              </p:cNvSpPr>
              <p:nvPr/>
            </p:nvSpPr>
            <p:spPr bwMode="auto">
              <a:xfrm>
                <a:off x="1260" y="2869"/>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solidFill>
                      <a:srgbClr val="0066FF"/>
                    </a:solidFill>
                  </a:rPr>
                  <a:t>No</a:t>
                </a:r>
                <a:endParaRPr lang="en-US" sz="2400">
                  <a:latin typeface="Times New Roman" charset="0"/>
                </a:endParaRPr>
              </a:p>
            </p:txBody>
          </p:sp>
        </p:grpSp>
        <p:sp>
          <p:nvSpPr>
            <p:cNvPr id="25646" name="Line 13"/>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710" name="Group 14"/>
          <p:cNvGrpSpPr>
            <a:grpSpLocks/>
          </p:cNvGrpSpPr>
          <p:nvPr/>
        </p:nvGrpSpPr>
        <p:grpSpPr bwMode="auto">
          <a:xfrm>
            <a:off x="2819400" y="3487738"/>
            <a:ext cx="3325813" cy="3294062"/>
            <a:chOff x="1536" y="1920"/>
            <a:chExt cx="2095" cy="2075"/>
          </a:xfrm>
        </p:grpSpPr>
        <p:grpSp>
          <p:nvGrpSpPr>
            <p:cNvPr id="25624" name="Group 15"/>
            <p:cNvGrpSpPr>
              <a:grpSpLocks/>
            </p:cNvGrpSpPr>
            <p:nvPr/>
          </p:nvGrpSpPr>
          <p:grpSpPr bwMode="auto">
            <a:xfrm>
              <a:off x="1821" y="1920"/>
              <a:ext cx="1810" cy="2075"/>
              <a:chOff x="3837" y="1824"/>
              <a:chExt cx="1810" cy="2075"/>
            </a:xfrm>
          </p:grpSpPr>
          <p:sp>
            <p:nvSpPr>
              <p:cNvPr id="25626" name="Oval 16"/>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a:latin typeface="Times New Roman" charset="0"/>
                  </a:rPr>
                  <a:t>Refund</a:t>
                </a:r>
                <a:endParaRPr lang="en-US" sz="1400">
                  <a:latin typeface="Times New Roman" charset="0"/>
                </a:endParaRPr>
              </a:p>
            </p:txBody>
          </p:sp>
          <p:sp>
            <p:nvSpPr>
              <p:cNvPr id="25627" name="Line 17"/>
              <p:cNvSpPr>
                <a:spLocks noChangeShapeType="1"/>
              </p:cNvSpPr>
              <p:nvPr/>
            </p:nvSpPr>
            <p:spPr bwMode="auto">
              <a:xfrm flipH="1">
                <a:off x="4166" y="2107"/>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28" name="Line 18"/>
              <p:cNvSpPr>
                <a:spLocks noChangeShapeType="1"/>
              </p:cNvSpPr>
              <p:nvPr/>
            </p:nvSpPr>
            <p:spPr bwMode="auto">
              <a:xfrm>
                <a:off x="4530" y="2107"/>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29" name="Rectangle 19"/>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400">
                    <a:latin typeface="Times New Roman" charset="0"/>
                  </a:rPr>
                  <a:t>Don</a:t>
                </a:r>
                <a:r>
                  <a:rPr lang="ja-JP" altLang="en-US" sz="1400">
                    <a:latin typeface="Times New Roman" charset="0"/>
                  </a:rPr>
                  <a:t>’</a:t>
                </a:r>
                <a:r>
                  <a:rPr lang="en-US" sz="1400">
                    <a:latin typeface="Times New Roman" charset="0"/>
                  </a:rPr>
                  <a:t>t </a:t>
                </a:r>
              </a:p>
              <a:p>
                <a:pPr algn="ctr" eaLnBrk="0" hangingPunct="0"/>
                <a:r>
                  <a:rPr lang="en-US" sz="1400">
                    <a:latin typeface="Times New Roman" charset="0"/>
                  </a:rPr>
                  <a:t>Cheat</a:t>
                </a:r>
                <a:endParaRPr lang="en-US" sz="2400">
                  <a:latin typeface="Times New Roman" charset="0"/>
                </a:endParaRPr>
              </a:p>
            </p:txBody>
          </p:sp>
          <p:sp>
            <p:nvSpPr>
              <p:cNvPr id="25630" name="Text Box 20"/>
              <p:cNvSpPr txBox="1">
                <a:spLocks noChangeArrowheads="1"/>
              </p:cNvSpPr>
              <p:nvPr/>
            </p:nvSpPr>
            <p:spPr bwMode="auto">
              <a:xfrm>
                <a:off x="4072" y="2062"/>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t>Yes</a:t>
                </a:r>
                <a:endParaRPr lang="en-US" sz="2400">
                  <a:latin typeface="Times New Roman" charset="0"/>
                </a:endParaRPr>
              </a:p>
            </p:txBody>
          </p:sp>
          <p:sp>
            <p:nvSpPr>
              <p:cNvPr id="25631" name="Text Box 21"/>
              <p:cNvSpPr txBox="1">
                <a:spLocks noChangeArrowheads="1"/>
              </p:cNvSpPr>
              <p:nvPr/>
            </p:nvSpPr>
            <p:spPr bwMode="auto">
              <a:xfrm>
                <a:off x="4765" y="2062"/>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t>No</a:t>
                </a:r>
                <a:endParaRPr lang="en-US" sz="2400">
                  <a:latin typeface="Times New Roman" charset="0"/>
                </a:endParaRPr>
              </a:p>
            </p:txBody>
          </p:sp>
          <p:sp>
            <p:nvSpPr>
              <p:cNvPr id="25632" name="Oval 22"/>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a:latin typeface="Times New Roman" charset="0"/>
                  </a:rPr>
                  <a:t>Marital</a:t>
                </a:r>
              </a:p>
              <a:p>
                <a:pPr algn="ctr" eaLnBrk="0" hangingPunct="0"/>
                <a:r>
                  <a:rPr lang="en-US" sz="1600">
                    <a:latin typeface="Times New Roman" charset="0"/>
                  </a:rPr>
                  <a:t>Status</a:t>
                </a:r>
                <a:endParaRPr lang="en-US">
                  <a:latin typeface="Times New Roman" charset="0"/>
                </a:endParaRPr>
              </a:p>
            </p:txBody>
          </p:sp>
          <p:sp>
            <p:nvSpPr>
              <p:cNvPr id="25633" name="Line 23"/>
              <p:cNvSpPr>
                <a:spLocks noChangeShapeType="1"/>
              </p:cNvSpPr>
              <p:nvPr/>
            </p:nvSpPr>
            <p:spPr bwMode="auto">
              <a:xfrm flipH="1">
                <a:off x="4464" y="2704"/>
                <a:ext cx="465"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34" name="Line 24"/>
              <p:cNvSpPr>
                <a:spLocks noChangeShapeType="1"/>
              </p:cNvSpPr>
              <p:nvPr/>
            </p:nvSpPr>
            <p:spPr bwMode="auto">
              <a:xfrm>
                <a:off x="4929" y="2704"/>
                <a:ext cx="400" cy="2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35" name="Rectangle 25"/>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400">
                    <a:latin typeface="Times New Roman" charset="0"/>
                  </a:rPr>
                  <a:t>Don</a:t>
                </a:r>
                <a:r>
                  <a:rPr lang="ja-JP" altLang="en-US" sz="1400">
                    <a:latin typeface="Times New Roman" charset="0"/>
                  </a:rPr>
                  <a:t>’</a:t>
                </a:r>
                <a:r>
                  <a:rPr lang="en-US" sz="1400">
                    <a:latin typeface="Times New Roman" charset="0"/>
                  </a:rPr>
                  <a:t>t </a:t>
                </a:r>
              </a:p>
              <a:p>
                <a:pPr algn="ctr" eaLnBrk="0" hangingPunct="0"/>
                <a:r>
                  <a:rPr lang="en-US" sz="1400">
                    <a:latin typeface="Times New Roman" charset="0"/>
                  </a:rPr>
                  <a:t>Cheat</a:t>
                </a:r>
                <a:endParaRPr lang="en-US" sz="2400">
                  <a:latin typeface="Times New Roman" charset="0"/>
                </a:endParaRPr>
              </a:p>
            </p:txBody>
          </p:sp>
          <p:sp>
            <p:nvSpPr>
              <p:cNvPr id="25636" name="Rectangle 26"/>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a:latin typeface="Times New Roman" charset="0"/>
                  </a:rPr>
                  <a:t>Cheat</a:t>
                </a:r>
                <a:endParaRPr lang="en-US" sz="2400">
                  <a:latin typeface="Times New Roman" charset="0"/>
                </a:endParaRPr>
              </a:p>
            </p:txBody>
          </p:sp>
          <p:sp>
            <p:nvSpPr>
              <p:cNvPr id="25637" name="Text Box 27"/>
              <p:cNvSpPr txBox="1">
                <a:spLocks noChangeArrowheads="1"/>
              </p:cNvSpPr>
              <p:nvPr/>
            </p:nvSpPr>
            <p:spPr bwMode="auto">
              <a:xfrm>
                <a:off x="4059" y="2619"/>
                <a:ext cx="600"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t>Single,</a:t>
                </a:r>
              </a:p>
              <a:p>
                <a:pPr algn="ctr"/>
                <a:r>
                  <a:rPr lang="en-US" sz="1400" b="1"/>
                  <a:t>Divorced</a:t>
                </a:r>
                <a:endParaRPr lang="en-US"/>
              </a:p>
            </p:txBody>
          </p:sp>
          <p:sp>
            <p:nvSpPr>
              <p:cNvPr id="25638" name="Text Box 28"/>
              <p:cNvSpPr txBox="1">
                <a:spLocks noChangeArrowheads="1"/>
              </p:cNvSpPr>
              <p:nvPr/>
            </p:nvSpPr>
            <p:spPr bwMode="auto">
              <a:xfrm>
                <a:off x="5127" y="2688"/>
                <a:ext cx="52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t>Married</a:t>
                </a:r>
                <a:endParaRPr lang="en-US"/>
              </a:p>
            </p:txBody>
          </p:sp>
          <p:sp>
            <p:nvSpPr>
              <p:cNvPr id="25639" name="Oval 29"/>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a:solidFill>
                      <a:srgbClr val="0033CC"/>
                    </a:solidFill>
                    <a:latin typeface="Times New Roman" charset="0"/>
                  </a:rPr>
                  <a:t>Taxable</a:t>
                </a:r>
              </a:p>
              <a:p>
                <a:pPr algn="ctr" eaLnBrk="0" hangingPunct="0"/>
                <a:r>
                  <a:rPr lang="en-US" sz="1600">
                    <a:solidFill>
                      <a:srgbClr val="0033CC"/>
                    </a:solidFill>
                    <a:latin typeface="Times New Roman" charset="0"/>
                  </a:rPr>
                  <a:t>Income</a:t>
                </a:r>
                <a:endParaRPr lang="en-US" sz="2400">
                  <a:latin typeface="Times New Roman" charset="0"/>
                </a:endParaRPr>
              </a:p>
            </p:txBody>
          </p:sp>
          <p:sp>
            <p:nvSpPr>
              <p:cNvPr id="25640" name="Rectangle 30"/>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400">
                    <a:latin typeface="Times New Roman" charset="0"/>
                  </a:rPr>
                  <a:t>Don</a:t>
                </a:r>
                <a:r>
                  <a:rPr lang="ja-JP" altLang="en-US" sz="1400">
                    <a:latin typeface="Times New Roman" charset="0"/>
                  </a:rPr>
                  <a:t>’</a:t>
                </a:r>
                <a:r>
                  <a:rPr lang="en-US" sz="1400">
                    <a:latin typeface="Times New Roman" charset="0"/>
                  </a:rPr>
                  <a:t>t </a:t>
                </a:r>
              </a:p>
              <a:p>
                <a:pPr algn="ctr" eaLnBrk="0" hangingPunct="0"/>
                <a:r>
                  <a:rPr lang="en-US" sz="1400">
                    <a:latin typeface="Times New Roman" charset="0"/>
                  </a:rPr>
                  <a:t>Cheat</a:t>
                </a:r>
                <a:endParaRPr lang="en-US" sz="2400">
                  <a:latin typeface="Times New Roman" charset="0"/>
                </a:endParaRPr>
              </a:p>
            </p:txBody>
          </p:sp>
          <p:sp>
            <p:nvSpPr>
              <p:cNvPr id="25641" name="Line 31"/>
              <p:cNvSpPr>
                <a:spLocks noChangeShapeType="1"/>
              </p:cNvSpPr>
              <p:nvPr/>
            </p:nvSpPr>
            <p:spPr bwMode="auto">
              <a:xfrm flipH="1">
                <a:off x="4032"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42" name="Line 32"/>
              <p:cNvSpPr>
                <a:spLocks noChangeShapeType="1"/>
              </p:cNvSpPr>
              <p:nvPr/>
            </p:nvSpPr>
            <p:spPr bwMode="auto">
              <a:xfrm>
                <a:off x="4464"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43" name="Text Box 33"/>
              <p:cNvSpPr txBox="1">
                <a:spLocks noChangeArrowheads="1"/>
              </p:cNvSpPr>
              <p:nvPr/>
            </p:nvSpPr>
            <p:spPr bwMode="auto">
              <a:xfrm>
                <a:off x="3837" y="3359"/>
                <a:ext cx="423"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solidFill>
                      <a:srgbClr val="0066FF"/>
                    </a:solidFill>
                  </a:rPr>
                  <a:t>&lt; 80K</a:t>
                </a:r>
                <a:endParaRPr lang="en-US"/>
              </a:p>
            </p:txBody>
          </p:sp>
          <p:sp>
            <p:nvSpPr>
              <p:cNvPr id="25644" name="Text Box 34"/>
              <p:cNvSpPr txBox="1">
                <a:spLocks noChangeArrowheads="1"/>
              </p:cNvSpPr>
              <p:nvPr/>
            </p:nvSpPr>
            <p:spPr bwMode="auto">
              <a:xfrm>
                <a:off x="4701" y="3359"/>
                <a:ext cx="488"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solidFill>
                      <a:srgbClr val="0066FF"/>
                    </a:solidFill>
                  </a:rPr>
                  <a:t>&gt;= 80K</a:t>
                </a:r>
                <a:endParaRPr lang="en-US">
                  <a:solidFill>
                    <a:srgbClr val="0066FF"/>
                  </a:solidFill>
                </a:endParaRPr>
              </a:p>
            </p:txBody>
          </p:sp>
        </p:grpSp>
        <p:sp>
          <p:nvSpPr>
            <p:cNvPr id="25625" name="Line 35"/>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732" name="Group 36"/>
          <p:cNvGrpSpPr>
            <a:grpSpLocks/>
          </p:cNvGrpSpPr>
          <p:nvPr/>
        </p:nvGrpSpPr>
        <p:grpSpPr bwMode="auto">
          <a:xfrm>
            <a:off x="228600" y="3228976"/>
            <a:ext cx="2654300" cy="2620963"/>
            <a:chOff x="48" y="1757"/>
            <a:chExt cx="1672" cy="1651"/>
          </a:xfrm>
        </p:grpSpPr>
        <p:grpSp>
          <p:nvGrpSpPr>
            <p:cNvPr id="25608" name="Group 37"/>
            <p:cNvGrpSpPr>
              <a:grpSpLocks/>
            </p:cNvGrpSpPr>
            <p:nvPr/>
          </p:nvGrpSpPr>
          <p:grpSpPr bwMode="auto">
            <a:xfrm>
              <a:off x="48" y="1968"/>
              <a:ext cx="1672" cy="1440"/>
              <a:chOff x="2016" y="1824"/>
              <a:chExt cx="1672" cy="1440"/>
            </a:xfrm>
          </p:grpSpPr>
          <p:grpSp>
            <p:nvGrpSpPr>
              <p:cNvPr id="25610" name="Group 38"/>
              <p:cNvGrpSpPr>
                <a:grpSpLocks/>
              </p:cNvGrpSpPr>
              <p:nvPr/>
            </p:nvGrpSpPr>
            <p:grpSpPr bwMode="auto">
              <a:xfrm>
                <a:off x="2016" y="1824"/>
                <a:ext cx="1527" cy="1440"/>
                <a:chOff x="2016" y="1968"/>
                <a:chExt cx="1527" cy="1440"/>
              </a:xfrm>
            </p:grpSpPr>
            <p:sp>
              <p:nvSpPr>
                <p:cNvPr id="25612" name="Oval 39"/>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a:latin typeface="Times New Roman" charset="0"/>
                    </a:rPr>
                    <a:t>Refund</a:t>
                  </a:r>
                  <a:endParaRPr lang="en-US" sz="1400">
                    <a:latin typeface="Times New Roman" charset="0"/>
                  </a:endParaRPr>
                </a:p>
              </p:txBody>
            </p:sp>
            <p:sp>
              <p:nvSpPr>
                <p:cNvPr id="25613" name="Line 40"/>
                <p:cNvSpPr>
                  <a:spLocks noChangeShapeType="1"/>
                </p:cNvSpPr>
                <p:nvPr/>
              </p:nvSpPr>
              <p:spPr bwMode="auto">
                <a:xfrm flipH="1">
                  <a:off x="2198" y="2251"/>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4" name="Line 41"/>
                <p:cNvSpPr>
                  <a:spLocks noChangeShapeType="1"/>
                </p:cNvSpPr>
                <p:nvPr/>
              </p:nvSpPr>
              <p:spPr bwMode="auto">
                <a:xfrm>
                  <a:off x="2562" y="2251"/>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5" name="Rectangle 42"/>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400">
                      <a:latin typeface="Times New Roman" charset="0"/>
                    </a:rPr>
                    <a:t>Don</a:t>
                  </a:r>
                  <a:r>
                    <a:rPr lang="ja-JP" altLang="en-US" sz="1400">
                      <a:latin typeface="Times New Roman" charset="0"/>
                    </a:rPr>
                    <a:t>’</a:t>
                  </a:r>
                  <a:r>
                    <a:rPr lang="en-US" sz="1400">
                      <a:latin typeface="Times New Roman" charset="0"/>
                    </a:rPr>
                    <a:t>t </a:t>
                  </a:r>
                </a:p>
                <a:p>
                  <a:pPr algn="ctr" eaLnBrk="0" hangingPunct="0"/>
                  <a:r>
                    <a:rPr lang="en-US" sz="1400">
                      <a:latin typeface="Times New Roman" charset="0"/>
                    </a:rPr>
                    <a:t>Cheat</a:t>
                  </a:r>
                  <a:endParaRPr lang="en-US" sz="2400">
                    <a:latin typeface="Times New Roman" charset="0"/>
                  </a:endParaRPr>
                </a:p>
              </p:txBody>
            </p:sp>
            <p:sp>
              <p:nvSpPr>
                <p:cNvPr id="25616" name="Text Box 43"/>
                <p:cNvSpPr txBox="1">
                  <a:spLocks noChangeArrowheads="1"/>
                </p:cNvSpPr>
                <p:nvPr/>
              </p:nvSpPr>
              <p:spPr bwMode="auto">
                <a:xfrm>
                  <a:off x="2104" y="2206"/>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t>Yes</a:t>
                  </a:r>
                  <a:endParaRPr lang="en-US" sz="2400">
                    <a:latin typeface="Times New Roman" charset="0"/>
                  </a:endParaRPr>
                </a:p>
              </p:txBody>
            </p:sp>
            <p:sp>
              <p:nvSpPr>
                <p:cNvPr id="25617" name="Text Box 44"/>
                <p:cNvSpPr txBox="1">
                  <a:spLocks noChangeArrowheads="1"/>
                </p:cNvSpPr>
                <p:nvPr/>
              </p:nvSpPr>
              <p:spPr bwMode="auto">
                <a:xfrm>
                  <a:off x="2797" y="2206"/>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t>No</a:t>
                  </a:r>
                  <a:endParaRPr lang="en-US" sz="2400">
                    <a:latin typeface="Times New Roman" charset="0"/>
                  </a:endParaRPr>
                </a:p>
              </p:txBody>
            </p:sp>
            <p:sp>
              <p:nvSpPr>
                <p:cNvPr id="25618" name="Oval 45"/>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a:solidFill>
                        <a:srgbClr val="0033CC"/>
                      </a:solidFill>
                      <a:latin typeface="Times New Roman" charset="0"/>
                    </a:rPr>
                    <a:t>Marital</a:t>
                  </a:r>
                </a:p>
                <a:p>
                  <a:pPr algn="ctr" eaLnBrk="0" hangingPunct="0"/>
                  <a:r>
                    <a:rPr lang="en-US" sz="1600">
                      <a:solidFill>
                        <a:srgbClr val="0033CC"/>
                      </a:solidFill>
                      <a:latin typeface="Times New Roman" charset="0"/>
                    </a:rPr>
                    <a:t>Status</a:t>
                  </a:r>
                  <a:endParaRPr lang="en-US">
                    <a:latin typeface="Times New Roman" charset="0"/>
                  </a:endParaRPr>
                </a:p>
              </p:txBody>
            </p:sp>
            <p:sp>
              <p:nvSpPr>
                <p:cNvPr id="25619" name="Line 46"/>
                <p:cNvSpPr>
                  <a:spLocks noChangeShapeType="1"/>
                </p:cNvSpPr>
                <p:nvPr/>
              </p:nvSpPr>
              <p:spPr bwMode="auto">
                <a:xfrm flipH="1">
                  <a:off x="2525" y="2848"/>
                  <a:ext cx="436"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20" name="Line 47"/>
                <p:cNvSpPr>
                  <a:spLocks noChangeShapeType="1"/>
                </p:cNvSpPr>
                <p:nvPr/>
              </p:nvSpPr>
              <p:spPr bwMode="auto">
                <a:xfrm>
                  <a:off x="2961" y="2848"/>
                  <a:ext cx="400"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21" name="Rectangle 48"/>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400">
                      <a:latin typeface="Times New Roman" charset="0"/>
                    </a:rPr>
                    <a:t>Don</a:t>
                  </a:r>
                  <a:r>
                    <a:rPr lang="ja-JP" altLang="en-US" sz="1400">
                      <a:latin typeface="Times New Roman" charset="0"/>
                    </a:rPr>
                    <a:t>’</a:t>
                  </a:r>
                  <a:r>
                    <a:rPr lang="en-US" sz="1400">
                      <a:latin typeface="Times New Roman" charset="0"/>
                    </a:rPr>
                    <a:t>t </a:t>
                  </a:r>
                </a:p>
                <a:p>
                  <a:pPr algn="ctr" eaLnBrk="0" hangingPunct="0"/>
                  <a:r>
                    <a:rPr lang="en-US" sz="1400">
                      <a:latin typeface="Times New Roman" charset="0"/>
                    </a:rPr>
                    <a:t>Cheat</a:t>
                  </a:r>
                  <a:endParaRPr lang="en-US" sz="2400">
                    <a:latin typeface="Times New Roman" charset="0"/>
                  </a:endParaRPr>
                </a:p>
              </p:txBody>
            </p:sp>
            <p:sp>
              <p:nvSpPr>
                <p:cNvPr id="25622" name="Rectangle 49"/>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a:latin typeface="Times New Roman" charset="0"/>
                    </a:rPr>
                    <a:t>Cheat</a:t>
                  </a:r>
                  <a:endParaRPr lang="en-US" sz="2400">
                    <a:latin typeface="Times New Roman" charset="0"/>
                  </a:endParaRPr>
                </a:p>
              </p:txBody>
            </p:sp>
            <p:sp>
              <p:nvSpPr>
                <p:cNvPr id="25623" name="Text Box 50"/>
                <p:cNvSpPr txBox="1">
                  <a:spLocks noChangeArrowheads="1"/>
                </p:cNvSpPr>
                <p:nvPr/>
              </p:nvSpPr>
              <p:spPr bwMode="auto">
                <a:xfrm>
                  <a:off x="2091" y="2763"/>
                  <a:ext cx="600"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solidFill>
                        <a:srgbClr val="0066FF"/>
                      </a:solidFill>
                    </a:rPr>
                    <a:t>Single,</a:t>
                  </a:r>
                </a:p>
                <a:p>
                  <a:pPr algn="ctr"/>
                  <a:r>
                    <a:rPr lang="en-US" sz="1400" b="1">
                      <a:solidFill>
                        <a:srgbClr val="0066FF"/>
                      </a:solidFill>
                    </a:rPr>
                    <a:t>Divorced</a:t>
                  </a:r>
                  <a:endParaRPr lang="en-US"/>
                </a:p>
              </p:txBody>
            </p:sp>
          </p:grpSp>
          <p:sp>
            <p:nvSpPr>
              <p:cNvPr id="25611" name="Text Box 51"/>
              <p:cNvSpPr txBox="1">
                <a:spLocks noChangeArrowheads="1"/>
              </p:cNvSpPr>
              <p:nvPr/>
            </p:nvSpPr>
            <p:spPr bwMode="auto">
              <a:xfrm>
                <a:off x="3168" y="2688"/>
                <a:ext cx="52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b="1">
                    <a:solidFill>
                      <a:srgbClr val="0066FF"/>
                    </a:solidFill>
                  </a:rPr>
                  <a:t>Married</a:t>
                </a:r>
                <a:endParaRPr lang="en-US">
                  <a:solidFill>
                    <a:srgbClr val="0066FF"/>
                  </a:solidFill>
                </a:endParaRPr>
              </a:p>
            </p:txBody>
          </p:sp>
        </p:grpSp>
        <p:sp>
          <p:nvSpPr>
            <p:cNvPr id="25609" name="Line 52"/>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aphicFrame>
        <p:nvGraphicFramePr>
          <p:cNvPr id="25607" name="Object 53"/>
          <p:cNvGraphicFramePr>
            <a:graphicFrameLocks noChangeAspect="1"/>
          </p:cNvGraphicFramePr>
          <p:nvPr/>
        </p:nvGraphicFramePr>
        <p:xfrm>
          <a:off x="5715001" y="990601"/>
          <a:ext cx="3413125" cy="3687763"/>
        </p:xfrm>
        <a:graphic>
          <a:graphicData uri="http://schemas.openxmlformats.org/presentationml/2006/ole">
            <mc:AlternateContent xmlns:mc="http://schemas.openxmlformats.org/markup-compatibility/2006">
              <mc:Choice xmlns:v="urn:schemas-microsoft-com:vml" Requires="v">
                <p:oleObj spid="_x0000_s25667" name="Document" r:id="rId3" imgW="5405628" imgH="5782056" progId="Word.Document.8">
                  <p:embed/>
                </p:oleObj>
              </mc:Choice>
              <mc:Fallback>
                <p:oleObj name="Document" r:id="rId3" imgW="5405628" imgH="5782056" progId="Word.Document.8">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r="4274"/>
                      <a:stretch>
                        <a:fillRect/>
                      </a:stretch>
                    </p:blipFill>
                    <p:spPr bwMode="auto">
                      <a:xfrm>
                        <a:off x="5715001" y="990601"/>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97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97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9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Calibri" charset="0"/>
              </a:rPr>
              <a:t>Tree Induction</a:t>
            </a:r>
          </a:p>
        </p:txBody>
      </p:sp>
      <p:sp>
        <p:nvSpPr>
          <p:cNvPr id="30723" name="Rectangle 3"/>
          <p:cNvSpPr>
            <a:spLocks noGrp="1" noChangeArrowheads="1"/>
          </p:cNvSpPr>
          <p:nvPr>
            <p:ph idx="1"/>
          </p:nvPr>
        </p:nvSpPr>
        <p:spPr/>
        <p:txBody>
          <a:bodyPr>
            <a:normAutofit/>
          </a:bodyPr>
          <a:lstStyle/>
          <a:p>
            <a:pPr eaLnBrk="1" hangingPunct="1">
              <a:lnSpc>
                <a:spcPct val="90000"/>
              </a:lnSpc>
            </a:pPr>
            <a:r>
              <a:rPr lang="en-US">
                <a:latin typeface="Calibri" charset="0"/>
              </a:rPr>
              <a:t>Greedy strategy.</a:t>
            </a:r>
          </a:p>
          <a:p>
            <a:pPr lvl="1" eaLnBrk="1" hangingPunct="1">
              <a:lnSpc>
                <a:spcPct val="90000"/>
              </a:lnSpc>
            </a:pPr>
            <a:r>
              <a:rPr lang="en-US">
                <a:latin typeface="Calibri" charset="0"/>
              </a:rPr>
              <a:t>Split the records based on an attribute test that optimizes certain criterion.</a:t>
            </a:r>
          </a:p>
          <a:p>
            <a:pPr eaLnBrk="1" hangingPunct="1">
              <a:lnSpc>
                <a:spcPct val="90000"/>
              </a:lnSpc>
            </a:pPr>
            <a:endParaRPr lang="en-US">
              <a:latin typeface="Calibri" charset="0"/>
            </a:endParaRPr>
          </a:p>
          <a:p>
            <a:pPr eaLnBrk="1" hangingPunct="1">
              <a:lnSpc>
                <a:spcPct val="90000"/>
              </a:lnSpc>
            </a:pPr>
            <a:r>
              <a:rPr lang="en-US">
                <a:latin typeface="Calibri" charset="0"/>
              </a:rPr>
              <a:t>Issues</a:t>
            </a:r>
          </a:p>
          <a:p>
            <a:pPr lvl="1" eaLnBrk="1" hangingPunct="1">
              <a:lnSpc>
                <a:spcPct val="90000"/>
              </a:lnSpc>
            </a:pPr>
            <a:r>
              <a:rPr lang="en-US">
                <a:latin typeface="Calibri" charset="0"/>
              </a:rPr>
              <a:t>Determine how to split the records</a:t>
            </a:r>
          </a:p>
          <a:p>
            <a:pPr lvl="2" eaLnBrk="1" hangingPunct="1">
              <a:lnSpc>
                <a:spcPct val="90000"/>
              </a:lnSpc>
            </a:pPr>
            <a:r>
              <a:rPr lang="en-US">
                <a:latin typeface="Calibri" charset="0"/>
              </a:rPr>
              <a:t>How to specify the attribute test condition?</a:t>
            </a:r>
          </a:p>
          <a:p>
            <a:pPr lvl="2" eaLnBrk="1" hangingPunct="1">
              <a:lnSpc>
                <a:spcPct val="90000"/>
              </a:lnSpc>
            </a:pPr>
            <a:r>
              <a:rPr lang="en-US">
                <a:latin typeface="Calibri" charset="0"/>
              </a:rPr>
              <a:t>How to determine the best split?</a:t>
            </a:r>
          </a:p>
          <a:p>
            <a:pPr lvl="1" eaLnBrk="1" hangingPunct="1">
              <a:lnSpc>
                <a:spcPct val="90000"/>
              </a:lnSpc>
            </a:pPr>
            <a:r>
              <a:rPr lang="en-US">
                <a:latin typeface="Calibri" charset="0"/>
              </a:rPr>
              <a:t>Determine when to stop splitting</a:t>
            </a:r>
          </a:p>
          <a:p>
            <a:pPr lvl="1" eaLnBrk="1" hangingPunct="1">
              <a:lnSpc>
                <a:spcPct val="90000"/>
              </a:lnSpc>
            </a:pPr>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Calibri" charset="0"/>
              </a:rPr>
              <a:t>Tree Induction</a:t>
            </a:r>
          </a:p>
        </p:txBody>
      </p:sp>
      <p:sp>
        <p:nvSpPr>
          <p:cNvPr id="31747" name="Rectangle 3"/>
          <p:cNvSpPr>
            <a:spLocks noGrp="1" noChangeArrowheads="1"/>
          </p:cNvSpPr>
          <p:nvPr>
            <p:ph idx="1"/>
          </p:nvPr>
        </p:nvSpPr>
        <p:spPr/>
        <p:txBody>
          <a:bodyPr>
            <a:normAutofit/>
          </a:bodyPr>
          <a:lstStyle/>
          <a:p>
            <a:pPr eaLnBrk="1" hangingPunct="1">
              <a:lnSpc>
                <a:spcPct val="90000"/>
              </a:lnSpc>
            </a:pPr>
            <a:r>
              <a:rPr lang="en-US">
                <a:latin typeface="Calibri" charset="0"/>
              </a:rPr>
              <a:t>Greedy strategy.</a:t>
            </a:r>
          </a:p>
          <a:p>
            <a:pPr lvl="1" eaLnBrk="1" hangingPunct="1">
              <a:lnSpc>
                <a:spcPct val="90000"/>
              </a:lnSpc>
            </a:pPr>
            <a:r>
              <a:rPr lang="en-US">
                <a:latin typeface="Calibri" charset="0"/>
              </a:rPr>
              <a:t>Split the records based on an attribute test that optimizes certain criterion.</a:t>
            </a:r>
          </a:p>
          <a:p>
            <a:pPr eaLnBrk="1" hangingPunct="1">
              <a:lnSpc>
                <a:spcPct val="90000"/>
              </a:lnSpc>
            </a:pPr>
            <a:endParaRPr lang="en-US">
              <a:latin typeface="Calibri" charset="0"/>
            </a:endParaRPr>
          </a:p>
          <a:p>
            <a:pPr eaLnBrk="1" hangingPunct="1">
              <a:lnSpc>
                <a:spcPct val="90000"/>
              </a:lnSpc>
            </a:pPr>
            <a:r>
              <a:rPr lang="en-US">
                <a:latin typeface="Calibri" charset="0"/>
              </a:rPr>
              <a:t>Issues</a:t>
            </a:r>
          </a:p>
          <a:p>
            <a:pPr lvl="1" eaLnBrk="1" hangingPunct="1">
              <a:lnSpc>
                <a:spcPct val="90000"/>
              </a:lnSpc>
            </a:pPr>
            <a:r>
              <a:rPr lang="en-US">
                <a:latin typeface="Calibri" charset="0"/>
              </a:rPr>
              <a:t>Determine how to split the records</a:t>
            </a:r>
          </a:p>
          <a:p>
            <a:pPr lvl="2" eaLnBrk="1" hangingPunct="1">
              <a:lnSpc>
                <a:spcPct val="90000"/>
              </a:lnSpc>
            </a:pPr>
            <a:r>
              <a:rPr lang="en-US">
                <a:solidFill>
                  <a:srgbClr val="FF0000"/>
                </a:solidFill>
                <a:latin typeface="Calibri" charset="0"/>
              </a:rPr>
              <a:t>How to specify the attribute test condition?</a:t>
            </a:r>
          </a:p>
          <a:p>
            <a:pPr lvl="2" eaLnBrk="1" hangingPunct="1">
              <a:lnSpc>
                <a:spcPct val="90000"/>
              </a:lnSpc>
            </a:pPr>
            <a:r>
              <a:rPr lang="en-US">
                <a:latin typeface="Calibri" charset="0"/>
              </a:rPr>
              <a:t>How to determine the best split?</a:t>
            </a:r>
          </a:p>
          <a:p>
            <a:pPr lvl="1" eaLnBrk="1" hangingPunct="1">
              <a:lnSpc>
                <a:spcPct val="90000"/>
              </a:lnSpc>
            </a:pPr>
            <a:r>
              <a:rPr lang="en-US">
                <a:latin typeface="Calibri" charset="0"/>
              </a:rPr>
              <a:t>Determine when to stop splitting</a:t>
            </a:r>
          </a:p>
          <a:p>
            <a:pPr lvl="1" eaLnBrk="1" hangingPunct="1">
              <a:lnSpc>
                <a:spcPct val="90000"/>
              </a:lnSpc>
            </a:pPr>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Calibri" charset="0"/>
              </a:rPr>
              <a:t>How to Specify Test Condition?</a:t>
            </a:r>
          </a:p>
        </p:txBody>
      </p:sp>
      <p:sp>
        <p:nvSpPr>
          <p:cNvPr id="28675" name="Rectangle 3"/>
          <p:cNvSpPr>
            <a:spLocks noGrp="1" noChangeArrowheads="1"/>
          </p:cNvSpPr>
          <p:nvPr>
            <p:ph idx="1"/>
          </p:nvPr>
        </p:nvSpPr>
        <p:spPr/>
        <p:txBody>
          <a:bodyPr/>
          <a:lstStyle/>
          <a:p>
            <a:pPr eaLnBrk="1" hangingPunct="1"/>
            <a:r>
              <a:rPr lang="en-US">
                <a:latin typeface="Calibri" charset="0"/>
              </a:rPr>
              <a:t>Depends on attribute types</a:t>
            </a:r>
          </a:p>
          <a:p>
            <a:pPr lvl="1" eaLnBrk="1" hangingPunct="1"/>
            <a:r>
              <a:rPr lang="en-US">
                <a:latin typeface="Calibri" charset="0"/>
              </a:rPr>
              <a:t>Nominal</a:t>
            </a:r>
          </a:p>
          <a:p>
            <a:pPr lvl="1" eaLnBrk="1" hangingPunct="1"/>
            <a:r>
              <a:rPr lang="en-US">
                <a:latin typeface="Calibri" charset="0"/>
              </a:rPr>
              <a:t>Ordinal</a:t>
            </a:r>
          </a:p>
          <a:p>
            <a:pPr lvl="1" eaLnBrk="1" hangingPunct="1"/>
            <a:r>
              <a:rPr lang="en-US">
                <a:latin typeface="Calibri" charset="0"/>
              </a:rPr>
              <a:t>Continuous</a:t>
            </a:r>
          </a:p>
          <a:p>
            <a:pPr lvl="1" eaLnBrk="1" hangingPunct="1"/>
            <a:endParaRPr lang="en-US">
              <a:latin typeface="Calibri" charset="0"/>
            </a:endParaRPr>
          </a:p>
          <a:p>
            <a:pPr eaLnBrk="1" hangingPunct="1"/>
            <a:r>
              <a:rPr lang="en-US">
                <a:latin typeface="Calibri" charset="0"/>
              </a:rPr>
              <a:t>Depends on number of ways to split</a:t>
            </a:r>
          </a:p>
          <a:p>
            <a:pPr lvl="1" eaLnBrk="1" hangingPunct="1"/>
            <a:r>
              <a:rPr lang="en-US">
                <a:latin typeface="Calibri" charset="0"/>
              </a:rPr>
              <a:t>2-way split</a:t>
            </a:r>
          </a:p>
          <a:p>
            <a:pPr lvl="1" eaLnBrk="1" hangingPunct="1"/>
            <a:r>
              <a:rPr lang="en-US">
                <a:latin typeface="Calibri" charset="0"/>
              </a:rPr>
              <a:t>Multi-way split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838201"/>
            <a:ext cx="8610600" cy="533400"/>
          </a:xfrm>
        </p:spPr>
        <p:txBody>
          <a:bodyPr rtlCol="0">
            <a:normAutofit fontScale="90000"/>
          </a:bodyPr>
          <a:lstStyle/>
          <a:p>
            <a:pPr eaLnBrk="1" fontAlgn="auto" hangingPunct="1">
              <a:spcAft>
                <a:spcPts val="0"/>
              </a:spcAft>
              <a:defRPr/>
            </a:pPr>
            <a:r>
              <a:rPr lang="en-US" smtClean="0">
                <a:ea typeface="+mj-ea"/>
              </a:rPr>
              <a:t>Splitting Based on Nominal Attributes</a:t>
            </a:r>
          </a:p>
        </p:txBody>
      </p:sp>
      <p:sp>
        <p:nvSpPr>
          <p:cNvPr id="29699" name="Rectangle 3"/>
          <p:cNvSpPr>
            <a:spLocks noGrp="1" noChangeArrowheads="1"/>
          </p:cNvSpPr>
          <p:nvPr>
            <p:ph idx="1"/>
          </p:nvPr>
        </p:nvSpPr>
        <p:spPr>
          <a:xfrm>
            <a:off x="381000" y="1447801"/>
            <a:ext cx="8382000" cy="3733800"/>
          </a:xfrm>
        </p:spPr>
        <p:txBody>
          <a:bodyPr/>
          <a:lstStyle/>
          <a:p>
            <a:pPr eaLnBrk="1" hangingPunct="1"/>
            <a:r>
              <a:rPr lang="en-US" sz="2400">
                <a:solidFill>
                  <a:srgbClr val="FF0000"/>
                </a:solidFill>
                <a:latin typeface="Calibri" charset="0"/>
              </a:rPr>
              <a:t>Multi-way split:</a:t>
            </a:r>
            <a:r>
              <a:rPr lang="en-US" sz="2400">
                <a:latin typeface="Calibri" charset="0"/>
              </a:rPr>
              <a:t> Use as many partitions as distinct values. </a:t>
            </a:r>
          </a:p>
          <a:p>
            <a:pPr eaLnBrk="1" hangingPunct="1"/>
            <a:endParaRPr lang="en-US" sz="2400">
              <a:latin typeface="Calibri" charset="0"/>
            </a:endParaRPr>
          </a:p>
          <a:p>
            <a:pPr eaLnBrk="1" hangingPunct="1"/>
            <a:endParaRPr lang="en-US" sz="2400">
              <a:latin typeface="Calibri" charset="0"/>
            </a:endParaRPr>
          </a:p>
          <a:p>
            <a:pPr eaLnBrk="1" hangingPunct="1"/>
            <a:endParaRPr lang="en-US" sz="2400">
              <a:latin typeface="Calibri" charset="0"/>
            </a:endParaRPr>
          </a:p>
          <a:p>
            <a:pPr eaLnBrk="1" hangingPunct="1"/>
            <a:r>
              <a:rPr lang="en-US" sz="2400">
                <a:solidFill>
                  <a:srgbClr val="FF0000"/>
                </a:solidFill>
                <a:latin typeface="Calibri" charset="0"/>
              </a:rPr>
              <a:t>Binary split:</a:t>
            </a:r>
            <a:r>
              <a:rPr lang="en-US" sz="2400">
                <a:latin typeface="Calibri" charset="0"/>
              </a:rPr>
              <a:t>  Divides values into two subsets. </a:t>
            </a:r>
            <a:br>
              <a:rPr lang="en-US" sz="2400">
                <a:latin typeface="Calibri" charset="0"/>
              </a:rPr>
            </a:br>
            <a:r>
              <a:rPr lang="en-US" sz="2400">
                <a:latin typeface="Calibri" charset="0"/>
              </a:rPr>
              <a:t>		      Need to find optimal partitioning.</a:t>
            </a:r>
            <a:endParaRPr lang="en-US">
              <a:latin typeface="Calibri" charset="0"/>
            </a:endParaRPr>
          </a:p>
        </p:txBody>
      </p:sp>
      <p:grpSp>
        <p:nvGrpSpPr>
          <p:cNvPr id="29700" name="Group 4"/>
          <p:cNvGrpSpPr>
            <a:grpSpLocks/>
          </p:cNvGrpSpPr>
          <p:nvPr/>
        </p:nvGrpSpPr>
        <p:grpSpPr bwMode="auto">
          <a:xfrm>
            <a:off x="2892426" y="2133600"/>
            <a:ext cx="2549525" cy="946150"/>
            <a:chOff x="1822" y="1680"/>
            <a:chExt cx="1606" cy="596"/>
          </a:xfrm>
        </p:grpSpPr>
        <p:sp>
          <p:nvSpPr>
            <p:cNvPr id="29714" name="Oval 5"/>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CarType</a:t>
              </a:r>
              <a:endParaRPr lang="en-US" sz="2400">
                <a:latin typeface="Times New Roman" charset="0"/>
              </a:endParaRPr>
            </a:p>
          </p:txBody>
        </p:sp>
        <p:sp>
          <p:nvSpPr>
            <p:cNvPr id="29715" name="Line 6"/>
            <p:cNvSpPr>
              <a:spLocks noChangeShapeType="1"/>
            </p:cNvSpPr>
            <p:nvPr/>
          </p:nvSpPr>
          <p:spPr bwMode="auto">
            <a:xfrm flipH="1">
              <a:off x="2064"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6" name="Line 7"/>
            <p:cNvSpPr>
              <a:spLocks noChangeShapeType="1"/>
            </p:cNvSpPr>
            <p:nvPr/>
          </p:nvSpPr>
          <p:spPr bwMode="auto">
            <a:xfrm>
              <a:off x="2640" y="196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7" name="Line 8"/>
            <p:cNvSpPr>
              <a:spLocks noChangeShapeType="1"/>
            </p:cNvSpPr>
            <p:nvPr/>
          </p:nvSpPr>
          <p:spPr bwMode="auto">
            <a:xfrm>
              <a:off x="2640"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8" name="Text Box 9"/>
            <p:cNvSpPr txBox="1">
              <a:spLocks noChangeArrowheads="1"/>
            </p:cNvSpPr>
            <p:nvPr/>
          </p:nvSpPr>
          <p:spPr bwMode="auto">
            <a:xfrm>
              <a:off x="1822" y="1871"/>
              <a:ext cx="497"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Family</a:t>
              </a:r>
            </a:p>
          </p:txBody>
        </p:sp>
        <p:sp>
          <p:nvSpPr>
            <p:cNvPr id="29719" name="Text Box 10"/>
            <p:cNvSpPr txBox="1">
              <a:spLocks noChangeArrowheads="1"/>
            </p:cNvSpPr>
            <p:nvPr/>
          </p:nvSpPr>
          <p:spPr bwMode="auto">
            <a:xfrm>
              <a:off x="2208" y="2064"/>
              <a:ext cx="48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Sports</a:t>
              </a:r>
            </a:p>
          </p:txBody>
        </p:sp>
        <p:sp>
          <p:nvSpPr>
            <p:cNvPr id="29720" name="Text Box 11"/>
            <p:cNvSpPr txBox="1">
              <a:spLocks noChangeArrowheads="1"/>
            </p:cNvSpPr>
            <p:nvPr/>
          </p:nvSpPr>
          <p:spPr bwMode="auto">
            <a:xfrm>
              <a:off x="2928" y="1872"/>
              <a:ext cx="50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Luxury</a:t>
              </a:r>
            </a:p>
          </p:txBody>
        </p:sp>
      </p:grpSp>
      <p:grpSp>
        <p:nvGrpSpPr>
          <p:cNvPr id="29701" name="Group 12"/>
          <p:cNvGrpSpPr>
            <a:grpSpLocks/>
          </p:cNvGrpSpPr>
          <p:nvPr/>
        </p:nvGrpSpPr>
        <p:grpSpPr bwMode="auto">
          <a:xfrm>
            <a:off x="5594353" y="5029200"/>
            <a:ext cx="2720976" cy="914400"/>
            <a:chOff x="3572" y="3216"/>
            <a:chExt cx="1714" cy="576"/>
          </a:xfrm>
        </p:grpSpPr>
        <p:sp>
          <p:nvSpPr>
            <p:cNvPr id="29709"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CarType</a:t>
              </a:r>
              <a:endParaRPr lang="en-US" sz="2400">
                <a:latin typeface="Times New Roman" charset="0"/>
              </a:endParaRPr>
            </a:p>
          </p:txBody>
        </p:sp>
        <p:sp>
          <p:nvSpPr>
            <p:cNvPr id="29710"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1"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2" name="Text Box 16"/>
            <p:cNvSpPr txBox="1">
              <a:spLocks noChangeArrowheads="1"/>
            </p:cNvSpPr>
            <p:nvPr/>
          </p:nvSpPr>
          <p:spPr bwMode="auto">
            <a:xfrm>
              <a:off x="3572" y="3359"/>
              <a:ext cx="566"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{Family, </a:t>
              </a:r>
              <a:br>
                <a:rPr lang="en-US" sz="1600"/>
              </a:br>
              <a:r>
                <a:rPr lang="en-US" sz="1600"/>
                <a:t>Luxury}</a:t>
              </a:r>
            </a:p>
          </p:txBody>
        </p:sp>
        <p:sp>
          <p:nvSpPr>
            <p:cNvPr id="29713" name="Text Box 17"/>
            <p:cNvSpPr txBox="1">
              <a:spLocks noChangeArrowheads="1"/>
            </p:cNvSpPr>
            <p:nvPr/>
          </p:nvSpPr>
          <p:spPr bwMode="auto">
            <a:xfrm>
              <a:off x="4714" y="3456"/>
              <a:ext cx="57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{Sports}</a:t>
              </a:r>
            </a:p>
          </p:txBody>
        </p:sp>
      </p:grpSp>
      <p:grpSp>
        <p:nvGrpSpPr>
          <p:cNvPr id="29702" name="Group 18"/>
          <p:cNvGrpSpPr>
            <a:grpSpLocks/>
          </p:cNvGrpSpPr>
          <p:nvPr/>
        </p:nvGrpSpPr>
        <p:grpSpPr bwMode="auto">
          <a:xfrm>
            <a:off x="685801" y="5029200"/>
            <a:ext cx="2905125" cy="914400"/>
            <a:chOff x="768" y="3216"/>
            <a:chExt cx="1830" cy="576"/>
          </a:xfrm>
        </p:grpSpPr>
        <p:sp>
          <p:nvSpPr>
            <p:cNvPr id="29704"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CarType</a:t>
              </a:r>
              <a:endParaRPr lang="en-US" sz="2400">
                <a:latin typeface="Times New Roman" charset="0"/>
              </a:endParaRPr>
            </a:p>
          </p:txBody>
        </p:sp>
        <p:sp>
          <p:nvSpPr>
            <p:cNvPr id="29705"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6"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7"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{Sports, Luxury}</a:t>
              </a:r>
            </a:p>
          </p:txBody>
        </p:sp>
        <p:sp>
          <p:nvSpPr>
            <p:cNvPr id="29708" name="Text Box 23"/>
            <p:cNvSpPr txBox="1">
              <a:spLocks noChangeArrowheads="1"/>
            </p:cNvSpPr>
            <p:nvPr/>
          </p:nvSpPr>
          <p:spPr bwMode="auto">
            <a:xfrm>
              <a:off x="2020" y="3456"/>
              <a:ext cx="5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{Family}</a:t>
              </a:r>
            </a:p>
          </p:txBody>
        </p:sp>
      </p:grpSp>
      <p:sp>
        <p:nvSpPr>
          <p:cNvPr id="29703" name="Text Box 24"/>
          <p:cNvSpPr txBox="1">
            <a:spLocks noChangeArrowheads="1"/>
          </p:cNvSpPr>
          <p:nvPr/>
        </p:nvSpPr>
        <p:spPr bwMode="auto">
          <a:xfrm>
            <a:off x="4179441" y="5104652"/>
            <a:ext cx="631133" cy="458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a:latin typeface="Times New Roman" charset="0"/>
              </a:rPr>
              <a:t>OR</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mj-ea"/>
              </a:rPr>
              <a:t>Splitting Based on Ordinal Attributes</a:t>
            </a:r>
          </a:p>
        </p:txBody>
      </p:sp>
      <p:sp>
        <p:nvSpPr>
          <p:cNvPr id="30723" name="Rectangle 2"/>
          <p:cNvSpPr>
            <a:spLocks noGrp="1" noChangeArrowheads="1"/>
          </p:cNvSpPr>
          <p:nvPr>
            <p:ph idx="1"/>
          </p:nvPr>
        </p:nvSpPr>
        <p:spPr>
          <a:xfrm>
            <a:off x="381000" y="1447800"/>
            <a:ext cx="8382000" cy="5257800"/>
          </a:xfrm>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pPr eaLnBrk="1" hangingPunct="1"/>
            <a:r>
              <a:rPr lang="en-US" sz="2400">
                <a:solidFill>
                  <a:srgbClr val="FF0000"/>
                </a:solidFill>
                <a:latin typeface="Calibri" charset="0"/>
              </a:rPr>
              <a:t>Multi-way split:</a:t>
            </a:r>
            <a:r>
              <a:rPr lang="en-US" sz="2400">
                <a:latin typeface="Calibri" charset="0"/>
              </a:rPr>
              <a:t> Use as many partitions as distinct values. </a:t>
            </a:r>
          </a:p>
          <a:p>
            <a:pPr eaLnBrk="1" hangingPunct="1"/>
            <a:endParaRPr lang="en-US" sz="2400">
              <a:latin typeface="Calibri" charset="0"/>
            </a:endParaRPr>
          </a:p>
          <a:p>
            <a:pPr eaLnBrk="1" hangingPunct="1"/>
            <a:endParaRPr lang="en-US" sz="2400">
              <a:latin typeface="Calibri" charset="0"/>
            </a:endParaRPr>
          </a:p>
          <a:p>
            <a:pPr lvl="4" eaLnBrk="1" hangingPunct="1"/>
            <a:endParaRPr lang="en-US" sz="900">
              <a:solidFill>
                <a:srgbClr val="FF0000"/>
              </a:solidFill>
              <a:latin typeface="Calibri" charset="0"/>
            </a:endParaRPr>
          </a:p>
          <a:p>
            <a:pPr eaLnBrk="1" hangingPunct="1"/>
            <a:r>
              <a:rPr lang="en-US" sz="2400">
                <a:solidFill>
                  <a:srgbClr val="FF0000"/>
                </a:solidFill>
                <a:latin typeface="Calibri" charset="0"/>
              </a:rPr>
              <a:t>Binary split:</a:t>
            </a:r>
            <a:r>
              <a:rPr lang="en-US" sz="2400">
                <a:latin typeface="Calibri" charset="0"/>
              </a:rPr>
              <a:t>  Divides values into two subsets. </a:t>
            </a:r>
            <a:br>
              <a:rPr lang="en-US" sz="2400">
                <a:latin typeface="Calibri" charset="0"/>
              </a:rPr>
            </a:br>
            <a:r>
              <a:rPr lang="en-US" sz="2400">
                <a:latin typeface="Calibri" charset="0"/>
              </a:rPr>
              <a:t>		      Need to find optimal partitioning.</a:t>
            </a:r>
          </a:p>
          <a:p>
            <a:pPr eaLnBrk="1" hangingPunct="1"/>
            <a:endParaRPr lang="en-US" sz="2400">
              <a:latin typeface="Calibri" charset="0"/>
            </a:endParaRPr>
          </a:p>
          <a:p>
            <a:pPr eaLnBrk="1" hangingPunct="1"/>
            <a:endParaRPr lang="en-US" sz="2400">
              <a:latin typeface="Calibri" charset="0"/>
            </a:endParaRPr>
          </a:p>
          <a:p>
            <a:pPr eaLnBrk="1" hangingPunct="1"/>
            <a:endParaRPr lang="en-US" sz="2400">
              <a:latin typeface="Calibri" charset="0"/>
            </a:endParaRPr>
          </a:p>
          <a:p>
            <a:pPr eaLnBrk="1" hangingPunct="1"/>
            <a:r>
              <a:rPr lang="en-US" sz="2400">
                <a:latin typeface="Calibri" charset="0"/>
              </a:rPr>
              <a:t>What about this split?</a:t>
            </a:r>
            <a:endParaRPr lang="en-US">
              <a:latin typeface="Calibri" charset="0"/>
            </a:endParaRPr>
          </a:p>
        </p:txBody>
      </p:sp>
      <p:grpSp>
        <p:nvGrpSpPr>
          <p:cNvPr id="30724" name="Group 4"/>
          <p:cNvGrpSpPr>
            <a:grpSpLocks/>
          </p:cNvGrpSpPr>
          <p:nvPr/>
        </p:nvGrpSpPr>
        <p:grpSpPr bwMode="auto">
          <a:xfrm>
            <a:off x="2968625" y="2057400"/>
            <a:ext cx="2460625" cy="946150"/>
            <a:chOff x="1851" y="1248"/>
            <a:chExt cx="1550" cy="596"/>
          </a:xfrm>
        </p:grpSpPr>
        <p:sp>
          <p:nvSpPr>
            <p:cNvPr id="30744" name="Oval 5"/>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Size</a:t>
              </a:r>
              <a:endParaRPr lang="en-US" sz="2400">
                <a:latin typeface="Times New Roman" charset="0"/>
              </a:endParaRPr>
            </a:p>
          </p:txBody>
        </p:sp>
        <p:sp>
          <p:nvSpPr>
            <p:cNvPr id="30745" name="Line 6"/>
            <p:cNvSpPr>
              <a:spLocks noChangeShapeType="1"/>
            </p:cNvSpPr>
            <p:nvPr/>
          </p:nvSpPr>
          <p:spPr bwMode="auto">
            <a:xfrm flipH="1">
              <a:off x="2064"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46" name="Line 7"/>
            <p:cNvSpPr>
              <a:spLocks noChangeShapeType="1"/>
            </p:cNvSpPr>
            <p:nvPr/>
          </p:nvSpPr>
          <p:spPr bwMode="auto">
            <a:xfrm>
              <a:off x="2640"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47" name="Line 8"/>
            <p:cNvSpPr>
              <a:spLocks noChangeShapeType="1"/>
            </p:cNvSpPr>
            <p:nvPr/>
          </p:nvSpPr>
          <p:spPr bwMode="auto">
            <a:xfrm>
              <a:off x="2640"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48" name="Text Box 9"/>
            <p:cNvSpPr txBox="1">
              <a:spLocks noChangeArrowheads="1"/>
            </p:cNvSpPr>
            <p:nvPr/>
          </p:nvSpPr>
          <p:spPr bwMode="auto">
            <a:xfrm>
              <a:off x="1851" y="1439"/>
              <a:ext cx="4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Small</a:t>
              </a:r>
            </a:p>
          </p:txBody>
        </p:sp>
        <p:sp>
          <p:nvSpPr>
            <p:cNvPr id="30749" name="Text Box 10"/>
            <p:cNvSpPr txBox="1">
              <a:spLocks noChangeArrowheads="1"/>
            </p:cNvSpPr>
            <p:nvPr/>
          </p:nvSpPr>
          <p:spPr bwMode="auto">
            <a:xfrm>
              <a:off x="2167" y="1632"/>
              <a:ext cx="57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Medium</a:t>
              </a:r>
            </a:p>
          </p:txBody>
        </p:sp>
        <p:sp>
          <p:nvSpPr>
            <p:cNvPr id="30750" name="Text Box 11"/>
            <p:cNvSpPr txBox="1">
              <a:spLocks noChangeArrowheads="1"/>
            </p:cNvSpPr>
            <p:nvPr/>
          </p:nvSpPr>
          <p:spPr bwMode="auto">
            <a:xfrm>
              <a:off x="2958" y="1440"/>
              <a:ext cx="44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Large</a:t>
              </a:r>
            </a:p>
          </p:txBody>
        </p:sp>
      </p:grpSp>
      <p:grpSp>
        <p:nvGrpSpPr>
          <p:cNvPr id="30725" name="Group 12"/>
          <p:cNvGrpSpPr>
            <a:grpSpLocks/>
          </p:cNvGrpSpPr>
          <p:nvPr/>
        </p:nvGrpSpPr>
        <p:grpSpPr bwMode="auto">
          <a:xfrm>
            <a:off x="5586413" y="4267200"/>
            <a:ext cx="2751138" cy="914400"/>
            <a:chOff x="3528" y="3216"/>
            <a:chExt cx="1733" cy="576"/>
          </a:xfrm>
        </p:grpSpPr>
        <p:sp>
          <p:nvSpPr>
            <p:cNvPr id="30739"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Size</a:t>
              </a:r>
              <a:endParaRPr lang="en-US" sz="2400">
                <a:latin typeface="Times New Roman" charset="0"/>
              </a:endParaRPr>
            </a:p>
          </p:txBody>
        </p:sp>
        <p:sp>
          <p:nvSpPr>
            <p:cNvPr id="30740"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41"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42" name="Text Box 16"/>
            <p:cNvSpPr txBox="1">
              <a:spLocks noChangeArrowheads="1"/>
            </p:cNvSpPr>
            <p:nvPr/>
          </p:nvSpPr>
          <p:spPr bwMode="auto">
            <a:xfrm>
              <a:off x="3528" y="3359"/>
              <a:ext cx="655"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{Medium, </a:t>
              </a:r>
              <a:br>
                <a:rPr lang="en-US" sz="1600"/>
              </a:br>
              <a:r>
                <a:rPr lang="en-US" sz="1600"/>
                <a:t>Large}</a:t>
              </a:r>
            </a:p>
          </p:txBody>
        </p:sp>
        <p:sp>
          <p:nvSpPr>
            <p:cNvPr id="30743" name="Text Box 17"/>
            <p:cNvSpPr txBox="1">
              <a:spLocks noChangeArrowheads="1"/>
            </p:cNvSpPr>
            <p:nvPr/>
          </p:nvSpPr>
          <p:spPr bwMode="auto">
            <a:xfrm>
              <a:off x="4740" y="3456"/>
              <a:ext cx="5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{Small}</a:t>
              </a:r>
            </a:p>
          </p:txBody>
        </p:sp>
      </p:grpSp>
      <p:grpSp>
        <p:nvGrpSpPr>
          <p:cNvPr id="30726" name="Group 18"/>
          <p:cNvGrpSpPr>
            <a:grpSpLocks/>
          </p:cNvGrpSpPr>
          <p:nvPr/>
        </p:nvGrpSpPr>
        <p:grpSpPr bwMode="auto">
          <a:xfrm>
            <a:off x="762000" y="4267200"/>
            <a:ext cx="2997200" cy="914400"/>
            <a:chOff x="768" y="3216"/>
            <a:chExt cx="1794" cy="576"/>
          </a:xfrm>
        </p:grpSpPr>
        <p:sp>
          <p:nvSpPr>
            <p:cNvPr id="30734"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Size</a:t>
              </a:r>
              <a:endParaRPr lang="en-US" sz="2400">
                <a:latin typeface="Times New Roman" charset="0"/>
              </a:endParaRPr>
            </a:p>
          </p:txBody>
        </p:sp>
        <p:sp>
          <p:nvSpPr>
            <p:cNvPr id="30735"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36"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37"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{Small, Medium}</a:t>
              </a:r>
            </a:p>
          </p:txBody>
        </p:sp>
        <p:sp>
          <p:nvSpPr>
            <p:cNvPr id="30738" name="Text Box 23"/>
            <p:cNvSpPr txBox="1">
              <a:spLocks noChangeArrowheads="1"/>
            </p:cNvSpPr>
            <p:nvPr/>
          </p:nvSpPr>
          <p:spPr bwMode="auto">
            <a:xfrm>
              <a:off x="2059" y="3456"/>
              <a:ext cx="50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{Large}</a:t>
              </a:r>
            </a:p>
          </p:txBody>
        </p:sp>
      </p:grpSp>
      <p:sp>
        <p:nvSpPr>
          <p:cNvPr id="30727" name="Text Box 24"/>
          <p:cNvSpPr txBox="1">
            <a:spLocks noChangeArrowheads="1"/>
          </p:cNvSpPr>
          <p:nvPr/>
        </p:nvSpPr>
        <p:spPr bwMode="auto">
          <a:xfrm>
            <a:off x="4255641" y="4418852"/>
            <a:ext cx="631133" cy="458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a:latin typeface="Times New Roman" charset="0"/>
              </a:rPr>
              <a:t>OR</a:t>
            </a:r>
          </a:p>
        </p:txBody>
      </p:sp>
      <p:grpSp>
        <p:nvGrpSpPr>
          <p:cNvPr id="30728" name="Group 25"/>
          <p:cNvGrpSpPr>
            <a:grpSpLocks/>
          </p:cNvGrpSpPr>
          <p:nvPr/>
        </p:nvGrpSpPr>
        <p:grpSpPr bwMode="auto">
          <a:xfrm>
            <a:off x="4289426" y="5486400"/>
            <a:ext cx="3101975" cy="914400"/>
            <a:chOff x="768" y="3216"/>
            <a:chExt cx="1856" cy="576"/>
          </a:xfrm>
        </p:grpSpPr>
        <p:sp>
          <p:nvSpPr>
            <p:cNvPr id="30729" name="Oval 26"/>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Size</a:t>
              </a:r>
              <a:endParaRPr lang="en-US" sz="2400">
                <a:latin typeface="Times New Roman" charset="0"/>
              </a:endParaRPr>
            </a:p>
          </p:txBody>
        </p:sp>
        <p:sp>
          <p:nvSpPr>
            <p:cNvPr id="30730" name="Line 27"/>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31" name="Line 28"/>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32" name="Text Box 29"/>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{Small, Large}</a:t>
              </a:r>
            </a:p>
          </p:txBody>
        </p:sp>
        <p:sp>
          <p:nvSpPr>
            <p:cNvPr id="30733" name="Text Box 30"/>
            <p:cNvSpPr txBox="1">
              <a:spLocks noChangeArrowheads="1"/>
            </p:cNvSpPr>
            <p:nvPr/>
          </p:nvSpPr>
          <p:spPr bwMode="auto">
            <a:xfrm>
              <a:off x="2000" y="345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a:t>{Medium}</a:t>
              </a:r>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914400"/>
            <a:ext cx="8534400" cy="533400"/>
          </a:xfrm>
        </p:spPr>
        <p:txBody>
          <a:bodyPr rtlCol="0">
            <a:normAutofit fontScale="90000"/>
          </a:bodyPr>
          <a:lstStyle/>
          <a:p>
            <a:pPr eaLnBrk="1" fontAlgn="auto" hangingPunct="1">
              <a:spcAft>
                <a:spcPts val="0"/>
              </a:spcAft>
              <a:defRPr/>
            </a:pPr>
            <a:r>
              <a:rPr lang="en-US" smtClean="0">
                <a:ea typeface="+mj-ea"/>
              </a:rPr>
              <a:t>Splitting Based on Continuous Attributes</a:t>
            </a:r>
          </a:p>
        </p:txBody>
      </p:sp>
      <p:sp>
        <p:nvSpPr>
          <p:cNvPr id="35843" name="Rectangle 3"/>
          <p:cNvSpPr>
            <a:spLocks noGrp="1" noChangeArrowheads="1"/>
          </p:cNvSpPr>
          <p:nvPr>
            <p:ph idx="1"/>
          </p:nvPr>
        </p:nvSpPr>
        <p:spPr/>
        <p:txBody>
          <a:bodyPr>
            <a:normAutofit/>
          </a:bodyPr>
          <a:lstStyle/>
          <a:p>
            <a:pPr eaLnBrk="1" hangingPunct="1">
              <a:lnSpc>
                <a:spcPct val="90000"/>
              </a:lnSpc>
            </a:pPr>
            <a:r>
              <a:rPr lang="en-US">
                <a:latin typeface="Calibri" charset="0"/>
              </a:rPr>
              <a:t>Different ways of handling</a:t>
            </a:r>
          </a:p>
          <a:p>
            <a:pPr lvl="1" eaLnBrk="1" hangingPunct="1">
              <a:lnSpc>
                <a:spcPct val="90000"/>
              </a:lnSpc>
            </a:pPr>
            <a:r>
              <a:rPr lang="en-US">
                <a:solidFill>
                  <a:srgbClr val="CC3300"/>
                </a:solidFill>
                <a:latin typeface="Calibri" charset="0"/>
              </a:rPr>
              <a:t>Discretization</a:t>
            </a:r>
            <a:r>
              <a:rPr lang="en-US">
                <a:latin typeface="Calibri" charset="0"/>
              </a:rPr>
              <a:t> to form an ordinal categorical attribute</a:t>
            </a:r>
          </a:p>
          <a:p>
            <a:pPr lvl="2" eaLnBrk="1" hangingPunct="1">
              <a:lnSpc>
                <a:spcPct val="90000"/>
              </a:lnSpc>
            </a:pPr>
            <a:r>
              <a:rPr lang="en-US">
                <a:latin typeface="Calibri" charset="0"/>
              </a:rPr>
              <a:t> Static – discretize once at the beginning</a:t>
            </a:r>
          </a:p>
          <a:p>
            <a:pPr lvl="2" eaLnBrk="1" hangingPunct="1">
              <a:lnSpc>
                <a:spcPct val="90000"/>
              </a:lnSpc>
            </a:pPr>
            <a:r>
              <a:rPr lang="en-US">
                <a:latin typeface="Calibri" charset="0"/>
              </a:rPr>
              <a:t> Dynamic – ranges can be found by equal interval 		bucketing, equal frequency bucketing</a:t>
            </a:r>
            <a:br>
              <a:rPr lang="en-US">
                <a:latin typeface="Calibri" charset="0"/>
              </a:rPr>
            </a:br>
            <a:r>
              <a:rPr lang="en-US">
                <a:latin typeface="Calibri" charset="0"/>
              </a:rPr>
              <a:t>		(percentiles), or clustering.</a:t>
            </a:r>
          </a:p>
          <a:p>
            <a:pPr lvl="4" eaLnBrk="1" hangingPunct="1">
              <a:lnSpc>
                <a:spcPct val="90000"/>
              </a:lnSpc>
            </a:pPr>
            <a:endParaRPr lang="en-US">
              <a:solidFill>
                <a:srgbClr val="CC3300"/>
              </a:solidFill>
              <a:latin typeface="Calibri" charset="0"/>
            </a:endParaRPr>
          </a:p>
          <a:p>
            <a:pPr lvl="1" eaLnBrk="1" hangingPunct="1">
              <a:lnSpc>
                <a:spcPct val="90000"/>
              </a:lnSpc>
            </a:pPr>
            <a:r>
              <a:rPr lang="en-US">
                <a:solidFill>
                  <a:srgbClr val="CC3300"/>
                </a:solidFill>
                <a:latin typeface="Calibri" charset="0"/>
              </a:rPr>
              <a:t>Binary Decision</a:t>
            </a:r>
            <a:r>
              <a:rPr lang="en-US">
                <a:latin typeface="Calibri" charset="0"/>
              </a:rPr>
              <a:t>: (A &lt; v) or (A </a:t>
            </a:r>
            <a:r>
              <a:rPr lang="en-US">
                <a:latin typeface="Calibri" charset="0"/>
                <a:sym typeface="Symbol" charset="0"/>
              </a:rPr>
              <a:t> v)</a:t>
            </a:r>
            <a:endParaRPr lang="en-US">
              <a:latin typeface="Calibri" charset="0"/>
            </a:endParaRPr>
          </a:p>
          <a:p>
            <a:pPr lvl="2" eaLnBrk="1" hangingPunct="1">
              <a:lnSpc>
                <a:spcPct val="90000"/>
              </a:lnSpc>
            </a:pPr>
            <a:r>
              <a:rPr lang="en-US">
                <a:latin typeface="Calibri" charset="0"/>
              </a:rPr>
              <a:t> consider all possible splits and finds the best cut</a:t>
            </a:r>
          </a:p>
          <a:p>
            <a:pPr lvl="2" eaLnBrk="1" hangingPunct="1">
              <a:lnSpc>
                <a:spcPct val="90000"/>
              </a:lnSpc>
            </a:pPr>
            <a:r>
              <a:rPr lang="en-US">
                <a:latin typeface="Calibri" charset="0"/>
              </a:rPr>
              <a:t> can be more compute intensive</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914400"/>
            <a:ext cx="8534400" cy="533400"/>
          </a:xfrm>
        </p:spPr>
        <p:txBody>
          <a:bodyPr rtlCol="0">
            <a:normAutofit fontScale="90000"/>
          </a:bodyPr>
          <a:lstStyle/>
          <a:p>
            <a:pPr eaLnBrk="1" fontAlgn="auto" hangingPunct="1">
              <a:spcAft>
                <a:spcPts val="0"/>
              </a:spcAft>
              <a:defRPr/>
            </a:pPr>
            <a:r>
              <a:rPr lang="en-US" smtClean="0">
                <a:ea typeface="+mj-ea"/>
              </a:rPr>
              <a:t>Splitting Based on Continuous Attributes</a:t>
            </a:r>
          </a:p>
        </p:txBody>
      </p:sp>
      <p:graphicFrame>
        <p:nvGraphicFramePr>
          <p:cNvPr id="32771" name="Object 3"/>
          <p:cNvGraphicFramePr>
            <a:graphicFrameLocks noGrp="1" noChangeAspect="1"/>
          </p:cNvGraphicFramePr>
          <p:nvPr>
            <p:ph idx="1"/>
          </p:nvPr>
        </p:nvGraphicFramePr>
        <p:xfrm>
          <a:off x="1217613" y="2127250"/>
          <a:ext cx="6654800" cy="2871788"/>
        </p:xfrm>
        <a:graphic>
          <a:graphicData uri="http://schemas.openxmlformats.org/presentationml/2006/ole">
            <mc:AlternateContent xmlns:mc="http://schemas.openxmlformats.org/markup-compatibility/2006">
              <mc:Choice xmlns:v="urn:schemas-microsoft-com:vml" Requires="v">
                <p:oleObj spid="_x0000_s32785" name="Visio" r:id="rId3" imgW="8538667" imgH="3684287" progId="Visio.Drawing.6">
                  <p:embed/>
                </p:oleObj>
              </mc:Choice>
              <mc:Fallback>
                <p:oleObj name="Visio" r:id="rId3" imgW="8538667" imgH="3684287" progId="Visio.Drawing.6">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2127250"/>
                        <a:ext cx="6654800"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atin typeface="Calibri" charset="0"/>
              </a:rPr>
              <a:t>Illustrating Classification Task</a:t>
            </a:r>
          </a:p>
        </p:txBody>
      </p:sp>
      <p:graphicFrame>
        <p:nvGraphicFramePr>
          <p:cNvPr id="7171" name="Object 3"/>
          <p:cNvGraphicFramePr>
            <a:graphicFrameLocks noGrp="1" noChangeAspect="1"/>
          </p:cNvGraphicFramePr>
          <p:nvPr>
            <p:ph idx="1"/>
          </p:nvPr>
        </p:nvGraphicFramePr>
        <p:xfrm>
          <a:off x="1536701" y="1600201"/>
          <a:ext cx="6070600" cy="4525963"/>
        </p:xfrm>
        <a:graphic>
          <a:graphicData uri="http://schemas.openxmlformats.org/presentationml/2006/ole">
            <mc:AlternateContent xmlns:mc="http://schemas.openxmlformats.org/markup-compatibility/2006">
              <mc:Choice xmlns:v="urn:schemas-microsoft-com:vml" Requires="v">
                <p:oleObj spid="_x0000_s7185" name="Visio" r:id="rId3" imgW="8424875" imgH="6279741" progId="Visio.Drawing.6">
                  <p:embed/>
                </p:oleObj>
              </mc:Choice>
              <mc:Fallback>
                <p:oleObj name="Visio" r:id="rId3" imgW="8424875" imgH="6279741" progId="Visio.Drawing.6">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1" y="1600201"/>
                        <a:ext cx="607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Calibri" charset="0"/>
              </a:rPr>
              <a:t>Tree Induction</a:t>
            </a:r>
          </a:p>
        </p:txBody>
      </p:sp>
      <p:sp>
        <p:nvSpPr>
          <p:cNvPr id="37891" name="Rectangle 3"/>
          <p:cNvSpPr>
            <a:spLocks noGrp="1" noChangeArrowheads="1"/>
          </p:cNvSpPr>
          <p:nvPr>
            <p:ph idx="1"/>
          </p:nvPr>
        </p:nvSpPr>
        <p:spPr/>
        <p:txBody>
          <a:bodyPr>
            <a:normAutofit/>
          </a:bodyPr>
          <a:lstStyle/>
          <a:p>
            <a:pPr eaLnBrk="1" hangingPunct="1">
              <a:lnSpc>
                <a:spcPct val="90000"/>
              </a:lnSpc>
            </a:pPr>
            <a:r>
              <a:rPr lang="en-US">
                <a:latin typeface="Calibri" charset="0"/>
              </a:rPr>
              <a:t>Greedy strategy.</a:t>
            </a:r>
          </a:p>
          <a:p>
            <a:pPr lvl="1" eaLnBrk="1" hangingPunct="1">
              <a:lnSpc>
                <a:spcPct val="90000"/>
              </a:lnSpc>
            </a:pPr>
            <a:r>
              <a:rPr lang="en-US">
                <a:latin typeface="Calibri" charset="0"/>
              </a:rPr>
              <a:t>Split the records based on an attribute test that optimizes certain criterion.</a:t>
            </a:r>
          </a:p>
          <a:p>
            <a:pPr eaLnBrk="1" hangingPunct="1">
              <a:lnSpc>
                <a:spcPct val="90000"/>
              </a:lnSpc>
            </a:pPr>
            <a:endParaRPr lang="en-US">
              <a:latin typeface="Calibri" charset="0"/>
            </a:endParaRPr>
          </a:p>
          <a:p>
            <a:pPr eaLnBrk="1" hangingPunct="1">
              <a:lnSpc>
                <a:spcPct val="90000"/>
              </a:lnSpc>
            </a:pPr>
            <a:r>
              <a:rPr lang="en-US">
                <a:latin typeface="Calibri" charset="0"/>
              </a:rPr>
              <a:t>Issues</a:t>
            </a:r>
          </a:p>
          <a:p>
            <a:pPr lvl="1" eaLnBrk="1" hangingPunct="1">
              <a:lnSpc>
                <a:spcPct val="90000"/>
              </a:lnSpc>
            </a:pPr>
            <a:r>
              <a:rPr lang="en-US">
                <a:latin typeface="Calibri" charset="0"/>
              </a:rPr>
              <a:t>Determine how to split the records</a:t>
            </a:r>
          </a:p>
          <a:p>
            <a:pPr lvl="2" eaLnBrk="1" hangingPunct="1">
              <a:lnSpc>
                <a:spcPct val="90000"/>
              </a:lnSpc>
            </a:pPr>
            <a:r>
              <a:rPr lang="en-US">
                <a:latin typeface="Calibri" charset="0"/>
              </a:rPr>
              <a:t>How to specify the attribute test condition?</a:t>
            </a:r>
          </a:p>
          <a:p>
            <a:pPr lvl="2" eaLnBrk="1" hangingPunct="1">
              <a:lnSpc>
                <a:spcPct val="90000"/>
              </a:lnSpc>
            </a:pPr>
            <a:r>
              <a:rPr lang="en-US">
                <a:solidFill>
                  <a:srgbClr val="FF0000"/>
                </a:solidFill>
                <a:latin typeface="Calibri" charset="0"/>
              </a:rPr>
              <a:t>How to determine the best split?</a:t>
            </a:r>
          </a:p>
          <a:p>
            <a:pPr lvl="1" eaLnBrk="1" hangingPunct="1">
              <a:lnSpc>
                <a:spcPct val="90000"/>
              </a:lnSpc>
            </a:pPr>
            <a:r>
              <a:rPr lang="en-US">
                <a:latin typeface="Calibri" charset="0"/>
              </a:rPr>
              <a:t>Determine when to stop splitting</a:t>
            </a:r>
          </a:p>
          <a:p>
            <a:pPr lvl="1" eaLnBrk="1" hangingPunct="1">
              <a:lnSpc>
                <a:spcPct val="90000"/>
              </a:lnSpc>
            </a:pPr>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Calibri" charset="0"/>
              </a:rPr>
              <a:t>How to determine the Best Split</a:t>
            </a:r>
          </a:p>
        </p:txBody>
      </p:sp>
      <p:graphicFrame>
        <p:nvGraphicFramePr>
          <p:cNvPr id="34819" name="Object 3"/>
          <p:cNvGraphicFramePr>
            <a:graphicFrameLocks noGrp="1" noChangeAspect="1"/>
          </p:cNvGraphicFramePr>
          <p:nvPr>
            <p:ph idx="1"/>
          </p:nvPr>
        </p:nvGraphicFramePr>
        <p:xfrm>
          <a:off x="381000" y="2641600"/>
          <a:ext cx="8545513" cy="2006600"/>
        </p:xfrm>
        <a:graphic>
          <a:graphicData uri="http://schemas.openxmlformats.org/presentationml/2006/ole">
            <mc:AlternateContent xmlns:mc="http://schemas.openxmlformats.org/markup-compatibility/2006">
              <mc:Choice xmlns:v="urn:schemas-microsoft-com:vml" Requires="v">
                <p:oleObj spid="_x0000_s34835" name="Visio" r:id="rId3" imgW="9538614" imgH="2239584" progId="Visio.Drawing.6">
                  <p:embed/>
                </p:oleObj>
              </mc:Choice>
              <mc:Fallback>
                <p:oleObj name="Visio" r:id="rId3" imgW="9538614" imgH="2239584" progId="Visio.Drawing.6">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416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Text Box 4"/>
          <p:cNvSpPr txBox="1">
            <a:spLocks noChangeArrowheads="1"/>
          </p:cNvSpPr>
          <p:nvPr/>
        </p:nvSpPr>
        <p:spPr bwMode="auto">
          <a:xfrm>
            <a:off x="2286000" y="1600200"/>
            <a:ext cx="5105400" cy="64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Before Splitting: 10 records of class 0,</a:t>
            </a:r>
            <a:br>
              <a:rPr lang="en-US" b="1"/>
            </a:br>
            <a:r>
              <a:rPr lang="en-US" b="1"/>
              <a:t>		10 records of class 1</a:t>
            </a:r>
          </a:p>
        </p:txBody>
      </p:sp>
      <p:sp>
        <p:nvSpPr>
          <p:cNvPr id="34821" name="Text Box 5"/>
          <p:cNvSpPr txBox="1">
            <a:spLocks noChangeArrowheads="1"/>
          </p:cNvSpPr>
          <p:nvPr/>
        </p:nvSpPr>
        <p:spPr bwMode="auto">
          <a:xfrm>
            <a:off x="1981200" y="5500688"/>
            <a:ext cx="510540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Which test condition is the best?</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Calibri" charset="0"/>
              </a:rPr>
              <a:t>How to determine the Best Split</a:t>
            </a:r>
          </a:p>
        </p:txBody>
      </p:sp>
      <p:graphicFrame>
        <p:nvGraphicFramePr>
          <p:cNvPr id="35843" name="Object 4"/>
          <p:cNvGraphicFramePr>
            <a:graphicFrameLocks noGrp="1" noChangeAspect="1"/>
          </p:cNvGraphicFramePr>
          <p:nvPr>
            <p:ph idx="1"/>
          </p:nvPr>
        </p:nvGraphicFramePr>
        <p:xfrm>
          <a:off x="2289176" y="3865563"/>
          <a:ext cx="798513" cy="712787"/>
        </p:xfrm>
        <a:graphic>
          <a:graphicData uri="http://schemas.openxmlformats.org/presentationml/2006/ole">
            <mc:AlternateContent xmlns:mc="http://schemas.openxmlformats.org/markup-compatibility/2006">
              <mc:Choice xmlns:v="urn:schemas-microsoft-com:vml" Requires="v">
                <p:oleObj spid="_x0000_s35871" name="Visio" r:id="rId3" imgW="655371" imgH="585812" progId="Visio.Drawing.6">
                  <p:embed/>
                </p:oleObj>
              </mc:Choice>
              <mc:Fallback>
                <p:oleObj name="Visio" r:id="rId3" imgW="655371" imgH="585812" progId="Visio.Drawing.6">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176" y="3865563"/>
                        <a:ext cx="79851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Rectangle 3"/>
          <p:cNvSpPr>
            <a:spLocks noGrp="1" noChangeArrowheads="1"/>
          </p:cNvSpPr>
          <p:nvPr>
            <p:ph type="body" idx="4294967295"/>
          </p:nvPr>
        </p:nvSpPr>
        <p:spPr>
          <a:xfrm>
            <a:off x="152400" y="1600201"/>
            <a:ext cx="8229600" cy="4530725"/>
          </a:xfrm>
        </p:spPr>
        <p:txBody>
          <a:bodyPr/>
          <a:lstStyle/>
          <a:p>
            <a:pPr eaLnBrk="1" hangingPunct="1"/>
            <a:r>
              <a:rPr lang="en-US">
                <a:latin typeface="Calibri" charset="0"/>
              </a:rPr>
              <a:t>Greedy approach: </a:t>
            </a:r>
          </a:p>
          <a:p>
            <a:pPr lvl="1" eaLnBrk="1" hangingPunct="1"/>
            <a:r>
              <a:rPr lang="en-US">
                <a:latin typeface="Calibri" charset="0"/>
              </a:rPr>
              <a:t>Nodes with </a:t>
            </a:r>
            <a:r>
              <a:rPr lang="en-US">
                <a:solidFill>
                  <a:srgbClr val="FF0000"/>
                </a:solidFill>
                <a:latin typeface="Calibri" charset="0"/>
              </a:rPr>
              <a:t>homogeneous</a:t>
            </a:r>
            <a:r>
              <a:rPr lang="en-US">
                <a:latin typeface="Calibri" charset="0"/>
              </a:rPr>
              <a:t> class distribution are preferred</a:t>
            </a:r>
          </a:p>
          <a:p>
            <a:pPr eaLnBrk="1" hangingPunct="1"/>
            <a:r>
              <a:rPr lang="en-US">
                <a:latin typeface="Calibri" charset="0"/>
              </a:rPr>
              <a:t>Need a measure of node impurity:</a:t>
            </a:r>
          </a:p>
          <a:p>
            <a:pPr lvl="1" eaLnBrk="1" hangingPunct="1">
              <a:buFont typeface="Wingdings" charset="0"/>
              <a:buNone/>
            </a:pPr>
            <a:endParaRPr lang="en-US">
              <a:latin typeface="Calibri" charset="0"/>
            </a:endParaRPr>
          </a:p>
        </p:txBody>
      </p:sp>
      <p:graphicFrame>
        <p:nvGraphicFramePr>
          <p:cNvPr id="35845" name="Object 5"/>
          <p:cNvGraphicFramePr>
            <a:graphicFrameLocks noGrp="1" noChangeAspect="1"/>
          </p:cNvGraphicFramePr>
          <p:nvPr>
            <p:ph sz="half" idx="4294967295"/>
          </p:nvPr>
        </p:nvGraphicFramePr>
        <p:xfrm>
          <a:off x="5199064" y="3733800"/>
          <a:ext cx="903287" cy="712788"/>
        </p:xfrm>
        <a:graphic>
          <a:graphicData uri="http://schemas.openxmlformats.org/presentationml/2006/ole">
            <mc:AlternateContent xmlns:mc="http://schemas.openxmlformats.org/markup-compatibility/2006">
              <mc:Choice xmlns:v="urn:schemas-microsoft-com:vml" Requires="v">
                <p:oleObj spid="_x0000_s35872" name="Visio" r:id="rId5" imgW="655371" imgH="585812" progId="Visio.Drawing.6">
                  <p:embed/>
                </p:oleObj>
              </mc:Choice>
              <mc:Fallback>
                <p:oleObj name="Visio" r:id="rId5" imgW="655371" imgH="585812" progId="Visio.Drawing.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9064" y="3733800"/>
                        <a:ext cx="9032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Text Box 6"/>
          <p:cNvSpPr txBox="1">
            <a:spLocks noChangeArrowheads="1"/>
          </p:cNvSpPr>
          <p:nvPr/>
        </p:nvSpPr>
        <p:spPr bwMode="auto">
          <a:xfrm>
            <a:off x="1371600" y="4724400"/>
            <a:ext cx="2819400" cy="78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Non-homogeneous,</a:t>
            </a:r>
          </a:p>
          <a:p>
            <a:pPr>
              <a:spcBef>
                <a:spcPct val="50000"/>
              </a:spcBef>
            </a:pPr>
            <a:r>
              <a:rPr lang="en-US" b="1"/>
              <a:t>High degree of impurity</a:t>
            </a:r>
          </a:p>
        </p:txBody>
      </p:sp>
      <p:sp>
        <p:nvSpPr>
          <p:cNvPr id="35847" name="Text Box 7"/>
          <p:cNvSpPr txBox="1">
            <a:spLocks noChangeArrowheads="1"/>
          </p:cNvSpPr>
          <p:nvPr/>
        </p:nvSpPr>
        <p:spPr bwMode="auto">
          <a:xfrm>
            <a:off x="5181600" y="4724400"/>
            <a:ext cx="2819400" cy="78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Homogeneous,</a:t>
            </a:r>
          </a:p>
          <a:p>
            <a:pPr>
              <a:spcBef>
                <a:spcPct val="50000"/>
              </a:spcBef>
            </a:pPr>
            <a:r>
              <a:rPr lang="en-US" b="1"/>
              <a:t>Low degree of impurity</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Calibri" charset="0"/>
              </a:rPr>
              <a:t>Measures of Node Impurity</a:t>
            </a:r>
          </a:p>
        </p:txBody>
      </p:sp>
      <p:sp>
        <p:nvSpPr>
          <p:cNvPr id="36867" name="Rectangle 3"/>
          <p:cNvSpPr>
            <a:spLocks noGrp="1" noChangeArrowheads="1"/>
          </p:cNvSpPr>
          <p:nvPr>
            <p:ph idx="1"/>
          </p:nvPr>
        </p:nvSpPr>
        <p:spPr/>
        <p:txBody>
          <a:bodyPr/>
          <a:lstStyle/>
          <a:p>
            <a:pPr eaLnBrk="1" hangingPunct="1"/>
            <a:r>
              <a:rPr lang="en-US">
                <a:latin typeface="Calibri" charset="0"/>
              </a:rPr>
              <a:t>Gini Index</a:t>
            </a:r>
          </a:p>
          <a:p>
            <a:pPr eaLnBrk="1" hangingPunct="1"/>
            <a:endParaRPr lang="en-US">
              <a:latin typeface="Calibri" charset="0"/>
            </a:endParaRPr>
          </a:p>
          <a:p>
            <a:pPr eaLnBrk="1" hangingPunct="1"/>
            <a:r>
              <a:rPr lang="en-US">
                <a:latin typeface="Calibri" charset="0"/>
              </a:rPr>
              <a:t>Entropy</a:t>
            </a:r>
          </a:p>
          <a:p>
            <a:pPr eaLnBrk="1" hangingPunct="1"/>
            <a:endParaRPr lang="en-US">
              <a:latin typeface="Calibri" charset="0"/>
            </a:endParaRPr>
          </a:p>
          <a:p>
            <a:pPr eaLnBrk="1" hangingPunct="1"/>
            <a:r>
              <a:rPr lang="en-US">
                <a:latin typeface="Calibri" charset="0"/>
              </a:rPr>
              <a:t>Misclassification error</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Calibri" charset="0"/>
              </a:rPr>
              <a:t>How to Find the Best Split</a:t>
            </a:r>
          </a:p>
        </p:txBody>
      </p:sp>
      <p:graphicFrame>
        <p:nvGraphicFramePr>
          <p:cNvPr id="37891" name="Object 18"/>
          <p:cNvGraphicFramePr>
            <a:graphicFrameLocks noGrp="1" noChangeAspect="1"/>
          </p:cNvGraphicFramePr>
          <p:nvPr>
            <p:ph idx="1"/>
          </p:nvPr>
        </p:nvGraphicFramePr>
        <p:xfrm>
          <a:off x="236539" y="4038601"/>
          <a:ext cx="1660525" cy="698500"/>
        </p:xfrm>
        <a:graphic>
          <a:graphicData uri="http://schemas.openxmlformats.org/presentationml/2006/ole">
            <mc:AlternateContent xmlns:mc="http://schemas.openxmlformats.org/markup-compatibility/2006">
              <mc:Choice xmlns:v="urn:schemas-microsoft-com:vml" Requires="v">
                <p:oleObj spid="_x0000_s37982" name="Document" r:id="rId3" imgW="3317490" imgH="1395377" progId="Word.Document.8">
                  <p:embed/>
                </p:oleObj>
              </mc:Choice>
              <mc:Fallback>
                <p:oleObj name="Document" r:id="rId3" imgW="3317490" imgH="1395377" progId="Word.Document.8">
                  <p:embed/>
                  <p:pic>
                    <p:nvPicPr>
                      <p:cNvPr id="0" name="Object 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9" y="4038601"/>
                        <a:ext cx="1660525"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2" name="Oval 3"/>
          <p:cNvSpPr>
            <a:spLocks noChangeArrowheads="1"/>
          </p:cNvSpPr>
          <p:nvPr/>
        </p:nvSpPr>
        <p:spPr bwMode="auto">
          <a:xfrm>
            <a:off x="6594475" y="2286001"/>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sz="2000">
                <a:latin typeface="Times New Roman" charset="0"/>
              </a:rPr>
              <a:t>B?</a:t>
            </a:r>
            <a:endParaRPr lang="en-US" sz="2400">
              <a:latin typeface="Times New Roman" charset="0"/>
            </a:endParaRPr>
          </a:p>
        </p:txBody>
      </p:sp>
      <p:sp>
        <p:nvSpPr>
          <p:cNvPr id="37893" name="Line 4"/>
          <p:cNvSpPr>
            <a:spLocks noChangeShapeType="1"/>
          </p:cNvSpPr>
          <p:nvPr/>
        </p:nvSpPr>
        <p:spPr bwMode="auto">
          <a:xfrm flipH="1">
            <a:off x="6019801" y="27432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37894" name="Line 5"/>
          <p:cNvSpPr>
            <a:spLocks noChangeShapeType="1"/>
          </p:cNvSpPr>
          <p:nvPr/>
        </p:nvSpPr>
        <p:spPr bwMode="auto">
          <a:xfrm>
            <a:off x="7127876" y="27432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37895" name="Text Box 6"/>
          <p:cNvSpPr txBox="1">
            <a:spLocks noChangeArrowheads="1"/>
          </p:cNvSpPr>
          <p:nvPr/>
        </p:nvSpPr>
        <p:spPr bwMode="auto">
          <a:xfrm>
            <a:off x="5749949" y="2857782"/>
            <a:ext cx="533353" cy="36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a:latin typeface="Times New Roman" charset="0"/>
              </a:rPr>
              <a:t>Yes</a:t>
            </a:r>
          </a:p>
        </p:txBody>
      </p:sp>
      <p:sp>
        <p:nvSpPr>
          <p:cNvPr id="37896" name="Text Box 7"/>
          <p:cNvSpPr txBox="1">
            <a:spLocks noChangeArrowheads="1"/>
          </p:cNvSpPr>
          <p:nvPr/>
        </p:nvSpPr>
        <p:spPr bwMode="auto">
          <a:xfrm>
            <a:off x="8227930" y="2857782"/>
            <a:ext cx="479590" cy="36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a:latin typeface="Times New Roman" charset="0"/>
              </a:rPr>
              <a:t>No</a:t>
            </a:r>
          </a:p>
        </p:txBody>
      </p:sp>
      <p:sp>
        <p:nvSpPr>
          <p:cNvPr id="37897" name="Rectangle 8"/>
          <p:cNvSpPr>
            <a:spLocks noChangeArrowheads="1"/>
          </p:cNvSpPr>
          <p:nvPr/>
        </p:nvSpPr>
        <p:spPr bwMode="auto">
          <a:xfrm>
            <a:off x="5603876" y="3468689"/>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a:latin typeface="Times New Roman" charset="0"/>
              </a:rPr>
              <a:t>Node N3</a:t>
            </a:r>
          </a:p>
        </p:txBody>
      </p:sp>
      <p:sp>
        <p:nvSpPr>
          <p:cNvPr id="37898" name="Rectangle 9"/>
          <p:cNvSpPr>
            <a:spLocks noChangeArrowheads="1"/>
          </p:cNvSpPr>
          <p:nvPr/>
        </p:nvSpPr>
        <p:spPr bwMode="auto">
          <a:xfrm>
            <a:off x="7791451" y="3468689"/>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a:latin typeface="Times New Roman" charset="0"/>
              </a:rPr>
              <a:t>Node N4</a:t>
            </a:r>
          </a:p>
        </p:txBody>
      </p:sp>
      <p:sp>
        <p:nvSpPr>
          <p:cNvPr id="37899" name="Oval 10"/>
          <p:cNvSpPr>
            <a:spLocks noChangeArrowheads="1"/>
          </p:cNvSpPr>
          <p:nvPr/>
        </p:nvSpPr>
        <p:spPr bwMode="auto">
          <a:xfrm>
            <a:off x="1600200" y="2209801"/>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sz="2000">
                <a:latin typeface="Times New Roman" charset="0"/>
              </a:rPr>
              <a:t>A?</a:t>
            </a:r>
            <a:endParaRPr lang="en-US" sz="2400">
              <a:latin typeface="Times New Roman" charset="0"/>
            </a:endParaRPr>
          </a:p>
        </p:txBody>
      </p:sp>
      <p:sp>
        <p:nvSpPr>
          <p:cNvPr id="37900" name="Line 11"/>
          <p:cNvSpPr>
            <a:spLocks noChangeShapeType="1"/>
          </p:cNvSpPr>
          <p:nvPr/>
        </p:nvSpPr>
        <p:spPr bwMode="auto">
          <a:xfrm flipH="1">
            <a:off x="1025526" y="26670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37901" name="Line 12"/>
          <p:cNvSpPr>
            <a:spLocks noChangeShapeType="1"/>
          </p:cNvSpPr>
          <p:nvPr/>
        </p:nvSpPr>
        <p:spPr bwMode="auto">
          <a:xfrm>
            <a:off x="2133601" y="26670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37902" name="Text Box 13"/>
          <p:cNvSpPr txBox="1">
            <a:spLocks noChangeArrowheads="1"/>
          </p:cNvSpPr>
          <p:nvPr/>
        </p:nvSpPr>
        <p:spPr bwMode="auto">
          <a:xfrm>
            <a:off x="755674" y="2781582"/>
            <a:ext cx="533353" cy="36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a:latin typeface="Times New Roman" charset="0"/>
              </a:rPr>
              <a:t>Yes</a:t>
            </a:r>
          </a:p>
        </p:txBody>
      </p:sp>
      <p:sp>
        <p:nvSpPr>
          <p:cNvPr id="37903" name="Text Box 14"/>
          <p:cNvSpPr txBox="1">
            <a:spLocks noChangeArrowheads="1"/>
          </p:cNvSpPr>
          <p:nvPr/>
        </p:nvSpPr>
        <p:spPr bwMode="auto">
          <a:xfrm>
            <a:off x="3233655" y="2781582"/>
            <a:ext cx="479590" cy="36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a:latin typeface="Times New Roman" charset="0"/>
              </a:rPr>
              <a:t>No</a:t>
            </a:r>
          </a:p>
        </p:txBody>
      </p:sp>
      <p:sp>
        <p:nvSpPr>
          <p:cNvPr id="37904" name="Rectangle 15"/>
          <p:cNvSpPr>
            <a:spLocks noChangeArrowheads="1"/>
          </p:cNvSpPr>
          <p:nvPr/>
        </p:nvSpPr>
        <p:spPr bwMode="auto">
          <a:xfrm>
            <a:off x="609601" y="33924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a:latin typeface="Times New Roman" charset="0"/>
              </a:rPr>
              <a:t>Node N1</a:t>
            </a:r>
          </a:p>
        </p:txBody>
      </p:sp>
      <p:sp>
        <p:nvSpPr>
          <p:cNvPr id="37905" name="Rectangle 16"/>
          <p:cNvSpPr>
            <a:spLocks noChangeArrowheads="1"/>
          </p:cNvSpPr>
          <p:nvPr/>
        </p:nvSpPr>
        <p:spPr bwMode="auto">
          <a:xfrm>
            <a:off x="2797176" y="33924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a:latin typeface="Times New Roman" charset="0"/>
              </a:rPr>
              <a:t>Node N2</a:t>
            </a:r>
          </a:p>
        </p:txBody>
      </p:sp>
      <p:sp>
        <p:nvSpPr>
          <p:cNvPr id="37906" name="Text Box 17"/>
          <p:cNvSpPr txBox="1">
            <a:spLocks noChangeArrowheads="1"/>
          </p:cNvSpPr>
          <p:nvPr/>
        </p:nvSpPr>
        <p:spPr bwMode="auto">
          <a:xfrm>
            <a:off x="2057400" y="1524000"/>
            <a:ext cx="198120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Before Splitting:</a:t>
            </a:r>
          </a:p>
        </p:txBody>
      </p:sp>
      <p:graphicFrame>
        <p:nvGraphicFramePr>
          <p:cNvPr id="37907" name="Object 19"/>
          <p:cNvGraphicFramePr>
            <a:graphicFrameLocks noChangeAspect="1"/>
          </p:cNvGraphicFramePr>
          <p:nvPr/>
        </p:nvGraphicFramePr>
        <p:xfrm>
          <a:off x="2519363" y="4043363"/>
          <a:ext cx="1636712" cy="681037"/>
        </p:xfrm>
        <a:graphic>
          <a:graphicData uri="http://schemas.openxmlformats.org/presentationml/2006/ole">
            <mc:AlternateContent xmlns:mc="http://schemas.openxmlformats.org/markup-compatibility/2006">
              <mc:Choice xmlns:v="urn:schemas-microsoft-com:vml" Requires="v">
                <p:oleObj spid="_x0000_s37983" name="Document" r:id="rId5" imgW="3325066" imgH="1394657" progId="Word.Document.8">
                  <p:embed/>
                </p:oleObj>
              </mc:Choice>
              <mc:Fallback>
                <p:oleObj name="Document" r:id="rId5" imgW="3325066" imgH="1394657" progId="Word.Document.8">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363" y="4043363"/>
                        <a:ext cx="1636712"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08" name="Object 20"/>
          <p:cNvGraphicFramePr>
            <a:graphicFrameLocks noChangeAspect="1"/>
          </p:cNvGraphicFramePr>
          <p:nvPr/>
        </p:nvGraphicFramePr>
        <p:xfrm>
          <a:off x="5222875" y="4038601"/>
          <a:ext cx="1676400" cy="698500"/>
        </p:xfrm>
        <a:graphic>
          <a:graphicData uri="http://schemas.openxmlformats.org/presentationml/2006/ole">
            <mc:AlternateContent xmlns:mc="http://schemas.openxmlformats.org/markup-compatibility/2006">
              <mc:Choice xmlns:v="urn:schemas-microsoft-com:vml" Requires="v">
                <p:oleObj spid="_x0000_s37984" name="Document" r:id="rId7" imgW="3325066" imgH="1394657" progId="Word.Document.8">
                  <p:embed/>
                </p:oleObj>
              </mc:Choice>
              <mc:Fallback>
                <p:oleObj name="Document" r:id="rId7" imgW="3325066" imgH="1394657" progId="Word.Document.8">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2875" y="4038601"/>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09" name="Object 21"/>
          <p:cNvGraphicFramePr>
            <a:graphicFrameLocks noChangeAspect="1"/>
          </p:cNvGraphicFramePr>
          <p:nvPr/>
        </p:nvGraphicFramePr>
        <p:xfrm>
          <a:off x="7508876" y="4043363"/>
          <a:ext cx="1635125" cy="681037"/>
        </p:xfrm>
        <a:graphic>
          <a:graphicData uri="http://schemas.openxmlformats.org/presentationml/2006/ole">
            <mc:AlternateContent xmlns:mc="http://schemas.openxmlformats.org/markup-compatibility/2006">
              <mc:Choice xmlns:v="urn:schemas-microsoft-com:vml" Requires="v">
                <p:oleObj spid="_x0000_s37985" name="Document" r:id="rId9" imgW="3332642" imgH="1394657" progId="Word.Document.8">
                  <p:embed/>
                </p:oleObj>
              </mc:Choice>
              <mc:Fallback>
                <p:oleObj name="Document" r:id="rId9" imgW="3332642" imgH="1394657" progId="Word.Document.8">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8876" y="4043363"/>
                        <a:ext cx="1635125"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10" name="Object 22"/>
          <p:cNvGraphicFramePr>
            <a:graphicFrameLocks noChangeAspect="1"/>
          </p:cNvGraphicFramePr>
          <p:nvPr/>
        </p:nvGraphicFramePr>
        <p:xfrm>
          <a:off x="3962401" y="1549400"/>
          <a:ext cx="1595438" cy="660400"/>
        </p:xfrm>
        <a:graphic>
          <a:graphicData uri="http://schemas.openxmlformats.org/presentationml/2006/ole">
            <mc:AlternateContent xmlns:mc="http://schemas.openxmlformats.org/markup-compatibility/2006">
              <mc:Choice xmlns:v="urn:schemas-microsoft-com:vml" Requires="v">
                <p:oleObj spid="_x0000_s37986" name="Document" r:id="rId11" imgW="3332642" imgH="1394657" progId="Word.Document.8">
                  <p:embed/>
                </p:oleObj>
              </mc:Choice>
              <mc:Fallback>
                <p:oleObj name="Document" r:id="rId11" imgW="3332642" imgH="1394657" progId="Word.Document.8">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1" y="1549400"/>
                        <a:ext cx="1595438"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2007" name="Group 23"/>
          <p:cNvGrpSpPr>
            <a:grpSpLocks/>
          </p:cNvGrpSpPr>
          <p:nvPr/>
        </p:nvGrpSpPr>
        <p:grpSpPr bwMode="auto">
          <a:xfrm>
            <a:off x="5715000" y="1524001"/>
            <a:ext cx="1295400" cy="396875"/>
            <a:chOff x="3600" y="768"/>
            <a:chExt cx="816" cy="250"/>
          </a:xfrm>
        </p:grpSpPr>
        <p:sp>
          <p:nvSpPr>
            <p:cNvPr id="37927" name="Line 24"/>
            <p:cNvSpPr>
              <a:spLocks noChangeShapeType="1"/>
            </p:cNvSpPr>
            <p:nvPr/>
          </p:nvSpPr>
          <p:spPr bwMode="auto">
            <a:xfrm>
              <a:off x="3600" y="912"/>
              <a:ext cx="33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928" name="Text Box 25"/>
            <p:cNvSpPr txBox="1">
              <a:spLocks noChangeArrowheads="1"/>
            </p:cNvSpPr>
            <p:nvPr/>
          </p:nvSpPr>
          <p:spPr bwMode="auto">
            <a:xfrm>
              <a:off x="3984" y="76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M0</a:t>
              </a:r>
            </a:p>
          </p:txBody>
        </p:sp>
      </p:grpSp>
      <p:grpSp>
        <p:nvGrpSpPr>
          <p:cNvPr id="42010" name="Group 26"/>
          <p:cNvGrpSpPr>
            <a:grpSpLocks/>
          </p:cNvGrpSpPr>
          <p:nvPr/>
        </p:nvGrpSpPr>
        <p:grpSpPr bwMode="auto">
          <a:xfrm>
            <a:off x="762000" y="4800601"/>
            <a:ext cx="8001000" cy="854075"/>
            <a:chOff x="384" y="2832"/>
            <a:chExt cx="5040" cy="538"/>
          </a:xfrm>
        </p:grpSpPr>
        <p:sp>
          <p:nvSpPr>
            <p:cNvPr id="37919" name="Text Box 27"/>
            <p:cNvSpPr txBox="1">
              <a:spLocks noChangeArrowheads="1"/>
            </p:cNvSpPr>
            <p:nvPr/>
          </p:nvSpPr>
          <p:spPr bwMode="auto">
            <a:xfrm>
              <a:off x="384" y="312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M1</a:t>
              </a:r>
            </a:p>
          </p:txBody>
        </p:sp>
        <p:sp>
          <p:nvSpPr>
            <p:cNvPr id="37920" name="Text Box 28"/>
            <p:cNvSpPr txBox="1">
              <a:spLocks noChangeArrowheads="1"/>
            </p:cNvSpPr>
            <p:nvPr/>
          </p:nvSpPr>
          <p:spPr bwMode="auto">
            <a:xfrm>
              <a:off x="1824"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M2</a:t>
              </a:r>
            </a:p>
          </p:txBody>
        </p:sp>
        <p:sp>
          <p:nvSpPr>
            <p:cNvPr id="37921" name="Text Box 29"/>
            <p:cNvSpPr txBox="1">
              <a:spLocks noChangeArrowheads="1"/>
            </p:cNvSpPr>
            <p:nvPr/>
          </p:nvSpPr>
          <p:spPr bwMode="auto">
            <a:xfrm>
              <a:off x="3600"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M3</a:t>
              </a:r>
            </a:p>
          </p:txBody>
        </p:sp>
        <p:sp>
          <p:nvSpPr>
            <p:cNvPr id="37922" name="Text Box 30"/>
            <p:cNvSpPr txBox="1">
              <a:spLocks noChangeArrowheads="1"/>
            </p:cNvSpPr>
            <p:nvPr/>
          </p:nvSpPr>
          <p:spPr bwMode="auto">
            <a:xfrm>
              <a:off x="4992"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M4</a:t>
              </a:r>
            </a:p>
          </p:txBody>
        </p:sp>
        <p:sp>
          <p:nvSpPr>
            <p:cNvPr id="37923" name="Line 31"/>
            <p:cNvSpPr>
              <a:spLocks noChangeShapeType="1"/>
            </p:cNvSpPr>
            <p:nvPr/>
          </p:nvSpPr>
          <p:spPr bwMode="auto">
            <a:xfrm>
              <a:off x="528"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924" name="Line 32"/>
            <p:cNvSpPr>
              <a:spLocks noChangeShapeType="1"/>
            </p:cNvSpPr>
            <p:nvPr/>
          </p:nvSpPr>
          <p:spPr bwMode="auto">
            <a:xfrm>
              <a:off x="2016"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925" name="Line 33"/>
            <p:cNvSpPr>
              <a:spLocks noChangeShapeType="1"/>
            </p:cNvSpPr>
            <p:nvPr/>
          </p:nvSpPr>
          <p:spPr bwMode="auto">
            <a:xfrm>
              <a:off x="3744"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926" name="Line 34"/>
            <p:cNvSpPr>
              <a:spLocks noChangeShapeType="1"/>
            </p:cNvSpPr>
            <p:nvPr/>
          </p:nvSpPr>
          <p:spPr bwMode="auto">
            <a:xfrm>
              <a:off x="5184"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2019" name="Group 35"/>
          <p:cNvGrpSpPr>
            <a:grpSpLocks/>
          </p:cNvGrpSpPr>
          <p:nvPr/>
        </p:nvGrpSpPr>
        <p:grpSpPr bwMode="auto">
          <a:xfrm>
            <a:off x="914400" y="5715001"/>
            <a:ext cx="7620000" cy="777875"/>
            <a:chOff x="480" y="3408"/>
            <a:chExt cx="4800" cy="490"/>
          </a:xfrm>
        </p:grpSpPr>
        <p:sp>
          <p:nvSpPr>
            <p:cNvPr id="37915" name="AutoShape 36"/>
            <p:cNvSpPr>
              <a:spLocks/>
            </p:cNvSpPr>
            <p:nvPr/>
          </p:nvSpPr>
          <p:spPr bwMode="auto">
            <a:xfrm rot="-5400000">
              <a:off x="1152" y="2736"/>
              <a:ext cx="192" cy="1536"/>
            </a:xfrm>
            <a:prstGeom prst="leftBrace">
              <a:avLst>
                <a:gd name="adj1" fmla="val 66667"/>
                <a:gd name="adj2" fmla="val 50963"/>
              </a:avLst>
            </a:prstGeom>
            <a:noFill/>
            <a:ln w="25400">
              <a:solidFill>
                <a:srgbClr val="1C5A6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916" name="AutoShape 37"/>
            <p:cNvSpPr>
              <a:spLocks/>
            </p:cNvSpPr>
            <p:nvPr/>
          </p:nvSpPr>
          <p:spPr bwMode="auto">
            <a:xfrm rot="-5400000">
              <a:off x="4416" y="2736"/>
              <a:ext cx="192" cy="1536"/>
            </a:xfrm>
            <a:prstGeom prst="leftBrace">
              <a:avLst>
                <a:gd name="adj1" fmla="val 66667"/>
                <a:gd name="adj2" fmla="val 50963"/>
              </a:avLst>
            </a:prstGeom>
            <a:noFill/>
            <a:ln w="25400">
              <a:solidFill>
                <a:srgbClr val="1C5A6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917" name="Text Box 38"/>
            <p:cNvSpPr txBox="1">
              <a:spLocks noChangeArrowheads="1"/>
            </p:cNvSpPr>
            <p:nvPr/>
          </p:nvSpPr>
          <p:spPr bwMode="auto">
            <a:xfrm>
              <a:off x="1056" y="363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M12</a:t>
              </a:r>
            </a:p>
          </p:txBody>
        </p:sp>
        <p:sp>
          <p:nvSpPr>
            <p:cNvPr id="37918" name="Text Box 39"/>
            <p:cNvSpPr txBox="1">
              <a:spLocks noChangeArrowheads="1"/>
            </p:cNvSpPr>
            <p:nvPr/>
          </p:nvSpPr>
          <p:spPr bwMode="auto">
            <a:xfrm>
              <a:off x="4320" y="364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M34</a:t>
              </a:r>
            </a:p>
          </p:txBody>
        </p:sp>
      </p:grpSp>
      <p:sp>
        <p:nvSpPr>
          <p:cNvPr id="42024" name="Text Box 40"/>
          <p:cNvSpPr txBox="1">
            <a:spLocks noChangeArrowheads="1"/>
          </p:cNvSpPr>
          <p:nvPr/>
        </p:nvSpPr>
        <p:spPr bwMode="auto">
          <a:xfrm>
            <a:off x="2819400" y="6384926"/>
            <a:ext cx="4038600" cy="40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Gain = M0 – M12 vs  M0 – M34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0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0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Calibri" charset="0"/>
              </a:rPr>
              <a:t>Measure of Impurity: GINI</a:t>
            </a:r>
          </a:p>
        </p:txBody>
      </p:sp>
      <p:sp>
        <p:nvSpPr>
          <p:cNvPr id="38915" name="Rectangle 3"/>
          <p:cNvSpPr>
            <a:spLocks noGrp="1" noChangeArrowheads="1"/>
          </p:cNvSpPr>
          <p:nvPr>
            <p:ph idx="1"/>
          </p:nvPr>
        </p:nvSpPr>
        <p:spPr>
          <a:xfrm>
            <a:off x="457200" y="1600201"/>
            <a:ext cx="8229600" cy="3463925"/>
          </a:xfrm>
        </p:spPr>
        <p:txBody>
          <a:bodyPr/>
          <a:lstStyle/>
          <a:p>
            <a:pPr eaLnBrk="1" hangingPunct="1">
              <a:lnSpc>
                <a:spcPct val="90000"/>
              </a:lnSpc>
            </a:pPr>
            <a:r>
              <a:rPr lang="en-US" sz="2400">
                <a:latin typeface="Calibri" charset="0"/>
              </a:rPr>
              <a:t>Gini Index for a given node t :</a:t>
            </a:r>
          </a:p>
          <a:p>
            <a:pPr eaLnBrk="1" hangingPunct="1">
              <a:lnSpc>
                <a:spcPct val="90000"/>
              </a:lnSpc>
            </a:pPr>
            <a:endParaRPr lang="en-US" sz="2000">
              <a:latin typeface="Calibri" charset="0"/>
            </a:endParaRPr>
          </a:p>
          <a:p>
            <a:pPr lvl="2" eaLnBrk="1" hangingPunct="1">
              <a:lnSpc>
                <a:spcPct val="90000"/>
              </a:lnSpc>
              <a:buFont typeface="Wingdings" charset="0"/>
              <a:buNone/>
            </a:pPr>
            <a:endParaRPr lang="en-US" sz="1800">
              <a:latin typeface="Calibri" charset="0"/>
            </a:endParaRPr>
          </a:p>
          <a:p>
            <a:pPr lvl="2" eaLnBrk="1" hangingPunct="1">
              <a:lnSpc>
                <a:spcPct val="90000"/>
              </a:lnSpc>
              <a:buFont typeface="Wingdings" charset="0"/>
              <a:buNone/>
            </a:pPr>
            <a:endParaRPr lang="en-US" sz="700">
              <a:latin typeface="Calibri" charset="0"/>
            </a:endParaRPr>
          </a:p>
          <a:p>
            <a:pPr lvl="2" eaLnBrk="1" hangingPunct="1">
              <a:lnSpc>
                <a:spcPct val="90000"/>
              </a:lnSpc>
              <a:buFont typeface="Wingdings" charset="0"/>
              <a:buNone/>
            </a:pPr>
            <a:r>
              <a:rPr lang="en-US" sz="1800">
                <a:latin typeface="Calibri" charset="0"/>
              </a:rPr>
              <a:t/>
            </a:r>
            <a:br>
              <a:rPr lang="en-US" sz="1800">
                <a:latin typeface="Calibri" charset="0"/>
              </a:rPr>
            </a:br>
            <a:r>
              <a:rPr lang="en-US" sz="1800">
                <a:latin typeface="Calibri" charset="0"/>
              </a:rPr>
              <a:t>(NOTE: </a:t>
            </a:r>
            <a:r>
              <a:rPr lang="en-US" sz="1800" i="1">
                <a:latin typeface="Times New Roman" charset="0"/>
              </a:rPr>
              <a:t>p( j | t) </a:t>
            </a:r>
            <a:r>
              <a:rPr lang="en-US" sz="1800">
                <a:latin typeface="Calibri" charset="0"/>
              </a:rPr>
              <a:t>is the relative frequency of class j at node t).</a:t>
            </a:r>
          </a:p>
          <a:p>
            <a:pPr lvl="2" eaLnBrk="1" hangingPunct="1">
              <a:lnSpc>
                <a:spcPct val="90000"/>
              </a:lnSpc>
              <a:buFont typeface="Wingdings" charset="0"/>
              <a:buNone/>
            </a:pPr>
            <a:endParaRPr lang="en-US" sz="700">
              <a:latin typeface="Calibri" charset="0"/>
            </a:endParaRPr>
          </a:p>
          <a:p>
            <a:pPr lvl="1" eaLnBrk="1" hangingPunct="1">
              <a:lnSpc>
                <a:spcPct val="90000"/>
              </a:lnSpc>
            </a:pPr>
            <a:r>
              <a:rPr lang="en-US" sz="2000">
                <a:latin typeface="Calibri" charset="0"/>
              </a:rPr>
              <a:t>Maximum (1 - 1/n</a:t>
            </a:r>
            <a:r>
              <a:rPr lang="en-US" sz="2000" baseline="-25000">
                <a:latin typeface="Calibri" charset="0"/>
              </a:rPr>
              <a:t>c</a:t>
            </a:r>
            <a:r>
              <a:rPr lang="en-US" sz="2000">
                <a:latin typeface="Calibri" charset="0"/>
              </a:rPr>
              <a:t>) when records are equally distributed among all classes, implying least interesting information</a:t>
            </a:r>
          </a:p>
          <a:p>
            <a:pPr lvl="1" eaLnBrk="1" hangingPunct="1">
              <a:lnSpc>
                <a:spcPct val="90000"/>
              </a:lnSpc>
            </a:pPr>
            <a:r>
              <a:rPr lang="en-US" sz="2000">
                <a:latin typeface="Calibri" charset="0"/>
              </a:rPr>
              <a:t>Minimum (0.0) when all records belong to one class, implying most interesting information</a:t>
            </a:r>
            <a:endParaRPr lang="en-US" sz="2000" baseline="-25000">
              <a:latin typeface="Calibri" charset="0"/>
            </a:endParaRPr>
          </a:p>
        </p:txBody>
      </p:sp>
      <p:graphicFrame>
        <p:nvGraphicFramePr>
          <p:cNvPr id="38916" name="Object 4"/>
          <p:cNvGraphicFramePr>
            <a:graphicFrameLocks noChangeAspect="1"/>
          </p:cNvGraphicFramePr>
          <p:nvPr/>
        </p:nvGraphicFramePr>
        <p:xfrm>
          <a:off x="2743200" y="2082800"/>
          <a:ext cx="3352800" cy="736600"/>
        </p:xfrm>
        <a:graphic>
          <a:graphicData uri="http://schemas.openxmlformats.org/presentationml/2006/ole">
            <mc:AlternateContent xmlns:mc="http://schemas.openxmlformats.org/markup-compatibility/2006">
              <mc:Choice xmlns:v="urn:schemas-microsoft-com:vml" Requires="v">
                <p:oleObj spid="_x0000_s38974" name="Equation" r:id="rId3" imgW="1612900" imgH="355600" progId="Equation.3">
                  <p:embed/>
                </p:oleObj>
              </mc:Choice>
              <mc:Fallback>
                <p:oleObj name="Equation" r:id="rId3" imgW="1612900" imgH="35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828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38917" name="Object 5"/>
          <p:cNvGraphicFramePr>
            <a:graphicFrameLocks noChangeAspect="1"/>
          </p:cNvGraphicFramePr>
          <p:nvPr/>
        </p:nvGraphicFramePr>
        <p:xfrm>
          <a:off x="1295400" y="5334000"/>
          <a:ext cx="1371600" cy="808038"/>
        </p:xfrm>
        <a:graphic>
          <a:graphicData uri="http://schemas.openxmlformats.org/presentationml/2006/ole">
            <mc:AlternateContent xmlns:mc="http://schemas.openxmlformats.org/markup-compatibility/2006">
              <mc:Choice xmlns:v="urn:schemas-microsoft-com:vml" Requires="v">
                <p:oleObj spid="_x0000_s38975" name="Document" r:id="rId5" imgW="3284220" imgH="1970532" progId="Word.Document.8">
                  <p:embed/>
                </p:oleObj>
              </mc:Choice>
              <mc:Fallback>
                <p:oleObj name="Document" r:id="rId5" imgW="3284220" imgH="1970532"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4572000" y="5334000"/>
          <a:ext cx="1371600" cy="808038"/>
        </p:xfrm>
        <a:graphic>
          <a:graphicData uri="http://schemas.openxmlformats.org/presentationml/2006/ole">
            <mc:AlternateContent xmlns:mc="http://schemas.openxmlformats.org/markup-compatibility/2006">
              <mc:Choice xmlns:v="urn:schemas-microsoft-com:vml" Requires="v">
                <p:oleObj spid="_x0000_s38976" name="Document" r:id="rId7" imgW="3284220" imgH="1970532" progId="Word.Document.8">
                  <p:embed/>
                </p:oleObj>
              </mc:Choice>
              <mc:Fallback>
                <p:oleObj name="Document" r:id="rId7" imgW="3284220" imgH="1970532" progId="Word.Documen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919" name="Object 7"/>
          <p:cNvGraphicFramePr>
            <a:graphicFrameLocks noChangeAspect="1"/>
          </p:cNvGraphicFramePr>
          <p:nvPr/>
        </p:nvGraphicFramePr>
        <p:xfrm>
          <a:off x="6248400" y="5334000"/>
          <a:ext cx="1371600" cy="808038"/>
        </p:xfrm>
        <a:graphic>
          <a:graphicData uri="http://schemas.openxmlformats.org/presentationml/2006/ole">
            <mc:AlternateContent xmlns:mc="http://schemas.openxmlformats.org/markup-compatibility/2006">
              <mc:Choice xmlns:v="urn:schemas-microsoft-com:vml" Requires="v">
                <p:oleObj spid="_x0000_s38977" name="Document" r:id="rId9" imgW="3284220" imgH="1970532" progId="Word.Document.8">
                  <p:embed/>
                </p:oleObj>
              </mc:Choice>
              <mc:Fallback>
                <p:oleObj name="Document" r:id="rId9" imgW="3284220" imgH="1970532" progId="Word.Document.8">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920" name="Object 8"/>
          <p:cNvGraphicFramePr>
            <a:graphicFrameLocks noChangeAspect="1"/>
          </p:cNvGraphicFramePr>
          <p:nvPr/>
        </p:nvGraphicFramePr>
        <p:xfrm>
          <a:off x="2971800" y="5334000"/>
          <a:ext cx="1371600" cy="808038"/>
        </p:xfrm>
        <a:graphic>
          <a:graphicData uri="http://schemas.openxmlformats.org/presentationml/2006/ole">
            <mc:AlternateContent xmlns:mc="http://schemas.openxmlformats.org/markup-compatibility/2006">
              <mc:Choice xmlns:v="urn:schemas-microsoft-com:vml" Requires="v">
                <p:oleObj spid="_x0000_s38978" name="Document" r:id="rId11" imgW="3284220" imgH="1970532" progId="Word.Document.8">
                  <p:embed/>
                </p:oleObj>
              </mc:Choice>
              <mc:Fallback>
                <p:oleObj name="Document" r:id="rId11" imgW="3284220" imgH="1970532" progId="Word.Document.8">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Calibri" charset="0"/>
              </a:rPr>
              <a:t>Examples for computing GINI</a:t>
            </a:r>
          </a:p>
        </p:txBody>
      </p:sp>
      <p:graphicFrame>
        <p:nvGraphicFramePr>
          <p:cNvPr id="39939" name="Object 3"/>
          <p:cNvGraphicFramePr>
            <a:graphicFrameLocks noChangeAspect="1"/>
          </p:cNvGraphicFramePr>
          <p:nvPr/>
        </p:nvGraphicFramePr>
        <p:xfrm>
          <a:off x="457200" y="2339976"/>
          <a:ext cx="2362200" cy="936625"/>
        </p:xfrm>
        <a:graphic>
          <a:graphicData uri="http://schemas.openxmlformats.org/presentationml/2006/ole">
            <mc:AlternateContent xmlns:mc="http://schemas.openxmlformats.org/markup-compatibility/2006">
              <mc:Choice xmlns:v="urn:schemas-microsoft-com:vml" Requires="v">
                <p:oleObj spid="_x0000_s39989" name="Document" r:id="rId3" imgW="3238500" imgH="1357884" progId="Word.Document.8">
                  <p:embed/>
                </p:oleObj>
              </mc:Choice>
              <mc:Fallback>
                <p:oleObj name="Document" r:id="rId3" imgW="3238500" imgH="135788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39976"/>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533400" y="5181600"/>
          <a:ext cx="2286000" cy="938213"/>
        </p:xfrm>
        <a:graphic>
          <a:graphicData uri="http://schemas.openxmlformats.org/presentationml/2006/ole">
            <mc:AlternateContent xmlns:mc="http://schemas.openxmlformats.org/markup-compatibility/2006">
              <mc:Choice xmlns:v="urn:schemas-microsoft-com:vml" Requires="v">
                <p:oleObj spid="_x0000_s39990" name="Document" r:id="rId5" imgW="3238500" imgH="1382268" progId="Word.Document.8">
                  <p:embed/>
                </p:oleObj>
              </mc:Choice>
              <mc:Fallback>
                <p:oleObj name="Document" r:id="rId5" imgW="3238500" imgH="1382268"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533400" y="3817938"/>
          <a:ext cx="2286000" cy="906462"/>
        </p:xfrm>
        <a:graphic>
          <a:graphicData uri="http://schemas.openxmlformats.org/presentationml/2006/ole">
            <mc:AlternateContent xmlns:mc="http://schemas.openxmlformats.org/markup-compatibility/2006">
              <mc:Choice xmlns:v="urn:schemas-microsoft-com:vml" Requires="v">
                <p:oleObj spid="_x0000_s39991" name="Document" r:id="rId7" imgW="3238500" imgH="1357884" progId="Word.Document.8">
                  <p:embed/>
                </p:oleObj>
              </mc:Choice>
              <mc:Fallback>
                <p:oleObj name="Document" r:id="rId7" imgW="3238500" imgH="1357884" progId="Word.Documen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942" name="Text Box 6"/>
          <p:cNvSpPr txBox="1">
            <a:spLocks noChangeArrowheads="1"/>
          </p:cNvSpPr>
          <p:nvPr/>
        </p:nvSpPr>
        <p:spPr bwMode="auto">
          <a:xfrm>
            <a:off x="3048000" y="2339975"/>
            <a:ext cx="5181600" cy="86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P(C1) = 0/6 = 0     P(C2) = 6/6 = 1</a:t>
            </a:r>
          </a:p>
          <a:p>
            <a:pPr>
              <a:spcBef>
                <a:spcPct val="50000"/>
              </a:spcBef>
            </a:pPr>
            <a:r>
              <a:rPr lang="en-US" sz="2000" b="1"/>
              <a:t>Gini = 1 – P(C1)</a:t>
            </a:r>
            <a:r>
              <a:rPr lang="en-US" sz="2000" b="1" baseline="30000"/>
              <a:t>2 </a:t>
            </a:r>
            <a:r>
              <a:rPr lang="en-US" sz="2000" b="1"/>
              <a:t>– P(C2)</a:t>
            </a:r>
            <a:r>
              <a:rPr lang="en-US" sz="2000" b="1" baseline="30000"/>
              <a:t>2</a:t>
            </a:r>
            <a:r>
              <a:rPr lang="en-US" sz="2000" b="1"/>
              <a:t> = 1 – 0 – 1 = 0 </a:t>
            </a:r>
          </a:p>
        </p:txBody>
      </p:sp>
      <p:graphicFrame>
        <p:nvGraphicFramePr>
          <p:cNvPr id="39943" name="Object 7"/>
          <p:cNvGraphicFramePr>
            <a:graphicFrameLocks noChangeAspect="1"/>
          </p:cNvGraphicFramePr>
          <p:nvPr/>
        </p:nvGraphicFramePr>
        <p:xfrm>
          <a:off x="2590800" y="1549400"/>
          <a:ext cx="3352800" cy="736600"/>
        </p:xfrm>
        <a:graphic>
          <a:graphicData uri="http://schemas.openxmlformats.org/presentationml/2006/ole">
            <mc:AlternateContent xmlns:mc="http://schemas.openxmlformats.org/markup-compatibility/2006">
              <mc:Choice xmlns:v="urn:schemas-microsoft-com:vml" Requires="v">
                <p:oleObj spid="_x0000_s39992" name="Equation" r:id="rId9" imgW="1612900" imgH="355600" progId="Equation.3">
                  <p:embed/>
                </p:oleObj>
              </mc:Choice>
              <mc:Fallback>
                <p:oleObj name="Equation" r:id="rId9" imgW="1612900" imgH="355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5494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sp>
        <p:nvSpPr>
          <p:cNvPr id="39944" name="Text Box 8"/>
          <p:cNvSpPr txBox="1">
            <a:spLocks noChangeArrowheads="1"/>
          </p:cNvSpPr>
          <p:nvPr/>
        </p:nvSpPr>
        <p:spPr bwMode="auto">
          <a:xfrm>
            <a:off x="3124200" y="3817939"/>
            <a:ext cx="5181600" cy="86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P(C1) = 1/6          P(C2) = 5/6</a:t>
            </a:r>
          </a:p>
          <a:p>
            <a:pPr>
              <a:spcBef>
                <a:spcPct val="50000"/>
              </a:spcBef>
            </a:pPr>
            <a:r>
              <a:rPr lang="en-US" sz="2000" b="1"/>
              <a:t>Gini = 1 – (1/6)</a:t>
            </a:r>
            <a:r>
              <a:rPr lang="en-US" sz="2000" b="1" baseline="30000"/>
              <a:t>2 </a:t>
            </a:r>
            <a:r>
              <a:rPr lang="en-US" sz="2000" b="1"/>
              <a:t>– (5/6)</a:t>
            </a:r>
            <a:r>
              <a:rPr lang="en-US" sz="2000" b="1" baseline="30000"/>
              <a:t>2</a:t>
            </a:r>
            <a:r>
              <a:rPr lang="en-US" sz="2000" b="1"/>
              <a:t> = 0.278</a:t>
            </a:r>
          </a:p>
        </p:txBody>
      </p:sp>
      <p:sp>
        <p:nvSpPr>
          <p:cNvPr id="39945" name="Text Box 9"/>
          <p:cNvSpPr txBox="1">
            <a:spLocks noChangeArrowheads="1"/>
          </p:cNvSpPr>
          <p:nvPr/>
        </p:nvSpPr>
        <p:spPr bwMode="auto">
          <a:xfrm>
            <a:off x="3124200" y="5105401"/>
            <a:ext cx="5181600" cy="86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P(C1) = 2/6          P(C2) = 4/6</a:t>
            </a:r>
          </a:p>
          <a:p>
            <a:pPr>
              <a:spcBef>
                <a:spcPct val="50000"/>
              </a:spcBef>
            </a:pPr>
            <a:r>
              <a:rPr lang="en-US" sz="2000" b="1"/>
              <a:t>Gini = 1 – (2/6)</a:t>
            </a:r>
            <a:r>
              <a:rPr lang="en-US" sz="2000" b="1" baseline="30000"/>
              <a:t>2 </a:t>
            </a:r>
            <a:r>
              <a:rPr lang="en-US" sz="2000" b="1"/>
              <a:t>– (4/6)</a:t>
            </a:r>
            <a:r>
              <a:rPr lang="en-US" sz="2000" b="1" baseline="30000"/>
              <a:t>2</a:t>
            </a:r>
            <a:r>
              <a:rPr lang="en-US" sz="2000" b="1"/>
              <a:t> = 0.444</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Calibri" charset="0"/>
              </a:rPr>
              <a:t>Splitting Based on GINI</a:t>
            </a:r>
          </a:p>
        </p:txBody>
      </p:sp>
      <p:sp>
        <p:nvSpPr>
          <p:cNvPr id="40963" name="Rectangle 3"/>
          <p:cNvSpPr>
            <a:spLocks noGrp="1" noChangeArrowheads="1"/>
          </p:cNvSpPr>
          <p:nvPr>
            <p:ph type="body" sz="half" idx="1"/>
          </p:nvPr>
        </p:nvSpPr>
        <p:spPr>
          <a:xfrm>
            <a:off x="381000" y="1504950"/>
            <a:ext cx="8382000" cy="4438650"/>
          </a:xfrm>
        </p:spPr>
        <p:txBody>
          <a:bodyPr/>
          <a:lstStyle/>
          <a:p>
            <a:pPr eaLnBrk="1" hangingPunct="1"/>
            <a:r>
              <a:rPr lang="en-US" sz="2400">
                <a:latin typeface="Calibri" charset="0"/>
              </a:rPr>
              <a:t>Used in CART, SLIQ, SPRINT.</a:t>
            </a:r>
          </a:p>
          <a:p>
            <a:pPr eaLnBrk="1" hangingPunct="1"/>
            <a:r>
              <a:rPr lang="en-US" sz="2400">
                <a:latin typeface="Calibri" charset="0"/>
              </a:rPr>
              <a:t>When a node p is split into k partitions (children), the quality of split is computed as,</a:t>
            </a:r>
          </a:p>
          <a:p>
            <a:pPr eaLnBrk="1" hangingPunct="1"/>
            <a:endParaRPr lang="en-US" sz="2400">
              <a:latin typeface="Calibri" charset="0"/>
            </a:endParaRPr>
          </a:p>
          <a:p>
            <a:pPr eaLnBrk="1" hangingPunct="1"/>
            <a:endParaRPr lang="en-US" sz="2400">
              <a:latin typeface="Calibri" charset="0"/>
            </a:endParaRPr>
          </a:p>
          <a:p>
            <a:pPr eaLnBrk="1" hangingPunct="1">
              <a:buFont typeface="Wingdings" charset="0"/>
              <a:buNone/>
            </a:pPr>
            <a:r>
              <a:rPr lang="en-US" sz="2400">
                <a:latin typeface="Calibri" charset="0"/>
              </a:rPr>
              <a:t>	</a:t>
            </a:r>
          </a:p>
          <a:p>
            <a:pPr eaLnBrk="1" hangingPunct="1">
              <a:buFont typeface="Wingdings" charset="0"/>
              <a:buNone/>
            </a:pPr>
            <a:endParaRPr lang="en-US" sz="2400">
              <a:latin typeface="Calibri" charset="0"/>
            </a:endParaRPr>
          </a:p>
          <a:p>
            <a:pPr eaLnBrk="1" hangingPunct="1">
              <a:buFont typeface="Wingdings" charset="0"/>
              <a:buNone/>
            </a:pPr>
            <a:r>
              <a:rPr lang="en-US" sz="2400">
                <a:latin typeface="Calibri" charset="0"/>
              </a:rPr>
              <a:t>	where,	n</a:t>
            </a:r>
            <a:r>
              <a:rPr lang="en-US" sz="2400" baseline="-25000">
                <a:latin typeface="Calibri" charset="0"/>
              </a:rPr>
              <a:t>i</a:t>
            </a:r>
            <a:r>
              <a:rPr lang="en-US" sz="2400">
                <a:latin typeface="Calibri" charset="0"/>
              </a:rPr>
              <a:t> = number of records at child i,</a:t>
            </a:r>
          </a:p>
          <a:p>
            <a:pPr eaLnBrk="1" hangingPunct="1">
              <a:buFont typeface="Wingdings" charset="0"/>
              <a:buNone/>
            </a:pPr>
            <a:r>
              <a:rPr lang="en-US" sz="2400">
                <a:latin typeface="Calibri" charset="0"/>
              </a:rPr>
              <a:t>    			n</a:t>
            </a:r>
            <a:r>
              <a:rPr lang="en-US" sz="2400" baseline="-25000">
                <a:latin typeface="Calibri" charset="0"/>
              </a:rPr>
              <a:t> </a:t>
            </a:r>
            <a:r>
              <a:rPr lang="en-US" sz="2400">
                <a:latin typeface="Calibri" charset="0"/>
              </a:rPr>
              <a:t> = number of records at node p.</a:t>
            </a:r>
            <a:endParaRPr lang="en-US">
              <a:latin typeface="Calibri" charset="0"/>
            </a:endParaRPr>
          </a:p>
        </p:txBody>
      </p:sp>
      <p:graphicFrame>
        <p:nvGraphicFramePr>
          <p:cNvPr id="40964" name="Object 4"/>
          <p:cNvGraphicFramePr>
            <a:graphicFrameLocks noChangeAspect="1"/>
          </p:cNvGraphicFramePr>
          <p:nvPr/>
        </p:nvGraphicFramePr>
        <p:xfrm>
          <a:off x="2667000" y="2952751"/>
          <a:ext cx="3886200" cy="1104900"/>
        </p:xfrm>
        <a:graphic>
          <a:graphicData uri="http://schemas.openxmlformats.org/presentationml/2006/ole">
            <mc:AlternateContent xmlns:mc="http://schemas.openxmlformats.org/markup-compatibility/2006">
              <mc:Choice xmlns:v="urn:schemas-microsoft-com:vml" Requires="v">
                <p:oleObj spid="_x0000_s40978" name="Equation" r:id="rId3" imgW="1511300" imgH="431800" progId="Equation.3">
                  <p:embed/>
                </p:oleObj>
              </mc:Choice>
              <mc:Fallback>
                <p:oleObj name="Equation" r:id="rId3" imgW="15113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952751"/>
                        <a:ext cx="3886200" cy="110490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838201"/>
            <a:ext cx="8610600" cy="533400"/>
          </a:xfrm>
        </p:spPr>
        <p:txBody>
          <a:bodyPr rtlCol="0">
            <a:normAutofit fontScale="90000"/>
          </a:bodyPr>
          <a:lstStyle/>
          <a:p>
            <a:pPr eaLnBrk="1" fontAlgn="auto" hangingPunct="1">
              <a:spcAft>
                <a:spcPts val="0"/>
              </a:spcAft>
              <a:defRPr/>
            </a:pPr>
            <a:r>
              <a:rPr lang="en-US" smtClean="0">
                <a:ea typeface="+mj-ea"/>
              </a:rPr>
              <a:t>Binary Attributes: Computing GINI Index</a:t>
            </a:r>
          </a:p>
        </p:txBody>
      </p:sp>
      <p:sp>
        <p:nvSpPr>
          <p:cNvPr id="41987" name="Rectangle 3"/>
          <p:cNvSpPr>
            <a:spLocks noChangeArrowheads="1"/>
          </p:cNvSpPr>
          <p:nvPr/>
        </p:nvSpPr>
        <p:spPr bwMode="auto">
          <a:xfrm>
            <a:off x="381000" y="1447801"/>
            <a:ext cx="81788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2" tIns="45716" rIns="91432" bIns="45716"/>
          <a:lstStyle/>
          <a:p>
            <a:pPr marL="342870" indent="-342870">
              <a:spcBef>
                <a:spcPct val="20000"/>
              </a:spcBef>
              <a:buClr>
                <a:schemeClr val="bg2"/>
              </a:buClr>
              <a:buSzPct val="75000"/>
              <a:buFont typeface="Wingdings" charset="0"/>
              <a:buChar char="p"/>
            </a:pPr>
            <a:r>
              <a:rPr lang="en-US" sz="2400">
                <a:latin typeface="Verdana" charset="0"/>
              </a:rPr>
              <a:t>Splits into two partitions</a:t>
            </a:r>
          </a:p>
          <a:p>
            <a:pPr marL="342870" indent="-342870">
              <a:spcBef>
                <a:spcPct val="20000"/>
              </a:spcBef>
              <a:buClr>
                <a:schemeClr val="bg2"/>
              </a:buClr>
              <a:buSzPct val="75000"/>
              <a:buFont typeface="Wingdings" charset="0"/>
              <a:buChar char="p"/>
            </a:pPr>
            <a:r>
              <a:rPr lang="en-US" sz="2400">
                <a:latin typeface="Verdana" charset="0"/>
              </a:rPr>
              <a:t>Effect of Weighing partitions: </a:t>
            </a:r>
          </a:p>
          <a:p>
            <a:pPr marL="742884" lvl="1" indent="-285725">
              <a:spcBef>
                <a:spcPct val="20000"/>
              </a:spcBef>
              <a:buClr>
                <a:schemeClr val="tx2"/>
              </a:buClr>
              <a:buSzPct val="75000"/>
              <a:buFont typeface="Wingdings" charset="0"/>
              <a:buChar char="n"/>
            </a:pPr>
            <a:r>
              <a:rPr lang="en-US" sz="2000">
                <a:latin typeface="Verdana" charset="0"/>
              </a:rPr>
              <a:t>Larger and Purer Partitions are sought for.</a:t>
            </a:r>
          </a:p>
        </p:txBody>
      </p:sp>
      <p:sp>
        <p:nvSpPr>
          <p:cNvPr id="41988" name="Oval 4"/>
          <p:cNvSpPr>
            <a:spLocks noChangeArrowheads="1"/>
          </p:cNvSpPr>
          <p:nvPr/>
        </p:nvSpPr>
        <p:spPr bwMode="auto">
          <a:xfrm>
            <a:off x="3733800" y="3167064"/>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sz="2000">
                <a:latin typeface="Times New Roman" charset="0"/>
              </a:rPr>
              <a:t>B?</a:t>
            </a:r>
            <a:endParaRPr lang="en-US" sz="2400">
              <a:latin typeface="Times New Roman" charset="0"/>
            </a:endParaRPr>
          </a:p>
        </p:txBody>
      </p:sp>
      <p:sp>
        <p:nvSpPr>
          <p:cNvPr id="41989" name="Line 5"/>
          <p:cNvSpPr>
            <a:spLocks noChangeShapeType="1"/>
          </p:cNvSpPr>
          <p:nvPr/>
        </p:nvSpPr>
        <p:spPr bwMode="auto">
          <a:xfrm flipH="1">
            <a:off x="3159126" y="3624264"/>
            <a:ext cx="11080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41990" name="Line 6"/>
          <p:cNvSpPr>
            <a:spLocks noChangeShapeType="1"/>
          </p:cNvSpPr>
          <p:nvPr/>
        </p:nvSpPr>
        <p:spPr bwMode="auto">
          <a:xfrm>
            <a:off x="4267201" y="3624264"/>
            <a:ext cx="11842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41991" name="Text Box 7"/>
          <p:cNvSpPr txBox="1">
            <a:spLocks noChangeArrowheads="1"/>
          </p:cNvSpPr>
          <p:nvPr/>
        </p:nvSpPr>
        <p:spPr bwMode="auto">
          <a:xfrm>
            <a:off x="2889274" y="3738845"/>
            <a:ext cx="533353" cy="36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a:latin typeface="Times New Roman" charset="0"/>
              </a:rPr>
              <a:t>Yes</a:t>
            </a:r>
          </a:p>
        </p:txBody>
      </p:sp>
      <p:sp>
        <p:nvSpPr>
          <p:cNvPr id="41992" name="Text Box 8"/>
          <p:cNvSpPr txBox="1">
            <a:spLocks noChangeArrowheads="1"/>
          </p:cNvSpPr>
          <p:nvPr/>
        </p:nvSpPr>
        <p:spPr bwMode="auto">
          <a:xfrm>
            <a:off x="5367255" y="3738845"/>
            <a:ext cx="479590" cy="36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a:latin typeface="Times New Roman" charset="0"/>
              </a:rPr>
              <a:t>No</a:t>
            </a:r>
          </a:p>
        </p:txBody>
      </p:sp>
      <p:sp>
        <p:nvSpPr>
          <p:cNvPr id="41993" name="Rectangle 9"/>
          <p:cNvSpPr>
            <a:spLocks noChangeArrowheads="1"/>
          </p:cNvSpPr>
          <p:nvPr/>
        </p:nvSpPr>
        <p:spPr bwMode="auto">
          <a:xfrm>
            <a:off x="2743201" y="4349751"/>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a:latin typeface="Times New Roman" charset="0"/>
              </a:rPr>
              <a:t>Node N1</a:t>
            </a:r>
          </a:p>
        </p:txBody>
      </p:sp>
      <p:sp>
        <p:nvSpPr>
          <p:cNvPr id="41994" name="Rectangle 10"/>
          <p:cNvSpPr>
            <a:spLocks noChangeArrowheads="1"/>
          </p:cNvSpPr>
          <p:nvPr/>
        </p:nvSpPr>
        <p:spPr bwMode="auto">
          <a:xfrm>
            <a:off x="4930776" y="4349751"/>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a:latin typeface="Times New Roman" charset="0"/>
              </a:rPr>
              <a:t>Node N2</a:t>
            </a:r>
          </a:p>
        </p:txBody>
      </p:sp>
      <p:graphicFrame>
        <p:nvGraphicFramePr>
          <p:cNvPr id="41995" name="Object 11"/>
          <p:cNvGraphicFramePr>
            <a:graphicFrameLocks noChangeAspect="1"/>
          </p:cNvGraphicFramePr>
          <p:nvPr/>
        </p:nvGraphicFramePr>
        <p:xfrm>
          <a:off x="6629400" y="2895601"/>
          <a:ext cx="1981200" cy="1790700"/>
        </p:xfrm>
        <a:graphic>
          <a:graphicData uri="http://schemas.openxmlformats.org/presentationml/2006/ole">
            <mc:AlternateContent xmlns:mc="http://schemas.openxmlformats.org/markup-compatibility/2006">
              <mc:Choice xmlns:v="urn:schemas-microsoft-com:vml" Requires="v">
                <p:oleObj spid="_x0000_s42022" name="Document" r:id="rId3" imgW="3177540" imgH="3054096" progId="Word.Document.8">
                  <p:embed/>
                </p:oleObj>
              </mc:Choice>
              <mc:Fallback>
                <p:oleObj name="Document" r:id="rId3" imgW="3177540" imgH="3054096" progId="Word.Document.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895601"/>
                        <a:ext cx="19812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996" name="Object 12"/>
          <p:cNvGraphicFramePr>
            <a:graphicFrameLocks noChangeAspect="1"/>
          </p:cNvGraphicFramePr>
          <p:nvPr/>
        </p:nvGraphicFramePr>
        <p:xfrm>
          <a:off x="3352800" y="4953001"/>
          <a:ext cx="1905000" cy="1471613"/>
        </p:xfrm>
        <a:graphic>
          <a:graphicData uri="http://schemas.openxmlformats.org/presentationml/2006/ole">
            <mc:AlternateContent xmlns:mc="http://schemas.openxmlformats.org/markup-compatibility/2006">
              <mc:Choice xmlns:v="urn:schemas-microsoft-com:vml" Requires="v">
                <p:oleObj spid="_x0000_s42023" name="Document" r:id="rId5" imgW="3265932" imgH="2548128" progId="Word.Document.8">
                  <p:embed/>
                </p:oleObj>
              </mc:Choice>
              <mc:Fallback>
                <p:oleObj name="Document" r:id="rId5" imgW="3265932" imgH="2548128" progId="Word.Document.8">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953001"/>
                        <a:ext cx="19050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997" name="Text Box 13"/>
          <p:cNvSpPr txBox="1">
            <a:spLocks noChangeArrowheads="1"/>
          </p:cNvSpPr>
          <p:nvPr/>
        </p:nvSpPr>
        <p:spPr bwMode="auto">
          <a:xfrm>
            <a:off x="457200" y="4495801"/>
            <a:ext cx="2438400" cy="211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Gini(N1) </a:t>
            </a:r>
            <a:br>
              <a:rPr lang="en-US" sz="2000" b="1"/>
            </a:br>
            <a:r>
              <a:rPr lang="en-US" sz="2000" b="1"/>
              <a:t>= 1 – (5/6)</a:t>
            </a:r>
            <a:r>
              <a:rPr lang="en-US" sz="2000" b="1" baseline="30000"/>
              <a:t>2 </a:t>
            </a:r>
            <a:r>
              <a:rPr lang="en-US" sz="2000" b="1"/>
              <a:t>– (2/6)</a:t>
            </a:r>
            <a:r>
              <a:rPr lang="en-US" sz="2000" b="1" baseline="30000"/>
              <a:t>2</a:t>
            </a:r>
            <a:r>
              <a:rPr lang="en-US" sz="2000" b="1"/>
              <a:t> </a:t>
            </a:r>
            <a:br>
              <a:rPr lang="en-US" sz="2000" b="1"/>
            </a:br>
            <a:r>
              <a:rPr lang="en-US" sz="2000" b="1"/>
              <a:t>= 0.194 </a:t>
            </a:r>
          </a:p>
          <a:p>
            <a:pPr>
              <a:spcBef>
                <a:spcPct val="50000"/>
              </a:spcBef>
            </a:pPr>
            <a:r>
              <a:rPr lang="en-US" sz="2000" b="1"/>
              <a:t>Gini(N2) </a:t>
            </a:r>
            <a:br>
              <a:rPr lang="en-US" sz="2000" b="1"/>
            </a:br>
            <a:r>
              <a:rPr lang="en-US" sz="2000" b="1"/>
              <a:t>= 1 – (1/6)</a:t>
            </a:r>
            <a:r>
              <a:rPr lang="en-US" sz="2000" b="1" baseline="30000"/>
              <a:t>2 </a:t>
            </a:r>
            <a:r>
              <a:rPr lang="en-US" sz="2000" b="1"/>
              <a:t>– (4/6)</a:t>
            </a:r>
            <a:r>
              <a:rPr lang="en-US" sz="2000" b="1" baseline="30000"/>
              <a:t>2</a:t>
            </a:r>
            <a:r>
              <a:rPr lang="en-US" sz="2000" b="1"/>
              <a:t> </a:t>
            </a:r>
            <a:br>
              <a:rPr lang="en-US" sz="2000" b="1"/>
            </a:br>
            <a:r>
              <a:rPr lang="en-US" sz="2000" b="1"/>
              <a:t>= 0.528</a:t>
            </a:r>
          </a:p>
        </p:txBody>
      </p:sp>
      <p:sp>
        <p:nvSpPr>
          <p:cNvPr id="41998" name="Text Box 14"/>
          <p:cNvSpPr txBox="1">
            <a:spLocks noChangeArrowheads="1"/>
          </p:cNvSpPr>
          <p:nvPr/>
        </p:nvSpPr>
        <p:spPr bwMode="auto">
          <a:xfrm>
            <a:off x="6019800" y="4953000"/>
            <a:ext cx="2438400" cy="133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Gini(Children) </a:t>
            </a:r>
            <a:br>
              <a:rPr lang="en-US" sz="2000" b="1"/>
            </a:br>
            <a:r>
              <a:rPr lang="en-US" sz="2000" b="1"/>
              <a:t>= 7/12 * 0.194 + </a:t>
            </a:r>
            <a:br>
              <a:rPr lang="en-US" sz="2000" b="1"/>
            </a:br>
            <a:r>
              <a:rPr lang="en-US" sz="2000" b="1"/>
              <a:t>   5/12 * 0.528</a:t>
            </a:r>
            <a:br>
              <a:rPr lang="en-US" sz="2000" b="1"/>
            </a:br>
            <a:r>
              <a:rPr lang="en-US" sz="2000" b="1"/>
              <a:t>= 0.333</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990601"/>
            <a:ext cx="8458200" cy="533400"/>
          </a:xfrm>
        </p:spPr>
        <p:txBody>
          <a:bodyPr rtlCol="0">
            <a:normAutofit fontScale="90000"/>
          </a:bodyPr>
          <a:lstStyle/>
          <a:p>
            <a:pPr eaLnBrk="1" fontAlgn="auto" hangingPunct="1">
              <a:spcAft>
                <a:spcPts val="0"/>
              </a:spcAft>
              <a:defRPr/>
            </a:pPr>
            <a:r>
              <a:rPr lang="en-US" sz="4000">
                <a:ea typeface="+mj-ea"/>
              </a:rPr>
              <a:t>Categorical Attributes: Computing Gini Index</a:t>
            </a:r>
          </a:p>
        </p:txBody>
      </p:sp>
      <p:sp>
        <p:nvSpPr>
          <p:cNvPr id="43011" name="Rectangle 3"/>
          <p:cNvSpPr>
            <a:spLocks noGrp="1" noChangeArrowheads="1"/>
          </p:cNvSpPr>
          <p:nvPr>
            <p:ph idx="1"/>
          </p:nvPr>
        </p:nvSpPr>
        <p:spPr/>
        <p:txBody>
          <a:bodyPr/>
          <a:lstStyle/>
          <a:p>
            <a:pPr eaLnBrk="1" hangingPunct="1"/>
            <a:r>
              <a:rPr lang="en-US" sz="2400">
                <a:latin typeface="Calibri" charset="0"/>
              </a:rPr>
              <a:t>For each distinct value, gather counts for each class in the dataset</a:t>
            </a:r>
          </a:p>
          <a:p>
            <a:pPr eaLnBrk="1" hangingPunct="1"/>
            <a:r>
              <a:rPr lang="en-US" sz="2400">
                <a:latin typeface="Calibri" charset="0"/>
              </a:rPr>
              <a:t>Use the count matrix to make decisions</a:t>
            </a:r>
          </a:p>
        </p:txBody>
      </p:sp>
      <p:graphicFrame>
        <p:nvGraphicFramePr>
          <p:cNvPr id="43012" name="Object 4"/>
          <p:cNvGraphicFramePr>
            <a:graphicFrameLocks noChangeAspect="1"/>
          </p:cNvGraphicFramePr>
          <p:nvPr/>
        </p:nvGraphicFramePr>
        <p:xfrm>
          <a:off x="3886200" y="3810001"/>
          <a:ext cx="2609850" cy="1768475"/>
        </p:xfrm>
        <a:graphic>
          <a:graphicData uri="http://schemas.openxmlformats.org/presentationml/2006/ole">
            <mc:AlternateContent xmlns:mc="http://schemas.openxmlformats.org/markup-compatibility/2006">
              <mc:Choice xmlns:v="urn:schemas-microsoft-com:vml" Requires="v">
                <p:oleObj spid="_x0000_s43051" name="Document" r:id="rId3" imgW="5849112" imgH="4005072" progId="Word.Document.8">
                  <p:embed/>
                </p:oleObj>
              </mc:Choice>
              <mc:Fallback>
                <p:oleObj name="Document" r:id="rId3" imgW="5849112" imgH="400507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10001"/>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6381750" y="3810001"/>
          <a:ext cx="2609850" cy="1768475"/>
        </p:xfrm>
        <a:graphic>
          <a:graphicData uri="http://schemas.openxmlformats.org/presentationml/2006/ole">
            <mc:AlternateContent xmlns:mc="http://schemas.openxmlformats.org/markup-compatibility/2006">
              <mc:Choice xmlns:v="urn:schemas-microsoft-com:vml" Requires="v">
                <p:oleObj spid="_x0000_s43052" name="Document" r:id="rId5" imgW="5849112" imgH="4005072" progId="Word.Document.8">
                  <p:embed/>
                </p:oleObj>
              </mc:Choice>
              <mc:Fallback>
                <p:oleObj name="Document" r:id="rId5" imgW="5849112" imgH="4005072"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0" y="3810001"/>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014" name="Object 6"/>
          <p:cNvGraphicFramePr>
            <a:graphicFrameLocks noChangeAspect="1"/>
          </p:cNvGraphicFramePr>
          <p:nvPr/>
        </p:nvGraphicFramePr>
        <p:xfrm>
          <a:off x="304800" y="3810001"/>
          <a:ext cx="2744788" cy="1524000"/>
        </p:xfrm>
        <a:graphic>
          <a:graphicData uri="http://schemas.openxmlformats.org/presentationml/2006/ole">
            <mc:AlternateContent xmlns:mc="http://schemas.openxmlformats.org/markup-compatibility/2006">
              <mc:Choice xmlns:v="urn:schemas-microsoft-com:vml" Requires="v">
                <p:oleObj spid="_x0000_s43053" name="Document" r:id="rId7" imgW="6205728" imgH="3191256" progId="Word.Document.8">
                  <p:embed/>
                </p:oleObj>
              </mc:Choice>
              <mc:Fallback>
                <p:oleObj name="Document" r:id="rId7" imgW="6205728" imgH="3191256" progId="Word.Documen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10001"/>
                        <a:ext cx="2744788"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015" name="Line 7"/>
          <p:cNvSpPr>
            <a:spLocks noChangeShapeType="1"/>
          </p:cNvSpPr>
          <p:nvPr/>
        </p:nvSpPr>
        <p:spPr bwMode="auto">
          <a:xfrm flipH="1">
            <a:off x="3581400" y="2971801"/>
            <a:ext cx="1588" cy="2438400"/>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2" tIns="45716" rIns="91432" bIns="45716" anchor="ctr"/>
          <a:lstStyle/>
          <a:p>
            <a:endParaRPr lang="en-US"/>
          </a:p>
        </p:txBody>
      </p:sp>
      <p:sp>
        <p:nvSpPr>
          <p:cNvPr id="43016" name="Text Box 8"/>
          <p:cNvSpPr txBox="1">
            <a:spLocks noChangeArrowheads="1"/>
          </p:cNvSpPr>
          <p:nvPr/>
        </p:nvSpPr>
        <p:spPr bwMode="auto">
          <a:xfrm>
            <a:off x="915989" y="2868614"/>
            <a:ext cx="1824674" cy="40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2000">
                <a:latin typeface="Times New Roman" charset="0"/>
              </a:rPr>
              <a:t>Multi-way split</a:t>
            </a:r>
          </a:p>
        </p:txBody>
      </p:sp>
      <p:sp>
        <p:nvSpPr>
          <p:cNvPr id="43017" name="Text Box 9"/>
          <p:cNvSpPr txBox="1">
            <a:spLocks noChangeArrowheads="1"/>
          </p:cNvSpPr>
          <p:nvPr/>
        </p:nvSpPr>
        <p:spPr bwMode="auto">
          <a:xfrm>
            <a:off x="4653251" y="2868614"/>
            <a:ext cx="3271263" cy="71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000">
                <a:latin typeface="Times New Roman" charset="0"/>
              </a:rPr>
              <a:t>Two-way split </a:t>
            </a:r>
          </a:p>
          <a:p>
            <a:pPr algn="ctr"/>
            <a:r>
              <a:rPr lang="en-US" sz="2000">
                <a:latin typeface="Times New Roman" charset="0"/>
              </a:rPr>
              <a:t>(find best partition of values)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atin typeface="Calibri" charset="0"/>
              </a:rPr>
              <a:t>Examples of Classification Task</a:t>
            </a:r>
          </a:p>
        </p:txBody>
      </p:sp>
      <p:sp>
        <p:nvSpPr>
          <p:cNvPr id="8195" name="Rectangle 3"/>
          <p:cNvSpPr>
            <a:spLocks noGrp="1" noChangeArrowheads="1"/>
          </p:cNvSpPr>
          <p:nvPr>
            <p:ph idx="1"/>
          </p:nvPr>
        </p:nvSpPr>
        <p:spPr/>
        <p:txBody>
          <a:bodyPr/>
          <a:lstStyle/>
          <a:p>
            <a:pPr eaLnBrk="1" hangingPunct="1"/>
            <a:r>
              <a:rPr lang="en-US" sz="2800">
                <a:latin typeface="Calibri" charset="0"/>
              </a:rPr>
              <a:t>Predicting tumor cells as benign or malignant</a:t>
            </a:r>
          </a:p>
          <a:p>
            <a:pPr lvl="4" eaLnBrk="1" hangingPunct="1"/>
            <a:endParaRPr lang="en-US" sz="1800">
              <a:latin typeface="Calibri" charset="0"/>
            </a:endParaRPr>
          </a:p>
          <a:p>
            <a:pPr eaLnBrk="1" hangingPunct="1"/>
            <a:r>
              <a:rPr lang="en-US" sz="2800">
                <a:latin typeface="Calibri" charset="0"/>
              </a:rPr>
              <a:t>Classifying credit card transactions </a:t>
            </a:r>
            <a:br>
              <a:rPr lang="en-US" sz="2800">
                <a:latin typeface="Calibri" charset="0"/>
              </a:rPr>
            </a:br>
            <a:r>
              <a:rPr lang="en-US" sz="2800">
                <a:latin typeface="Calibri" charset="0"/>
              </a:rPr>
              <a:t>as legitimate or fraudulent</a:t>
            </a:r>
          </a:p>
          <a:p>
            <a:pPr lvl="4" eaLnBrk="1" hangingPunct="1"/>
            <a:endParaRPr lang="en-US" sz="1800">
              <a:latin typeface="Calibri" charset="0"/>
            </a:endParaRPr>
          </a:p>
          <a:p>
            <a:pPr eaLnBrk="1" hangingPunct="1"/>
            <a:r>
              <a:rPr lang="en-US" sz="2800">
                <a:latin typeface="Calibri" charset="0"/>
              </a:rPr>
              <a:t>Classifying secondary structures of protein </a:t>
            </a:r>
            <a:br>
              <a:rPr lang="en-US" sz="2800">
                <a:latin typeface="Calibri" charset="0"/>
              </a:rPr>
            </a:br>
            <a:r>
              <a:rPr lang="en-US" sz="2800">
                <a:latin typeface="Calibri" charset="0"/>
              </a:rPr>
              <a:t>as alpha-helix, beta-sheet, or random </a:t>
            </a:r>
            <a:br>
              <a:rPr lang="en-US" sz="2800">
                <a:latin typeface="Calibri" charset="0"/>
              </a:rPr>
            </a:br>
            <a:r>
              <a:rPr lang="en-US" sz="2800">
                <a:latin typeface="Calibri" charset="0"/>
              </a:rPr>
              <a:t>coil</a:t>
            </a:r>
          </a:p>
          <a:p>
            <a:pPr lvl="4" eaLnBrk="1" hangingPunct="1"/>
            <a:endParaRPr lang="en-US" sz="1800">
              <a:latin typeface="Calibri" charset="0"/>
            </a:endParaRPr>
          </a:p>
          <a:p>
            <a:pPr eaLnBrk="1" hangingPunct="1"/>
            <a:r>
              <a:rPr lang="en-US" sz="2800">
                <a:latin typeface="Calibri" charset="0"/>
              </a:rPr>
              <a:t>Categorizing news stories as finance, </a:t>
            </a:r>
            <a:br>
              <a:rPr lang="en-US" sz="2800">
                <a:latin typeface="Calibri" charset="0"/>
              </a:rPr>
            </a:br>
            <a:r>
              <a:rPr lang="en-US" sz="2800">
                <a:latin typeface="Calibri" charset="0"/>
              </a:rPr>
              <a:t>weather, entertainment, sports, etc</a:t>
            </a:r>
          </a:p>
        </p:txBody>
      </p:sp>
      <p:grpSp>
        <p:nvGrpSpPr>
          <p:cNvPr id="8196" name="Group 4"/>
          <p:cNvGrpSpPr>
            <a:grpSpLocks/>
          </p:cNvGrpSpPr>
          <p:nvPr/>
        </p:nvGrpSpPr>
        <p:grpSpPr bwMode="auto">
          <a:xfrm>
            <a:off x="6629400" y="2163764"/>
            <a:ext cx="2057400" cy="1417637"/>
            <a:chOff x="3360" y="768"/>
            <a:chExt cx="1296" cy="893"/>
          </a:xfrm>
        </p:grpSpPr>
        <p:pic>
          <p:nvPicPr>
            <p:cNvPr id="8198" name="Picture 5" descr="story-3dimension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 y="768"/>
              <a:ext cx="1238"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9" name="Object 6"/>
            <p:cNvGraphicFramePr>
              <a:graphicFrameLocks noChangeAspect="1"/>
            </p:cNvGraphicFramePr>
            <p:nvPr/>
          </p:nvGraphicFramePr>
          <p:xfrm>
            <a:off x="3370" y="1155"/>
            <a:ext cx="432" cy="429"/>
          </p:xfrm>
          <a:graphic>
            <a:graphicData uri="http://schemas.openxmlformats.org/presentationml/2006/ole">
              <mc:AlternateContent xmlns:mc="http://schemas.openxmlformats.org/markup-compatibility/2006">
                <mc:Choice xmlns:v="urn:schemas-microsoft-com:vml" Requires="v">
                  <p:oleObj spid="_x0000_s8224" name="VISIO" r:id="rId4" imgW="617220" imgH="615696" progId="Visio.Drawing.6">
                    <p:embed/>
                  </p:oleObj>
                </mc:Choice>
                <mc:Fallback>
                  <p:oleObj name="VISIO" r:id="rId4" imgW="617220" imgH="615696" progId="Visio.Drawing.6">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 y="1155"/>
                          <a:ext cx="43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0" name="Object 7"/>
            <p:cNvGraphicFramePr>
              <a:graphicFrameLocks noChangeAspect="1"/>
            </p:cNvGraphicFramePr>
            <p:nvPr/>
          </p:nvGraphicFramePr>
          <p:xfrm>
            <a:off x="3360" y="912"/>
            <a:ext cx="432" cy="355"/>
          </p:xfrm>
          <a:graphic>
            <a:graphicData uri="http://schemas.openxmlformats.org/presentationml/2006/ole">
              <mc:AlternateContent xmlns:mc="http://schemas.openxmlformats.org/markup-compatibility/2006">
                <mc:Choice xmlns:v="urn:schemas-microsoft-com:vml" Requires="v">
                  <p:oleObj spid="_x0000_s8225" name="VISIO" r:id="rId6" imgW="806196" imgH="662940" progId="Visio.Drawing.6">
                    <p:embed/>
                  </p:oleObj>
                </mc:Choice>
                <mc:Fallback>
                  <p:oleObj name="VISIO" r:id="rId6" imgW="806196" imgH="662940" progId="Visio.Drawing.6">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912"/>
                          <a:ext cx="4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pic>
        <p:nvPicPr>
          <p:cNvPr id="8197" name="Picture 8" descr="pr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488" y="3886200"/>
            <a:ext cx="15351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ea typeface="+mj-ea"/>
              </a:rPr>
              <a:t>Continuous Attributes: Computing Gini Index</a:t>
            </a:r>
          </a:p>
        </p:txBody>
      </p:sp>
      <p:sp>
        <p:nvSpPr>
          <p:cNvPr id="44035" name="Rectangle 3"/>
          <p:cNvSpPr>
            <a:spLocks noGrp="1" noChangeArrowheads="1"/>
          </p:cNvSpPr>
          <p:nvPr>
            <p:ph type="body" sz="half" idx="1"/>
          </p:nvPr>
        </p:nvSpPr>
        <p:spPr>
          <a:xfrm>
            <a:off x="457200" y="1600201"/>
            <a:ext cx="4945063" cy="4530725"/>
          </a:xfrm>
        </p:spPr>
        <p:txBody>
          <a:bodyPr/>
          <a:lstStyle/>
          <a:p>
            <a:pPr eaLnBrk="1" hangingPunct="1">
              <a:lnSpc>
                <a:spcPct val="90000"/>
              </a:lnSpc>
            </a:pPr>
            <a:r>
              <a:rPr lang="en-US" sz="2000">
                <a:latin typeface="Calibri" charset="0"/>
              </a:rPr>
              <a:t>Use Binary Decisions based on one value</a:t>
            </a:r>
          </a:p>
          <a:p>
            <a:pPr eaLnBrk="1" hangingPunct="1">
              <a:lnSpc>
                <a:spcPct val="90000"/>
              </a:lnSpc>
            </a:pPr>
            <a:r>
              <a:rPr lang="en-US" sz="2000">
                <a:latin typeface="Calibri" charset="0"/>
              </a:rPr>
              <a:t>Several Choices for the splitting value</a:t>
            </a:r>
          </a:p>
          <a:p>
            <a:pPr lvl="1" eaLnBrk="1" hangingPunct="1">
              <a:lnSpc>
                <a:spcPct val="90000"/>
              </a:lnSpc>
            </a:pPr>
            <a:r>
              <a:rPr lang="en-US" sz="1800">
                <a:latin typeface="Calibri" charset="0"/>
              </a:rPr>
              <a:t>Number of possible splitting values </a:t>
            </a:r>
            <a:br>
              <a:rPr lang="en-US" sz="1800">
                <a:latin typeface="Calibri" charset="0"/>
              </a:rPr>
            </a:br>
            <a:r>
              <a:rPr lang="en-US" sz="1800">
                <a:latin typeface="Calibri" charset="0"/>
              </a:rPr>
              <a:t>= Number of distinct values</a:t>
            </a:r>
          </a:p>
          <a:p>
            <a:pPr eaLnBrk="1" hangingPunct="1">
              <a:lnSpc>
                <a:spcPct val="90000"/>
              </a:lnSpc>
            </a:pPr>
            <a:r>
              <a:rPr lang="en-US" sz="2000">
                <a:latin typeface="Calibri" charset="0"/>
              </a:rPr>
              <a:t>Each splitting value has a count matrix associated with it</a:t>
            </a:r>
          </a:p>
          <a:p>
            <a:pPr lvl="1" eaLnBrk="1" hangingPunct="1">
              <a:lnSpc>
                <a:spcPct val="90000"/>
              </a:lnSpc>
            </a:pPr>
            <a:r>
              <a:rPr lang="en-US" sz="1800">
                <a:latin typeface="Calibri" charset="0"/>
              </a:rPr>
              <a:t>Class counts in each of the partitions, A &lt; v and A </a:t>
            </a:r>
            <a:r>
              <a:rPr lang="en-US" sz="1800">
                <a:latin typeface="Calibri" charset="0"/>
                <a:sym typeface="Symbol" charset="0"/>
              </a:rPr>
              <a:t></a:t>
            </a:r>
            <a:r>
              <a:rPr lang="en-US" sz="1800">
                <a:latin typeface="Calibri" charset="0"/>
              </a:rPr>
              <a:t> v</a:t>
            </a:r>
          </a:p>
          <a:p>
            <a:pPr eaLnBrk="1" hangingPunct="1">
              <a:lnSpc>
                <a:spcPct val="90000"/>
              </a:lnSpc>
            </a:pPr>
            <a:r>
              <a:rPr lang="en-US" sz="2000">
                <a:latin typeface="Calibri" charset="0"/>
              </a:rPr>
              <a:t>Simple method to choose best v</a:t>
            </a:r>
          </a:p>
          <a:p>
            <a:pPr lvl="1" eaLnBrk="1" hangingPunct="1">
              <a:lnSpc>
                <a:spcPct val="90000"/>
              </a:lnSpc>
            </a:pPr>
            <a:r>
              <a:rPr lang="en-US" sz="1800">
                <a:latin typeface="Calibri" charset="0"/>
              </a:rPr>
              <a:t>For each v, scan the database to gather count matrix and compute its Gini index</a:t>
            </a:r>
          </a:p>
          <a:p>
            <a:pPr lvl="1" eaLnBrk="1" hangingPunct="1">
              <a:lnSpc>
                <a:spcPct val="90000"/>
              </a:lnSpc>
            </a:pPr>
            <a:r>
              <a:rPr lang="en-US" sz="1800">
                <a:latin typeface="Calibri" charset="0"/>
              </a:rPr>
              <a:t>Computationally Inefficient! Repetition of work.</a:t>
            </a:r>
          </a:p>
        </p:txBody>
      </p:sp>
      <p:graphicFrame>
        <p:nvGraphicFramePr>
          <p:cNvPr id="44036" name="Object 4"/>
          <p:cNvGraphicFramePr>
            <a:graphicFrameLocks noGrp="1" noChangeAspect="1"/>
          </p:cNvGraphicFramePr>
          <p:nvPr>
            <p:ph sz="quarter" idx="2"/>
          </p:nvPr>
        </p:nvGraphicFramePr>
        <p:xfrm>
          <a:off x="5641976" y="1600201"/>
          <a:ext cx="2051050" cy="2189163"/>
        </p:xfrm>
        <a:graphic>
          <a:graphicData uri="http://schemas.openxmlformats.org/presentationml/2006/ole">
            <mc:AlternateContent xmlns:mc="http://schemas.openxmlformats.org/markup-compatibility/2006">
              <mc:Choice xmlns:v="urn:schemas-microsoft-com:vml" Requires="v">
                <p:oleObj spid="_x0000_s44061" name="Document" r:id="rId3" imgW="5415994" imgH="5779818" progId="Word.Document.8">
                  <p:embed/>
                </p:oleObj>
              </mc:Choice>
              <mc:Fallback>
                <p:oleObj name="Document" r:id="rId3" imgW="5415994" imgH="5779818" progId="Word.Documen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r="4274"/>
                      <a:stretch>
                        <a:fillRect/>
                      </a:stretch>
                    </p:blipFill>
                    <p:spPr bwMode="auto">
                      <a:xfrm>
                        <a:off x="5641976" y="1600201"/>
                        <a:ext cx="205105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5"/>
          <p:cNvGraphicFramePr>
            <a:graphicFrameLocks noGrp="1" noChangeAspect="1"/>
          </p:cNvGraphicFramePr>
          <p:nvPr>
            <p:ph sz="quarter" idx="3"/>
          </p:nvPr>
        </p:nvGraphicFramePr>
        <p:xfrm>
          <a:off x="5981700" y="3941764"/>
          <a:ext cx="1371600" cy="2187575"/>
        </p:xfrm>
        <a:graphic>
          <a:graphicData uri="http://schemas.openxmlformats.org/presentationml/2006/ole">
            <mc:AlternateContent xmlns:mc="http://schemas.openxmlformats.org/markup-compatibility/2006">
              <mc:Choice xmlns:v="urn:schemas-microsoft-com:vml" Requires="v">
                <p:oleObj spid="_x0000_s44062" name="Visio" r:id="rId5" imgW="1611935" imgH="2570756" progId="Visio.Drawing.6">
                  <p:embed/>
                </p:oleObj>
              </mc:Choice>
              <mc:Fallback>
                <p:oleObj name="Visio" r:id="rId5" imgW="1611935" imgH="2570756" progId="Visio.Drawing.6">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700" y="3941764"/>
                        <a:ext cx="1371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42900" y="838201"/>
            <a:ext cx="8686800" cy="533400"/>
          </a:xfrm>
        </p:spPr>
        <p:txBody>
          <a:bodyPr rtlCol="0">
            <a:normAutofit fontScale="90000"/>
          </a:bodyPr>
          <a:lstStyle/>
          <a:p>
            <a:pPr eaLnBrk="1" fontAlgn="auto" hangingPunct="1">
              <a:spcAft>
                <a:spcPts val="0"/>
              </a:spcAft>
              <a:defRPr/>
            </a:pPr>
            <a:r>
              <a:rPr lang="en-US" sz="4000">
                <a:ea typeface="+mj-ea"/>
              </a:rPr>
              <a:t>Continuous Attributes: Computing Gini Index...</a:t>
            </a:r>
          </a:p>
        </p:txBody>
      </p:sp>
      <p:sp>
        <p:nvSpPr>
          <p:cNvPr id="45059" name="Rectangle 3"/>
          <p:cNvSpPr>
            <a:spLocks noGrp="1" noChangeArrowheads="1"/>
          </p:cNvSpPr>
          <p:nvPr>
            <p:ph idx="1"/>
          </p:nvPr>
        </p:nvSpPr>
        <p:spPr>
          <a:xfrm>
            <a:off x="495300" y="1905000"/>
            <a:ext cx="8178800" cy="1524000"/>
          </a:xfrm>
        </p:spPr>
        <p:txBody>
          <a:bodyPr/>
          <a:lstStyle/>
          <a:p>
            <a:pPr eaLnBrk="1" hangingPunct="1">
              <a:lnSpc>
                <a:spcPct val="90000"/>
              </a:lnSpc>
            </a:pPr>
            <a:r>
              <a:rPr lang="en-US" sz="2000">
                <a:latin typeface="Calibri" charset="0"/>
              </a:rPr>
              <a:t>For efficient computation: for each attribute,</a:t>
            </a:r>
          </a:p>
          <a:p>
            <a:pPr lvl="1" eaLnBrk="1" hangingPunct="1">
              <a:lnSpc>
                <a:spcPct val="90000"/>
              </a:lnSpc>
            </a:pPr>
            <a:r>
              <a:rPr lang="en-US" sz="1800">
                <a:latin typeface="Calibri" charset="0"/>
              </a:rPr>
              <a:t>Sort the attribute on values</a:t>
            </a:r>
          </a:p>
          <a:p>
            <a:pPr lvl="1" eaLnBrk="1" hangingPunct="1">
              <a:lnSpc>
                <a:spcPct val="90000"/>
              </a:lnSpc>
            </a:pPr>
            <a:r>
              <a:rPr lang="en-US" sz="1800">
                <a:latin typeface="Calibri" charset="0"/>
              </a:rPr>
              <a:t>Linearly scan these values, each time updating the count matrix and computing gini index</a:t>
            </a:r>
          </a:p>
          <a:p>
            <a:pPr lvl="1" eaLnBrk="1" hangingPunct="1">
              <a:lnSpc>
                <a:spcPct val="90000"/>
              </a:lnSpc>
            </a:pPr>
            <a:r>
              <a:rPr lang="en-US" sz="1800">
                <a:latin typeface="Calibri" charset="0"/>
              </a:rPr>
              <a:t>Choose the split position that has the least gini index</a:t>
            </a:r>
          </a:p>
        </p:txBody>
      </p:sp>
      <p:grpSp>
        <p:nvGrpSpPr>
          <p:cNvPr id="45060" name="Group 4"/>
          <p:cNvGrpSpPr>
            <a:grpSpLocks/>
          </p:cNvGrpSpPr>
          <p:nvPr/>
        </p:nvGrpSpPr>
        <p:grpSpPr bwMode="auto">
          <a:xfrm>
            <a:off x="190500" y="4006850"/>
            <a:ext cx="9182100" cy="2622550"/>
            <a:chOff x="144" y="2360"/>
            <a:chExt cx="5784" cy="1652"/>
          </a:xfrm>
        </p:grpSpPr>
        <p:graphicFrame>
          <p:nvGraphicFramePr>
            <p:cNvPr id="45061" name="Object 5"/>
            <p:cNvGraphicFramePr>
              <a:graphicFrameLocks noChangeAspect="1"/>
            </p:cNvGraphicFramePr>
            <p:nvPr/>
          </p:nvGraphicFramePr>
          <p:xfrm>
            <a:off x="956" y="2360"/>
            <a:ext cx="4972" cy="1652"/>
          </p:xfrm>
          <a:graphic>
            <a:graphicData uri="http://schemas.openxmlformats.org/presentationml/2006/ole">
              <mc:AlternateContent xmlns:mc="http://schemas.openxmlformats.org/markup-compatibility/2006">
                <mc:Choice xmlns:v="urn:schemas-microsoft-com:vml" Requires="v">
                  <p:oleObj spid="_x0000_s45080" name="Document" r:id="rId3" imgW="10585704" imgH="3558540" progId="Word.Document.8">
                    <p:embed/>
                  </p:oleObj>
                </mc:Choice>
                <mc:Fallback>
                  <p:oleObj name="Document" r:id="rId3" imgW="10585704" imgH="355854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 y="2360"/>
                          <a:ext cx="4972" cy="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2" name="Line 6"/>
            <p:cNvSpPr>
              <a:spLocks noChangeShapeType="1"/>
            </p:cNvSpPr>
            <p:nvPr/>
          </p:nvSpPr>
          <p:spPr bwMode="auto">
            <a:xfrm>
              <a:off x="1152" y="2880"/>
              <a:ext cx="192" cy="1"/>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45063" name="Group 7"/>
            <p:cNvGrpSpPr>
              <a:grpSpLocks/>
            </p:cNvGrpSpPr>
            <p:nvPr/>
          </p:nvGrpSpPr>
          <p:grpSpPr bwMode="auto">
            <a:xfrm>
              <a:off x="144" y="2928"/>
              <a:ext cx="1200" cy="212"/>
              <a:chOff x="144" y="2832"/>
              <a:chExt cx="1200" cy="212"/>
            </a:xfrm>
          </p:grpSpPr>
          <p:sp>
            <p:nvSpPr>
              <p:cNvPr id="45065" name="Text Box 8"/>
              <p:cNvSpPr txBox="1">
                <a:spLocks noChangeArrowheads="1"/>
              </p:cNvSpPr>
              <p:nvPr/>
            </p:nvSpPr>
            <p:spPr bwMode="auto">
              <a:xfrm>
                <a:off x="144" y="2832"/>
                <a:ext cx="10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defTabSz="927100" eaLnBrk="0" hangingPunct="0">
                  <a:defRPr>
                    <a:solidFill>
                      <a:schemeClr val="tx1"/>
                    </a:solidFill>
                    <a:latin typeface="Arial" charset="0"/>
                    <a:ea typeface="ＭＳ Ｐゴシック" charset="0"/>
                  </a:defRPr>
                </a:lvl1pPr>
                <a:lvl2pPr marL="742950" indent="-285750" defTabSz="927100" eaLnBrk="0" hangingPunct="0">
                  <a:defRPr>
                    <a:solidFill>
                      <a:schemeClr val="tx1"/>
                    </a:solidFill>
                    <a:latin typeface="Arial" charset="0"/>
                    <a:ea typeface="ＭＳ Ｐゴシック" charset="0"/>
                  </a:defRPr>
                </a:lvl2pPr>
                <a:lvl3pPr marL="1143000" indent="-228600" defTabSz="927100" eaLnBrk="0" hangingPunct="0">
                  <a:defRPr>
                    <a:solidFill>
                      <a:schemeClr val="tx1"/>
                    </a:solidFill>
                    <a:latin typeface="Arial" charset="0"/>
                    <a:ea typeface="ＭＳ Ｐゴシック" charset="0"/>
                  </a:defRPr>
                </a:lvl3pPr>
                <a:lvl4pPr marL="1600200" indent="-228600" defTabSz="927100" eaLnBrk="0" hangingPunct="0">
                  <a:defRPr>
                    <a:solidFill>
                      <a:schemeClr val="tx1"/>
                    </a:solidFill>
                    <a:latin typeface="Arial" charset="0"/>
                    <a:ea typeface="ＭＳ Ｐゴシック" charset="0"/>
                  </a:defRPr>
                </a:lvl4pPr>
                <a:lvl5pPr marL="2057400" indent="-228600" defTabSz="927100" eaLnBrk="0" hangingPunct="0">
                  <a:defRPr>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2"/>
                  </a:buClr>
                  <a:buFont typeface="Monotype Sorts" charset="0"/>
                  <a:buNone/>
                </a:pPr>
                <a:r>
                  <a:rPr kumimoji="1" lang="en-US" sz="1600" b="1"/>
                  <a:t>Split Positions</a:t>
                </a:r>
              </a:p>
            </p:txBody>
          </p:sp>
          <p:sp>
            <p:nvSpPr>
              <p:cNvPr id="45066" name="Line 9"/>
              <p:cNvSpPr>
                <a:spLocks noChangeShapeType="1"/>
              </p:cNvSpPr>
              <p:nvPr/>
            </p:nvSpPr>
            <p:spPr bwMode="auto">
              <a:xfrm>
                <a:off x="1152" y="2976"/>
                <a:ext cx="192"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45064" name="Text Box 10"/>
            <p:cNvSpPr txBox="1">
              <a:spLocks noChangeArrowheads="1"/>
            </p:cNvSpPr>
            <p:nvPr/>
          </p:nvSpPr>
          <p:spPr bwMode="auto">
            <a:xfrm>
              <a:off x="144" y="2736"/>
              <a:ext cx="10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b="1"/>
                <a:t>Sorted Values</a:t>
              </a:r>
            </a:p>
          </p:txBody>
        </p:sp>
      </p:gr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1"/>
            <a:ext cx="8229600" cy="1139825"/>
          </a:xfrm>
        </p:spPr>
        <p:txBody>
          <a:bodyPr>
            <a:normAutofit/>
          </a:bodyPr>
          <a:lstStyle/>
          <a:p>
            <a:pPr eaLnBrk="1" hangingPunct="1"/>
            <a:r>
              <a:rPr lang="en-US" sz="3600">
                <a:latin typeface="Calibri" charset="0"/>
              </a:rPr>
              <a:t>Alternative Splitting Criteria based on INFO</a:t>
            </a:r>
            <a:endParaRPr lang="en-US" sz="4000">
              <a:latin typeface="Calibri" charset="0"/>
            </a:endParaRPr>
          </a:p>
        </p:txBody>
      </p:sp>
      <p:sp>
        <p:nvSpPr>
          <p:cNvPr id="46083" name="Rectangle 3"/>
          <p:cNvSpPr>
            <a:spLocks noGrp="1" noChangeArrowheads="1"/>
          </p:cNvSpPr>
          <p:nvPr>
            <p:ph idx="1"/>
          </p:nvPr>
        </p:nvSpPr>
        <p:spPr>
          <a:xfrm>
            <a:off x="152400" y="1447800"/>
            <a:ext cx="8763000" cy="5181600"/>
          </a:xfrm>
        </p:spPr>
        <p:txBody>
          <a:bodyPr/>
          <a:lstStyle/>
          <a:p>
            <a:pPr eaLnBrk="1" hangingPunct="1"/>
            <a:r>
              <a:rPr lang="en-US">
                <a:latin typeface="Calibri" charset="0"/>
              </a:rPr>
              <a:t>Entropy at a given node t:</a:t>
            </a:r>
          </a:p>
          <a:p>
            <a:pPr lvl="1" eaLnBrk="1" hangingPunct="1"/>
            <a:endParaRPr lang="en-US">
              <a:latin typeface="Calibri" charset="0"/>
            </a:endParaRPr>
          </a:p>
          <a:p>
            <a:pPr lvl="4" eaLnBrk="1" hangingPunct="1"/>
            <a:endParaRPr lang="en-US">
              <a:latin typeface="Calibri" charset="0"/>
            </a:endParaRPr>
          </a:p>
          <a:p>
            <a:pPr marL="1085754" lvl="2" eaLnBrk="1" hangingPunct="1">
              <a:buNone/>
            </a:pPr>
            <a:r>
              <a:rPr lang="en-US" sz="1800">
                <a:latin typeface="Calibri" charset="0"/>
              </a:rPr>
              <a:t>(NOTE: </a:t>
            </a:r>
            <a:r>
              <a:rPr lang="en-US" sz="1800" i="1">
                <a:latin typeface="Times New Roman" charset="0"/>
              </a:rPr>
              <a:t>p( j | t) </a:t>
            </a:r>
            <a:r>
              <a:rPr lang="en-US" sz="1800">
                <a:latin typeface="Calibri" charset="0"/>
              </a:rPr>
              <a:t>is the relative frequency of class j at node t).</a:t>
            </a:r>
            <a:endParaRPr lang="en-US">
              <a:latin typeface="Calibri" charset="0"/>
            </a:endParaRPr>
          </a:p>
          <a:p>
            <a:pPr lvl="1" eaLnBrk="1" hangingPunct="1"/>
            <a:r>
              <a:rPr lang="en-US">
                <a:latin typeface="Calibri" charset="0"/>
              </a:rPr>
              <a:t>Measures homogeneity of a node. </a:t>
            </a:r>
          </a:p>
          <a:p>
            <a:pPr marL="1085754" lvl="2" eaLnBrk="1" hangingPunct="1"/>
            <a:r>
              <a:rPr lang="en-US">
                <a:latin typeface="Calibri" charset="0"/>
              </a:rPr>
              <a:t>Maximum (log n</a:t>
            </a:r>
            <a:r>
              <a:rPr lang="en-US" baseline="-25000">
                <a:latin typeface="Calibri" charset="0"/>
              </a:rPr>
              <a:t>c</a:t>
            </a:r>
            <a:r>
              <a:rPr lang="en-US">
                <a:latin typeface="Calibri" charset="0"/>
              </a:rPr>
              <a:t>) when records are equally distributed among all classes implying least information</a:t>
            </a:r>
          </a:p>
          <a:p>
            <a:pPr marL="1085754" lvl="2" eaLnBrk="1" hangingPunct="1"/>
            <a:r>
              <a:rPr lang="en-US">
                <a:latin typeface="Calibri" charset="0"/>
              </a:rPr>
              <a:t>Minimum (0.0) when all records belong to one class, implying most information</a:t>
            </a:r>
          </a:p>
          <a:p>
            <a:pPr lvl="1" eaLnBrk="1" hangingPunct="1"/>
            <a:r>
              <a:rPr lang="en-US">
                <a:latin typeface="Calibri" charset="0"/>
              </a:rPr>
              <a:t>Entropy based computations are similar to the GINI index computations</a:t>
            </a:r>
          </a:p>
        </p:txBody>
      </p:sp>
      <p:graphicFrame>
        <p:nvGraphicFramePr>
          <p:cNvPr id="46084" name="Object 4"/>
          <p:cNvGraphicFramePr>
            <a:graphicFrameLocks noChangeAspect="1"/>
          </p:cNvGraphicFramePr>
          <p:nvPr/>
        </p:nvGraphicFramePr>
        <p:xfrm>
          <a:off x="2057401" y="1931988"/>
          <a:ext cx="5803900" cy="615950"/>
        </p:xfrm>
        <a:graphic>
          <a:graphicData uri="http://schemas.openxmlformats.org/presentationml/2006/ole">
            <mc:AlternateContent xmlns:mc="http://schemas.openxmlformats.org/markup-compatibility/2006">
              <mc:Choice xmlns:v="urn:schemas-microsoft-com:vml" Requires="v">
                <p:oleObj spid="_x0000_s46098" name="Equation" r:id="rId3" imgW="4165600" imgH="444500" progId="Equation.3">
                  <p:embed/>
                </p:oleObj>
              </mc:Choice>
              <mc:Fallback>
                <p:oleObj name="Equation" r:id="rId3" imgW="4165600" imgH="444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1931988"/>
                        <a:ext cx="5803900"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atin typeface="Calibri" charset="0"/>
              </a:rPr>
              <a:t>Examples for computing Entropy</a:t>
            </a:r>
          </a:p>
        </p:txBody>
      </p:sp>
      <p:graphicFrame>
        <p:nvGraphicFramePr>
          <p:cNvPr id="47107" name="Object 3"/>
          <p:cNvGraphicFramePr>
            <a:graphicFrameLocks noChangeAspect="1"/>
          </p:cNvGraphicFramePr>
          <p:nvPr/>
        </p:nvGraphicFramePr>
        <p:xfrm>
          <a:off x="304800" y="2339976"/>
          <a:ext cx="2362200" cy="936625"/>
        </p:xfrm>
        <a:graphic>
          <a:graphicData uri="http://schemas.openxmlformats.org/presentationml/2006/ole">
            <mc:AlternateContent xmlns:mc="http://schemas.openxmlformats.org/markup-compatibility/2006">
              <mc:Choice xmlns:v="urn:schemas-microsoft-com:vml" Requires="v">
                <p:oleObj spid="_x0000_s47157" name="Document" r:id="rId3" imgW="3238500" imgH="1357884" progId="Word.Document.8">
                  <p:embed/>
                </p:oleObj>
              </mc:Choice>
              <mc:Fallback>
                <p:oleObj name="Document" r:id="rId3" imgW="3238500" imgH="135788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39976"/>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spid="_x0000_s47158" name="Document" r:id="rId5" imgW="3238500" imgH="1382268" progId="Word.Document.8">
                  <p:embed/>
                </p:oleObj>
              </mc:Choice>
              <mc:Fallback>
                <p:oleObj name="Document" r:id="rId5" imgW="3238500" imgH="1382268"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spid="_x0000_s47159" name="Document" r:id="rId7" imgW="3238500" imgH="1357884" progId="Word.Document.8">
                  <p:embed/>
                </p:oleObj>
              </mc:Choice>
              <mc:Fallback>
                <p:oleObj name="Document" r:id="rId7" imgW="3238500" imgH="1357884" progId="Word.Documen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7110" name="Text Box 6"/>
          <p:cNvSpPr txBox="1">
            <a:spLocks noChangeArrowheads="1"/>
          </p:cNvSpPr>
          <p:nvPr/>
        </p:nvSpPr>
        <p:spPr bwMode="auto">
          <a:xfrm>
            <a:off x="2895600" y="2339975"/>
            <a:ext cx="5943600" cy="86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P(C1) = 0/6 = 0     P(C2) = 6/6 = 1</a:t>
            </a:r>
          </a:p>
          <a:p>
            <a:pPr>
              <a:spcBef>
                <a:spcPct val="50000"/>
              </a:spcBef>
            </a:pPr>
            <a:r>
              <a:rPr lang="en-US" sz="2000" b="1"/>
              <a:t>Entropy = – 0 log 0</a:t>
            </a:r>
            <a:r>
              <a:rPr lang="en-US" sz="2000" b="1" baseline="30000"/>
              <a:t> </a:t>
            </a:r>
            <a:r>
              <a:rPr lang="en-US" sz="2000" b="1"/>
              <a:t>– 1 log 1 = – 0 – 0 = 0 </a:t>
            </a:r>
          </a:p>
        </p:txBody>
      </p:sp>
      <p:sp>
        <p:nvSpPr>
          <p:cNvPr id="47111" name="Text Box 7"/>
          <p:cNvSpPr txBox="1">
            <a:spLocks noChangeArrowheads="1"/>
          </p:cNvSpPr>
          <p:nvPr/>
        </p:nvSpPr>
        <p:spPr bwMode="auto">
          <a:xfrm>
            <a:off x="2971800" y="3733801"/>
            <a:ext cx="6172200" cy="86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P(C1) = 1/6          P(C2) = 5/6</a:t>
            </a:r>
          </a:p>
          <a:p>
            <a:pPr>
              <a:spcBef>
                <a:spcPct val="50000"/>
              </a:spcBef>
            </a:pPr>
            <a:r>
              <a:rPr lang="en-US" sz="2000" b="1"/>
              <a:t>Entropy = – (1/6) log</a:t>
            </a:r>
            <a:r>
              <a:rPr lang="en-US" sz="2000" b="1" baseline="-25000"/>
              <a:t>2</a:t>
            </a:r>
            <a:r>
              <a:rPr lang="en-US" sz="2000" b="1"/>
              <a:t> (1/6)</a:t>
            </a:r>
            <a:r>
              <a:rPr lang="en-US" sz="2000" b="1" baseline="30000"/>
              <a:t> </a:t>
            </a:r>
            <a:r>
              <a:rPr lang="en-US" sz="2000" b="1"/>
              <a:t>– (5/6) log</a:t>
            </a:r>
            <a:r>
              <a:rPr lang="en-US" sz="2000" b="1" baseline="-25000"/>
              <a:t>2</a:t>
            </a:r>
            <a:r>
              <a:rPr lang="en-US" sz="2000" b="1"/>
              <a:t> (1/6) = 0.65</a:t>
            </a:r>
          </a:p>
        </p:txBody>
      </p:sp>
      <p:sp>
        <p:nvSpPr>
          <p:cNvPr id="47112" name="Text Box 8"/>
          <p:cNvSpPr txBox="1">
            <a:spLocks noChangeArrowheads="1"/>
          </p:cNvSpPr>
          <p:nvPr/>
        </p:nvSpPr>
        <p:spPr bwMode="auto">
          <a:xfrm>
            <a:off x="2971800" y="5105401"/>
            <a:ext cx="6172200" cy="86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P(C1) = 2/6          P(C2) = 4/6</a:t>
            </a:r>
          </a:p>
          <a:p>
            <a:pPr>
              <a:spcBef>
                <a:spcPct val="50000"/>
              </a:spcBef>
            </a:pPr>
            <a:r>
              <a:rPr lang="en-US" sz="2000" b="1"/>
              <a:t>Entropy = – (2/6) log</a:t>
            </a:r>
            <a:r>
              <a:rPr lang="en-US" sz="2000" b="1" baseline="-25000"/>
              <a:t>2</a:t>
            </a:r>
            <a:r>
              <a:rPr lang="en-US" sz="2000" b="1"/>
              <a:t> (2/6)</a:t>
            </a:r>
            <a:r>
              <a:rPr lang="en-US" sz="2000" b="1" baseline="30000"/>
              <a:t> </a:t>
            </a:r>
            <a:r>
              <a:rPr lang="en-US" sz="2000" b="1"/>
              <a:t>– (4/6) log</a:t>
            </a:r>
            <a:r>
              <a:rPr lang="en-US" sz="2000" b="1" baseline="-25000"/>
              <a:t>2</a:t>
            </a:r>
            <a:r>
              <a:rPr lang="en-US" sz="2000" b="1"/>
              <a:t> (4/6) = 0.92</a:t>
            </a:r>
          </a:p>
        </p:txBody>
      </p:sp>
      <p:graphicFrame>
        <p:nvGraphicFramePr>
          <p:cNvPr id="47113" name="Object 9"/>
          <p:cNvGraphicFramePr>
            <a:graphicFrameLocks noChangeAspect="1"/>
          </p:cNvGraphicFramePr>
          <p:nvPr/>
        </p:nvGraphicFramePr>
        <p:xfrm>
          <a:off x="1758950" y="1524001"/>
          <a:ext cx="5945188" cy="615950"/>
        </p:xfrm>
        <a:graphic>
          <a:graphicData uri="http://schemas.openxmlformats.org/presentationml/2006/ole">
            <mc:AlternateContent xmlns:mc="http://schemas.openxmlformats.org/markup-compatibility/2006">
              <mc:Choice xmlns:v="urn:schemas-microsoft-com:vml" Requires="v">
                <p:oleObj spid="_x0000_s47160" name="Equation" r:id="rId9" imgW="4267200" imgH="444500" progId="Equation.3">
                  <p:embed/>
                </p:oleObj>
              </mc:Choice>
              <mc:Fallback>
                <p:oleObj name="Equation" r:id="rId9" imgW="4267200" imgH="4445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8950" y="1524001"/>
                        <a:ext cx="5945188"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a:latin typeface="Calibri" charset="0"/>
              </a:rPr>
              <a:t>Splitting Based on INFO...</a:t>
            </a:r>
            <a:endParaRPr lang="en-US">
              <a:latin typeface="Calibri" charset="0"/>
            </a:endParaRPr>
          </a:p>
        </p:txBody>
      </p:sp>
      <p:sp>
        <p:nvSpPr>
          <p:cNvPr id="48131" name="Rectangle 3"/>
          <p:cNvSpPr>
            <a:spLocks noGrp="1" noChangeArrowheads="1"/>
          </p:cNvSpPr>
          <p:nvPr>
            <p:ph type="body" sz="half" idx="1"/>
          </p:nvPr>
        </p:nvSpPr>
        <p:spPr>
          <a:xfrm>
            <a:off x="381000" y="1447800"/>
            <a:ext cx="8382000" cy="4953000"/>
          </a:xfrm>
        </p:spPr>
        <p:txBody>
          <a:bodyPr/>
          <a:lstStyle/>
          <a:p>
            <a:pPr eaLnBrk="1" hangingPunct="1"/>
            <a:r>
              <a:rPr lang="en-US" sz="2400">
                <a:latin typeface="Calibri" charset="0"/>
              </a:rPr>
              <a:t>Information Gain: </a:t>
            </a:r>
          </a:p>
          <a:p>
            <a:pPr lvl="1" eaLnBrk="1" hangingPunct="1"/>
            <a:endParaRPr lang="en-US" sz="2000">
              <a:latin typeface="Calibri" charset="0"/>
            </a:endParaRPr>
          </a:p>
          <a:p>
            <a:pPr marL="1146074" lvl="2" eaLnBrk="1" hangingPunct="1">
              <a:buNone/>
            </a:pPr>
            <a:endParaRPr lang="en-US" sz="1800">
              <a:latin typeface="Calibri" charset="0"/>
            </a:endParaRPr>
          </a:p>
          <a:p>
            <a:pPr marL="1146074" lvl="2" eaLnBrk="1" hangingPunct="1">
              <a:buNone/>
            </a:pPr>
            <a:endParaRPr lang="en-US" sz="1800">
              <a:latin typeface="Calibri" charset="0"/>
            </a:endParaRPr>
          </a:p>
          <a:p>
            <a:pPr marL="1146074" lvl="2" eaLnBrk="1" hangingPunct="1">
              <a:buNone/>
            </a:pPr>
            <a:r>
              <a:rPr lang="en-US" sz="1800">
                <a:latin typeface="Calibri" charset="0"/>
              </a:rPr>
              <a:t>		Parent Node, p is split into k partitions;</a:t>
            </a:r>
          </a:p>
          <a:p>
            <a:pPr marL="1146074" lvl="2" eaLnBrk="1" hangingPunct="1">
              <a:buNone/>
            </a:pPr>
            <a:r>
              <a:rPr lang="en-US" sz="1800">
                <a:latin typeface="Calibri" charset="0"/>
              </a:rPr>
              <a:t>		n</a:t>
            </a:r>
            <a:r>
              <a:rPr lang="en-US" sz="1800" baseline="-25000">
                <a:latin typeface="Calibri" charset="0"/>
              </a:rPr>
              <a:t>i</a:t>
            </a:r>
            <a:r>
              <a:rPr lang="en-US" sz="1800">
                <a:latin typeface="Calibri" charset="0"/>
              </a:rPr>
              <a:t> is number of records in partition i</a:t>
            </a:r>
          </a:p>
          <a:p>
            <a:pPr lvl="1" eaLnBrk="1" hangingPunct="1"/>
            <a:r>
              <a:rPr lang="en-US" sz="2000">
                <a:latin typeface="Calibri" charset="0"/>
              </a:rPr>
              <a:t>Measures Reduction in Entropy achieved because of the split. Choose the split that achieves most reduction (maximizes GAIN)</a:t>
            </a:r>
          </a:p>
          <a:p>
            <a:pPr lvl="1" eaLnBrk="1" hangingPunct="1"/>
            <a:r>
              <a:rPr lang="en-US" sz="2000">
                <a:latin typeface="Calibri" charset="0"/>
              </a:rPr>
              <a:t>Used in ID3 and C4.5</a:t>
            </a:r>
          </a:p>
          <a:p>
            <a:pPr lvl="1" eaLnBrk="1" hangingPunct="1"/>
            <a:r>
              <a:rPr lang="en-US" sz="2000">
                <a:latin typeface="Calibri" charset="0"/>
              </a:rPr>
              <a:t>Disadvantage: Tends to prefer splits that result in large number of partitions, each being small but pure.</a:t>
            </a:r>
          </a:p>
        </p:txBody>
      </p:sp>
      <p:graphicFrame>
        <p:nvGraphicFramePr>
          <p:cNvPr id="48132" name="Object 4"/>
          <p:cNvGraphicFramePr>
            <a:graphicFrameLocks noChangeAspect="1"/>
          </p:cNvGraphicFramePr>
          <p:nvPr/>
        </p:nvGraphicFramePr>
        <p:xfrm>
          <a:off x="1752601" y="1905000"/>
          <a:ext cx="6189663" cy="966788"/>
        </p:xfrm>
        <a:graphic>
          <a:graphicData uri="http://schemas.openxmlformats.org/presentationml/2006/ole">
            <mc:AlternateContent xmlns:mc="http://schemas.openxmlformats.org/markup-compatibility/2006">
              <mc:Choice xmlns:v="urn:schemas-microsoft-com:vml" Requires="v">
                <p:oleObj spid="_x0000_s48146" name="Equation" r:id="rId3" imgW="5041900" imgH="787400" progId="Equation.3">
                  <p:embed/>
                </p:oleObj>
              </mc:Choice>
              <mc:Fallback>
                <p:oleObj name="Equation" r:id="rId3" imgW="5041900" imgH="787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1905000"/>
                        <a:ext cx="6189663" cy="96678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000">
                <a:latin typeface="Calibri" charset="0"/>
              </a:rPr>
              <a:t>Splitting Based on INFO...</a:t>
            </a:r>
            <a:endParaRPr lang="en-US">
              <a:latin typeface="Calibri" charset="0"/>
            </a:endParaRPr>
          </a:p>
        </p:txBody>
      </p:sp>
      <p:sp>
        <p:nvSpPr>
          <p:cNvPr id="49155" name="Rectangle 3"/>
          <p:cNvSpPr>
            <a:spLocks noGrp="1" noChangeArrowheads="1"/>
          </p:cNvSpPr>
          <p:nvPr>
            <p:ph type="body" sz="half" idx="1"/>
          </p:nvPr>
        </p:nvSpPr>
        <p:spPr>
          <a:xfrm>
            <a:off x="454025" y="1524001"/>
            <a:ext cx="8382000" cy="5105400"/>
          </a:xfrm>
        </p:spPr>
        <p:txBody>
          <a:bodyPr/>
          <a:lstStyle/>
          <a:p>
            <a:pPr eaLnBrk="1" hangingPunct="1">
              <a:lnSpc>
                <a:spcPct val="90000"/>
              </a:lnSpc>
            </a:pPr>
            <a:r>
              <a:rPr lang="en-US" sz="2400">
                <a:latin typeface="Calibri" charset="0"/>
              </a:rPr>
              <a:t>Gain Ratio: </a:t>
            </a:r>
          </a:p>
          <a:p>
            <a:pPr lvl="1" eaLnBrk="1" hangingPunct="1">
              <a:lnSpc>
                <a:spcPct val="90000"/>
              </a:lnSpc>
            </a:pPr>
            <a:endParaRPr lang="en-US" sz="2000">
              <a:latin typeface="Calibri" charset="0"/>
            </a:endParaRPr>
          </a:p>
          <a:p>
            <a:pPr lvl="1" eaLnBrk="1" hangingPunct="1">
              <a:lnSpc>
                <a:spcPct val="90000"/>
              </a:lnSpc>
            </a:pPr>
            <a:endParaRPr lang="en-US" sz="2000">
              <a:latin typeface="Calibri" charset="0"/>
            </a:endParaRPr>
          </a:p>
          <a:p>
            <a:pPr marL="1146074" lvl="2" eaLnBrk="1" hangingPunct="1">
              <a:lnSpc>
                <a:spcPct val="90000"/>
              </a:lnSpc>
            </a:pPr>
            <a:endParaRPr lang="en-US" sz="1800">
              <a:latin typeface="Calibri" charset="0"/>
            </a:endParaRPr>
          </a:p>
          <a:p>
            <a:pPr marL="1146074" lvl="2" eaLnBrk="1" hangingPunct="1">
              <a:lnSpc>
                <a:spcPct val="90000"/>
              </a:lnSpc>
            </a:pPr>
            <a:endParaRPr lang="en-US" sz="1800">
              <a:latin typeface="Calibri" charset="0"/>
            </a:endParaRPr>
          </a:p>
          <a:p>
            <a:pPr marL="1146074" lvl="2" eaLnBrk="1" hangingPunct="1">
              <a:lnSpc>
                <a:spcPct val="90000"/>
              </a:lnSpc>
              <a:buNone/>
            </a:pPr>
            <a:r>
              <a:rPr lang="en-US" sz="1800">
                <a:latin typeface="Calibri" charset="0"/>
              </a:rPr>
              <a:t>Parent Node, p is split into k partitions</a:t>
            </a:r>
          </a:p>
          <a:p>
            <a:pPr marL="1146074" lvl="2" eaLnBrk="1" hangingPunct="1">
              <a:lnSpc>
                <a:spcPct val="90000"/>
              </a:lnSpc>
              <a:buNone/>
            </a:pPr>
            <a:r>
              <a:rPr lang="en-US" sz="1800">
                <a:latin typeface="Calibri" charset="0"/>
              </a:rPr>
              <a:t>n</a:t>
            </a:r>
            <a:r>
              <a:rPr lang="en-US" sz="1800" baseline="-25000">
                <a:latin typeface="Calibri" charset="0"/>
              </a:rPr>
              <a:t>i</a:t>
            </a:r>
            <a:r>
              <a:rPr lang="en-US" sz="1800">
                <a:latin typeface="Calibri" charset="0"/>
              </a:rPr>
              <a:t> is the number of records in partition i</a:t>
            </a:r>
          </a:p>
          <a:p>
            <a:pPr marL="1146074" lvl="2" eaLnBrk="1" hangingPunct="1">
              <a:lnSpc>
                <a:spcPct val="90000"/>
              </a:lnSpc>
              <a:buNone/>
            </a:pPr>
            <a:endParaRPr lang="en-US" sz="700">
              <a:latin typeface="Calibri" charset="0"/>
            </a:endParaRPr>
          </a:p>
          <a:p>
            <a:pPr lvl="1" eaLnBrk="1" hangingPunct="1">
              <a:lnSpc>
                <a:spcPct val="90000"/>
              </a:lnSpc>
            </a:pPr>
            <a:r>
              <a:rPr lang="en-US" sz="2000">
                <a:latin typeface="Calibri" charset="0"/>
              </a:rPr>
              <a:t>Adjusts Information Gain by the entropy of the partitioning (SplitINFO). Higher entropy partitioning (large number of small partitions) is penalized!</a:t>
            </a:r>
          </a:p>
          <a:p>
            <a:pPr lvl="1" eaLnBrk="1" hangingPunct="1">
              <a:lnSpc>
                <a:spcPct val="90000"/>
              </a:lnSpc>
            </a:pPr>
            <a:r>
              <a:rPr lang="en-US" sz="2000">
                <a:latin typeface="Calibri" charset="0"/>
              </a:rPr>
              <a:t>Used in C4.5</a:t>
            </a:r>
          </a:p>
          <a:p>
            <a:pPr lvl="1" eaLnBrk="1" hangingPunct="1">
              <a:lnSpc>
                <a:spcPct val="90000"/>
              </a:lnSpc>
            </a:pPr>
            <a:r>
              <a:rPr lang="en-US" sz="2000">
                <a:latin typeface="Calibri" charset="0"/>
              </a:rPr>
              <a:t>Designed to overcome the disadvantage of Information Gain</a:t>
            </a:r>
          </a:p>
        </p:txBody>
      </p:sp>
      <p:graphicFrame>
        <p:nvGraphicFramePr>
          <p:cNvPr id="49156" name="Object 4"/>
          <p:cNvGraphicFramePr>
            <a:graphicFrameLocks noChangeAspect="1"/>
          </p:cNvGraphicFramePr>
          <p:nvPr/>
        </p:nvGraphicFramePr>
        <p:xfrm>
          <a:off x="606425" y="2133600"/>
          <a:ext cx="4114800" cy="927100"/>
        </p:xfrm>
        <a:graphic>
          <a:graphicData uri="http://schemas.openxmlformats.org/presentationml/2006/ole">
            <mc:AlternateContent xmlns:mc="http://schemas.openxmlformats.org/markup-compatibility/2006">
              <mc:Choice xmlns:v="urn:schemas-microsoft-com:vml" Requires="v">
                <p:oleObj spid="_x0000_s49181" name="Equation" r:id="rId3" imgW="3340100" imgH="800100" progId="Equation.3">
                  <p:embed/>
                </p:oleObj>
              </mc:Choice>
              <mc:Fallback>
                <p:oleObj name="Equation" r:id="rId3" imgW="3340100" imgH="800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2133600"/>
                        <a:ext cx="4114800" cy="9271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49157" name="Object 5"/>
          <p:cNvGraphicFramePr>
            <a:graphicFrameLocks noChangeAspect="1"/>
          </p:cNvGraphicFramePr>
          <p:nvPr/>
        </p:nvGraphicFramePr>
        <p:xfrm>
          <a:off x="4797426" y="2133600"/>
          <a:ext cx="4194175" cy="935038"/>
        </p:xfrm>
        <a:graphic>
          <a:graphicData uri="http://schemas.openxmlformats.org/presentationml/2006/ole">
            <mc:AlternateContent xmlns:mc="http://schemas.openxmlformats.org/markup-compatibility/2006">
              <mc:Choice xmlns:v="urn:schemas-microsoft-com:vml" Requires="v">
                <p:oleObj spid="_x0000_s49182" name="Equation" r:id="rId5" imgW="2959100" imgH="723900" progId="Equation.3">
                  <p:embed/>
                </p:oleObj>
              </mc:Choice>
              <mc:Fallback>
                <p:oleObj name="Equation" r:id="rId5" imgW="2959100" imgH="7239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6" y="2133600"/>
                        <a:ext cx="4194175" cy="93503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914400"/>
            <a:ext cx="8534400" cy="533400"/>
          </a:xfrm>
        </p:spPr>
        <p:txBody>
          <a:bodyPr>
            <a:normAutofit fontScale="90000"/>
          </a:bodyPr>
          <a:lstStyle/>
          <a:p>
            <a:pPr eaLnBrk="1" hangingPunct="1"/>
            <a:r>
              <a:rPr lang="en-US" sz="3600">
                <a:latin typeface="Calibri" charset="0"/>
              </a:rPr>
              <a:t>Splitting Criteria based on Classification Error</a:t>
            </a:r>
            <a:endParaRPr lang="en-US" sz="4000">
              <a:latin typeface="Calibri" charset="0"/>
            </a:endParaRPr>
          </a:p>
        </p:txBody>
      </p:sp>
      <p:sp>
        <p:nvSpPr>
          <p:cNvPr id="50179" name="Rectangle 3"/>
          <p:cNvSpPr>
            <a:spLocks noGrp="1" noChangeArrowheads="1"/>
          </p:cNvSpPr>
          <p:nvPr>
            <p:ph idx="1"/>
          </p:nvPr>
        </p:nvSpPr>
        <p:spPr/>
        <p:txBody>
          <a:bodyPr/>
          <a:lstStyle/>
          <a:p>
            <a:pPr eaLnBrk="1" hangingPunct="1"/>
            <a:r>
              <a:rPr lang="en-US">
                <a:latin typeface="Calibri" charset="0"/>
              </a:rPr>
              <a:t>Classification error at a node t :</a:t>
            </a:r>
          </a:p>
          <a:p>
            <a:pPr eaLnBrk="1" hangingPunct="1"/>
            <a:endParaRPr lang="en-US">
              <a:latin typeface="Calibri" charset="0"/>
            </a:endParaRPr>
          </a:p>
          <a:p>
            <a:pPr eaLnBrk="1" hangingPunct="1"/>
            <a:endParaRPr lang="en-US">
              <a:latin typeface="Calibri" charset="0"/>
            </a:endParaRPr>
          </a:p>
          <a:p>
            <a:pPr eaLnBrk="1" hangingPunct="1"/>
            <a:endParaRPr lang="en-US">
              <a:latin typeface="Calibri" charset="0"/>
            </a:endParaRPr>
          </a:p>
          <a:p>
            <a:pPr eaLnBrk="1" hangingPunct="1"/>
            <a:r>
              <a:rPr lang="en-US" sz="2400">
                <a:latin typeface="Calibri" charset="0"/>
              </a:rPr>
              <a:t>Measures misclassification error made by a node. </a:t>
            </a:r>
          </a:p>
          <a:p>
            <a:pPr marL="1085754" lvl="2" eaLnBrk="1" hangingPunct="1"/>
            <a:r>
              <a:rPr lang="en-US" sz="1800">
                <a:latin typeface="Calibri" charset="0"/>
              </a:rPr>
              <a:t>Maximum (1 - 1/n</a:t>
            </a:r>
            <a:r>
              <a:rPr lang="en-US" sz="1800" baseline="-25000">
                <a:latin typeface="Calibri" charset="0"/>
              </a:rPr>
              <a:t>c</a:t>
            </a:r>
            <a:r>
              <a:rPr lang="en-US" sz="1800">
                <a:latin typeface="Calibri" charset="0"/>
              </a:rPr>
              <a:t>) when records are equally distributed among all classes, implying least interesting information</a:t>
            </a:r>
          </a:p>
          <a:p>
            <a:pPr marL="1085754" lvl="2" eaLnBrk="1" hangingPunct="1"/>
            <a:r>
              <a:rPr lang="en-US" sz="1800">
                <a:latin typeface="Calibri" charset="0"/>
              </a:rPr>
              <a:t>Minimum (0.0) when all records belong to one class, implying most interesting information</a:t>
            </a:r>
          </a:p>
        </p:txBody>
      </p:sp>
      <p:graphicFrame>
        <p:nvGraphicFramePr>
          <p:cNvPr id="50180" name="Object 4"/>
          <p:cNvGraphicFramePr>
            <a:graphicFrameLocks noChangeAspect="1"/>
          </p:cNvGraphicFramePr>
          <p:nvPr/>
        </p:nvGraphicFramePr>
        <p:xfrm>
          <a:off x="1752600" y="2320926"/>
          <a:ext cx="4953000" cy="650875"/>
        </p:xfrm>
        <a:graphic>
          <a:graphicData uri="http://schemas.openxmlformats.org/presentationml/2006/ole">
            <mc:AlternateContent xmlns:mc="http://schemas.openxmlformats.org/markup-compatibility/2006">
              <mc:Choice xmlns:v="urn:schemas-microsoft-com:vml" Requires="v">
                <p:oleObj spid="_x0000_s50194" name="Equation" r:id="rId3" imgW="3073400" imgH="406400" progId="Equation.3">
                  <p:embed/>
                </p:oleObj>
              </mc:Choice>
              <mc:Fallback>
                <p:oleObj name="Equation" r:id="rId3" imgW="3073400" imgH="406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20926"/>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atin typeface="Calibri" charset="0"/>
              </a:rPr>
              <a:t>Examples for Computing Error</a:t>
            </a:r>
          </a:p>
        </p:txBody>
      </p:sp>
      <p:graphicFrame>
        <p:nvGraphicFramePr>
          <p:cNvPr id="51203" name="Object 3"/>
          <p:cNvGraphicFramePr>
            <a:graphicFrameLocks noChangeAspect="1"/>
          </p:cNvGraphicFramePr>
          <p:nvPr/>
        </p:nvGraphicFramePr>
        <p:xfrm>
          <a:off x="304800" y="2339976"/>
          <a:ext cx="2362200" cy="936625"/>
        </p:xfrm>
        <a:graphic>
          <a:graphicData uri="http://schemas.openxmlformats.org/presentationml/2006/ole">
            <mc:AlternateContent xmlns:mc="http://schemas.openxmlformats.org/markup-compatibility/2006">
              <mc:Choice xmlns:v="urn:schemas-microsoft-com:vml" Requires="v">
                <p:oleObj spid="_x0000_s51253" name="Document" r:id="rId3" imgW="3238500" imgH="1357884" progId="Word.Document.8">
                  <p:embed/>
                </p:oleObj>
              </mc:Choice>
              <mc:Fallback>
                <p:oleObj name="Document" r:id="rId3" imgW="3238500" imgH="135788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39976"/>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04" name="Object 4"/>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spid="_x0000_s51254" name="Document" r:id="rId5" imgW="3238500" imgH="1382268" progId="Word.Document.8">
                  <p:embed/>
                </p:oleObj>
              </mc:Choice>
              <mc:Fallback>
                <p:oleObj name="Document" r:id="rId5" imgW="3238500" imgH="1382268"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spid="_x0000_s51255" name="Document" r:id="rId7" imgW="3238500" imgH="1357884" progId="Word.Document.8">
                  <p:embed/>
                </p:oleObj>
              </mc:Choice>
              <mc:Fallback>
                <p:oleObj name="Document" r:id="rId7" imgW="3238500" imgH="1357884" progId="Word.Documen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06" name="Text Box 6"/>
          <p:cNvSpPr txBox="1">
            <a:spLocks noChangeArrowheads="1"/>
          </p:cNvSpPr>
          <p:nvPr/>
        </p:nvSpPr>
        <p:spPr bwMode="auto">
          <a:xfrm>
            <a:off x="2895600" y="2339975"/>
            <a:ext cx="5943600" cy="86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P(C1) = 0/6 = 0     P(C2) = 6/6 = 1</a:t>
            </a:r>
          </a:p>
          <a:p>
            <a:pPr>
              <a:spcBef>
                <a:spcPct val="50000"/>
              </a:spcBef>
            </a:pPr>
            <a:r>
              <a:rPr lang="en-US" sz="2000" b="1"/>
              <a:t>Error = 1 – max (0, 1) = 1 – 1 = 0 </a:t>
            </a:r>
          </a:p>
        </p:txBody>
      </p:sp>
      <p:sp>
        <p:nvSpPr>
          <p:cNvPr id="51207" name="Text Box 7"/>
          <p:cNvSpPr txBox="1">
            <a:spLocks noChangeArrowheads="1"/>
          </p:cNvSpPr>
          <p:nvPr/>
        </p:nvSpPr>
        <p:spPr bwMode="auto">
          <a:xfrm>
            <a:off x="2971800" y="3733801"/>
            <a:ext cx="5105400" cy="86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P(C1) = 1/6          P(C2) = 5/6</a:t>
            </a:r>
          </a:p>
          <a:p>
            <a:pPr>
              <a:spcBef>
                <a:spcPct val="50000"/>
              </a:spcBef>
            </a:pPr>
            <a:r>
              <a:rPr lang="en-US" sz="2000" b="1"/>
              <a:t>Error = 1 – max (1/6, 5/6) = 1 – 5/6 = 1/6</a:t>
            </a:r>
          </a:p>
        </p:txBody>
      </p:sp>
      <p:sp>
        <p:nvSpPr>
          <p:cNvPr id="51208" name="Text Box 8"/>
          <p:cNvSpPr txBox="1">
            <a:spLocks noChangeArrowheads="1"/>
          </p:cNvSpPr>
          <p:nvPr/>
        </p:nvSpPr>
        <p:spPr bwMode="auto">
          <a:xfrm>
            <a:off x="2971800" y="5105401"/>
            <a:ext cx="6172200" cy="86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P(C1) = 2/6          P(C2) = 4/6</a:t>
            </a:r>
          </a:p>
          <a:p>
            <a:pPr>
              <a:spcBef>
                <a:spcPct val="50000"/>
              </a:spcBef>
            </a:pPr>
            <a:r>
              <a:rPr lang="en-US" sz="2000" b="1"/>
              <a:t>Error = 1 – max (2/6, 4/6) = 1 – 4/6 = 1/3</a:t>
            </a:r>
          </a:p>
        </p:txBody>
      </p:sp>
      <p:graphicFrame>
        <p:nvGraphicFramePr>
          <p:cNvPr id="51209" name="Object 9"/>
          <p:cNvGraphicFramePr>
            <a:graphicFrameLocks noChangeAspect="1"/>
          </p:cNvGraphicFramePr>
          <p:nvPr/>
        </p:nvGraphicFramePr>
        <p:xfrm>
          <a:off x="1905000" y="1600201"/>
          <a:ext cx="4953000" cy="650875"/>
        </p:xfrm>
        <a:graphic>
          <a:graphicData uri="http://schemas.openxmlformats.org/presentationml/2006/ole">
            <mc:AlternateContent xmlns:mc="http://schemas.openxmlformats.org/markup-compatibility/2006">
              <mc:Choice xmlns:v="urn:schemas-microsoft-com:vml" Requires="v">
                <p:oleObj spid="_x0000_s51256" name="Equation" r:id="rId9" imgW="3073400" imgH="406400" progId="Equation.3">
                  <p:embed/>
                </p:oleObj>
              </mc:Choice>
              <mc:Fallback>
                <p:oleObj name="Equation" r:id="rId9" imgW="3073400" imgH="4064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1600201"/>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mj-ea"/>
              </a:rPr>
              <a:t>Comparison among Splitting Criteria</a:t>
            </a: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43100"/>
            <a:ext cx="62484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28" name="Text Box 4"/>
          <p:cNvSpPr txBox="1">
            <a:spLocks noChangeArrowheads="1"/>
          </p:cNvSpPr>
          <p:nvPr/>
        </p:nvSpPr>
        <p:spPr bwMode="auto">
          <a:xfrm>
            <a:off x="381000" y="14859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400" b="1"/>
              <a:t>For a 2-class problem:</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atin typeface="Calibri" charset="0"/>
              </a:rPr>
              <a:t>Misclassification Error vs Gini</a:t>
            </a:r>
          </a:p>
        </p:txBody>
      </p:sp>
      <p:sp>
        <p:nvSpPr>
          <p:cNvPr id="53251" name="Oval 3"/>
          <p:cNvSpPr>
            <a:spLocks noChangeArrowheads="1"/>
          </p:cNvSpPr>
          <p:nvPr/>
        </p:nvSpPr>
        <p:spPr bwMode="auto">
          <a:xfrm>
            <a:off x="3124200" y="1754189"/>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sz="2000">
                <a:latin typeface="Times New Roman" charset="0"/>
              </a:rPr>
              <a:t>A?</a:t>
            </a:r>
            <a:endParaRPr lang="en-US" sz="2400">
              <a:latin typeface="Times New Roman" charset="0"/>
            </a:endParaRPr>
          </a:p>
        </p:txBody>
      </p:sp>
      <p:sp>
        <p:nvSpPr>
          <p:cNvPr id="53252" name="Line 4"/>
          <p:cNvSpPr>
            <a:spLocks noChangeShapeType="1"/>
          </p:cNvSpPr>
          <p:nvPr/>
        </p:nvSpPr>
        <p:spPr bwMode="auto">
          <a:xfrm flipH="1">
            <a:off x="2549526" y="2211389"/>
            <a:ext cx="11080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3253" name="Line 5"/>
          <p:cNvSpPr>
            <a:spLocks noChangeShapeType="1"/>
          </p:cNvSpPr>
          <p:nvPr/>
        </p:nvSpPr>
        <p:spPr bwMode="auto">
          <a:xfrm>
            <a:off x="3657601" y="2211389"/>
            <a:ext cx="11842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53254" name="Text Box 6"/>
          <p:cNvSpPr txBox="1">
            <a:spLocks noChangeArrowheads="1"/>
          </p:cNvSpPr>
          <p:nvPr/>
        </p:nvSpPr>
        <p:spPr bwMode="auto">
          <a:xfrm>
            <a:off x="2279674" y="2325970"/>
            <a:ext cx="533353" cy="36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a:latin typeface="Times New Roman" charset="0"/>
              </a:rPr>
              <a:t>Yes</a:t>
            </a:r>
          </a:p>
        </p:txBody>
      </p:sp>
      <p:sp>
        <p:nvSpPr>
          <p:cNvPr id="53255" name="Text Box 7"/>
          <p:cNvSpPr txBox="1">
            <a:spLocks noChangeArrowheads="1"/>
          </p:cNvSpPr>
          <p:nvPr/>
        </p:nvSpPr>
        <p:spPr bwMode="auto">
          <a:xfrm>
            <a:off x="4757655" y="2325970"/>
            <a:ext cx="479590" cy="36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a:latin typeface="Times New Roman" charset="0"/>
              </a:rPr>
              <a:t>No</a:t>
            </a:r>
          </a:p>
        </p:txBody>
      </p:sp>
      <p:sp>
        <p:nvSpPr>
          <p:cNvPr id="53256" name="Rectangle 8"/>
          <p:cNvSpPr>
            <a:spLocks noChangeArrowheads="1"/>
          </p:cNvSpPr>
          <p:nvPr/>
        </p:nvSpPr>
        <p:spPr bwMode="auto">
          <a:xfrm>
            <a:off x="2133601" y="2936875"/>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a:latin typeface="Times New Roman" charset="0"/>
              </a:rPr>
              <a:t>Node N1</a:t>
            </a:r>
          </a:p>
        </p:txBody>
      </p:sp>
      <p:sp>
        <p:nvSpPr>
          <p:cNvPr id="53257" name="Rectangle 9"/>
          <p:cNvSpPr>
            <a:spLocks noChangeArrowheads="1"/>
          </p:cNvSpPr>
          <p:nvPr/>
        </p:nvSpPr>
        <p:spPr bwMode="auto">
          <a:xfrm>
            <a:off x="4321176" y="2936875"/>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pPr algn="ctr" eaLnBrk="0" hangingPunct="0"/>
            <a:r>
              <a:rPr lang="en-US">
                <a:latin typeface="Times New Roman" charset="0"/>
              </a:rPr>
              <a:t>Node N2</a:t>
            </a:r>
          </a:p>
        </p:txBody>
      </p:sp>
      <p:graphicFrame>
        <p:nvGraphicFramePr>
          <p:cNvPr id="53258" name="Object 10"/>
          <p:cNvGraphicFramePr>
            <a:graphicFrameLocks noChangeAspect="1"/>
          </p:cNvGraphicFramePr>
          <p:nvPr/>
        </p:nvGraphicFramePr>
        <p:xfrm>
          <a:off x="6243639" y="1676400"/>
          <a:ext cx="1968500" cy="1893888"/>
        </p:xfrm>
        <a:graphic>
          <a:graphicData uri="http://schemas.openxmlformats.org/presentationml/2006/ole">
            <mc:AlternateContent xmlns:mc="http://schemas.openxmlformats.org/markup-compatibility/2006">
              <mc:Choice xmlns:v="urn:schemas-microsoft-com:vml" Requires="v">
                <p:oleObj spid="_x0000_s53285" name="Document" r:id="rId3" imgW="3177540" imgH="3054096" progId="Word.Document.8">
                  <p:embed/>
                </p:oleObj>
              </mc:Choice>
              <mc:Fallback>
                <p:oleObj name="Document" r:id="rId3" imgW="3177540" imgH="3054096" progId="Word.Documen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9" y="1676400"/>
                        <a:ext cx="1968500" cy="189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9" name="Object 11"/>
          <p:cNvGraphicFramePr>
            <a:graphicFrameLocks noChangeAspect="1"/>
          </p:cNvGraphicFramePr>
          <p:nvPr/>
        </p:nvGraphicFramePr>
        <p:xfrm>
          <a:off x="2971800" y="4192588"/>
          <a:ext cx="1905000" cy="1471612"/>
        </p:xfrm>
        <a:graphic>
          <a:graphicData uri="http://schemas.openxmlformats.org/presentationml/2006/ole">
            <mc:AlternateContent xmlns:mc="http://schemas.openxmlformats.org/markup-compatibility/2006">
              <mc:Choice xmlns:v="urn:schemas-microsoft-com:vml" Requires="v">
                <p:oleObj spid="_x0000_s53286" name="Document" r:id="rId5" imgW="3257993" imgH="2543113" progId="Word.Document.8">
                  <p:embed/>
                </p:oleObj>
              </mc:Choice>
              <mc:Fallback>
                <p:oleObj name="Document" r:id="rId5" imgW="3257993" imgH="2543113" progId="Word.Documen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192588"/>
                        <a:ext cx="1905000" cy="147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3260" name="Text Box 12"/>
          <p:cNvSpPr txBox="1">
            <a:spLocks noChangeArrowheads="1"/>
          </p:cNvSpPr>
          <p:nvPr/>
        </p:nvSpPr>
        <p:spPr bwMode="auto">
          <a:xfrm>
            <a:off x="304800" y="4040189"/>
            <a:ext cx="2438400" cy="211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Gini(N1) </a:t>
            </a:r>
            <a:br>
              <a:rPr lang="en-US" sz="2000" b="1"/>
            </a:br>
            <a:r>
              <a:rPr lang="en-US" sz="2000" b="1"/>
              <a:t>= 1 – (3/3)</a:t>
            </a:r>
            <a:r>
              <a:rPr lang="en-US" sz="2000" b="1" baseline="30000"/>
              <a:t>2 </a:t>
            </a:r>
            <a:r>
              <a:rPr lang="en-US" sz="2000" b="1"/>
              <a:t>– (0/3)</a:t>
            </a:r>
            <a:r>
              <a:rPr lang="en-US" sz="2000" b="1" baseline="30000"/>
              <a:t>2</a:t>
            </a:r>
            <a:r>
              <a:rPr lang="en-US" sz="2000" b="1"/>
              <a:t> </a:t>
            </a:r>
            <a:br>
              <a:rPr lang="en-US" sz="2000" b="1"/>
            </a:br>
            <a:r>
              <a:rPr lang="en-US" sz="2000" b="1"/>
              <a:t>= 0 </a:t>
            </a:r>
          </a:p>
          <a:p>
            <a:pPr>
              <a:spcBef>
                <a:spcPct val="50000"/>
              </a:spcBef>
            </a:pPr>
            <a:r>
              <a:rPr lang="en-US" sz="2000" b="1"/>
              <a:t>Gini(N2) </a:t>
            </a:r>
            <a:br>
              <a:rPr lang="en-US" sz="2000" b="1"/>
            </a:br>
            <a:r>
              <a:rPr lang="en-US" sz="2000" b="1"/>
              <a:t>= 1 – (4/7)</a:t>
            </a:r>
            <a:r>
              <a:rPr lang="en-US" sz="2000" b="1" baseline="30000"/>
              <a:t>2 </a:t>
            </a:r>
            <a:r>
              <a:rPr lang="en-US" sz="2000" b="1"/>
              <a:t>– (3/7)</a:t>
            </a:r>
            <a:r>
              <a:rPr lang="en-US" sz="2000" b="1" baseline="30000"/>
              <a:t>2</a:t>
            </a:r>
            <a:r>
              <a:rPr lang="en-US" sz="2000" b="1"/>
              <a:t> </a:t>
            </a:r>
            <a:br>
              <a:rPr lang="en-US" sz="2000" b="1"/>
            </a:br>
            <a:r>
              <a:rPr lang="en-US" sz="2000" b="1"/>
              <a:t>= 0.489</a:t>
            </a:r>
          </a:p>
        </p:txBody>
      </p:sp>
      <p:sp>
        <p:nvSpPr>
          <p:cNvPr id="53261" name="Text Box 13"/>
          <p:cNvSpPr txBox="1">
            <a:spLocks noChangeArrowheads="1"/>
          </p:cNvSpPr>
          <p:nvPr/>
        </p:nvSpPr>
        <p:spPr bwMode="auto">
          <a:xfrm>
            <a:off x="5638800" y="4268788"/>
            <a:ext cx="2438400" cy="133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Gini(Children) </a:t>
            </a:r>
            <a:br>
              <a:rPr lang="en-US" sz="2000" b="1"/>
            </a:br>
            <a:r>
              <a:rPr lang="en-US" sz="2000" b="1"/>
              <a:t>= 3/10 * 0 </a:t>
            </a:r>
            <a:br>
              <a:rPr lang="en-US" sz="2000" b="1"/>
            </a:br>
            <a:r>
              <a:rPr lang="en-US" sz="2000" b="1"/>
              <a:t>+ 7/10 * 0.489</a:t>
            </a:r>
            <a:br>
              <a:rPr lang="en-US" sz="2000" b="1"/>
            </a:br>
            <a:r>
              <a:rPr lang="en-US" sz="2000" b="1"/>
              <a:t>= 0.342</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Calibri" charset="0"/>
              </a:rPr>
              <a:t>Classification Using Distance</a:t>
            </a:r>
          </a:p>
        </p:txBody>
      </p:sp>
      <p:sp>
        <p:nvSpPr>
          <p:cNvPr id="9219" name="Rectangle 3"/>
          <p:cNvSpPr>
            <a:spLocks noGrp="1" noChangeArrowheads="1"/>
          </p:cNvSpPr>
          <p:nvPr>
            <p:ph idx="1"/>
          </p:nvPr>
        </p:nvSpPr>
        <p:spPr>
          <a:xfrm>
            <a:off x="609600" y="1447801"/>
            <a:ext cx="7924800" cy="4454525"/>
          </a:xfrm>
        </p:spPr>
        <p:txBody>
          <a:bodyPr/>
          <a:lstStyle/>
          <a:p>
            <a:pPr eaLnBrk="1" hangingPunct="1">
              <a:lnSpc>
                <a:spcPct val="90000"/>
              </a:lnSpc>
            </a:pPr>
            <a:r>
              <a:rPr lang="en-US">
                <a:latin typeface="Calibri" charset="0"/>
              </a:rPr>
              <a:t>Place items in class to which  they are </a:t>
            </a:r>
            <a:r>
              <a:rPr lang="ja-JP" altLang="en-US">
                <a:latin typeface="Calibri" charset="0"/>
              </a:rPr>
              <a:t>“</a:t>
            </a:r>
            <a:r>
              <a:rPr lang="en-US">
                <a:latin typeface="Calibri" charset="0"/>
              </a:rPr>
              <a:t>closest</a:t>
            </a:r>
            <a:r>
              <a:rPr lang="ja-JP" altLang="en-US">
                <a:latin typeface="Calibri" charset="0"/>
              </a:rPr>
              <a:t>”</a:t>
            </a:r>
            <a:r>
              <a:rPr lang="en-US">
                <a:latin typeface="Calibri" charset="0"/>
              </a:rPr>
              <a:t>.</a:t>
            </a:r>
          </a:p>
          <a:p>
            <a:pPr eaLnBrk="1" hangingPunct="1">
              <a:lnSpc>
                <a:spcPct val="90000"/>
              </a:lnSpc>
            </a:pPr>
            <a:r>
              <a:rPr lang="en-US">
                <a:latin typeface="Calibri" charset="0"/>
              </a:rPr>
              <a:t>Must determine distance between an item and a class.</a:t>
            </a:r>
          </a:p>
          <a:p>
            <a:pPr eaLnBrk="1" hangingPunct="1">
              <a:lnSpc>
                <a:spcPct val="90000"/>
              </a:lnSpc>
            </a:pPr>
            <a:r>
              <a:rPr lang="en-US">
                <a:latin typeface="Calibri" charset="0"/>
              </a:rPr>
              <a:t>Classes represented by</a:t>
            </a:r>
          </a:p>
          <a:p>
            <a:pPr lvl="1" eaLnBrk="1" hangingPunct="1">
              <a:lnSpc>
                <a:spcPct val="90000"/>
              </a:lnSpc>
            </a:pPr>
            <a:r>
              <a:rPr lang="en-US" b="1" i="1">
                <a:solidFill>
                  <a:schemeClr val="tx2"/>
                </a:solidFill>
                <a:latin typeface="Calibri" charset="0"/>
              </a:rPr>
              <a:t>Centroid:</a:t>
            </a:r>
            <a:r>
              <a:rPr lang="en-US">
                <a:latin typeface="Calibri" charset="0"/>
              </a:rPr>
              <a:t> Central value.</a:t>
            </a:r>
          </a:p>
          <a:p>
            <a:pPr lvl="1" eaLnBrk="1" hangingPunct="1">
              <a:lnSpc>
                <a:spcPct val="90000"/>
              </a:lnSpc>
            </a:pPr>
            <a:r>
              <a:rPr lang="en-US" b="1" i="1">
                <a:solidFill>
                  <a:schemeClr val="tx2"/>
                </a:solidFill>
                <a:latin typeface="Calibri" charset="0"/>
              </a:rPr>
              <a:t>Medoid:</a:t>
            </a:r>
            <a:r>
              <a:rPr lang="en-US" b="1" i="1">
                <a:solidFill>
                  <a:schemeClr val="accent2"/>
                </a:solidFill>
                <a:latin typeface="Calibri" charset="0"/>
              </a:rPr>
              <a:t> </a:t>
            </a:r>
            <a:r>
              <a:rPr lang="en-US">
                <a:latin typeface="Calibri" charset="0"/>
              </a:rPr>
              <a:t> Representative point.</a:t>
            </a:r>
          </a:p>
          <a:p>
            <a:pPr lvl="1" eaLnBrk="1" hangingPunct="1">
              <a:lnSpc>
                <a:spcPct val="90000"/>
              </a:lnSpc>
            </a:pPr>
            <a:r>
              <a:rPr lang="en-US">
                <a:latin typeface="Calibri" charset="0"/>
              </a:rPr>
              <a:t>Individual points</a:t>
            </a:r>
          </a:p>
          <a:p>
            <a:pPr eaLnBrk="1" hangingPunct="1">
              <a:lnSpc>
                <a:spcPct val="90000"/>
              </a:lnSpc>
            </a:pPr>
            <a:r>
              <a:rPr lang="en-US">
                <a:latin typeface="Calibri" charset="0"/>
              </a:rPr>
              <a:t>Algorithm: KNN</a:t>
            </a:r>
          </a:p>
          <a:p>
            <a:pPr eaLnBrk="1" hangingPunct="1">
              <a:lnSpc>
                <a:spcPct val="90000"/>
              </a:lnSpc>
            </a:pPr>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Calibri" charset="0"/>
              </a:rPr>
              <a:t>Tree Induction</a:t>
            </a:r>
          </a:p>
        </p:txBody>
      </p:sp>
      <p:sp>
        <p:nvSpPr>
          <p:cNvPr id="58371" name="Rectangle 3"/>
          <p:cNvSpPr>
            <a:spLocks noGrp="1" noChangeArrowheads="1"/>
          </p:cNvSpPr>
          <p:nvPr>
            <p:ph idx="1"/>
          </p:nvPr>
        </p:nvSpPr>
        <p:spPr/>
        <p:txBody>
          <a:bodyPr>
            <a:normAutofit/>
          </a:bodyPr>
          <a:lstStyle/>
          <a:p>
            <a:pPr eaLnBrk="1" hangingPunct="1">
              <a:lnSpc>
                <a:spcPct val="90000"/>
              </a:lnSpc>
            </a:pPr>
            <a:r>
              <a:rPr lang="en-US">
                <a:latin typeface="Calibri" charset="0"/>
              </a:rPr>
              <a:t>Greedy strategy.</a:t>
            </a:r>
          </a:p>
          <a:p>
            <a:pPr lvl="1" eaLnBrk="1" hangingPunct="1">
              <a:lnSpc>
                <a:spcPct val="90000"/>
              </a:lnSpc>
            </a:pPr>
            <a:r>
              <a:rPr lang="en-US">
                <a:latin typeface="Calibri" charset="0"/>
              </a:rPr>
              <a:t>Split the records based on an attribute test that optimizes certain criterion.</a:t>
            </a:r>
          </a:p>
          <a:p>
            <a:pPr eaLnBrk="1" hangingPunct="1">
              <a:lnSpc>
                <a:spcPct val="90000"/>
              </a:lnSpc>
            </a:pPr>
            <a:endParaRPr lang="en-US">
              <a:latin typeface="Calibri" charset="0"/>
            </a:endParaRPr>
          </a:p>
          <a:p>
            <a:pPr eaLnBrk="1" hangingPunct="1">
              <a:lnSpc>
                <a:spcPct val="90000"/>
              </a:lnSpc>
            </a:pPr>
            <a:r>
              <a:rPr lang="en-US">
                <a:latin typeface="Calibri" charset="0"/>
              </a:rPr>
              <a:t>Issues</a:t>
            </a:r>
          </a:p>
          <a:p>
            <a:pPr lvl="1" eaLnBrk="1" hangingPunct="1">
              <a:lnSpc>
                <a:spcPct val="90000"/>
              </a:lnSpc>
            </a:pPr>
            <a:r>
              <a:rPr lang="en-US">
                <a:latin typeface="Calibri" charset="0"/>
              </a:rPr>
              <a:t>Determine how to split the records</a:t>
            </a:r>
          </a:p>
          <a:p>
            <a:pPr lvl="2" eaLnBrk="1" hangingPunct="1">
              <a:lnSpc>
                <a:spcPct val="90000"/>
              </a:lnSpc>
            </a:pPr>
            <a:r>
              <a:rPr lang="en-US">
                <a:latin typeface="Calibri" charset="0"/>
              </a:rPr>
              <a:t>How to specify the attribute test condition?</a:t>
            </a:r>
          </a:p>
          <a:p>
            <a:pPr lvl="2" eaLnBrk="1" hangingPunct="1">
              <a:lnSpc>
                <a:spcPct val="90000"/>
              </a:lnSpc>
            </a:pPr>
            <a:r>
              <a:rPr lang="en-US">
                <a:latin typeface="Calibri" charset="0"/>
              </a:rPr>
              <a:t>How to determine the best split?</a:t>
            </a:r>
          </a:p>
          <a:p>
            <a:pPr lvl="1" eaLnBrk="1" hangingPunct="1">
              <a:lnSpc>
                <a:spcPct val="90000"/>
              </a:lnSpc>
            </a:pPr>
            <a:r>
              <a:rPr lang="en-US">
                <a:solidFill>
                  <a:srgbClr val="FF0000"/>
                </a:solidFill>
                <a:latin typeface="Calibri" charset="0"/>
              </a:rPr>
              <a:t>Determine when to stop splitting</a:t>
            </a:r>
          </a:p>
          <a:p>
            <a:pPr lvl="1" eaLnBrk="1" hangingPunct="1">
              <a:lnSpc>
                <a:spcPct val="90000"/>
              </a:lnSpc>
            </a:pPr>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atin typeface="Calibri" charset="0"/>
              </a:rPr>
              <a:t>Stopping Criteria for Tree Induction</a:t>
            </a:r>
          </a:p>
        </p:txBody>
      </p:sp>
      <p:sp>
        <p:nvSpPr>
          <p:cNvPr id="55299" name="Rectangle 3"/>
          <p:cNvSpPr>
            <a:spLocks noGrp="1" noChangeArrowheads="1"/>
          </p:cNvSpPr>
          <p:nvPr>
            <p:ph idx="1"/>
          </p:nvPr>
        </p:nvSpPr>
        <p:spPr/>
        <p:txBody>
          <a:bodyPr/>
          <a:lstStyle/>
          <a:p>
            <a:pPr eaLnBrk="1" hangingPunct="1"/>
            <a:r>
              <a:rPr lang="en-US">
                <a:latin typeface="Calibri" charset="0"/>
              </a:rPr>
              <a:t>Stop expanding a node when all the records belong to the same class</a:t>
            </a:r>
          </a:p>
          <a:p>
            <a:pPr eaLnBrk="1" hangingPunct="1"/>
            <a:endParaRPr lang="en-US">
              <a:latin typeface="Calibri" charset="0"/>
            </a:endParaRPr>
          </a:p>
          <a:p>
            <a:pPr eaLnBrk="1" hangingPunct="1"/>
            <a:r>
              <a:rPr lang="en-US">
                <a:latin typeface="Calibri" charset="0"/>
              </a:rPr>
              <a:t>Stop expanding a node when all the records have similar attribute values</a:t>
            </a:r>
          </a:p>
          <a:p>
            <a:pPr eaLnBrk="1" hangingPunct="1"/>
            <a:endParaRPr lang="en-US">
              <a:latin typeface="Calibri" charset="0"/>
            </a:endParaRPr>
          </a:p>
          <a:p>
            <a:pPr eaLnBrk="1" hangingPunct="1"/>
            <a:r>
              <a:rPr lang="en-US">
                <a:latin typeface="Calibri" charset="0"/>
              </a:rPr>
              <a:t>Early termination (to be discussed later)</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atin typeface="Calibri" charset="0"/>
              </a:rPr>
              <a:t>Decision Tree Based Classification</a:t>
            </a:r>
          </a:p>
        </p:txBody>
      </p:sp>
      <p:sp>
        <p:nvSpPr>
          <p:cNvPr id="56323" name="Rectangle 3"/>
          <p:cNvSpPr>
            <a:spLocks noGrp="1" noChangeArrowheads="1"/>
          </p:cNvSpPr>
          <p:nvPr>
            <p:ph idx="1"/>
          </p:nvPr>
        </p:nvSpPr>
        <p:spPr/>
        <p:txBody>
          <a:bodyPr/>
          <a:lstStyle/>
          <a:p>
            <a:pPr eaLnBrk="1" hangingPunct="1"/>
            <a:r>
              <a:rPr lang="en-US">
                <a:latin typeface="Calibri" charset="0"/>
              </a:rPr>
              <a:t>Advantages:</a:t>
            </a:r>
          </a:p>
          <a:p>
            <a:pPr lvl="1" eaLnBrk="1" hangingPunct="1"/>
            <a:r>
              <a:rPr lang="en-US">
                <a:latin typeface="Calibri" charset="0"/>
              </a:rPr>
              <a:t>Inexpensive to construct</a:t>
            </a:r>
          </a:p>
          <a:p>
            <a:pPr lvl="1" eaLnBrk="1" hangingPunct="1"/>
            <a:r>
              <a:rPr lang="en-US">
                <a:latin typeface="Calibri" charset="0"/>
              </a:rPr>
              <a:t>Extremely fast at classifying unknown records</a:t>
            </a:r>
          </a:p>
          <a:p>
            <a:pPr lvl="1" eaLnBrk="1" hangingPunct="1"/>
            <a:r>
              <a:rPr lang="en-US">
                <a:latin typeface="Calibri" charset="0"/>
              </a:rPr>
              <a:t>Easy to interpret for small-sized trees</a:t>
            </a:r>
          </a:p>
          <a:p>
            <a:pPr lvl="1" eaLnBrk="1" hangingPunct="1"/>
            <a:r>
              <a:rPr lang="en-US">
                <a:latin typeface="Calibri" charset="0"/>
              </a:rPr>
              <a:t>Accuracy is comparable to other classification techniques for many simple data sets</a:t>
            </a:r>
          </a:p>
          <a:p>
            <a:pPr lvl="1" eaLnBrk="1" hangingPunct="1"/>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atin typeface="Calibri" charset="0"/>
              </a:rPr>
              <a:t>Example: C4.5</a:t>
            </a:r>
          </a:p>
        </p:txBody>
      </p:sp>
      <p:sp>
        <p:nvSpPr>
          <p:cNvPr id="61443" name="Rectangle 3"/>
          <p:cNvSpPr>
            <a:spLocks noGrp="1" noChangeArrowheads="1"/>
          </p:cNvSpPr>
          <p:nvPr>
            <p:ph idx="1"/>
          </p:nvPr>
        </p:nvSpPr>
        <p:spPr/>
        <p:txBody>
          <a:bodyPr>
            <a:normAutofit/>
          </a:bodyPr>
          <a:lstStyle/>
          <a:p>
            <a:pPr eaLnBrk="1" hangingPunct="1">
              <a:lnSpc>
                <a:spcPct val="90000"/>
              </a:lnSpc>
            </a:pPr>
            <a:r>
              <a:rPr lang="en-US">
                <a:latin typeface="Calibri" charset="0"/>
              </a:rPr>
              <a:t>Simple depth-first construction.</a:t>
            </a:r>
          </a:p>
          <a:p>
            <a:pPr eaLnBrk="1" hangingPunct="1">
              <a:lnSpc>
                <a:spcPct val="90000"/>
              </a:lnSpc>
            </a:pPr>
            <a:r>
              <a:rPr lang="en-US">
                <a:latin typeface="Calibri" charset="0"/>
              </a:rPr>
              <a:t>Uses Information Gain</a:t>
            </a:r>
          </a:p>
          <a:p>
            <a:pPr eaLnBrk="1" hangingPunct="1">
              <a:lnSpc>
                <a:spcPct val="90000"/>
              </a:lnSpc>
            </a:pPr>
            <a:r>
              <a:rPr lang="en-US">
                <a:latin typeface="Calibri" charset="0"/>
              </a:rPr>
              <a:t>Sorts Continuous Attributes at each node.</a:t>
            </a:r>
          </a:p>
          <a:p>
            <a:pPr eaLnBrk="1" hangingPunct="1">
              <a:lnSpc>
                <a:spcPct val="90000"/>
              </a:lnSpc>
            </a:pPr>
            <a:r>
              <a:rPr lang="en-US">
                <a:latin typeface="Calibri" charset="0"/>
              </a:rPr>
              <a:t>Needs entire data to fit in memory.</a:t>
            </a:r>
          </a:p>
          <a:p>
            <a:pPr eaLnBrk="1" hangingPunct="1">
              <a:lnSpc>
                <a:spcPct val="90000"/>
              </a:lnSpc>
            </a:pPr>
            <a:r>
              <a:rPr lang="en-US">
                <a:latin typeface="Calibri" charset="0"/>
              </a:rPr>
              <a:t>Unsuitable for Large Datasets.</a:t>
            </a:r>
          </a:p>
          <a:p>
            <a:pPr lvl="1" eaLnBrk="1" hangingPunct="1">
              <a:lnSpc>
                <a:spcPct val="90000"/>
              </a:lnSpc>
            </a:pPr>
            <a:r>
              <a:rPr lang="en-US">
                <a:latin typeface="Calibri" charset="0"/>
              </a:rPr>
              <a:t>Needs out-of-core sorting.</a:t>
            </a:r>
          </a:p>
          <a:p>
            <a:pPr lvl="1" eaLnBrk="1" hangingPunct="1">
              <a:lnSpc>
                <a:spcPct val="90000"/>
              </a:lnSpc>
            </a:pPr>
            <a:endParaRPr lang="en-US">
              <a:latin typeface="Calibri" charset="0"/>
            </a:endParaRPr>
          </a:p>
          <a:p>
            <a:pPr eaLnBrk="1" hangingPunct="1">
              <a:lnSpc>
                <a:spcPct val="90000"/>
              </a:lnSpc>
            </a:pPr>
            <a:r>
              <a:rPr lang="en-US">
                <a:latin typeface="Calibri" charset="0"/>
              </a:rPr>
              <a:t>You can download the software from:</a:t>
            </a:r>
            <a:br>
              <a:rPr lang="en-US">
                <a:latin typeface="Calibri" charset="0"/>
              </a:rPr>
            </a:br>
            <a:r>
              <a:rPr lang="en-US" sz="2400">
                <a:latin typeface="Calibri" charset="0"/>
                <a:hlinkClick r:id="rId2"/>
              </a:rPr>
              <a:t>http://www.cse.unsw.edu.au/~quinlan/c4.5r8.tar.gz</a:t>
            </a:r>
            <a:endParaRPr lang="en-US" sz="2400">
              <a:latin typeface="Calibri" charset="0"/>
            </a:endParaRPr>
          </a:p>
          <a:p>
            <a:pPr eaLnBrk="1" hangingPunct="1">
              <a:lnSpc>
                <a:spcPct val="90000"/>
              </a:lnSpc>
            </a:pPr>
            <a:endParaRPr lang="en-US" sz="24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atin typeface="Calibri" charset="0"/>
              </a:rPr>
              <a:t>Practical Issues of Classification</a:t>
            </a:r>
          </a:p>
        </p:txBody>
      </p:sp>
      <p:sp>
        <p:nvSpPr>
          <p:cNvPr id="58371" name="Rectangle 3"/>
          <p:cNvSpPr>
            <a:spLocks noGrp="1" noChangeArrowheads="1"/>
          </p:cNvSpPr>
          <p:nvPr>
            <p:ph idx="1"/>
          </p:nvPr>
        </p:nvSpPr>
        <p:spPr/>
        <p:txBody>
          <a:bodyPr/>
          <a:lstStyle/>
          <a:p>
            <a:pPr eaLnBrk="1" hangingPunct="1"/>
            <a:r>
              <a:rPr lang="en-US">
                <a:latin typeface="Calibri" charset="0"/>
              </a:rPr>
              <a:t>Underfitting and Overfitting</a:t>
            </a:r>
          </a:p>
          <a:p>
            <a:pPr eaLnBrk="1" hangingPunct="1"/>
            <a:endParaRPr lang="en-US">
              <a:latin typeface="Calibri" charset="0"/>
            </a:endParaRPr>
          </a:p>
          <a:p>
            <a:pPr eaLnBrk="1" hangingPunct="1"/>
            <a:r>
              <a:rPr lang="en-US">
                <a:latin typeface="Calibri" charset="0"/>
              </a:rPr>
              <a:t>Missing Values</a:t>
            </a:r>
          </a:p>
          <a:p>
            <a:pPr eaLnBrk="1" hangingPunct="1"/>
            <a:endParaRPr lang="en-US">
              <a:latin typeface="Calibri" charset="0"/>
            </a:endParaRPr>
          </a:p>
          <a:p>
            <a:pPr eaLnBrk="1" hangingPunct="1"/>
            <a:r>
              <a:rPr lang="en-US">
                <a:latin typeface="Calibri" charset="0"/>
              </a:rPr>
              <a:t>Costs of Classification</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ea typeface="+mj-ea"/>
              </a:rPr>
              <a:t>Underfitting and Overfitting (Example)</a:t>
            </a: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l="8139" t="5307" r="5814" b="5804"/>
          <a:stretch>
            <a:fillRect/>
          </a:stretch>
        </p:blipFill>
        <p:spPr bwMode="auto">
          <a:xfrm>
            <a:off x="228600" y="1524001"/>
            <a:ext cx="5638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6" name="Text Box 4"/>
          <p:cNvSpPr txBox="1">
            <a:spLocks noChangeArrowheads="1"/>
          </p:cNvSpPr>
          <p:nvPr/>
        </p:nvSpPr>
        <p:spPr bwMode="auto">
          <a:xfrm>
            <a:off x="6096000" y="2286000"/>
            <a:ext cx="2743200" cy="355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500 circular and 500 triangular data points.</a:t>
            </a:r>
          </a:p>
          <a:p>
            <a:pPr>
              <a:spcBef>
                <a:spcPct val="50000"/>
              </a:spcBef>
            </a:pPr>
            <a:endParaRPr lang="en-US" b="1"/>
          </a:p>
          <a:p>
            <a:pPr>
              <a:spcBef>
                <a:spcPct val="50000"/>
              </a:spcBef>
            </a:pPr>
            <a:r>
              <a:rPr lang="en-US" b="1"/>
              <a:t>Circular points:</a:t>
            </a:r>
          </a:p>
          <a:p>
            <a:pPr>
              <a:spcBef>
                <a:spcPct val="50000"/>
              </a:spcBef>
            </a:pPr>
            <a:r>
              <a:rPr lang="en-US" b="1"/>
              <a:t>0.5 </a:t>
            </a:r>
            <a:r>
              <a:rPr lang="en-US" b="1">
                <a:sym typeface="Symbol" charset="0"/>
              </a:rPr>
              <a:t> sqrt(x</a:t>
            </a:r>
            <a:r>
              <a:rPr lang="en-US" b="1" baseline="-25000">
                <a:sym typeface="Symbol" charset="0"/>
              </a:rPr>
              <a:t>1</a:t>
            </a:r>
            <a:r>
              <a:rPr lang="en-US" b="1" baseline="30000">
                <a:sym typeface="Symbol" charset="0"/>
              </a:rPr>
              <a:t>2</a:t>
            </a:r>
            <a:r>
              <a:rPr lang="en-US" b="1">
                <a:sym typeface="Symbol" charset="0"/>
              </a:rPr>
              <a:t>+x</a:t>
            </a:r>
            <a:r>
              <a:rPr lang="en-US" b="1" baseline="-25000">
                <a:sym typeface="Symbol" charset="0"/>
              </a:rPr>
              <a:t>2</a:t>
            </a:r>
            <a:r>
              <a:rPr lang="en-US" b="1" baseline="30000">
                <a:sym typeface="Symbol" charset="0"/>
              </a:rPr>
              <a:t>2</a:t>
            </a:r>
            <a:r>
              <a:rPr lang="en-US" b="1">
                <a:sym typeface="Symbol" charset="0"/>
              </a:rPr>
              <a:t>)  1</a:t>
            </a:r>
            <a:endParaRPr lang="en-US" b="1"/>
          </a:p>
          <a:p>
            <a:pPr>
              <a:spcBef>
                <a:spcPct val="50000"/>
              </a:spcBef>
            </a:pPr>
            <a:endParaRPr lang="en-US" b="1"/>
          </a:p>
          <a:p>
            <a:pPr>
              <a:spcBef>
                <a:spcPct val="50000"/>
              </a:spcBef>
            </a:pPr>
            <a:r>
              <a:rPr lang="en-US" b="1"/>
              <a:t>Triangular points:</a:t>
            </a:r>
          </a:p>
          <a:p>
            <a:pPr>
              <a:spcBef>
                <a:spcPct val="50000"/>
              </a:spcBef>
            </a:pPr>
            <a:r>
              <a:rPr lang="en-US" b="1">
                <a:sym typeface="Symbol" charset="0"/>
              </a:rPr>
              <a:t>sqrt(x</a:t>
            </a:r>
            <a:r>
              <a:rPr lang="en-US" b="1" baseline="-25000">
                <a:sym typeface="Symbol" charset="0"/>
              </a:rPr>
              <a:t>1</a:t>
            </a:r>
            <a:r>
              <a:rPr lang="en-US" b="1" baseline="30000">
                <a:sym typeface="Symbol" charset="0"/>
              </a:rPr>
              <a:t>2</a:t>
            </a:r>
            <a:r>
              <a:rPr lang="en-US" b="1">
                <a:sym typeface="Symbol" charset="0"/>
              </a:rPr>
              <a:t>+x</a:t>
            </a:r>
            <a:r>
              <a:rPr lang="en-US" b="1" baseline="-25000">
                <a:sym typeface="Symbol" charset="0"/>
              </a:rPr>
              <a:t>2</a:t>
            </a:r>
            <a:r>
              <a:rPr lang="en-US" b="1" baseline="30000">
                <a:sym typeface="Symbol" charset="0"/>
              </a:rPr>
              <a:t>2</a:t>
            </a:r>
            <a:r>
              <a:rPr lang="en-US" b="1">
                <a:sym typeface="Symbol" charset="0"/>
              </a:rPr>
              <a:t>) &gt; 0.5 or</a:t>
            </a:r>
          </a:p>
          <a:p>
            <a:pPr>
              <a:spcBef>
                <a:spcPct val="50000"/>
              </a:spcBef>
            </a:pPr>
            <a:r>
              <a:rPr lang="en-US" b="1">
                <a:sym typeface="Symbol" charset="0"/>
              </a:rPr>
              <a:t>sqrt(x</a:t>
            </a:r>
            <a:r>
              <a:rPr lang="en-US" b="1" baseline="-25000">
                <a:sym typeface="Symbol" charset="0"/>
              </a:rPr>
              <a:t>1</a:t>
            </a:r>
            <a:r>
              <a:rPr lang="en-US" b="1" baseline="30000">
                <a:sym typeface="Symbol" charset="0"/>
              </a:rPr>
              <a:t>2</a:t>
            </a:r>
            <a:r>
              <a:rPr lang="en-US" b="1">
                <a:sym typeface="Symbol" charset="0"/>
              </a:rPr>
              <a:t>+x</a:t>
            </a:r>
            <a:r>
              <a:rPr lang="en-US" b="1" baseline="-25000">
                <a:sym typeface="Symbol" charset="0"/>
              </a:rPr>
              <a:t>2</a:t>
            </a:r>
            <a:r>
              <a:rPr lang="en-US" b="1" baseline="30000">
                <a:sym typeface="Symbol" charset="0"/>
              </a:rPr>
              <a:t>2</a:t>
            </a:r>
            <a:r>
              <a:rPr lang="en-US" b="1">
                <a:sym typeface="Symbol" charset="0"/>
              </a:rPr>
              <a:t>) &lt; 1</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Calibri" charset="0"/>
              </a:rPr>
              <a:t>Underfitting and Overfitting</a:t>
            </a:r>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420" name="Line 4"/>
          <p:cNvSpPr>
            <a:spLocks noChangeShapeType="1"/>
          </p:cNvSpPr>
          <p:nvPr/>
        </p:nvSpPr>
        <p:spPr bwMode="auto">
          <a:xfrm>
            <a:off x="4267200" y="1600200"/>
            <a:ext cx="0" cy="4114800"/>
          </a:xfrm>
          <a:prstGeom prst="line">
            <a:avLst/>
          </a:prstGeom>
          <a:noFill/>
          <a:ln w="25400">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60421" name="Text Box 5"/>
          <p:cNvSpPr txBox="1">
            <a:spLocks noChangeArrowheads="1"/>
          </p:cNvSpPr>
          <p:nvPr/>
        </p:nvSpPr>
        <p:spPr bwMode="auto">
          <a:xfrm>
            <a:off x="4343400" y="1828800"/>
            <a:ext cx="160020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Overfitting</a:t>
            </a:r>
            <a:endParaRPr lang="en-US" b="1">
              <a:sym typeface="Symbol" charset="0"/>
            </a:endParaRPr>
          </a:p>
        </p:txBody>
      </p:sp>
      <p:sp>
        <p:nvSpPr>
          <p:cNvPr id="60422" name="Text Box 6"/>
          <p:cNvSpPr txBox="1">
            <a:spLocks noChangeArrowheads="1"/>
          </p:cNvSpPr>
          <p:nvPr/>
        </p:nvSpPr>
        <p:spPr bwMode="auto">
          <a:xfrm>
            <a:off x="457200" y="6096000"/>
            <a:ext cx="845820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Underfitting</a:t>
            </a:r>
            <a:r>
              <a:rPr lang="en-US"/>
              <a:t>: when model is too simple, both training and test errors are large </a:t>
            </a:r>
            <a:endParaRPr lang="en-US">
              <a:sym typeface="Symbol" charset="0"/>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atin typeface="Calibri" charset="0"/>
              </a:rPr>
              <a:t>Overfitting due to Noise </a:t>
            </a: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t="4819" b="3615"/>
          <a:stretch>
            <a:fillRect/>
          </a:stretch>
        </p:blipFill>
        <p:spPr bwMode="auto">
          <a:xfrm>
            <a:off x="1295400" y="1524000"/>
            <a:ext cx="6324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44" name="Text Box 4"/>
          <p:cNvSpPr txBox="1">
            <a:spLocks noChangeArrowheads="1"/>
          </p:cNvSpPr>
          <p:nvPr/>
        </p:nvSpPr>
        <p:spPr bwMode="auto">
          <a:xfrm>
            <a:off x="1676400" y="6172200"/>
            <a:ext cx="579120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Decision boundary is distorted by noise point</a:t>
            </a:r>
            <a:endParaRPr lang="en-US" b="1">
              <a:sym typeface="Symbol"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914400"/>
            <a:ext cx="8610600" cy="533400"/>
          </a:xfrm>
        </p:spPr>
        <p:txBody>
          <a:bodyPr rtlCol="0">
            <a:normAutofit fontScale="90000"/>
          </a:bodyPr>
          <a:lstStyle/>
          <a:p>
            <a:pPr eaLnBrk="1" fontAlgn="auto" hangingPunct="1">
              <a:spcAft>
                <a:spcPts val="0"/>
              </a:spcAft>
              <a:defRPr/>
            </a:pPr>
            <a:r>
              <a:rPr lang="en-US" smtClean="0">
                <a:ea typeface="+mj-ea"/>
              </a:rPr>
              <a:t>Overfitting due to Insufficient Examples</a:t>
            </a:r>
          </a:p>
        </p:txBody>
      </p:sp>
      <p:pic>
        <p:nvPicPr>
          <p:cNvPr id="624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072" t="4857" r="5357" b="4857"/>
          <a:stretch>
            <a:fillRect/>
          </a:stretch>
        </p:blipFill>
        <p:spPr>
          <a:xfrm>
            <a:off x="1858963" y="1600200"/>
            <a:ext cx="4448175" cy="2998788"/>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62468" name="Text Box 3"/>
          <p:cNvSpPr txBox="1">
            <a:spLocks noChangeArrowheads="1"/>
          </p:cNvSpPr>
          <p:nvPr/>
        </p:nvSpPr>
        <p:spPr bwMode="auto">
          <a:xfrm>
            <a:off x="609600" y="4724401"/>
            <a:ext cx="7620000" cy="161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sym typeface="Symbol" charset="0"/>
              </a:rPr>
              <a:t>Lack of data points in the lower half of the diagram makes it difficult to predict correctly the class labels of that region </a:t>
            </a:r>
          </a:p>
          <a:p>
            <a:pPr>
              <a:spcBef>
                <a:spcPct val="50000"/>
              </a:spcBef>
            </a:pPr>
            <a:r>
              <a:rPr lang="en-US" b="1"/>
              <a:t>- Insufficient number of training records in the region causes the decision tree to predict the test examples using other training records that are irrelevant to the classification task</a:t>
            </a:r>
            <a:endParaRPr lang="en-US" b="1">
              <a:sym typeface="Symbol" charset="0"/>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atin typeface="Calibri" charset="0"/>
              </a:rPr>
              <a:t>Notes on Overfitting</a:t>
            </a:r>
          </a:p>
        </p:txBody>
      </p:sp>
      <p:sp>
        <p:nvSpPr>
          <p:cNvPr id="63491" name="Rectangle 3"/>
          <p:cNvSpPr>
            <a:spLocks noGrp="1" noChangeArrowheads="1"/>
          </p:cNvSpPr>
          <p:nvPr>
            <p:ph idx="1"/>
          </p:nvPr>
        </p:nvSpPr>
        <p:spPr/>
        <p:txBody>
          <a:bodyPr/>
          <a:lstStyle/>
          <a:p>
            <a:pPr eaLnBrk="1" hangingPunct="1"/>
            <a:r>
              <a:rPr lang="en-US">
                <a:latin typeface="Calibri" charset="0"/>
              </a:rPr>
              <a:t>Overfitting results in decision trees that are more complex than necessary</a:t>
            </a:r>
          </a:p>
          <a:p>
            <a:pPr eaLnBrk="1" hangingPunct="1"/>
            <a:endParaRPr lang="en-US">
              <a:latin typeface="Calibri" charset="0"/>
            </a:endParaRPr>
          </a:p>
          <a:p>
            <a:pPr eaLnBrk="1" hangingPunct="1"/>
            <a:r>
              <a:rPr lang="en-US">
                <a:latin typeface="Calibri" charset="0"/>
              </a:rPr>
              <a:t>Training error no longer provides a good estimate of how well the tree will perform on previously unseen records</a:t>
            </a:r>
          </a:p>
          <a:p>
            <a:pPr eaLnBrk="1" hangingPunct="1"/>
            <a:endParaRPr lang="en-US">
              <a:latin typeface="Calibri" charset="0"/>
            </a:endParaRPr>
          </a:p>
          <a:p>
            <a:pPr eaLnBrk="1" hangingPunct="1"/>
            <a:r>
              <a:rPr lang="en-US">
                <a:latin typeface="Calibri" charset="0"/>
              </a:rPr>
              <a:t>Need new ways for estimating errors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atin typeface="Calibri" charset="0"/>
              </a:rPr>
              <a:t>Classification Techniques</a:t>
            </a:r>
          </a:p>
        </p:txBody>
      </p:sp>
      <p:sp>
        <p:nvSpPr>
          <p:cNvPr id="12291" name="Rectangle 3"/>
          <p:cNvSpPr>
            <a:spLocks noGrp="1" noChangeArrowheads="1"/>
          </p:cNvSpPr>
          <p:nvPr>
            <p:ph idx="1"/>
          </p:nvPr>
        </p:nvSpPr>
        <p:spPr/>
        <p:txBody>
          <a:bodyPr/>
          <a:lstStyle/>
          <a:p>
            <a:pPr eaLnBrk="1" hangingPunct="1"/>
            <a:r>
              <a:rPr lang="en-US">
                <a:latin typeface="Calibri" charset="0"/>
              </a:rPr>
              <a:t>Decision Tree based Methods</a:t>
            </a:r>
          </a:p>
          <a:p>
            <a:pPr eaLnBrk="1" hangingPunct="1"/>
            <a:r>
              <a:rPr lang="en-US">
                <a:latin typeface="Calibri" charset="0"/>
              </a:rPr>
              <a:t>Rule-based Methods</a:t>
            </a:r>
          </a:p>
          <a:p>
            <a:pPr eaLnBrk="1" hangingPunct="1"/>
            <a:r>
              <a:rPr lang="en-US">
                <a:latin typeface="Calibri" charset="0"/>
              </a:rPr>
              <a:t>Memory based reasoning</a:t>
            </a:r>
          </a:p>
          <a:p>
            <a:pPr eaLnBrk="1" hangingPunct="1"/>
            <a:r>
              <a:rPr lang="en-US">
                <a:latin typeface="Calibri" charset="0"/>
              </a:rPr>
              <a:t>Neural Networks</a:t>
            </a:r>
          </a:p>
          <a:p>
            <a:pPr eaLnBrk="1" hangingPunct="1"/>
            <a:r>
              <a:rPr lang="en-US">
                <a:latin typeface="Calibri" charset="0"/>
              </a:rPr>
              <a:t>Naïve Bayes and Bayesian Belief Networks</a:t>
            </a:r>
          </a:p>
          <a:p>
            <a:pPr eaLnBrk="1" hangingPunct="1"/>
            <a:r>
              <a:rPr lang="en-US">
                <a:latin typeface="Calibri" charset="0"/>
              </a:rPr>
              <a:t>Support Vector Machines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Calibri" charset="0"/>
              </a:rPr>
              <a:t>Estimating Generalization Errors</a:t>
            </a:r>
          </a:p>
        </p:txBody>
      </p:sp>
      <p:sp>
        <p:nvSpPr>
          <p:cNvPr id="64515" name="Rectangle 3"/>
          <p:cNvSpPr>
            <a:spLocks noGrp="1" noChangeArrowheads="1"/>
          </p:cNvSpPr>
          <p:nvPr>
            <p:ph idx="1"/>
          </p:nvPr>
        </p:nvSpPr>
        <p:spPr/>
        <p:txBody>
          <a:bodyPr/>
          <a:lstStyle/>
          <a:p>
            <a:pPr eaLnBrk="1" hangingPunct="1">
              <a:lnSpc>
                <a:spcPct val="80000"/>
              </a:lnSpc>
            </a:pPr>
            <a:r>
              <a:rPr lang="en-US" sz="2400">
                <a:solidFill>
                  <a:srgbClr val="FF0000"/>
                </a:solidFill>
                <a:latin typeface="Calibri" charset="0"/>
              </a:rPr>
              <a:t>Re-substitution errors:</a:t>
            </a:r>
            <a:r>
              <a:rPr lang="en-US" sz="2400">
                <a:latin typeface="Calibri" charset="0"/>
              </a:rPr>
              <a:t> error on training (</a:t>
            </a:r>
            <a:r>
              <a:rPr lang="en-US" sz="2400">
                <a:latin typeface="Calibri" charset="0"/>
                <a:sym typeface="Symbol" charset="0"/>
              </a:rPr>
              <a:t> </a:t>
            </a:r>
            <a:r>
              <a:rPr lang="en-US" sz="2400">
                <a:latin typeface="Calibri" charset="0"/>
              </a:rPr>
              <a:t>e(t) )</a:t>
            </a:r>
          </a:p>
          <a:p>
            <a:pPr eaLnBrk="1" hangingPunct="1">
              <a:lnSpc>
                <a:spcPct val="80000"/>
              </a:lnSpc>
            </a:pPr>
            <a:r>
              <a:rPr lang="en-US" sz="2400">
                <a:solidFill>
                  <a:srgbClr val="FF0000"/>
                </a:solidFill>
                <a:latin typeface="Calibri" charset="0"/>
              </a:rPr>
              <a:t>Generalization errors:</a:t>
            </a:r>
            <a:r>
              <a:rPr lang="en-US" sz="2400">
                <a:latin typeface="Calibri" charset="0"/>
              </a:rPr>
              <a:t> error on testing (</a:t>
            </a:r>
            <a:r>
              <a:rPr lang="en-US" sz="2400">
                <a:latin typeface="Calibri" charset="0"/>
                <a:sym typeface="Symbol" charset="0"/>
              </a:rPr>
              <a:t></a:t>
            </a:r>
            <a:r>
              <a:rPr lang="en-US" sz="2400">
                <a:latin typeface="Calibri" charset="0"/>
              </a:rPr>
              <a:t> e</a:t>
            </a:r>
            <a:r>
              <a:rPr lang="ja-JP" altLang="en-US" sz="2400">
                <a:latin typeface="Calibri" charset="0"/>
              </a:rPr>
              <a:t>’</a:t>
            </a:r>
            <a:r>
              <a:rPr lang="en-US" sz="2400">
                <a:latin typeface="Calibri" charset="0"/>
              </a:rPr>
              <a:t>(t))</a:t>
            </a:r>
          </a:p>
          <a:p>
            <a:pPr lvl="4" eaLnBrk="1" hangingPunct="1">
              <a:lnSpc>
                <a:spcPct val="80000"/>
              </a:lnSpc>
            </a:pPr>
            <a:endParaRPr lang="en-US" sz="500">
              <a:latin typeface="Calibri" charset="0"/>
            </a:endParaRPr>
          </a:p>
          <a:p>
            <a:pPr eaLnBrk="1" hangingPunct="1">
              <a:lnSpc>
                <a:spcPct val="80000"/>
              </a:lnSpc>
            </a:pPr>
            <a:r>
              <a:rPr lang="en-US" sz="2400">
                <a:latin typeface="Calibri" charset="0"/>
              </a:rPr>
              <a:t>Methods for estimating generalization errors:</a:t>
            </a:r>
          </a:p>
          <a:p>
            <a:pPr lvl="1" eaLnBrk="1" hangingPunct="1">
              <a:lnSpc>
                <a:spcPct val="80000"/>
              </a:lnSpc>
            </a:pPr>
            <a:r>
              <a:rPr lang="en-US" sz="2000">
                <a:solidFill>
                  <a:srgbClr val="FF0000"/>
                </a:solidFill>
                <a:latin typeface="Calibri" charset="0"/>
              </a:rPr>
              <a:t>Optimistic approach:</a:t>
            </a:r>
            <a:r>
              <a:rPr lang="en-US" sz="2000">
                <a:latin typeface="Calibri" charset="0"/>
              </a:rPr>
              <a:t>  e</a:t>
            </a:r>
            <a:r>
              <a:rPr lang="ja-JP" altLang="en-US" sz="2000">
                <a:latin typeface="Calibri" charset="0"/>
              </a:rPr>
              <a:t>’</a:t>
            </a:r>
            <a:r>
              <a:rPr lang="en-US" sz="2000">
                <a:latin typeface="Calibri" charset="0"/>
              </a:rPr>
              <a:t>(t) = e(t)</a:t>
            </a:r>
          </a:p>
          <a:p>
            <a:pPr lvl="1" eaLnBrk="1" hangingPunct="1">
              <a:lnSpc>
                <a:spcPct val="80000"/>
              </a:lnSpc>
            </a:pPr>
            <a:r>
              <a:rPr lang="en-US" sz="2000">
                <a:solidFill>
                  <a:srgbClr val="FF0000"/>
                </a:solidFill>
                <a:latin typeface="Calibri" charset="0"/>
              </a:rPr>
              <a:t>Pessimistic approach:</a:t>
            </a:r>
            <a:r>
              <a:rPr lang="en-US" sz="2000">
                <a:latin typeface="Calibri" charset="0"/>
              </a:rPr>
              <a:t> </a:t>
            </a:r>
          </a:p>
          <a:p>
            <a:pPr lvl="2" eaLnBrk="1" hangingPunct="1">
              <a:lnSpc>
                <a:spcPct val="80000"/>
              </a:lnSpc>
            </a:pPr>
            <a:r>
              <a:rPr lang="en-US" sz="1800">
                <a:latin typeface="Calibri" charset="0"/>
              </a:rPr>
              <a:t>  For each leaf node: e</a:t>
            </a:r>
            <a:r>
              <a:rPr lang="ja-JP" altLang="en-US" sz="1800">
                <a:latin typeface="Calibri" charset="0"/>
              </a:rPr>
              <a:t>’</a:t>
            </a:r>
            <a:r>
              <a:rPr lang="en-US" sz="1800">
                <a:latin typeface="Calibri" charset="0"/>
              </a:rPr>
              <a:t>(t) = (e(t)+0.5) </a:t>
            </a:r>
          </a:p>
          <a:p>
            <a:pPr lvl="2" eaLnBrk="1" hangingPunct="1">
              <a:lnSpc>
                <a:spcPct val="80000"/>
              </a:lnSpc>
            </a:pPr>
            <a:r>
              <a:rPr lang="en-US" sz="1800">
                <a:latin typeface="Calibri" charset="0"/>
              </a:rPr>
              <a:t>  Total errors: e</a:t>
            </a:r>
            <a:r>
              <a:rPr lang="ja-JP" altLang="en-US" sz="1800">
                <a:latin typeface="Calibri" charset="0"/>
              </a:rPr>
              <a:t>’</a:t>
            </a:r>
            <a:r>
              <a:rPr lang="en-US" sz="1800">
                <a:latin typeface="Calibri" charset="0"/>
              </a:rPr>
              <a:t>(T) = </a:t>
            </a:r>
            <a:r>
              <a:rPr lang="en-US" sz="1800">
                <a:latin typeface="Calibri" charset="0"/>
                <a:sym typeface="Symbol" charset="0"/>
              </a:rPr>
              <a:t>e(T) + N  0.5 (N: number of leaf nodes)</a:t>
            </a:r>
          </a:p>
          <a:p>
            <a:pPr lvl="2" eaLnBrk="1" hangingPunct="1">
              <a:lnSpc>
                <a:spcPct val="80000"/>
              </a:lnSpc>
            </a:pPr>
            <a:r>
              <a:rPr lang="en-US" sz="1800">
                <a:latin typeface="Calibri" charset="0"/>
                <a:sym typeface="Symbol" charset="0"/>
              </a:rPr>
              <a:t>  For a tree with 30 leaf nodes and 10 errors on training </a:t>
            </a:r>
            <a:br>
              <a:rPr lang="en-US" sz="1800">
                <a:latin typeface="Calibri" charset="0"/>
                <a:sym typeface="Symbol" charset="0"/>
              </a:rPr>
            </a:br>
            <a:r>
              <a:rPr lang="en-US" sz="1800">
                <a:latin typeface="Calibri" charset="0"/>
                <a:sym typeface="Symbol" charset="0"/>
              </a:rPr>
              <a:t>    (out of 1000 instances):</a:t>
            </a:r>
            <a:br>
              <a:rPr lang="en-US" sz="1800">
                <a:latin typeface="Calibri" charset="0"/>
                <a:sym typeface="Symbol" charset="0"/>
              </a:rPr>
            </a:br>
            <a:r>
              <a:rPr lang="en-US" sz="1800">
                <a:latin typeface="Calibri" charset="0"/>
                <a:sym typeface="Symbol" charset="0"/>
              </a:rPr>
              <a:t>          Training error = 10/1000 = 1%</a:t>
            </a:r>
          </a:p>
          <a:p>
            <a:pPr lvl="2" eaLnBrk="1" hangingPunct="1">
              <a:lnSpc>
                <a:spcPct val="80000"/>
              </a:lnSpc>
              <a:buFont typeface="Wingdings" charset="0"/>
              <a:buNone/>
            </a:pPr>
            <a:r>
              <a:rPr lang="en-US" sz="1800">
                <a:latin typeface="Calibri" charset="0"/>
                <a:sym typeface="Symbol" charset="0"/>
              </a:rPr>
              <a:t>          Generalization error = (10 + 300.5)/1000 = 2.5%</a:t>
            </a:r>
          </a:p>
          <a:p>
            <a:pPr lvl="1" eaLnBrk="1" hangingPunct="1">
              <a:lnSpc>
                <a:spcPct val="80000"/>
              </a:lnSpc>
            </a:pPr>
            <a:r>
              <a:rPr lang="en-US" sz="2000">
                <a:solidFill>
                  <a:srgbClr val="FF0000"/>
                </a:solidFill>
                <a:latin typeface="Calibri" charset="0"/>
                <a:sym typeface="Symbol" charset="0"/>
              </a:rPr>
              <a:t>Reduced error pruning (REP):</a:t>
            </a:r>
          </a:p>
          <a:p>
            <a:pPr lvl="2" eaLnBrk="1" hangingPunct="1">
              <a:lnSpc>
                <a:spcPct val="80000"/>
              </a:lnSpc>
            </a:pPr>
            <a:r>
              <a:rPr lang="en-US" sz="1800">
                <a:latin typeface="Calibri" charset="0"/>
                <a:sym typeface="Symbol" charset="0"/>
              </a:rPr>
              <a:t> uses validation data set to estimate generalization</a:t>
            </a:r>
            <a:br>
              <a:rPr lang="en-US" sz="1800">
                <a:latin typeface="Calibri" charset="0"/>
                <a:sym typeface="Symbol" charset="0"/>
              </a:rPr>
            </a:br>
            <a:r>
              <a:rPr lang="en-US" sz="1800">
                <a:latin typeface="Calibri" charset="0"/>
                <a:sym typeface="Symbol" charset="0"/>
              </a:rPr>
              <a:t>    error</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atin typeface="Calibri" charset="0"/>
              </a:rPr>
              <a:t>Occam</a:t>
            </a:r>
            <a:r>
              <a:rPr lang="ja-JP" altLang="en-US">
                <a:latin typeface="Calibri" charset="0"/>
              </a:rPr>
              <a:t>’</a:t>
            </a:r>
            <a:r>
              <a:rPr lang="en-US">
                <a:latin typeface="Calibri" charset="0"/>
              </a:rPr>
              <a:t>s Razor</a:t>
            </a:r>
          </a:p>
        </p:txBody>
      </p:sp>
      <p:sp>
        <p:nvSpPr>
          <p:cNvPr id="65539" name="Rectangle 3"/>
          <p:cNvSpPr>
            <a:spLocks noGrp="1" noChangeArrowheads="1"/>
          </p:cNvSpPr>
          <p:nvPr>
            <p:ph idx="1"/>
          </p:nvPr>
        </p:nvSpPr>
        <p:spPr/>
        <p:txBody>
          <a:bodyPr/>
          <a:lstStyle/>
          <a:p>
            <a:pPr eaLnBrk="1" hangingPunct="1"/>
            <a:r>
              <a:rPr lang="en-US">
                <a:latin typeface="Calibri" charset="0"/>
              </a:rPr>
              <a:t>Given two models of similar generalization errors,  one should prefer the simpler model over the more complex model</a:t>
            </a:r>
          </a:p>
          <a:p>
            <a:pPr eaLnBrk="1" hangingPunct="1"/>
            <a:endParaRPr lang="en-US">
              <a:latin typeface="Calibri" charset="0"/>
            </a:endParaRPr>
          </a:p>
          <a:p>
            <a:pPr eaLnBrk="1" hangingPunct="1"/>
            <a:r>
              <a:rPr lang="en-US">
                <a:latin typeface="Calibri" charset="0"/>
              </a:rPr>
              <a:t> For complex models, there is a greater chance that it was fitted accidentally by errors in data</a:t>
            </a:r>
          </a:p>
          <a:p>
            <a:pPr eaLnBrk="1" hangingPunct="1"/>
            <a:endParaRPr lang="en-US">
              <a:latin typeface="Calibri" charset="0"/>
            </a:endParaRPr>
          </a:p>
          <a:p>
            <a:pPr eaLnBrk="1" hangingPunct="1"/>
            <a:r>
              <a:rPr lang="en-US">
                <a:latin typeface="Calibri" charset="0"/>
              </a:rPr>
              <a:t> Therefore, one should include model complexity when evaluating a model</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atin typeface="Calibri" charset="0"/>
              </a:rPr>
              <a:t>Minimum Description Length (MDL)</a:t>
            </a:r>
          </a:p>
        </p:txBody>
      </p:sp>
      <p:sp>
        <p:nvSpPr>
          <p:cNvPr id="66563" name="Rectangle 3"/>
          <p:cNvSpPr>
            <a:spLocks noGrp="1" noChangeArrowheads="1"/>
          </p:cNvSpPr>
          <p:nvPr>
            <p:ph idx="1"/>
          </p:nvPr>
        </p:nvSpPr>
        <p:spPr>
          <a:xfrm>
            <a:off x="503238" y="4186238"/>
            <a:ext cx="8140700" cy="2214562"/>
          </a:xfrm>
        </p:spPr>
        <p:txBody>
          <a:bodyPr/>
          <a:lstStyle/>
          <a:p>
            <a:pPr eaLnBrk="1" hangingPunct="1">
              <a:lnSpc>
                <a:spcPct val="90000"/>
              </a:lnSpc>
            </a:pPr>
            <a:r>
              <a:rPr lang="en-US" sz="2000">
                <a:solidFill>
                  <a:srgbClr val="FF0000"/>
                </a:solidFill>
                <a:latin typeface="Calibri" charset="0"/>
              </a:rPr>
              <a:t>Cost(Model,Data) = Cost(Data|Model) + Cost(Model)</a:t>
            </a:r>
          </a:p>
          <a:p>
            <a:pPr lvl="1" eaLnBrk="1" hangingPunct="1">
              <a:lnSpc>
                <a:spcPct val="90000"/>
              </a:lnSpc>
            </a:pPr>
            <a:r>
              <a:rPr lang="en-US" sz="1800">
                <a:latin typeface="Calibri" charset="0"/>
              </a:rPr>
              <a:t>Cost is the number of bits needed for encoding.</a:t>
            </a:r>
          </a:p>
          <a:p>
            <a:pPr lvl="1" eaLnBrk="1" hangingPunct="1">
              <a:lnSpc>
                <a:spcPct val="90000"/>
              </a:lnSpc>
            </a:pPr>
            <a:r>
              <a:rPr lang="en-US" sz="1800">
                <a:latin typeface="Calibri" charset="0"/>
              </a:rPr>
              <a:t>Search for the least costly model.</a:t>
            </a:r>
          </a:p>
          <a:p>
            <a:pPr eaLnBrk="1" hangingPunct="1">
              <a:lnSpc>
                <a:spcPct val="90000"/>
              </a:lnSpc>
            </a:pPr>
            <a:r>
              <a:rPr lang="en-US" sz="2000">
                <a:latin typeface="Calibri" charset="0"/>
              </a:rPr>
              <a:t>Cost(Data|Model) encodes the misclassification errors.</a:t>
            </a:r>
          </a:p>
          <a:p>
            <a:pPr eaLnBrk="1" hangingPunct="1">
              <a:lnSpc>
                <a:spcPct val="90000"/>
              </a:lnSpc>
            </a:pPr>
            <a:r>
              <a:rPr lang="en-US" sz="2000">
                <a:latin typeface="Calibri" charset="0"/>
              </a:rPr>
              <a:t>Cost(Model) uses node encoding (number of children) plus splitting condition encoding.</a:t>
            </a:r>
          </a:p>
        </p:txBody>
      </p:sp>
      <p:graphicFrame>
        <p:nvGraphicFramePr>
          <p:cNvPr id="66564" name="Object 4"/>
          <p:cNvGraphicFramePr>
            <a:graphicFrameLocks noChangeAspect="1"/>
          </p:cNvGraphicFramePr>
          <p:nvPr/>
        </p:nvGraphicFramePr>
        <p:xfrm>
          <a:off x="2209800" y="1479550"/>
          <a:ext cx="4392613" cy="2406650"/>
        </p:xfrm>
        <a:graphic>
          <a:graphicData uri="http://schemas.openxmlformats.org/presentationml/2006/ole">
            <mc:AlternateContent xmlns:mc="http://schemas.openxmlformats.org/markup-compatibility/2006">
              <mc:Choice xmlns:v="urn:schemas-microsoft-com:vml" Requires="v">
                <p:oleObj spid="_x0000_s66600" name="VISIO" r:id="rId3" imgW="6348984" imgH="3473196" progId="Visio.Drawing.6">
                  <p:embed/>
                </p:oleObj>
              </mc:Choice>
              <mc:Fallback>
                <p:oleObj name="VISIO" r:id="rId3" imgW="6348984" imgH="3473196"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79550"/>
                        <a:ext cx="43926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6565" name="Object 5"/>
          <p:cNvGraphicFramePr>
            <a:graphicFrameLocks noChangeAspect="1"/>
          </p:cNvGraphicFramePr>
          <p:nvPr/>
        </p:nvGraphicFramePr>
        <p:xfrm>
          <a:off x="685800" y="1555750"/>
          <a:ext cx="1131888" cy="2133600"/>
        </p:xfrm>
        <a:graphic>
          <a:graphicData uri="http://schemas.openxmlformats.org/presentationml/2006/ole">
            <mc:AlternateContent xmlns:mc="http://schemas.openxmlformats.org/markup-compatibility/2006">
              <mc:Choice xmlns:v="urn:schemas-microsoft-com:vml" Requires="v">
                <p:oleObj spid="_x0000_s66601" name="Worksheet" r:id="rId5" imgW="1229106" imgH="2314854" progId="Excel.Sheet.8">
                  <p:embed/>
                </p:oleObj>
              </mc:Choice>
              <mc:Fallback>
                <p:oleObj name="Worksheet" r:id="rId5" imgW="1229106" imgH="2314854"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55575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6566" name="Object 6"/>
          <p:cNvGraphicFramePr>
            <a:graphicFrameLocks noChangeAspect="1"/>
          </p:cNvGraphicFramePr>
          <p:nvPr/>
        </p:nvGraphicFramePr>
        <p:xfrm>
          <a:off x="7239000" y="1708151"/>
          <a:ext cx="1131888" cy="2133600"/>
        </p:xfrm>
        <a:graphic>
          <a:graphicData uri="http://schemas.openxmlformats.org/presentationml/2006/ole">
            <mc:AlternateContent xmlns:mc="http://schemas.openxmlformats.org/markup-compatibility/2006">
              <mc:Choice xmlns:v="urn:schemas-microsoft-com:vml" Requires="v">
                <p:oleObj spid="_x0000_s66602" name="Worksheet" r:id="rId7" imgW="1229106" imgH="2314854" progId="Excel.Sheet.8">
                  <p:embed/>
                </p:oleObj>
              </mc:Choice>
              <mc:Fallback>
                <p:oleObj name="Worksheet" r:id="rId7" imgW="1229106" imgH="2314854" progId="Excel.Shee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1708151"/>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atin typeface="Calibri" charset="0"/>
              </a:rPr>
              <a:t>How to Address Overfitting</a:t>
            </a:r>
          </a:p>
        </p:txBody>
      </p:sp>
      <p:sp>
        <p:nvSpPr>
          <p:cNvPr id="67587" name="Rectangle 3"/>
          <p:cNvSpPr>
            <a:spLocks noGrp="1" noChangeArrowheads="1"/>
          </p:cNvSpPr>
          <p:nvPr>
            <p:ph idx="1"/>
          </p:nvPr>
        </p:nvSpPr>
        <p:spPr>
          <a:xfrm>
            <a:off x="228600" y="1447800"/>
            <a:ext cx="8763000" cy="5181600"/>
          </a:xfrm>
        </p:spPr>
        <p:txBody>
          <a:bodyPr/>
          <a:lstStyle/>
          <a:p>
            <a:pPr eaLnBrk="1" hangingPunct="1"/>
            <a:r>
              <a:rPr lang="en-US" sz="2400">
                <a:solidFill>
                  <a:srgbClr val="FF0000"/>
                </a:solidFill>
                <a:latin typeface="Calibri" charset="0"/>
              </a:rPr>
              <a:t>Pre-Pruning (Early Stopping Rule)</a:t>
            </a:r>
          </a:p>
          <a:p>
            <a:pPr lvl="1" eaLnBrk="1" hangingPunct="1"/>
            <a:r>
              <a:rPr lang="en-US" sz="2000">
                <a:latin typeface="Calibri" charset="0"/>
              </a:rPr>
              <a:t>Stop the algorithm before it becomes a fully-grown tree</a:t>
            </a:r>
          </a:p>
          <a:p>
            <a:pPr lvl="1" eaLnBrk="1" hangingPunct="1"/>
            <a:r>
              <a:rPr lang="en-US" sz="2000">
                <a:latin typeface="Calibri" charset="0"/>
              </a:rPr>
              <a:t>Typical stopping conditions for a node:</a:t>
            </a:r>
          </a:p>
          <a:p>
            <a:pPr lvl="2" eaLnBrk="1" hangingPunct="1"/>
            <a:r>
              <a:rPr lang="en-US" sz="1800">
                <a:latin typeface="Calibri" charset="0"/>
              </a:rPr>
              <a:t> Stop if all instances belong to the same class</a:t>
            </a:r>
          </a:p>
          <a:p>
            <a:pPr lvl="2" eaLnBrk="1" hangingPunct="1"/>
            <a:r>
              <a:rPr lang="en-US" sz="1800">
                <a:latin typeface="Calibri" charset="0"/>
              </a:rPr>
              <a:t> Stop if all the attribute values are the same</a:t>
            </a:r>
          </a:p>
          <a:p>
            <a:pPr lvl="1" eaLnBrk="1" hangingPunct="1"/>
            <a:r>
              <a:rPr lang="en-US" sz="2000">
                <a:latin typeface="Calibri" charset="0"/>
              </a:rPr>
              <a:t>More restrictive conditions:</a:t>
            </a:r>
          </a:p>
          <a:p>
            <a:pPr lvl="2" eaLnBrk="1" hangingPunct="1"/>
            <a:r>
              <a:rPr lang="en-US" sz="1800">
                <a:latin typeface="Calibri" charset="0"/>
              </a:rPr>
              <a:t> Stop if number of instances is less than some user-specified threshold</a:t>
            </a:r>
          </a:p>
          <a:p>
            <a:pPr lvl="2" eaLnBrk="1" hangingPunct="1"/>
            <a:r>
              <a:rPr lang="en-US" sz="1800">
                <a:latin typeface="Calibri" charset="0"/>
              </a:rPr>
              <a:t> Stop if class distribution of instances are independent of the available features (e.g., using </a:t>
            </a:r>
            <a:r>
              <a:rPr lang="en-US" sz="1800">
                <a:latin typeface="Calibri" charset="0"/>
                <a:sym typeface="Symbol" charset="0"/>
              </a:rPr>
              <a:t></a:t>
            </a:r>
            <a:r>
              <a:rPr lang="en-US" sz="1800" baseline="30000">
                <a:latin typeface="Calibri" charset="0"/>
                <a:sym typeface="Symbol" charset="0"/>
              </a:rPr>
              <a:t> 2</a:t>
            </a:r>
            <a:r>
              <a:rPr lang="en-US" sz="1800">
                <a:latin typeface="Calibri" charset="0"/>
                <a:sym typeface="Symbol" charset="0"/>
              </a:rPr>
              <a:t> test)</a:t>
            </a:r>
            <a:endParaRPr lang="en-US" sz="1800" baseline="30000">
              <a:latin typeface="Calibri" charset="0"/>
            </a:endParaRPr>
          </a:p>
          <a:p>
            <a:pPr lvl="2" eaLnBrk="1" hangingPunct="1"/>
            <a:r>
              <a:rPr lang="en-US" sz="1800">
                <a:latin typeface="Calibri" charset="0"/>
              </a:rPr>
              <a:t> Stop if expanding the current node does not improve impurity</a:t>
            </a:r>
            <a:br>
              <a:rPr lang="en-US" sz="1800">
                <a:latin typeface="Calibri" charset="0"/>
              </a:rPr>
            </a:br>
            <a:r>
              <a:rPr lang="en-US" sz="1800">
                <a:latin typeface="Calibri" charset="0"/>
              </a:rPr>
              <a:t>    measures (e.g., Gini or information gain).</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atin typeface="Calibri" charset="0"/>
              </a:rPr>
              <a:t>How to Address Overfitting…</a:t>
            </a:r>
          </a:p>
        </p:txBody>
      </p:sp>
      <p:sp>
        <p:nvSpPr>
          <p:cNvPr id="68611" name="Rectangle 3"/>
          <p:cNvSpPr>
            <a:spLocks noGrp="1" noChangeArrowheads="1"/>
          </p:cNvSpPr>
          <p:nvPr>
            <p:ph idx="1"/>
          </p:nvPr>
        </p:nvSpPr>
        <p:spPr/>
        <p:txBody>
          <a:bodyPr/>
          <a:lstStyle/>
          <a:p>
            <a:pPr eaLnBrk="1" hangingPunct="1"/>
            <a:r>
              <a:rPr lang="en-US">
                <a:solidFill>
                  <a:srgbClr val="FF0000"/>
                </a:solidFill>
                <a:latin typeface="Calibri" charset="0"/>
              </a:rPr>
              <a:t>Post-pruning</a:t>
            </a:r>
          </a:p>
          <a:p>
            <a:pPr lvl="1" eaLnBrk="1" hangingPunct="1"/>
            <a:r>
              <a:rPr lang="en-US">
                <a:latin typeface="Calibri" charset="0"/>
              </a:rPr>
              <a:t>Grow decision tree to its entirety</a:t>
            </a:r>
          </a:p>
          <a:p>
            <a:pPr lvl="1" eaLnBrk="1" hangingPunct="1"/>
            <a:r>
              <a:rPr lang="en-US">
                <a:latin typeface="Calibri" charset="0"/>
              </a:rPr>
              <a:t>Trim the nodes of the decision tree in a bottom-up fashion</a:t>
            </a:r>
          </a:p>
          <a:p>
            <a:pPr lvl="1" eaLnBrk="1" hangingPunct="1"/>
            <a:r>
              <a:rPr lang="en-US">
                <a:latin typeface="Calibri" charset="0"/>
              </a:rPr>
              <a:t>If generalization error improves after trimming, replace sub-tree by a leaf node.</a:t>
            </a:r>
          </a:p>
          <a:p>
            <a:pPr lvl="1" eaLnBrk="1" hangingPunct="1"/>
            <a:r>
              <a:rPr lang="en-US">
                <a:latin typeface="Calibri" charset="0"/>
              </a:rPr>
              <a:t>Class label of leaf node is determined from majority class of instances in the sub-tree</a:t>
            </a:r>
          </a:p>
          <a:p>
            <a:pPr lvl="1" eaLnBrk="1" hangingPunct="1"/>
            <a:r>
              <a:rPr lang="en-US">
                <a:latin typeface="Calibri" charset="0"/>
              </a:rPr>
              <a:t>Can use MDL for post-pruning</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Calibri" charset="0"/>
              </a:rPr>
              <a:t>Example of Post-Pruning</a:t>
            </a:r>
          </a:p>
        </p:txBody>
      </p:sp>
      <p:graphicFrame>
        <p:nvGraphicFramePr>
          <p:cNvPr id="69635" name="Object 3"/>
          <p:cNvGraphicFramePr>
            <a:graphicFrameLocks noChangeAspect="1"/>
          </p:cNvGraphicFramePr>
          <p:nvPr/>
        </p:nvGraphicFramePr>
        <p:xfrm>
          <a:off x="1524001" y="2971801"/>
          <a:ext cx="4689475" cy="2390775"/>
        </p:xfrm>
        <a:graphic>
          <a:graphicData uri="http://schemas.openxmlformats.org/presentationml/2006/ole">
            <mc:AlternateContent xmlns:mc="http://schemas.openxmlformats.org/markup-compatibility/2006">
              <mc:Choice xmlns:v="urn:schemas-microsoft-com:vml" Requires="v">
                <p:oleObj spid="_x0000_s69707" name="VISIO" r:id="rId3" imgW="4689544" imgH="2395148" progId="Visio.Drawing.6">
                  <p:embed/>
                </p:oleObj>
              </mc:Choice>
              <mc:Fallback>
                <p:oleObj name="VISIO" r:id="rId3" imgW="4689544" imgH="2395148"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971801"/>
                        <a:ext cx="4689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3797" name="Group 69"/>
          <p:cNvGraphicFramePr>
            <a:graphicFrameLocks noGrp="1"/>
          </p:cNvGraphicFramePr>
          <p:nvPr/>
        </p:nvGraphicFramePr>
        <p:xfrm>
          <a:off x="381000" y="1843088"/>
          <a:ext cx="2514600" cy="1219200"/>
        </p:xfrm>
        <a:graphic>
          <a:graphicData uri="http://schemas.openxmlformats.org/drawingml/2006/table">
            <a:tbl>
              <a:tblPr/>
              <a:tblGrid>
                <a:gridCol w="1976438"/>
                <a:gridCol w="538162"/>
              </a:tblGrid>
              <a:tr h="457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Verdana" pitchFamily="34" charset="0"/>
                        </a:rPr>
                        <a:t>Error = 10/30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69649" name="Text Box 17"/>
          <p:cNvSpPr txBox="1">
            <a:spLocks noChangeArrowheads="1"/>
          </p:cNvSpPr>
          <p:nvPr/>
        </p:nvSpPr>
        <p:spPr bwMode="auto">
          <a:xfrm>
            <a:off x="4572000" y="1385888"/>
            <a:ext cx="4648200" cy="244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Training Error (Before splitting) = 10/30</a:t>
            </a:r>
          </a:p>
          <a:p>
            <a:pPr>
              <a:spcBef>
                <a:spcPct val="50000"/>
              </a:spcBef>
            </a:pPr>
            <a:r>
              <a:rPr lang="en-US" b="1"/>
              <a:t>Pessimistic error = (10 + 0.5)/30 = 10.5/30</a:t>
            </a:r>
          </a:p>
          <a:p>
            <a:pPr>
              <a:spcBef>
                <a:spcPct val="50000"/>
              </a:spcBef>
            </a:pPr>
            <a:r>
              <a:rPr lang="en-US" b="1"/>
              <a:t>Training Error (After splitting) = 9/30</a:t>
            </a:r>
          </a:p>
          <a:p>
            <a:pPr>
              <a:spcBef>
                <a:spcPct val="50000"/>
              </a:spcBef>
            </a:pPr>
            <a:r>
              <a:rPr lang="en-US" b="1"/>
              <a:t>Pessimistic error (After splitting)</a:t>
            </a:r>
          </a:p>
          <a:p>
            <a:pPr>
              <a:spcBef>
                <a:spcPct val="50000"/>
              </a:spcBef>
            </a:pPr>
            <a:r>
              <a:rPr lang="en-US" b="1"/>
              <a:t>	= (9 + 4 </a:t>
            </a:r>
            <a:r>
              <a:rPr lang="en-US" b="1">
                <a:sym typeface="Symbol" charset="0"/>
              </a:rPr>
              <a:t> 0.5)/30 = 11/30</a:t>
            </a:r>
          </a:p>
          <a:p>
            <a:pPr>
              <a:spcBef>
                <a:spcPct val="50000"/>
              </a:spcBef>
            </a:pPr>
            <a:r>
              <a:rPr lang="en-US" b="1"/>
              <a:t>	</a:t>
            </a:r>
            <a:r>
              <a:rPr lang="en-US" b="1">
                <a:solidFill>
                  <a:srgbClr val="FF0000"/>
                </a:solidFill>
              </a:rPr>
              <a:t>PRUNE!</a:t>
            </a:r>
          </a:p>
        </p:txBody>
      </p:sp>
      <p:graphicFrame>
        <p:nvGraphicFramePr>
          <p:cNvPr id="73791" name="Group 63"/>
          <p:cNvGraphicFramePr>
            <a:graphicFrameLocks noGrp="1"/>
          </p:cNvGraphicFramePr>
          <p:nvPr/>
        </p:nvGraphicFramePr>
        <p:xfrm>
          <a:off x="228600" y="5410201"/>
          <a:ext cx="1752600" cy="1158876"/>
        </p:xfrm>
        <a:graphic>
          <a:graphicData uri="http://schemas.openxmlformats.org/drawingml/2006/table">
            <a:tbl>
              <a:tblPr/>
              <a:tblGrid>
                <a:gridCol w="1295400"/>
                <a:gridCol w="457200"/>
              </a:tblGrid>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Class = Yes</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8</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Class = No</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3792" name="Group 64"/>
          <p:cNvGraphicFramePr>
            <a:graphicFrameLocks noGrp="1"/>
          </p:cNvGraphicFramePr>
          <p:nvPr/>
        </p:nvGraphicFramePr>
        <p:xfrm>
          <a:off x="2057400" y="5410201"/>
          <a:ext cx="1752600" cy="1158876"/>
        </p:xfrm>
        <a:graphic>
          <a:graphicData uri="http://schemas.openxmlformats.org/drawingml/2006/table">
            <a:tbl>
              <a:tblPr/>
              <a:tblGrid>
                <a:gridCol w="1295400"/>
                <a:gridCol w="457200"/>
              </a:tblGrid>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Class = Yes</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3</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Class = No</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3795" name="Group 67"/>
          <p:cNvGraphicFramePr>
            <a:graphicFrameLocks noGrp="1"/>
          </p:cNvGraphicFramePr>
          <p:nvPr/>
        </p:nvGraphicFramePr>
        <p:xfrm>
          <a:off x="3886200" y="5410201"/>
          <a:ext cx="1752600" cy="1158876"/>
        </p:xfrm>
        <a:graphic>
          <a:graphicData uri="http://schemas.openxmlformats.org/drawingml/2006/table">
            <a:tbl>
              <a:tblPr/>
              <a:tblGrid>
                <a:gridCol w="1295400"/>
                <a:gridCol w="457200"/>
              </a:tblGrid>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Class = Yes</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Class = No</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3794" name="Group 66"/>
          <p:cNvGraphicFramePr>
            <a:graphicFrameLocks noGrp="1"/>
          </p:cNvGraphicFramePr>
          <p:nvPr/>
        </p:nvGraphicFramePr>
        <p:xfrm>
          <a:off x="5715000" y="5410201"/>
          <a:ext cx="1752600" cy="1158876"/>
        </p:xfrm>
        <a:graphic>
          <a:graphicData uri="http://schemas.openxmlformats.org/drawingml/2006/table">
            <a:tbl>
              <a:tblPr/>
              <a:tblGrid>
                <a:gridCol w="1295400"/>
                <a:gridCol w="457200"/>
              </a:tblGrid>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Class = Yes</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5</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Class = No</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atin typeface="Calibri" charset="0"/>
              </a:rPr>
              <a:t>Examples of Post-pruning</a:t>
            </a:r>
          </a:p>
        </p:txBody>
      </p:sp>
      <p:sp>
        <p:nvSpPr>
          <p:cNvPr id="70659" name="Rectangle 3"/>
          <p:cNvSpPr>
            <a:spLocks noGrp="1" noChangeArrowheads="1"/>
          </p:cNvSpPr>
          <p:nvPr>
            <p:ph idx="1"/>
          </p:nvPr>
        </p:nvSpPr>
        <p:spPr>
          <a:xfrm>
            <a:off x="457201" y="2022475"/>
            <a:ext cx="4568825" cy="4530725"/>
          </a:xfrm>
        </p:spPr>
        <p:txBody>
          <a:bodyPr/>
          <a:lstStyle/>
          <a:p>
            <a:pPr lvl="1" eaLnBrk="1" hangingPunct="1"/>
            <a:r>
              <a:rPr lang="en-US" sz="2000">
                <a:latin typeface="Calibri" charset="0"/>
              </a:rPr>
              <a:t>Optimistic error?</a:t>
            </a:r>
          </a:p>
          <a:p>
            <a:pPr lvl="1" eaLnBrk="1" hangingPunct="1"/>
            <a:endParaRPr lang="en-US" sz="2000">
              <a:latin typeface="Calibri" charset="0"/>
            </a:endParaRPr>
          </a:p>
          <a:p>
            <a:pPr lvl="1" eaLnBrk="1" hangingPunct="1"/>
            <a:endParaRPr lang="en-US" sz="2000">
              <a:latin typeface="Calibri" charset="0"/>
            </a:endParaRPr>
          </a:p>
          <a:p>
            <a:pPr lvl="1" eaLnBrk="1" hangingPunct="1"/>
            <a:r>
              <a:rPr lang="en-US" sz="2000">
                <a:latin typeface="Calibri" charset="0"/>
              </a:rPr>
              <a:t>Pessimistic error?</a:t>
            </a:r>
          </a:p>
          <a:p>
            <a:pPr lvl="1" eaLnBrk="1" hangingPunct="1">
              <a:buFont typeface="Wingdings" charset="0"/>
              <a:buNone/>
            </a:pPr>
            <a:endParaRPr lang="en-US" sz="2000">
              <a:latin typeface="Calibri" charset="0"/>
            </a:endParaRPr>
          </a:p>
          <a:p>
            <a:pPr lvl="1" eaLnBrk="1" hangingPunct="1">
              <a:buFont typeface="Wingdings" charset="0"/>
              <a:buNone/>
            </a:pPr>
            <a:endParaRPr lang="en-US" sz="2000">
              <a:latin typeface="Calibri" charset="0"/>
            </a:endParaRPr>
          </a:p>
          <a:p>
            <a:pPr lvl="1" eaLnBrk="1" hangingPunct="1"/>
            <a:r>
              <a:rPr lang="en-US" sz="2000">
                <a:latin typeface="Calibri" charset="0"/>
              </a:rPr>
              <a:t>Reduced error pruning?</a:t>
            </a:r>
            <a:endParaRPr lang="en-US" sz="1600">
              <a:latin typeface="Calibri" charset="0"/>
            </a:endParaRPr>
          </a:p>
        </p:txBody>
      </p:sp>
      <p:grpSp>
        <p:nvGrpSpPr>
          <p:cNvPr id="70660" name="Group 4"/>
          <p:cNvGrpSpPr>
            <a:grpSpLocks/>
          </p:cNvGrpSpPr>
          <p:nvPr/>
        </p:nvGrpSpPr>
        <p:grpSpPr bwMode="auto">
          <a:xfrm>
            <a:off x="5867400" y="1565275"/>
            <a:ext cx="2743200" cy="1752600"/>
            <a:chOff x="3312" y="720"/>
            <a:chExt cx="2112" cy="1584"/>
          </a:xfrm>
        </p:grpSpPr>
        <p:sp>
          <p:nvSpPr>
            <p:cNvPr id="70672" name="Oval 5"/>
            <p:cNvSpPr>
              <a:spLocks noChangeArrowheads="1"/>
            </p:cNvSpPr>
            <p:nvPr/>
          </p:nvSpPr>
          <p:spPr bwMode="auto">
            <a:xfrm>
              <a:off x="4176" y="720"/>
              <a:ext cx="384" cy="3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73" name="Line 6"/>
            <p:cNvSpPr>
              <a:spLocks noChangeShapeType="1"/>
            </p:cNvSpPr>
            <p:nvPr/>
          </p:nvSpPr>
          <p:spPr bwMode="auto">
            <a:xfrm flipH="1">
              <a:off x="3792"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674" name="Line 7"/>
            <p:cNvSpPr>
              <a:spLocks noChangeShapeType="1"/>
            </p:cNvSpPr>
            <p:nvPr/>
          </p:nvSpPr>
          <p:spPr bwMode="auto">
            <a:xfrm>
              <a:off x="4368"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675" name="Rectangle 8"/>
            <p:cNvSpPr>
              <a:spLocks noChangeArrowheads="1"/>
            </p:cNvSpPr>
            <p:nvPr/>
          </p:nvSpPr>
          <p:spPr bwMode="auto">
            <a:xfrm>
              <a:off x="33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b="1"/>
                <a:t>C0: 11</a:t>
              </a:r>
            </a:p>
            <a:p>
              <a:pPr algn="ctr" eaLnBrk="0" hangingPunct="0"/>
              <a:r>
                <a:rPr lang="en-US" b="1"/>
                <a:t>C1: 3</a:t>
              </a:r>
            </a:p>
          </p:txBody>
        </p:sp>
        <p:sp>
          <p:nvSpPr>
            <p:cNvPr id="70676" name="Rectangle 9"/>
            <p:cNvSpPr>
              <a:spLocks noChangeArrowheads="1"/>
            </p:cNvSpPr>
            <p:nvPr/>
          </p:nvSpPr>
          <p:spPr bwMode="auto">
            <a:xfrm>
              <a:off x="45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000" b="1"/>
                <a:t>C0: 2</a:t>
              </a:r>
            </a:p>
            <a:p>
              <a:pPr algn="ctr" eaLnBrk="0" hangingPunct="0"/>
              <a:r>
                <a:rPr lang="en-US" sz="2000" b="1"/>
                <a:t>C1: 4</a:t>
              </a:r>
            </a:p>
          </p:txBody>
        </p:sp>
      </p:grpSp>
      <p:grpSp>
        <p:nvGrpSpPr>
          <p:cNvPr id="70661" name="Group 10"/>
          <p:cNvGrpSpPr>
            <a:grpSpLocks/>
          </p:cNvGrpSpPr>
          <p:nvPr/>
        </p:nvGrpSpPr>
        <p:grpSpPr bwMode="auto">
          <a:xfrm>
            <a:off x="5867400" y="4613276"/>
            <a:ext cx="2743200" cy="1752600"/>
            <a:chOff x="3312" y="720"/>
            <a:chExt cx="2112" cy="1584"/>
          </a:xfrm>
        </p:grpSpPr>
        <p:sp>
          <p:nvSpPr>
            <p:cNvPr id="70667" name="Oval 11"/>
            <p:cNvSpPr>
              <a:spLocks noChangeArrowheads="1"/>
            </p:cNvSpPr>
            <p:nvPr/>
          </p:nvSpPr>
          <p:spPr bwMode="auto">
            <a:xfrm>
              <a:off x="4176" y="720"/>
              <a:ext cx="384" cy="3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8" name="Line 12"/>
            <p:cNvSpPr>
              <a:spLocks noChangeShapeType="1"/>
            </p:cNvSpPr>
            <p:nvPr/>
          </p:nvSpPr>
          <p:spPr bwMode="auto">
            <a:xfrm flipH="1">
              <a:off x="3792"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669" name="Line 13"/>
            <p:cNvSpPr>
              <a:spLocks noChangeShapeType="1"/>
            </p:cNvSpPr>
            <p:nvPr/>
          </p:nvSpPr>
          <p:spPr bwMode="auto">
            <a:xfrm>
              <a:off x="4368"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670" name="Rectangle 14"/>
            <p:cNvSpPr>
              <a:spLocks noChangeArrowheads="1"/>
            </p:cNvSpPr>
            <p:nvPr/>
          </p:nvSpPr>
          <p:spPr bwMode="auto">
            <a:xfrm>
              <a:off x="33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b="1"/>
                <a:t>C0: 14</a:t>
              </a:r>
            </a:p>
            <a:p>
              <a:pPr algn="ctr" eaLnBrk="0" hangingPunct="0"/>
              <a:r>
                <a:rPr lang="en-US" b="1"/>
                <a:t>C1: 3</a:t>
              </a:r>
            </a:p>
          </p:txBody>
        </p:sp>
        <p:sp>
          <p:nvSpPr>
            <p:cNvPr id="70671" name="Rectangle 15"/>
            <p:cNvSpPr>
              <a:spLocks noChangeArrowheads="1"/>
            </p:cNvSpPr>
            <p:nvPr/>
          </p:nvSpPr>
          <p:spPr bwMode="auto">
            <a:xfrm>
              <a:off x="45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000" b="1"/>
                <a:t>C0: 2</a:t>
              </a:r>
            </a:p>
            <a:p>
              <a:pPr algn="ctr" eaLnBrk="0" hangingPunct="0"/>
              <a:r>
                <a:rPr lang="en-US" sz="2000" b="1"/>
                <a:t>C1: 2</a:t>
              </a:r>
            </a:p>
          </p:txBody>
        </p:sp>
      </p:grpSp>
      <p:sp>
        <p:nvSpPr>
          <p:cNvPr id="74768" name="Text Box 16"/>
          <p:cNvSpPr txBox="1">
            <a:spLocks noChangeArrowheads="1"/>
          </p:cNvSpPr>
          <p:nvPr/>
        </p:nvSpPr>
        <p:spPr bwMode="auto">
          <a:xfrm>
            <a:off x="1371600" y="2438401"/>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400" b="1"/>
              <a:t>Don</a:t>
            </a:r>
            <a:r>
              <a:rPr lang="ja-JP" altLang="en-US" sz="1400" b="1"/>
              <a:t>’</a:t>
            </a:r>
            <a:r>
              <a:rPr lang="en-US" sz="1400" b="1"/>
              <a:t>t prune for both cases</a:t>
            </a:r>
          </a:p>
        </p:txBody>
      </p:sp>
      <p:sp>
        <p:nvSpPr>
          <p:cNvPr id="74769" name="Text Box 17"/>
          <p:cNvSpPr txBox="1">
            <a:spLocks noChangeArrowheads="1"/>
          </p:cNvSpPr>
          <p:nvPr/>
        </p:nvSpPr>
        <p:spPr bwMode="auto">
          <a:xfrm>
            <a:off x="1371600" y="3622676"/>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400" b="1"/>
              <a:t>Don</a:t>
            </a:r>
            <a:r>
              <a:rPr lang="ja-JP" altLang="en-US" sz="1400" b="1"/>
              <a:t>’</a:t>
            </a:r>
            <a:r>
              <a:rPr lang="en-US" sz="1400" b="1"/>
              <a:t>t prune case 1, prune case 2</a:t>
            </a:r>
          </a:p>
        </p:txBody>
      </p:sp>
      <p:sp>
        <p:nvSpPr>
          <p:cNvPr id="70664" name="Text Box 18"/>
          <p:cNvSpPr txBox="1">
            <a:spLocks noChangeArrowheads="1"/>
          </p:cNvSpPr>
          <p:nvPr/>
        </p:nvSpPr>
        <p:spPr bwMode="auto">
          <a:xfrm>
            <a:off x="5181600" y="1565275"/>
            <a:ext cx="121920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Case 1:</a:t>
            </a:r>
          </a:p>
        </p:txBody>
      </p:sp>
      <p:sp>
        <p:nvSpPr>
          <p:cNvPr id="70665" name="Text Box 19"/>
          <p:cNvSpPr txBox="1">
            <a:spLocks noChangeArrowheads="1"/>
          </p:cNvSpPr>
          <p:nvPr/>
        </p:nvSpPr>
        <p:spPr bwMode="auto">
          <a:xfrm>
            <a:off x="5181600" y="4627563"/>
            <a:ext cx="121920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Case 2:</a:t>
            </a:r>
          </a:p>
        </p:txBody>
      </p:sp>
      <p:sp>
        <p:nvSpPr>
          <p:cNvPr id="74772" name="Text Box 20"/>
          <p:cNvSpPr txBox="1">
            <a:spLocks noChangeArrowheads="1"/>
          </p:cNvSpPr>
          <p:nvPr/>
        </p:nvSpPr>
        <p:spPr bwMode="auto">
          <a:xfrm>
            <a:off x="1371600" y="5146675"/>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400" b="1"/>
              <a:t>Depends on validation set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utoUpdateAnimBg="0"/>
      <p:bldP spid="74769" grpId="0" autoUpdateAnimBg="0"/>
      <p:bldP spid="74772"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Calibri" charset="0"/>
              </a:rPr>
              <a:t>Handling Missing Attribute Values</a:t>
            </a:r>
          </a:p>
        </p:txBody>
      </p:sp>
      <p:sp>
        <p:nvSpPr>
          <p:cNvPr id="71683" name="Rectangle 3"/>
          <p:cNvSpPr>
            <a:spLocks noGrp="1" noChangeArrowheads="1"/>
          </p:cNvSpPr>
          <p:nvPr>
            <p:ph idx="1"/>
          </p:nvPr>
        </p:nvSpPr>
        <p:spPr/>
        <p:txBody>
          <a:bodyPr/>
          <a:lstStyle/>
          <a:p>
            <a:pPr eaLnBrk="1" hangingPunct="1"/>
            <a:r>
              <a:rPr lang="en-US">
                <a:latin typeface="Calibri" charset="0"/>
              </a:rPr>
              <a:t>Missing values affect decision tree construction in three different ways:</a:t>
            </a:r>
          </a:p>
          <a:p>
            <a:pPr lvl="1" eaLnBrk="1" hangingPunct="1"/>
            <a:r>
              <a:rPr lang="en-US">
                <a:latin typeface="Calibri" charset="0"/>
              </a:rPr>
              <a:t>Affects how impurity measures are computed</a:t>
            </a:r>
          </a:p>
          <a:p>
            <a:pPr lvl="1" eaLnBrk="1" hangingPunct="1"/>
            <a:r>
              <a:rPr lang="en-US">
                <a:latin typeface="Calibri" charset="0"/>
              </a:rPr>
              <a:t>Affects how to distribute instance with missing value to child nodes</a:t>
            </a:r>
          </a:p>
          <a:p>
            <a:pPr lvl="1" eaLnBrk="1" hangingPunct="1"/>
            <a:r>
              <a:rPr lang="en-US">
                <a:latin typeface="Calibri" charset="0"/>
              </a:rPr>
              <a:t>Affects how a test instance with missing value is classified</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atin typeface="Calibri" charset="0"/>
              </a:rPr>
              <a:t>Computing Impurity Measure</a:t>
            </a:r>
          </a:p>
        </p:txBody>
      </p:sp>
      <p:graphicFrame>
        <p:nvGraphicFramePr>
          <p:cNvPr id="72707" name="Object 3"/>
          <p:cNvGraphicFramePr>
            <a:graphicFrameLocks noChangeAspect="1"/>
          </p:cNvGraphicFramePr>
          <p:nvPr/>
        </p:nvGraphicFramePr>
        <p:xfrm>
          <a:off x="457200" y="1676401"/>
          <a:ext cx="3894138" cy="4170363"/>
        </p:xfrm>
        <a:graphic>
          <a:graphicData uri="http://schemas.openxmlformats.org/presentationml/2006/ole">
            <mc:AlternateContent xmlns:mc="http://schemas.openxmlformats.org/markup-compatibility/2006">
              <mc:Choice xmlns:v="urn:schemas-microsoft-com:vml" Requires="v">
                <p:oleObj spid="_x0000_s72736" name="Document" r:id="rId3" imgW="5423570" imgH="5776579" progId="Word.Document.8">
                  <p:embed/>
                </p:oleObj>
              </mc:Choice>
              <mc:Fallback>
                <p:oleObj name="Document" r:id="rId3" imgW="5423570" imgH="5776579"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1"/>
                        <a:ext cx="3894138" cy="417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708" name="Object 4"/>
          <p:cNvGraphicFramePr>
            <a:graphicFrameLocks noChangeAspect="1"/>
          </p:cNvGraphicFramePr>
          <p:nvPr/>
        </p:nvGraphicFramePr>
        <p:xfrm>
          <a:off x="5334000" y="2667000"/>
          <a:ext cx="3200400" cy="1704975"/>
        </p:xfrm>
        <a:graphic>
          <a:graphicData uri="http://schemas.openxmlformats.org/presentationml/2006/ole">
            <mc:AlternateContent xmlns:mc="http://schemas.openxmlformats.org/markup-compatibility/2006">
              <mc:Choice xmlns:v="urn:schemas-microsoft-com:vml" Requires="v">
                <p:oleObj spid="_x0000_s72737" name="Document" r:id="rId5" imgW="6365748" imgH="3406140" progId="Word.Document.8">
                  <p:embed/>
                </p:oleObj>
              </mc:Choice>
              <mc:Fallback>
                <p:oleObj name="Document" r:id="rId5" imgW="6365748" imgH="340614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667000"/>
                        <a:ext cx="3200400"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709" name="Text Box 5"/>
          <p:cNvSpPr txBox="1">
            <a:spLocks noChangeArrowheads="1"/>
          </p:cNvSpPr>
          <p:nvPr/>
        </p:nvSpPr>
        <p:spPr bwMode="auto">
          <a:xfrm>
            <a:off x="4343400" y="4191000"/>
            <a:ext cx="4648200" cy="258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solidFill>
                  <a:srgbClr val="FF0000"/>
                </a:solidFill>
              </a:rPr>
              <a:t>Split on Refund:</a:t>
            </a:r>
          </a:p>
          <a:p>
            <a:pPr>
              <a:spcBef>
                <a:spcPct val="50000"/>
              </a:spcBef>
            </a:pPr>
            <a:r>
              <a:rPr lang="en-US" b="1"/>
              <a:t>    Entropy(Refund=Yes) = 0</a:t>
            </a:r>
          </a:p>
          <a:p>
            <a:pPr>
              <a:spcBef>
                <a:spcPct val="50000"/>
              </a:spcBef>
            </a:pPr>
            <a:r>
              <a:rPr lang="en-US" b="1"/>
              <a:t>    Entropy(Refund=No) </a:t>
            </a:r>
            <a:br>
              <a:rPr lang="en-US" b="1"/>
            </a:br>
            <a:r>
              <a:rPr lang="en-US" b="1"/>
              <a:t>    = -(2/6)log(2/6) – (4/6)log(4/6) = 0.9183</a:t>
            </a:r>
          </a:p>
          <a:p>
            <a:pPr>
              <a:spcBef>
                <a:spcPct val="50000"/>
              </a:spcBef>
            </a:pPr>
            <a:r>
              <a:rPr lang="en-US" b="1"/>
              <a:t>    Entropy(Children) </a:t>
            </a:r>
            <a:br>
              <a:rPr lang="en-US" b="1"/>
            </a:br>
            <a:r>
              <a:rPr lang="en-US" b="1"/>
              <a:t>    = 0.3 (0) + 0.6 (0.9183) = 0.551</a:t>
            </a:r>
          </a:p>
          <a:p>
            <a:pPr>
              <a:spcBef>
                <a:spcPct val="50000"/>
              </a:spcBef>
            </a:pPr>
            <a:r>
              <a:rPr lang="en-US" b="1"/>
              <a:t>Gain = 0.9 </a:t>
            </a:r>
            <a:r>
              <a:rPr lang="en-US" b="1">
                <a:sym typeface="Symbol" charset="0"/>
              </a:rPr>
              <a:t> (0.8813 – 0.551) = 0.3303</a:t>
            </a:r>
            <a:endParaRPr lang="en-US" b="1"/>
          </a:p>
        </p:txBody>
      </p:sp>
      <p:sp>
        <p:nvSpPr>
          <p:cNvPr id="72710" name="Line 6"/>
          <p:cNvSpPr>
            <a:spLocks noChangeShapeType="1"/>
          </p:cNvSpPr>
          <p:nvPr/>
        </p:nvSpPr>
        <p:spPr bwMode="auto">
          <a:xfrm>
            <a:off x="1143000" y="5638801"/>
            <a:ext cx="4572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72711" name="Text Box 7"/>
          <p:cNvSpPr txBox="1">
            <a:spLocks noChangeArrowheads="1"/>
          </p:cNvSpPr>
          <p:nvPr/>
        </p:nvSpPr>
        <p:spPr bwMode="auto">
          <a:xfrm>
            <a:off x="1676400" y="5867401"/>
            <a:ext cx="1143000" cy="71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Missing value</a:t>
            </a:r>
          </a:p>
        </p:txBody>
      </p:sp>
      <p:sp>
        <p:nvSpPr>
          <p:cNvPr id="72712" name="Text Box 8"/>
          <p:cNvSpPr txBox="1">
            <a:spLocks noChangeArrowheads="1"/>
          </p:cNvSpPr>
          <p:nvPr/>
        </p:nvSpPr>
        <p:spPr bwMode="auto">
          <a:xfrm>
            <a:off x="4419600" y="1524000"/>
            <a:ext cx="4495800" cy="92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solidFill>
                  <a:srgbClr val="FF0000"/>
                </a:solidFill>
              </a:rPr>
              <a:t>Before Splitting:</a:t>
            </a:r>
            <a:br>
              <a:rPr lang="en-US" b="1">
                <a:solidFill>
                  <a:srgbClr val="FF0000"/>
                </a:solidFill>
              </a:rPr>
            </a:br>
            <a:r>
              <a:rPr lang="en-US" b="1">
                <a:solidFill>
                  <a:srgbClr val="FF0000"/>
                </a:solidFill>
              </a:rPr>
              <a:t>    </a:t>
            </a:r>
            <a:r>
              <a:rPr lang="en-US" b="1"/>
              <a:t>Entropy(Parent) </a:t>
            </a:r>
            <a:br>
              <a:rPr lang="en-US" b="1"/>
            </a:br>
            <a:r>
              <a:rPr lang="en-US" b="1"/>
              <a:t>    = -0.3 log(0.3)-(0.7)log(0.7) = 0.8813</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atin typeface="Calibri" charset="0"/>
              </a:rPr>
              <a:t>Distribute Instances</a:t>
            </a:r>
          </a:p>
        </p:txBody>
      </p:sp>
      <p:graphicFrame>
        <p:nvGraphicFramePr>
          <p:cNvPr id="73731" name="Object 19"/>
          <p:cNvGraphicFramePr>
            <a:graphicFrameLocks noGrp="1" noChangeAspect="1"/>
          </p:cNvGraphicFramePr>
          <p:nvPr>
            <p:ph idx="1"/>
            <p:extLst>
              <p:ext uri="{D42A27DB-BD31-4B8C-83A1-F6EECF244321}">
                <p14:modId xmlns:p14="http://schemas.microsoft.com/office/powerpoint/2010/main" val="3804834093"/>
              </p:ext>
            </p:extLst>
          </p:nvPr>
        </p:nvGraphicFramePr>
        <p:xfrm>
          <a:off x="4616450" y="3810000"/>
          <a:ext cx="2089150" cy="721542"/>
        </p:xfrm>
        <a:graphic>
          <a:graphicData uri="http://schemas.openxmlformats.org/presentationml/2006/ole">
            <mc:AlternateContent xmlns:mc="http://schemas.openxmlformats.org/markup-compatibility/2006">
              <mc:Choice xmlns:v="urn:schemas-microsoft-com:vml" Requires="v">
                <p:oleObj spid="_x0000_s73811" name="Document" r:id="rId3" imgW="4790087" imgH="1653433" progId="Word.Document.8">
                  <p:embed/>
                </p:oleObj>
              </mc:Choice>
              <mc:Fallback>
                <p:oleObj name="Document" r:id="rId3" imgW="4790087" imgH="1653433" progId="Word.Document.8">
                  <p:embed/>
                  <p:pic>
                    <p:nvPicPr>
                      <p:cNvPr id="0" name="Object 1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450" y="3810000"/>
                        <a:ext cx="2089150" cy="721542"/>
                      </a:xfrm>
                      <a:prstGeom prst="rect">
                        <a:avLst/>
                      </a:prstGeom>
                      <a:noFill/>
                      <a:ln>
                        <a:noFill/>
                      </a:ln>
                      <a:effectLst/>
                      <a:extLst/>
                    </p:spPr>
                  </p:pic>
                </p:oleObj>
              </mc:Fallback>
            </mc:AlternateContent>
          </a:graphicData>
        </a:graphic>
      </p:graphicFrame>
      <p:graphicFrame>
        <p:nvGraphicFramePr>
          <p:cNvPr id="73732" name="Object 3"/>
          <p:cNvGraphicFramePr>
            <a:graphicFrameLocks noChangeAspect="1"/>
          </p:cNvGraphicFramePr>
          <p:nvPr/>
        </p:nvGraphicFramePr>
        <p:xfrm>
          <a:off x="754063" y="1524000"/>
          <a:ext cx="3511550" cy="3387725"/>
        </p:xfrm>
        <a:graphic>
          <a:graphicData uri="http://schemas.openxmlformats.org/presentationml/2006/ole">
            <mc:AlternateContent xmlns:mc="http://schemas.openxmlformats.org/markup-compatibility/2006">
              <mc:Choice xmlns:v="urn:schemas-microsoft-com:vml" Requires="v">
                <p:oleObj spid="_x0000_s73812" name="Document" r:id="rId5" imgW="5442690" imgH="5295737" progId="Word.Document.8">
                  <p:embed/>
                </p:oleObj>
              </mc:Choice>
              <mc:Fallback>
                <p:oleObj name="Document" r:id="rId5" imgW="5442690" imgH="5295737"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3" y="1524000"/>
                        <a:ext cx="3511550"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3733" name="Line 4"/>
          <p:cNvSpPr>
            <a:spLocks noChangeShapeType="1"/>
          </p:cNvSpPr>
          <p:nvPr/>
        </p:nvSpPr>
        <p:spPr bwMode="auto">
          <a:xfrm>
            <a:off x="3062288" y="52165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3734" name="Line 5"/>
          <p:cNvSpPr>
            <a:spLocks noChangeShapeType="1"/>
          </p:cNvSpPr>
          <p:nvPr/>
        </p:nvSpPr>
        <p:spPr bwMode="auto">
          <a:xfrm flipH="1">
            <a:off x="1689101" y="52165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3735" name="Text Box 6"/>
          <p:cNvSpPr txBox="1">
            <a:spLocks noChangeArrowheads="1"/>
          </p:cNvSpPr>
          <p:nvPr/>
        </p:nvSpPr>
        <p:spPr bwMode="auto">
          <a:xfrm>
            <a:off x="2206626" y="4953001"/>
            <a:ext cx="93662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73736" name="Text Box 7"/>
          <p:cNvSpPr txBox="1">
            <a:spLocks noChangeArrowheads="1"/>
          </p:cNvSpPr>
          <p:nvPr/>
        </p:nvSpPr>
        <p:spPr bwMode="auto">
          <a:xfrm>
            <a:off x="1443038" y="51816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73737" name="Text Box 8"/>
          <p:cNvSpPr txBox="1">
            <a:spLocks noChangeArrowheads="1"/>
          </p:cNvSpPr>
          <p:nvPr/>
        </p:nvSpPr>
        <p:spPr bwMode="auto">
          <a:xfrm>
            <a:off x="3424238" y="5181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t>No</a:t>
            </a:r>
          </a:p>
        </p:txBody>
      </p:sp>
      <p:graphicFrame>
        <p:nvGraphicFramePr>
          <p:cNvPr id="73738" name="Object 9"/>
          <p:cNvGraphicFramePr>
            <a:graphicFrameLocks noChangeAspect="1"/>
          </p:cNvGraphicFramePr>
          <p:nvPr/>
        </p:nvGraphicFramePr>
        <p:xfrm>
          <a:off x="554038" y="5791200"/>
          <a:ext cx="1808162" cy="681038"/>
        </p:xfrm>
        <a:graphic>
          <a:graphicData uri="http://schemas.openxmlformats.org/presentationml/2006/ole">
            <mc:AlternateContent xmlns:mc="http://schemas.openxmlformats.org/markup-compatibility/2006">
              <mc:Choice xmlns:v="urn:schemas-microsoft-com:vml" Requires="v">
                <p:oleObj spid="_x0000_s73813" name="Document" r:id="rId7" imgW="4408049" imgH="1653433" progId="Word.Document.8">
                  <p:embed/>
                </p:oleObj>
              </mc:Choice>
              <mc:Fallback>
                <p:oleObj name="Document" r:id="rId7" imgW="4408049" imgH="1653433" progId="Word.Document.8">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38" y="5791200"/>
                        <a:ext cx="1808162"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3739" name="Object 10"/>
          <p:cNvGraphicFramePr>
            <a:graphicFrameLocks noChangeAspect="1"/>
          </p:cNvGraphicFramePr>
          <p:nvPr/>
        </p:nvGraphicFramePr>
        <p:xfrm>
          <a:off x="2435226" y="5791200"/>
          <a:ext cx="1930400" cy="681038"/>
        </p:xfrm>
        <a:graphic>
          <a:graphicData uri="http://schemas.openxmlformats.org/presentationml/2006/ole">
            <mc:AlternateContent xmlns:mc="http://schemas.openxmlformats.org/markup-compatibility/2006">
              <mc:Choice xmlns:v="urn:schemas-microsoft-com:vml" Requires="v">
                <p:oleObj spid="_x0000_s73814" name="Document" r:id="rId9" imgW="4687993" imgH="1653433" progId="Word.Document.8">
                  <p:embed/>
                </p:oleObj>
              </mc:Choice>
              <mc:Fallback>
                <p:oleObj name="Document" r:id="rId9" imgW="4687993" imgH="1653433" progId="Word.Document.8">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5226" y="5791200"/>
                        <a:ext cx="193040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3740" name="Line 11"/>
          <p:cNvSpPr>
            <a:spLocks noChangeShapeType="1"/>
          </p:cNvSpPr>
          <p:nvPr/>
        </p:nvSpPr>
        <p:spPr bwMode="auto">
          <a:xfrm>
            <a:off x="7248526" y="33115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3741" name="Line 12"/>
          <p:cNvSpPr>
            <a:spLocks noChangeShapeType="1"/>
          </p:cNvSpPr>
          <p:nvPr/>
        </p:nvSpPr>
        <p:spPr bwMode="auto">
          <a:xfrm flipH="1">
            <a:off x="5875338" y="33115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3742" name="Text Box 13"/>
          <p:cNvSpPr txBox="1">
            <a:spLocks noChangeArrowheads="1"/>
          </p:cNvSpPr>
          <p:nvPr/>
        </p:nvSpPr>
        <p:spPr bwMode="auto">
          <a:xfrm>
            <a:off x="6392864" y="3048001"/>
            <a:ext cx="93662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73743" name="Text Box 14"/>
          <p:cNvSpPr txBox="1">
            <a:spLocks noChangeArrowheads="1"/>
          </p:cNvSpPr>
          <p:nvPr/>
        </p:nvSpPr>
        <p:spPr bwMode="auto">
          <a:xfrm>
            <a:off x="5629275" y="32766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graphicFrame>
        <p:nvGraphicFramePr>
          <p:cNvPr id="73744" name="Object 15"/>
          <p:cNvGraphicFramePr>
            <a:graphicFrameLocks noChangeAspect="1"/>
          </p:cNvGraphicFramePr>
          <p:nvPr/>
        </p:nvGraphicFramePr>
        <p:xfrm>
          <a:off x="5173664" y="1905000"/>
          <a:ext cx="3651250" cy="984250"/>
        </p:xfrm>
        <a:graphic>
          <a:graphicData uri="http://schemas.openxmlformats.org/presentationml/2006/ole">
            <mc:AlternateContent xmlns:mc="http://schemas.openxmlformats.org/markup-compatibility/2006">
              <mc:Choice xmlns:v="urn:schemas-microsoft-com:vml" Requires="v">
                <p:oleObj spid="_x0000_s73815" name="Document" r:id="rId11" imgW="5102860" imgH="1450803" progId="Word.Document.8">
                  <p:embed/>
                </p:oleObj>
              </mc:Choice>
              <mc:Fallback>
                <p:oleObj name="Document" r:id="rId11" imgW="5102860" imgH="1450803" progId="Word.Document.8">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3664" y="1905000"/>
                        <a:ext cx="365125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3745" name="Text Box 16"/>
          <p:cNvSpPr txBox="1">
            <a:spLocks noChangeArrowheads="1"/>
          </p:cNvSpPr>
          <p:nvPr/>
        </p:nvSpPr>
        <p:spPr bwMode="auto">
          <a:xfrm>
            <a:off x="7610475" y="3276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600"/>
              <a:t>No</a:t>
            </a:r>
          </a:p>
        </p:txBody>
      </p:sp>
      <p:graphicFrame>
        <p:nvGraphicFramePr>
          <p:cNvPr id="73746" name="Object 17"/>
          <p:cNvGraphicFramePr>
            <a:graphicFrameLocks noChangeAspect="1"/>
          </p:cNvGraphicFramePr>
          <p:nvPr/>
        </p:nvGraphicFramePr>
        <p:xfrm>
          <a:off x="7002463" y="3810001"/>
          <a:ext cx="1989137" cy="677863"/>
        </p:xfrm>
        <a:graphic>
          <a:graphicData uri="http://schemas.openxmlformats.org/presentationml/2006/ole">
            <mc:AlternateContent xmlns:mc="http://schemas.openxmlformats.org/markup-compatibility/2006">
              <mc:Choice xmlns:v="urn:schemas-microsoft-com:vml" Requires="v">
                <p:oleObj spid="_x0000_s73816" name="Document" r:id="rId13" imgW="4790087" imgH="1653433" progId="Word.Document.8">
                  <p:embed/>
                </p:oleObj>
              </mc:Choice>
              <mc:Fallback>
                <p:oleObj name="Document" r:id="rId13" imgW="4790087" imgH="1653433" progId="Word.Document.8">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2463" y="3810001"/>
                        <a:ext cx="19891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3747" name="Text Box 18"/>
          <p:cNvSpPr txBox="1">
            <a:spLocks noChangeArrowheads="1"/>
          </p:cNvSpPr>
          <p:nvPr/>
        </p:nvSpPr>
        <p:spPr bwMode="auto">
          <a:xfrm>
            <a:off x="4945063" y="4648200"/>
            <a:ext cx="4038600" cy="175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Probability that Refund=Yes is 3/9</a:t>
            </a:r>
          </a:p>
          <a:p>
            <a:pPr>
              <a:spcBef>
                <a:spcPct val="50000"/>
              </a:spcBef>
            </a:pPr>
            <a:r>
              <a:rPr lang="en-US" b="1"/>
              <a:t>Probability that Refund=No is 6/9</a:t>
            </a:r>
          </a:p>
          <a:p>
            <a:pPr>
              <a:spcBef>
                <a:spcPct val="50000"/>
              </a:spcBef>
            </a:pPr>
            <a:r>
              <a:rPr lang="en-US" b="1"/>
              <a:t>Assign record to the left child with weight = 3/9 and to the right child with weight = 6/9</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b="1">
                <a:solidFill>
                  <a:srgbClr val="009900"/>
                </a:solidFill>
              </a:rPr>
              <a:t>A first example</a:t>
            </a:r>
          </a:p>
        </p:txBody>
      </p:sp>
      <p:sp>
        <p:nvSpPr>
          <p:cNvPr id="108547" name="Rectangle 3"/>
          <p:cNvSpPr>
            <a:spLocks noGrp="1" noChangeArrowheads="1"/>
          </p:cNvSpPr>
          <p:nvPr>
            <p:ph type="body" sz="half" idx="1"/>
          </p:nvPr>
        </p:nvSpPr>
        <p:spPr>
          <a:xfrm>
            <a:off x="457200" y="1447800"/>
            <a:ext cx="8229600" cy="1066800"/>
          </a:xfrm>
        </p:spPr>
        <p:txBody>
          <a:bodyPr/>
          <a:lstStyle/>
          <a:p>
            <a:pPr>
              <a:buFontTx/>
              <a:buNone/>
            </a:pPr>
            <a:r>
              <a:rPr lang="en-US" sz="2800">
                <a:solidFill>
                  <a:srgbClr val="CC3300"/>
                </a:solidFill>
              </a:rPr>
              <a:t>Database of 20,000 images of handwritten digits, each </a:t>
            </a:r>
            <a:r>
              <a:rPr lang="en-US" sz="2800" u="sng">
                <a:solidFill>
                  <a:srgbClr val="CC3300"/>
                </a:solidFill>
              </a:rPr>
              <a:t>labeled</a:t>
            </a:r>
            <a:r>
              <a:rPr lang="en-US" sz="2800">
                <a:solidFill>
                  <a:srgbClr val="CC3300"/>
                </a:solidFill>
              </a:rPr>
              <a:t> by a human</a:t>
            </a:r>
          </a:p>
        </p:txBody>
      </p:sp>
      <p:sp>
        <p:nvSpPr>
          <p:cNvPr id="108550" name="Text Box 6"/>
          <p:cNvSpPr txBox="1">
            <a:spLocks noChangeArrowheads="1"/>
          </p:cNvSpPr>
          <p:nvPr/>
        </p:nvSpPr>
        <p:spPr bwMode="auto">
          <a:xfrm>
            <a:off x="533400" y="4953000"/>
            <a:ext cx="82296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a:solidFill>
                  <a:schemeClr val="hlink"/>
                </a:solidFill>
              </a:rPr>
              <a:t>  [28 x 28 greyscale; pixel values 0-255; labels 0-9] </a:t>
            </a:r>
          </a:p>
          <a:p>
            <a:pPr>
              <a:spcBef>
                <a:spcPct val="20000"/>
              </a:spcBef>
            </a:pPr>
            <a:endParaRPr lang="en-US">
              <a:solidFill>
                <a:schemeClr val="hlink"/>
              </a:solidFill>
            </a:endParaRPr>
          </a:p>
          <a:p>
            <a:pPr>
              <a:spcBef>
                <a:spcPct val="20000"/>
              </a:spcBef>
            </a:pPr>
            <a:r>
              <a:rPr lang="en-US" b="0"/>
              <a:t>Use these to </a:t>
            </a:r>
            <a:r>
              <a:rPr lang="en-US" b="0" u="sng"/>
              <a:t>learn</a:t>
            </a:r>
            <a:r>
              <a:rPr lang="en-US" b="0"/>
              <a:t> a classifier which will label digit-images automatically…</a:t>
            </a:r>
            <a:endParaRPr lang="en-US">
              <a:solidFill>
                <a:schemeClr val="hlink"/>
              </a:solidFill>
            </a:endParaRPr>
          </a:p>
        </p:txBody>
      </p:sp>
      <p:grpSp>
        <p:nvGrpSpPr>
          <p:cNvPr id="108561" name="Group 17"/>
          <p:cNvGrpSpPr>
            <a:grpSpLocks/>
          </p:cNvGrpSpPr>
          <p:nvPr/>
        </p:nvGrpSpPr>
        <p:grpSpPr bwMode="auto">
          <a:xfrm>
            <a:off x="990600" y="2590800"/>
            <a:ext cx="6781800" cy="2133600"/>
            <a:chOff x="432" y="1728"/>
            <a:chExt cx="4416" cy="1437"/>
          </a:xfrm>
        </p:grpSpPr>
        <p:pic>
          <p:nvPicPr>
            <p:cNvPr id="108548" name="Picture 4" desc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728"/>
              <a:ext cx="720" cy="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8551" name="Picture 7" descr="e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2592"/>
              <a:ext cx="720" cy="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8553" name="Picture 9" descr="n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2592"/>
              <a:ext cx="720" cy="573"/>
            </a:xfrm>
            <a:prstGeom prst="rect">
              <a:avLst/>
            </a:prstGeom>
            <a:noFill/>
            <a:extLst>
              <a:ext uri="{909E8E84-426E-40dd-AFC4-6F175D3DCCD1}">
                <a14:hiddenFill xmlns:a14="http://schemas.microsoft.com/office/drawing/2010/main">
                  <a:solidFill>
                    <a:srgbClr val="FFFFFF"/>
                  </a:solidFill>
                </a14:hiddenFill>
              </a:ext>
            </a:extLst>
          </p:spPr>
        </p:pic>
        <p:pic>
          <p:nvPicPr>
            <p:cNvPr id="108554" name="Picture 10" descr="f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 y="1728"/>
              <a:ext cx="720" cy="573"/>
            </a:xfrm>
            <a:prstGeom prst="rect">
              <a:avLst/>
            </a:prstGeom>
            <a:noFill/>
            <a:extLst>
              <a:ext uri="{909E8E84-426E-40dd-AFC4-6F175D3DCCD1}">
                <a14:hiddenFill xmlns:a14="http://schemas.microsoft.com/office/drawing/2010/main">
                  <a:solidFill>
                    <a:srgbClr val="FFFFFF"/>
                  </a:solidFill>
                </a14:hiddenFill>
              </a:ext>
            </a:extLst>
          </p:spPr>
        </p:pic>
        <p:pic>
          <p:nvPicPr>
            <p:cNvPr id="108555" name="Picture 11" descr="ze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1728"/>
              <a:ext cx="720" cy="573"/>
            </a:xfrm>
            <a:prstGeom prst="rect">
              <a:avLst/>
            </a:prstGeom>
            <a:noFill/>
            <a:extLst>
              <a:ext uri="{909E8E84-426E-40dd-AFC4-6F175D3DCCD1}">
                <a14:hiddenFill xmlns:a14="http://schemas.microsoft.com/office/drawing/2010/main">
                  <a:solidFill>
                    <a:srgbClr val="FFFFFF"/>
                  </a:solidFill>
                </a14:hiddenFill>
              </a:ext>
            </a:extLst>
          </p:spPr>
        </p:pic>
        <p:pic>
          <p:nvPicPr>
            <p:cNvPr id="108556" name="Picture 12" descr="si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 y="2592"/>
              <a:ext cx="708" cy="563"/>
            </a:xfrm>
            <a:prstGeom prst="rect">
              <a:avLst/>
            </a:prstGeom>
            <a:noFill/>
            <a:extLst>
              <a:ext uri="{909E8E84-426E-40dd-AFC4-6F175D3DCCD1}">
                <a14:hiddenFill xmlns:a14="http://schemas.microsoft.com/office/drawing/2010/main">
                  <a:solidFill>
                    <a:srgbClr val="FFFFFF"/>
                  </a:solidFill>
                </a14:hiddenFill>
              </a:ext>
            </a:extLst>
          </p:spPr>
        </p:pic>
        <p:pic>
          <p:nvPicPr>
            <p:cNvPr id="108557" name="Picture 13" descr="thre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6" y="1728"/>
              <a:ext cx="720" cy="573"/>
            </a:xfrm>
            <a:prstGeom prst="rect">
              <a:avLst/>
            </a:prstGeom>
            <a:noFill/>
            <a:extLst>
              <a:ext uri="{909E8E84-426E-40dd-AFC4-6F175D3DCCD1}">
                <a14:hiddenFill xmlns:a14="http://schemas.microsoft.com/office/drawing/2010/main">
                  <a:solidFill>
                    <a:srgbClr val="FFFFFF"/>
                  </a:solidFill>
                </a14:hiddenFill>
              </a:ext>
            </a:extLst>
          </p:spPr>
        </p:pic>
        <p:pic>
          <p:nvPicPr>
            <p:cNvPr id="108558" name="Picture 14" descr="tw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6" y="1728"/>
              <a:ext cx="720" cy="573"/>
            </a:xfrm>
            <a:prstGeom prst="rect">
              <a:avLst/>
            </a:prstGeom>
            <a:noFill/>
            <a:extLst>
              <a:ext uri="{909E8E84-426E-40dd-AFC4-6F175D3DCCD1}">
                <a14:hiddenFill xmlns:a14="http://schemas.microsoft.com/office/drawing/2010/main">
                  <a:solidFill>
                    <a:srgbClr val="FFFFFF"/>
                  </a:solidFill>
                </a14:hiddenFill>
              </a:ext>
            </a:extLst>
          </p:spPr>
        </p:pic>
        <p:pic>
          <p:nvPicPr>
            <p:cNvPr id="108559" name="Picture 15" descr="fiv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 y="2592"/>
              <a:ext cx="720" cy="573"/>
            </a:xfrm>
            <a:prstGeom prst="rect">
              <a:avLst/>
            </a:prstGeom>
            <a:noFill/>
            <a:extLst>
              <a:ext uri="{909E8E84-426E-40dd-AFC4-6F175D3DCCD1}">
                <a14:hiddenFill xmlns:a14="http://schemas.microsoft.com/office/drawing/2010/main">
                  <a:solidFill>
                    <a:srgbClr val="FFFFFF"/>
                  </a:solidFill>
                </a14:hiddenFill>
              </a:ext>
            </a:extLst>
          </p:spPr>
        </p:pic>
        <p:pic>
          <p:nvPicPr>
            <p:cNvPr id="108560" name="Picture 16" descr="seve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6" y="2592"/>
              <a:ext cx="720" cy="5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137188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Calibri" charset="0"/>
              </a:rPr>
              <a:t>Classify Instances</a:t>
            </a:r>
          </a:p>
        </p:txBody>
      </p:sp>
      <p:sp>
        <p:nvSpPr>
          <p:cNvPr id="74755" name="Line 3"/>
          <p:cNvSpPr>
            <a:spLocks noChangeShapeType="1"/>
          </p:cNvSpPr>
          <p:nvPr/>
        </p:nvSpPr>
        <p:spPr bwMode="auto">
          <a:xfrm>
            <a:off x="2322514" y="5343526"/>
            <a:ext cx="242887"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56" name="Line 4"/>
          <p:cNvSpPr>
            <a:spLocks noChangeShapeType="1"/>
          </p:cNvSpPr>
          <p:nvPr/>
        </p:nvSpPr>
        <p:spPr bwMode="auto">
          <a:xfrm flipH="1">
            <a:off x="1192213" y="5343526"/>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57" name="Line 5"/>
          <p:cNvSpPr>
            <a:spLocks noChangeShapeType="1"/>
          </p:cNvSpPr>
          <p:nvPr/>
        </p:nvSpPr>
        <p:spPr bwMode="auto">
          <a:xfrm flipH="1">
            <a:off x="1838326" y="454977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58" name="Line 6"/>
          <p:cNvSpPr>
            <a:spLocks noChangeShapeType="1"/>
          </p:cNvSpPr>
          <p:nvPr/>
        </p:nvSpPr>
        <p:spPr bwMode="auto">
          <a:xfrm>
            <a:off x="3049588" y="4549775"/>
            <a:ext cx="484187"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59" name="Line 7"/>
          <p:cNvSpPr>
            <a:spLocks noChangeShapeType="1"/>
          </p:cNvSpPr>
          <p:nvPr/>
        </p:nvSpPr>
        <p:spPr bwMode="auto">
          <a:xfrm>
            <a:off x="2000251" y="38227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60" name="Line 8"/>
          <p:cNvSpPr>
            <a:spLocks noChangeShapeType="1"/>
          </p:cNvSpPr>
          <p:nvPr/>
        </p:nvSpPr>
        <p:spPr bwMode="auto">
          <a:xfrm flipH="1">
            <a:off x="627063" y="38227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61" name="Text Box 9"/>
          <p:cNvSpPr txBox="1">
            <a:spLocks noChangeArrowheads="1"/>
          </p:cNvSpPr>
          <p:nvPr/>
        </p:nvSpPr>
        <p:spPr bwMode="auto">
          <a:xfrm>
            <a:off x="1144589" y="3559175"/>
            <a:ext cx="93662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Refund</a:t>
            </a:r>
            <a:endParaRPr lang="en-US" sz="1600">
              <a:solidFill>
                <a:schemeClr val="bg2"/>
              </a:solidFill>
            </a:endParaRPr>
          </a:p>
        </p:txBody>
      </p:sp>
      <p:sp>
        <p:nvSpPr>
          <p:cNvPr id="74762" name="Text Box 10"/>
          <p:cNvSpPr txBox="1">
            <a:spLocks noChangeArrowheads="1"/>
          </p:cNvSpPr>
          <p:nvPr/>
        </p:nvSpPr>
        <p:spPr bwMode="auto">
          <a:xfrm>
            <a:off x="2160589" y="4286251"/>
            <a:ext cx="935037"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MarSt</a:t>
            </a:r>
            <a:endParaRPr lang="en-US" sz="1600">
              <a:solidFill>
                <a:schemeClr val="bg2"/>
              </a:solidFill>
            </a:endParaRPr>
          </a:p>
        </p:txBody>
      </p:sp>
      <p:sp>
        <p:nvSpPr>
          <p:cNvPr id="74763" name="Text Box 11"/>
          <p:cNvSpPr txBox="1">
            <a:spLocks noChangeArrowheads="1"/>
          </p:cNvSpPr>
          <p:nvPr/>
        </p:nvSpPr>
        <p:spPr bwMode="auto">
          <a:xfrm>
            <a:off x="1435101" y="5078414"/>
            <a:ext cx="968375" cy="338546"/>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2D1993"/>
                </a:solidFill>
              </a:rPr>
              <a:t>TaxInc</a:t>
            </a:r>
            <a:endParaRPr lang="en-US" sz="1600">
              <a:solidFill>
                <a:schemeClr val="bg2"/>
              </a:solidFill>
            </a:endParaRPr>
          </a:p>
        </p:txBody>
      </p:sp>
      <p:sp>
        <p:nvSpPr>
          <p:cNvPr id="74764" name="AutoShape 12"/>
          <p:cNvSpPr>
            <a:spLocks noChangeArrowheads="1"/>
          </p:cNvSpPr>
          <p:nvPr/>
        </p:nvSpPr>
        <p:spPr bwMode="auto">
          <a:xfrm>
            <a:off x="2362201" y="5867400"/>
            <a:ext cx="627063"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65" name="Text Box 13"/>
          <p:cNvSpPr txBox="1">
            <a:spLocks noChangeArrowheads="1"/>
          </p:cNvSpPr>
          <p:nvPr/>
        </p:nvSpPr>
        <p:spPr bwMode="auto">
          <a:xfrm>
            <a:off x="2286000" y="586740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YES</a:t>
            </a:r>
            <a:endParaRPr lang="en-US" sz="1600">
              <a:solidFill>
                <a:schemeClr val="bg2"/>
              </a:solidFill>
            </a:endParaRPr>
          </a:p>
        </p:txBody>
      </p:sp>
      <p:sp>
        <p:nvSpPr>
          <p:cNvPr id="74766" name="AutoShape 14"/>
          <p:cNvSpPr>
            <a:spLocks noChangeArrowheads="1"/>
          </p:cNvSpPr>
          <p:nvPr/>
        </p:nvSpPr>
        <p:spPr bwMode="auto">
          <a:xfrm>
            <a:off x="869951" y="5884864"/>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67" name="Text Box 15"/>
          <p:cNvSpPr txBox="1">
            <a:spLocks noChangeArrowheads="1"/>
          </p:cNvSpPr>
          <p:nvPr/>
        </p:nvSpPr>
        <p:spPr bwMode="auto">
          <a:xfrm>
            <a:off x="966788" y="58705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74768" name="AutoShape 16"/>
          <p:cNvSpPr>
            <a:spLocks noChangeArrowheads="1"/>
          </p:cNvSpPr>
          <p:nvPr/>
        </p:nvSpPr>
        <p:spPr bwMode="auto">
          <a:xfrm>
            <a:off x="304800" y="430053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69" name="Text Box 17"/>
          <p:cNvSpPr txBox="1">
            <a:spLocks noChangeArrowheads="1"/>
          </p:cNvSpPr>
          <p:nvPr/>
        </p:nvSpPr>
        <p:spPr bwMode="auto">
          <a:xfrm>
            <a:off x="400051" y="42862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rgbClr val="00FFFF"/>
              </a:solidFill>
            </a:endParaRPr>
          </a:p>
        </p:txBody>
      </p:sp>
      <p:sp>
        <p:nvSpPr>
          <p:cNvPr id="74770" name="AutoShape 18"/>
          <p:cNvSpPr>
            <a:spLocks noChangeArrowheads="1"/>
          </p:cNvSpPr>
          <p:nvPr/>
        </p:nvSpPr>
        <p:spPr bwMode="auto">
          <a:xfrm>
            <a:off x="3200400" y="510540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771" name="Text Box 19"/>
          <p:cNvSpPr txBox="1">
            <a:spLocks noChangeArrowheads="1"/>
          </p:cNvSpPr>
          <p:nvPr/>
        </p:nvSpPr>
        <p:spPr bwMode="auto">
          <a:xfrm>
            <a:off x="3276601" y="51054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Clr>
                <a:schemeClr val="accent2"/>
              </a:buClr>
              <a:buSzPct val="75000"/>
              <a:buFont typeface="Monotype Sorts" charset="0"/>
              <a:buNone/>
            </a:pPr>
            <a:r>
              <a:rPr lang="en-US" sz="1600" b="1">
                <a:solidFill>
                  <a:srgbClr val="800000"/>
                </a:solidFill>
              </a:rPr>
              <a:t>NO</a:t>
            </a:r>
            <a:endParaRPr lang="en-US" sz="1600">
              <a:solidFill>
                <a:schemeClr val="bg2"/>
              </a:solidFill>
            </a:endParaRPr>
          </a:p>
        </p:txBody>
      </p:sp>
      <p:sp>
        <p:nvSpPr>
          <p:cNvPr id="74772" name="Text Box 20"/>
          <p:cNvSpPr txBox="1">
            <a:spLocks noChangeArrowheads="1"/>
          </p:cNvSpPr>
          <p:nvPr/>
        </p:nvSpPr>
        <p:spPr bwMode="auto">
          <a:xfrm>
            <a:off x="417513" y="38227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Yes</a:t>
            </a:r>
            <a:endParaRPr lang="en-US" sz="1600">
              <a:solidFill>
                <a:schemeClr val="bg2"/>
              </a:solidFill>
            </a:endParaRPr>
          </a:p>
        </p:txBody>
      </p:sp>
      <p:sp>
        <p:nvSpPr>
          <p:cNvPr id="74773" name="Text Box 21"/>
          <p:cNvSpPr txBox="1">
            <a:spLocks noChangeArrowheads="1"/>
          </p:cNvSpPr>
          <p:nvPr/>
        </p:nvSpPr>
        <p:spPr bwMode="auto">
          <a:xfrm>
            <a:off x="1807309" y="3930650"/>
            <a:ext cx="446941"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No</a:t>
            </a:r>
            <a:endParaRPr lang="en-US" sz="1600">
              <a:solidFill>
                <a:schemeClr val="bg2"/>
              </a:solidFill>
            </a:endParaRPr>
          </a:p>
        </p:txBody>
      </p:sp>
      <p:sp>
        <p:nvSpPr>
          <p:cNvPr id="74774" name="Text Box 22"/>
          <p:cNvSpPr txBox="1">
            <a:spLocks noChangeArrowheads="1"/>
          </p:cNvSpPr>
          <p:nvPr/>
        </p:nvSpPr>
        <p:spPr bwMode="auto">
          <a:xfrm>
            <a:off x="3315610" y="4587875"/>
            <a:ext cx="880153"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Married</a:t>
            </a:r>
            <a:r>
              <a:rPr lang="en-US" sz="1600">
                <a:solidFill>
                  <a:schemeClr val="bg2"/>
                </a:solidFill>
              </a:rPr>
              <a:t> </a:t>
            </a:r>
          </a:p>
        </p:txBody>
      </p:sp>
      <p:sp>
        <p:nvSpPr>
          <p:cNvPr id="74775" name="Text Box 23"/>
          <p:cNvSpPr txBox="1">
            <a:spLocks noChangeArrowheads="1"/>
          </p:cNvSpPr>
          <p:nvPr/>
        </p:nvSpPr>
        <p:spPr bwMode="auto">
          <a:xfrm>
            <a:off x="592139" y="4464051"/>
            <a:ext cx="1355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Single, </a:t>
            </a:r>
            <a:br>
              <a:rPr lang="en-US" sz="1600"/>
            </a:br>
            <a:r>
              <a:rPr lang="en-US" sz="1600"/>
              <a:t>Divorced</a:t>
            </a:r>
            <a:endParaRPr lang="en-US" sz="1600">
              <a:solidFill>
                <a:schemeClr val="bg2"/>
              </a:solidFill>
            </a:endParaRPr>
          </a:p>
        </p:txBody>
      </p:sp>
      <p:sp>
        <p:nvSpPr>
          <p:cNvPr id="74776" name="Text Box 24"/>
          <p:cNvSpPr txBox="1">
            <a:spLocks noChangeArrowheads="1"/>
          </p:cNvSpPr>
          <p:nvPr/>
        </p:nvSpPr>
        <p:spPr bwMode="auto">
          <a:xfrm>
            <a:off x="669926" y="54086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&lt; 80K</a:t>
            </a:r>
            <a:endParaRPr lang="en-US" sz="1600">
              <a:solidFill>
                <a:schemeClr val="bg2"/>
              </a:solidFill>
            </a:endParaRPr>
          </a:p>
        </p:txBody>
      </p:sp>
      <p:sp>
        <p:nvSpPr>
          <p:cNvPr id="74777" name="Text Box 25"/>
          <p:cNvSpPr txBox="1">
            <a:spLocks noChangeArrowheads="1"/>
          </p:cNvSpPr>
          <p:nvPr/>
        </p:nvSpPr>
        <p:spPr bwMode="auto">
          <a:xfrm>
            <a:off x="2444751" y="54086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20000"/>
              </a:spcBef>
              <a:buClr>
                <a:schemeClr val="accent2"/>
              </a:buClr>
              <a:buSzPct val="75000"/>
              <a:buFont typeface="Monotype Sorts" charset="0"/>
              <a:buNone/>
            </a:pPr>
            <a:r>
              <a:rPr lang="en-US" sz="1600"/>
              <a:t>&gt; 80K</a:t>
            </a:r>
            <a:endParaRPr lang="en-US" sz="1600">
              <a:solidFill>
                <a:schemeClr val="bg2"/>
              </a:solidFill>
            </a:endParaRPr>
          </a:p>
        </p:txBody>
      </p:sp>
      <p:graphicFrame>
        <p:nvGraphicFramePr>
          <p:cNvPr id="78916" name="Group 68"/>
          <p:cNvGraphicFramePr>
            <a:graphicFrameLocks noGrp="1"/>
          </p:cNvGraphicFramePr>
          <p:nvPr/>
        </p:nvGraphicFramePr>
        <p:xfrm>
          <a:off x="3962400" y="1600200"/>
          <a:ext cx="5087938" cy="2293938"/>
        </p:xfrm>
        <a:graphic>
          <a:graphicData uri="http://schemas.openxmlformats.org/drawingml/2006/table">
            <a:tbl>
              <a:tblPr/>
              <a:tblGrid>
                <a:gridCol w="1312863"/>
                <a:gridCol w="984250"/>
                <a:gridCol w="985837"/>
                <a:gridCol w="1066800"/>
                <a:gridCol w="738188"/>
              </a:tblGrid>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1600" b="0" i="0" u="none" strike="noStrike" cap="none" normalizeH="0" baseline="0">
                        <a:ln>
                          <a:noFill/>
                        </a:ln>
                        <a:solidFill>
                          <a:schemeClr val="tx1"/>
                        </a:solidFill>
                        <a:effectLst/>
                        <a:latin typeface="Verdana" charset="0"/>
                        <a:ea typeface="ＭＳ Ｐゴシック"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Married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Single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Divorced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Total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Class=No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Class=Yes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6/9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2.67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Total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3.67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rPr>
                        <a:t>6.67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4810" name="Object 58"/>
          <p:cNvGraphicFramePr>
            <a:graphicFrameLocks noChangeAspect="1"/>
          </p:cNvGraphicFramePr>
          <p:nvPr/>
        </p:nvGraphicFramePr>
        <p:xfrm>
          <a:off x="304800" y="2101850"/>
          <a:ext cx="3581400" cy="1047750"/>
        </p:xfrm>
        <a:graphic>
          <a:graphicData uri="http://schemas.openxmlformats.org/presentationml/2006/ole">
            <mc:AlternateContent xmlns:mc="http://schemas.openxmlformats.org/markup-compatibility/2006">
              <mc:Choice xmlns:v="urn:schemas-microsoft-com:vml" Requires="v">
                <p:oleObj spid="_x0000_s74832" name="Document" r:id="rId3" imgW="5102860" imgH="1450803" progId="Word.Document.8">
                  <p:embed/>
                </p:oleObj>
              </mc:Choice>
              <mc:Fallback>
                <p:oleObj name="Document" r:id="rId3" imgW="5102860" imgH="1450803" progId="Word.Document.8">
                  <p:embed/>
                  <p:pic>
                    <p:nvPicPr>
                      <p:cNvPr id="0" name="Object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01850"/>
                        <a:ext cx="3581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811" name="Text Box 59"/>
          <p:cNvSpPr txBox="1">
            <a:spLocks noChangeArrowheads="1"/>
          </p:cNvSpPr>
          <p:nvPr/>
        </p:nvSpPr>
        <p:spPr bwMode="auto">
          <a:xfrm>
            <a:off x="363538" y="1644651"/>
            <a:ext cx="1828800" cy="40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2000" b="1"/>
              <a:t>New record:</a:t>
            </a:r>
          </a:p>
        </p:txBody>
      </p:sp>
      <p:sp>
        <p:nvSpPr>
          <p:cNvPr id="74812" name="Line 60"/>
          <p:cNvSpPr>
            <a:spLocks noChangeShapeType="1"/>
          </p:cNvSpPr>
          <p:nvPr/>
        </p:nvSpPr>
        <p:spPr bwMode="auto">
          <a:xfrm>
            <a:off x="1354138" y="3092450"/>
            <a:ext cx="228600" cy="4572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74813" name="Line 61"/>
          <p:cNvSpPr>
            <a:spLocks noChangeShapeType="1"/>
          </p:cNvSpPr>
          <p:nvPr/>
        </p:nvSpPr>
        <p:spPr bwMode="auto">
          <a:xfrm>
            <a:off x="2039938" y="3092450"/>
            <a:ext cx="609600" cy="11430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74814" name="Oval 62"/>
          <p:cNvSpPr>
            <a:spLocks noChangeArrowheads="1"/>
          </p:cNvSpPr>
          <p:nvPr/>
        </p:nvSpPr>
        <p:spPr bwMode="auto">
          <a:xfrm>
            <a:off x="5545138" y="3321050"/>
            <a:ext cx="762000" cy="685800"/>
          </a:xfrm>
          <a:prstGeom prst="ellipse">
            <a:avLst/>
          </a:prstGeom>
          <a:noFill/>
          <a:ln w="31750">
            <a:solidFill>
              <a:srgbClr val="0C6D9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815" name="Oval 63"/>
          <p:cNvSpPr>
            <a:spLocks noChangeArrowheads="1"/>
          </p:cNvSpPr>
          <p:nvPr/>
        </p:nvSpPr>
        <p:spPr bwMode="auto">
          <a:xfrm>
            <a:off x="6535738" y="3321050"/>
            <a:ext cx="1676400" cy="685800"/>
          </a:xfrm>
          <a:prstGeom prst="ellipse">
            <a:avLst/>
          </a:prstGeom>
          <a:noFill/>
          <a:ln w="31750">
            <a:solidFill>
              <a:srgbClr val="0C6D9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2" tIns="45716" rIns="91432" bIns="45716" anchor="ctr"/>
          <a:lstStyle/>
          <a:p>
            <a:endParaRPr lang="en-US"/>
          </a:p>
        </p:txBody>
      </p:sp>
      <p:sp>
        <p:nvSpPr>
          <p:cNvPr id="74816" name="Line 64"/>
          <p:cNvSpPr>
            <a:spLocks noChangeShapeType="1"/>
          </p:cNvSpPr>
          <p:nvPr/>
        </p:nvSpPr>
        <p:spPr bwMode="auto">
          <a:xfrm flipH="1">
            <a:off x="4173538" y="3778251"/>
            <a:ext cx="1676400" cy="9906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74817" name="Line 65"/>
          <p:cNvSpPr>
            <a:spLocks noChangeShapeType="1"/>
          </p:cNvSpPr>
          <p:nvPr/>
        </p:nvSpPr>
        <p:spPr bwMode="auto">
          <a:xfrm flipH="1">
            <a:off x="2116138" y="3854451"/>
            <a:ext cx="5029200" cy="9906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lstStyle/>
          <a:p>
            <a:endParaRPr lang="en-US"/>
          </a:p>
        </p:txBody>
      </p:sp>
      <p:sp>
        <p:nvSpPr>
          <p:cNvPr id="74818" name="Text Box 66"/>
          <p:cNvSpPr txBox="1">
            <a:spLocks noChangeArrowheads="1"/>
          </p:cNvSpPr>
          <p:nvPr/>
        </p:nvSpPr>
        <p:spPr bwMode="auto">
          <a:xfrm>
            <a:off x="5316538" y="4616450"/>
            <a:ext cx="3505200" cy="133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Probability that Marital Status </a:t>
            </a:r>
            <a:br>
              <a:rPr lang="en-US" b="1"/>
            </a:br>
            <a:r>
              <a:rPr lang="en-US" b="1"/>
              <a:t>= Married is 3.67/6.67</a:t>
            </a:r>
          </a:p>
          <a:p>
            <a:pPr>
              <a:spcBef>
                <a:spcPct val="50000"/>
              </a:spcBef>
            </a:pPr>
            <a:r>
              <a:rPr lang="en-US" b="1"/>
              <a:t>Probability that Marital Status ={Single,Divorced} is 3/6.67</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04800" y="304801"/>
            <a:ext cx="8534400" cy="533400"/>
          </a:xfrm>
        </p:spPr>
        <p:txBody>
          <a:bodyPr/>
          <a:lstStyle/>
          <a:p>
            <a:pPr eaLnBrk="1" hangingPunct="1"/>
            <a:r>
              <a:rPr lang="en-US" sz="3600">
                <a:latin typeface="Calibri" charset="0"/>
              </a:rPr>
              <a:t>Scalable Decision Tree Induction Methods</a:t>
            </a:r>
          </a:p>
        </p:txBody>
      </p:sp>
      <p:sp>
        <p:nvSpPr>
          <p:cNvPr id="75779" name="Rectangle 3"/>
          <p:cNvSpPr>
            <a:spLocks noGrp="1" noChangeArrowheads="1"/>
          </p:cNvSpPr>
          <p:nvPr>
            <p:ph idx="1"/>
          </p:nvPr>
        </p:nvSpPr>
        <p:spPr>
          <a:xfrm>
            <a:off x="381000" y="1371600"/>
            <a:ext cx="8534400" cy="5105400"/>
          </a:xfrm>
        </p:spPr>
        <p:txBody>
          <a:bodyPr/>
          <a:lstStyle/>
          <a:p>
            <a:pPr eaLnBrk="1" hangingPunct="1"/>
            <a:r>
              <a:rPr lang="en-US" sz="2400">
                <a:solidFill>
                  <a:srgbClr val="FF3300"/>
                </a:solidFill>
                <a:latin typeface="Calibri" charset="0"/>
              </a:rPr>
              <a:t>SLIQ</a:t>
            </a:r>
            <a:r>
              <a:rPr lang="en-US" sz="2400">
                <a:latin typeface="Calibri" charset="0"/>
              </a:rPr>
              <a:t> (EDBT</a:t>
            </a:r>
            <a:r>
              <a:rPr lang="ja-JP" altLang="en-US" sz="2400">
                <a:latin typeface="Calibri" charset="0"/>
              </a:rPr>
              <a:t>’</a:t>
            </a:r>
            <a:r>
              <a:rPr lang="en-US" sz="2400">
                <a:latin typeface="Calibri" charset="0"/>
              </a:rPr>
              <a:t>96 — Mehta et al.)</a:t>
            </a:r>
          </a:p>
          <a:p>
            <a:pPr lvl="1" eaLnBrk="1" hangingPunct="1"/>
            <a:r>
              <a:rPr lang="en-US" sz="2000">
                <a:latin typeface="Calibri" charset="0"/>
              </a:rPr>
              <a:t>Builds an index for each attribute and only class list and the current attribute list reside in memory</a:t>
            </a:r>
          </a:p>
          <a:p>
            <a:pPr eaLnBrk="1" hangingPunct="1"/>
            <a:r>
              <a:rPr lang="en-US" sz="2400">
                <a:solidFill>
                  <a:srgbClr val="FF3300"/>
                </a:solidFill>
                <a:latin typeface="Calibri" charset="0"/>
              </a:rPr>
              <a:t>SPRINT</a:t>
            </a:r>
            <a:r>
              <a:rPr lang="en-US" sz="2400">
                <a:latin typeface="Calibri" charset="0"/>
              </a:rPr>
              <a:t> (VLDB</a:t>
            </a:r>
            <a:r>
              <a:rPr lang="ja-JP" altLang="en-US" sz="2400">
                <a:latin typeface="Calibri" charset="0"/>
              </a:rPr>
              <a:t>’</a:t>
            </a:r>
            <a:r>
              <a:rPr lang="en-US" sz="2400">
                <a:latin typeface="Calibri" charset="0"/>
              </a:rPr>
              <a:t>96 — J. Shafer et al.)</a:t>
            </a:r>
          </a:p>
          <a:p>
            <a:pPr lvl="1" eaLnBrk="1" hangingPunct="1"/>
            <a:r>
              <a:rPr lang="en-US" sz="2000">
                <a:latin typeface="Calibri" charset="0"/>
              </a:rPr>
              <a:t>Constructs an attribute list data structure </a:t>
            </a:r>
          </a:p>
          <a:p>
            <a:pPr eaLnBrk="1" hangingPunct="1"/>
            <a:r>
              <a:rPr lang="en-US" sz="2400">
                <a:solidFill>
                  <a:srgbClr val="FF3300"/>
                </a:solidFill>
                <a:latin typeface="Calibri" charset="0"/>
              </a:rPr>
              <a:t>PUBLIC</a:t>
            </a:r>
            <a:r>
              <a:rPr lang="en-US" sz="2400">
                <a:latin typeface="Calibri" charset="0"/>
              </a:rPr>
              <a:t> (VLDB</a:t>
            </a:r>
            <a:r>
              <a:rPr lang="ja-JP" altLang="en-US" sz="2400">
                <a:latin typeface="Calibri" charset="0"/>
              </a:rPr>
              <a:t>’</a:t>
            </a:r>
            <a:r>
              <a:rPr lang="en-US" sz="2400">
                <a:latin typeface="Calibri" charset="0"/>
              </a:rPr>
              <a:t>98 — Rastogi &amp; Shim)</a:t>
            </a:r>
          </a:p>
          <a:p>
            <a:pPr lvl="1" eaLnBrk="1" hangingPunct="1"/>
            <a:r>
              <a:rPr lang="en-US" sz="2000">
                <a:latin typeface="Calibri" charset="0"/>
              </a:rPr>
              <a:t>Integrates tree splitting and tree pruning: stop growing the tree earlier</a:t>
            </a:r>
          </a:p>
          <a:p>
            <a:pPr eaLnBrk="1" hangingPunct="1"/>
            <a:r>
              <a:rPr lang="en-US" sz="2400">
                <a:solidFill>
                  <a:srgbClr val="FF3300"/>
                </a:solidFill>
                <a:latin typeface="Calibri" charset="0"/>
              </a:rPr>
              <a:t>RainForest </a:t>
            </a:r>
            <a:r>
              <a:rPr lang="en-US" sz="2400">
                <a:latin typeface="Calibri" charset="0"/>
              </a:rPr>
              <a:t>(VLDB</a:t>
            </a:r>
            <a:r>
              <a:rPr lang="ja-JP" altLang="en-US" sz="2400">
                <a:latin typeface="Calibri" charset="0"/>
              </a:rPr>
              <a:t>’</a:t>
            </a:r>
            <a:r>
              <a:rPr lang="en-US" sz="2400">
                <a:latin typeface="Calibri" charset="0"/>
              </a:rPr>
              <a:t>98 — Gehrke, Ramakrishnan &amp; Ganti)</a:t>
            </a:r>
          </a:p>
          <a:p>
            <a:pPr lvl="1" eaLnBrk="1" hangingPunct="1"/>
            <a:r>
              <a:rPr lang="en-US" sz="2000">
                <a:latin typeface="Calibri" charset="0"/>
              </a:rPr>
              <a:t>Builds an AVC-list (attribute, value, class label)</a:t>
            </a:r>
          </a:p>
          <a:p>
            <a:pPr eaLnBrk="1" hangingPunct="1"/>
            <a:r>
              <a:rPr lang="en-US" sz="2400">
                <a:solidFill>
                  <a:schemeClr val="hlink"/>
                </a:solidFill>
                <a:latin typeface="Calibri" charset="0"/>
              </a:rPr>
              <a:t>BOAT </a:t>
            </a:r>
            <a:r>
              <a:rPr lang="en-US" sz="2400">
                <a:latin typeface="Calibri" charset="0"/>
              </a:rPr>
              <a:t>(PODS</a:t>
            </a:r>
            <a:r>
              <a:rPr lang="ja-JP" altLang="en-US" sz="2400">
                <a:latin typeface="Calibri" charset="0"/>
              </a:rPr>
              <a:t>’</a:t>
            </a:r>
            <a:r>
              <a:rPr lang="en-US" sz="2400">
                <a:latin typeface="Calibri" charset="0"/>
              </a:rPr>
              <a:t>99 — Gehrke, Ganti, Ramakrishnan &amp; Loh)</a:t>
            </a:r>
          </a:p>
          <a:p>
            <a:pPr lvl="1" eaLnBrk="1" hangingPunct="1"/>
            <a:r>
              <a:rPr lang="en-US" sz="2000">
                <a:latin typeface="Calibri" charset="0"/>
              </a:rPr>
              <a:t>Uses bootstrapping to create several small samples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b="1">
                <a:solidFill>
                  <a:srgbClr val="009900"/>
                </a:solidFill>
              </a:rPr>
              <a:t>Postscript: learning models</a:t>
            </a:r>
          </a:p>
        </p:txBody>
      </p:sp>
      <p:sp>
        <p:nvSpPr>
          <p:cNvPr id="150533" name="Text Box 5"/>
          <p:cNvSpPr txBox="1">
            <a:spLocks noChangeArrowheads="1"/>
          </p:cNvSpPr>
          <p:nvPr/>
        </p:nvSpPr>
        <p:spPr bwMode="auto">
          <a:xfrm>
            <a:off x="533400" y="2514600"/>
            <a:ext cx="26336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sz="2400">
                <a:latin typeface="Courier New" charset="0"/>
              </a:rPr>
              <a:t>Training data</a:t>
            </a:r>
            <a:r>
              <a:rPr lang="en-US" sz="2400" u="sng"/>
              <a:t> </a:t>
            </a:r>
          </a:p>
        </p:txBody>
      </p:sp>
      <p:sp>
        <p:nvSpPr>
          <p:cNvPr id="150534" name="Text Box 6"/>
          <p:cNvSpPr txBox="1">
            <a:spLocks noChangeArrowheads="1"/>
          </p:cNvSpPr>
          <p:nvPr/>
        </p:nvSpPr>
        <p:spPr bwMode="auto">
          <a:xfrm>
            <a:off x="685800" y="4800600"/>
            <a:ext cx="2590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sz="2400">
                <a:latin typeface="Courier New" charset="0"/>
              </a:rPr>
              <a:t>Classifier f</a:t>
            </a:r>
          </a:p>
        </p:txBody>
      </p:sp>
      <p:sp>
        <p:nvSpPr>
          <p:cNvPr id="150536" name="Rectangle 8"/>
          <p:cNvSpPr>
            <a:spLocks noChangeArrowheads="1"/>
          </p:cNvSpPr>
          <p:nvPr/>
        </p:nvSpPr>
        <p:spPr bwMode="auto">
          <a:xfrm>
            <a:off x="838200" y="3352800"/>
            <a:ext cx="20574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r>
              <a:rPr lang="en-US" sz="2400">
                <a:latin typeface="Courier New" charset="0"/>
              </a:rPr>
              <a:t>Learning</a:t>
            </a:r>
          </a:p>
          <a:p>
            <a:pPr marL="342900" indent="-342900"/>
            <a:r>
              <a:rPr lang="en-US" sz="2400">
                <a:latin typeface="Courier New" charset="0"/>
              </a:rPr>
              <a:t>Algorithm</a:t>
            </a:r>
          </a:p>
        </p:txBody>
      </p:sp>
      <p:sp>
        <p:nvSpPr>
          <p:cNvPr id="150540" name="Text Box 12"/>
          <p:cNvSpPr txBox="1">
            <a:spLocks noChangeArrowheads="1"/>
          </p:cNvSpPr>
          <p:nvPr/>
        </p:nvSpPr>
        <p:spPr bwMode="auto">
          <a:xfrm>
            <a:off x="593725" y="1673225"/>
            <a:ext cx="235743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a:solidFill>
                  <a:srgbClr val="CC3300"/>
                </a:solidFill>
              </a:rPr>
              <a:t>Batch learning</a:t>
            </a:r>
          </a:p>
        </p:txBody>
      </p:sp>
      <p:sp>
        <p:nvSpPr>
          <p:cNvPr id="150541" name="Text Box 13"/>
          <p:cNvSpPr txBox="1">
            <a:spLocks noChangeArrowheads="1"/>
          </p:cNvSpPr>
          <p:nvPr/>
        </p:nvSpPr>
        <p:spPr bwMode="auto">
          <a:xfrm>
            <a:off x="5105400" y="1676400"/>
            <a:ext cx="26797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a:solidFill>
                  <a:srgbClr val="CC3300"/>
                </a:solidFill>
              </a:rPr>
              <a:t>On-line learning</a:t>
            </a:r>
          </a:p>
        </p:txBody>
      </p:sp>
      <p:sp>
        <p:nvSpPr>
          <p:cNvPr id="150543" name="Text Box 15"/>
          <p:cNvSpPr txBox="1">
            <a:spLocks noChangeArrowheads="1"/>
          </p:cNvSpPr>
          <p:nvPr/>
        </p:nvSpPr>
        <p:spPr bwMode="auto">
          <a:xfrm>
            <a:off x="4724400" y="2514600"/>
            <a:ext cx="34702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sz="2400">
                <a:latin typeface="Courier New" charset="0"/>
              </a:rPr>
              <a:t>See a new point x</a:t>
            </a:r>
            <a:r>
              <a:rPr lang="en-US" sz="2400" u="sng">
                <a:latin typeface="Courier New" charset="0"/>
              </a:rPr>
              <a:t> </a:t>
            </a:r>
          </a:p>
        </p:txBody>
      </p:sp>
      <p:sp>
        <p:nvSpPr>
          <p:cNvPr id="150547" name="AutoShape 19"/>
          <p:cNvSpPr>
            <a:spLocks noChangeArrowheads="1"/>
          </p:cNvSpPr>
          <p:nvPr/>
        </p:nvSpPr>
        <p:spPr bwMode="auto">
          <a:xfrm>
            <a:off x="5105400" y="3581400"/>
            <a:ext cx="2590800" cy="685800"/>
          </a:xfrm>
          <a:prstGeom prst="octagon">
            <a:avLst>
              <a:gd name="adj" fmla="val 2928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r>
              <a:rPr lang="en-US" sz="2400">
                <a:latin typeface="Courier New" charset="0"/>
              </a:rPr>
              <a:t>predict label</a:t>
            </a:r>
          </a:p>
        </p:txBody>
      </p:sp>
      <p:sp>
        <p:nvSpPr>
          <p:cNvPr id="150548" name="AutoShape 20"/>
          <p:cNvSpPr>
            <a:spLocks noChangeArrowheads="1"/>
          </p:cNvSpPr>
          <p:nvPr/>
        </p:nvSpPr>
        <p:spPr bwMode="auto">
          <a:xfrm>
            <a:off x="1295400" y="5791200"/>
            <a:ext cx="1066800" cy="685800"/>
          </a:xfrm>
          <a:prstGeom prst="octagon">
            <a:avLst>
              <a:gd name="adj" fmla="val 2928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r>
              <a:rPr lang="en-US" sz="2400">
                <a:latin typeface="Courier New" charset="0"/>
              </a:rPr>
              <a:t>test</a:t>
            </a:r>
          </a:p>
        </p:txBody>
      </p:sp>
      <p:sp>
        <p:nvSpPr>
          <p:cNvPr id="150549" name="Text Box 21"/>
          <p:cNvSpPr txBox="1">
            <a:spLocks noChangeArrowheads="1"/>
          </p:cNvSpPr>
          <p:nvPr/>
        </p:nvSpPr>
        <p:spPr bwMode="auto">
          <a:xfrm>
            <a:off x="5791200" y="4724400"/>
            <a:ext cx="1219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sz="2400">
                <a:latin typeface="Courier New" charset="0"/>
              </a:rPr>
              <a:t>See y</a:t>
            </a:r>
          </a:p>
        </p:txBody>
      </p:sp>
      <p:sp>
        <p:nvSpPr>
          <p:cNvPr id="150550" name="Rectangle 22"/>
          <p:cNvSpPr>
            <a:spLocks noChangeArrowheads="1"/>
          </p:cNvSpPr>
          <p:nvPr/>
        </p:nvSpPr>
        <p:spPr bwMode="auto">
          <a:xfrm>
            <a:off x="5410200" y="5562600"/>
            <a:ext cx="18288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r>
              <a:rPr lang="en-US" sz="2400">
                <a:latin typeface="Courier New" charset="0"/>
              </a:rPr>
              <a:t>Update</a:t>
            </a:r>
          </a:p>
          <a:p>
            <a:pPr marL="342900" indent="-342900"/>
            <a:r>
              <a:rPr lang="en-US" sz="2400">
                <a:latin typeface="Courier New" charset="0"/>
              </a:rPr>
              <a:t>classifer</a:t>
            </a:r>
          </a:p>
        </p:txBody>
      </p:sp>
      <p:sp>
        <p:nvSpPr>
          <p:cNvPr id="150552" name="Line 24"/>
          <p:cNvSpPr>
            <a:spLocks noChangeShapeType="1"/>
          </p:cNvSpPr>
          <p:nvPr/>
        </p:nvSpPr>
        <p:spPr bwMode="auto">
          <a:xfrm>
            <a:off x="1828800" y="2971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3" name="Line 25"/>
          <p:cNvSpPr>
            <a:spLocks noChangeShapeType="1"/>
          </p:cNvSpPr>
          <p:nvPr/>
        </p:nvSpPr>
        <p:spPr bwMode="auto">
          <a:xfrm>
            <a:off x="1828800" y="4343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4" name="Line 26"/>
          <p:cNvSpPr>
            <a:spLocks noChangeShapeType="1"/>
          </p:cNvSpPr>
          <p:nvPr/>
        </p:nvSpPr>
        <p:spPr bwMode="auto">
          <a:xfrm>
            <a:off x="1828800" y="5181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5" name="Line 27"/>
          <p:cNvSpPr>
            <a:spLocks noChangeShapeType="1"/>
          </p:cNvSpPr>
          <p:nvPr/>
        </p:nvSpPr>
        <p:spPr bwMode="auto">
          <a:xfrm>
            <a:off x="6324600" y="2971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6" name="Line 28"/>
          <p:cNvSpPr>
            <a:spLocks noChangeShapeType="1"/>
          </p:cNvSpPr>
          <p:nvPr/>
        </p:nvSpPr>
        <p:spPr bwMode="auto">
          <a:xfrm>
            <a:off x="6324600" y="4267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57" name="Line 29"/>
          <p:cNvSpPr>
            <a:spLocks noChangeShapeType="1"/>
          </p:cNvSpPr>
          <p:nvPr/>
        </p:nvSpPr>
        <p:spPr bwMode="auto">
          <a:xfrm>
            <a:off x="6324600" y="5181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60" name="Freeform 32"/>
          <p:cNvSpPr>
            <a:spLocks/>
          </p:cNvSpPr>
          <p:nvPr/>
        </p:nvSpPr>
        <p:spPr bwMode="auto">
          <a:xfrm>
            <a:off x="7239000" y="2743200"/>
            <a:ext cx="1574800" cy="3276600"/>
          </a:xfrm>
          <a:custGeom>
            <a:avLst/>
            <a:gdLst>
              <a:gd name="T0" fmla="*/ 0 w 992"/>
              <a:gd name="T1" fmla="*/ 2064 h 2064"/>
              <a:gd name="T2" fmla="*/ 720 w 992"/>
              <a:gd name="T3" fmla="*/ 1680 h 2064"/>
              <a:gd name="T4" fmla="*/ 960 w 992"/>
              <a:gd name="T5" fmla="*/ 480 h 2064"/>
              <a:gd name="T6" fmla="*/ 528 w 992"/>
              <a:gd name="T7" fmla="*/ 0 h 2064"/>
            </a:gdLst>
            <a:ahLst/>
            <a:cxnLst>
              <a:cxn ang="0">
                <a:pos x="T0" y="T1"/>
              </a:cxn>
              <a:cxn ang="0">
                <a:pos x="T2" y="T3"/>
              </a:cxn>
              <a:cxn ang="0">
                <a:pos x="T4" y="T5"/>
              </a:cxn>
              <a:cxn ang="0">
                <a:pos x="T6" y="T7"/>
              </a:cxn>
            </a:cxnLst>
            <a:rect l="0" t="0" r="r" b="b"/>
            <a:pathLst>
              <a:path w="992" h="2064">
                <a:moveTo>
                  <a:pt x="0" y="2064"/>
                </a:moveTo>
                <a:cubicBezTo>
                  <a:pt x="280" y="2004"/>
                  <a:pt x="560" y="1944"/>
                  <a:pt x="720" y="1680"/>
                </a:cubicBezTo>
                <a:cubicBezTo>
                  <a:pt x="880" y="1416"/>
                  <a:pt x="992" y="760"/>
                  <a:pt x="960" y="480"/>
                </a:cubicBezTo>
                <a:cubicBezTo>
                  <a:pt x="928" y="200"/>
                  <a:pt x="728" y="100"/>
                  <a:pt x="528" y="0"/>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4168867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7" name="Object 21"/>
          <p:cNvGraphicFramePr>
            <a:graphicFrameLocks noGrp="1" noChangeAspect="1"/>
          </p:cNvGraphicFramePr>
          <p:nvPr>
            <p:ph/>
          </p:nvPr>
        </p:nvGraphicFramePr>
        <p:xfrm>
          <a:off x="1828800" y="0"/>
          <a:ext cx="5713413" cy="6858000"/>
        </p:xfrm>
        <a:graphic>
          <a:graphicData uri="http://schemas.openxmlformats.org/presentationml/2006/ole">
            <mc:AlternateContent xmlns:mc="http://schemas.openxmlformats.org/markup-compatibility/2006">
              <mc:Choice xmlns:v="urn:schemas-microsoft-com:vml" Requires="v">
                <p:oleObj spid="_x0000_s173064" name="Bitmap Image" r:id="rId4" imgW="5180952" imgH="6219048" progId="Paint.Picture">
                  <p:embed/>
                </p:oleObj>
              </mc:Choice>
              <mc:Fallback>
                <p:oleObj name="Bitmap Image" r:id="rId4" imgW="5180952" imgH="621904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0"/>
                        <a:ext cx="57134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8213874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7"/>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935878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b="1" dirty="0" smtClean="0">
                <a:solidFill>
                  <a:srgbClr val="000000"/>
                </a:solidFill>
              </a:rPr>
              <a:t>Preprocessing step</a:t>
            </a:r>
          </a:p>
        </p:txBody>
      </p:sp>
      <p:sp>
        <p:nvSpPr>
          <p:cNvPr id="177156" name="Oval 4"/>
          <p:cNvSpPr>
            <a:spLocks noChangeArrowheads="1"/>
          </p:cNvSpPr>
          <p:nvPr/>
        </p:nvSpPr>
        <p:spPr bwMode="auto">
          <a:xfrm>
            <a:off x="914400" y="3733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57" name="Oval 5"/>
          <p:cNvSpPr>
            <a:spLocks noChangeArrowheads="1"/>
          </p:cNvSpPr>
          <p:nvPr/>
        </p:nvSpPr>
        <p:spPr bwMode="auto">
          <a:xfrm>
            <a:off x="1295400" y="3124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lgn="ctr">
              <a:defRPr/>
            </a:pPr>
            <a:endParaRPr lang="en-US" b="1">
              <a:cs typeface="Arial" charset="0"/>
            </a:endParaRPr>
          </a:p>
        </p:txBody>
      </p:sp>
      <p:sp>
        <p:nvSpPr>
          <p:cNvPr id="177158" name="Oval 6"/>
          <p:cNvSpPr>
            <a:spLocks noChangeArrowheads="1"/>
          </p:cNvSpPr>
          <p:nvPr/>
        </p:nvSpPr>
        <p:spPr bwMode="auto">
          <a:xfrm>
            <a:off x="2133600" y="4800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59" name="Oval 7"/>
          <p:cNvSpPr>
            <a:spLocks noChangeArrowheads="1"/>
          </p:cNvSpPr>
          <p:nvPr/>
        </p:nvSpPr>
        <p:spPr bwMode="auto">
          <a:xfrm>
            <a:off x="1295400" y="4648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0" name="Oval 8"/>
          <p:cNvSpPr>
            <a:spLocks noChangeArrowheads="1"/>
          </p:cNvSpPr>
          <p:nvPr/>
        </p:nvSpPr>
        <p:spPr bwMode="auto">
          <a:xfrm>
            <a:off x="2590800" y="3200400"/>
            <a:ext cx="152400" cy="1524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1" name="Oval 9"/>
          <p:cNvSpPr>
            <a:spLocks noChangeArrowheads="1"/>
          </p:cNvSpPr>
          <p:nvPr/>
        </p:nvSpPr>
        <p:spPr bwMode="auto">
          <a:xfrm>
            <a:off x="2895600" y="3810000"/>
            <a:ext cx="152400" cy="1524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2" name="Oval 10"/>
          <p:cNvSpPr>
            <a:spLocks noChangeArrowheads="1"/>
          </p:cNvSpPr>
          <p:nvPr/>
        </p:nvSpPr>
        <p:spPr bwMode="auto">
          <a:xfrm>
            <a:off x="2667000" y="4419600"/>
            <a:ext cx="152400" cy="1524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3" name="Line 11"/>
          <p:cNvSpPr>
            <a:spLocks noChangeShapeType="1"/>
          </p:cNvSpPr>
          <p:nvPr/>
        </p:nvSpPr>
        <p:spPr bwMode="auto">
          <a:xfrm>
            <a:off x="6248400" y="42672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4" name="Line 12"/>
          <p:cNvSpPr>
            <a:spLocks noChangeShapeType="1"/>
          </p:cNvSpPr>
          <p:nvPr/>
        </p:nvSpPr>
        <p:spPr bwMode="auto">
          <a:xfrm flipV="1">
            <a:off x="6248400" y="2514600"/>
            <a:ext cx="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5" name="Line 13"/>
          <p:cNvSpPr>
            <a:spLocks noChangeShapeType="1"/>
          </p:cNvSpPr>
          <p:nvPr/>
        </p:nvSpPr>
        <p:spPr bwMode="auto">
          <a:xfrm flipH="1">
            <a:off x="4724400" y="4267200"/>
            <a:ext cx="1524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6" name="Oval 14"/>
          <p:cNvSpPr>
            <a:spLocks noChangeArrowheads="1"/>
          </p:cNvSpPr>
          <p:nvPr/>
        </p:nvSpPr>
        <p:spPr bwMode="auto">
          <a:xfrm>
            <a:off x="5562600" y="3124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7" name="Oval 15"/>
          <p:cNvSpPr>
            <a:spLocks noChangeArrowheads="1"/>
          </p:cNvSpPr>
          <p:nvPr/>
        </p:nvSpPr>
        <p:spPr bwMode="auto">
          <a:xfrm>
            <a:off x="5867400" y="3200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8" name="Oval 16"/>
          <p:cNvSpPr>
            <a:spLocks noChangeArrowheads="1"/>
          </p:cNvSpPr>
          <p:nvPr/>
        </p:nvSpPr>
        <p:spPr bwMode="auto">
          <a:xfrm>
            <a:off x="5867400" y="2971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69" name="Oval 17"/>
          <p:cNvSpPr>
            <a:spLocks noChangeArrowheads="1"/>
          </p:cNvSpPr>
          <p:nvPr/>
        </p:nvSpPr>
        <p:spPr bwMode="auto">
          <a:xfrm>
            <a:off x="6324600" y="2819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70" name="Oval 18"/>
          <p:cNvSpPr>
            <a:spLocks noChangeArrowheads="1"/>
          </p:cNvSpPr>
          <p:nvPr/>
        </p:nvSpPr>
        <p:spPr bwMode="auto">
          <a:xfrm>
            <a:off x="6324600" y="3124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71" name="Oval 19"/>
          <p:cNvSpPr>
            <a:spLocks noChangeArrowheads="1"/>
          </p:cNvSpPr>
          <p:nvPr/>
        </p:nvSpPr>
        <p:spPr bwMode="auto">
          <a:xfrm>
            <a:off x="6858000" y="3048000"/>
            <a:ext cx="152400" cy="1524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72" name="Line 20"/>
          <p:cNvSpPr>
            <a:spLocks noChangeShapeType="1"/>
          </p:cNvSpPr>
          <p:nvPr/>
        </p:nvSpPr>
        <p:spPr bwMode="auto">
          <a:xfrm>
            <a:off x="457200" y="3962400"/>
            <a:ext cx="3200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73" name="Line 21"/>
          <p:cNvSpPr>
            <a:spLocks noChangeShapeType="1"/>
          </p:cNvSpPr>
          <p:nvPr/>
        </p:nvSpPr>
        <p:spPr bwMode="auto">
          <a:xfrm>
            <a:off x="1981200" y="2590800"/>
            <a:ext cx="0" cy="2895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74" name="Oval 22"/>
          <p:cNvSpPr>
            <a:spLocks noChangeArrowheads="1"/>
          </p:cNvSpPr>
          <p:nvPr/>
        </p:nvSpPr>
        <p:spPr bwMode="auto">
          <a:xfrm>
            <a:off x="2057400" y="3048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lgn="ctr">
              <a:defRPr/>
            </a:pPr>
            <a:endParaRPr lang="en-US" b="1">
              <a:cs typeface="Arial" charset="0"/>
            </a:endParaRPr>
          </a:p>
        </p:txBody>
      </p:sp>
      <p:sp>
        <p:nvSpPr>
          <p:cNvPr id="177175" name="Oval 23"/>
          <p:cNvSpPr>
            <a:spLocks noChangeArrowheads="1"/>
          </p:cNvSpPr>
          <p:nvPr/>
        </p:nvSpPr>
        <p:spPr bwMode="auto">
          <a:xfrm>
            <a:off x="7239000" y="2819400"/>
            <a:ext cx="152400" cy="1524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7176" name="Oval 24"/>
          <p:cNvSpPr>
            <a:spLocks noChangeArrowheads="1"/>
          </p:cNvSpPr>
          <p:nvPr/>
        </p:nvSpPr>
        <p:spPr bwMode="auto">
          <a:xfrm>
            <a:off x="6858000" y="2743200"/>
            <a:ext cx="152400" cy="1524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Tree>
    <p:extLst>
      <p:ext uri="{BB962C8B-B14F-4D97-AF65-F5344CB8AC3E}">
        <p14:creationId xmlns:p14="http://schemas.microsoft.com/office/powerpoint/2010/main" val="153087472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8"/>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63190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9"/>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344611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1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225420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11"/>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8769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a:solidFill>
                  <a:srgbClr val="009900"/>
                </a:solidFill>
              </a:rPr>
              <a:t>The learning problem</a:t>
            </a:r>
          </a:p>
        </p:txBody>
      </p:sp>
      <p:sp>
        <p:nvSpPr>
          <p:cNvPr id="4102" name="Text Box 6"/>
          <p:cNvSpPr txBox="1">
            <a:spLocks noChangeArrowheads="1"/>
          </p:cNvSpPr>
          <p:nvPr/>
        </p:nvSpPr>
        <p:spPr bwMode="auto">
          <a:xfrm>
            <a:off x="609600" y="1752600"/>
            <a:ext cx="4953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100000"/>
              </a:lnSpc>
              <a:spcBef>
                <a:spcPct val="50000"/>
              </a:spcBef>
            </a:pPr>
            <a:r>
              <a:rPr lang="en-US" b="0" u="sng">
                <a:solidFill>
                  <a:srgbClr val="FF0000"/>
                </a:solidFill>
              </a:rPr>
              <a:t>Input</a:t>
            </a:r>
            <a:r>
              <a:rPr lang="en-US" b="0">
                <a:solidFill>
                  <a:srgbClr val="FF0000"/>
                </a:solidFill>
              </a:rPr>
              <a:t> space X = {0,1,…,255}</a:t>
            </a:r>
            <a:r>
              <a:rPr lang="en-US" b="0" baseline="30000">
                <a:solidFill>
                  <a:srgbClr val="FF0000"/>
                </a:solidFill>
              </a:rPr>
              <a:t>784</a:t>
            </a:r>
            <a:endParaRPr lang="en-US" b="0">
              <a:solidFill>
                <a:srgbClr val="FF0000"/>
              </a:solidFill>
            </a:endParaRPr>
          </a:p>
          <a:p>
            <a:pPr algn="l">
              <a:lnSpc>
                <a:spcPct val="100000"/>
              </a:lnSpc>
              <a:spcBef>
                <a:spcPct val="50000"/>
              </a:spcBef>
            </a:pPr>
            <a:r>
              <a:rPr lang="en-US" b="0" u="sng">
                <a:solidFill>
                  <a:srgbClr val="FF0000"/>
                </a:solidFill>
              </a:rPr>
              <a:t>Output</a:t>
            </a:r>
            <a:r>
              <a:rPr lang="en-US" b="0">
                <a:solidFill>
                  <a:srgbClr val="FF0000"/>
                </a:solidFill>
              </a:rPr>
              <a:t> space Y = {0,1,…,9}</a:t>
            </a:r>
          </a:p>
        </p:txBody>
      </p:sp>
      <p:sp>
        <p:nvSpPr>
          <p:cNvPr id="4104" name="Text Box 8"/>
          <p:cNvSpPr txBox="1">
            <a:spLocks noChangeArrowheads="1"/>
          </p:cNvSpPr>
          <p:nvPr/>
        </p:nvSpPr>
        <p:spPr bwMode="auto">
          <a:xfrm>
            <a:off x="228600" y="3581400"/>
            <a:ext cx="26511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lgn="ctr">
              <a:spcBef>
                <a:spcPct val="20000"/>
              </a:spcBef>
            </a:pPr>
            <a:r>
              <a:rPr lang="en-US" sz="2400" u="sng">
                <a:solidFill>
                  <a:schemeClr val="accent2"/>
                </a:solidFill>
              </a:rPr>
              <a:t>Training set </a:t>
            </a:r>
          </a:p>
          <a:p>
            <a:pPr algn="ctr">
              <a:spcBef>
                <a:spcPct val="20000"/>
              </a:spcBef>
            </a:pPr>
            <a:r>
              <a:rPr lang="en-US" sz="2400">
                <a:solidFill>
                  <a:schemeClr val="accent2"/>
                </a:solidFill>
              </a:rPr>
              <a:t>(x</a:t>
            </a:r>
            <a:r>
              <a:rPr lang="en-US" sz="2400" baseline="-25000">
                <a:solidFill>
                  <a:schemeClr val="accent2"/>
                </a:solidFill>
              </a:rPr>
              <a:t>1</a:t>
            </a:r>
            <a:r>
              <a:rPr lang="en-US" sz="2400">
                <a:solidFill>
                  <a:schemeClr val="accent2"/>
                </a:solidFill>
              </a:rPr>
              <a:t>, y</a:t>
            </a:r>
            <a:r>
              <a:rPr lang="en-US" sz="2400" baseline="-25000">
                <a:solidFill>
                  <a:schemeClr val="accent2"/>
                </a:solidFill>
              </a:rPr>
              <a:t>1</a:t>
            </a:r>
            <a:r>
              <a:rPr lang="en-US" sz="2400">
                <a:solidFill>
                  <a:schemeClr val="accent2"/>
                </a:solidFill>
              </a:rPr>
              <a:t>), …, (x</a:t>
            </a:r>
            <a:r>
              <a:rPr lang="en-US" sz="2400" baseline="-25000">
                <a:solidFill>
                  <a:schemeClr val="accent2"/>
                </a:solidFill>
              </a:rPr>
              <a:t>m</a:t>
            </a:r>
            <a:r>
              <a:rPr lang="en-US" sz="2400">
                <a:solidFill>
                  <a:schemeClr val="accent2"/>
                </a:solidFill>
              </a:rPr>
              <a:t>, y</a:t>
            </a:r>
            <a:r>
              <a:rPr lang="en-US" sz="2400" baseline="-25000">
                <a:solidFill>
                  <a:schemeClr val="accent2"/>
                </a:solidFill>
              </a:rPr>
              <a:t>m</a:t>
            </a:r>
            <a:r>
              <a:rPr lang="en-US" sz="2400">
                <a:solidFill>
                  <a:schemeClr val="accent2"/>
                </a:solidFill>
              </a:rPr>
              <a:t>)</a:t>
            </a:r>
          </a:p>
          <a:p>
            <a:pPr algn="ctr">
              <a:spcBef>
                <a:spcPct val="20000"/>
              </a:spcBef>
            </a:pPr>
            <a:r>
              <a:rPr lang="en-US" sz="2400">
                <a:solidFill>
                  <a:schemeClr val="accent2"/>
                </a:solidFill>
              </a:rPr>
              <a:t>m = 20000</a:t>
            </a:r>
          </a:p>
        </p:txBody>
      </p:sp>
      <p:sp>
        <p:nvSpPr>
          <p:cNvPr id="4106" name="Text Box 10"/>
          <p:cNvSpPr txBox="1">
            <a:spLocks noChangeArrowheads="1"/>
          </p:cNvSpPr>
          <p:nvPr/>
        </p:nvSpPr>
        <p:spPr bwMode="auto">
          <a:xfrm>
            <a:off x="7315200" y="3657600"/>
            <a:ext cx="14271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sz="2400" u="sng">
                <a:solidFill>
                  <a:schemeClr val="accent2"/>
                </a:solidFill>
              </a:rPr>
              <a:t>Classifier </a:t>
            </a:r>
          </a:p>
          <a:p>
            <a:pPr>
              <a:spcBef>
                <a:spcPct val="20000"/>
              </a:spcBef>
            </a:pPr>
            <a:r>
              <a:rPr lang="en-US" sz="2400">
                <a:solidFill>
                  <a:schemeClr val="accent2"/>
                </a:solidFill>
              </a:rPr>
              <a:t>f: X </a:t>
            </a:r>
            <a:r>
              <a:rPr lang="en-US" sz="2400">
                <a:solidFill>
                  <a:schemeClr val="accent2"/>
                </a:solidFill>
                <a:latin typeface="cmsy10" charset="0"/>
              </a:rPr>
              <a:t>!</a:t>
            </a:r>
            <a:r>
              <a:rPr lang="en-US" sz="2400">
                <a:solidFill>
                  <a:schemeClr val="accent2"/>
                </a:solidFill>
              </a:rPr>
              <a:t> Y</a:t>
            </a:r>
          </a:p>
        </p:txBody>
      </p:sp>
      <p:grpSp>
        <p:nvGrpSpPr>
          <p:cNvPr id="4110" name="Group 14"/>
          <p:cNvGrpSpPr>
            <a:grpSpLocks/>
          </p:cNvGrpSpPr>
          <p:nvPr/>
        </p:nvGrpSpPr>
        <p:grpSpPr bwMode="auto">
          <a:xfrm>
            <a:off x="2971800" y="3429000"/>
            <a:ext cx="4191000" cy="1295400"/>
            <a:chOff x="1728" y="2160"/>
            <a:chExt cx="2640" cy="816"/>
          </a:xfrm>
        </p:grpSpPr>
        <p:sp>
          <p:nvSpPr>
            <p:cNvPr id="4105" name="Rectangle 9"/>
            <p:cNvSpPr>
              <a:spLocks noChangeArrowheads="1"/>
            </p:cNvSpPr>
            <p:nvPr/>
          </p:nvSpPr>
          <p:spPr bwMode="auto">
            <a:xfrm>
              <a:off x="2400" y="2160"/>
              <a:ext cx="1344" cy="8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r>
                <a:rPr lang="en-US" sz="2400">
                  <a:solidFill>
                    <a:schemeClr val="accent2"/>
                  </a:solidFill>
                  <a:latin typeface="Courier New" charset="0"/>
                </a:rPr>
                <a:t>Learning</a:t>
              </a:r>
            </a:p>
            <a:p>
              <a:pPr marL="342900" indent="-342900"/>
              <a:r>
                <a:rPr lang="en-US" sz="2400">
                  <a:solidFill>
                    <a:schemeClr val="accent2"/>
                  </a:solidFill>
                  <a:latin typeface="Courier New" charset="0"/>
                </a:rPr>
                <a:t>Algorithm</a:t>
              </a:r>
            </a:p>
          </p:txBody>
        </p:sp>
        <p:sp>
          <p:nvSpPr>
            <p:cNvPr id="4107" name="Line 11"/>
            <p:cNvSpPr>
              <a:spLocks noChangeShapeType="1"/>
            </p:cNvSpPr>
            <p:nvPr/>
          </p:nvSpPr>
          <p:spPr bwMode="auto">
            <a:xfrm>
              <a:off x="1728" y="2544"/>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08" name="Line 12"/>
            <p:cNvSpPr>
              <a:spLocks noChangeShapeType="1"/>
            </p:cNvSpPr>
            <p:nvPr/>
          </p:nvSpPr>
          <p:spPr bwMode="auto">
            <a:xfrm>
              <a:off x="3744" y="2544"/>
              <a:ext cx="6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4109" name="Text Box 13"/>
          <p:cNvSpPr txBox="1">
            <a:spLocks noChangeArrowheads="1"/>
          </p:cNvSpPr>
          <p:nvPr/>
        </p:nvSpPr>
        <p:spPr bwMode="auto">
          <a:xfrm>
            <a:off x="533400" y="5486400"/>
            <a:ext cx="6629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a:solidFill>
                  <a:schemeClr val="tx1"/>
                </a:solidFill>
                <a:latin typeface="Sylfaen" charset="0"/>
                <a:ea typeface="ＭＳ Ｐゴシック" charset="0"/>
                <a:cs typeface="Arial" charset="0"/>
              </a:defRPr>
            </a:lvl1pPr>
            <a:lvl2pPr algn="l">
              <a:spcBef>
                <a:spcPct val="0"/>
              </a:spcBef>
              <a:defRPr>
                <a:solidFill>
                  <a:schemeClr val="tx1"/>
                </a:solidFill>
                <a:latin typeface="Sylfaen" charset="0"/>
                <a:ea typeface="Arial" charset="0"/>
                <a:cs typeface="Arial" charset="0"/>
              </a:defRPr>
            </a:lvl2pPr>
            <a:lvl3pPr algn="l">
              <a:spcBef>
                <a:spcPct val="0"/>
              </a:spcBef>
              <a:defRPr>
                <a:solidFill>
                  <a:schemeClr val="tx1"/>
                </a:solidFill>
                <a:latin typeface="Sylfaen" charset="0"/>
                <a:ea typeface="Arial" charset="0"/>
                <a:cs typeface="Arial" charset="0"/>
              </a:defRPr>
            </a:lvl3pPr>
            <a:lvl4pPr algn="l">
              <a:spcBef>
                <a:spcPct val="0"/>
              </a:spcBef>
              <a:defRPr>
                <a:solidFill>
                  <a:schemeClr val="tx1"/>
                </a:solidFill>
                <a:latin typeface="Sylfaen" charset="0"/>
                <a:ea typeface="Arial" charset="0"/>
                <a:cs typeface="Arial" charset="0"/>
              </a:defRPr>
            </a:lvl4pPr>
            <a:lvl5pPr algn="l">
              <a:spcBef>
                <a:spcPct val="0"/>
              </a:spcBef>
              <a:defRPr>
                <a:solidFill>
                  <a:schemeClr val="tx1"/>
                </a:solidFill>
                <a:latin typeface="Sylfaen" charset="0"/>
                <a:ea typeface="Arial" charset="0"/>
                <a:cs typeface="Arial" charset="0"/>
              </a:defRPr>
            </a:lvl5pPr>
            <a:lvl6pPr fontAlgn="base">
              <a:spcBef>
                <a:spcPct val="0"/>
              </a:spcBef>
              <a:spcAft>
                <a:spcPct val="0"/>
              </a:spcAft>
              <a:defRPr>
                <a:solidFill>
                  <a:schemeClr val="tx1"/>
                </a:solidFill>
                <a:latin typeface="Sylfaen" charset="0"/>
                <a:ea typeface="Arial" charset="0"/>
                <a:cs typeface="Arial" charset="0"/>
              </a:defRPr>
            </a:lvl6pPr>
            <a:lvl7pPr fontAlgn="base">
              <a:spcBef>
                <a:spcPct val="0"/>
              </a:spcBef>
              <a:spcAft>
                <a:spcPct val="0"/>
              </a:spcAft>
              <a:defRPr>
                <a:solidFill>
                  <a:schemeClr val="tx1"/>
                </a:solidFill>
                <a:latin typeface="Sylfaen" charset="0"/>
                <a:ea typeface="Arial" charset="0"/>
                <a:cs typeface="Arial" charset="0"/>
              </a:defRPr>
            </a:lvl7pPr>
            <a:lvl8pPr fontAlgn="base">
              <a:spcBef>
                <a:spcPct val="0"/>
              </a:spcBef>
              <a:spcAft>
                <a:spcPct val="0"/>
              </a:spcAft>
              <a:defRPr>
                <a:solidFill>
                  <a:schemeClr val="tx1"/>
                </a:solidFill>
                <a:latin typeface="Sylfaen" charset="0"/>
                <a:ea typeface="Arial" charset="0"/>
                <a:cs typeface="Arial" charset="0"/>
              </a:defRPr>
            </a:lvl8pPr>
            <a:lvl9pPr fontAlgn="base">
              <a:spcBef>
                <a:spcPct val="0"/>
              </a:spcBef>
              <a:spcAft>
                <a:spcPct val="0"/>
              </a:spcAft>
              <a:defRPr>
                <a:solidFill>
                  <a:schemeClr val="tx1"/>
                </a:solidFill>
                <a:latin typeface="Sylfaen" charset="0"/>
                <a:ea typeface="Arial" charset="0"/>
                <a:cs typeface="Arial" charset="0"/>
              </a:defRPr>
            </a:lvl9pPr>
          </a:lstStyle>
          <a:p>
            <a:pPr>
              <a:spcBef>
                <a:spcPct val="20000"/>
              </a:spcBef>
            </a:pPr>
            <a:r>
              <a:rPr lang="en-US" b="0"/>
              <a:t>To measure how good f is: use a </a:t>
            </a:r>
            <a:r>
              <a:rPr lang="en-US" b="0" u="sng"/>
              <a:t>test set</a:t>
            </a:r>
            <a:endParaRPr lang="en-US" b="0"/>
          </a:p>
          <a:p>
            <a:pPr>
              <a:spcBef>
                <a:spcPct val="20000"/>
              </a:spcBef>
            </a:pPr>
            <a:r>
              <a:rPr lang="en-US" b="0"/>
              <a:t>[Our test set: 100 instances of each digit.]</a:t>
            </a:r>
            <a:endParaRPr lang="en-US" b="0">
              <a:solidFill>
                <a:schemeClr val="hlink"/>
              </a:solidFill>
            </a:endParaRPr>
          </a:p>
        </p:txBody>
      </p:sp>
    </p:spTree>
    <p:extLst>
      <p:ext uri="{BB962C8B-B14F-4D97-AF65-F5344CB8AC3E}">
        <p14:creationId xmlns:p14="http://schemas.microsoft.com/office/powerpoint/2010/main" val="405832945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1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498756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13"/>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035212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14"/>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244672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15"/>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866191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16"/>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10805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2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811262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19"/>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89514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21"/>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947994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25"/>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553425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27"/>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20030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1200</TotalTime>
  <Words>4943</Words>
  <Application>Microsoft Macintosh PowerPoint</Application>
  <PresentationFormat>On-screen Show (4:3)</PresentationFormat>
  <Paragraphs>1081</Paragraphs>
  <Slides>124</Slides>
  <Notes>20</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124</vt:i4>
      </vt:variant>
    </vt:vector>
  </HeadingPairs>
  <TitlesOfParts>
    <vt:vector size="131" baseType="lpstr">
      <vt:lpstr>Office Theme</vt:lpstr>
      <vt:lpstr>Visio</vt:lpstr>
      <vt:lpstr>VISIO</vt:lpstr>
      <vt:lpstr>Document</vt:lpstr>
      <vt:lpstr>Equation</vt:lpstr>
      <vt:lpstr>Worksheet</vt:lpstr>
      <vt:lpstr>Bitmap Image</vt:lpstr>
      <vt:lpstr> Classification: Basic Concepts and Decision Trees</vt:lpstr>
      <vt:lpstr>A programming task</vt:lpstr>
      <vt:lpstr>Classification: Definition</vt:lpstr>
      <vt:lpstr>Illustrating Classification Task</vt:lpstr>
      <vt:lpstr>Examples of Classification Task</vt:lpstr>
      <vt:lpstr>Classification Using Distance</vt:lpstr>
      <vt:lpstr>Classification Techniques</vt:lpstr>
      <vt:lpstr>A first example</vt:lpstr>
      <vt:lpstr>The learning problem</vt:lpstr>
      <vt:lpstr>A possible strategy</vt:lpstr>
      <vt:lpstr>K Nearest Neighbor (KNN):</vt:lpstr>
      <vt:lpstr>KNN</vt:lpstr>
      <vt:lpstr>Nearest neighbor</vt:lpstr>
      <vt:lpstr>What does it get wrong?</vt:lpstr>
      <vt:lpstr>Nearest neighbor: pros and cons</vt:lpstr>
      <vt:lpstr>Prototype selection</vt:lpstr>
      <vt:lpstr>Prototype selection</vt:lpstr>
      <vt:lpstr>How to pick prototypes?</vt:lpstr>
      <vt:lpstr>Postscript: learning models</vt:lpstr>
      <vt:lpstr>Example of a Decision Tree</vt:lpstr>
      <vt:lpstr>Another Example of Decision Tree</vt:lpstr>
      <vt:lpstr>Decision Tree Classification Task</vt:lpstr>
      <vt:lpstr>Apply Model to Test Data</vt:lpstr>
      <vt:lpstr>Apply Model to Test Data</vt:lpstr>
      <vt:lpstr>Apply Model to Test Data</vt:lpstr>
      <vt:lpstr>Apply Model to Test Data</vt:lpstr>
      <vt:lpstr>Apply Model to Test Data</vt:lpstr>
      <vt:lpstr>Apply Model to Test Data</vt:lpstr>
      <vt:lpstr>Decision Tree Classification Task</vt:lpstr>
      <vt:lpstr>Decision Tree Induction</vt:lpstr>
      <vt:lpstr>General Structure of Hunt’s Algorithm</vt:lpstr>
      <vt:lpstr>Hunt’s Algorithm</vt:lpstr>
      <vt:lpstr>Tree Induction</vt:lpstr>
      <vt:lpstr>Tree Induction</vt:lpstr>
      <vt:lpstr>How to Specify Test Condition?</vt:lpstr>
      <vt:lpstr>Splitting Based on Nominal Attributes</vt:lpstr>
      <vt:lpstr>Splitting Based on Ordinal Attributes</vt:lpstr>
      <vt:lpstr>Splitting Based on Continuous Attributes</vt:lpstr>
      <vt:lpstr>Splitting Based on Continuous Attributes</vt:lpstr>
      <vt:lpstr>Tree Induction</vt:lpstr>
      <vt:lpstr>How to determine the Best Split</vt:lpstr>
      <vt:lpstr>How to determine the Best Split</vt:lpstr>
      <vt:lpstr>Measures of Node Impurity</vt:lpstr>
      <vt:lpstr>How to Find the Best Split</vt:lpstr>
      <vt:lpstr>Measure of Impurity: GINI</vt:lpstr>
      <vt:lpstr>Examples for computing GINI</vt:lpstr>
      <vt:lpstr>Splitting Based on GINI</vt:lpstr>
      <vt:lpstr>Binary Attributes: Computing GINI Index</vt:lpstr>
      <vt:lpstr>Categorical Attributes: Computing Gini Index</vt:lpstr>
      <vt:lpstr>Continuous Attributes: Computing Gini Index</vt:lpstr>
      <vt:lpstr>Continuous Attributes: Computing Gini Index...</vt:lpstr>
      <vt:lpstr>Alternative Splitting Criteria based on INFO</vt:lpstr>
      <vt:lpstr>Examples for computing Entropy</vt:lpstr>
      <vt:lpstr>Splitting Based on INFO...</vt:lpstr>
      <vt:lpstr>Splitting Based on INFO...</vt:lpstr>
      <vt:lpstr>Splitting Criteria based on Classification Error</vt:lpstr>
      <vt:lpstr>Examples for Computing Error</vt:lpstr>
      <vt:lpstr>Comparison among Splitting Criteria</vt:lpstr>
      <vt:lpstr>Misclassification Error vs Gini</vt:lpstr>
      <vt:lpstr>Tree Induction</vt:lpstr>
      <vt:lpstr>Stopping Criteria for Tree Induction</vt:lpstr>
      <vt:lpstr>Decision Tree Based Classification</vt:lpstr>
      <vt:lpstr>Example: C4.5</vt:lpstr>
      <vt:lpstr>Practical Issues of Classification</vt:lpstr>
      <vt:lpstr>Underfitting and Overfitting (Example)</vt:lpstr>
      <vt:lpstr>Underfitting and Overfitting</vt:lpstr>
      <vt:lpstr>Overfitting due to Noise </vt:lpstr>
      <vt:lpstr>Overfitting due to Insufficient Examples</vt:lpstr>
      <vt:lpstr>Notes on Overfitting</vt:lpstr>
      <vt:lpstr>Estimating Generalization Errors</vt:lpstr>
      <vt:lpstr>Occam’s Razor</vt:lpstr>
      <vt:lpstr>Minimum Description Length (MDL)</vt:lpstr>
      <vt:lpstr>How to Address Overfitting</vt:lpstr>
      <vt:lpstr>How to Address Overfitting…</vt:lpstr>
      <vt:lpstr>Example of Post-Pruning</vt:lpstr>
      <vt:lpstr>Examples of Post-pruning</vt:lpstr>
      <vt:lpstr>Handling Missing Attribute Values</vt:lpstr>
      <vt:lpstr>Computing Impurity Measure</vt:lpstr>
      <vt:lpstr>Distribute Instances</vt:lpstr>
      <vt:lpstr>Classify Instances</vt:lpstr>
      <vt:lpstr>Scalable Decision Tree Induction Methods</vt:lpstr>
      <vt:lpstr>Postscript: learning models</vt:lpstr>
      <vt:lpstr>PowerPoint Presentation</vt:lpstr>
      <vt:lpstr>PowerPoint Presentation</vt:lpstr>
      <vt:lpstr>Preprocessing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Generative and Discriminative Classifiers</vt:lpstr>
      <vt:lpstr>Generative vs. Discriminative Classifiers</vt:lpstr>
      <vt:lpstr>Bayes Formula</vt:lpstr>
      <vt:lpstr>Generative Model</vt:lpstr>
      <vt:lpstr>Discriminative Model</vt:lpstr>
      <vt:lpstr>Comparison</vt:lpstr>
      <vt:lpstr>Probability Basics </vt:lpstr>
      <vt:lpstr>Probability Basics </vt:lpstr>
      <vt:lpstr>Probabilistic Classification </vt:lpstr>
      <vt:lpstr>Probabilistic Classification </vt:lpstr>
      <vt:lpstr>Probabilistic Classification </vt:lpstr>
      <vt:lpstr>Naïve Bayes </vt:lpstr>
      <vt:lpstr>Naïve Bayes </vt:lpstr>
      <vt:lpstr>Example </vt:lpstr>
      <vt:lpstr>Example </vt:lpstr>
      <vt:lpstr>Example </vt:lpstr>
      <vt:lpstr>Example </vt:lpstr>
      <vt:lpstr>Relevant Issues </vt:lpstr>
      <vt:lpstr>Relevant Issues </vt:lpstr>
      <vt:lpstr>Conclusions </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Basic Concepts and Decision Trees</dc:title>
  <dc:creator>KSU</dc:creator>
  <cp:lastModifiedBy>Ruoming Jin</cp:lastModifiedBy>
  <cp:revision>70</cp:revision>
  <dcterms:created xsi:type="dcterms:W3CDTF">2006-08-30T09:46:39Z</dcterms:created>
  <dcterms:modified xsi:type="dcterms:W3CDTF">2014-04-28T18:38:09Z</dcterms:modified>
</cp:coreProperties>
</file>