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8" r:id="rId30"/>
    <p:sldId id="289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40" r:id="rId70"/>
    <p:sldId id="341" r:id="rId71"/>
    <p:sldId id="342" r:id="rId72"/>
    <p:sldId id="343" r:id="rId73"/>
    <p:sldId id="361" r:id="rId74"/>
    <p:sldId id="362" r:id="rId75"/>
    <p:sldId id="363" r:id="rId76"/>
    <p:sldId id="365" r:id="rId77"/>
    <p:sldId id="366" r:id="rId78"/>
    <p:sldId id="367" r:id="rId79"/>
    <p:sldId id="368" r:id="rId80"/>
    <p:sldId id="309" r:id="rId81"/>
    <p:sldId id="310" r:id="rId82"/>
    <p:sldId id="311" r:id="rId8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image" Target="../media/image1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DA29-C1B9-4118-95CE-32B0DFEDA79E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8DE5-3BB8-443B-A20B-2B92B30B65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E86B43-5C61-5541-85CD-0371F2A8857F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641080-1928-E947-999C-374F6B9C5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08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43B8B77-64EB-2E40-84B7-F6C71BB78527}" type="slidenum">
              <a:rPr lang="en-US" sz="1200"/>
              <a:pPr/>
              <a:t>45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D78A013-BD3C-524C-8F69-6EBC0ABA7145}" type="slidenum">
              <a:rPr lang="en-US" sz="1200"/>
              <a:pPr/>
              <a:t>64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00B29A-C4A8-A942-A043-B9E485ABEED8}" type="slidenum">
              <a:rPr lang="en-US" sz="1200"/>
              <a:pPr/>
              <a:t>65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65A0A1D-0793-EB41-B2E0-0312EA6A6041}" type="slidenum">
              <a:rPr lang="en-US" sz="1200"/>
              <a:pPr/>
              <a:t>66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A98B6-6686-BA4A-B758-FD349205E94C}" type="slidenum">
              <a:rPr lang="en-US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214C1-4B89-E94A-A8AA-E894642D5E79}" type="slidenum">
              <a:rPr lang="en-US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9665E-99F4-DB45-875A-5E67CC35956A}" type="slidenum">
              <a:rPr lang="en-US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Circle = setosa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868A1-6951-434E-A99F-97B02C5C3D6B}" type="slidenum">
              <a:rPr lang="en-US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55635A4-DC78-F746-9838-842037C165ED}" type="slidenum">
              <a:rPr lang="en-US" sz="1200"/>
              <a:pPr/>
              <a:t>46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1B63E29-DE8F-DB49-9383-63CB2E0886CF}" type="slidenum">
              <a:rPr lang="en-US" sz="1200"/>
              <a:pPr/>
              <a:t>48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BBEC96-7BEE-294F-B8BB-986F240DA65C}" type="slidenum">
              <a:rPr lang="en-US" sz="1200"/>
              <a:pPr/>
              <a:t>49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CAE56EA-672C-5944-93AD-89F86C67C247}" type="slidenum">
              <a:rPr lang="en-US" sz="1200"/>
              <a:pPr/>
              <a:t>51</a:t>
            </a:fld>
            <a:endParaRPr lang="en-US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6735D6-9C1D-F648-BA41-57691B945106}" type="slidenum">
              <a:rPr lang="en-US" sz="1200"/>
              <a:pPr/>
              <a:t>56</a:t>
            </a:fld>
            <a:endParaRPr lang="en-US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21EC333-085F-1E40-8482-D378209A4BB6}" type="slidenum">
              <a:rPr lang="en-US" sz="1200"/>
              <a:pPr/>
              <a:t>61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7A6D76-61FA-044A-A223-A4C7C212929D}" type="slidenum">
              <a:rPr lang="en-US" sz="1200"/>
              <a:pPr/>
              <a:t>62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5D4BC5-0890-294F-B0B9-3C1CB1C642A7}" type="slidenum">
              <a:rPr lang="en-US" sz="1200"/>
              <a:pPr/>
              <a:t>63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91" y="4415356"/>
            <a:ext cx="5609221" cy="418251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5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6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57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0CC7B-6DA3-6242-8E46-AD414D139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36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8666-EB76-2D41-B5B9-1614CB9CC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2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7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7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75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1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3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89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33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909B-4B27-6143-B06C-DBB361E32733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5567-344A-D548-A3EF-EE5040398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26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9.xml"/><Relationship Id="rId7" Type="http://schemas.openxmlformats.org/officeDocument/2006/relationships/image" Target="../media/image3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35.xml"/><Relationship Id="rId7" Type="http://schemas.openxmlformats.org/officeDocument/2006/relationships/image" Target="../media/image3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0.xml"/><Relationship Id="rId7" Type="http://schemas.openxmlformats.org/officeDocument/2006/relationships/image" Target="../media/image4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tags" Target="../tags/tag41.xm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4.xml"/><Relationship Id="rId7" Type="http://schemas.openxmlformats.org/officeDocument/2006/relationships/image" Target="../media/image5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46.xml"/><Relationship Id="rId10" Type="http://schemas.openxmlformats.org/officeDocument/2006/relationships/image" Target="../media/image53.png"/><Relationship Id="rId4" Type="http://schemas.openxmlformats.org/officeDocument/2006/relationships/tags" Target="../tags/tag45.xml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49.xml"/><Relationship Id="rId16" Type="http://schemas.openxmlformats.org/officeDocument/2006/relationships/image" Target="../media/image63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58.png"/><Relationship Id="rId5" Type="http://schemas.openxmlformats.org/officeDocument/2006/relationships/tags" Target="../tags/tag52.xml"/><Relationship Id="rId15" Type="http://schemas.openxmlformats.org/officeDocument/2006/relationships/image" Target="../media/image62.png"/><Relationship Id="rId10" Type="http://schemas.openxmlformats.org/officeDocument/2006/relationships/image" Target="../media/image57.jpe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58.xml"/><Relationship Id="rId7" Type="http://schemas.openxmlformats.org/officeDocument/2006/relationships/image" Target="../media/image6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0.png"/><Relationship Id="rId5" Type="http://schemas.openxmlformats.org/officeDocument/2006/relationships/tags" Target="../tags/tag60.xml"/><Relationship Id="rId10" Type="http://schemas.openxmlformats.org/officeDocument/2006/relationships/image" Target="../media/image69.png"/><Relationship Id="rId4" Type="http://schemas.openxmlformats.org/officeDocument/2006/relationships/tags" Target="../tags/tag59.xml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63.xml"/><Relationship Id="rId7" Type="http://schemas.openxmlformats.org/officeDocument/2006/relationships/image" Target="../media/image7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7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64.xml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80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8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8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78.xml"/><Relationship Id="rId7" Type="http://schemas.openxmlformats.org/officeDocument/2006/relationships/image" Target="../media/image89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88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2.png"/><Relationship Id="rId4" Type="http://schemas.openxmlformats.org/officeDocument/2006/relationships/tags" Target="../tags/tag79.xml"/><Relationship Id="rId9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82.xml"/><Relationship Id="rId7" Type="http://schemas.openxmlformats.org/officeDocument/2006/relationships/image" Target="../media/image9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9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7.png"/><Relationship Id="rId4" Type="http://schemas.openxmlformats.org/officeDocument/2006/relationships/tags" Target="../tags/tag83.xml"/><Relationship Id="rId9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0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04.png"/><Relationship Id="rId5" Type="http://schemas.openxmlformats.org/officeDocument/2006/relationships/tags" Target="../tags/tag91.xml"/><Relationship Id="rId10" Type="http://schemas.openxmlformats.org/officeDocument/2006/relationships/image" Target="../media/image103.png"/><Relationship Id="rId4" Type="http://schemas.openxmlformats.org/officeDocument/2006/relationships/tags" Target="../tags/tag90.xml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image" Target="../media/image1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15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4.png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hyperlink" Target="http://projects.flowingdata.com/walmart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19.xml"/><Relationship Id="rId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Statistics 101 &amp;</a:t>
            </a:r>
            <a:br>
              <a:rPr lang="en-US" dirty="0" smtClean="0"/>
            </a:br>
            <a:r>
              <a:rPr lang="en-US" dirty="0" smtClean="0"/>
              <a:t>Exploratory Data Analysis (EDA)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12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60350"/>
            <a:ext cx="7343775" cy="647700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Statistics 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−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general philosophy 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In Bayesian statistics, use subjective probability for hypotheses:</a:t>
            </a:r>
          </a:p>
        </p:txBody>
      </p:sp>
      <p:pic>
        <p:nvPicPr>
          <p:cNvPr id="2867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468313" y="3500438"/>
            <a:ext cx="3354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posterior probability, i.e.,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after seeing the data</a:t>
            </a:r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5902325" y="1844675"/>
            <a:ext cx="284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prior probability, i.e.,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before seeing the data</a:t>
            </a:r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460375" y="1598613"/>
            <a:ext cx="4183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probability of the data assuming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hypothesis </a:t>
            </a:r>
            <a:r>
              <a:rPr lang="en-US" i="1" smtClean="0">
                <a:solidFill>
                  <a:srgbClr val="000000"/>
                </a:solidFill>
              </a:rPr>
              <a:t>H </a:t>
            </a:r>
            <a:r>
              <a:rPr lang="en-US" smtClean="0">
                <a:solidFill>
                  <a:srgbClr val="000000"/>
                </a:solidFill>
              </a:rPr>
              <a:t>(the likelihood)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5003800" y="3543300"/>
            <a:ext cx="364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normalization involves sum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over all possible hypotheses</a:t>
            </a:r>
          </a:p>
        </p:txBody>
      </p:sp>
      <p:sp>
        <p:nvSpPr>
          <p:cNvPr id="28686" name="Line 19"/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8" name="Text Box 21"/>
          <p:cNvSpPr txBox="1">
            <a:spLocks noChangeArrowheads="1"/>
          </p:cNvSpPr>
          <p:nvPr/>
        </p:nvSpPr>
        <p:spPr bwMode="auto">
          <a:xfrm>
            <a:off x="468313" y="4581525"/>
            <a:ext cx="75390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Bayes’ theorem has an “if-then” character:  </a:t>
            </a:r>
            <a:r>
              <a:rPr lang="en-US" smtClean="0">
                <a:solidFill>
                  <a:srgbClr val="CC3300"/>
                </a:solidFill>
              </a:rPr>
              <a:t>If </a:t>
            </a:r>
            <a:r>
              <a:rPr lang="en-US" smtClean="0">
                <a:solidFill>
                  <a:srgbClr val="0000FF"/>
                </a:solidFill>
              </a:rPr>
              <a:t>your prior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probabilities were </a:t>
            </a:r>
            <a:r>
              <a:rPr lang="en-US" i="1" smtClean="0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smtClean="0">
                <a:solidFill>
                  <a:srgbClr val="0000FF"/>
                </a:solidFill>
              </a:rPr>
              <a:t> (</a:t>
            </a:r>
            <a:r>
              <a:rPr lang="en-US" i="1" smtClean="0">
                <a:solidFill>
                  <a:srgbClr val="0000FF"/>
                </a:solidFill>
              </a:rPr>
              <a:t>H</a:t>
            </a:r>
            <a:r>
              <a:rPr lang="en-US" smtClean="0">
                <a:solidFill>
                  <a:srgbClr val="0000FF"/>
                </a:solidFill>
              </a:rPr>
              <a:t>), </a:t>
            </a:r>
            <a:r>
              <a:rPr lang="en-US" smtClean="0">
                <a:solidFill>
                  <a:srgbClr val="CC3300"/>
                </a:solidFill>
              </a:rPr>
              <a:t>then</a:t>
            </a:r>
            <a:r>
              <a:rPr lang="en-US" smtClean="0">
                <a:solidFill>
                  <a:srgbClr val="0000FF"/>
                </a:solidFill>
              </a:rPr>
              <a:t> it says how these probabilities</a:t>
            </a: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smtClean="0">
                <a:solidFill>
                  <a:srgbClr val="0000FF"/>
                </a:solidFill>
              </a:rPr>
              <a:t>should change in the light of the data.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	</a:t>
            </a:r>
            <a:r>
              <a:rPr lang="en-US" smtClean="0">
                <a:solidFill>
                  <a:srgbClr val="000000"/>
                </a:solidFill>
              </a:rPr>
              <a:t>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xmlns="" val="35859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406400"/>
            <a:ext cx="8713787" cy="50165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Random variables and probability density functions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95288" y="955675"/>
            <a:ext cx="8280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A random variable is a numerical characteristic assigned to an element of the sample space; can be discrete or continuous.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Suppose outcome of experiment is continuous value 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970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17513" y="2914650"/>
            <a:ext cx="537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i="1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f(x)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= probability density function (pdf)</a:t>
            </a:r>
          </a:p>
        </p:txBody>
      </p:sp>
      <p:pic>
        <p:nvPicPr>
          <p:cNvPr id="29705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570288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592138" y="4365625"/>
            <a:ext cx="689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Or for discrete outcome 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i="1" baseline="-25000" smtClean="0">
                <a:solidFill>
                  <a:srgbClr val="0000FF"/>
                </a:solidFill>
              </a:rPr>
              <a:t>i</a:t>
            </a:r>
            <a:r>
              <a:rPr lang="en-US" smtClean="0">
                <a:solidFill>
                  <a:srgbClr val="0000FF"/>
                </a:solidFill>
              </a:rPr>
              <a:t> with e.g. </a:t>
            </a:r>
            <a:r>
              <a:rPr lang="en-US" i="1" smtClean="0">
                <a:solidFill>
                  <a:srgbClr val="0000FF"/>
                </a:solidFill>
              </a:rPr>
              <a:t>i</a:t>
            </a:r>
            <a:r>
              <a:rPr lang="en-US" smtClean="0">
                <a:solidFill>
                  <a:srgbClr val="0000FF"/>
                </a:solidFill>
              </a:rPr>
              <a:t> = 1, 2, ... we have</a:t>
            </a:r>
          </a:p>
        </p:txBody>
      </p:sp>
      <p:pic>
        <p:nvPicPr>
          <p:cNvPr id="29707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084763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00" y="5688013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0"/>
          <p:cNvSpPr txBox="1">
            <a:spLocks noChangeArrowheads="1"/>
          </p:cNvSpPr>
          <p:nvPr/>
        </p:nvSpPr>
        <p:spPr bwMode="auto">
          <a:xfrm>
            <a:off x="4565650" y="3594100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x</a:t>
            </a:r>
            <a:r>
              <a:rPr lang="en-US" smtClean="0">
                <a:solidFill>
                  <a:srgbClr val="000000"/>
                </a:solidFill>
              </a:rPr>
              <a:t> must be somewhere</a:t>
            </a:r>
          </a:p>
        </p:txBody>
      </p:sp>
      <p:sp>
        <p:nvSpPr>
          <p:cNvPr id="29710" name="Text Box 11"/>
          <p:cNvSpPr txBox="1">
            <a:spLocks noChangeArrowheads="1"/>
          </p:cNvSpPr>
          <p:nvPr/>
        </p:nvSpPr>
        <p:spPr bwMode="auto">
          <a:xfrm>
            <a:off x="3617913" y="5013325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probability mass function</a:t>
            </a:r>
          </a:p>
        </p:txBody>
      </p:sp>
      <p:sp>
        <p:nvSpPr>
          <p:cNvPr id="29711" name="Text Box 12"/>
          <p:cNvSpPr txBox="1">
            <a:spLocks noChangeArrowheads="1"/>
          </p:cNvSpPr>
          <p:nvPr/>
        </p:nvSpPr>
        <p:spPr bwMode="auto">
          <a:xfrm>
            <a:off x="3617913" y="5635625"/>
            <a:ext cx="508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x</a:t>
            </a:r>
            <a:r>
              <a:rPr lang="en-US" smtClean="0">
                <a:solidFill>
                  <a:srgbClr val="000000"/>
                </a:solidFill>
              </a:rPr>
              <a:t> must take on one of its possible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2098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6400"/>
            <a:ext cx="5834063" cy="35877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Cumulative distribution function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Probability to have outcome less than or equal to 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smtClean="0">
                <a:solidFill>
                  <a:srgbClr val="0000FF"/>
                </a:solidFill>
              </a:rPr>
              <a:t> is</a:t>
            </a:r>
          </a:p>
        </p:txBody>
      </p: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4570413" y="1649413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cumulative distribution function</a:t>
            </a:r>
          </a:p>
        </p:txBody>
      </p:sp>
      <p:pic>
        <p:nvPicPr>
          <p:cNvPr id="30728" name="Picture 18" descr="fig_1_3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9" descr="fig_1_3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395288" y="55165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Alternatively define pdf with</a:t>
            </a:r>
          </a:p>
        </p:txBody>
      </p:sp>
      <p:pic>
        <p:nvPicPr>
          <p:cNvPr id="30731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13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6400"/>
            <a:ext cx="3168650" cy="35877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Histograms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395288" y="955675"/>
            <a:ext cx="4032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pdf = histogram with</a:t>
            </a: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smtClean="0">
                <a:solidFill>
                  <a:srgbClr val="0000FF"/>
                </a:solidFill>
              </a:rPr>
              <a:t>     </a:t>
            </a:r>
            <a:r>
              <a:rPr lang="en-US" smtClean="0">
                <a:solidFill>
                  <a:srgbClr val="000000"/>
                </a:solidFill>
              </a:rPr>
              <a:t>infinite data sample,</a:t>
            </a: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smtClean="0">
                <a:solidFill>
                  <a:srgbClr val="000000"/>
                </a:solidFill>
              </a:rPr>
              <a:t>     zero bin width,</a:t>
            </a: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smtClean="0">
                <a:solidFill>
                  <a:srgbClr val="000000"/>
                </a:solidFill>
              </a:rPr>
              <a:t>     normalized to unit area.</a:t>
            </a:r>
          </a:p>
        </p:txBody>
      </p:sp>
      <p:pic>
        <p:nvPicPr>
          <p:cNvPr id="3175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19081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13" y="4221163"/>
            <a:ext cx="293846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3" y="4805363"/>
            <a:ext cx="2120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1" descr="fig_1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017588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33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5113338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Multivariate distributions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468313" y="1231900"/>
            <a:ext cx="43195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smtClean="0">
                <a:solidFill>
                  <a:srgbClr val="0000FF"/>
                </a:solidFill>
              </a:rPr>
              <a:t>Outcome of experiment charac-</a:t>
            </a: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smtClean="0">
                <a:solidFill>
                  <a:srgbClr val="0000FF"/>
                </a:solidFill>
              </a:rPr>
              <a:t>terized by several values, e.g. an </a:t>
            </a: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n-US" i="1" smtClean="0">
                <a:solidFill>
                  <a:srgbClr val="0000FF"/>
                </a:solidFill>
              </a:rPr>
              <a:t>n</a:t>
            </a:r>
            <a:r>
              <a:rPr lang="en-US" smtClean="0">
                <a:solidFill>
                  <a:srgbClr val="0000FF"/>
                </a:solidFill>
              </a:rPr>
              <a:t>-component vector, (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baseline="-25000" smtClean="0">
                <a:solidFill>
                  <a:srgbClr val="0000FF"/>
                </a:solidFill>
              </a:rPr>
              <a:t>1</a:t>
            </a:r>
            <a:r>
              <a:rPr lang="en-US" smtClean="0">
                <a:solidFill>
                  <a:srgbClr val="0000FF"/>
                </a:solidFill>
              </a:rPr>
              <a:t>, ... 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i="1" baseline="-25000" smtClean="0">
                <a:solidFill>
                  <a:srgbClr val="0000FF"/>
                </a:solidFill>
              </a:rPr>
              <a:t>n</a:t>
            </a:r>
            <a:r>
              <a:rPr lang="en-US" smtClean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1766888" y="3908425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joint pdf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</a:p>
        </p:txBody>
      </p:sp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7258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149600"/>
            <a:ext cx="30210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Line 17"/>
          <p:cNvSpPr>
            <a:spLocks noChangeShapeType="1"/>
          </p:cNvSpPr>
          <p:nvPr/>
        </p:nvSpPr>
        <p:spPr bwMode="auto">
          <a:xfrm flipV="1">
            <a:off x="2774950" y="3548063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73688"/>
            <a:ext cx="42529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611188" y="5373688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Normalization:</a:t>
            </a:r>
          </a:p>
        </p:txBody>
      </p:sp>
    </p:spTree>
    <p:extLst>
      <p:ext uri="{BB962C8B-B14F-4D97-AF65-F5344CB8AC3E}">
        <p14:creationId xmlns:p14="http://schemas.microsoft.com/office/powerpoint/2010/main" xmlns="" val="18539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4013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3025775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Marginal pdf</a:t>
            </a: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4321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Sometimes we want only pdf of 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some (or one) of the components:</a:t>
            </a:r>
          </a:p>
        </p:txBody>
      </p:sp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539750" y="4999038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marginal pdf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92138" y="5708650"/>
            <a:ext cx="271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 i="1" smtClean="0">
                <a:solidFill>
                  <a:srgbClr val="000000"/>
                </a:solidFill>
              </a:rPr>
              <a:t>x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independent if </a:t>
            </a:r>
          </a:p>
        </p:txBody>
      </p:sp>
      <p:pic>
        <p:nvPicPr>
          <p:cNvPr id="33802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238" y="5810250"/>
            <a:ext cx="308133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013325"/>
            <a:ext cx="4935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5148263" y="2492375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5146675" y="2349500"/>
            <a:ext cx="30972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>
            <a:off x="5146675" y="2205038"/>
            <a:ext cx="30972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>
            <a:off x="5148263" y="2060575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5148263" y="1916113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>
            <a:off x="5148263" y="1773238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0" name="Line 21"/>
          <p:cNvSpPr>
            <a:spLocks noChangeShapeType="1"/>
          </p:cNvSpPr>
          <p:nvPr/>
        </p:nvSpPr>
        <p:spPr bwMode="auto">
          <a:xfrm>
            <a:off x="5146675" y="1628775"/>
            <a:ext cx="30972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>
            <a:off x="5148263" y="1484313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2" name="Line 23"/>
          <p:cNvSpPr>
            <a:spLocks noChangeShapeType="1"/>
          </p:cNvSpPr>
          <p:nvPr/>
        </p:nvSpPr>
        <p:spPr bwMode="auto">
          <a:xfrm>
            <a:off x="5148263" y="1341438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3" name="Line 24"/>
          <p:cNvSpPr>
            <a:spLocks noChangeShapeType="1"/>
          </p:cNvSpPr>
          <p:nvPr/>
        </p:nvSpPr>
        <p:spPr bwMode="auto">
          <a:xfrm>
            <a:off x="5148263" y="2852738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>
            <a:off x="5146675" y="2997200"/>
            <a:ext cx="30972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5" name="Line 26"/>
          <p:cNvSpPr>
            <a:spLocks noChangeShapeType="1"/>
          </p:cNvSpPr>
          <p:nvPr/>
        </p:nvSpPr>
        <p:spPr bwMode="auto">
          <a:xfrm>
            <a:off x="5148263" y="3141663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5148263" y="3284538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7" name="Line 28"/>
          <p:cNvSpPr>
            <a:spLocks noChangeShapeType="1"/>
          </p:cNvSpPr>
          <p:nvPr/>
        </p:nvSpPr>
        <p:spPr bwMode="auto">
          <a:xfrm>
            <a:off x="5148263" y="3429000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8" name="Line 29"/>
          <p:cNvSpPr>
            <a:spLocks noChangeShapeType="1"/>
          </p:cNvSpPr>
          <p:nvPr/>
        </p:nvSpPr>
        <p:spPr bwMode="auto">
          <a:xfrm>
            <a:off x="5148263" y="3573463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>
            <a:off x="5148263" y="3716338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0" name="Line 31"/>
          <p:cNvSpPr>
            <a:spLocks noChangeShapeType="1"/>
          </p:cNvSpPr>
          <p:nvPr/>
        </p:nvSpPr>
        <p:spPr bwMode="auto">
          <a:xfrm>
            <a:off x="5148263" y="3860800"/>
            <a:ext cx="30972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1" name="Text Box 32"/>
          <p:cNvSpPr txBox="1">
            <a:spLocks noChangeArrowheads="1"/>
          </p:cNvSpPr>
          <p:nvPr/>
        </p:nvSpPr>
        <p:spPr bwMode="auto">
          <a:xfrm>
            <a:off x="8002588" y="2805113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i</a:t>
            </a:r>
          </a:p>
        </p:txBody>
      </p:sp>
      <p:pic>
        <p:nvPicPr>
          <p:cNvPr id="33822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65350"/>
            <a:ext cx="32242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3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29100"/>
            <a:ext cx="2436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91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53625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176713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Marginal pdf  (2)</a:t>
            </a:r>
          </a:p>
        </p:txBody>
      </p:sp>
      <p:sp>
        <p:nvSpPr>
          <p:cNvPr id="34823" name="Text Box 3"/>
          <p:cNvSpPr txBox="1">
            <a:spLocks noChangeArrowheads="1"/>
          </p:cNvSpPr>
          <p:nvPr/>
        </p:nvSpPr>
        <p:spPr bwMode="auto">
          <a:xfrm>
            <a:off x="4572000" y="4149725"/>
            <a:ext cx="30241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Marginal pdf ~ projection of joint pdf onto individual axes.</a:t>
            </a:r>
          </a:p>
        </p:txBody>
      </p:sp>
    </p:spTree>
    <p:extLst>
      <p:ext uri="{BB962C8B-B14F-4D97-AF65-F5344CB8AC3E}">
        <p14:creationId xmlns:p14="http://schemas.microsoft.com/office/powerpoint/2010/main" xmlns="" val="21227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3241675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Conditional pdf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395288" y="982663"/>
            <a:ext cx="8496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Sometimes we want to consider some components of joint pdf as constant.  Recall conditional probability:</a:t>
            </a:r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468313" y="3213100"/>
            <a:ext cx="261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conditional pdfs:</a:t>
            </a:r>
          </a:p>
        </p:txBody>
      </p:sp>
      <p:pic>
        <p:nvPicPr>
          <p:cNvPr id="35848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27388"/>
            <a:ext cx="44608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24"/>
          <p:cNvSpPr txBox="1">
            <a:spLocks noChangeArrowheads="1"/>
          </p:cNvSpPr>
          <p:nvPr/>
        </p:nvSpPr>
        <p:spPr bwMode="auto">
          <a:xfrm>
            <a:off x="539750" y="4348163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Bayes’ theorem becomes: </a:t>
            </a:r>
          </a:p>
        </p:txBody>
      </p:sp>
      <p:pic>
        <p:nvPicPr>
          <p:cNvPr id="3585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588" y="4292600"/>
            <a:ext cx="2720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27"/>
          <p:cNvSpPr txBox="1">
            <a:spLocks noChangeArrowheads="1"/>
          </p:cNvSpPr>
          <p:nvPr/>
        </p:nvSpPr>
        <p:spPr bwMode="auto">
          <a:xfrm>
            <a:off x="539750" y="5157788"/>
            <a:ext cx="346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Recall </a:t>
            </a:r>
            <a:r>
              <a:rPr lang="en-US" i="1" smtClean="0">
                <a:solidFill>
                  <a:srgbClr val="0000FF"/>
                </a:solidFill>
              </a:rPr>
              <a:t>A</a:t>
            </a:r>
            <a:r>
              <a:rPr lang="en-US" smtClean="0">
                <a:solidFill>
                  <a:srgbClr val="0000FF"/>
                </a:solidFill>
              </a:rPr>
              <a:t>, </a:t>
            </a:r>
            <a:r>
              <a:rPr lang="en-US" i="1" smtClean="0">
                <a:solidFill>
                  <a:srgbClr val="0000FF"/>
                </a:solidFill>
              </a:rPr>
              <a:t>B</a:t>
            </a:r>
            <a:r>
              <a:rPr lang="en-US" smtClean="0">
                <a:solidFill>
                  <a:srgbClr val="0000FF"/>
                </a:solidFill>
              </a:rPr>
              <a:t> independent if </a:t>
            </a:r>
          </a:p>
        </p:txBody>
      </p:sp>
      <p:sp>
        <p:nvSpPr>
          <p:cNvPr id="35852" name="Text Box 30"/>
          <p:cNvSpPr txBox="1">
            <a:spLocks noChangeArrowheads="1"/>
          </p:cNvSpPr>
          <p:nvPr/>
        </p:nvSpPr>
        <p:spPr bwMode="auto">
          <a:xfrm>
            <a:off x="584200" y="5780088"/>
            <a:ext cx="288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i="1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x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i="1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y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independent if </a:t>
            </a:r>
          </a:p>
        </p:txBody>
      </p:sp>
      <p:pic>
        <p:nvPicPr>
          <p:cNvPr id="3585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303838"/>
            <a:ext cx="29987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88038"/>
            <a:ext cx="2619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128838"/>
            <a:ext cx="43973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60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033838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Conditional pdfs (2)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20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E.g. joint pdf </a:t>
            </a:r>
            <a:r>
              <a:rPr lang="en-US" i="1" smtClean="0">
                <a:solidFill>
                  <a:srgbClr val="0000FF"/>
                </a:solidFill>
              </a:rPr>
              <a:t>f</a:t>
            </a:r>
            <a:r>
              <a:rPr lang="en-US" smtClean="0">
                <a:solidFill>
                  <a:srgbClr val="0000FF"/>
                </a:solidFill>
              </a:rPr>
              <a:t>(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smtClean="0">
                <a:solidFill>
                  <a:srgbClr val="0000FF"/>
                </a:solidFill>
              </a:rPr>
              <a:t>,</a:t>
            </a:r>
            <a:r>
              <a:rPr lang="en-US" i="1" smtClean="0">
                <a:solidFill>
                  <a:srgbClr val="0000FF"/>
                </a:solidFill>
              </a:rPr>
              <a:t>y</a:t>
            </a:r>
            <a:r>
              <a:rPr lang="en-US" smtClean="0">
                <a:solidFill>
                  <a:srgbClr val="0000FF"/>
                </a:solidFill>
              </a:rPr>
              <a:t>) used to find conditional pdfs </a:t>
            </a:r>
            <a:r>
              <a:rPr lang="en-US" i="1" smtClean="0">
                <a:solidFill>
                  <a:srgbClr val="0000FF"/>
                </a:solidFill>
              </a:rPr>
              <a:t>h</a:t>
            </a:r>
            <a:r>
              <a:rPr lang="en-US" smtClean="0">
                <a:solidFill>
                  <a:srgbClr val="0000FF"/>
                </a:solidFill>
              </a:rPr>
              <a:t>(</a:t>
            </a:r>
            <a:r>
              <a:rPr lang="en-US" i="1" smtClean="0">
                <a:solidFill>
                  <a:srgbClr val="0000FF"/>
                </a:solidFill>
              </a:rPr>
              <a:t>y</a:t>
            </a:r>
            <a:r>
              <a:rPr lang="en-US" smtClean="0">
                <a:solidFill>
                  <a:srgbClr val="0000FF"/>
                </a:solidFill>
              </a:rPr>
              <a:t>|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baseline="-25000" smtClean="0">
                <a:solidFill>
                  <a:srgbClr val="0000FF"/>
                </a:solidFill>
              </a:rPr>
              <a:t>1</a:t>
            </a:r>
            <a:r>
              <a:rPr lang="en-US" smtClean="0">
                <a:solidFill>
                  <a:srgbClr val="0000FF"/>
                </a:solidFill>
              </a:rPr>
              <a:t>), </a:t>
            </a:r>
            <a:r>
              <a:rPr lang="en-US" i="1" smtClean="0">
                <a:solidFill>
                  <a:srgbClr val="0000FF"/>
                </a:solidFill>
              </a:rPr>
              <a:t>h</a:t>
            </a:r>
            <a:r>
              <a:rPr lang="en-US" smtClean="0">
                <a:solidFill>
                  <a:srgbClr val="0000FF"/>
                </a:solidFill>
              </a:rPr>
              <a:t>(</a:t>
            </a:r>
            <a:r>
              <a:rPr lang="en-US" i="1" smtClean="0">
                <a:solidFill>
                  <a:srgbClr val="0000FF"/>
                </a:solidFill>
              </a:rPr>
              <a:t>y</a:t>
            </a:r>
            <a:r>
              <a:rPr lang="en-US" smtClean="0">
                <a:solidFill>
                  <a:srgbClr val="0000FF"/>
                </a:solidFill>
              </a:rPr>
              <a:t>|</a:t>
            </a:r>
            <a:r>
              <a:rPr lang="en-US" i="1" smtClean="0">
                <a:solidFill>
                  <a:srgbClr val="0000FF"/>
                </a:solidFill>
              </a:rPr>
              <a:t>x</a:t>
            </a:r>
            <a:r>
              <a:rPr lang="en-US" baseline="-25000" smtClean="0">
                <a:solidFill>
                  <a:srgbClr val="0000FF"/>
                </a:solidFill>
              </a:rPr>
              <a:t>2</a:t>
            </a:r>
            <a:r>
              <a:rPr lang="en-US" smtClean="0">
                <a:solidFill>
                  <a:srgbClr val="0000FF"/>
                </a:solidFill>
              </a:rPr>
              <a:t>):</a:t>
            </a:r>
          </a:p>
        </p:txBody>
      </p:sp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838325"/>
            <a:ext cx="5743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592138" y="5753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468313" y="4652963"/>
            <a:ext cx="8150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Basically treat some of the r.v.s as constant, then divide the joint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pdf by the marginal pdf of those variables being held constant so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that what is left has correct normalization, e.g., </a:t>
            </a:r>
          </a:p>
        </p:txBody>
      </p:sp>
      <p:pic>
        <p:nvPicPr>
          <p:cNvPr id="36874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56238"/>
            <a:ext cx="20113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68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49" descr="singleGauss2"/>
          <p:cNvPicPr>
            <a:picLocks noChangeAspect="1" noChangeArrowheads="1"/>
          </p:cNvPicPr>
          <p:nvPr/>
        </p:nvPicPr>
        <p:blipFill>
          <a:blip r:embed="rId10">
            <a:lum bright="-22000" contrast="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24400"/>
            <a:ext cx="13668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3744913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Expectation values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7559675" cy="20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Consider continuous </a:t>
            </a:r>
            <a:r>
              <a:rPr lang="en-US" dirty="0" err="1">
                <a:solidFill>
                  <a:srgbClr val="000000"/>
                </a:solidFill>
              </a:rPr>
              <a:t>r.v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with </a:t>
            </a:r>
            <a:r>
              <a:rPr lang="en-US" dirty="0" err="1">
                <a:solidFill>
                  <a:srgbClr val="000000"/>
                </a:solidFill>
              </a:rPr>
              <a:t>pdf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i="1" dirty="0">
                <a:solidFill>
                  <a:srgbClr val="000000"/>
                </a:solidFill>
              </a:rPr>
              <a:t>f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).  </a:t>
            </a:r>
          </a:p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Define expectation (mean) value as</a:t>
            </a:r>
          </a:p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Notation (often):                         ~ “</a:t>
            </a:r>
            <a:r>
              <a:rPr lang="en-US" dirty="0" err="1">
                <a:solidFill>
                  <a:srgbClr val="000000"/>
                </a:solidFill>
              </a:rPr>
              <a:t>centre</a:t>
            </a:r>
            <a:r>
              <a:rPr lang="en-US" dirty="0">
                <a:solidFill>
                  <a:srgbClr val="000000"/>
                </a:solidFill>
              </a:rPr>
              <a:t> of gravity” of </a:t>
            </a:r>
            <a:r>
              <a:rPr lang="en-US" dirty="0" err="1">
                <a:solidFill>
                  <a:srgbClr val="000000"/>
                </a:solidFill>
              </a:rPr>
              <a:t>pdf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For a function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with </a:t>
            </a:r>
            <a:r>
              <a:rPr lang="en-US" dirty="0" err="1">
                <a:solidFill>
                  <a:srgbClr val="000000"/>
                </a:solidFill>
              </a:rPr>
              <a:t>pdf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), </a:t>
            </a:r>
          </a:p>
        </p:txBody>
      </p:sp>
      <p:pic>
        <p:nvPicPr>
          <p:cNvPr id="21512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543050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23"/>
          <p:cNvSpPr>
            <a:spLocks noChangeShapeType="1"/>
          </p:cNvSpPr>
          <p:nvPr/>
        </p:nvSpPr>
        <p:spPr bwMode="auto">
          <a:xfrm>
            <a:off x="6877050" y="5148263"/>
            <a:ext cx="3603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4" name="Line 24"/>
          <p:cNvSpPr>
            <a:spLocks noChangeShapeType="1"/>
          </p:cNvSpPr>
          <p:nvPr/>
        </p:nvSpPr>
        <p:spPr bwMode="auto">
          <a:xfrm flipH="1">
            <a:off x="7885113" y="5148263"/>
            <a:ext cx="3603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15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8158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189163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788" y="6165850"/>
            <a:ext cx="182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33"/>
          <p:cNvSpPr txBox="1">
            <a:spLocks noChangeArrowheads="1"/>
          </p:cNvSpPr>
          <p:nvPr/>
        </p:nvSpPr>
        <p:spPr bwMode="auto">
          <a:xfrm>
            <a:off x="6732588" y="3116263"/>
            <a:ext cx="1671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(equivalent)</a:t>
            </a:r>
          </a:p>
        </p:txBody>
      </p:sp>
      <p:sp>
        <p:nvSpPr>
          <p:cNvPr id="21519" name="Text Box 35"/>
          <p:cNvSpPr txBox="1">
            <a:spLocks noChangeArrowheads="1"/>
          </p:cNvSpPr>
          <p:nvPr/>
        </p:nvSpPr>
        <p:spPr bwMode="auto">
          <a:xfrm>
            <a:off x="468313" y="3979863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Variance:</a:t>
            </a:r>
          </a:p>
        </p:txBody>
      </p:sp>
      <p:sp>
        <p:nvSpPr>
          <p:cNvPr id="21520" name="Text Box 39"/>
          <p:cNvSpPr txBox="1">
            <a:spLocks noChangeArrowheads="1"/>
          </p:cNvSpPr>
          <p:nvPr/>
        </p:nvSpPr>
        <p:spPr bwMode="auto">
          <a:xfrm>
            <a:off x="468313" y="4629150"/>
            <a:ext cx="1360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Notation:</a:t>
            </a:r>
          </a:p>
        </p:txBody>
      </p:sp>
      <p:pic>
        <p:nvPicPr>
          <p:cNvPr id="21521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652963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Text Box 42"/>
          <p:cNvSpPr txBox="1">
            <a:spLocks noChangeArrowheads="1"/>
          </p:cNvSpPr>
          <p:nvPr/>
        </p:nvSpPr>
        <p:spPr bwMode="auto">
          <a:xfrm>
            <a:off x="468313" y="5276850"/>
            <a:ext cx="2586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Standard deviation:</a:t>
            </a:r>
          </a:p>
        </p:txBody>
      </p:sp>
      <p:pic>
        <p:nvPicPr>
          <p:cNvPr id="21523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1768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 Box 45"/>
          <p:cNvSpPr txBox="1">
            <a:spLocks noChangeArrowheads="1"/>
          </p:cNvSpPr>
          <p:nvPr/>
        </p:nvSpPr>
        <p:spPr bwMode="auto">
          <a:xfrm>
            <a:off x="468313" y="5845175"/>
            <a:ext cx="4323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>
                <a:solidFill>
                  <a:srgbClr val="000000"/>
                </a:solidFill>
              </a:rPr>
              <a:t> ~ width of pdf, same units as </a:t>
            </a: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1525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029075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Line 47"/>
          <p:cNvSpPr>
            <a:spLocks noChangeShapeType="1"/>
          </p:cNvSpPr>
          <p:nvPr/>
        </p:nvSpPr>
        <p:spPr bwMode="auto">
          <a:xfrm flipV="1">
            <a:off x="7524750" y="5805488"/>
            <a:ext cx="0" cy="287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27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122613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89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76250"/>
            <a:ext cx="4679950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definition of probability 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63563" y="1116013"/>
            <a:ext cx="469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Consider a set </a:t>
            </a:r>
            <a:r>
              <a:rPr lang="en-US" i="1" smtClean="0">
                <a:solidFill>
                  <a:srgbClr val="0000FF"/>
                </a:solidFill>
              </a:rPr>
              <a:t>S</a:t>
            </a:r>
            <a:r>
              <a:rPr lang="en-US" smtClean="0">
                <a:solidFill>
                  <a:srgbClr val="0000FF"/>
                </a:solidFill>
              </a:rPr>
              <a:t> with subsets </a:t>
            </a:r>
            <a:r>
              <a:rPr lang="en-US" i="1" smtClean="0">
                <a:solidFill>
                  <a:srgbClr val="0000FF"/>
                </a:solidFill>
              </a:rPr>
              <a:t>A</a:t>
            </a:r>
            <a:r>
              <a:rPr lang="en-US" smtClean="0">
                <a:solidFill>
                  <a:srgbClr val="0000FF"/>
                </a:solidFill>
              </a:rPr>
              <a:t>, </a:t>
            </a:r>
            <a:r>
              <a:rPr lang="en-US" i="1" smtClean="0">
                <a:solidFill>
                  <a:srgbClr val="0000FF"/>
                </a:solidFill>
              </a:rPr>
              <a:t>B</a:t>
            </a:r>
            <a:r>
              <a:rPr lang="en-US" smtClean="0">
                <a:solidFill>
                  <a:srgbClr val="0000FF"/>
                </a:solidFill>
              </a:rPr>
              <a:t>, ...</a:t>
            </a:r>
            <a:endParaRPr lang="en-US" smtClean="0">
              <a:solidFill>
                <a:srgbClr val="CC33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84888" y="2420938"/>
            <a:ext cx="1952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</a:rPr>
              <a:t>Kolmogorov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</a:rPr>
              <a:t>axioms (1933)</a:t>
            </a:r>
          </a:p>
        </p:txBody>
      </p:sp>
      <p:pic>
        <p:nvPicPr>
          <p:cNvPr id="2048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86075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kolmogorov-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775" y="692150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519113" y="3624263"/>
            <a:ext cx="705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From these axioms we can derive further properties, e.g.</a:t>
            </a: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395288" y="1773238"/>
            <a:ext cx="5400675" cy="15113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93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47101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381250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2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968875" cy="360363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Covariance and correlation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Define covariance </a:t>
            </a:r>
            <a:r>
              <a:rPr lang="en-US" dirty="0" err="1">
                <a:solidFill>
                  <a:srgbClr val="000000"/>
                </a:solidFill>
              </a:rPr>
              <a:t>cov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 err="1">
                <a:solidFill>
                  <a:srgbClr val="000000"/>
                </a:solidFill>
              </a:rPr>
              <a:t>x</a:t>
            </a:r>
            <a:r>
              <a:rPr lang="en-US" dirty="0" err="1">
                <a:solidFill>
                  <a:srgbClr val="00000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] (also use matrix notation </a:t>
            </a:r>
            <a:r>
              <a:rPr lang="en-US" i="1" dirty="0" err="1">
                <a:solidFill>
                  <a:srgbClr val="000000"/>
                </a:solidFill>
              </a:rPr>
              <a:t>V</a:t>
            </a:r>
            <a:r>
              <a:rPr lang="en-US" i="1" baseline="-25000" dirty="0" err="1">
                <a:solidFill>
                  <a:srgbClr val="000000"/>
                </a:solidFill>
              </a:rPr>
              <a:t>xy</a:t>
            </a:r>
            <a:r>
              <a:rPr lang="en-US" dirty="0">
                <a:solidFill>
                  <a:srgbClr val="000000"/>
                </a:solidFill>
              </a:rPr>
              <a:t>) as  </a:t>
            </a:r>
          </a:p>
        </p:txBody>
      </p:sp>
      <p:pic>
        <p:nvPicPr>
          <p:cNvPr id="22535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24"/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Correlation coefficient (dimensionless) defined as</a:t>
            </a:r>
          </a:p>
        </p:txBody>
      </p:sp>
      <p:pic>
        <p:nvPicPr>
          <p:cNvPr id="22537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27"/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independent, i.e., </a:t>
            </a:r>
          </a:p>
        </p:txBody>
      </p:sp>
      <p:sp>
        <p:nvSpPr>
          <p:cNvPr id="22539" name="Text Box 33"/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,   then</a:t>
            </a:r>
          </a:p>
        </p:txBody>
      </p:sp>
      <p:pic>
        <p:nvPicPr>
          <p:cNvPr id="22540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>
                <a:solidFill>
                  <a:srgbClr val="000000"/>
                </a:solidFill>
                <a:cs typeface="Times New Roman" charset="0"/>
              </a:rPr>
              <a:t>→</a:t>
            </a:r>
          </a:p>
        </p:txBody>
      </p:sp>
      <p:pic>
        <p:nvPicPr>
          <p:cNvPr id="2254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39"/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i="1">
                <a:solidFill>
                  <a:srgbClr val="000000"/>
                </a:solidFill>
              </a:rPr>
              <a:t>x</a:t>
            </a:r>
            <a:r>
              <a:rPr lang="en-US">
                <a:solidFill>
                  <a:srgbClr val="000000"/>
                </a:solidFill>
              </a:rPr>
              <a:t> and  </a:t>
            </a:r>
            <a:r>
              <a:rPr lang="en-US" i="1">
                <a:solidFill>
                  <a:srgbClr val="000000"/>
                </a:solidFill>
              </a:rPr>
              <a:t>y</a:t>
            </a:r>
            <a:r>
              <a:rPr lang="en-US">
                <a:solidFill>
                  <a:srgbClr val="000000"/>
                </a:solidFill>
              </a:rPr>
              <a:t>, ‘uncorrelated’</a:t>
            </a:r>
          </a:p>
        </p:txBody>
      </p:sp>
      <p:sp>
        <p:nvSpPr>
          <p:cNvPr id="22544" name="Text Box 40"/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>
                <a:solidFill>
                  <a:srgbClr val="000000"/>
                </a:solidFill>
              </a:rPr>
              <a:t>N.B. converse not always true.</a:t>
            </a:r>
          </a:p>
        </p:txBody>
      </p:sp>
      <p:pic>
        <p:nvPicPr>
          <p:cNvPr id="2254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1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3816350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Correlation (cont.) </a:t>
            </a:r>
          </a:p>
        </p:txBody>
      </p:sp>
      <p:pic>
        <p:nvPicPr>
          <p:cNvPr id="23558" name="Picture 18" descr="fig_1_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9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52413"/>
            <a:ext cx="3673475" cy="503237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Some distributions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909638" y="892175"/>
            <a:ext cx="2492990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u="sng" dirty="0">
                <a:solidFill>
                  <a:schemeClr val="tx1"/>
                </a:solidFill>
              </a:rPr>
              <a:t>Distribution/</a:t>
            </a:r>
            <a:r>
              <a:rPr lang="en-US" u="sng" dirty="0" err="1">
                <a:solidFill>
                  <a:schemeClr val="tx1"/>
                </a:solidFill>
              </a:rPr>
              <a:t>pdf</a:t>
            </a:r>
            <a:r>
              <a:rPr lang="en-US" u="sng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Binomial		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tx1"/>
                </a:solidFill>
              </a:rPr>
              <a:t>Multinomial		</a:t>
            </a:r>
            <a:endParaRPr lang="en-US" i="1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tx1"/>
                </a:solidFill>
              </a:rPr>
              <a:t>Uniform</a:t>
            </a:r>
            <a:r>
              <a:rPr lang="en-US" dirty="0">
                <a:solidFill>
                  <a:schemeClr val="tx1"/>
                </a:solidFill>
              </a:rPr>
              <a:t>		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chemeClr val="tx1"/>
                </a:solidFill>
              </a:rPr>
              <a:t>Gaussian</a:t>
            </a:r>
            <a:r>
              <a:rPr lang="en-US" dirty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12724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5113338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Binomial distribution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08025" y="1052513"/>
            <a:ext cx="6962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Consider </a:t>
            </a:r>
            <a:r>
              <a:rPr lang="en-US" i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 independent experiments (Bernoulli trials):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239838" y="1525588"/>
            <a:ext cx="569789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dirty="0">
                <a:solidFill>
                  <a:srgbClr val="000000"/>
                </a:solidFill>
              </a:rPr>
              <a:t>outcome of each is ‘success’ or ‘failure’,</a:t>
            </a:r>
          </a:p>
          <a:p>
            <a:r>
              <a:rPr lang="en-US" dirty="0">
                <a:solidFill>
                  <a:srgbClr val="000000"/>
                </a:solidFill>
              </a:rPr>
              <a:t>probability of success on any given trial is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Define discrete r.v. </a:t>
            </a:r>
            <a:r>
              <a:rPr lang="en-US" i="1">
                <a:solidFill>
                  <a:srgbClr val="000000"/>
                </a:solidFill>
              </a:rPr>
              <a:t>n</a:t>
            </a:r>
            <a:r>
              <a:rPr lang="en-US">
                <a:solidFill>
                  <a:srgbClr val="000000"/>
                </a:solidFill>
              </a:rPr>
              <a:t> = number of successes (0 </a:t>
            </a:r>
            <a:r>
              <a:rPr lang="en-US">
                <a:solidFill>
                  <a:srgbClr val="000000"/>
                </a:solidFill>
                <a:cs typeface="Times New Roman" charset="0"/>
              </a:rPr>
              <a:t>≤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n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</a:rPr>
              <a:t> ≤  </a:t>
            </a:r>
            <a:r>
              <a:rPr lang="en-US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N</a:t>
            </a:r>
            <a:r>
              <a:rPr lang="en-US">
                <a:solidFill>
                  <a:srgbClr val="000000"/>
                </a:solidFill>
                <a:ea typeface="Times New Roman" charset="0"/>
                <a:cs typeface="Times New Roman" charset="0"/>
              </a:rPr>
              <a:t>).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Probability of a specific outcome (in order), e.g. ‘</a:t>
            </a:r>
            <a:r>
              <a:rPr lang="en-US" dirty="0" err="1">
                <a:solidFill>
                  <a:srgbClr val="000000"/>
                </a:solidFill>
              </a:rPr>
              <a:t>ssfsf</a:t>
            </a:r>
            <a:r>
              <a:rPr lang="en-US" dirty="0">
                <a:solidFill>
                  <a:srgbClr val="000000"/>
                </a:solidFill>
              </a:rPr>
              <a:t>’ is</a:t>
            </a:r>
          </a:p>
        </p:txBody>
      </p:sp>
      <p:pic>
        <p:nvPicPr>
          <p:cNvPr id="17418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714375" y="4411663"/>
            <a:ext cx="4329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But order not important; there are</a:t>
            </a:r>
          </a:p>
        </p:txBody>
      </p:sp>
      <p:pic>
        <p:nvPicPr>
          <p:cNvPr id="17420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735013" y="5197475"/>
            <a:ext cx="774052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dirty="0">
                <a:solidFill>
                  <a:srgbClr val="000000"/>
                </a:solidFill>
              </a:rPr>
              <a:t>ways (permutations) to get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successes in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trials, total </a:t>
            </a:r>
          </a:p>
          <a:p>
            <a:r>
              <a:rPr lang="en-US" dirty="0">
                <a:solidFill>
                  <a:srgbClr val="000000"/>
                </a:solidFill>
              </a:rPr>
              <a:t>probability for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8845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5113338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Binomial distribution  (2)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708025" y="1052513"/>
            <a:ext cx="4800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binomial distribution is therefore</a:t>
            </a:r>
          </a:p>
        </p:txBody>
      </p:sp>
      <p:pic>
        <p:nvPicPr>
          <p:cNvPr id="18439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7"/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960438" y="2894013"/>
            <a:ext cx="1175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random</a:t>
            </a:r>
          </a:p>
          <a:p>
            <a:r>
              <a:rPr lang="en-US" dirty="0">
                <a:solidFill>
                  <a:srgbClr val="000000"/>
                </a:solidFill>
              </a:rPr>
              <a:t>variable</a:t>
            </a: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2824163" y="2873375"/>
            <a:ext cx="1534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parameters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663575" y="3933825"/>
            <a:ext cx="6038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For the expectation value and variance we find:</a:t>
            </a:r>
          </a:p>
        </p:txBody>
      </p:sp>
      <p:pic>
        <p:nvPicPr>
          <p:cNvPr id="18445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80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5113338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Binomial distribution  (3)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708025" y="1052513"/>
            <a:ext cx="7372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Binomial distribution for several values of the parameters:</a:t>
            </a:r>
          </a:p>
        </p:txBody>
      </p:sp>
      <p:pic>
        <p:nvPicPr>
          <p:cNvPr id="19463" name="Picture 6" descr="fig_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2989263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fig_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2989262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63575" y="5465763"/>
            <a:ext cx="7949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Example:  observe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decays of W</a:t>
            </a:r>
            <a:r>
              <a:rPr lang="en-US" baseline="30000" dirty="0">
                <a:solidFill>
                  <a:srgbClr val="000000"/>
                </a:solidFill>
                <a:cs typeface="Times New Roman" charset="0"/>
              </a:rPr>
              <a:t>±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,  the number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of which are </a:t>
            </a:r>
          </a:p>
          <a:p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W→</a:t>
            </a:r>
            <a:r>
              <a:rPr lang="en-US" dirty="0" err="1">
                <a:solidFill>
                  <a:srgbClr val="000000"/>
                </a:solidFill>
                <a:latin typeface="Symbol" charset="0"/>
                <a:cs typeface="Times New Roman" charset="0"/>
              </a:rPr>
              <a:t>mn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is a binomial </a:t>
            </a:r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r.v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.,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xmlns="" val="11564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5113338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Multinomial distribution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25463" y="981075"/>
            <a:ext cx="851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Like binomial but now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outcomes instead of two, probabilities are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39750" y="2492375"/>
            <a:ext cx="5826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trials we want the probability to obtain:</a:t>
            </a:r>
          </a:p>
        </p:txBody>
      </p:sp>
      <p:pic>
        <p:nvPicPr>
          <p:cNvPr id="2048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455738" y="3068638"/>
            <a:ext cx="23703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of outcome 1,</a:t>
            </a:r>
          </a:p>
          <a:p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of outcome 2,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</a:t>
            </a:r>
          </a:p>
          <a:p>
            <a:r>
              <a:rPr lang="en-US" i="1" dirty="0">
                <a:solidFill>
                  <a:srgbClr val="000000"/>
                </a:solidFill>
                <a:sym typeface="Symbol" charset="0"/>
              </a:rPr>
              <a:t>n</a:t>
            </a:r>
            <a:r>
              <a:rPr lang="en-US" i="1" baseline="-25000" dirty="0">
                <a:solidFill>
                  <a:srgbClr val="000000"/>
                </a:solidFill>
                <a:sym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 of outcome </a:t>
            </a:r>
            <a:r>
              <a:rPr lang="en-US" i="1" dirty="0">
                <a:solidFill>
                  <a:srgbClr val="000000"/>
                </a:solidFill>
                <a:sym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.</a:t>
            </a: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611188" y="4702175"/>
            <a:ext cx="498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This is the multinomial distribution for</a:t>
            </a:r>
          </a:p>
        </p:txBody>
      </p:sp>
      <p:pic>
        <p:nvPicPr>
          <p:cNvPr id="2049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810125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1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5113338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Multinomial distribution (2)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525463" y="981075"/>
            <a:ext cx="7538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Now consider outcome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as ‘success’, all others as ‘failure’.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900113" y="1557338"/>
            <a:ext cx="6637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cs typeface="Times New Roman" charset="0"/>
              </a:rPr>
              <a:t>→ all </a:t>
            </a:r>
            <a:r>
              <a:rPr lang="en-US" i="1" dirty="0" err="1">
                <a:solidFill>
                  <a:srgbClr val="000000"/>
                </a:solidFill>
                <a:cs typeface="Times New Roman" charset="0"/>
              </a:rPr>
              <a:t>n</a:t>
            </a:r>
            <a:r>
              <a:rPr lang="en-US" i="1" baseline="-25000" dirty="0" err="1">
                <a:solidFill>
                  <a:srgbClr val="000000"/>
                </a:solidFill>
                <a:cs typeface="Times New Roman" charset="0"/>
              </a:rPr>
              <a:t>i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individually binomial with parameters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i="1" baseline="-25000" dirty="0">
                <a:solidFill>
                  <a:srgbClr val="000000"/>
                </a:solidFill>
                <a:cs typeface="Times New Roman" charset="0"/>
              </a:rPr>
              <a:t>i</a:t>
            </a:r>
          </a:p>
        </p:txBody>
      </p:sp>
      <p:pic>
        <p:nvPicPr>
          <p:cNvPr id="21512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6877050" y="2205038"/>
            <a:ext cx="1169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for all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592138" y="3017838"/>
            <a:ext cx="4893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One can also find the covariance to be</a:t>
            </a:r>
          </a:p>
        </p:txBody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Example:  </a:t>
            </a:r>
          </a:p>
        </p:txBody>
      </p:sp>
      <p:pic>
        <p:nvPicPr>
          <p:cNvPr id="21516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508500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4692650" y="4365625"/>
            <a:ext cx="2924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represents a histogram</a:t>
            </a:r>
          </a:p>
        </p:txBody>
      </p:sp>
      <p:sp>
        <p:nvSpPr>
          <p:cNvPr id="21518" name="Text Box 11"/>
          <p:cNvSpPr txBox="1">
            <a:spLocks noChangeArrowheads="1"/>
          </p:cNvSpPr>
          <p:nvPr/>
        </p:nvSpPr>
        <p:spPr bwMode="auto">
          <a:xfrm>
            <a:off x="631825" y="4916488"/>
            <a:ext cx="6518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with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bins,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total entries, all entries independent.</a:t>
            </a:r>
          </a:p>
        </p:txBody>
      </p:sp>
      <p:pic>
        <p:nvPicPr>
          <p:cNvPr id="21519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06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3375"/>
            <a:ext cx="3600450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Uniform distribution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25463" y="884238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Consider a continuous </a:t>
            </a:r>
            <a:r>
              <a:rPr lang="en-US" dirty="0" err="1">
                <a:solidFill>
                  <a:srgbClr val="000000"/>
                </a:solidFill>
              </a:rPr>
              <a:t>r.v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with </a:t>
            </a:r>
            <a:r>
              <a:rPr lang="en-US" dirty="0">
                <a:solidFill>
                  <a:srgbClr val="000000"/>
                </a:solidFill>
                <a:latin typeface="Symbol" charset="0"/>
              </a:rPr>
              <a:t>-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∞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&lt; x &lt; ∞ .  Uniform </a:t>
            </a:r>
            <a:r>
              <a:rPr lang="en-US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pdf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is:</a:t>
            </a:r>
          </a:p>
        </p:txBody>
      </p:sp>
      <p:pic>
        <p:nvPicPr>
          <p:cNvPr id="23559" name="Picture 6" descr="uniform_pd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663700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633413" y="4335463"/>
            <a:ext cx="6806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N.B.  For any </a:t>
            </a:r>
            <a:r>
              <a:rPr lang="en-US" dirty="0" err="1">
                <a:solidFill>
                  <a:srgbClr val="000000"/>
                </a:solidFill>
              </a:rPr>
              <a:t>r.v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with cumulative distribution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),</a:t>
            </a:r>
          </a:p>
          <a:p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is uniform in [0,1].</a:t>
            </a:r>
          </a:p>
        </p:txBody>
      </p:sp>
      <p:pic>
        <p:nvPicPr>
          <p:cNvPr id="23562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75" y="2714625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11188" y="5373688"/>
            <a:ext cx="7225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Example:  for </a:t>
            </a:r>
            <a:r>
              <a:rPr lang="en-US" dirty="0">
                <a:solidFill>
                  <a:srgbClr val="000000"/>
                </a:solidFill>
                <a:latin typeface="Symbol" charset="0"/>
              </a:rPr>
              <a:t>p</a:t>
            </a:r>
            <a:r>
              <a:rPr lang="en-US" baseline="30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→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ymbol" charset="0"/>
                <a:ea typeface="Times New Roman" charset="0"/>
                <a:cs typeface="Times New Roman" charset="0"/>
              </a:rPr>
              <a:t>gg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Symbol" charset="0"/>
                <a:ea typeface="Times New Roman" charset="0"/>
                <a:cs typeface="Times New Roman" charset="0"/>
              </a:rPr>
              <a:t>g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is uniform in [</a:t>
            </a:r>
            <a:r>
              <a:rPr lang="en-US" i="1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min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max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], with</a:t>
            </a:r>
          </a:p>
        </p:txBody>
      </p:sp>
      <p:pic>
        <p:nvPicPr>
          <p:cNvPr id="2356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5883275"/>
            <a:ext cx="57785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3484563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22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3375"/>
            <a:ext cx="4176713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Gaussian distribution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Gaussian (normal) </a:t>
            </a:r>
            <a:r>
              <a:rPr lang="en-US" dirty="0" err="1">
                <a:solidFill>
                  <a:srgbClr val="000000"/>
                </a:solidFill>
              </a:rPr>
              <a:t>pdf</a:t>
            </a:r>
            <a:r>
              <a:rPr lang="en-US" dirty="0">
                <a:solidFill>
                  <a:srgbClr val="000000"/>
                </a:solidFill>
              </a:rPr>
              <a:t> for a continuous </a:t>
            </a:r>
            <a:r>
              <a:rPr lang="en-US" dirty="0" err="1">
                <a:solidFill>
                  <a:srgbClr val="000000"/>
                </a:solidFill>
              </a:rPr>
              <a:t>r.v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defined by: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11188" y="4149725"/>
            <a:ext cx="6415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Special case: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= 0,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= 1   (‘standard Gaussian’):</a:t>
            </a:r>
          </a:p>
        </p:txBody>
      </p:sp>
      <p:pic>
        <p:nvPicPr>
          <p:cNvPr id="2560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06775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fig_2_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557338"/>
            <a:ext cx="30432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2268538" y="2565400"/>
            <a:ext cx="317161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(N.B. often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denote</a:t>
            </a:r>
          </a:p>
          <a:p>
            <a:r>
              <a:rPr lang="en-US" dirty="0">
                <a:solidFill>
                  <a:srgbClr val="000000"/>
                </a:solidFill>
              </a:rPr>
              <a:t>mean, variance of any</a:t>
            </a:r>
          </a:p>
          <a:p>
            <a:r>
              <a:rPr lang="en-US" dirty="0" err="1">
                <a:solidFill>
                  <a:srgbClr val="000000"/>
                </a:solidFill>
              </a:rPr>
              <a:t>r.v</a:t>
            </a:r>
            <a:r>
              <a:rPr lang="en-US" dirty="0">
                <a:solidFill>
                  <a:srgbClr val="000000"/>
                </a:solidFill>
              </a:rPr>
              <a:t>., not only Gaussian.)</a:t>
            </a:r>
          </a:p>
        </p:txBody>
      </p:sp>
      <p:pic>
        <p:nvPicPr>
          <p:cNvPr id="25613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5688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663575" y="5675313"/>
            <a:ext cx="762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~ Gaussian with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then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 (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0"/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) /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 follows </a:t>
            </a:r>
            <a:r>
              <a:rPr lang="en-US" i="1" dirty="0">
                <a:solidFill>
                  <a:srgbClr val="000000"/>
                </a:solidFill>
                <a:latin typeface="Symbol" charset="0"/>
                <a:sym typeface="Symbol" charset="0"/>
              </a:rPr>
              <a:t>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4749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476250"/>
            <a:ext cx="6691312" cy="360363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Conditional probability, independence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17525" y="1196975"/>
            <a:ext cx="808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Also define conditional probability of </a:t>
            </a:r>
            <a:r>
              <a:rPr lang="en-US" i="1" smtClean="0">
                <a:solidFill>
                  <a:srgbClr val="0000FF"/>
                </a:solidFill>
              </a:rPr>
              <a:t>A</a:t>
            </a:r>
            <a:r>
              <a:rPr lang="en-US" smtClean="0">
                <a:solidFill>
                  <a:srgbClr val="0000FF"/>
                </a:solidFill>
              </a:rPr>
              <a:t> given </a:t>
            </a:r>
            <a:r>
              <a:rPr lang="en-US" i="1" smtClean="0">
                <a:solidFill>
                  <a:srgbClr val="0000FF"/>
                </a:solidFill>
              </a:rPr>
              <a:t>B</a:t>
            </a:r>
            <a:r>
              <a:rPr lang="en-US" smtClean="0">
                <a:solidFill>
                  <a:srgbClr val="0000FF"/>
                </a:solidFill>
              </a:rPr>
              <a:t> (with </a:t>
            </a:r>
            <a:r>
              <a:rPr lang="en-US" i="1" smtClean="0">
                <a:solidFill>
                  <a:srgbClr val="0000FF"/>
                </a:solidFill>
              </a:rPr>
              <a:t>P(B) </a:t>
            </a:r>
            <a:r>
              <a:rPr lang="en-US" i="1" smtClean="0">
                <a:solidFill>
                  <a:srgbClr val="0000FF"/>
                </a:solidFill>
                <a:cs typeface="Times New Roman" charset="0"/>
              </a:rPr>
              <a:t>≠ </a:t>
            </a:r>
            <a:r>
              <a:rPr lang="en-US" i="1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0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):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19113" y="3281363"/>
            <a:ext cx="222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E.g. rolling dice: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538163" y="4051300"/>
            <a:ext cx="362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Subsets </a:t>
            </a:r>
            <a:r>
              <a:rPr lang="en-US" i="1" smtClean="0">
                <a:solidFill>
                  <a:srgbClr val="0000FF"/>
                </a:solidFill>
              </a:rPr>
              <a:t>A, B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CC3300"/>
                </a:solidFill>
              </a:rPr>
              <a:t>independent</a:t>
            </a:r>
            <a:r>
              <a:rPr lang="en-US" smtClean="0">
                <a:solidFill>
                  <a:srgbClr val="0000FF"/>
                </a:solidFill>
              </a:rPr>
              <a:t> if:</a:t>
            </a:r>
          </a:p>
        </p:txBody>
      </p:sp>
      <p:pic>
        <p:nvPicPr>
          <p:cNvPr id="2151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78300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21"/>
          <p:cNvSpPr txBox="1">
            <a:spLocks noChangeArrowheads="1"/>
          </p:cNvSpPr>
          <p:nvPr/>
        </p:nvSpPr>
        <p:spPr bwMode="auto">
          <a:xfrm>
            <a:off x="576263" y="4772025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If </a:t>
            </a:r>
            <a:r>
              <a:rPr lang="en-US" i="1" smtClean="0">
                <a:solidFill>
                  <a:srgbClr val="0000FF"/>
                </a:solidFill>
              </a:rPr>
              <a:t>A, B</a:t>
            </a:r>
            <a:r>
              <a:rPr lang="en-US" smtClean="0">
                <a:solidFill>
                  <a:srgbClr val="0000FF"/>
                </a:solidFill>
              </a:rPr>
              <a:t> independent,</a:t>
            </a:r>
          </a:p>
        </p:txBody>
      </p:sp>
      <p:sp>
        <p:nvSpPr>
          <p:cNvPr id="21515" name="Text Box 25"/>
          <p:cNvSpPr txBox="1">
            <a:spLocks noChangeArrowheads="1"/>
          </p:cNvSpPr>
          <p:nvPr/>
        </p:nvSpPr>
        <p:spPr bwMode="auto">
          <a:xfrm>
            <a:off x="576263" y="5492750"/>
            <a:ext cx="579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N.B. do not confuse with disjoint subsets, i.e.,</a:t>
            </a:r>
          </a:p>
        </p:txBody>
      </p:sp>
      <p:pic>
        <p:nvPicPr>
          <p:cNvPr id="21516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1975"/>
            <a:ext cx="1219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28"/>
          <p:cNvSpPr>
            <a:spLocks noChangeArrowheads="1"/>
          </p:cNvSpPr>
          <p:nvPr/>
        </p:nvSpPr>
        <p:spPr bwMode="auto">
          <a:xfrm>
            <a:off x="2555875" y="1868488"/>
            <a:ext cx="3384550" cy="10810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18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332163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0288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724400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60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3375"/>
            <a:ext cx="7634288" cy="431800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Gaussian pdf and the Central Limit Theorem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25463" y="890588"/>
            <a:ext cx="782873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The Gaussian </a:t>
            </a:r>
            <a:r>
              <a:rPr lang="en-US" dirty="0" err="1">
                <a:solidFill>
                  <a:srgbClr val="000000"/>
                </a:solidFill>
              </a:rPr>
              <a:t>pdf</a:t>
            </a:r>
            <a:r>
              <a:rPr lang="en-US" dirty="0">
                <a:solidFill>
                  <a:srgbClr val="000000"/>
                </a:solidFill>
              </a:rPr>
              <a:t> is so useful because almost any random</a:t>
            </a:r>
          </a:p>
          <a:p>
            <a:r>
              <a:rPr lang="en-US" dirty="0">
                <a:solidFill>
                  <a:srgbClr val="000000"/>
                </a:solidFill>
              </a:rPr>
              <a:t>variable that is a sum of a large number of small contributions</a:t>
            </a:r>
          </a:p>
          <a:p>
            <a:r>
              <a:rPr lang="en-US" dirty="0">
                <a:solidFill>
                  <a:srgbClr val="000000"/>
                </a:solidFill>
              </a:rPr>
              <a:t>follows it.  This follows from the Central Limit Theorem: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22288" y="2319338"/>
            <a:ext cx="7626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independent </a:t>
            </a:r>
            <a:r>
              <a:rPr lang="en-US" dirty="0" err="1">
                <a:solidFill>
                  <a:srgbClr val="000000"/>
                </a:solidFill>
              </a:rPr>
              <a:t>r.v.s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-25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with finite variances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i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otherwise</a:t>
            </a:r>
          </a:p>
          <a:p>
            <a:r>
              <a:rPr lang="en-US" dirty="0">
                <a:solidFill>
                  <a:srgbClr val="000000"/>
                </a:solidFill>
              </a:rPr>
              <a:t>arbitrary </a:t>
            </a:r>
            <a:r>
              <a:rPr lang="en-US" dirty="0" err="1">
                <a:solidFill>
                  <a:srgbClr val="000000"/>
                </a:solidFill>
              </a:rPr>
              <a:t>pdfs</a:t>
            </a:r>
            <a:r>
              <a:rPr lang="en-US" dirty="0">
                <a:solidFill>
                  <a:srgbClr val="000000"/>
                </a:solidFill>
              </a:rPr>
              <a:t>, consider the sum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19113" y="5486400"/>
            <a:ext cx="844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Measurement errors are often the sum of many contributions, so frequently measured values can be treated as Gaussian </a:t>
            </a:r>
            <a:r>
              <a:rPr lang="en-US" dirty="0" err="1">
                <a:solidFill>
                  <a:srgbClr val="000000"/>
                </a:solidFill>
              </a:rPr>
              <a:t>r.v.s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6633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552950"/>
            <a:ext cx="1746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1316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542925" y="3997325"/>
            <a:ext cx="551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In the limit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→ ∞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y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is a Gaussian </a:t>
            </a:r>
            <a:r>
              <a:rPr lang="en-US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r.v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. with</a:t>
            </a: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468313" y="2276475"/>
            <a:ext cx="7704137" cy="31686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552950"/>
            <a:ext cx="18145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28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6192838" cy="360363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Multivariate Gaussian distribution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25463" y="908050"/>
            <a:ext cx="515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Multivariate Gaussian </a:t>
            </a:r>
            <a:r>
              <a:rPr lang="en-US" dirty="0" err="1">
                <a:solidFill>
                  <a:srgbClr val="000000"/>
                </a:solidFill>
              </a:rPr>
              <a:t>pdf</a:t>
            </a:r>
            <a:r>
              <a:rPr lang="en-US" dirty="0">
                <a:solidFill>
                  <a:srgbClr val="000000"/>
                </a:solidFill>
              </a:rPr>
              <a:t> for the vector </a:t>
            </a:r>
          </a:p>
        </p:txBody>
      </p:sp>
      <p:pic>
        <p:nvPicPr>
          <p:cNvPr id="28679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039813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284288" y="2465388"/>
            <a:ext cx="265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are column vectors, 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4903788" y="2444750"/>
            <a:ext cx="364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are transpose (row) vectors, </a:t>
            </a:r>
          </a:p>
        </p:txBody>
      </p:sp>
      <p:pic>
        <p:nvPicPr>
          <p:cNvPr id="28682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3" y="3279775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611188" y="3833813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= 2 this is</a:t>
            </a:r>
          </a:p>
        </p:txBody>
      </p:sp>
      <p:pic>
        <p:nvPicPr>
          <p:cNvPr id="28684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395788"/>
            <a:ext cx="75231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12"/>
          <p:cNvSpPr txBox="1">
            <a:spLocks noChangeArrowheads="1"/>
          </p:cNvSpPr>
          <p:nvPr/>
        </p:nvSpPr>
        <p:spPr bwMode="auto">
          <a:xfrm>
            <a:off x="539750" y="5876925"/>
            <a:ext cx="7267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cov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]/(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is the correlation coefficient.</a:t>
            </a:r>
          </a:p>
        </p:txBody>
      </p:sp>
      <p:pic>
        <p:nvPicPr>
          <p:cNvPr id="28686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86038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517775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06550"/>
            <a:ext cx="74549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18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Univariate Normal Distribution</a:t>
            </a:r>
            <a:endParaRPr lang="zh-CN" altLang="en-US" smtClean="0"/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738438"/>
            <a:ext cx="6205537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0637"/>
            <a:ext cx="67056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602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Multivariate Normal Distribution</a:t>
            </a:r>
            <a:endParaRPr lang="zh-CN" altLang="en-US" smtClean="0"/>
          </a:p>
        </p:txBody>
      </p:sp>
      <p:pic>
        <p:nvPicPr>
          <p:cNvPr id="1218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0102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3072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Random Sample and Statistics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Population:</a:t>
            </a:r>
            <a:r>
              <a:rPr lang="en-US" sz="2400" i="1" dirty="0" smtClean="0"/>
              <a:t> is used to refer to the set or universe of all </a:t>
            </a:r>
            <a:r>
              <a:rPr lang="en-US" sz="2400" dirty="0" smtClean="0"/>
              <a:t>entities under study.</a:t>
            </a:r>
          </a:p>
          <a:p>
            <a:r>
              <a:rPr lang="en-US" sz="2400" dirty="0" smtClean="0"/>
              <a:t>However, looking at the entire population may not be feasible, or may be too expensive.</a:t>
            </a:r>
          </a:p>
          <a:p>
            <a:r>
              <a:rPr lang="en-US" sz="2400" dirty="0" smtClean="0"/>
              <a:t>Instead, we draw a random sample from the population, and compute appropriate </a:t>
            </a:r>
            <a:r>
              <a:rPr lang="en-US" sz="2400" i="1" dirty="0" smtClean="0"/>
              <a:t>statistics </a:t>
            </a:r>
            <a:r>
              <a:rPr lang="en-US" sz="2400" dirty="0" smtClean="0"/>
              <a:t>from the sample, that give estimates of the corresponding population parameters of interest.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3583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370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Let Si denote the random variable corresponding to data point xi , then a </a:t>
            </a:r>
            <a:r>
              <a:rPr lang="en-US" sz="2800" i="1" smtClean="0">
                <a:solidFill>
                  <a:srgbClr val="00B0F0"/>
                </a:solidFill>
              </a:rPr>
              <a:t>statistic</a:t>
            </a:r>
            <a:r>
              <a:rPr lang="en-US" sz="2800" smtClean="0"/>
              <a:t> ˆθ is a function ˆθ : (S1, S2, · · · , Sn) → R.</a:t>
            </a:r>
          </a:p>
          <a:p>
            <a:endParaRPr lang="en-US" sz="2800" smtClean="0"/>
          </a:p>
          <a:p>
            <a:r>
              <a:rPr lang="en-US" sz="2800" smtClean="0"/>
              <a:t>If we use the value of a statistic to estimate a population parameter, this value is called a </a:t>
            </a:r>
            <a:r>
              <a:rPr lang="en-US" sz="2800" i="1" smtClean="0">
                <a:solidFill>
                  <a:srgbClr val="00B0F0"/>
                </a:solidFill>
              </a:rPr>
              <a:t>point estimate</a:t>
            </a:r>
            <a:r>
              <a:rPr lang="en-US" sz="2800" i="1" smtClean="0"/>
              <a:t> of the parameter, and the statistic is called as an </a:t>
            </a:r>
            <a:r>
              <a:rPr lang="en-US" sz="2800" i="1" smtClean="0">
                <a:solidFill>
                  <a:srgbClr val="00B0F0"/>
                </a:solidFill>
              </a:rPr>
              <a:t>estimator</a:t>
            </a:r>
            <a:r>
              <a:rPr lang="en-US" sz="2800" i="1" smtClean="0"/>
              <a:t> of the </a:t>
            </a:r>
            <a:r>
              <a:rPr lang="en-US" sz="2800" smtClean="0"/>
              <a:t>parameter.</a:t>
            </a:r>
          </a:p>
        </p:txBody>
      </p:sp>
    </p:spTree>
    <p:extLst>
      <p:ext uri="{BB962C8B-B14F-4D97-AF65-F5344CB8AC3E}">
        <p14:creationId xmlns:p14="http://schemas.microsoft.com/office/powerpoint/2010/main" xmlns="" val="2106617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71850"/>
            <a:ext cx="5295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/>
              <a:t>Empirical Cumulative Distribution Function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990850"/>
            <a:ext cx="45720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/>
              <a:t>Where</a:t>
            </a:r>
          </a:p>
        </p:txBody>
      </p:sp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43050"/>
            <a:ext cx="43624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53100"/>
            <a:ext cx="85439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2050" y="527619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Inverse Cumulative Distribution Function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785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Example</a:t>
            </a:r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2038"/>
            <a:ext cx="5943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3560763"/>
            <a:ext cx="4195763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48038"/>
            <a:ext cx="4572000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05000"/>
            <a:ext cx="48387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/>
              <a:t>Measures of Central Tendency (Mean)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5720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333399"/>
                </a:solidFill>
              </a:rPr>
              <a:t>Population Mean</a:t>
            </a:r>
            <a:r>
              <a:rPr lang="en-US" altLang="zh-CN" sz="2800" smtClean="0"/>
              <a:t>:</a:t>
            </a:r>
          </a:p>
        </p:txBody>
      </p:sp>
      <p:pic>
        <p:nvPicPr>
          <p:cNvPr id="962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0" y="863600"/>
            <a:ext cx="44291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215900" y="32131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</a:rPr>
              <a:t>Sample Mean (Unbiased, not robust):</a:t>
            </a:r>
          </a:p>
        </p:txBody>
      </p:sp>
      <p:pic>
        <p:nvPicPr>
          <p:cNvPr id="962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6175"/>
            <a:ext cx="8763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5334000"/>
            <a:ext cx="88582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6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Measures of Central Tendency (Median) 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5720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333399"/>
                </a:solidFill>
              </a:rPr>
              <a:t>Population Median</a:t>
            </a:r>
            <a:r>
              <a:rPr lang="en-US" altLang="zh-CN" sz="2800" smtClean="0"/>
              <a:t>:</a:t>
            </a:r>
          </a:p>
        </p:txBody>
      </p:sp>
      <p:pic>
        <p:nvPicPr>
          <p:cNvPr id="972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008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2750"/>
            <a:ext cx="56388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Rectangle 11"/>
          <p:cNvSpPr>
            <a:spLocks noChangeArrowheads="1"/>
          </p:cNvSpPr>
          <p:nvPr/>
        </p:nvSpPr>
        <p:spPr bwMode="auto">
          <a:xfrm>
            <a:off x="838200" y="26670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/>
              <a:t>or</a:t>
            </a:r>
          </a:p>
        </p:txBody>
      </p:sp>
      <p:pic>
        <p:nvPicPr>
          <p:cNvPr id="9728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5638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8" name="Rectangle 13"/>
          <p:cNvSpPr>
            <a:spLocks noChangeArrowheads="1"/>
          </p:cNvSpPr>
          <p:nvPr/>
        </p:nvSpPr>
        <p:spPr bwMode="auto">
          <a:xfrm>
            <a:off x="457200" y="38862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</a:rPr>
              <a:t>Sample Median</a:t>
            </a:r>
            <a:r>
              <a:rPr lang="en-US" altLang="zh-CN" sz="2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7109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5400675" cy="35877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Interpretation of probability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39750" y="763588"/>
            <a:ext cx="708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</a:rPr>
              <a:t>I.</a:t>
            </a:r>
            <a:r>
              <a:rPr lang="en-US" smtClean="0">
                <a:solidFill>
                  <a:srgbClr val="0000FF"/>
                </a:solidFill>
              </a:rPr>
              <a:t>  Relative frequency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	</a:t>
            </a:r>
            <a:r>
              <a:rPr lang="en-US" i="1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 i="1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, ... are outcomes of a repeatable experiment </a:t>
            </a:r>
          </a:p>
        </p:txBody>
      </p:sp>
      <p:sp>
        <p:nvSpPr>
          <p:cNvPr id="22535" name="Text Box 27"/>
          <p:cNvSpPr txBox="1">
            <a:spLocks noChangeArrowheads="1"/>
          </p:cNvSpPr>
          <p:nvPr/>
        </p:nvSpPr>
        <p:spPr bwMode="auto">
          <a:xfrm>
            <a:off x="549275" y="234950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cf. quantum mechanics, particle scattering, radioactive decay...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6" name="Text Box 28"/>
          <p:cNvSpPr txBox="1">
            <a:spLocks noChangeArrowheads="1"/>
          </p:cNvSpPr>
          <p:nvPr/>
        </p:nvSpPr>
        <p:spPr bwMode="auto">
          <a:xfrm>
            <a:off x="539750" y="2997200"/>
            <a:ext cx="8031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</a:rPr>
              <a:t>II.</a:t>
            </a:r>
            <a:r>
              <a:rPr lang="en-US" smtClean="0">
                <a:solidFill>
                  <a:srgbClr val="0000FF"/>
                </a:solidFill>
              </a:rPr>
              <a:t>  Subjective probability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	</a:t>
            </a:r>
            <a:r>
              <a:rPr lang="en-US" i="1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 i="1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, ... are hypotheses (statements that are true or false) </a:t>
            </a:r>
          </a:p>
        </p:txBody>
      </p:sp>
      <p:sp>
        <p:nvSpPr>
          <p:cNvPr id="22537" name="Text Box 30"/>
          <p:cNvSpPr txBox="1">
            <a:spLocks noChangeArrowheads="1"/>
          </p:cNvSpPr>
          <p:nvPr/>
        </p:nvSpPr>
        <p:spPr bwMode="auto">
          <a:xfrm>
            <a:off x="539750" y="4540250"/>
            <a:ext cx="81835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•   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Both interpretations consistent with Kolmogorov axioms.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ea typeface="Times New Roman" charset="0"/>
                <a:cs typeface="Times New Roman" charset="0"/>
              </a:rPr>
              <a:t>•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  In particle physics  frequency interpretation often most useful,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but subjective probability can provide more natural treatment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non-repeatable phenomena: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    </a:t>
            </a:r>
            <a:r>
              <a:rPr lang="en-US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systematic uncertainties, probability that Higgs boson exists,...</a:t>
            </a:r>
          </a:p>
        </p:txBody>
      </p:sp>
      <p:pic>
        <p:nvPicPr>
          <p:cNvPr id="22538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056063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681163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Example</a:t>
            </a:r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2038"/>
            <a:ext cx="5943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3560763"/>
            <a:ext cx="4195763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48038"/>
            <a:ext cx="4572000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2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Measures of Dispersion (Range)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3152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333399"/>
                </a:solidFill>
              </a:rPr>
              <a:t>Range</a:t>
            </a:r>
            <a:r>
              <a:rPr lang="en-US" altLang="zh-CN" sz="2800" smtClean="0"/>
              <a:t>:</a:t>
            </a:r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457200" y="441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Char char="p"/>
            </a:pPr>
            <a:r>
              <a:rPr lang="en-US" altLang="zh-CN" sz="2800">
                <a:solidFill>
                  <a:srgbClr val="333399"/>
                </a:solidFill>
              </a:rPr>
              <a:t>Not robust, sensitive to extreme values</a:t>
            </a:r>
          </a:p>
        </p:txBody>
      </p:sp>
      <p:pic>
        <p:nvPicPr>
          <p:cNvPr id="1003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86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05125"/>
            <a:ext cx="8286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457200" y="2286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</a:rPr>
              <a:t>Sample Range</a:t>
            </a:r>
            <a:r>
              <a:rPr lang="en-US" altLang="zh-CN" sz="2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4854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Measures of Dispersion (Inter-Quartile Range)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3152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smtClean="0">
                <a:solidFill>
                  <a:srgbClr val="333399"/>
                </a:solidFill>
              </a:rPr>
              <a:t>Inter-Quartile Range (IQR)</a:t>
            </a:r>
            <a:r>
              <a:rPr lang="en-US" altLang="zh-CN" sz="2800" smtClean="0"/>
              <a:t>: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7200" y="441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Char char="p"/>
            </a:pPr>
            <a:r>
              <a:rPr lang="en-US" altLang="zh-CN" sz="2800">
                <a:solidFill>
                  <a:srgbClr val="333399"/>
                </a:solidFill>
              </a:rPr>
              <a:t>More robust</a:t>
            </a:r>
          </a:p>
        </p:txBody>
      </p:sp>
      <p:sp>
        <p:nvSpPr>
          <p:cNvPr id="101381" name="Rectangle 7"/>
          <p:cNvSpPr>
            <a:spLocks noChangeArrowheads="1"/>
          </p:cNvSpPr>
          <p:nvPr/>
        </p:nvSpPr>
        <p:spPr bwMode="auto">
          <a:xfrm>
            <a:off x="457200" y="2667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</a:rPr>
              <a:t>Sample IQR</a:t>
            </a:r>
            <a:r>
              <a:rPr lang="en-US" altLang="zh-CN" sz="2800"/>
              <a:t>:</a:t>
            </a:r>
          </a:p>
        </p:txBody>
      </p:sp>
      <p:pic>
        <p:nvPicPr>
          <p:cNvPr id="1013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1695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76400"/>
            <a:ext cx="4333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2800"/>
            <a:ext cx="14668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78200"/>
            <a:ext cx="4267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52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/>
              <a:t>Measures of Dispersion </a:t>
            </a:r>
            <a:br>
              <a:rPr lang="en-US" altLang="zh-CN" sz="3600" smtClean="0"/>
            </a:br>
            <a:r>
              <a:rPr lang="en-US" altLang="zh-CN" sz="3600" smtClean="0"/>
              <a:t>(Variance and Standard Deviation)</a:t>
            </a:r>
          </a:p>
        </p:txBody>
      </p:sp>
      <p:pic>
        <p:nvPicPr>
          <p:cNvPr id="10240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5"/>
          <a:stretch>
            <a:fillRect/>
          </a:stretch>
        </p:blipFill>
        <p:spPr bwMode="auto">
          <a:xfrm>
            <a:off x="381000" y="2181225"/>
            <a:ext cx="59436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63775"/>
            <a:ext cx="25146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2963"/>
            <a:ext cx="8215313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6" name="Rectangle 15"/>
          <p:cNvSpPr>
            <a:spLocks noChangeArrowheads="1"/>
          </p:cNvSpPr>
          <p:nvPr/>
        </p:nvSpPr>
        <p:spPr bwMode="auto">
          <a:xfrm>
            <a:off x="304800" y="38862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</a:rPr>
              <a:t>Standard Deviation</a:t>
            </a:r>
            <a:r>
              <a:rPr lang="en-US" altLang="zh-CN" sz="2800"/>
              <a:t>:</a:t>
            </a:r>
          </a:p>
        </p:txBody>
      </p:sp>
      <p:sp>
        <p:nvSpPr>
          <p:cNvPr id="102407" name="Rectangle 17"/>
          <p:cNvSpPr>
            <a:spLocks noChangeArrowheads="1"/>
          </p:cNvSpPr>
          <p:nvPr/>
        </p:nvSpPr>
        <p:spPr bwMode="auto">
          <a:xfrm>
            <a:off x="304800" y="15240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</a:rPr>
              <a:t>Variance</a:t>
            </a:r>
            <a:r>
              <a:rPr lang="en-US" altLang="zh-CN" sz="2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1453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/>
              <a:t>Measures of Dispersion </a:t>
            </a:r>
            <a:br>
              <a:rPr lang="en-US" altLang="zh-CN" sz="3600" smtClean="0"/>
            </a:br>
            <a:r>
              <a:rPr lang="en-US" altLang="zh-CN" sz="3600" smtClean="0"/>
              <a:t>(Variance and Standard Deviation)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5"/>
          <a:stretch>
            <a:fillRect/>
          </a:stretch>
        </p:blipFill>
        <p:spPr bwMode="auto">
          <a:xfrm>
            <a:off x="381000" y="1524000"/>
            <a:ext cx="594360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6550"/>
            <a:ext cx="25146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7086600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04800" y="32004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  <a:latin typeface="Calibri"/>
                <a:ea typeface="宋体"/>
              </a:rPr>
              <a:t>Standard Deviation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宋体"/>
              </a:rPr>
              <a:t>: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04800" y="14478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  <a:latin typeface="Calibri"/>
                <a:ea typeface="宋体"/>
              </a:rPr>
              <a:t>Variance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宋体"/>
              </a:rPr>
              <a:t>:</a:t>
            </a:r>
          </a:p>
        </p:txBody>
      </p:sp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5791200"/>
            <a:ext cx="88868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04800" y="518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CC99"/>
              </a:buClr>
              <a:buSzPct val="65000"/>
              <a:buFont typeface="Wingdings" pitchFamily="2" charset="2"/>
              <a:buNone/>
            </a:pPr>
            <a:r>
              <a:rPr lang="en-US" altLang="zh-CN" sz="2800">
                <a:solidFill>
                  <a:srgbClr val="333399"/>
                </a:solidFill>
                <a:latin typeface="Calibri"/>
                <a:ea typeface="宋体"/>
              </a:rPr>
              <a:t>Sample Variance &amp; Standard Deviation</a:t>
            </a:r>
            <a:r>
              <a:rPr lang="en-US" altLang="zh-CN" sz="2800">
                <a:solidFill>
                  <a:prstClr val="black"/>
                </a:solidFill>
                <a:latin typeface="Calibri"/>
                <a:ea typeface="宋体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0635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EDA and Visualization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Exploratory Data Analysis (EDA) and Visualization are important (necessary?) steps in any analysis task.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get to know your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distributions (symmetric, normal, skewed)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data quality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outliers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correlations and inter-relationships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subsets of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suggest functional relationships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Sometimes EDA or viz might be the goal!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8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37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1882775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flowingdata.com 9/9/11</a:t>
            </a:r>
          </a:p>
        </p:txBody>
      </p:sp>
    </p:spTree>
    <p:extLst>
      <p:ext uri="{BB962C8B-B14F-4D97-AF65-F5344CB8AC3E}">
        <p14:creationId xmlns:p14="http://schemas.microsoft.com/office/powerpoint/2010/main" xmlns="" val="6367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5419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352800"/>
            <a:ext cx="1516063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NYTimes 7/26/11</a:t>
            </a:r>
          </a:p>
        </p:txBody>
      </p:sp>
    </p:spTree>
    <p:extLst>
      <p:ext uri="{BB962C8B-B14F-4D97-AF65-F5344CB8AC3E}">
        <p14:creationId xmlns:p14="http://schemas.microsoft.com/office/powerpoint/2010/main" xmlns="" val="1133113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Exploratory Data Analysis (EDA)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Goal:  get a general sense of the data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means, medians, quantiles, histograms, boxplots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000"/>
              <a:t>You should always look at every variable - you will learn something!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data-driven (model-free)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Think interactive and visual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Humans are the best pattern recognizers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 You can use more than 2 dimensions!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/>
              <a:t>x,y,z, space, color, time….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especially useful in early stages of data mining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detect outliers     (e.g. assess data quality)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test assumptions (e.g. normal distributions or skewed?)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identify useful raw data &amp; transforms (e.g. log(x))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i="1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Bottom line: it is always well worth looking at your data!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71800"/>
            <a:ext cx="2540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317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Summary Statistics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7772400" cy="5761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i="1">
                <a:latin typeface="Garamond" charset="0"/>
                <a:ea typeface="ＭＳ Ｐゴシック" charset="0"/>
                <a:cs typeface="ＭＳ Ｐゴシック" charset="0"/>
              </a:rPr>
              <a:t>not</a:t>
            </a: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 visual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sample statistics of data X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</a:rPr>
              <a:t>mean:  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 = 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/ n         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mode: most common value in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median: </a:t>
            </a:r>
            <a:r>
              <a:rPr lang="en-US" sz="20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=sort(X), median = </a:t>
            </a:r>
            <a:r>
              <a:rPr lang="en-US" sz="20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n/2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(half below, half above)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quartiles of sorted </a:t>
            </a:r>
            <a:r>
              <a:rPr lang="en-US" sz="20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: Q1 value = </a:t>
            </a:r>
            <a:r>
              <a:rPr lang="en-US" sz="20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0.25n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, Q3 value = </a:t>
            </a:r>
            <a:r>
              <a:rPr lang="en-US" sz="20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0.75 n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  <a:sym typeface="Symbol" charset="0"/>
              </a:rPr>
              <a:t>interquartile range:   value(Q3) - value(Q1)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  <a:sym typeface="Symbol" charset="0"/>
              </a:rPr>
              <a:t>range:                       max(X) - min(X)  =  </a:t>
            </a:r>
            <a:r>
              <a:rPr lang="en-US" sz="18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1800" baseline="-25000">
                <a:latin typeface="Garamond" charset="0"/>
                <a:ea typeface="ＭＳ Ｐゴシック" charset="0"/>
                <a:sym typeface="Symbol" charset="0"/>
              </a:rPr>
              <a:t>n</a:t>
            </a:r>
            <a:r>
              <a:rPr lang="en-US" sz="1800">
                <a:latin typeface="Garamond" charset="0"/>
                <a:ea typeface="ＭＳ Ｐゴシック" charset="0"/>
                <a:sym typeface="Symbol" charset="0"/>
              </a:rPr>
              <a:t> - </a:t>
            </a:r>
            <a:r>
              <a:rPr lang="en-US" sz="1800" b="1">
                <a:latin typeface="Garamond" charset="0"/>
                <a:ea typeface="ＭＳ Ｐゴシック" charset="0"/>
                <a:sym typeface="Symbol" charset="0"/>
              </a:rPr>
              <a:t>X</a:t>
            </a:r>
            <a:r>
              <a:rPr lang="en-US" sz="1800" baseline="-25000">
                <a:latin typeface="Garamond" charset="0"/>
                <a:ea typeface="ＭＳ Ｐゴシック" charset="0"/>
                <a:sym typeface="Symbol" charset="0"/>
              </a:rPr>
              <a:t>1</a:t>
            </a:r>
            <a:endParaRPr lang="en-US" sz="1800">
              <a:latin typeface="Garamond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variance: </a:t>
            </a:r>
            <a:r>
              <a:rPr lang="en-US" sz="2000" baseline="30000">
                <a:latin typeface="Garamond" charset="0"/>
                <a:ea typeface="ＭＳ Ｐゴシック" charset="0"/>
                <a:sym typeface="Symbol" charset="0"/>
              </a:rPr>
              <a:t>2 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= 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(X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- </a:t>
            </a:r>
            <a:r>
              <a:rPr lang="en-US" sz="2000" u="sng">
                <a:latin typeface="Garamond" charset="0"/>
                <a:ea typeface="ＭＳ Ｐゴシック" charset="0"/>
                <a:sym typeface="Symbol" charset="0"/>
              </a:rPr>
              <a:t>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)</a:t>
            </a:r>
            <a:r>
              <a:rPr lang="en-US" sz="2000" baseline="30000">
                <a:latin typeface="Garamond" charset="0"/>
                <a:ea typeface="ＭＳ Ｐゴシック" charset="0"/>
                <a:sym typeface="Symbol" charset="0"/>
              </a:rPr>
              <a:t>2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/ n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skewness: 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(X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- )</a:t>
            </a:r>
            <a:r>
              <a:rPr lang="en-US" sz="2000" baseline="30000">
                <a:latin typeface="Garamond" charset="0"/>
                <a:ea typeface="ＭＳ Ｐゴシック" charset="0"/>
                <a:sym typeface="Symbol" charset="0"/>
              </a:rPr>
              <a:t>3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 /  [ (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 (X</a:t>
            </a:r>
            <a:r>
              <a:rPr lang="en-US" sz="2000" baseline="-25000">
                <a:latin typeface="Garamond" charset="0"/>
                <a:ea typeface="ＭＳ Ｐゴシック" charset="0"/>
                <a:sym typeface="Symbol" charset="0"/>
              </a:rPr>
              <a:t>i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- )</a:t>
            </a:r>
            <a:r>
              <a:rPr lang="en-US" sz="2000" baseline="30000">
                <a:latin typeface="Garamond" charset="0"/>
                <a:ea typeface="ＭＳ Ｐゴシック" charset="0"/>
                <a:sym typeface="Symbol" charset="0"/>
              </a:rPr>
              <a:t>2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)</a:t>
            </a:r>
            <a:r>
              <a:rPr lang="en-US" sz="2000" baseline="30000">
                <a:latin typeface="Garamond" charset="0"/>
                <a:ea typeface="ＭＳ Ｐゴシック" charset="0"/>
                <a:sym typeface="Symbol" charset="0"/>
              </a:rPr>
              <a:t>3/2 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]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  <a:sym typeface="Symbol" charset="0"/>
              </a:rPr>
              <a:t>zero if symmetric; right-skewed more common (what kind of data is right skewed?)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number of distinct values for a variable (see unique() in R)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Garamond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Don</a:t>
            </a:r>
            <a:r>
              <a:rPr lang="ja-JP" altLang="en-US" sz="2000">
                <a:latin typeface="Garamond" charset="0"/>
                <a:ea typeface="ＭＳ Ｐゴシック" charset="0"/>
                <a:sym typeface="Symbol" charset="0"/>
              </a:rPr>
              <a:t>’</a:t>
            </a:r>
            <a:r>
              <a:rPr lang="en-US" sz="2000">
                <a:latin typeface="Garamond" charset="0"/>
                <a:ea typeface="ＭＳ Ｐゴシック" charset="0"/>
                <a:sym typeface="Symbol" charset="0"/>
              </a:rPr>
              <a:t>t need to report all of thses:  Bottom line…do these numbers make sense???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>
              <a:latin typeface="Garamond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3671887" cy="503238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</a:t>
            </a:r>
            <a:r>
              <a:rPr lang="ja-JP" alt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theorem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689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From the definition of conditional probability we have,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975100" y="150495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23560" name="Text Box 15"/>
          <p:cNvSpPr txBox="1">
            <a:spLocks noChangeArrowheads="1"/>
          </p:cNvSpPr>
          <p:nvPr/>
        </p:nvSpPr>
        <p:spPr bwMode="auto">
          <a:xfrm>
            <a:off x="663575" y="2297113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but</a:t>
            </a:r>
          </a:p>
        </p:txBody>
      </p:sp>
      <p:pic>
        <p:nvPicPr>
          <p:cNvPr id="2356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92363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4468813" y="22764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, so</a:t>
            </a:r>
          </a:p>
        </p:txBody>
      </p:sp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1692275" y="2781300"/>
            <a:ext cx="3887788" cy="10795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4" name="Text Box 22"/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Bayes’ theorem</a:t>
            </a:r>
          </a:p>
        </p:txBody>
      </p:sp>
      <p:pic>
        <p:nvPicPr>
          <p:cNvPr id="23565" name="Picture 23" descr="bay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41713"/>
            <a:ext cx="1905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 Box 24"/>
          <p:cNvSpPr txBox="1">
            <a:spLocks noChangeArrowheads="1"/>
          </p:cNvSpPr>
          <p:nvPr/>
        </p:nvSpPr>
        <p:spPr bwMode="auto">
          <a:xfrm>
            <a:off x="395288" y="4046538"/>
            <a:ext cx="4899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First published (posthumously) by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Reverend Thomas Bayes (1702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−</a:t>
            </a:r>
            <a:r>
              <a:rPr lang="en-US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1761)</a:t>
            </a:r>
          </a:p>
        </p:txBody>
      </p:sp>
      <p:sp>
        <p:nvSpPr>
          <p:cNvPr id="23567" name="Text Box 25"/>
          <p:cNvSpPr txBox="1">
            <a:spLocks noChangeArrowheads="1"/>
          </p:cNvSpPr>
          <p:nvPr/>
        </p:nvSpPr>
        <p:spPr bwMode="auto">
          <a:xfrm>
            <a:off x="395288" y="5194300"/>
            <a:ext cx="650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FF"/>
                </a:solidFill>
              </a:rPr>
              <a:t>An essay towards solving a problem in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FF"/>
                </a:solidFill>
              </a:rPr>
              <a:t>doctrine of chances</a:t>
            </a:r>
            <a:r>
              <a:rPr lang="en-US" smtClean="0">
                <a:solidFill>
                  <a:srgbClr val="0000FF"/>
                </a:solidFill>
              </a:rPr>
              <a:t>, Philos. Trans. R. Soc. </a:t>
            </a:r>
            <a:r>
              <a:rPr lang="en-US" b="1" smtClean="0">
                <a:solidFill>
                  <a:srgbClr val="0000FF"/>
                </a:solidFill>
              </a:rPr>
              <a:t>53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(1763) 370; reprinted in Biometrika, </a:t>
            </a:r>
            <a:r>
              <a:rPr lang="en-US" b="1" smtClean="0">
                <a:solidFill>
                  <a:srgbClr val="0000FF"/>
                </a:solidFill>
              </a:rPr>
              <a:t>45</a:t>
            </a:r>
            <a:r>
              <a:rPr lang="en-US" smtClean="0">
                <a:solidFill>
                  <a:srgbClr val="0000FF"/>
                </a:solidFill>
              </a:rPr>
              <a:t> (1958) 293.</a:t>
            </a:r>
          </a:p>
        </p:txBody>
      </p:sp>
      <p:pic>
        <p:nvPicPr>
          <p:cNvPr id="2356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994025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15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Single Variable Visualization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5114"/>
            <a:ext cx="7772400" cy="167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Garamond" charset="0"/>
                <a:ea typeface="ＭＳ Ｐゴシック" charset="0"/>
                <a:cs typeface="ＭＳ Ｐゴシック" charset="0"/>
              </a:rPr>
              <a:t>Histogram: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Garamond" charset="0"/>
                <a:ea typeface="ＭＳ Ｐゴシック" charset="0"/>
              </a:rPr>
              <a:t>Shows center, variability, </a:t>
            </a:r>
            <a:r>
              <a:rPr lang="en-US" sz="2000" dirty="0" err="1">
                <a:latin typeface="Garamond" charset="0"/>
                <a:ea typeface="ＭＳ Ｐゴシック" charset="0"/>
              </a:rPr>
              <a:t>skewness</a:t>
            </a:r>
            <a:r>
              <a:rPr lang="en-US" sz="2000" dirty="0">
                <a:latin typeface="Garamond" charset="0"/>
                <a:ea typeface="ＭＳ Ｐゴシック" charset="0"/>
              </a:rPr>
              <a:t>, modality,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Garamond" charset="0"/>
                <a:ea typeface="ＭＳ Ｐゴシック" charset="0"/>
              </a:rPr>
              <a:t>outliers, or strange patterns.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Garamond" charset="0"/>
                <a:ea typeface="ＭＳ Ｐゴシック" charset="0"/>
              </a:rPr>
              <a:t>Bins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Garamond" charset="0"/>
                <a:ea typeface="ＭＳ Ｐゴシック" charset="0"/>
              </a:rPr>
              <a:t>Beware of real zeros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3528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3403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352800"/>
            <a:ext cx="32194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35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Issues with Histograms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For small data sets, histograms can be misleading.  </a:t>
            </a:r>
          </a:p>
          <a:p>
            <a:pPr lvl="1" eaLnBrk="1" hangingPunct="1"/>
            <a:r>
              <a:rPr lang="en-US" sz="2000">
                <a:latin typeface="Garamond" charset="0"/>
                <a:ea typeface="ＭＳ Ｐゴシック" charset="0"/>
              </a:rPr>
              <a:t>Small changes in the data, bins, or anchor can deceive</a:t>
            </a:r>
          </a:p>
          <a:p>
            <a:pPr eaLnBrk="1" hangingPunct="1"/>
            <a:endParaRPr lang="en-US" sz="24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For large data sets, histograms can be quite effective at illustrating general properties of the distribution.</a:t>
            </a:r>
          </a:p>
          <a:p>
            <a:pPr eaLnBrk="1" hangingPunct="1"/>
            <a:endParaRPr lang="en-US" sz="24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Histograms effectively only work with 1 variable at a time</a:t>
            </a:r>
          </a:p>
          <a:p>
            <a:pPr lvl="1" eaLnBrk="1" hangingPunct="1"/>
            <a:r>
              <a:rPr lang="en-US" sz="2000">
                <a:latin typeface="Garamond" charset="0"/>
                <a:ea typeface="ＭＳ Ｐゴシック" charset="0"/>
              </a:rPr>
              <a:t>But </a:t>
            </a:r>
            <a:r>
              <a:rPr lang="ja-JP" altLang="en-US" sz="2000">
                <a:latin typeface="Garamond" charset="0"/>
                <a:ea typeface="ＭＳ Ｐゴシック" charset="0"/>
              </a:rPr>
              <a:t>‘</a:t>
            </a:r>
            <a:r>
              <a:rPr lang="en-US" sz="2000">
                <a:latin typeface="Garamond" charset="0"/>
                <a:ea typeface="ＭＳ Ｐゴシック" charset="0"/>
              </a:rPr>
              <a:t>small multiples</a:t>
            </a:r>
            <a:r>
              <a:rPr lang="ja-JP" altLang="en-US" sz="2000">
                <a:latin typeface="Garamond" charset="0"/>
                <a:ea typeface="ＭＳ Ｐゴシック" charset="0"/>
              </a:rPr>
              <a:t>’</a:t>
            </a:r>
            <a:r>
              <a:rPr lang="en-US" sz="2000">
                <a:latin typeface="Garamond" charset="0"/>
                <a:ea typeface="ＭＳ Ｐゴシック" charset="0"/>
              </a:rPr>
              <a:t> can be effective</a:t>
            </a:r>
          </a:p>
        </p:txBody>
      </p:sp>
    </p:spTree>
    <p:extLst>
      <p:ext uri="{BB962C8B-B14F-4D97-AF65-F5344CB8AC3E}">
        <p14:creationId xmlns:p14="http://schemas.microsoft.com/office/powerpoint/2010/main" xmlns="" val="26152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667000"/>
            <a:ext cx="2362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/>
              <a:t>But be careful with axes and scales!</a:t>
            </a:r>
          </a:p>
        </p:txBody>
      </p:sp>
    </p:spTree>
    <p:extLst>
      <p:ext uri="{BB962C8B-B14F-4D97-AF65-F5344CB8AC3E}">
        <p14:creationId xmlns:p14="http://schemas.microsoft.com/office/powerpoint/2010/main" xmlns="" val="3656061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Smoothed Histograms - Density Estimates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620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Garamond" charset="0"/>
              </a:rPr>
              <a:t>Kernel estimates smooth out the contribution of each datapoint over a local neighborhood of that point.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Garamond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125538" y="2273300"/>
          <a:ext cx="2924175" cy="939800"/>
        </p:xfrm>
        <a:graphic>
          <a:graphicData uri="http://schemas.openxmlformats.org/presentationml/2006/ole">
            <p:oleObj spid="_x0000_s165915" name="Equation" r:id="rId3" imgW="1371240" imgH="429480" progId="Equation.3">
              <p:embed/>
            </p:oleObj>
          </a:graphicData>
        </a:graphic>
      </p:graphicFrame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1524000" y="3276600"/>
            <a:ext cx="2000250" cy="3698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latin typeface="Garamond" charset="0"/>
              </a:rPr>
              <a:t>h</a:t>
            </a:r>
            <a:r>
              <a:rPr lang="en-US" sz="1800">
                <a:latin typeface="Garamond" charset="0"/>
              </a:rPr>
              <a:t> is the kernel width</a:t>
            </a: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1066800" y="3962400"/>
            <a:ext cx="7620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Garamond" charset="0"/>
              </a:rPr>
              <a:t>Gaussian kernel is common:</a:t>
            </a:r>
          </a:p>
          <a:p>
            <a:pPr eaLnBrk="1" hangingPunct="1">
              <a:spcBef>
                <a:spcPct val="50000"/>
              </a:spcBef>
            </a:pPr>
            <a:endParaRPr lang="en-US">
              <a:latin typeface="Garamond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581400" y="4572000"/>
          <a:ext cx="1582738" cy="752475"/>
        </p:xfrm>
        <a:graphic>
          <a:graphicData uri="http://schemas.openxmlformats.org/presentationml/2006/ole">
            <p:oleObj spid="_x0000_s165916" name="Equation" r:id="rId4" imgW="740520" imgH="347400" progId="Equation.3">
              <p:embed/>
            </p:oleObj>
          </a:graphicData>
        </a:graphic>
      </p:graphicFrame>
      <p:pic>
        <p:nvPicPr>
          <p:cNvPr id="3277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55111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32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Data Mining 2011  - Volinsky - Columbia University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1308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2286000" cy="2678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Garamond" charset="0"/>
              </a:rPr>
              <a:t>Bandwidth choice is an art</a:t>
            </a:r>
          </a:p>
          <a:p>
            <a:endParaRPr lang="en-US">
              <a:latin typeface="Garamond" charset="0"/>
            </a:endParaRPr>
          </a:p>
          <a:p>
            <a:r>
              <a:rPr lang="en-US">
                <a:latin typeface="Garamond" charset="0"/>
              </a:rPr>
              <a:t>Usually want to try several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9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Boxplots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219200"/>
            <a:ext cx="3986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Shows a lot of information about a variable in one plot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Median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IQR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Outliers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Skewness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Negatives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Overplotting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Hard to tell distributional shape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no standard implementation in software (many options for whiskers, outliers)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Garamon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4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Time Series</a:t>
            </a:r>
          </a:p>
        </p:txBody>
      </p:sp>
      <p:sp>
        <p:nvSpPr>
          <p:cNvPr id="35843" name="Content Placeholder 13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If your data has a temporal component, be sure to exploit it</a:t>
            </a:r>
          </a:p>
        </p:txBody>
      </p:sp>
      <p:pic>
        <p:nvPicPr>
          <p:cNvPr id="35846" name="Picture 3" descr="air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" t="13625" r="4147" b="8516"/>
          <a:stretch>
            <a:fillRect/>
          </a:stretch>
        </p:blipFill>
        <p:spPr bwMode="auto">
          <a:xfrm>
            <a:off x="685800" y="1828800"/>
            <a:ext cx="7162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4"/>
          <p:cNvSpPr>
            <a:spLocks noChangeShapeType="1"/>
          </p:cNvSpPr>
          <p:nvPr/>
        </p:nvSpPr>
        <p:spPr bwMode="auto">
          <a:xfrm flipV="1">
            <a:off x="3886200" y="37338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4800600" y="4191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  <a:cs typeface="Arial" charset="0"/>
              </a:rPr>
              <a:t>steady growth</a:t>
            </a:r>
          </a:p>
          <a:p>
            <a:pPr algn="ctr"/>
            <a:r>
              <a:rPr lang="en-US" sz="1200">
                <a:latin typeface="Arial" charset="0"/>
                <a:cs typeface="Arial" charset="0"/>
              </a:rPr>
              <a:t> trend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2971800" y="4343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3048000" y="4800600"/>
            <a:ext cx="154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New Year bumps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35851" name="Line 8"/>
          <p:cNvSpPr>
            <a:spLocks noChangeShapeType="1"/>
          </p:cNvSpPr>
          <p:nvPr/>
        </p:nvSpPr>
        <p:spPr bwMode="auto">
          <a:xfrm>
            <a:off x="3048000" y="2667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9"/>
          <p:cNvSpPr txBox="1">
            <a:spLocks noChangeArrowheads="1"/>
          </p:cNvSpPr>
          <p:nvPr/>
        </p:nvSpPr>
        <p:spPr bwMode="auto">
          <a:xfrm>
            <a:off x="2601913" y="2232025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  <a:cs typeface="Arial" charset="0"/>
              </a:rPr>
              <a:t>summer</a:t>
            </a:r>
          </a:p>
          <a:p>
            <a:pPr algn="ctr"/>
            <a:r>
              <a:rPr lang="en-US" sz="1200">
                <a:latin typeface="Arial" charset="0"/>
                <a:cs typeface="Arial" charset="0"/>
              </a:rPr>
              <a:t> peaks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35853" name="Line 10"/>
          <p:cNvSpPr>
            <a:spLocks noChangeShapeType="1"/>
          </p:cNvSpPr>
          <p:nvPr/>
        </p:nvSpPr>
        <p:spPr bwMode="auto">
          <a:xfrm>
            <a:off x="4648200" y="2286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 Box 11"/>
          <p:cNvSpPr txBox="1">
            <a:spLocks noChangeArrowheads="1"/>
          </p:cNvSpPr>
          <p:nvPr/>
        </p:nvSpPr>
        <p:spPr bwMode="auto">
          <a:xfrm>
            <a:off x="3133725" y="1828800"/>
            <a:ext cx="242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latin typeface="Arial" charset="0"/>
                <a:cs typeface="Arial" charset="0"/>
              </a:rPr>
              <a:t> summer bifurcations in air travel </a:t>
            </a:r>
          </a:p>
          <a:p>
            <a:pPr algn="ctr"/>
            <a:r>
              <a:rPr lang="en-US" sz="1200" b="1">
                <a:latin typeface="Arial" charset="0"/>
                <a:cs typeface="Arial" charset="0"/>
              </a:rPr>
              <a:t>(favor early/late)</a:t>
            </a:r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2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Spatial Data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2819400" cy="4876800"/>
          </a:xfrm>
        </p:spPr>
        <p:txBody>
          <a:bodyPr/>
          <a:lstStyle/>
          <a:p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If your data has a geographic component, be sure to exploit it</a:t>
            </a:r>
          </a:p>
          <a:p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Data from cities/states/zip cods – easy to get lat/long</a:t>
            </a:r>
          </a:p>
          <a:p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Can plot as scatterplot</a:t>
            </a:r>
          </a:p>
        </p:txBody>
      </p:sp>
      <p:pic>
        <p:nvPicPr>
          <p:cNvPr id="378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20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Spatio-temporal data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spatio-temporal data</a:t>
            </a:r>
          </a:p>
          <a:p>
            <a:pPr lvl="1" eaLnBrk="1" hangingPunct="1"/>
            <a:r>
              <a:rPr lang="en-US">
                <a:latin typeface="Garamond" charset="0"/>
                <a:ea typeface="ＭＳ Ｐゴシック" charset="0"/>
                <a:hlinkClick r:id="rId2"/>
              </a:rPr>
              <a:t>http://projects.flowingdata.com/walmart/</a:t>
            </a:r>
            <a:r>
              <a:rPr lang="en-US">
                <a:latin typeface="Garamond" charset="0"/>
                <a:ea typeface="ＭＳ Ｐゴシック" charset="0"/>
              </a:rPr>
              <a:t> (Nathan Yau)</a:t>
            </a: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aramond" charset="0"/>
                <a:ea typeface="ＭＳ Ｐゴシック" charset="0"/>
              </a:rPr>
              <a:t>But, fancy tools not needed!  Just do successive scatterplots to (almost) the same effect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429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60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-45738"/>
            <a:ext cx="8229600" cy="11430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Spatial data: </a:t>
            </a:r>
            <a:r>
              <a:rPr lang="en-US" dirty="0" err="1">
                <a:latin typeface="Garamond" charset="0"/>
                <a:ea typeface="ＭＳ Ｐゴシック" charset="0"/>
                <a:cs typeface="ＭＳ Ｐゴシック" charset="0"/>
              </a:rPr>
              <a:t>choropleth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 Maps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5562600"/>
            <a:ext cx="77724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Maps using color shadings to represent numerical values are called chloropleth maps</a:t>
            </a:r>
            <a:endParaRPr lang="en-US" sz="2000">
              <a:latin typeface="Garamond" charset="0"/>
              <a:ea typeface="ＭＳ Ｐゴシック" charset="0"/>
              <a:cs typeface="ＭＳ Ｐゴシック" charset="0"/>
              <a:hlinkClick r:id=""/>
            </a:endParaRPr>
          </a:p>
          <a:p>
            <a:r>
              <a:rPr lang="en-US" sz="2000">
                <a:latin typeface="Garamond" charset="0"/>
                <a:ea typeface="ＭＳ Ｐゴシック" charset="0"/>
                <a:cs typeface="ＭＳ Ｐゴシック" charset="0"/>
                <a:hlinkClick r:id=""/>
              </a:rPr>
              <a:t>http://elections.nytimes.com/2008/results/president/map.html</a:t>
            </a: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7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4967287" cy="504825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law of total probability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3001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Consider a subset </a:t>
            </a:r>
            <a:r>
              <a:rPr lang="en-US" i="1" smtClean="0">
                <a:solidFill>
                  <a:srgbClr val="0000FF"/>
                </a:solidFill>
              </a:rPr>
              <a:t>B</a:t>
            </a:r>
            <a:r>
              <a:rPr lang="en-US" smtClean="0">
                <a:solidFill>
                  <a:srgbClr val="0000FF"/>
                </a:solidFill>
              </a:rPr>
              <a:t>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the sample space </a:t>
            </a:r>
            <a:r>
              <a:rPr lang="en-US" i="1" smtClean="0">
                <a:solidFill>
                  <a:srgbClr val="0000FF"/>
                </a:solidFill>
              </a:rPr>
              <a:t>S</a:t>
            </a:r>
            <a:r>
              <a:rPr lang="en-US" smtClean="0">
                <a:solidFill>
                  <a:srgbClr val="0000FF"/>
                </a:solidFill>
              </a:rPr>
              <a:t>,</a:t>
            </a:r>
          </a:p>
        </p:txBody>
      </p:sp>
      <p:pic>
        <p:nvPicPr>
          <p:cNvPr id="24583" name="Picture 18" descr="subs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FF"/>
                </a:solidFill>
              </a:rPr>
              <a:t>B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∩ </a:t>
            </a:r>
            <a:r>
              <a:rPr lang="en-US" i="1" smtClean="0">
                <a:solidFill>
                  <a:srgbClr val="0000FF"/>
                </a:solidFill>
                <a:cs typeface="Times New Roman" charset="0"/>
              </a:rPr>
              <a:t>A</a:t>
            </a:r>
            <a:r>
              <a:rPr lang="en-US" i="1" baseline="-25000" smtClean="0">
                <a:solidFill>
                  <a:srgbClr val="0000FF"/>
                </a:solidFill>
                <a:cs typeface="Times New Roman" charset="0"/>
              </a:rPr>
              <a:t>i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FF"/>
                </a:solidFill>
                <a:cs typeface="Times New Roman" charset="0"/>
              </a:rPr>
              <a:t>A</a:t>
            </a:r>
            <a:r>
              <a:rPr lang="en-US" i="1" baseline="-25000" smtClean="0">
                <a:solidFill>
                  <a:srgbClr val="0000FF"/>
                </a:solidFill>
                <a:cs typeface="Times New Roman" charset="0"/>
              </a:rPr>
              <a:t>i</a:t>
            </a:r>
          </a:p>
        </p:txBody>
      </p:sp>
      <p:sp>
        <p:nvSpPr>
          <p:cNvPr id="24586" name="Text Box 21"/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FF"/>
                </a:solidFill>
              </a:rPr>
              <a:t>B</a:t>
            </a:r>
            <a:endParaRPr lang="en-US" i="1" baseline="-25000" smtClean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24587" name="Text Box 22"/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FF"/>
                </a:solidFill>
              </a:rPr>
              <a:t>S</a:t>
            </a:r>
            <a:endParaRPr lang="en-US" i="1" baseline="-25000" smtClean="0">
              <a:solidFill>
                <a:srgbClr val="0000FF"/>
              </a:solidFill>
              <a:cs typeface="Times New Roman" charset="0"/>
            </a:endParaRPr>
          </a:p>
        </p:txBody>
      </p:sp>
      <p:sp>
        <p:nvSpPr>
          <p:cNvPr id="24588" name="Text Box 23"/>
          <p:cNvSpPr txBox="1">
            <a:spLocks noChangeArrowheads="1"/>
          </p:cNvSpPr>
          <p:nvPr/>
        </p:nvSpPr>
        <p:spPr bwMode="auto">
          <a:xfrm>
            <a:off x="539750" y="2133600"/>
            <a:ext cx="391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divided into disjoint subsets </a:t>
            </a:r>
            <a:r>
              <a:rPr lang="en-US" i="1" smtClean="0">
                <a:solidFill>
                  <a:srgbClr val="0000FF"/>
                </a:solidFill>
              </a:rPr>
              <a:t>A</a:t>
            </a:r>
            <a:r>
              <a:rPr lang="en-US" i="1" baseline="-25000" smtClean="0">
                <a:solidFill>
                  <a:srgbClr val="0000FF"/>
                </a:solidFill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such that </a:t>
            </a:r>
            <a:r>
              <a:rPr lang="en-US" smtClean="0">
                <a:solidFill>
                  <a:srgbClr val="0000FF"/>
                </a:solidFill>
                <a:latin typeface="Arial Unicode MS" charset="0"/>
                <a:cs typeface="Arial Unicode MS" charset="0"/>
              </a:rPr>
              <a:t>∪</a:t>
            </a:r>
            <a:r>
              <a:rPr lang="en-US" i="1" baseline="-25000" smtClean="0">
                <a:solidFill>
                  <a:srgbClr val="0000FF"/>
                </a:solidFill>
                <a:cs typeface="Times New Roman" charset="0"/>
              </a:rPr>
              <a:t>i </a:t>
            </a:r>
            <a:r>
              <a:rPr lang="en-US" i="1" smtClean="0">
                <a:solidFill>
                  <a:srgbClr val="0000FF"/>
                </a:solidFill>
                <a:cs typeface="Times New Roman" charset="0"/>
              </a:rPr>
              <a:t>A</a:t>
            </a:r>
            <a:r>
              <a:rPr lang="en-US" i="1" baseline="-2500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= </a:t>
            </a:r>
            <a:r>
              <a:rPr lang="en-US" i="1" smtClean="0">
                <a:solidFill>
                  <a:srgbClr val="0000FF"/>
                </a:solidFill>
                <a:cs typeface="Times New Roman" charset="0"/>
              </a:rPr>
              <a:t>S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,</a:t>
            </a: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</a:p>
        </p:txBody>
      </p:sp>
      <p:sp>
        <p:nvSpPr>
          <p:cNvPr id="24590" name="Text Box 27"/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</a:p>
        </p:txBody>
      </p:sp>
      <p:pic>
        <p:nvPicPr>
          <p:cNvPr id="24591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 Box 32"/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→</a:t>
            </a:r>
          </a:p>
        </p:txBody>
      </p:sp>
      <p:pic>
        <p:nvPicPr>
          <p:cNvPr id="24593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35"/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law of total probability</a:t>
            </a:r>
          </a:p>
        </p:txBody>
      </p:sp>
      <p:sp>
        <p:nvSpPr>
          <p:cNvPr id="24595" name="Text Box 37"/>
          <p:cNvSpPr txBox="1">
            <a:spLocks noChangeArrowheads="1"/>
          </p:cNvSpPr>
          <p:nvPr/>
        </p:nvSpPr>
        <p:spPr bwMode="auto">
          <a:xfrm>
            <a:off x="663575" y="5348288"/>
            <a:ext cx="324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Bayes’ theorem becomes</a:t>
            </a:r>
          </a:p>
        </p:txBody>
      </p:sp>
      <p:sp>
        <p:nvSpPr>
          <p:cNvPr id="24596" name="Rectangle 40"/>
          <p:cNvSpPr>
            <a:spLocks noChangeArrowheads="1"/>
          </p:cNvSpPr>
          <p:nvPr/>
        </p:nvSpPr>
        <p:spPr bwMode="auto">
          <a:xfrm>
            <a:off x="4067175" y="5084763"/>
            <a:ext cx="4465638" cy="11525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9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275263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Continuous Variables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13716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For two numeric variables, the scatterplot is the obvious choice</a:t>
            </a:r>
          </a:p>
        </p:txBody>
      </p:sp>
      <p:grpSp>
        <p:nvGrpSpPr>
          <p:cNvPr id="40965" name="Group 12"/>
          <p:cNvGrpSpPr>
            <a:grpSpLocks/>
          </p:cNvGrpSpPr>
          <p:nvPr/>
        </p:nvGrpSpPr>
        <p:grpSpPr bwMode="auto">
          <a:xfrm>
            <a:off x="533400" y="2438400"/>
            <a:ext cx="8208963" cy="3852863"/>
            <a:chOff x="609600" y="2362200"/>
            <a:chExt cx="8208963" cy="3852863"/>
          </a:xfrm>
        </p:grpSpPr>
        <p:pic>
          <p:nvPicPr>
            <p:cNvPr id="4096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4160838" cy="3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AutoShape 6"/>
            <p:cNvSpPr>
              <a:spLocks noChangeArrowheads="1"/>
            </p:cNvSpPr>
            <p:nvPr/>
          </p:nvSpPr>
          <p:spPr bwMode="auto">
            <a:xfrm>
              <a:off x="5334000" y="4648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7"/>
            <p:cNvSpPr>
              <a:spLocks noChangeShapeType="1"/>
            </p:cNvSpPr>
            <p:nvPr/>
          </p:nvSpPr>
          <p:spPr bwMode="auto">
            <a:xfrm>
              <a:off x="6400800" y="5105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8"/>
            <p:cNvSpPr>
              <a:spLocks noChangeArrowheads="1"/>
            </p:cNvSpPr>
            <p:nvPr/>
          </p:nvSpPr>
          <p:spPr bwMode="auto">
            <a:xfrm>
              <a:off x="3124200" y="3886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 flipH="1">
              <a:off x="20574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Text Box 11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1198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Lucida Bright" charset="0"/>
                </a:rPr>
                <a:t>interesting?</a:t>
              </a:r>
              <a:endParaRPr lang="en-US"/>
            </a:p>
          </p:txBody>
        </p:sp>
        <p:sp>
          <p:nvSpPr>
            <p:cNvPr id="40973" name="Text Box 12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1198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Lucida Bright" charset="0"/>
                </a:rPr>
                <a:t>interesting?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921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8"/>
          <p:cNvGrpSpPr>
            <a:grpSpLocks/>
          </p:cNvGrpSpPr>
          <p:nvPr/>
        </p:nvGrpSpPr>
        <p:grpSpPr bwMode="auto">
          <a:xfrm>
            <a:off x="533400" y="3352800"/>
            <a:ext cx="8208963" cy="3090863"/>
            <a:chOff x="609600" y="2362200"/>
            <a:chExt cx="8208963" cy="3852863"/>
          </a:xfrm>
        </p:grpSpPr>
        <p:pic>
          <p:nvPicPr>
            <p:cNvPr id="419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4160838" cy="3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AutoShape 6"/>
            <p:cNvSpPr>
              <a:spLocks noChangeArrowheads="1"/>
            </p:cNvSpPr>
            <p:nvPr/>
          </p:nvSpPr>
          <p:spPr bwMode="auto">
            <a:xfrm>
              <a:off x="5334000" y="4648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7"/>
            <p:cNvSpPr>
              <a:spLocks noChangeShapeType="1"/>
            </p:cNvSpPr>
            <p:nvPr/>
          </p:nvSpPr>
          <p:spPr bwMode="auto">
            <a:xfrm>
              <a:off x="6400800" y="5105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AutoShape 8"/>
            <p:cNvSpPr>
              <a:spLocks noChangeArrowheads="1"/>
            </p:cNvSpPr>
            <p:nvPr/>
          </p:nvSpPr>
          <p:spPr bwMode="auto">
            <a:xfrm>
              <a:off x="3124200" y="3886200"/>
              <a:ext cx="1066800" cy="91440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Line 10"/>
            <p:cNvSpPr>
              <a:spLocks noChangeShapeType="1"/>
            </p:cNvSpPr>
            <p:nvPr/>
          </p:nvSpPr>
          <p:spPr bwMode="auto">
            <a:xfrm flipH="1">
              <a:off x="2057400" y="43434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Text Box 11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1198563" cy="38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Lucida Bright" charset="0"/>
                </a:rPr>
                <a:t>interesting?</a:t>
              </a:r>
              <a:endParaRPr lang="en-US"/>
            </a:p>
          </p:txBody>
        </p:sp>
        <p:sp>
          <p:nvSpPr>
            <p:cNvPr id="41999" name="Text Box 12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1198563" cy="38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Lucida Bright" charset="0"/>
                </a:rPr>
                <a:t>interesting?</a:t>
              </a:r>
              <a:endParaRPr lang="en-US"/>
            </a:p>
          </p:txBody>
        </p:sp>
      </p:grp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2D Scatterplots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standard tool to display relation between 2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e.g. y-axis = response, x-axis = suspected indicator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Garamond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Content Placeholder 16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useful to answer: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x,y related?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Garamond" charset="0"/>
                <a:ea typeface="ＭＳ Ｐゴシック" charset="0"/>
              </a:rPr>
              <a:t>linear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Garamond" charset="0"/>
                <a:ea typeface="ＭＳ Ｐゴシック" charset="0"/>
              </a:rPr>
              <a:t>quadratic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Garamond" charset="0"/>
                <a:ea typeface="ＭＳ Ｐゴシック" charset="0"/>
              </a:rPr>
              <a:t>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variance(y) depend on x?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outliers present?</a:t>
            </a:r>
          </a:p>
          <a:p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5103813" y="2082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GB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Scatter Plot: No apparent relationship</a:t>
            </a:r>
          </a:p>
        </p:txBody>
      </p:sp>
      <p:pic>
        <p:nvPicPr>
          <p:cNvPr id="44036" name="Picture 3" descr="scatpl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71600"/>
            <a:ext cx="58293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60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Scatter Plot: Linear relationship</a:t>
            </a:r>
          </a:p>
        </p:txBody>
      </p:sp>
      <p:pic>
        <p:nvPicPr>
          <p:cNvPr id="46084" name="Picture 3" descr="scatpl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0960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8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Scatter Plot: Quadratic relationship</a:t>
            </a:r>
          </a:p>
        </p:txBody>
      </p:sp>
      <p:pic>
        <p:nvPicPr>
          <p:cNvPr id="48132" name="Picture 3" descr="scatplo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48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9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Scatter plot: Homoscedastic 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676400" y="5334000"/>
            <a:ext cx="586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  <a:cs typeface="Arial" charset="0"/>
              </a:rPr>
              <a:t>Why is this important in classical statistical modelling?</a:t>
            </a:r>
          </a:p>
        </p:txBody>
      </p:sp>
      <p:pic>
        <p:nvPicPr>
          <p:cNvPr id="50181" name="Picture 4" descr="scatplo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61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Scatter plot: Heteroscedastic 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746125" y="5394325"/>
            <a:ext cx="7635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Tahoma" charset="0"/>
                <a:cs typeface="Arial" charset="0"/>
              </a:rPr>
              <a:t>variation in </a:t>
            </a:r>
            <a:r>
              <a:rPr lang="en-US" sz="2000" b="1" i="1">
                <a:latin typeface="Tahoma" charset="0"/>
                <a:cs typeface="Arial" charset="0"/>
              </a:rPr>
              <a:t>Y</a:t>
            </a:r>
            <a:r>
              <a:rPr lang="en-US" sz="2000" b="1">
                <a:latin typeface="Tahoma" charset="0"/>
                <a:cs typeface="Arial" charset="0"/>
              </a:rPr>
              <a:t> differs depending on the value of </a:t>
            </a:r>
            <a:r>
              <a:rPr lang="en-US" sz="2000" b="1" i="1">
                <a:latin typeface="Tahoma" charset="0"/>
                <a:cs typeface="Arial" charset="0"/>
              </a:rPr>
              <a:t>X</a:t>
            </a:r>
          </a:p>
          <a:p>
            <a:pPr eaLnBrk="1" hangingPunct="1"/>
            <a:r>
              <a:rPr lang="en-US" sz="2000" b="1" i="1">
                <a:latin typeface="Tahoma" charset="0"/>
                <a:cs typeface="Arial" charset="0"/>
              </a:rPr>
              <a:t>	e.g., Y = annual tax paid,  X = income</a:t>
            </a:r>
            <a:endParaRPr lang="en-US" sz="2000">
              <a:latin typeface="Times New Roman" charset="0"/>
              <a:cs typeface="Arial" charset="0"/>
            </a:endParaRPr>
          </a:p>
        </p:txBody>
      </p:sp>
      <p:pic>
        <p:nvPicPr>
          <p:cNvPr id="52229" name="Picture 4" descr="scatplo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48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variables - continuous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401"/>
            <a:ext cx="8229600" cy="4924763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Scatterplots </a:t>
            </a:r>
          </a:p>
          <a:p>
            <a:pPr lvl="1" eaLnBrk="1" hangingPunct="1"/>
            <a:r>
              <a:rPr lang="en-US" dirty="0">
                <a:latin typeface="Garamond" charset="0"/>
                <a:ea typeface="ＭＳ Ｐゴシック" charset="0"/>
              </a:rPr>
              <a:t>But can be bad with lots of data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06136"/>
            <a:ext cx="685323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38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to do for large data sets</a:t>
            </a:r>
          </a:p>
          <a:p>
            <a:pPr lvl="1" eaLnBrk="1" hangingPunct="1"/>
            <a:r>
              <a:rPr lang="en-US">
                <a:latin typeface="Garamond" charset="0"/>
                <a:ea typeface="ＭＳ Ｐゴシック" charset="0"/>
              </a:rPr>
              <a:t>Contour plots</a:t>
            </a:r>
          </a:p>
          <a:p>
            <a:pPr lvl="1" eaLnBrk="1" hangingPunct="1"/>
            <a:endParaRPr lang="en-US">
              <a:latin typeface="Garamond" charset="0"/>
              <a:ea typeface="ＭＳ Ｐゴシック" charset="0"/>
            </a:endParaRPr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variables - continuous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105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1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Variables - one categorical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819400"/>
          </a:xfrm>
        </p:spPr>
        <p:txBody>
          <a:bodyPr/>
          <a:lstStyle/>
          <a:p>
            <a:pPr eaLnBrk="1" hangingPunct="1"/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Side by side boxplots are very effective in showing differences in a quantitative variable across factor levels</a:t>
            </a:r>
          </a:p>
          <a:p>
            <a:pPr lvl="1" eaLnBrk="1" hangingPunct="1"/>
            <a:r>
              <a:rPr lang="en-US" sz="1800">
                <a:latin typeface="Garamond" charset="0"/>
                <a:ea typeface="ＭＳ Ｐゴシック" charset="0"/>
              </a:rPr>
              <a:t>tips data</a:t>
            </a:r>
          </a:p>
          <a:p>
            <a:pPr lvl="2" eaLnBrk="1" hangingPunct="1"/>
            <a:r>
              <a:rPr lang="en-US" sz="1600">
                <a:latin typeface="Garamond" charset="0"/>
                <a:ea typeface="ＭＳ Ｐゴシック" charset="0"/>
              </a:rPr>
              <a:t>do men or women tip better</a:t>
            </a:r>
          </a:p>
          <a:p>
            <a:pPr lvl="1" eaLnBrk="1" hangingPunct="1"/>
            <a:r>
              <a:rPr lang="en-US" sz="1800">
                <a:latin typeface="Garamond" charset="0"/>
                <a:ea typeface="ＭＳ Ｐゴシック" charset="0"/>
              </a:rPr>
              <a:t>orchard sprays</a:t>
            </a:r>
          </a:p>
          <a:p>
            <a:pPr lvl="2" eaLnBrk="1" hangingPunct="1"/>
            <a:r>
              <a:rPr lang="en-US" sz="1600">
                <a:latin typeface="Garamond" charset="0"/>
                <a:ea typeface="ＭＳ Ｐゴシック" charset="0"/>
              </a:rPr>
              <a:t>measuring potency of various orchard sprays in repelling honeybees</a:t>
            </a:r>
            <a:endParaRPr lang="en-US" sz="1200">
              <a:latin typeface="Garamond" charset="0"/>
              <a:ea typeface="ＭＳ Ｐゴシック" charset="0"/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5706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39506"/>
            <a:ext cx="20764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5706"/>
            <a:ext cx="21224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5706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59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6119812" cy="576263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 example using Bayes</a:t>
            </a:r>
            <a:r>
              <a:rPr lang="ja-JP" alt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theorem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Suppose the probability (for anyone) to have AIDS is:</a:t>
            </a:r>
          </a:p>
        </p:txBody>
      </p:sp>
      <p:pic>
        <p:nvPicPr>
          <p:cNvPr id="25607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74813"/>
            <a:ext cx="29241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23"/>
          <p:cNvSpPr txBox="1">
            <a:spLocks noChangeArrowheads="1"/>
          </p:cNvSpPr>
          <p:nvPr/>
        </p:nvSpPr>
        <p:spPr bwMode="auto">
          <a:xfrm>
            <a:off x="4551363" y="1557338"/>
            <a:ext cx="3743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←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prior probabilities, i.e.,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     before any test carried out</a:t>
            </a:r>
          </a:p>
        </p:txBody>
      </p:sp>
      <p:sp>
        <p:nvSpPr>
          <p:cNvPr id="25609" name="Text Box 24"/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Consider an AIDS test:  result is </a:t>
            </a:r>
            <a:r>
              <a:rPr lang="en-US" smtClean="0">
                <a:solidFill>
                  <a:srgbClr val="0000FF"/>
                </a:solidFill>
                <a:latin typeface="Symbol" charset="0"/>
              </a:rPr>
              <a:t>+</a:t>
            </a:r>
            <a:r>
              <a:rPr lang="en-US" smtClean="0">
                <a:solidFill>
                  <a:srgbClr val="0000FF"/>
                </a:solidFill>
              </a:rPr>
              <a:t> or </a:t>
            </a:r>
            <a:r>
              <a:rPr lang="en-US" smtClean="0">
                <a:solidFill>
                  <a:srgbClr val="0000FF"/>
                </a:solidFill>
                <a:latin typeface="Symbol" charset="0"/>
              </a:rPr>
              <a:t>-</a:t>
            </a:r>
          </a:p>
        </p:txBody>
      </p:sp>
      <p:sp>
        <p:nvSpPr>
          <p:cNvPr id="25610" name="Text Box 26"/>
          <p:cNvSpPr txBox="1">
            <a:spLocks noChangeArrowheads="1"/>
          </p:cNvSpPr>
          <p:nvPr/>
        </p:nvSpPr>
        <p:spPr bwMode="auto">
          <a:xfrm>
            <a:off x="4551363" y="3327400"/>
            <a:ext cx="3995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←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probabilities to (in)correctly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     identify an infected person</a:t>
            </a:r>
          </a:p>
        </p:txBody>
      </p:sp>
      <p:pic>
        <p:nvPicPr>
          <p:cNvPr id="2561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429000"/>
            <a:ext cx="3121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4572000" y="4437063"/>
            <a:ext cx="4124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3300"/>
                </a:solidFill>
                <a:cs typeface="Times New Roman" charset="0"/>
              </a:rPr>
              <a:t>←</a:t>
            </a:r>
            <a:r>
              <a:rPr lang="en-US" smtClean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probabilities to (in)correctly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     identify an uninfected person</a:t>
            </a:r>
          </a:p>
        </p:txBody>
      </p:sp>
      <p:sp>
        <p:nvSpPr>
          <p:cNvPr id="25613" name="Text Box 29"/>
          <p:cNvSpPr txBox="1">
            <a:spLocks noChangeArrowheads="1"/>
          </p:cNvSpPr>
          <p:nvPr/>
        </p:nvSpPr>
        <p:spPr bwMode="auto">
          <a:xfrm>
            <a:off x="395288" y="556418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Suppose your result is </a:t>
            </a:r>
            <a:r>
              <a:rPr lang="en-US" smtClean="0">
                <a:solidFill>
                  <a:srgbClr val="0000FF"/>
                </a:solidFill>
                <a:latin typeface="Symbol" charset="0"/>
              </a:rPr>
              <a:t>+</a:t>
            </a:r>
            <a:r>
              <a:rPr lang="en-US" smtClean="0">
                <a:solidFill>
                  <a:srgbClr val="0000FF"/>
                </a:solidFill>
              </a:rPr>
              <a:t>.  How worried should you be?</a:t>
            </a:r>
            <a:endParaRPr lang="en-US" smtClean="0">
              <a:solidFill>
                <a:srgbClr val="0000FF"/>
              </a:solidFill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8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Barcharts and Spineplots</a:t>
            </a:r>
          </a:p>
        </p:txBody>
      </p:sp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327025" y="1516063"/>
            <a:ext cx="27971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>
                <a:latin typeface="Garamond" charset="0"/>
              </a:rPr>
              <a:t>stacked barcharts </a:t>
            </a:r>
            <a:r>
              <a:rPr lang="en-US" sz="2000">
                <a:latin typeface="Garamond" charset="0"/>
              </a:rPr>
              <a:t>can be used to compare continuous values across two or more categorical ones.</a:t>
            </a:r>
          </a:p>
          <a:p>
            <a:pPr>
              <a:spcBef>
                <a:spcPct val="50000"/>
              </a:spcBef>
            </a:pPr>
            <a:endParaRPr lang="en-US" sz="2000" i="1">
              <a:latin typeface="Garamond" charset="0"/>
            </a:endParaRPr>
          </a:p>
          <a:p>
            <a:pPr>
              <a:spcBef>
                <a:spcPct val="50000"/>
              </a:spcBef>
            </a:pPr>
            <a:endParaRPr lang="en-US" sz="2000" i="1">
              <a:latin typeface="Garamond" charset="0"/>
            </a:endParaRPr>
          </a:p>
          <a:p>
            <a:pPr>
              <a:spcBef>
                <a:spcPct val="50000"/>
              </a:spcBef>
            </a:pPr>
            <a:endParaRPr lang="en-US" sz="2000" i="1">
              <a:latin typeface="Garamond" charset="0"/>
            </a:endParaRPr>
          </a:p>
          <a:p>
            <a:pPr>
              <a:spcBef>
                <a:spcPct val="50000"/>
              </a:spcBef>
            </a:pPr>
            <a:endParaRPr lang="en-US" sz="2000" i="1">
              <a:latin typeface="Garamond" charset="0"/>
            </a:endParaRPr>
          </a:p>
          <a:p>
            <a:pPr>
              <a:spcBef>
                <a:spcPct val="50000"/>
              </a:spcBef>
            </a:pPr>
            <a:r>
              <a:rPr lang="en-US" sz="2000" i="1">
                <a:latin typeface="Garamond" charset="0"/>
              </a:rPr>
              <a:t>spineplots </a:t>
            </a:r>
            <a:r>
              <a:rPr lang="en-US" sz="2000">
                <a:latin typeface="Garamond" charset="0"/>
              </a:rPr>
              <a:t>show proportions well, but can be hard to interpret</a:t>
            </a:r>
          </a:p>
        </p:txBody>
      </p:sp>
      <p:pic>
        <p:nvPicPr>
          <p:cNvPr id="6144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2663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519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3733800"/>
            <a:ext cx="1489075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orange=M blue=F</a:t>
            </a:r>
          </a:p>
        </p:txBody>
      </p:sp>
      <p:pic>
        <p:nvPicPr>
          <p:cNvPr id="6144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5193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70756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Data Mining 2011  - Volinsky - Columbia University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581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More than two variables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2895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Pairwise scatterplots</a:t>
            </a:r>
            <a:endParaRPr lang="en-US" sz="2000">
              <a:latin typeface="Andale Mono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Andale Mono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Andale Mo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Can be somewhat ineffective for categorical data</a:t>
            </a:r>
            <a:endParaRPr lang="en-US" sz="2000">
              <a:latin typeface="Andale Mo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4300"/>
            <a:ext cx="5003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2DBBA7-FF39-ED44-92E2-8A0A30C7031D}" type="slidenum">
              <a:rPr lang="en-US" sz="1400"/>
              <a:pPr/>
              <a:t>71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29861558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2913"/>
            <a:ext cx="57531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61132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Data Mining 2011  - Volinsky - Columbia University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Networks and Graphs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Garamond" charset="0"/>
                <a:ea typeface="ＭＳ Ｐゴシック" charset="0"/>
                <a:cs typeface="ＭＳ Ｐゴシック" charset="0"/>
              </a:rPr>
              <a:t>Visualizing networks is helpful, even if is not obvious that a network exists</a:t>
            </a:r>
          </a:p>
        </p:txBody>
      </p:sp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6307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30281B-A3C8-7F40-AF12-2D70A1741DD4}" type="slidenum">
              <a:rPr lang="en-US" sz="1400"/>
              <a:pPr/>
              <a:t>73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1539345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Network Visualization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Graphviz (open source software)  is a nice layout tool for big and small graphs</a:t>
            </a:r>
          </a:p>
        </p:txBody>
      </p:sp>
      <p:pic>
        <p:nvPicPr>
          <p:cNvPr id="5" name="Picture 5" descr="x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15784">
            <a:off x="3314052" y="422931"/>
            <a:ext cx="340995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allstree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45" y="1603585"/>
            <a:ext cx="48466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2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 missing?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pie charts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very popular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good for showing simple relations of proportions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Human perception not good at comparing arcs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barplots, histograms usually better (but less pretty)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nice to be able to show three 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hard to do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often done poorly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Garamond" charset="0"/>
                <a:ea typeface="ＭＳ Ｐゴシック" charset="0"/>
              </a:rPr>
              <a:t>3d best shown through </a:t>
            </a:r>
            <a:r>
              <a:rPr lang="ja-JP" altLang="en-US" sz="1800">
                <a:latin typeface="Garamond" charset="0"/>
                <a:ea typeface="ＭＳ Ｐゴシック" charset="0"/>
              </a:rPr>
              <a:t>“</a:t>
            </a:r>
            <a:r>
              <a:rPr lang="en-US" sz="1800">
                <a:latin typeface="Garamond" charset="0"/>
                <a:ea typeface="ＭＳ Ｐゴシック" charset="0"/>
              </a:rPr>
              <a:t>spinning</a:t>
            </a:r>
            <a:r>
              <a:rPr lang="ja-JP" altLang="en-US" sz="1800">
                <a:latin typeface="Garamond" charset="0"/>
                <a:ea typeface="ＭＳ Ｐゴシック" charset="0"/>
              </a:rPr>
              <a:t>”</a:t>
            </a:r>
            <a:r>
              <a:rPr lang="en-US" sz="1800">
                <a:latin typeface="Garamond" charset="0"/>
                <a:ea typeface="ＭＳ Ｐゴシック" charset="0"/>
              </a:rPr>
              <a:t> in 2D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Garamond" charset="0"/>
                <a:ea typeface="ＭＳ Ｐゴシック" charset="0"/>
              </a:rPr>
              <a:t>uses various types of projecting into 2D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latin typeface="Garamond" charset="0"/>
                <a:ea typeface="ＭＳ Ｐゴシック" charset="0"/>
              </a:rPr>
              <a:t>http://www.stat.tamu.edu/~west/bradley/</a:t>
            </a:r>
          </a:p>
          <a:p>
            <a:pPr lvl="2" eaLnBrk="1" hangingPunct="1">
              <a:lnSpc>
                <a:spcPct val="90000"/>
              </a:lnSpc>
            </a:pPr>
            <a:endParaRPr lang="en-US" sz="1600">
              <a:latin typeface="Garamond" charset="0"/>
              <a:ea typeface="ＭＳ Ｐゴシック" charset="0"/>
            </a:endParaRPr>
          </a:p>
        </p:txBody>
      </p:sp>
      <p:pic>
        <p:nvPicPr>
          <p:cNvPr id="86022" name="Picture 6" descr="3D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870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3dbar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477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3350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Dimension Reduction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One way to visualize high dimensional data is to reduce it to 2 or 3 dimensions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</a:rPr>
              <a:t>Variable selection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</a:rPr>
              <a:t>e.g. stepwise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</a:rPr>
              <a:t>Principle Components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</a:rPr>
              <a:t>find linear projection onto p-space with maximal variance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</a:rPr>
              <a:t>Multi-dimensional scaling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aramond" charset="0"/>
                <a:ea typeface="ＭＳ Ｐゴシック" charset="0"/>
              </a:rPr>
              <a:t>takes a matrix of (dis)similarities and embeds the points in p-dimensional space to retain those similarities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9451829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9900"/>
                </a:solidFill>
              </a:rPr>
              <a:t>Fisher</a:t>
            </a:r>
            <a:r>
              <a:rPr lang="ja-JP" altLang="en-US" b="1" smtClean="0">
                <a:solidFill>
                  <a:srgbClr val="009900"/>
                </a:solidFill>
                <a:latin typeface="Arial"/>
              </a:rPr>
              <a:t>’</a:t>
            </a:r>
            <a:r>
              <a:rPr lang="en-US" b="1" smtClean="0">
                <a:solidFill>
                  <a:srgbClr val="009900"/>
                </a:solidFill>
              </a:rPr>
              <a:t>s IRIS data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4800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CC3300"/>
                </a:solidFill>
              </a:rPr>
              <a:t>Four features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sepal length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sepal width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petal length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petal width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CC3300"/>
                </a:solidFill>
              </a:rPr>
              <a:t>Three classes (species of iris)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setosa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versicolor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	virginica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</a:rPr>
              <a:t>50 instances of each</a:t>
            </a:r>
          </a:p>
        </p:txBody>
      </p:sp>
    </p:spTree>
    <p:extLst>
      <p:ext uri="{BB962C8B-B14F-4D97-AF65-F5344CB8AC3E}">
        <p14:creationId xmlns:p14="http://schemas.microsoft.com/office/powerpoint/2010/main" xmlns="" val="2823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330"/>
            <a:ext cx="8229600" cy="13338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aramond" charset="0"/>
                <a:ea typeface="ＭＳ Ｐゴシック" charset="0"/>
                <a:cs typeface="ＭＳ Ｐゴシック" charset="0"/>
              </a:rPr>
              <a:t>Iris Data: http://archive.ics.uci.edu/ml/datasets/Iris</a:t>
            </a:r>
            <a:endParaRPr lang="en-US" sz="24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219200" y="1447800"/>
          <a:ext cx="4076700" cy="2316163"/>
        </p:xfrm>
        <a:graphic>
          <a:graphicData uri="http://schemas.openxmlformats.org/presentationml/2006/ole">
            <p:oleObj spid="_x0000_s285698" name="Photo Editor Photo" r:id="rId3" imgW="4077053" imgH="2316681" progId="">
              <p:embed/>
            </p:oleObj>
          </a:graphicData>
        </a:graphic>
      </p:graphicFrame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5334000" y="16002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Petal, a non-reproductive part of the flower</a:t>
            </a:r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 flipH="1">
            <a:off x="3886200" y="1981200"/>
            <a:ext cx="1524000" cy="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800600" y="35814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Sepal, a non-reproductive part of the flower</a:t>
            </a:r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3886200" y="31242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 flipH="1" flipV="1">
            <a:off x="3352800" y="3276600"/>
            <a:ext cx="1447800" cy="45720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TextBox 9"/>
          <p:cNvSpPr txBox="1">
            <a:spLocks noChangeArrowheads="1"/>
          </p:cNvSpPr>
          <p:nvPr/>
        </p:nvSpPr>
        <p:spPr bwMode="auto">
          <a:xfrm>
            <a:off x="3048000" y="5486400"/>
            <a:ext cx="280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The famous iris data!</a:t>
            </a:r>
          </a:p>
        </p:txBody>
      </p:sp>
    </p:spTree>
    <p:extLst>
      <p:ext uri="{BB962C8B-B14F-4D97-AF65-F5344CB8AC3E}">
        <p14:creationId xmlns:p14="http://schemas.microsoft.com/office/powerpoint/2010/main" xmlns="" val="25777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619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6119812" cy="576263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</a:t>
            </a:r>
            <a:r>
              <a:rPr lang="ja-JP" alt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theorem example (cont.)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The probability to have AIDS given a + result is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466725" y="4391025"/>
            <a:ext cx="849788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i.e. you’re probably OK!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Your viewpoint:  my degree of belief that I have AIDS is 3.2%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Your doctor’s viewpoint:  3.2% of people like this will have AIDS</a:t>
            </a:r>
            <a:endParaRPr lang="en-US" smtClean="0">
              <a:solidFill>
                <a:srgbClr val="0000FF"/>
              </a:solidFill>
              <a:latin typeface="Symbol" charset="0"/>
            </a:endParaRPr>
          </a:p>
        </p:txBody>
      </p:sp>
      <p:pic>
        <p:nvPicPr>
          <p:cNvPr id="26632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46238"/>
            <a:ext cx="7477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55900"/>
            <a:ext cx="3821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887788"/>
            <a:ext cx="9969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20"/>
          <p:cNvSpPr txBox="1">
            <a:spLocks noChangeArrowheads="1"/>
          </p:cNvSpPr>
          <p:nvPr/>
        </p:nvSpPr>
        <p:spPr bwMode="auto">
          <a:xfrm>
            <a:off x="3779838" y="3716338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  <a:cs typeface="Times New Roman" charset="0"/>
              </a:rPr>
              <a:t>←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1880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4" name="Picture 14" descr="1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533400"/>
            <a:ext cx="6553200" cy="52435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365125" y="6321425"/>
            <a:ext cx="57848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CC0000"/>
                </a:solidFill>
              </a:rPr>
              <a:t>Features 1 and 2 (sepal width/length)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682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3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812800"/>
            <a:ext cx="6642100" cy="53133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65125" y="6321425"/>
            <a:ext cx="57753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charset="0"/>
                <a:ea typeface="Arial" charset="0"/>
                <a:cs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CC0000"/>
                </a:solidFill>
              </a:rPr>
              <a:t>Features 3 and 4 (petal width/length)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98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 (Due Jan. 27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Write a Java program to compute</a:t>
            </a:r>
          </a:p>
          <a:p>
            <a:pPr lvl="1"/>
            <a:r>
              <a:rPr lang="en-US" dirty="0" smtClean="0"/>
              <a:t>The average, median, 25% percentile &amp; 75% percentile and variance of each attribute of Iris </a:t>
            </a:r>
            <a:r>
              <a:rPr lang="en-US" dirty="0" smtClean="0"/>
              <a:t>data (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archive.ics.uci.edu/ml/datasets/Iris)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The histogram of each attribute (equal-interval with 10 bins)</a:t>
            </a:r>
          </a:p>
          <a:p>
            <a:r>
              <a:rPr lang="en-US" dirty="0" smtClean="0"/>
              <a:t>Write a Java program to perform “permutation”: given N and k, list all the permutations</a:t>
            </a:r>
          </a:p>
          <a:p>
            <a:pPr lvl="1"/>
            <a:r>
              <a:rPr lang="en-US" dirty="0" smtClean="0"/>
              <a:t>For example, N=4, k=3: 123, 124, 132, 134, 142, 143, 213, 214, … 432 (there are 24 of them) </a:t>
            </a:r>
          </a:p>
        </p:txBody>
      </p:sp>
    </p:spTree>
    <p:extLst>
      <p:ext uri="{BB962C8B-B14F-4D97-AF65-F5344CB8AC3E}">
        <p14:creationId xmlns:p14="http://schemas.microsoft.com/office/powerpoint/2010/main" xmlns="" val="349964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7343775" cy="647700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Frequentist Statistics 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Times New Roman" charset="0"/>
              </a:rPr>
              <a:t>−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general philosophy 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95288" y="955675"/>
            <a:ext cx="8353425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 err="1" smtClean="0">
                <a:solidFill>
                  <a:srgbClr val="0000FF"/>
                </a:solidFill>
              </a:rPr>
              <a:t>frequentist</a:t>
            </a:r>
            <a:r>
              <a:rPr lang="en-US" dirty="0" smtClean="0">
                <a:solidFill>
                  <a:srgbClr val="0000FF"/>
                </a:solidFill>
              </a:rPr>
              <a:t> statistics, probabilities are associated only with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data, i.e., outcomes of repeatable observations (shorthand:     ).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Probability = limiting frequency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dirty="0" smtClean="0">
                <a:solidFill>
                  <a:srgbClr val="0000FF"/>
                </a:solidFill>
              </a:rPr>
              <a:t>Probabilities such 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AIDS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exists), 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(0.117 &lt; </a:t>
            </a:r>
            <a:r>
              <a:rPr lang="en-US" i="1" dirty="0" smtClean="0">
                <a:solidFill>
                  <a:srgbClr val="000000"/>
                </a:solidFill>
                <a:latin typeface="Symbol" charset="0"/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&lt; 0.121),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etc. are either 0 or 1, but we don’t know which.</a:t>
            </a:r>
          </a:p>
        </p:txBody>
      </p:sp>
      <p:pic>
        <p:nvPicPr>
          <p:cNvPr id="2765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12875"/>
            <a:ext cx="1968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395288" y="4221163"/>
            <a:ext cx="8353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The tools of frequentist statistics tell us what to expect, under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the assumption of certain probabilities, about hypothetical</a:t>
            </a:r>
          </a:p>
          <a:p>
            <a:pPr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US" smtClean="0">
                <a:solidFill>
                  <a:srgbClr val="0000FF"/>
                </a:solidFill>
              </a:rPr>
              <a:t>repeated observations.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900113" y="5373688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 preferred theories (models, hypotheses, ...) are those for which our observations would be considered ‘usual’.</a:t>
            </a:r>
          </a:p>
        </p:txBody>
      </p:sp>
    </p:spTree>
    <p:extLst>
      <p:ext uri="{BB962C8B-B14F-4D97-AF65-F5344CB8AC3E}">
        <p14:creationId xmlns:p14="http://schemas.microsoft.com/office/powerpoint/2010/main" xmlns="" val="191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For all } A \subset S, P(A) \ge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A) = \mbox{\small degree of belief that } A \;&#10;\mbox{\small is tru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) = \lim\limits_{n \rightarrow \infty}&#10;\frac{\mbox{\tiny times outcome is }A}{n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A \cap B) = P(B \cap 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|B) = \frac{P(B|A)P(A)}{P(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|B) = \frac{P(A \cap B)}{P(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|A) = \frac{P(B \cap A)}{P(A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B) = P(\cup_i (B \cap A_i)) = \sum_i P(B \cap A_i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B) = \sum_i P(B | A_i) P(A_i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|B) = \frac{P(B|A)P(A)}{\sum_i P(B|A_i) P(A_i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B = B \cap S = B \cap (\cup_i A_i) = \cup_i (B \cap A_i)$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If } A \cap B = \emptyset, P(A \cup B) =&#10;P(A) + P(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&amp;  &amp; P(\mbox{\small AIDS}) = 0.001 \\*[0.1 cm]&#10;&amp; &amp; P(\mbox{\small no AIDS}) = 0.999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3"/>
  <p:tag name="PICTUREFILESIZE" val="174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&amp;  &amp; P(+|\mbox{\small AIDS}) = 0.98 \\*[0.1 cm]&#10;&amp; &amp; P(-|\mbox{\small AIDS}) = 0.02 \\*[0.3 cm]&#10;&amp;  &amp; P(+|\mbox{\small no AIDS}) = 0.03 \\*[0.1 cm]&#10;&amp; &amp; P(-|\mbox{\small no AIDS}) = 0.97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06"/>
  <p:tag name="PICTUREFILESIZE" val="373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\small AIDS}|+) = &#10;\frac{ P(+|\mbox{\small AIDS}) P(\mbox{\small AIDS}) }&#10;{ P(+|\mbox{\small AIDS}) P(\mbox{\small AIDS}) +&#10;P(+|\mbox{\small no AIDS}) P(\mbox{\small no AIDS}) 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593"/>
  <p:tag name="PICTUREFILESIZE" val="396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 = \frac{ 0.98 \times 0.001 }&#10;{ 0.98 \times 0.001 + 0.03 \times 0.999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204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 = 0.032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3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vec{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"/>
  <p:tag name="PICTUREFILESIZE" val="22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P(H | \vec{x}) = \frac{ P (\vec{x} | H) \pi(H) }&#10;{ \int P(\vec{x} | H) \pi(H) \, dH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x \; \mbox{\small found in} \;&#10;[x, x + dx]) = f(x) \, d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int_{-\infty}^{\infty} f(x) \, dx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i) = p_i 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P(\overline{A}) = 1 - P(A) \\*[0.2 cm]&#10;P(A \cup \overline{A}) = 1 \\*[0.2 cm]&#10;P(\emptyset) = 0 \\*[0.2 cm]&#10;\mbox{if } A \subset B, \; \mbox{then } P(A) &#10;\le P(B) \\*[0.2 cm]&#10;P(A \cup B) = P(A) + P(B) - P(A \cap B)&#10;\end{array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485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i P(x_i) = 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 = \frac{ \partial F(x)}{\partial 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int_{-\infty}^{x} f(x') \, dx' \equiv F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 = \frac{N(x)}{n \Delta 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103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 = \mbox{\small number of entri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68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 x = \mbox{\small bin widt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0"/>
  <p:tag name="PICTUREFILESIZE" val="5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\cap B)  = f(x, y) \, dx \, d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8"/>
  <p:tag name="PICTUREFILESIZE" val="124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int \cdots \int f(x_1, \ldots, x_n) dx_1 \cdots dx_n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5"/>
  <p:tag name="PICTUREFILESIZE" val="149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_1, x_2) = f_1(x_1) f_2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1"/>
  <p:tag name="PICTUREFILESIZE" val="129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1(x_1) = \int \cdots \int f(x_1, \ldots, x_n)&#10;\, dx_2 \ldots dx_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187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S) = 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A) &amp; = &amp; \sum_i P(A \cap B_i) \\*[0.2 cm]&#10;&amp; = &amp; \sum_i f(x, y_i) \, dy \, dx \\*[0.2 cm]&#10;&amp; \rightarrow &amp; \int f(x, y) \, dy \, dx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54"/>
  <p:tag name="PICTUREFILESIZE" val="377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_x(x) = \int f(x,y) \, d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2"/>
  <p:tag name="PICTUREFILESIZE" val="1220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y|x) =  \frac{f(x,y)}{f_x(x)} \;, \quad&#10;g(x|y) =  \frac{f(x,y)}{f_y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52"/>
  <p:tag name="PICTUREFILESIZE" val="280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g(x|y) = \frac{ h(y|x) f_x(x)}{f_y(y)} \;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290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P(A \cap B) = P(A) P(B) \;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7"/>
  <p:tag name="PICTUREFILESIZE" val="179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f(x, y) = f_x(x) f_y(y) \;.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176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|A) = \frac{P(A \cap B)}{P(A)} = &#10;\frac{f(x,y) \, dx \, dy}{f_x(x) \, d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284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int h(y|x) \, dy = 1 \;.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3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[x] = \int x \, f(x) \, dx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A \cap B) = P(A) P(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[x] = \mu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u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[x] = \sigma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 = \sqrt{\sigma^2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[x] = E[x^2] - \mu^2 = E[(x - \mu)^2]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[y] = \int y \, g(y) \, dy = \int y(x) f(x) \, dx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cov}[x,y] = E[xy] - \mu_x \mu_y = &#10;E[(x - \mu_x)(y - \mu_y)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ho_{xy} = \frac{ \mbox{cov}[x,y] }{\sigma_x \sigma_y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xy] = \int \int x y \, f(x, y) \, dx dy = \mu_x \mu_y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mbox{cov}[x, y]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 \cap B = \emptyse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384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f(x,y) = f_x(x) f_y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rho = 0.75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rho = -0.75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rho = 0.95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rho = 0.25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pp(1-p)p (1-p) = p^n (1-p)^{N-n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frac{N!}{n!(N-n)!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f(n; N, p) = \frac{N!}{n! (N-n)!} p^n (1-p)^{N-n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n] = \sum_{n=0}^N n f(n; N, p) = N p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V[n] = E[n^2] - (E[n])^2 = N p (1-p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n &lt; 3\, |\, n \, \mbox{\small even}) = &#10;\frac{P((n &lt; 3) \, \cap \; n \, \mbox{\tiny even})}&#10;{P(\mbox{\tiny even})} = \frac{1/6}{3/6} = \frac{1}{3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40"/>
  <p:tag name="PICTUREFILESIZE" val="2658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vec{p} = (p_1, \ldots, p_m) \,, \quad \mbox{with }&#10;\sum_{i=1}^m p_i = 1 \;.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vec{n} = (n_1, \ldots, n_m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f(\vec{n}; N, \vec{p}) = &#10;\frac{N!}{n_1! n_2! \cdots n_m!} \,&#10;p_1^{n_1} p_2^{n_2} \cdots p_m^{n_m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n_i] = N p_i, \quad V[n_i] = N p_i (1 - p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vec{n} = (n_1, \ldots, n_m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V_{ij} = N p_i (\delta_{ij} - p_j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f(x; \alpha, \beta) = &#10;\left\{ \! \!&#10;\begin{array}{ll}&#10;\frac{1}{\beta - \alpha} &amp; \alpha \le x \le \beta &#10;\\*[0.4 cm]&#10;0 &amp; \mbox{\small otherwise}&#10;\end{array}&#10;\right.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x] = {\small \frac{1}{2}} (\alpha + \b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E_{\rm min} = {\small \frac{1}{2}} E_{\pi} (1 - \beta) \,,&#10;\quad&#10;E_{\rm max} = {\small \frac{1}{2}} E_{\pi} (1 + \b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7"/>
  <p:tag name="PICTUREFILESIZE" val="3127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V[x] = {\small \frac{1}{12}} (\beta - \alpha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|B) = \frac{P(A \cap B)}{P(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f(x; \mu, \sigma) = &#10;\frac{1}{\sqrt{ 2 \pi} \sigma}&#10;e^{-(x - \mu)^2 / 2 \sigma^2}&#10;%\exp \left( \frac{ - (x - \mu)^2}{2 \sigma^2} 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x] = \mu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V[x] = \sigma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\varphi(x) = \frac{1}{\sqrt{2 \pi}} e^{-x^2/2} \;,&#10;\quad&#10;\Phi(x) = \int_{-\infty}^x \varphi(x') \, dx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y] = \sum_{i=1}^n \mu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560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y = \sum_{i=1}^n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5"/>
  <p:tag name="PICTUREFILESIZE" val="113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V[y] = \sum_{i=1}^n \sigma_i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1"/>
  <p:tag name="PICTUREFILESIZE" val="160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vec{x} = (x_1, \ldots, x_n) \; :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E[x_i] = \mu_i, \,, \quad \mbox{cov}[x_i, x_j] = V_{ij} \;.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begin{eqnarray*}&#10; &amp; &amp; f(x_1, x_2,; \mu_1, \mu_2, \sigma_1, \sigma_2, \rho) = &#10;\frac{1}{2 \pi \sigma_1 \sigma_2 \sqrt{1 - \rho^2} }&#10;\\*[0.3 cm]&#10;&amp; &amp; \times &#10;\exp \left\{&#10;- \frac{1}{2 ( 1 - \rho^2) }&#10;\left[ &#10;\left( \frac{ x_1 - \mu_1 }{ \sigma_1} \right)^2 +&#10;\left( \frac{ x_2 - \mu_2 }{ \sigma_2} \right)^2 -&#10;2 \rho \left( \frac{ x_1 - \mu_1}{\sigma_1} \right)&#10;\left( \frac{x_2 - \mu_2}{ \sigma_2 } \right)&#10;\right]&#10;\right\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735"/>
  <p:tag name="PICTUREFILESIZE" val="1291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) = \frac{P(A) P(B)}{P(B)} = P(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vec{x}, \; \vec{\mu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\[&#10;\vec{x}^T, \; \vec{\mu}^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\[&#10;f(\vec{x}; \vec{\mu}, V) = &#10;\frac{1}{(2 \pi)^{n/2} |V|^{1/2}}&#10;\exp \left[&#10;- {\small \frac{1}{2}} (\vec{x} -\vec{\mu})^T V^{-1}&#10;(\vec{x} - \vec{\mu})&#10;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38"/>
  <p:tag name="PICTUREFILESIZE" val="529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2905</Words>
  <Application>Microsoft Office PowerPoint</Application>
  <PresentationFormat>On-screen Show (4:3)</PresentationFormat>
  <Paragraphs>483</Paragraphs>
  <Slides>82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Equation</vt:lpstr>
      <vt:lpstr>Photo Editor Photo</vt:lpstr>
      <vt:lpstr>Statistics 101 &amp; Exploratory Data Analysis (EDA)</vt:lpstr>
      <vt:lpstr>A definition of probability </vt:lpstr>
      <vt:lpstr>Conditional probability, independence</vt:lpstr>
      <vt:lpstr>Interpretation of probability</vt:lpstr>
      <vt:lpstr>Bayes’ theorem</vt:lpstr>
      <vt:lpstr>The law of total probability</vt:lpstr>
      <vt:lpstr>An example using Bayes’ theorem</vt:lpstr>
      <vt:lpstr>Bayes’ theorem example (cont.)</vt:lpstr>
      <vt:lpstr>Frequentist Statistics − general philosophy </vt:lpstr>
      <vt:lpstr>Bayesian Statistics − general philosophy </vt:lpstr>
      <vt:lpstr>Random variables and probability density functions</vt:lpstr>
      <vt:lpstr>Cumulative distribution function</vt:lpstr>
      <vt:lpstr>Histograms</vt:lpstr>
      <vt:lpstr>Multivariate distributions</vt:lpstr>
      <vt:lpstr>Marginal pdf</vt:lpstr>
      <vt:lpstr>Marginal pdf  (2)</vt:lpstr>
      <vt:lpstr>Conditional pdf</vt:lpstr>
      <vt:lpstr>Conditional pdfs (2)</vt:lpstr>
      <vt:lpstr>Expectation values</vt:lpstr>
      <vt:lpstr>Covariance and correlation</vt:lpstr>
      <vt:lpstr>Correlation (cont.) </vt:lpstr>
      <vt:lpstr>Some distributions</vt:lpstr>
      <vt:lpstr>Binomial distribution</vt:lpstr>
      <vt:lpstr>Binomial distribution  (2)</vt:lpstr>
      <vt:lpstr>Binomial distribution  (3)</vt:lpstr>
      <vt:lpstr>Multinomial distribution</vt:lpstr>
      <vt:lpstr>Multinomial distribution (2)</vt:lpstr>
      <vt:lpstr>Uniform distribution</vt:lpstr>
      <vt:lpstr>Gaussian distribution</vt:lpstr>
      <vt:lpstr>Gaussian pdf and the Central Limit Theorem</vt:lpstr>
      <vt:lpstr>Multivariate Gaussian distribution</vt:lpstr>
      <vt:lpstr>Univariate Normal Distribution</vt:lpstr>
      <vt:lpstr>Multivariate Normal Distribution</vt:lpstr>
      <vt:lpstr>Random Sample and Statistics</vt:lpstr>
      <vt:lpstr>Statistic</vt:lpstr>
      <vt:lpstr>Empirical Cumulative Distribution Function</vt:lpstr>
      <vt:lpstr>Example</vt:lpstr>
      <vt:lpstr>Measures of Central Tendency (Mean)</vt:lpstr>
      <vt:lpstr>Measures of Central Tendency (Median) </vt:lpstr>
      <vt:lpstr>Example</vt:lpstr>
      <vt:lpstr>Measures of Dispersion (Range)</vt:lpstr>
      <vt:lpstr>Measures of Dispersion (Inter-Quartile Range)</vt:lpstr>
      <vt:lpstr>Measures of Dispersion  (Variance and Standard Deviation)</vt:lpstr>
      <vt:lpstr>Measures of Dispersion  (Variance and Standard Deviation)</vt:lpstr>
      <vt:lpstr>EDA and Visualization</vt:lpstr>
      <vt:lpstr>Slide 46</vt:lpstr>
      <vt:lpstr>Slide 47</vt:lpstr>
      <vt:lpstr>Exploratory Data Analysis (EDA)</vt:lpstr>
      <vt:lpstr>Summary Statistics</vt:lpstr>
      <vt:lpstr>Single Variable Visualization</vt:lpstr>
      <vt:lpstr>Issues with Histograms</vt:lpstr>
      <vt:lpstr>Slide 52</vt:lpstr>
      <vt:lpstr>Smoothed Histograms - Density Estimates</vt:lpstr>
      <vt:lpstr>Slide 54</vt:lpstr>
      <vt:lpstr>Boxplots</vt:lpstr>
      <vt:lpstr>Time Series</vt:lpstr>
      <vt:lpstr>Spatial Data</vt:lpstr>
      <vt:lpstr>Spatio-temporal data</vt:lpstr>
      <vt:lpstr>Spatial data: choropleth Maps</vt:lpstr>
      <vt:lpstr>Two Continuous Variables</vt:lpstr>
      <vt:lpstr>2D Scatterplots</vt:lpstr>
      <vt:lpstr>Scatter Plot: No apparent relationship</vt:lpstr>
      <vt:lpstr>Scatter Plot: Linear relationship</vt:lpstr>
      <vt:lpstr>Scatter Plot: Quadratic relationship</vt:lpstr>
      <vt:lpstr>Scatter plot: Homoscedastic </vt:lpstr>
      <vt:lpstr>Scatter plot: Heteroscedastic </vt:lpstr>
      <vt:lpstr>Two variables - continuous</vt:lpstr>
      <vt:lpstr>Two variables - continuous</vt:lpstr>
      <vt:lpstr>Two Variables - one categorical</vt:lpstr>
      <vt:lpstr>Barcharts and Spineplots</vt:lpstr>
      <vt:lpstr>More than two variables</vt:lpstr>
      <vt:lpstr>Slide 72</vt:lpstr>
      <vt:lpstr>Networks and Graphs</vt:lpstr>
      <vt:lpstr>Network Visualization</vt:lpstr>
      <vt:lpstr>What’s missing?</vt:lpstr>
      <vt:lpstr>Dimension Reduction</vt:lpstr>
      <vt:lpstr>Fisher’s IRIS data</vt:lpstr>
      <vt:lpstr>Iris Data: http://archive.ics.uci.edu/ml/datasets/Iris</vt:lpstr>
      <vt:lpstr>Slide 79</vt:lpstr>
      <vt:lpstr>Slide 80</vt:lpstr>
      <vt:lpstr>Slide 81</vt:lpstr>
      <vt:lpstr>Homework 1 (Due Jan. 27th) </vt:lpstr>
    </vt:vector>
  </TitlesOfParts>
  <Company>GraphSQL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101</dc:title>
  <dc:creator>Ruoming Jin</dc:creator>
  <cp:lastModifiedBy>template</cp:lastModifiedBy>
  <cp:revision>38</cp:revision>
  <dcterms:created xsi:type="dcterms:W3CDTF">2014-01-13T01:35:05Z</dcterms:created>
  <dcterms:modified xsi:type="dcterms:W3CDTF">2014-01-13T21:36:15Z</dcterms:modified>
</cp:coreProperties>
</file>