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67" r:id="rId3"/>
  </p:sldMasterIdLst>
  <p:notesMasterIdLst>
    <p:notesMasterId r:id="rId56"/>
  </p:notesMasterIdLst>
  <p:sldIdLst>
    <p:sldId id="256" r:id="rId4"/>
    <p:sldId id="357" r:id="rId5"/>
    <p:sldId id="272" r:id="rId6"/>
    <p:sldId id="356" r:id="rId7"/>
    <p:sldId id="358" r:id="rId8"/>
    <p:sldId id="359" r:id="rId9"/>
    <p:sldId id="360" r:id="rId10"/>
    <p:sldId id="274" r:id="rId11"/>
    <p:sldId id="275" r:id="rId12"/>
    <p:sldId id="276" r:id="rId13"/>
    <p:sldId id="277" r:id="rId14"/>
    <p:sldId id="278" r:id="rId15"/>
    <p:sldId id="279" r:id="rId16"/>
    <p:sldId id="309" r:id="rId17"/>
    <p:sldId id="317" r:id="rId18"/>
    <p:sldId id="318" r:id="rId19"/>
    <p:sldId id="310" r:id="rId20"/>
    <p:sldId id="282" r:id="rId21"/>
    <p:sldId id="283" r:id="rId22"/>
    <p:sldId id="304" r:id="rId23"/>
    <p:sldId id="305" r:id="rId24"/>
    <p:sldId id="306" r:id="rId25"/>
    <p:sldId id="307" r:id="rId26"/>
    <p:sldId id="30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381" r:id="rId36"/>
    <p:sldId id="297" r:id="rId37"/>
    <p:sldId id="379" r:id="rId38"/>
    <p:sldId id="298" r:id="rId39"/>
    <p:sldId id="299" r:id="rId40"/>
    <p:sldId id="364" r:id="rId41"/>
    <p:sldId id="365" r:id="rId42"/>
    <p:sldId id="366" r:id="rId43"/>
    <p:sldId id="367" r:id="rId44"/>
    <p:sldId id="368" r:id="rId45"/>
    <p:sldId id="369" r:id="rId46"/>
    <p:sldId id="370" r:id="rId47"/>
    <p:sldId id="371" r:id="rId48"/>
    <p:sldId id="372" r:id="rId49"/>
    <p:sldId id="373" r:id="rId50"/>
    <p:sldId id="380" r:id="rId51"/>
    <p:sldId id="374" r:id="rId52"/>
    <p:sldId id="375" r:id="rId53"/>
    <p:sldId id="377" r:id="rId54"/>
    <p:sldId id="378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notesMaster" Target="notesMasters/notesMaster1.xml"/><Relationship Id="rId57" Type="http://schemas.openxmlformats.org/officeDocument/2006/relationships/printerSettings" Target="printerSettings/printerSettings1.bin"/><Relationship Id="rId58" Type="http://schemas.openxmlformats.org/officeDocument/2006/relationships/presProps" Target="presProps.xml"/><Relationship Id="rId59" Type="http://schemas.openxmlformats.org/officeDocument/2006/relationships/viewProps" Target="viewProps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60" Type="http://schemas.openxmlformats.org/officeDocument/2006/relationships/theme" Target="theme/theme1.xml"/><Relationship Id="rId6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F54B2-91F9-4DDA-8E2E-D772975F5652}" type="datetimeFigureOut">
              <a:rPr lang="en-US" smtClean="0"/>
              <a:t>3/17/14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9A485-EE8E-4655-9B68-FE7A0E734E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43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58438-35FE-4B9E-A5A8-B8F4F71854B3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6856" y="692063"/>
            <a:ext cx="4525845" cy="3416474"/>
          </a:xfrm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9C2784-2D70-4A64-87F5-A7DB344B3331}" type="slidenum">
              <a:rPr lang="en-US">
                <a:solidFill>
                  <a:prstClr val="black"/>
                </a:solidFill>
                <a:latin typeface="Calibri"/>
              </a:rPr>
              <a:pPr/>
              <a:t>46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411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266BC6-1EFC-4FF4-9CBF-A954FCB3D8DD}" type="slidenum">
              <a:rPr lang="en-US">
                <a:solidFill>
                  <a:prstClr val="black"/>
                </a:solidFill>
                <a:latin typeface="Calibri"/>
              </a:rPr>
              <a:pPr/>
              <a:t>47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45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4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0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9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895600"/>
            <a:ext cx="9144000" cy="1028700"/>
          </a:xfrm>
        </p:spPr>
        <p:txBody>
          <a:bodyPr/>
          <a:lstStyle>
            <a:lvl1pPr algn="ctr">
              <a:defRPr sz="4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55626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1" y="1371600"/>
            <a:ext cx="6477000" cy="1752600"/>
          </a:xfrm>
        </p:spPr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1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72923306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96953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9123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19867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895600"/>
            <a:ext cx="9144000" cy="1028700"/>
          </a:xfrm>
        </p:spPr>
        <p:txBody>
          <a:bodyPr/>
          <a:lstStyle>
            <a:lvl1pPr algn="ctr">
              <a:defRPr sz="40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4209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FBAEF-AE43-4476-9A43-49CF43C4F8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9454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243F6-47CF-46DB-8C23-338933067E7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32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016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1DE9E-144E-4392-AA4A-5B95663B02E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136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F2311-9A52-49A9-9762-E4744B8B513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985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3DA5-9BA8-4E99-B1FD-97E38BA651E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368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C437E-78DA-49E0-A414-4AF0328D80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2991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5E413-0AC6-4140-B74D-FFAC5467D0D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8023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B0B7FC-94A9-4646-AA51-DFB9A6AE27C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462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2D1B2-F509-484D-A5FF-814233F0FEC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572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6EF3F-31DB-4878-B7E6-86424AA7AA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3610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96220-598A-413B-B9DF-0F693381153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8598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4043117-5D11-4AC6-80BD-AA8A84E4C6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762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7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3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0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86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6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11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29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9.xml"/><Relationship Id="rId3" Type="http://schemas.openxmlformats.org/officeDocument/2006/relationships/slideLayout" Target="../slideLayouts/slideLayout20.xml"/><Relationship Id="rId4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4.xml"/><Relationship Id="rId8" Type="http://schemas.openxmlformats.org/officeDocument/2006/relationships/slideLayout" Target="../slideLayouts/slideLayout25.xml"/><Relationship Id="rId9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66074-6AD9-43D9-BD6B-5020461B2D80}" type="datetimeFigureOut">
              <a:rPr lang="en-US" smtClean="0"/>
              <a:t>3/17/14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288F7-E925-4F48-B43C-9AE758D0E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6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14300"/>
            <a:ext cx="86868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13" rIns="91425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066800"/>
            <a:ext cx="845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45713" rIns="91425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6971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aseline="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itchFamily="34" charset="0"/>
        </a:defRPr>
      </a:lvl5pPr>
      <a:lvl6pPr marL="457130" algn="l" rtl="0" fontAlgn="base">
        <a:spcBef>
          <a:spcPct val="0"/>
        </a:spcBef>
        <a:spcAft>
          <a:spcPct val="0"/>
        </a:spcAft>
        <a:defRPr sz="3200">
          <a:solidFill>
            <a:srgbClr val="663300"/>
          </a:solidFill>
          <a:latin typeface="Arial Black" pitchFamily="34" charset="0"/>
        </a:defRPr>
      </a:lvl6pPr>
      <a:lvl7pPr marL="914259" algn="l" rtl="0" fontAlgn="base">
        <a:spcBef>
          <a:spcPct val="0"/>
        </a:spcBef>
        <a:spcAft>
          <a:spcPct val="0"/>
        </a:spcAft>
        <a:defRPr sz="3200">
          <a:solidFill>
            <a:srgbClr val="663300"/>
          </a:solidFill>
          <a:latin typeface="Arial Black" pitchFamily="34" charset="0"/>
        </a:defRPr>
      </a:lvl7pPr>
      <a:lvl8pPr marL="1371390" algn="l" rtl="0" fontAlgn="base">
        <a:spcBef>
          <a:spcPct val="0"/>
        </a:spcBef>
        <a:spcAft>
          <a:spcPct val="0"/>
        </a:spcAft>
        <a:defRPr sz="3200">
          <a:solidFill>
            <a:srgbClr val="663300"/>
          </a:solidFill>
          <a:latin typeface="Arial Black" pitchFamily="34" charset="0"/>
        </a:defRPr>
      </a:lvl8pPr>
      <a:lvl9pPr marL="1828519" algn="l" rtl="0" fontAlgn="base">
        <a:spcBef>
          <a:spcPct val="0"/>
        </a:spcBef>
        <a:spcAft>
          <a:spcPct val="0"/>
        </a:spcAft>
        <a:defRPr sz="3200">
          <a:solidFill>
            <a:srgbClr val="663300"/>
          </a:solidFill>
          <a:latin typeface="Arial Black" pitchFamily="34" charset="0"/>
        </a:defRPr>
      </a:lvl9pPr>
    </p:titleStyle>
    <p:bodyStyle>
      <a:lvl1pPr marL="342848" indent="-342848" algn="l" rtl="0" eaLnBrk="0" fontAlgn="base" hangingPunct="0">
        <a:spcBef>
          <a:spcPct val="25000"/>
        </a:spcBef>
        <a:spcAft>
          <a:spcPct val="25000"/>
        </a:spcAft>
        <a:buClr>
          <a:srgbClr val="5675A9"/>
        </a:buClr>
        <a:buSzPct val="75000"/>
        <a:buFont typeface="Wingdings" charset="2"/>
        <a:buChar char="¢"/>
        <a:defRPr sz="2400" baseline="0">
          <a:solidFill>
            <a:schemeClr val="bg1"/>
          </a:solidFill>
          <a:latin typeface="+mn-lt"/>
          <a:ea typeface="+mn-ea"/>
          <a:cs typeface="+mn-cs"/>
        </a:defRPr>
      </a:lvl1pPr>
      <a:lvl2pPr marL="742836" indent="-285707" algn="l" rtl="0" eaLnBrk="0" fontAlgn="base" hangingPunct="0">
        <a:spcBef>
          <a:spcPct val="10000"/>
        </a:spcBef>
        <a:spcAft>
          <a:spcPct val="10000"/>
        </a:spcAft>
        <a:buClr>
          <a:srgbClr val="5675A9"/>
        </a:buClr>
        <a:buSzPct val="75000"/>
        <a:buFont typeface="Wingdings" charset="2"/>
        <a:buChar char="l"/>
        <a:defRPr sz="2000" baseline="0">
          <a:solidFill>
            <a:schemeClr val="bg1"/>
          </a:solidFill>
          <a:latin typeface="+mn-lt"/>
        </a:defRPr>
      </a:lvl2pPr>
      <a:lvl3pPr marL="1142824" indent="-228564" algn="l" rtl="0" eaLnBrk="0" fontAlgn="base" hangingPunct="0">
        <a:spcBef>
          <a:spcPct val="20000"/>
        </a:spcBef>
        <a:spcAft>
          <a:spcPct val="0"/>
        </a:spcAft>
        <a:buClr>
          <a:srgbClr val="5675A9"/>
        </a:buClr>
        <a:buChar char="•"/>
        <a:defRPr sz="2400" baseline="0">
          <a:solidFill>
            <a:schemeClr val="bg1"/>
          </a:solidFill>
          <a:latin typeface="+mn-lt"/>
        </a:defRPr>
      </a:lvl3pPr>
      <a:lvl4pPr marL="1599954" indent="-228564" algn="l" rtl="0" eaLnBrk="0" fontAlgn="base" hangingPunct="0">
        <a:spcBef>
          <a:spcPct val="20000"/>
        </a:spcBef>
        <a:spcAft>
          <a:spcPct val="0"/>
        </a:spcAft>
        <a:buClr>
          <a:srgbClr val="5675A9"/>
        </a:buClr>
        <a:buChar char="•"/>
        <a:defRPr sz="1600" baseline="0">
          <a:solidFill>
            <a:schemeClr val="bg1"/>
          </a:solidFill>
          <a:latin typeface="+mn-lt"/>
        </a:defRPr>
      </a:lvl4pPr>
      <a:lvl5pPr marL="2057085" indent="-228564" algn="l" rtl="0" eaLnBrk="0" fontAlgn="base" hangingPunct="0">
        <a:spcBef>
          <a:spcPct val="20000"/>
        </a:spcBef>
        <a:spcAft>
          <a:spcPct val="0"/>
        </a:spcAft>
        <a:buClr>
          <a:srgbClr val="5675A9"/>
        </a:buClr>
        <a:buChar char="•"/>
        <a:defRPr sz="1600" baseline="0">
          <a:solidFill>
            <a:schemeClr val="bg1"/>
          </a:solidFill>
          <a:latin typeface="+mn-lt"/>
        </a:defRPr>
      </a:lvl5pPr>
      <a:lvl6pPr marL="2514215" indent="-228564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6pPr>
      <a:lvl7pPr marL="2971344" indent="-228564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7pPr>
      <a:lvl8pPr marL="3428475" indent="-228564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8pPr>
      <a:lvl9pPr marL="3885603" indent="-228564" algn="l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4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0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8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9" algn="l" defTabSz="9142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3192162-658C-4A31-B2B9-E1572DF0E116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1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6" Type="http://schemas.openxmlformats.org/officeDocument/2006/relationships/oleObject" Target="../embeddings/oleObject4.bin"/><Relationship Id="rId7" Type="http://schemas.openxmlformats.org/officeDocument/2006/relationships/image" Target="../media/image6.wmf"/><Relationship Id="rId8" Type="http://schemas.openxmlformats.org/officeDocument/2006/relationships/oleObject" Target="../embeddings/oleObject5.bin"/><Relationship Id="rId9" Type="http://schemas.openxmlformats.org/officeDocument/2006/relationships/image" Target="../media/image7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4_Document1.doc"/><Relationship Id="rId4" Type="http://schemas.openxmlformats.org/officeDocument/2006/relationships/image" Target="../media/image11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2.xls"/><Relationship Id="rId4" Type="http://schemas.openxmlformats.org/officeDocument/2006/relationships/image" Target="../media/image12.wmf"/><Relationship Id="rId5" Type="http://schemas.openxmlformats.org/officeDocument/2006/relationships/oleObject" Target="../embeddings/Microsoft_Excel_97_-_2004_Worksheet3.xls"/><Relationship Id="rId6" Type="http://schemas.openxmlformats.org/officeDocument/2006/relationships/image" Target="../media/image13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1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Database and </a:t>
            </a:r>
            <a:r>
              <a:rPr lang="en-US" dirty="0" err="1" smtClean="0"/>
              <a:t>MapReduce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056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Based on slides from Jimmy Lin’s lecture slides (http://www.umiacs.umd.edu/~jimmylin/cloud-2010-Spring/index.html) (licensed under Creation Commons Attribution 3.0 License)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760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95400" y="2057400"/>
            <a:ext cx="6858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057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7400" y="2057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2514600" y="20574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3048000" y="20574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3" name="Group 39"/>
          <p:cNvGrpSpPr/>
          <p:nvPr/>
        </p:nvGrpSpPr>
        <p:grpSpPr>
          <a:xfrm>
            <a:off x="4097338" y="3352800"/>
            <a:ext cx="703262" cy="533400"/>
            <a:chOff x="3862388" y="1524000"/>
            <a:chExt cx="703262" cy="533400"/>
          </a:xfrm>
        </p:grpSpPr>
        <p:sp>
          <p:nvSpPr>
            <p:cNvPr id="24" name="Rectangle 23"/>
            <p:cNvSpPr/>
            <p:nvPr/>
          </p:nvSpPr>
          <p:spPr>
            <a:xfrm>
              <a:off x="4337050" y="1828800"/>
              <a:ext cx="228600" cy="2286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/>
          </p:nvGraphicFramePr>
          <p:xfrm>
            <a:off x="3862388" y="1524000"/>
            <a:ext cx="574675" cy="527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8" name="Equation" r:id="rId3" imgW="152280" imgH="139680" progId="Equation.3">
                    <p:embed/>
                  </p:oleObj>
                </mc:Choice>
                <mc:Fallback>
                  <p:oleObj name="Equation" r:id="rId3" imgW="15228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2388" y="1524000"/>
                          <a:ext cx="574675" cy="5270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Rectangle 27"/>
          <p:cNvSpPr/>
          <p:nvPr/>
        </p:nvSpPr>
        <p:spPr>
          <a:xfrm>
            <a:off x="1295400" y="2590800"/>
            <a:ext cx="6858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8200" y="2590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057400" y="2590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2514600" y="25908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3048000" y="25908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295400" y="31242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38200" y="3124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057400" y="31242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2514600" y="31242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3048000" y="31242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3733800" y="3276600"/>
            <a:ext cx="1447800" cy="15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42" name="Rectangle 41"/>
          <p:cNvSpPr/>
          <p:nvPr/>
        </p:nvSpPr>
        <p:spPr>
          <a:xfrm>
            <a:off x="1295400" y="3657600"/>
            <a:ext cx="685800" cy="38100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38200" y="3657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057400" y="3657600"/>
            <a:ext cx="3810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2514600" y="36576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3048000" y="36576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295400" y="41910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38200" y="4191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5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057400" y="4191000"/>
            <a:ext cx="3810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2514600" y="41910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3048000" y="41910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867400" y="2819400"/>
            <a:ext cx="6858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410200" y="2819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629400" y="2819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7086600" y="28194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Oval 65"/>
          <p:cNvSpPr/>
          <p:nvPr/>
        </p:nvSpPr>
        <p:spPr bwMode="auto">
          <a:xfrm>
            <a:off x="7620000" y="28194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867400" y="33528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410200" y="3352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81" name="Rectangle 80"/>
          <p:cNvSpPr/>
          <p:nvPr/>
        </p:nvSpPr>
        <p:spPr>
          <a:xfrm>
            <a:off x="6629400" y="33528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Rounded Rectangle 81"/>
          <p:cNvSpPr/>
          <p:nvPr/>
        </p:nvSpPr>
        <p:spPr bwMode="auto">
          <a:xfrm>
            <a:off x="7086600" y="33528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3" name="Oval 82"/>
          <p:cNvSpPr/>
          <p:nvPr/>
        </p:nvSpPr>
        <p:spPr bwMode="auto">
          <a:xfrm>
            <a:off x="7620000" y="33528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90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in 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Easy!</a:t>
            </a:r>
          </a:p>
          <a:p>
            <a:pPr lvl="1"/>
            <a:r>
              <a:rPr lang="en-US" dirty="0" smtClean="0"/>
              <a:t>Map over </a:t>
            </a:r>
            <a:r>
              <a:rPr lang="en-US" dirty="0" err="1" smtClean="0"/>
              <a:t>tuples</a:t>
            </a:r>
            <a:r>
              <a:rPr lang="en-US" dirty="0" smtClean="0"/>
              <a:t>, emit only </a:t>
            </a:r>
            <a:r>
              <a:rPr lang="en-US" dirty="0" err="1" smtClean="0"/>
              <a:t>tuples</a:t>
            </a:r>
            <a:r>
              <a:rPr lang="en-US" dirty="0" smtClean="0"/>
              <a:t> that meet criteria</a:t>
            </a:r>
          </a:p>
          <a:p>
            <a:pPr lvl="1"/>
            <a:r>
              <a:rPr lang="en-US" dirty="0" smtClean="0"/>
              <a:t>No reducers, unless for regrouping or resorting </a:t>
            </a:r>
            <a:r>
              <a:rPr lang="en-US" dirty="0" err="1" smtClean="0"/>
              <a:t>tuples</a:t>
            </a:r>
            <a:endParaRPr lang="en-US" dirty="0" smtClean="0"/>
          </a:p>
          <a:p>
            <a:pPr lvl="1"/>
            <a:r>
              <a:rPr lang="en-US" dirty="0" smtClean="0"/>
              <a:t>Alternatively: perform in reducer, after some other processing</a:t>
            </a:r>
          </a:p>
          <a:p>
            <a:r>
              <a:rPr lang="en-US" dirty="0" smtClean="0"/>
              <a:t>Basically limited by HDFS streaming speeds</a:t>
            </a:r>
          </a:p>
          <a:p>
            <a:pPr lvl="1"/>
            <a:r>
              <a:rPr lang="en-US" dirty="0" smtClean="0"/>
              <a:t>Speed of encoding/decoding </a:t>
            </a:r>
            <a:r>
              <a:rPr lang="en-US" dirty="0" err="1" smtClean="0"/>
              <a:t>tuples</a:t>
            </a:r>
            <a:r>
              <a:rPr lang="en-US" dirty="0" smtClean="0"/>
              <a:t> becomes important</a:t>
            </a:r>
          </a:p>
          <a:p>
            <a:pPr lvl="1"/>
            <a:r>
              <a:rPr lang="en-US" dirty="0" smtClean="0"/>
              <a:t>Relational databases take advantage of compression</a:t>
            </a:r>
          </a:p>
          <a:p>
            <a:pPr lvl="1"/>
            <a:r>
              <a:rPr lang="en-US" dirty="0" err="1" smtClean="0"/>
              <a:t>Semistructured</a:t>
            </a:r>
            <a:r>
              <a:rPr lang="en-US" dirty="0" smtClean="0"/>
              <a:t> data? No problem!</a:t>
            </a:r>
          </a:p>
        </p:txBody>
      </p:sp>
    </p:spTree>
    <p:extLst>
      <p:ext uri="{BB962C8B-B14F-4D97-AF65-F5344CB8AC3E}">
        <p14:creationId xmlns:p14="http://schemas.microsoft.com/office/powerpoint/2010/main" val="212975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by… Aggregation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Example: What is the average time spent per URL?</a:t>
            </a:r>
          </a:p>
          <a:p>
            <a:r>
              <a:rPr lang="en-US" dirty="0" smtClean="0"/>
              <a:t>In SQL:</a:t>
            </a:r>
          </a:p>
          <a:p>
            <a:pPr lvl="1"/>
            <a:r>
              <a:rPr lang="en-US" dirty="0" smtClean="0"/>
              <a:t>SELECT </a:t>
            </a:r>
            <a:r>
              <a:rPr lang="en-US" dirty="0" err="1" smtClean="0"/>
              <a:t>url</a:t>
            </a:r>
            <a:r>
              <a:rPr lang="en-US" dirty="0" smtClean="0"/>
              <a:t>, AVG(time) FROM visits GROUP BY </a:t>
            </a:r>
            <a:r>
              <a:rPr lang="en-US" dirty="0" err="1" smtClean="0"/>
              <a:t>url</a:t>
            </a:r>
            <a:endParaRPr lang="en-US" dirty="0" smtClean="0"/>
          </a:p>
          <a:p>
            <a:r>
              <a:rPr lang="en-US" dirty="0" smtClean="0"/>
              <a:t>In MapReduce:</a:t>
            </a:r>
          </a:p>
          <a:p>
            <a:pPr lvl="1"/>
            <a:r>
              <a:rPr lang="en-US" dirty="0" smtClean="0"/>
              <a:t>Map over </a:t>
            </a:r>
            <a:r>
              <a:rPr lang="en-US" dirty="0" err="1" smtClean="0"/>
              <a:t>tuples</a:t>
            </a:r>
            <a:r>
              <a:rPr lang="en-US" dirty="0" smtClean="0"/>
              <a:t>, emit time, keyed by </a:t>
            </a:r>
            <a:r>
              <a:rPr lang="en-US" dirty="0" err="1" smtClean="0"/>
              <a:t>url</a:t>
            </a:r>
            <a:endParaRPr lang="en-US" dirty="0" smtClean="0"/>
          </a:p>
          <a:p>
            <a:pPr lvl="1"/>
            <a:r>
              <a:rPr lang="en-US" dirty="0" smtClean="0"/>
              <a:t>Framework automatically groups values by keys</a:t>
            </a:r>
          </a:p>
          <a:p>
            <a:pPr lvl="1"/>
            <a:r>
              <a:rPr lang="en-US" dirty="0" smtClean="0"/>
              <a:t>Compute average in reducer</a:t>
            </a:r>
          </a:p>
          <a:p>
            <a:pPr lvl="1"/>
            <a:r>
              <a:rPr lang="en-US" dirty="0" smtClean="0"/>
              <a:t>Optimize with combiners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90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C:\Documents and Settings\Jimmy Lin\Local Settings\Temporary Internet Files\Content.IE5\8DW3C1QH\MPj0422865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46075"/>
            <a:ext cx="9144000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8288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Relational</a:t>
            </a:r>
            <a:r>
              <a:rPr lang="en-US" sz="4000" dirty="0">
                <a:solidFill>
                  <a:schemeClr val="bg2"/>
                </a:solidFill>
              </a:rPr>
              <a:t> </a:t>
            </a:r>
            <a:r>
              <a:rPr lang="en-US" sz="4000" dirty="0" smtClean="0">
                <a:solidFill>
                  <a:schemeClr val="bg2"/>
                </a:solidFill>
              </a:rPr>
              <a:t>Joins</a:t>
            </a:r>
            <a:endParaRPr lang="en-US" sz="4000" dirty="0">
              <a:solidFill>
                <a:schemeClr val="bg2"/>
              </a:solidFill>
            </a:endParaRP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0" y="6611938"/>
            <a:ext cx="2743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0" dirty="0" smtClean="0">
                <a:solidFill>
                  <a:schemeClr val="bg2"/>
                </a:solidFill>
              </a:rPr>
              <a:t>Source: Microsoft Office Clip Art</a:t>
            </a:r>
          </a:p>
        </p:txBody>
      </p:sp>
    </p:spTree>
    <p:extLst>
      <p:ext uri="{BB962C8B-B14F-4D97-AF65-F5344CB8AC3E}">
        <p14:creationId xmlns:p14="http://schemas.microsoft.com/office/powerpoint/2010/main" val="2477889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Joins</a:t>
            </a:r>
            <a:endParaRPr lang="en-US" dirty="0"/>
          </a:p>
        </p:txBody>
      </p:sp>
      <p:sp>
        <p:nvSpPr>
          <p:cNvPr id="192" name="Flowchart: Collate 191"/>
          <p:cNvSpPr/>
          <p:nvPr/>
        </p:nvSpPr>
        <p:spPr>
          <a:xfrm rot="5400000">
            <a:off x="4381500" y="3390900"/>
            <a:ext cx="381000" cy="762000"/>
          </a:xfrm>
          <a:prstGeom prst="flowChartCollate">
            <a:avLst/>
          </a:prstGeom>
          <a:noFill/>
          <a:ln w="19050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Text" lastClr="000000"/>
              </a:solidFill>
              <a:latin typeface="Calibri"/>
            </a:endParaRPr>
          </a:p>
        </p:txBody>
      </p:sp>
      <p:cxnSp>
        <p:nvCxnSpPr>
          <p:cNvPr id="208" name="Straight Arrow Connector 207"/>
          <p:cNvCxnSpPr/>
          <p:nvPr/>
        </p:nvCxnSpPr>
        <p:spPr>
          <a:xfrm>
            <a:off x="2514600" y="3733800"/>
            <a:ext cx="1447800" cy="15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209" name="Straight Arrow Connector 208"/>
          <p:cNvCxnSpPr/>
          <p:nvPr/>
        </p:nvCxnSpPr>
        <p:spPr>
          <a:xfrm rot="5400000" flipH="1" flipV="1">
            <a:off x="2361803" y="3581003"/>
            <a:ext cx="304800" cy="794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none"/>
          </a:ln>
          <a:effectLst/>
        </p:spPr>
      </p:cxnSp>
      <p:grpSp>
        <p:nvGrpSpPr>
          <p:cNvPr id="210" name="Group 209"/>
          <p:cNvGrpSpPr/>
          <p:nvPr/>
        </p:nvGrpSpPr>
        <p:grpSpPr>
          <a:xfrm flipH="1">
            <a:off x="5105400" y="3429000"/>
            <a:ext cx="1448594" cy="306388"/>
            <a:chOff x="5638006" y="3810000"/>
            <a:chExt cx="1448594" cy="306388"/>
          </a:xfrm>
        </p:grpSpPr>
        <p:cxnSp>
          <p:nvCxnSpPr>
            <p:cNvPr id="211" name="Straight Arrow Connector 210"/>
            <p:cNvCxnSpPr/>
            <p:nvPr/>
          </p:nvCxnSpPr>
          <p:spPr>
            <a:xfrm>
              <a:off x="5638800" y="4114800"/>
              <a:ext cx="1447800" cy="1588"/>
            </a:xfrm>
            <a:prstGeom prst="straightConnector1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  <p:cxnSp>
          <p:nvCxnSpPr>
            <p:cNvPr id="212" name="Straight Arrow Connector 211"/>
            <p:cNvCxnSpPr/>
            <p:nvPr/>
          </p:nvCxnSpPr>
          <p:spPr>
            <a:xfrm rot="5400000" flipH="1" flipV="1">
              <a:off x="5486003" y="3962003"/>
              <a:ext cx="304800" cy="794"/>
            </a:xfrm>
            <a:prstGeom prst="straightConnector1">
              <a:avLst/>
            </a:prstGeom>
            <a:noFill/>
            <a:ln w="28575" cap="flat" cmpd="sng" algn="ctr">
              <a:solidFill>
                <a:sysClr val="windowText" lastClr="000000"/>
              </a:solidFill>
              <a:prstDash val="solid"/>
              <a:tailEnd type="none"/>
            </a:ln>
            <a:effectLst/>
          </p:spPr>
        </p:cxnSp>
      </p:grpSp>
      <p:cxnSp>
        <p:nvCxnSpPr>
          <p:cNvPr id="213" name="Straight Arrow Connector 212"/>
          <p:cNvCxnSpPr/>
          <p:nvPr/>
        </p:nvCxnSpPr>
        <p:spPr>
          <a:xfrm rot="5400000">
            <a:off x="4418806" y="4114006"/>
            <a:ext cx="304800" cy="15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grpSp>
        <p:nvGrpSpPr>
          <p:cNvPr id="216" name="Group 215"/>
          <p:cNvGrpSpPr/>
          <p:nvPr/>
        </p:nvGrpSpPr>
        <p:grpSpPr>
          <a:xfrm>
            <a:off x="1143000" y="1295400"/>
            <a:ext cx="2286000" cy="381000"/>
            <a:chOff x="1219200" y="1143000"/>
            <a:chExt cx="2286000" cy="381000"/>
          </a:xfrm>
        </p:grpSpPr>
        <p:sp>
          <p:nvSpPr>
            <p:cNvPr id="172" name="Rectangle 171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1143000" y="1828800"/>
            <a:ext cx="2286000" cy="381000"/>
            <a:chOff x="1219200" y="1143000"/>
            <a:chExt cx="2286000" cy="381000"/>
          </a:xfrm>
        </p:grpSpPr>
        <p:sp>
          <p:nvSpPr>
            <p:cNvPr id="218" name="Rectangle 217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1143000" y="2362200"/>
            <a:ext cx="2286000" cy="381000"/>
            <a:chOff x="1219200" y="1143000"/>
            <a:chExt cx="2286000" cy="381000"/>
          </a:xfrm>
        </p:grpSpPr>
        <p:sp>
          <p:nvSpPr>
            <p:cNvPr id="222" name="Rectangle 221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1143000" y="2895600"/>
            <a:ext cx="2286000" cy="381000"/>
            <a:chOff x="1219200" y="1143000"/>
            <a:chExt cx="2286000" cy="381000"/>
          </a:xfrm>
        </p:grpSpPr>
        <p:sp>
          <p:nvSpPr>
            <p:cNvPr id="226" name="Rectangle 225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7" name="TextBox 226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28" name="Rectangle 22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5486400" y="1295400"/>
            <a:ext cx="2286000" cy="381000"/>
            <a:chOff x="3124200" y="1143000"/>
            <a:chExt cx="2286000" cy="381000"/>
          </a:xfrm>
        </p:grpSpPr>
        <p:sp>
          <p:nvSpPr>
            <p:cNvPr id="230" name="Rectangle 229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33" name="Group 232"/>
          <p:cNvGrpSpPr/>
          <p:nvPr/>
        </p:nvGrpSpPr>
        <p:grpSpPr>
          <a:xfrm>
            <a:off x="5486400" y="1828800"/>
            <a:ext cx="2286000" cy="381000"/>
            <a:chOff x="3124200" y="1143000"/>
            <a:chExt cx="2286000" cy="381000"/>
          </a:xfrm>
        </p:grpSpPr>
        <p:sp>
          <p:nvSpPr>
            <p:cNvPr id="234" name="Rectangle 23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36" name="Rectangle 23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5486400" y="2362200"/>
            <a:ext cx="2286000" cy="381000"/>
            <a:chOff x="3124200" y="1143000"/>
            <a:chExt cx="2286000" cy="381000"/>
          </a:xfrm>
        </p:grpSpPr>
        <p:sp>
          <p:nvSpPr>
            <p:cNvPr id="238" name="Rectangle 23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9" name="TextBox 238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41" name="Group 240"/>
          <p:cNvGrpSpPr/>
          <p:nvPr/>
        </p:nvGrpSpPr>
        <p:grpSpPr>
          <a:xfrm>
            <a:off x="5486400" y="2895600"/>
            <a:ext cx="2286000" cy="381000"/>
            <a:chOff x="3124200" y="1143000"/>
            <a:chExt cx="2286000" cy="381000"/>
          </a:xfrm>
        </p:grpSpPr>
        <p:sp>
          <p:nvSpPr>
            <p:cNvPr id="242" name="Rectangle 241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3" name="TextBox 242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2514600" y="4419600"/>
            <a:ext cx="2286000" cy="381000"/>
            <a:chOff x="1219200" y="1143000"/>
            <a:chExt cx="2286000" cy="381000"/>
          </a:xfrm>
        </p:grpSpPr>
        <p:sp>
          <p:nvSpPr>
            <p:cNvPr id="254" name="Rectangle 253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4419600" y="4419600"/>
            <a:ext cx="2286000" cy="381000"/>
            <a:chOff x="3124200" y="1143000"/>
            <a:chExt cx="2286000" cy="381000"/>
          </a:xfrm>
        </p:grpSpPr>
        <p:sp>
          <p:nvSpPr>
            <p:cNvPr id="258" name="Rectangle 25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61" name="Group 260"/>
          <p:cNvGrpSpPr/>
          <p:nvPr/>
        </p:nvGrpSpPr>
        <p:grpSpPr>
          <a:xfrm>
            <a:off x="2514600" y="4953000"/>
            <a:ext cx="2286000" cy="381000"/>
            <a:chOff x="1219200" y="1143000"/>
            <a:chExt cx="2286000" cy="381000"/>
          </a:xfrm>
        </p:grpSpPr>
        <p:sp>
          <p:nvSpPr>
            <p:cNvPr id="262" name="Rectangle 261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3" name="TextBox 262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64" name="Rectangle 26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4419600" y="4953000"/>
            <a:ext cx="2286000" cy="381000"/>
            <a:chOff x="3124200" y="1143000"/>
            <a:chExt cx="2286000" cy="381000"/>
          </a:xfrm>
        </p:grpSpPr>
        <p:sp>
          <p:nvSpPr>
            <p:cNvPr id="266" name="Rectangle 265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68" name="Rectangle 26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2514600" y="5486400"/>
            <a:ext cx="2286000" cy="381000"/>
            <a:chOff x="1219200" y="1143000"/>
            <a:chExt cx="2286000" cy="381000"/>
          </a:xfrm>
        </p:grpSpPr>
        <p:sp>
          <p:nvSpPr>
            <p:cNvPr id="270" name="Rectangle 269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4419600" y="5486400"/>
            <a:ext cx="2286000" cy="381000"/>
            <a:chOff x="3124200" y="1143000"/>
            <a:chExt cx="2286000" cy="381000"/>
          </a:xfrm>
        </p:grpSpPr>
        <p:sp>
          <p:nvSpPr>
            <p:cNvPr id="274" name="Rectangle 27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5" name="TextBox 274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77" name="Group 276"/>
          <p:cNvGrpSpPr/>
          <p:nvPr/>
        </p:nvGrpSpPr>
        <p:grpSpPr>
          <a:xfrm>
            <a:off x="2514600" y="6019800"/>
            <a:ext cx="2286000" cy="381000"/>
            <a:chOff x="1219200" y="1143000"/>
            <a:chExt cx="2286000" cy="381000"/>
          </a:xfrm>
        </p:grpSpPr>
        <p:sp>
          <p:nvSpPr>
            <p:cNvPr id="278" name="Rectangle 277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9" name="TextBox 278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81" name="Group 280"/>
          <p:cNvGrpSpPr/>
          <p:nvPr/>
        </p:nvGrpSpPr>
        <p:grpSpPr>
          <a:xfrm>
            <a:off x="4419600" y="6019800"/>
            <a:ext cx="2286000" cy="381000"/>
            <a:chOff x="3124200" y="1143000"/>
            <a:chExt cx="2286000" cy="381000"/>
          </a:xfrm>
        </p:grpSpPr>
        <p:sp>
          <p:nvSpPr>
            <p:cNvPr id="282" name="Rectangle 281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84" name="Rectangle 28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575212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2800"/>
              <a:t>Natural Join Operation –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7029450" cy="409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Relations r, s: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676400" y="16764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A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133600" y="16764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B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1676400" y="2286000"/>
            <a:ext cx="4572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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133600" y="2286000"/>
            <a:ext cx="4572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2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4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590800" y="16764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C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048000" y="16764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D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2590800" y="2286000"/>
            <a:ext cx="4572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3048000" y="2286000"/>
            <a:ext cx="4572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51816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B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181600" y="2209800"/>
            <a:ext cx="4572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3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2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3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56388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D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5638800" y="2209800"/>
            <a:ext cx="4572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6096000" y="1600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E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6096000" y="2209800"/>
            <a:ext cx="457200" cy="1447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  <a:endParaRPr lang="en-US" b="1" i="1">
              <a:solidFill>
                <a:srgbClr val="000000"/>
              </a:solidFill>
              <a:latin typeface="Helvetica" pitchFamily="34" charset="0"/>
              <a:sym typeface="Symbol" pitchFamily="18" charset="2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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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62200" y="3657600"/>
            <a:ext cx="26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r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352800" y="4340225"/>
            <a:ext cx="434975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A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3787775" y="4340225"/>
            <a:ext cx="434975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B</a:t>
            </a: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3352800" y="4908550"/>
            <a:ext cx="434975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</a:t>
            </a: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3787775" y="4908550"/>
            <a:ext cx="434975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1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222750" y="4340225"/>
            <a:ext cx="436563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C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659313" y="4340225"/>
            <a:ext cx="434975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D</a:t>
            </a: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4222750" y="4908550"/>
            <a:ext cx="436563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</a:t>
            </a: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659313" y="4908550"/>
            <a:ext cx="434975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b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5094288" y="4340225"/>
            <a:ext cx="434975" cy="496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E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5094288" y="4908550"/>
            <a:ext cx="434975" cy="13509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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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  <a:sym typeface="Symbol" pitchFamily="18" charset="2"/>
              </a:rPr>
              <a:t>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5715000" y="36576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000000"/>
                </a:solidFill>
                <a:latin typeface="Helvetica" pitchFamily="34" charset="0"/>
              </a:rPr>
              <a:t>s</a:t>
            </a:r>
          </a:p>
        </p:txBody>
      </p:sp>
      <p:grpSp>
        <p:nvGrpSpPr>
          <p:cNvPr id="29726" name="Group 30"/>
          <p:cNvGrpSpPr>
            <a:grpSpLocks/>
          </p:cNvGrpSpPr>
          <p:nvPr/>
        </p:nvGrpSpPr>
        <p:grpSpPr bwMode="auto">
          <a:xfrm>
            <a:off x="1028700" y="4241800"/>
            <a:ext cx="7029450" cy="409575"/>
            <a:chOff x="288" y="2688"/>
            <a:chExt cx="4428" cy="258"/>
          </a:xfrm>
        </p:grpSpPr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288" y="2688"/>
              <a:ext cx="4428" cy="2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rgbClr val="000000"/>
                </a:buClr>
                <a:buFont typeface="Monotype Sorts" pitchFamily="1" charset="2"/>
                <a:buNone/>
              </a:pPr>
              <a:r>
                <a:rPr kumimoji="1" lang="en-US" sz="2000" i="1">
                  <a:solidFill>
                    <a:srgbClr val="000000"/>
                  </a:solidFill>
                  <a:latin typeface="Helvetica" pitchFamily="34" charset="0"/>
                </a:rPr>
                <a:t>r     s</a:t>
              </a:r>
            </a:p>
          </p:txBody>
        </p:sp>
        <p:sp>
          <p:nvSpPr>
            <p:cNvPr id="29728" name="AutoShape 32"/>
            <p:cNvSpPr>
              <a:spLocks noChangeArrowheads="1"/>
            </p:cNvSpPr>
            <p:nvPr/>
          </p:nvSpPr>
          <p:spPr bwMode="auto">
            <a:xfrm rot="16200000" flipV="1">
              <a:off x="470" y="2784"/>
              <a:ext cx="96" cy="96"/>
            </a:xfrm>
            <a:prstGeom prst="flowChartCollat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681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9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5" grpId="0" animBg="1"/>
      <p:bldP spid="29716" grpId="0" animBg="1"/>
      <p:bldP spid="29717" grpId="0" animBg="1"/>
      <p:bldP spid="29718" grpId="0" animBg="1"/>
      <p:bldP spid="29719" grpId="0" animBg="1"/>
      <p:bldP spid="29720" grpId="0" animBg="1"/>
      <p:bldP spid="29721" grpId="0" animBg="1"/>
      <p:bldP spid="29722" grpId="0" animBg="1"/>
      <p:bldP spid="29723" grpId="0" animBg="1"/>
      <p:bldP spid="297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985838" y="95250"/>
            <a:ext cx="7772400" cy="1143000"/>
          </a:xfrm>
        </p:spPr>
        <p:txBody>
          <a:bodyPr/>
          <a:lstStyle/>
          <a:p>
            <a:r>
              <a:rPr lang="en-US"/>
              <a:t>Natural Join Example</a:t>
            </a:r>
          </a:p>
        </p:txBody>
      </p:sp>
      <p:sp>
        <p:nvSpPr>
          <p:cNvPr id="238595" name="Text Box 3"/>
          <p:cNvSpPr txBox="1">
            <a:spLocks noChangeArrowheads="1"/>
          </p:cNvSpPr>
          <p:nvPr/>
        </p:nvSpPr>
        <p:spPr bwMode="auto">
          <a:xfrm>
            <a:off x="1660525" y="2887663"/>
            <a:ext cx="88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Book Antiqua" pitchFamily="18" charset="0"/>
              </a:rPr>
              <a:t>R1</a:t>
            </a:r>
            <a:endParaRPr lang="en-US" sz="2400">
              <a:solidFill>
                <a:srgbClr val="CF0E30"/>
              </a:solidFill>
              <a:latin typeface="Book Antiqua" pitchFamily="18" charset="0"/>
            </a:endParaRP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6461125" y="3055938"/>
            <a:ext cx="522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Book Antiqua" pitchFamily="18" charset="0"/>
              </a:rPr>
              <a:t>S1</a:t>
            </a:r>
            <a:endParaRPr lang="en-US" sz="2400">
              <a:solidFill>
                <a:srgbClr val="CF0E30"/>
              </a:solidFill>
              <a:latin typeface="Book Antiqua" pitchFamily="18" charset="0"/>
            </a:endParaRPr>
          </a:p>
        </p:txBody>
      </p:sp>
      <p:sp>
        <p:nvSpPr>
          <p:cNvPr id="238597" name="Text Box 5"/>
          <p:cNvSpPr txBox="1">
            <a:spLocks noChangeArrowheads="1"/>
          </p:cNvSpPr>
          <p:nvPr/>
        </p:nvSpPr>
        <p:spPr bwMode="auto">
          <a:xfrm>
            <a:off x="288925" y="3762375"/>
            <a:ext cx="1939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rgbClr val="000000"/>
                </a:solidFill>
                <a:latin typeface="Book Antiqua" pitchFamily="18" charset="0"/>
              </a:rPr>
              <a:t>R1       S1 =</a:t>
            </a:r>
          </a:p>
        </p:txBody>
      </p:sp>
      <p:grpSp>
        <p:nvGrpSpPr>
          <p:cNvPr id="238598" name="Group 6"/>
          <p:cNvGrpSpPr>
            <a:grpSpLocks/>
          </p:cNvGrpSpPr>
          <p:nvPr/>
        </p:nvGrpSpPr>
        <p:grpSpPr bwMode="auto">
          <a:xfrm>
            <a:off x="879475" y="3938588"/>
            <a:ext cx="488950" cy="214312"/>
            <a:chOff x="2226" y="2065"/>
            <a:chExt cx="1148" cy="671"/>
          </a:xfrm>
        </p:grpSpPr>
        <p:sp>
          <p:nvSpPr>
            <p:cNvPr id="238599" name="AutoShape 7"/>
            <p:cNvSpPr>
              <a:spLocks noChangeArrowheads="1"/>
            </p:cNvSpPr>
            <p:nvPr/>
          </p:nvSpPr>
          <p:spPr bwMode="auto">
            <a:xfrm rot="-5400000">
              <a:off x="2753" y="2110"/>
              <a:ext cx="666" cy="57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38600" name="AutoShape 8"/>
            <p:cNvSpPr>
              <a:spLocks noChangeArrowheads="1"/>
            </p:cNvSpPr>
            <p:nvPr/>
          </p:nvSpPr>
          <p:spPr bwMode="auto">
            <a:xfrm rot="5400000" flipH="1">
              <a:off x="2181" y="2115"/>
              <a:ext cx="666" cy="576"/>
            </a:xfrm>
            <a:prstGeom prst="triangle">
              <a:avLst>
                <a:gd name="adj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238601" name="Object 9"/>
          <p:cNvGraphicFramePr>
            <a:graphicFrameLocks/>
          </p:cNvGraphicFramePr>
          <p:nvPr/>
        </p:nvGraphicFramePr>
        <p:xfrm>
          <a:off x="806450" y="4581525"/>
          <a:ext cx="7445375" cy="153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Document" r:id="rId4" imgW="7772400" imgH="1612900" progId="Word.Document.8">
                  <p:embed/>
                </p:oleObj>
              </mc:Choice>
              <mc:Fallback>
                <p:oleObj name="Document" r:id="rId4" imgW="7772400" imgH="1612900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" y="4581525"/>
                        <a:ext cx="7445375" cy="153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2" name="Object 10"/>
          <p:cNvGraphicFramePr>
            <a:graphicFrameLocks noChangeAspect="1"/>
          </p:cNvGraphicFramePr>
          <p:nvPr/>
        </p:nvGraphicFramePr>
        <p:xfrm>
          <a:off x="4368800" y="1014413"/>
          <a:ext cx="4170363" cy="212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Document" r:id="rId6" imgW="4169664" imgH="2124456" progId="Word.Document.8">
                  <p:embed/>
                </p:oleObj>
              </mc:Choice>
              <mc:Fallback>
                <p:oleObj name="Document" r:id="rId6" imgW="4169664" imgH="212445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1014413"/>
                        <a:ext cx="4170363" cy="212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3" name="Object 11"/>
          <p:cNvGraphicFramePr>
            <a:graphicFrameLocks noChangeAspect="1"/>
          </p:cNvGraphicFramePr>
          <p:nvPr/>
        </p:nvGraphicFramePr>
        <p:xfrm>
          <a:off x="393700" y="1384300"/>
          <a:ext cx="5643563" cy="161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Document" r:id="rId8" imgW="5641848" imgH="1615440" progId="Word.Document.8">
                  <p:embed/>
                </p:oleObj>
              </mc:Choice>
              <mc:Fallback>
                <p:oleObj name="Document" r:id="rId8" imgW="5641848" imgH="16154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1384300"/>
                        <a:ext cx="5643563" cy="161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1922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Relationships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103938" y="4419600"/>
            <a:ext cx="1592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One-to-One</a:t>
            </a:r>
          </a:p>
        </p:txBody>
      </p:sp>
      <p:sp>
        <p:nvSpPr>
          <p:cNvPr id="5" name="Rectangle 22"/>
          <p:cNvSpPr>
            <a:spLocks noChangeArrowheads="1"/>
          </p:cNvSpPr>
          <p:nvPr/>
        </p:nvSpPr>
        <p:spPr bwMode="auto">
          <a:xfrm>
            <a:off x="3810000" y="4419600"/>
            <a:ext cx="1749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One-to-Many</a:t>
            </a:r>
          </a:p>
        </p:txBody>
      </p:sp>
      <p:sp>
        <p:nvSpPr>
          <p:cNvPr id="6" name="Rectangle 42"/>
          <p:cNvSpPr>
            <a:spLocks noChangeArrowheads="1"/>
          </p:cNvSpPr>
          <p:nvPr/>
        </p:nvSpPr>
        <p:spPr bwMode="auto">
          <a:xfrm>
            <a:off x="1524000" y="4432300"/>
            <a:ext cx="19050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</a:rPr>
              <a:t>Many-to-Many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1981200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2743200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1981200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2743200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1981200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2743200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1981200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4" name="Oval 16"/>
          <p:cNvSpPr>
            <a:spLocks noChangeArrowheads="1"/>
          </p:cNvSpPr>
          <p:nvPr/>
        </p:nvSpPr>
        <p:spPr bwMode="auto">
          <a:xfrm>
            <a:off x="2743200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5" name="Oval 17"/>
          <p:cNvSpPr>
            <a:spLocks noChangeArrowheads="1"/>
          </p:cNvSpPr>
          <p:nvPr/>
        </p:nvSpPr>
        <p:spPr bwMode="auto">
          <a:xfrm>
            <a:off x="1981200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6" name="Oval 18"/>
          <p:cNvSpPr>
            <a:spLocks noChangeArrowheads="1"/>
          </p:cNvSpPr>
          <p:nvPr/>
        </p:nvSpPr>
        <p:spPr bwMode="auto">
          <a:xfrm>
            <a:off x="2743200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1981200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8" name="Oval 20"/>
          <p:cNvSpPr>
            <a:spLocks noChangeArrowheads="1"/>
          </p:cNvSpPr>
          <p:nvPr/>
        </p:nvSpPr>
        <p:spPr bwMode="auto">
          <a:xfrm>
            <a:off x="2743200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19" name="Oval 21"/>
          <p:cNvSpPr>
            <a:spLocks noChangeArrowheads="1"/>
          </p:cNvSpPr>
          <p:nvPr/>
        </p:nvSpPr>
        <p:spPr bwMode="auto">
          <a:xfrm>
            <a:off x="4191000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0" name="Oval 22"/>
          <p:cNvSpPr>
            <a:spLocks noChangeArrowheads="1"/>
          </p:cNvSpPr>
          <p:nvPr/>
        </p:nvSpPr>
        <p:spPr bwMode="auto">
          <a:xfrm>
            <a:off x="4953000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1" name="Oval 24"/>
          <p:cNvSpPr>
            <a:spLocks noChangeArrowheads="1"/>
          </p:cNvSpPr>
          <p:nvPr/>
        </p:nvSpPr>
        <p:spPr bwMode="auto">
          <a:xfrm>
            <a:off x="4953000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2" name="Oval 25"/>
          <p:cNvSpPr>
            <a:spLocks noChangeArrowheads="1"/>
          </p:cNvSpPr>
          <p:nvPr/>
        </p:nvSpPr>
        <p:spPr bwMode="auto">
          <a:xfrm>
            <a:off x="4191000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3" name="Oval 26"/>
          <p:cNvSpPr>
            <a:spLocks noChangeArrowheads="1"/>
          </p:cNvSpPr>
          <p:nvPr/>
        </p:nvSpPr>
        <p:spPr bwMode="auto">
          <a:xfrm>
            <a:off x="4953000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4" name="Oval 28"/>
          <p:cNvSpPr>
            <a:spLocks noChangeArrowheads="1"/>
          </p:cNvSpPr>
          <p:nvPr/>
        </p:nvSpPr>
        <p:spPr bwMode="auto">
          <a:xfrm>
            <a:off x="4953000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5" name="Oval 29"/>
          <p:cNvSpPr>
            <a:spLocks noChangeArrowheads="1"/>
          </p:cNvSpPr>
          <p:nvPr/>
        </p:nvSpPr>
        <p:spPr bwMode="auto">
          <a:xfrm>
            <a:off x="4191000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6" name="Oval 30"/>
          <p:cNvSpPr>
            <a:spLocks noChangeArrowheads="1"/>
          </p:cNvSpPr>
          <p:nvPr/>
        </p:nvSpPr>
        <p:spPr bwMode="auto">
          <a:xfrm>
            <a:off x="4953000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4953000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8" name="Oval 33"/>
          <p:cNvSpPr>
            <a:spLocks noChangeArrowheads="1"/>
          </p:cNvSpPr>
          <p:nvPr/>
        </p:nvSpPr>
        <p:spPr bwMode="auto">
          <a:xfrm>
            <a:off x="6408738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9" name="Oval 34"/>
          <p:cNvSpPr>
            <a:spLocks noChangeArrowheads="1"/>
          </p:cNvSpPr>
          <p:nvPr/>
        </p:nvSpPr>
        <p:spPr bwMode="auto">
          <a:xfrm>
            <a:off x="7170738" y="2133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0" name="Oval 35"/>
          <p:cNvSpPr>
            <a:spLocks noChangeArrowheads="1"/>
          </p:cNvSpPr>
          <p:nvPr/>
        </p:nvSpPr>
        <p:spPr bwMode="auto">
          <a:xfrm>
            <a:off x="6408738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1" name="Oval 36"/>
          <p:cNvSpPr>
            <a:spLocks noChangeArrowheads="1"/>
          </p:cNvSpPr>
          <p:nvPr/>
        </p:nvSpPr>
        <p:spPr bwMode="auto">
          <a:xfrm>
            <a:off x="7170738" y="2514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2" name="Oval 37"/>
          <p:cNvSpPr>
            <a:spLocks noChangeArrowheads="1"/>
          </p:cNvSpPr>
          <p:nvPr/>
        </p:nvSpPr>
        <p:spPr bwMode="auto">
          <a:xfrm>
            <a:off x="6408738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3" name="Oval 38"/>
          <p:cNvSpPr>
            <a:spLocks noChangeArrowheads="1"/>
          </p:cNvSpPr>
          <p:nvPr/>
        </p:nvSpPr>
        <p:spPr bwMode="auto">
          <a:xfrm>
            <a:off x="7170738" y="2895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4" name="Oval 39"/>
          <p:cNvSpPr>
            <a:spLocks noChangeArrowheads="1"/>
          </p:cNvSpPr>
          <p:nvPr/>
        </p:nvSpPr>
        <p:spPr bwMode="auto">
          <a:xfrm>
            <a:off x="6408738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5" name="Oval 40"/>
          <p:cNvSpPr>
            <a:spLocks noChangeArrowheads="1"/>
          </p:cNvSpPr>
          <p:nvPr/>
        </p:nvSpPr>
        <p:spPr bwMode="auto">
          <a:xfrm>
            <a:off x="7170738" y="3276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6" name="Oval 41"/>
          <p:cNvSpPr>
            <a:spLocks noChangeArrowheads="1"/>
          </p:cNvSpPr>
          <p:nvPr/>
        </p:nvSpPr>
        <p:spPr bwMode="auto">
          <a:xfrm>
            <a:off x="6408738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7" name="Oval 42"/>
          <p:cNvSpPr>
            <a:spLocks noChangeArrowheads="1"/>
          </p:cNvSpPr>
          <p:nvPr/>
        </p:nvSpPr>
        <p:spPr bwMode="auto">
          <a:xfrm>
            <a:off x="7170738" y="3657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8" name="Oval 43"/>
          <p:cNvSpPr>
            <a:spLocks noChangeArrowheads="1"/>
          </p:cNvSpPr>
          <p:nvPr/>
        </p:nvSpPr>
        <p:spPr bwMode="auto">
          <a:xfrm>
            <a:off x="6408738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39" name="Oval 44"/>
          <p:cNvSpPr>
            <a:spLocks noChangeArrowheads="1"/>
          </p:cNvSpPr>
          <p:nvPr/>
        </p:nvSpPr>
        <p:spPr bwMode="auto">
          <a:xfrm>
            <a:off x="7170738" y="4038600"/>
            <a:ext cx="152400" cy="152400"/>
          </a:xfrm>
          <a:prstGeom prst="ellipse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cxnSp>
        <p:nvCxnSpPr>
          <p:cNvPr id="40" name="Straight Connector 49"/>
          <p:cNvCxnSpPr>
            <a:cxnSpLocks noChangeShapeType="1"/>
            <a:stCxn id="7" idx="5"/>
            <a:endCxn id="12" idx="1"/>
          </p:cNvCxnSpPr>
          <p:nvPr/>
        </p:nvCxnSpPr>
        <p:spPr bwMode="auto">
          <a:xfrm rot="16200000" flipH="1">
            <a:off x="2111375" y="2263775"/>
            <a:ext cx="654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1" name="Straight Connector 51"/>
          <p:cNvCxnSpPr>
            <a:cxnSpLocks noChangeShapeType="1"/>
            <a:stCxn id="7" idx="5"/>
            <a:endCxn id="10" idx="2"/>
          </p:cNvCxnSpPr>
          <p:nvPr/>
        </p:nvCxnSpPr>
        <p:spPr bwMode="auto">
          <a:xfrm rot="16200000" flipH="1">
            <a:off x="2263775" y="2111375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2" name="Straight Connector 54"/>
          <p:cNvCxnSpPr>
            <a:cxnSpLocks noChangeShapeType="1"/>
            <a:stCxn id="7" idx="5"/>
            <a:endCxn id="14" idx="1"/>
          </p:cNvCxnSpPr>
          <p:nvPr/>
        </p:nvCxnSpPr>
        <p:spPr bwMode="auto">
          <a:xfrm rot="16200000" flipH="1">
            <a:off x="1920875" y="2454275"/>
            <a:ext cx="1035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3" name="Straight Connector 57"/>
          <p:cNvCxnSpPr>
            <a:cxnSpLocks noChangeShapeType="1"/>
            <a:stCxn id="13" idx="6"/>
            <a:endCxn id="12" idx="2"/>
          </p:cNvCxnSpPr>
          <p:nvPr/>
        </p:nvCxnSpPr>
        <p:spPr bwMode="auto">
          <a:xfrm flipV="1">
            <a:off x="2133600" y="2971800"/>
            <a:ext cx="609600" cy="38100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4" name="Straight Connector 60"/>
          <p:cNvCxnSpPr>
            <a:cxnSpLocks noChangeShapeType="1"/>
            <a:stCxn id="17" idx="7"/>
            <a:endCxn id="12" idx="3"/>
          </p:cNvCxnSpPr>
          <p:nvPr/>
        </p:nvCxnSpPr>
        <p:spPr bwMode="auto">
          <a:xfrm rot="5400000" flipH="1" flipV="1">
            <a:off x="1920875" y="3216275"/>
            <a:ext cx="1035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5" name="Straight Connector 64"/>
          <p:cNvCxnSpPr>
            <a:cxnSpLocks noChangeShapeType="1"/>
            <a:stCxn id="8" idx="3"/>
            <a:endCxn id="11" idx="6"/>
          </p:cNvCxnSpPr>
          <p:nvPr/>
        </p:nvCxnSpPr>
        <p:spPr bwMode="auto">
          <a:xfrm rot="5400000">
            <a:off x="2095500" y="2301875"/>
            <a:ext cx="708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6" name="Straight Connector 67"/>
          <p:cNvCxnSpPr>
            <a:cxnSpLocks noChangeShapeType="1"/>
            <a:stCxn id="16" idx="1"/>
            <a:endCxn id="11" idx="6"/>
          </p:cNvCxnSpPr>
          <p:nvPr/>
        </p:nvCxnSpPr>
        <p:spPr bwMode="auto">
          <a:xfrm rot="16200000" flipV="1">
            <a:off x="2095500" y="3009900"/>
            <a:ext cx="708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7" name="Straight Connector 70"/>
          <p:cNvCxnSpPr>
            <a:cxnSpLocks noChangeShapeType="1"/>
            <a:stCxn id="18" idx="1"/>
            <a:endCxn id="15" idx="6"/>
          </p:cNvCxnSpPr>
          <p:nvPr/>
        </p:nvCxnSpPr>
        <p:spPr bwMode="auto">
          <a:xfrm rot="16200000" flipV="1">
            <a:off x="2286000" y="3581400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8" name="Straight Connector 74"/>
          <p:cNvCxnSpPr>
            <a:cxnSpLocks noChangeShapeType="1"/>
            <a:stCxn id="18" idx="1"/>
            <a:endCxn id="13" idx="6"/>
          </p:cNvCxnSpPr>
          <p:nvPr/>
        </p:nvCxnSpPr>
        <p:spPr bwMode="auto">
          <a:xfrm rot="16200000" flipV="1">
            <a:off x="2095500" y="3390900"/>
            <a:ext cx="708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49" name="Straight Connector 77"/>
          <p:cNvCxnSpPr>
            <a:cxnSpLocks noChangeShapeType="1"/>
            <a:stCxn id="20" idx="2"/>
            <a:endCxn id="19" idx="6"/>
          </p:cNvCxnSpPr>
          <p:nvPr/>
        </p:nvCxnSpPr>
        <p:spPr bwMode="auto">
          <a:xfrm rot="10800000">
            <a:off x="4343400" y="2209800"/>
            <a:ext cx="609600" cy="1588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0" name="Straight Connector 80"/>
          <p:cNvCxnSpPr>
            <a:cxnSpLocks noChangeShapeType="1"/>
            <a:stCxn id="21" idx="1"/>
            <a:endCxn id="19" idx="6"/>
          </p:cNvCxnSpPr>
          <p:nvPr/>
        </p:nvCxnSpPr>
        <p:spPr bwMode="auto">
          <a:xfrm rot="16200000" flipV="1">
            <a:off x="4495800" y="2057400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1" name="Straight Connector 89"/>
          <p:cNvCxnSpPr>
            <a:cxnSpLocks noChangeShapeType="1"/>
            <a:stCxn id="23" idx="2"/>
            <a:endCxn id="22" idx="6"/>
          </p:cNvCxnSpPr>
          <p:nvPr/>
        </p:nvCxnSpPr>
        <p:spPr bwMode="auto">
          <a:xfrm rot="10800000">
            <a:off x="4343400" y="2971800"/>
            <a:ext cx="609600" cy="1588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2" name="Straight Connector 94"/>
          <p:cNvCxnSpPr>
            <a:cxnSpLocks noChangeShapeType="1"/>
            <a:stCxn id="24" idx="1"/>
            <a:endCxn id="22" idx="5"/>
          </p:cNvCxnSpPr>
          <p:nvPr/>
        </p:nvCxnSpPr>
        <p:spPr bwMode="auto">
          <a:xfrm rot="16200000" flipV="1">
            <a:off x="4511675" y="2835275"/>
            <a:ext cx="273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3" name="Straight Connector 97"/>
          <p:cNvCxnSpPr>
            <a:cxnSpLocks noChangeShapeType="1"/>
            <a:stCxn id="26" idx="1"/>
            <a:endCxn id="22" idx="5"/>
          </p:cNvCxnSpPr>
          <p:nvPr/>
        </p:nvCxnSpPr>
        <p:spPr bwMode="auto">
          <a:xfrm rot="16200000" flipV="1">
            <a:off x="4321175" y="3025775"/>
            <a:ext cx="654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4" name="Straight Connector 104"/>
          <p:cNvCxnSpPr>
            <a:cxnSpLocks noChangeShapeType="1"/>
            <a:stCxn id="27" idx="1"/>
            <a:endCxn id="25" idx="5"/>
          </p:cNvCxnSpPr>
          <p:nvPr/>
        </p:nvCxnSpPr>
        <p:spPr bwMode="auto">
          <a:xfrm rot="16200000" flipV="1">
            <a:off x="4511675" y="3597275"/>
            <a:ext cx="273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5" name="Straight Connector 108"/>
          <p:cNvCxnSpPr>
            <a:cxnSpLocks noChangeShapeType="1"/>
            <a:stCxn id="8" idx="3"/>
            <a:endCxn id="9" idx="7"/>
          </p:cNvCxnSpPr>
          <p:nvPr/>
        </p:nvCxnSpPr>
        <p:spPr bwMode="auto">
          <a:xfrm rot="5400000">
            <a:off x="2301875" y="2073275"/>
            <a:ext cx="273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6" name="Straight Connector 113"/>
          <p:cNvCxnSpPr>
            <a:cxnSpLocks noChangeShapeType="1"/>
            <a:stCxn id="31" idx="1"/>
            <a:endCxn id="28" idx="6"/>
          </p:cNvCxnSpPr>
          <p:nvPr/>
        </p:nvCxnSpPr>
        <p:spPr bwMode="auto">
          <a:xfrm rot="16200000" flipV="1">
            <a:off x="6713538" y="2057400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7" name="Straight Connector 116"/>
          <p:cNvCxnSpPr>
            <a:cxnSpLocks noChangeShapeType="1"/>
            <a:stCxn id="29" idx="3"/>
            <a:endCxn id="30" idx="7"/>
          </p:cNvCxnSpPr>
          <p:nvPr/>
        </p:nvCxnSpPr>
        <p:spPr bwMode="auto">
          <a:xfrm rot="5400000">
            <a:off x="6729413" y="2073275"/>
            <a:ext cx="273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8" name="Straight Connector 120"/>
          <p:cNvCxnSpPr>
            <a:cxnSpLocks noChangeShapeType="1"/>
            <a:stCxn id="39" idx="1"/>
            <a:endCxn id="36" idx="6"/>
          </p:cNvCxnSpPr>
          <p:nvPr/>
        </p:nvCxnSpPr>
        <p:spPr bwMode="auto">
          <a:xfrm rot="16200000" flipV="1">
            <a:off x="6713538" y="3581400"/>
            <a:ext cx="327025" cy="631825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59" name="Straight Connector 123"/>
          <p:cNvCxnSpPr>
            <a:cxnSpLocks noChangeShapeType="1"/>
            <a:stCxn id="35" idx="2"/>
            <a:endCxn id="34" idx="6"/>
          </p:cNvCxnSpPr>
          <p:nvPr/>
        </p:nvCxnSpPr>
        <p:spPr bwMode="auto">
          <a:xfrm rot="10800000">
            <a:off x="6561138" y="3352800"/>
            <a:ext cx="609600" cy="1588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60" name="Straight Connector 127"/>
          <p:cNvCxnSpPr>
            <a:cxnSpLocks noChangeShapeType="1"/>
            <a:stCxn id="37" idx="1"/>
            <a:endCxn id="32" idx="5"/>
          </p:cNvCxnSpPr>
          <p:nvPr/>
        </p:nvCxnSpPr>
        <p:spPr bwMode="auto">
          <a:xfrm rot="16200000" flipV="1">
            <a:off x="6538913" y="3025775"/>
            <a:ext cx="654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  <p:cxnSp>
        <p:nvCxnSpPr>
          <p:cNvPr id="61" name="Straight Connector 130"/>
          <p:cNvCxnSpPr>
            <a:cxnSpLocks noChangeShapeType="1"/>
            <a:stCxn id="33" idx="3"/>
            <a:endCxn id="38" idx="7"/>
          </p:cNvCxnSpPr>
          <p:nvPr/>
        </p:nvCxnSpPr>
        <p:spPr bwMode="auto">
          <a:xfrm rot="5400000">
            <a:off x="6348413" y="3216275"/>
            <a:ext cx="1035050" cy="654050"/>
          </a:xfrm>
          <a:prstGeom prst="line">
            <a:avLst/>
          </a:prstGeom>
          <a:noFill/>
          <a:ln w="25400" algn="ctr">
            <a:solidFill>
              <a:schemeClr val="bg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45435218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Algorithms in 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Reduce-side join</a:t>
            </a:r>
          </a:p>
          <a:p>
            <a:r>
              <a:rPr lang="en-US" dirty="0" smtClean="0"/>
              <a:t>Map-side join</a:t>
            </a:r>
          </a:p>
          <a:p>
            <a:r>
              <a:rPr lang="en-US" dirty="0" smtClean="0"/>
              <a:t>In-memory join</a:t>
            </a:r>
          </a:p>
          <a:p>
            <a:pPr lvl="1"/>
            <a:r>
              <a:rPr lang="en-US" dirty="0" smtClean="0"/>
              <a:t>Striped variant</a:t>
            </a:r>
          </a:p>
          <a:p>
            <a:pPr lvl="1"/>
            <a:r>
              <a:rPr lang="en-US" dirty="0" err="1" smtClean="0"/>
              <a:t>Memcached</a:t>
            </a:r>
            <a:r>
              <a:rPr lang="en-US" dirty="0" smtClean="0"/>
              <a:t> variant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8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Basic idea: group by join key</a:t>
            </a:r>
          </a:p>
          <a:p>
            <a:pPr lvl="1"/>
            <a:r>
              <a:rPr lang="en-US" dirty="0" smtClean="0"/>
              <a:t>Map over both sets of </a:t>
            </a:r>
            <a:r>
              <a:rPr lang="en-US" dirty="0" err="1" smtClean="0"/>
              <a:t>tuples</a:t>
            </a:r>
            <a:endParaRPr lang="en-US" dirty="0" smtClean="0"/>
          </a:p>
          <a:p>
            <a:pPr lvl="1"/>
            <a:r>
              <a:rPr lang="en-US" dirty="0" smtClean="0"/>
              <a:t>Emit </a:t>
            </a:r>
            <a:r>
              <a:rPr lang="en-US" dirty="0" err="1" smtClean="0"/>
              <a:t>tuple</a:t>
            </a:r>
            <a:r>
              <a:rPr lang="en-US" dirty="0" smtClean="0"/>
              <a:t> as value with join key as the intermediate key</a:t>
            </a:r>
          </a:p>
          <a:p>
            <a:pPr lvl="1"/>
            <a:r>
              <a:rPr lang="en-US" dirty="0" smtClean="0"/>
              <a:t>Execution framework brings together </a:t>
            </a:r>
            <a:r>
              <a:rPr lang="en-US" dirty="0" err="1" smtClean="0"/>
              <a:t>tuples</a:t>
            </a:r>
            <a:r>
              <a:rPr lang="en-US" dirty="0" smtClean="0"/>
              <a:t> sharing the same key</a:t>
            </a:r>
          </a:p>
          <a:p>
            <a:pPr lvl="1"/>
            <a:r>
              <a:rPr lang="en-US" dirty="0" smtClean="0"/>
              <a:t>Perform actual join in reducer</a:t>
            </a:r>
          </a:p>
          <a:p>
            <a:pPr lvl="1"/>
            <a:r>
              <a:rPr lang="en-US" dirty="0" smtClean="0"/>
              <a:t>Similar to a “sort-merge join” in database terminology</a:t>
            </a:r>
          </a:p>
          <a:p>
            <a:r>
              <a:rPr lang="en-US" dirty="0" smtClean="0"/>
              <a:t>Two variants</a:t>
            </a:r>
          </a:p>
          <a:p>
            <a:pPr lvl="1"/>
            <a:r>
              <a:rPr lang="en-US" dirty="0" smtClean="0"/>
              <a:t>1-to-1 joins</a:t>
            </a:r>
          </a:p>
          <a:p>
            <a:pPr lvl="1"/>
            <a:r>
              <a:rPr lang="en-US" dirty="0" smtClean="0"/>
              <a:t>1-to-many and many-to-many joins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80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ge2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76200"/>
            <a:ext cx="9671539" cy="64008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9600" y="6336268"/>
            <a:ext cx="8181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Slides from </a:t>
            </a:r>
            <a:r>
              <a:rPr lang="en-US" b="1" dirty="0">
                <a:solidFill>
                  <a:srgbClr val="FF0000"/>
                </a:solidFill>
              </a:rPr>
              <a:t>Dr. </a:t>
            </a:r>
            <a:r>
              <a:rPr lang="en-US" b="1" dirty="0" err="1">
                <a:solidFill>
                  <a:srgbClr val="FF0000"/>
                </a:solidFill>
              </a:rPr>
              <a:t>Amr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Awadallah’s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Hadoop</a:t>
            </a:r>
            <a:r>
              <a:rPr lang="en-US" b="1" dirty="0" smtClean="0">
                <a:solidFill>
                  <a:srgbClr val="FF0000"/>
                </a:solidFill>
              </a:rPr>
              <a:t> talk at Stanford, CTO &amp; VPE from </a:t>
            </a:r>
            <a:r>
              <a:rPr lang="en-US" b="1" dirty="0" err="1" smtClean="0">
                <a:solidFill>
                  <a:srgbClr val="FF0000"/>
                </a:solidFill>
              </a:rPr>
              <a:t>Cloudera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471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Join: 1-to-1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143000" y="1828800"/>
            <a:ext cx="2286000" cy="381000"/>
            <a:chOff x="1219200" y="1143000"/>
            <a:chExt cx="2286000" cy="381000"/>
          </a:xfrm>
        </p:grpSpPr>
        <p:sp>
          <p:nvSpPr>
            <p:cNvPr id="6" name="Rectangle 5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143000" y="2286000"/>
            <a:ext cx="2286000" cy="381000"/>
            <a:chOff x="1219200" y="1143000"/>
            <a:chExt cx="2286000" cy="381000"/>
          </a:xfrm>
        </p:grpSpPr>
        <p:sp>
          <p:nvSpPr>
            <p:cNvPr id="10" name="Rectangle 9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143000" y="2743200"/>
            <a:ext cx="2286000" cy="381000"/>
            <a:chOff x="2667000" y="1143000"/>
            <a:chExt cx="2286000" cy="381000"/>
          </a:xfrm>
        </p:grpSpPr>
        <p:sp>
          <p:nvSpPr>
            <p:cNvPr id="14" name="Rectangle 1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143000" y="3200400"/>
            <a:ext cx="2286000" cy="381000"/>
            <a:chOff x="2667000" y="1143000"/>
            <a:chExt cx="2286000" cy="381000"/>
          </a:xfrm>
        </p:grpSpPr>
        <p:sp>
          <p:nvSpPr>
            <p:cNvPr id="18" name="Rectangle 1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1" name="Right Arrow 20"/>
          <p:cNvSpPr/>
          <p:nvPr/>
        </p:nvSpPr>
        <p:spPr bwMode="auto">
          <a:xfrm>
            <a:off x="3723736" y="2438400"/>
            <a:ext cx="1076864" cy="5334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48400" y="18288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91200" y="1828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105400" y="1828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48400" y="22860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1200" y="2286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05400" y="22860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248400" y="27432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91200" y="27432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05400" y="27432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248400" y="3200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91200" y="3200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05400" y="3200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53000" y="14478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87739" y="14478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33400" y="10668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Map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4384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81200" y="5105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295400" y="5105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19600" y="55626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962400" y="5562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295400" y="55626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4196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962400" y="5105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438400" y="55626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981200" y="55626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143000" y="47244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77739" y="47244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3400" y="403860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Reduce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430644" y="5986046"/>
            <a:ext cx="50369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Note: no guarantee if R is going to come first or S</a:t>
            </a:r>
          </a:p>
        </p:txBody>
      </p:sp>
    </p:spTree>
    <p:extLst>
      <p:ext uri="{BB962C8B-B14F-4D97-AF65-F5344CB8AC3E}">
        <p14:creationId xmlns:p14="http://schemas.microsoft.com/office/powerpoint/2010/main" val="40726636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/>
      <p:bldP spid="25" grpId="0" animBg="1"/>
      <p:bldP spid="27" grpId="0" animBg="1"/>
      <p:bldP spid="28" grpId="0"/>
      <p:bldP spid="29" grpId="0" animBg="1"/>
      <p:bldP spid="31" grpId="0" animBg="1"/>
      <p:bldP spid="32" grpId="0"/>
      <p:bldP spid="33" grpId="0" animBg="1"/>
      <p:bldP spid="35" grpId="0" animBg="1"/>
      <p:bldP spid="36" grpId="0"/>
      <p:bldP spid="37" grpId="0" animBg="1"/>
      <p:bldP spid="38" grpId="0"/>
      <p:bldP spid="39" grpId="0"/>
      <p:bldP spid="40" grpId="0"/>
      <p:bldP spid="41" grpId="0" animBg="1"/>
      <p:bldP spid="42" grpId="0"/>
      <p:bldP spid="43" grpId="0" animBg="1"/>
      <p:bldP spid="44" grpId="0" animBg="1"/>
      <p:bldP spid="45" grpId="0"/>
      <p:bldP spid="46" grpId="0" animBg="1"/>
      <p:bldP spid="47" grpId="0" animBg="1"/>
      <p:bldP spid="48" grpId="0"/>
      <p:bldP spid="50" grpId="0" animBg="1"/>
      <p:bldP spid="51" grpId="0"/>
      <p:bldP spid="53" grpId="0"/>
      <p:bldP spid="54" grpId="0"/>
      <p:bldP spid="55" grpId="0"/>
      <p:bldP spid="5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Join: 1-to-many</a:t>
            </a:r>
            <a:endParaRPr lang="en-US" dirty="0"/>
          </a:p>
        </p:txBody>
      </p:sp>
      <p:grpSp>
        <p:nvGrpSpPr>
          <p:cNvPr id="2" name="Group 4"/>
          <p:cNvGrpSpPr/>
          <p:nvPr/>
        </p:nvGrpSpPr>
        <p:grpSpPr>
          <a:xfrm>
            <a:off x="1143000" y="1828800"/>
            <a:ext cx="2286000" cy="381000"/>
            <a:chOff x="1219200" y="1143000"/>
            <a:chExt cx="2286000" cy="381000"/>
          </a:xfrm>
        </p:grpSpPr>
        <p:sp>
          <p:nvSpPr>
            <p:cNvPr id="6" name="Rectangle 5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5" name="Group 12"/>
          <p:cNvGrpSpPr/>
          <p:nvPr/>
        </p:nvGrpSpPr>
        <p:grpSpPr>
          <a:xfrm>
            <a:off x="1143000" y="2286000"/>
            <a:ext cx="2286000" cy="381000"/>
            <a:chOff x="2667000" y="1143000"/>
            <a:chExt cx="2286000" cy="381000"/>
          </a:xfrm>
        </p:grpSpPr>
        <p:sp>
          <p:nvSpPr>
            <p:cNvPr id="14" name="Rectangle 1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9" name="Group 16"/>
          <p:cNvGrpSpPr/>
          <p:nvPr/>
        </p:nvGrpSpPr>
        <p:grpSpPr>
          <a:xfrm>
            <a:off x="1143000" y="2743200"/>
            <a:ext cx="2286000" cy="381000"/>
            <a:chOff x="2667000" y="1143000"/>
            <a:chExt cx="2286000" cy="381000"/>
          </a:xfrm>
        </p:grpSpPr>
        <p:sp>
          <p:nvSpPr>
            <p:cNvPr id="18" name="Rectangle 1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1" name="Right Arrow 20"/>
          <p:cNvSpPr/>
          <p:nvPr/>
        </p:nvSpPr>
        <p:spPr bwMode="auto">
          <a:xfrm>
            <a:off x="3723736" y="2438400"/>
            <a:ext cx="1076864" cy="5334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48400" y="18288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91200" y="1828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105400" y="1828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248400" y="22860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91200" y="22860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05400" y="22860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248400" y="27432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91200" y="27432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105400" y="27432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248400" y="3200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91200" y="3200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105400" y="3200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953000" y="14478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187739" y="14478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33400" y="1066800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Map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4384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81200" y="5105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295400" y="5105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4196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962400" y="5105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143000" y="47244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377739" y="47244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3400" y="403860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Reduce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grpSp>
        <p:nvGrpSpPr>
          <p:cNvPr id="49" name="Group 16"/>
          <p:cNvGrpSpPr/>
          <p:nvPr/>
        </p:nvGrpSpPr>
        <p:grpSpPr>
          <a:xfrm>
            <a:off x="1143000" y="3200400"/>
            <a:ext cx="2286000" cy="381000"/>
            <a:chOff x="2667000" y="1143000"/>
            <a:chExt cx="2286000" cy="381000"/>
          </a:xfrm>
        </p:grpSpPr>
        <p:sp>
          <p:nvSpPr>
            <p:cNvPr id="52" name="Rectangle 51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667000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9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6477000" y="5105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019800" y="5105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61938" y="5105400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…</a:t>
            </a:r>
            <a:endParaRPr lang="en-US" sz="1600" kern="0" baseline="-25000" dirty="0">
              <a:solidFill>
                <a:srgbClr val="0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 rot="20989502">
            <a:off x="3293522" y="5582721"/>
            <a:ext cx="3725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</a:rPr>
              <a:t>What’s the problem?</a:t>
            </a:r>
          </a:p>
        </p:txBody>
      </p:sp>
    </p:spTree>
    <p:extLst>
      <p:ext uri="{BB962C8B-B14F-4D97-AF65-F5344CB8AC3E}">
        <p14:creationId xmlns:p14="http://schemas.microsoft.com/office/powerpoint/2010/main" val="32375729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/>
      <p:bldP spid="25" grpId="0" animBg="1"/>
      <p:bldP spid="27" grpId="0" animBg="1"/>
      <p:bldP spid="28" grpId="0"/>
      <p:bldP spid="29" grpId="0" animBg="1"/>
      <p:bldP spid="31" grpId="0" animBg="1"/>
      <p:bldP spid="32" grpId="0"/>
      <p:bldP spid="33" grpId="0" animBg="1"/>
      <p:bldP spid="35" grpId="0" animBg="1"/>
      <p:bldP spid="36" grpId="0"/>
      <p:bldP spid="37" grpId="0" animBg="1"/>
      <p:bldP spid="38" grpId="0"/>
      <p:bldP spid="39" grpId="0"/>
      <p:bldP spid="40" grpId="0"/>
      <p:bldP spid="41" grpId="0" animBg="1"/>
      <p:bldP spid="42" grpId="0"/>
      <p:bldP spid="43" grpId="0" animBg="1"/>
      <p:bldP spid="47" grpId="0" animBg="1"/>
      <p:bldP spid="48" grpId="0"/>
      <p:bldP spid="53" grpId="0"/>
      <p:bldP spid="54" grpId="0"/>
      <p:bldP spid="55" grpId="0"/>
      <p:bldP spid="59" grpId="0" animBg="1"/>
      <p:bldP spid="60" grpId="0"/>
      <p:bldP spid="61" grpId="0"/>
      <p:bldP spid="5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Join: V-to-K Conversion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673412" y="22860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26116" y="2286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22860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2819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19050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12751" y="19050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219200"/>
            <a:ext cx="1980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In reducer…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7000" y="33528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6116" y="2819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2819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26116" y="33528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95400" y="3352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26116" y="3886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95400" y="38862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67000" y="38862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73412" y="44196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26116" y="4419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95400" y="44196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67000" y="49530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67000" y="54864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26116" y="4953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295400" y="49530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26116" y="54864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295400" y="5486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 rot="10800000">
            <a:off x="4121212" y="2476500"/>
            <a:ext cx="526988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724400" y="2328446"/>
            <a:ext cx="3948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New key encountered: hold in memory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 rot="16200000" flipH="1">
            <a:off x="3921888" y="3540888"/>
            <a:ext cx="1446212" cy="641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724400" y="2709446"/>
            <a:ext cx="3483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Cross with records from other set</a:t>
            </a:r>
          </a:p>
        </p:txBody>
      </p:sp>
      <p:cxnSp>
        <p:nvCxnSpPr>
          <p:cNvPr id="45" name="Straight Arrow Connector 44"/>
          <p:cNvCxnSpPr/>
          <p:nvPr/>
        </p:nvCxnSpPr>
        <p:spPr bwMode="auto">
          <a:xfrm rot="10800000">
            <a:off x="4114800" y="4610100"/>
            <a:ext cx="526988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717988" y="4462046"/>
            <a:ext cx="3948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New key encountered: hold in memory</a:t>
            </a:r>
          </a:p>
        </p:txBody>
      </p:sp>
      <p:cxnSp>
        <p:nvCxnSpPr>
          <p:cNvPr id="47" name="Straight Arrow Connector 46"/>
          <p:cNvCxnSpPr/>
          <p:nvPr/>
        </p:nvCxnSpPr>
        <p:spPr bwMode="auto">
          <a:xfrm rot="5400000">
            <a:off x="4178970" y="5410994"/>
            <a:ext cx="912812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717988" y="4843046"/>
            <a:ext cx="3483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Cross with records from other set</a:t>
            </a:r>
          </a:p>
        </p:txBody>
      </p:sp>
    </p:spTree>
    <p:extLst>
      <p:ext uri="{BB962C8B-B14F-4D97-AF65-F5344CB8AC3E}">
        <p14:creationId xmlns:p14="http://schemas.microsoft.com/office/powerpoint/2010/main" val="294822318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8" grpId="0"/>
      <p:bldP spid="9" grpId="0"/>
      <p:bldP spid="10" grpId="0"/>
      <p:bldP spid="11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 animBg="1"/>
      <p:bldP spid="21" grpId="0" animBg="1"/>
      <p:bldP spid="22" grpId="0"/>
      <p:bldP spid="23" grpId="0" animBg="1"/>
      <p:bldP spid="24" grpId="0" animBg="1"/>
      <p:bldP spid="25" grpId="0" animBg="1"/>
      <p:bldP spid="26" grpId="0"/>
      <p:bldP spid="27" grpId="0" animBg="1"/>
      <p:bldP spid="28" grpId="0"/>
      <p:bldP spid="29" grpId="0" animBg="1"/>
      <p:bldP spid="40" grpId="0"/>
      <p:bldP spid="44" grpId="0"/>
      <p:bldP spid="46" grpId="0"/>
      <p:bldP spid="4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Reduce-side Join: many-to-many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673412" y="22860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26116" y="2286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22860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38862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19050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keys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12751" y="1905000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kern="0" dirty="0">
                <a:solidFill>
                  <a:srgbClr val="000000"/>
                </a:solidFill>
              </a:rPr>
              <a:t>values</a:t>
            </a:r>
            <a:endParaRPr lang="en-US" sz="16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219200"/>
            <a:ext cx="1980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kern="0" dirty="0">
                <a:solidFill>
                  <a:srgbClr val="000000"/>
                </a:solidFill>
              </a:rPr>
              <a:t>In reducer…</a:t>
            </a:r>
            <a:endParaRPr lang="en-US" sz="2400" b="1" kern="0" baseline="-25000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67000" y="44196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26116" y="3886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38862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26116" y="44196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95400" y="44196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26116" y="4953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S</a:t>
            </a:r>
            <a:r>
              <a:rPr lang="en-US" sz="1600" kern="0" baseline="-25000" dirty="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295400" y="49530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67000" y="4953000"/>
            <a:ext cx="13716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24400" y="2861846"/>
            <a:ext cx="17363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Hold in memory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 rot="16200000" flipH="1">
            <a:off x="3775900" y="4683888"/>
            <a:ext cx="1446212" cy="641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4724400" y="3852446"/>
            <a:ext cx="3483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</a:rPr>
              <a:t>Cross with records from other set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673412" y="28194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726116" y="2819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295400" y="28194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673412" y="3352800"/>
            <a:ext cx="13716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26116" y="3352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kern="0" dirty="0">
                <a:solidFill>
                  <a:srgbClr val="000000"/>
                </a:solidFill>
              </a:rPr>
              <a:t>R</a:t>
            </a:r>
            <a:r>
              <a:rPr lang="en-US" sz="1600" kern="0" baseline="-25000" dirty="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295400" y="3352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kern="0" baseline="-250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Right Brace 50"/>
          <p:cNvSpPr/>
          <p:nvPr/>
        </p:nvSpPr>
        <p:spPr bwMode="auto">
          <a:xfrm>
            <a:off x="4267200" y="2286000"/>
            <a:ext cx="381000" cy="1447800"/>
          </a:xfrm>
          <a:prstGeom prst="rightBrace">
            <a:avLst>
              <a:gd name="adj1" fmla="val 67715"/>
              <a:gd name="adj2" fmla="val 50000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 rot="20989502">
            <a:off x="3293522" y="5582721"/>
            <a:ext cx="3725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FF0000"/>
                </a:solidFill>
              </a:rPr>
              <a:t>What’s the problem?</a:t>
            </a:r>
          </a:p>
        </p:txBody>
      </p:sp>
    </p:spTree>
    <p:extLst>
      <p:ext uri="{BB962C8B-B14F-4D97-AF65-F5344CB8AC3E}">
        <p14:creationId xmlns:p14="http://schemas.microsoft.com/office/powerpoint/2010/main" val="61469331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8" grpId="0"/>
      <p:bldP spid="9" grpId="0"/>
      <p:bldP spid="10" grpId="0"/>
      <p:bldP spid="11" grpId="0" animBg="1"/>
      <p:bldP spid="14" grpId="0"/>
      <p:bldP spid="15" grpId="0" animBg="1"/>
      <p:bldP spid="16" grpId="0"/>
      <p:bldP spid="17" grpId="0" animBg="1"/>
      <p:bldP spid="18" grpId="0"/>
      <p:bldP spid="19" grpId="0" animBg="1"/>
      <p:bldP spid="20" grpId="0" animBg="1"/>
      <p:bldP spid="40" grpId="0"/>
      <p:bldP spid="44" grpId="0"/>
      <p:bldP spid="35" grpId="0" animBg="1"/>
      <p:bldP spid="36" grpId="0"/>
      <p:bldP spid="37" grpId="0" animBg="1"/>
      <p:bldP spid="43" grpId="0" animBg="1"/>
      <p:bldP spid="49" grpId="0"/>
      <p:bldP spid="50" grpId="0" animBg="1"/>
      <p:bldP spid="51" grpId="0" animBg="1"/>
      <p:bldP spid="5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Map-side Join: Basic Idea</a:t>
            </a:r>
            <a:endParaRPr lang="en-US" dirty="0"/>
          </a:p>
        </p:txBody>
      </p:sp>
      <p:sp>
        <p:nvSpPr>
          <p:cNvPr id="35" name="Content Placeholder 3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Assume two datasets are sorted by the join key: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143000" y="2038290"/>
            <a:ext cx="2286000" cy="381000"/>
            <a:chOff x="1219200" y="1143000"/>
            <a:chExt cx="2286000" cy="381000"/>
          </a:xfrm>
        </p:grpSpPr>
        <p:sp>
          <p:nvSpPr>
            <p:cNvPr id="4" name="Rectangle 3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143000" y="2571690"/>
            <a:ext cx="2286000" cy="381000"/>
            <a:chOff x="1219200" y="1143000"/>
            <a:chExt cx="2286000" cy="381000"/>
          </a:xfrm>
        </p:grpSpPr>
        <p:sp>
          <p:nvSpPr>
            <p:cNvPr id="8" name="Rectangle 7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143000" y="3638490"/>
            <a:ext cx="2286000" cy="381000"/>
            <a:chOff x="1219200" y="1143000"/>
            <a:chExt cx="2286000" cy="381000"/>
          </a:xfrm>
        </p:grpSpPr>
        <p:sp>
          <p:nvSpPr>
            <p:cNvPr id="12" name="Rectangle 11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143000" y="3105090"/>
            <a:ext cx="2286000" cy="381000"/>
            <a:chOff x="1219200" y="1143000"/>
            <a:chExt cx="2286000" cy="381000"/>
          </a:xfrm>
        </p:grpSpPr>
        <p:sp>
          <p:nvSpPr>
            <p:cNvPr id="16" name="Rectangle 15"/>
            <p:cNvSpPr/>
            <p:nvPr/>
          </p:nvSpPr>
          <p:spPr>
            <a:xfrm>
              <a:off x="1676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19200" y="1143000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R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038600" y="3638490"/>
            <a:ext cx="2286000" cy="381000"/>
            <a:chOff x="3124200" y="1143000"/>
            <a:chExt cx="2286000" cy="381000"/>
          </a:xfrm>
        </p:grpSpPr>
        <p:sp>
          <p:nvSpPr>
            <p:cNvPr id="20" name="Rectangle 19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038600" y="2038290"/>
            <a:ext cx="2286000" cy="381000"/>
            <a:chOff x="3124200" y="1143000"/>
            <a:chExt cx="2286000" cy="381000"/>
          </a:xfrm>
        </p:grpSpPr>
        <p:sp>
          <p:nvSpPr>
            <p:cNvPr id="24" name="Rectangle 23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038600" y="3105090"/>
            <a:ext cx="2286000" cy="381000"/>
            <a:chOff x="3124200" y="1143000"/>
            <a:chExt cx="2286000" cy="381000"/>
          </a:xfrm>
        </p:grpSpPr>
        <p:sp>
          <p:nvSpPr>
            <p:cNvPr id="28" name="Rectangle 27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3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038600" y="2571690"/>
            <a:ext cx="2286000" cy="381000"/>
            <a:chOff x="3124200" y="1143000"/>
            <a:chExt cx="2286000" cy="381000"/>
          </a:xfrm>
        </p:grpSpPr>
        <p:sp>
          <p:nvSpPr>
            <p:cNvPr id="32" name="Rectangle 31"/>
            <p:cNvSpPr/>
            <p:nvPr/>
          </p:nvSpPr>
          <p:spPr>
            <a:xfrm>
              <a:off x="3581400" y="1143000"/>
              <a:ext cx="13716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13938" y="1143000"/>
              <a:ext cx="3962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0" dirty="0">
                  <a:solidFill>
                    <a:srgbClr val="000000"/>
                  </a:solidFill>
                </a:rPr>
                <a:t>S</a:t>
              </a:r>
              <a:r>
                <a:rPr lang="en-US" sz="1600" kern="0" baseline="-25000" dirty="0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124200" y="1143000"/>
              <a:ext cx="381000" cy="381000"/>
            </a:xfrm>
            <a:prstGeom prst="rect">
              <a:avLst/>
            </a:prstGeom>
            <a:ln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kern="0" baseline="-25000" dirty="0">
                <a:solidFill>
                  <a:srgbClr val="000000"/>
                </a:solidFill>
                <a:latin typeface="Calibri"/>
              </a:endParaRPr>
            </a:p>
          </p:txBody>
        </p:sp>
      </p:grpSp>
      <p:cxnSp>
        <p:nvCxnSpPr>
          <p:cNvPr id="37" name="Straight Arrow Connector 36"/>
          <p:cNvCxnSpPr/>
          <p:nvPr/>
        </p:nvCxnSpPr>
        <p:spPr bwMode="auto">
          <a:xfrm rot="5400000">
            <a:off x="2323305" y="3447196"/>
            <a:ext cx="28194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66800" y="493389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A sequential scan through both datasets to join</a:t>
            </a:r>
            <a:br>
              <a:rPr lang="en-US" sz="2000" dirty="0">
                <a:solidFill>
                  <a:srgbClr val="000000"/>
                </a:solidFill>
              </a:rPr>
            </a:br>
            <a:r>
              <a:rPr lang="en-US" sz="2000" dirty="0">
                <a:solidFill>
                  <a:srgbClr val="000000"/>
                </a:solidFill>
              </a:rPr>
              <a:t>(called a “merge join” in database terminology)</a:t>
            </a:r>
          </a:p>
        </p:txBody>
      </p:sp>
    </p:spTree>
    <p:extLst>
      <p:ext uri="{BB962C8B-B14F-4D97-AF65-F5344CB8AC3E}">
        <p14:creationId xmlns:p14="http://schemas.microsoft.com/office/powerpoint/2010/main" val="319410942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Map-side Join: Parallel Scans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If datasets are sorted by join key, join can be accomplished by a scan over both datasets</a:t>
            </a:r>
          </a:p>
          <a:p>
            <a:r>
              <a:rPr lang="en-US" dirty="0" smtClean="0"/>
              <a:t>How can we accomplish this in parallel?</a:t>
            </a:r>
          </a:p>
          <a:p>
            <a:pPr lvl="1"/>
            <a:r>
              <a:rPr lang="en-US" dirty="0" smtClean="0"/>
              <a:t>Partition and sort both datasets in the same manner</a:t>
            </a:r>
          </a:p>
          <a:p>
            <a:r>
              <a:rPr lang="en-US" dirty="0" smtClean="0"/>
              <a:t>In MapReduce:</a:t>
            </a:r>
          </a:p>
          <a:p>
            <a:pPr lvl="1"/>
            <a:r>
              <a:rPr lang="en-US" dirty="0" smtClean="0"/>
              <a:t>Map over one dataset, read from other corresponding partition</a:t>
            </a:r>
          </a:p>
          <a:p>
            <a:pPr lvl="1"/>
            <a:r>
              <a:rPr lang="en-US" dirty="0" smtClean="0"/>
              <a:t>No reducers necessary (unless to repartition or resort)</a:t>
            </a:r>
          </a:p>
          <a:p>
            <a:r>
              <a:rPr lang="en-US" dirty="0" smtClean="0"/>
              <a:t>Consistently partitioned datasets: realistic to expect?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86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In-Memory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Basic idea: load one dataset into memory, stream over other dataset</a:t>
            </a:r>
          </a:p>
          <a:p>
            <a:pPr lvl="1"/>
            <a:r>
              <a:rPr lang="en-US" dirty="0" smtClean="0"/>
              <a:t>Works if R &lt;&lt; S and R fits into memory</a:t>
            </a:r>
          </a:p>
          <a:p>
            <a:pPr lvl="1"/>
            <a:r>
              <a:rPr lang="en-US" dirty="0" smtClean="0"/>
              <a:t>Called a “hash join” in database terminology</a:t>
            </a:r>
          </a:p>
          <a:p>
            <a:r>
              <a:rPr lang="en-US" dirty="0" smtClean="0"/>
              <a:t>MapReduce implementation</a:t>
            </a:r>
          </a:p>
          <a:p>
            <a:pPr lvl="1"/>
            <a:r>
              <a:rPr lang="en-US" dirty="0" smtClean="0"/>
              <a:t>Distribute R to all nodes</a:t>
            </a:r>
          </a:p>
          <a:p>
            <a:pPr lvl="1"/>
            <a:r>
              <a:rPr lang="en-US" dirty="0" smtClean="0"/>
              <a:t>Map over S, each mapper loads R in memory, hashed by join key</a:t>
            </a:r>
          </a:p>
          <a:p>
            <a:pPr lvl="1"/>
            <a:r>
              <a:rPr lang="en-US" dirty="0" smtClean="0"/>
              <a:t>For every </a:t>
            </a:r>
            <a:r>
              <a:rPr lang="en-US" dirty="0" err="1" smtClean="0"/>
              <a:t>tuple</a:t>
            </a:r>
            <a:r>
              <a:rPr lang="en-US" dirty="0" smtClean="0"/>
              <a:t> in S, look up join key in R</a:t>
            </a:r>
          </a:p>
          <a:p>
            <a:pPr lvl="1"/>
            <a:r>
              <a:rPr lang="en-US" dirty="0" smtClean="0"/>
              <a:t>No reducers, unless for regrouping or resorting </a:t>
            </a:r>
            <a:r>
              <a:rPr lang="en-US" dirty="0" err="1" smtClean="0"/>
              <a:t>tuples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26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In-Memory Join: Variants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Striped variant:</a:t>
            </a:r>
          </a:p>
          <a:p>
            <a:pPr lvl="1"/>
            <a:r>
              <a:rPr lang="en-US" dirty="0" smtClean="0"/>
              <a:t>R too big to fit into memory? </a:t>
            </a:r>
          </a:p>
          <a:p>
            <a:pPr lvl="1"/>
            <a:r>
              <a:rPr lang="en-US" dirty="0" smtClean="0"/>
              <a:t>Divide R into R</a:t>
            </a:r>
            <a:r>
              <a:rPr lang="en-US" baseline="-25000" dirty="0" smtClean="0"/>
              <a:t>1</a:t>
            </a:r>
            <a:r>
              <a:rPr lang="en-US" dirty="0" smtClean="0"/>
              <a:t>, R</a:t>
            </a:r>
            <a:r>
              <a:rPr lang="en-US" baseline="-25000" dirty="0" smtClean="0"/>
              <a:t>2</a:t>
            </a:r>
            <a:r>
              <a:rPr lang="en-US" dirty="0" smtClean="0"/>
              <a:t>, R</a:t>
            </a:r>
            <a:r>
              <a:rPr lang="en-US" baseline="-25000" dirty="0" smtClean="0"/>
              <a:t>3</a:t>
            </a:r>
            <a:r>
              <a:rPr lang="en-US" dirty="0" smtClean="0"/>
              <a:t>, … </a:t>
            </a:r>
            <a:r>
              <a:rPr lang="en-US" dirty="0" err="1" smtClean="0"/>
              <a:t>s.t</a:t>
            </a:r>
            <a:r>
              <a:rPr lang="en-US" dirty="0" smtClean="0"/>
              <a:t>. each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n</a:t>
            </a:r>
            <a:r>
              <a:rPr lang="en-US" dirty="0" smtClean="0"/>
              <a:t> fits into memory</a:t>
            </a:r>
          </a:p>
          <a:p>
            <a:pPr lvl="1"/>
            <a:r>
              <a:rPr lang="en-US" dirty="0" smtClean="0"/>
              <a:t>Perform in-memory join: </a:t>
            </a:r>
            <a:r>
              <a:rPr lang="en-US" dirty="0" smtClean="0">
                <a:sym typeface="Symbol"/>
              </a:rPr>
              <a:t></a:t>
            </a:r>
            <a:r>
              <a:rPr lang="en-US" i="1" dirty="0" smtClean="0">
                <a:sym typeface="Symbol"/>
              </a:rPr>
              <a:t>n</a:t>
            </a:r>
            <a:r>
              <a:rPr lang="en-US" dirty="0" smtClean="0">
                <a:sym typeface="Symbol"/>
              </a:rPr>
              <a:t>, </a:t>
            </a:r>
            <a:r>
              <a:rPr lang="en-US" dirty="0" err="1" smtClean="0"/>
              <a:t>R</a:t>
            </a:r>
            <a:r>
              <a:rPr lang="en-US" i="1" baseline="-25000" dirty="0" err="1" smtClean="0"/>
              <a:t>n</a:t>
            </a:r>
            <a:r>
              <a:rPr lang="en-US" dirty="0" smtClean="0"/>
              <a:t> ⋈ S</a:t>
            </a:r>
          </a:p>
          <a:p>
            <a:pPr lvl="1"/>
            <a:r>
              <a:rPr lang="en-US" dirty="0" smtClean="0"/>
              <a:t>Take the union of all join results</a:t>
            </a:r>
          </a:p>
          <a:p>
            <a:r>
              <a:rPr lang="en-US" dirty="0" err="1" smtClean="0"/>
              <a:t>Memcached</a:t>
            </a:r>
            <a:r>
              <a:rPr lang="en-US" dirty="0" smtClean="0"/>
              <a:t> join:</a:t>
            </a:r>
          </a:p>
          <a:p>
            <a:pPr lvl="1"/>
            <a:r>
              <a:rPr lang="en-US" dirty="0" smtClean="0"/>
              <a:t>Load R into </a:t>
            </a:r>
            <a:r>
              <a:rPr lang="en-US" dirty="0" err="1" smtClean="0"/>
              <a:t>memcached</a:t>
            </a:r>
            <a:endParaRPr lang="en-US" dirty="0" smtClean="0"/>
          </a:p>
          <a:p>
            <a:pPr lvl="1"/>
            <a:r>
              <a:rPr lang="en-US" dirty="0" smtClean="0"/>
              <a:t>Replace in-memory hash lookup with </a:t>
            </a:r>
            <a:r>
              <a:rPr lang="en-US" dirty="0" err="1" smtClean="0"/>
              <a:t>memcached</a:t>
            </a:r>
            <a:r>
              <a:rPr lang="en-US" dirty="0" smtClean="0"/>
              <a:t> lookup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6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Memcached</a:t>
            </a:r>
            <a:endParaRPr lang="en-US" dirty="0"/>
          </a:p>
        </p:txBody>
      </p:sp>
      <p:pic>
        <p:nvPicPr>
          <p:cNvPr id="4" name="Picture 3" descr="facebook_arch_x60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066800"/>
            <a:ext cx="5684837" cy="321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828800" y="5221069"/>
            <a:ext cx="525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+mn-lt"/>
              </a:rPr>
              <a:t>Database layer:</a:t>
            </a:r>
            <a:r>
              <a:rPr lang="en-US" sz="1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1800" b="0" dirty="0">
                <a:solidFill>
                  <a:schemeClr val="bg1"/>
                </a:solidFill>
                <a:latin typeface="+mn-lt"/>
              </a:rPr>
              <a:t>800 eight-core Linux servers running </a:t>
            </a:r>
            <a:r>
              <a:rPr lang="en-US" sz="1800" b="0" dirty="0" err="1">
                <a:solidFill>
                  <a:schemeClr val="bg1"/>
                </a:solidFill>
                <a:latin typeface="+mn-lt"/>
              </a:rPr>
              <a:t>MySQL</a:t>
            </a:r>
            <a:r>
              <a:rPr lang="en-US" sz="1800" b="0" dirty="0">
                <a:solidFill>
                  <a:schemeClr val="bg1"/>
                </a:solidFill>
                <a:latin typeface="+mn-lt"/>
              </a:rPr>
              <a:t> (40 TB user data)</a:t>
            </a:r>
          </a:p>
        </p:txBody>
      </p:sp>
      <p:sp>
        <p:nvSpPr>
          <p:cNvPr id="6" name="TextBox 6"/>
          <p:cNvSpPr txBox="1">
            <a:spLocks noChangeArrowheads="1"/>
          </p:cNvSpPr>
          <p:nvPr/>
        </p:nvSpPr>
        <p:spPr bwMode="auto">
          <a:xfrm>
            <a:off x="1828800" y="4574957"/>
            <a:ext cx="52879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  <a:latin typeface="+mn-lt"/>
              </a:rPr>
              <a:t>Caching servers:</a:t>
            </a:r>
            <a:r>
              <a:rPr lang="en-US" sz="1800" dirty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1800" b="0" dirty="0">
                <a:solidFill>
                  <a:schemeClr val="bg1"/>
                </a:solidFill>
                <a:latin typeface="+mn-lt"/>
              </a:rPr>
              <a:t>15 million requests per second, 95% handled by </a:t>
            </a:r>
            <a:r>
              <a:rPr lang="en-US" sz="1800" b="0" dirty="0" err="1">
                <a:solidFill>
                  <a:schemeClr val="bg1"/>
                </a:solidFill>
                <a:latin typeface="+mn-lt"/>
              </a:rPr>
              <a:t>memcache</a:t>
            </a:r>
            <a:r>
              <a:rPr lang="en-US" sz="1800" b="0" dirty="0">
                <a:solidFill>
                  <a:schemeClr val="bg1"/>
                </a:solidFill>
                <a:latin typeface="+mn-lt"/>
              </a:rPr>
              <a:t> (15 TB of RAM)</a:t>
            </a: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0" dirty="0" smtClean="0">
                <a:solidFill>
                  <a:schemeClr val="bg2"/>
                </a:solidFill>
              </a:rPr>
              <a:t>Source: Technology Review (July/August, 2008)</a:t>
            </a:r>
          </a:p>
        </p:txBody>
      </p:sp>
    </p:spTree>
    <p:extLst>
      <p:ext uri="{BB962C8B-B14F-4D97-AF65-F5344CB8AC3E}">
        <p14:creationId xmlns:p14="http://schemas.microsoft.com/office/powerpoint/2010/main" val="39948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Memcached</a:t>
            </a:r>
            <a:r>
              <a:rPr lang="en-US" dirty="0" smtClean="0"/>
              <a:t> Join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Memcached</a:t>
            </a:r>
            <a:r>
              <a:rPr lang="en-US" dirty="0" smtClean="0"/>
              <a:t> join:</a:t>
            </a:r>
          </a:p>
          <a:p>
            <a:pPr lvl="1"/>
            <a:r>
              <a:rPr lang="en-US" dirty="0" smtClean="0"/>
              <a:t>Load R into </a:t>
            </a:r>
            <a:r>
              <a:rPr lang="en-US" dirty="0" err="1" smtClean="0"/>
              <a:t>memcached</a:t>
            </a:r>
            <a:endParaRPr lang="en-US" dirty="0" smtClean="0"/>
          </a:p>
          <a:p>
            <a:pPr lvl="1"/>
            <a:r>
              <a:rPr lang="en-US" dirty="0" smtClean="0"/>
              <a:t>Replace in-memory hash lookup with </a:t>
            </a:r>
            <a:r>
              <a:rPr lang="en-US" dirty="0" err="1" smtClean="0"/>
              <a:t>memcached</a:t>
            </a:r>
            <a:r>
              <a:rPr lang="en-US" dirty="0" smtClean="0"/>
              <a:t> lookup</a:t>
            </a:r>
          </a:p>
          <a:p>
            <a:r>
              <a:rPr lang="en-US" dirty="0" smtClean="0"/>
              <a:t>Capacity and scalability?</a:t>
            </a:r>
          </a:p>
          <a:p>
            <a:pPr lvl="1"/>
            <a:r>
              <a:rPr lang="en-US" dirty="0" err="1" smtClean="0"/>
              <a:t>Memcached</a:t>
            </a:r>
            <a:r>
              <a:rPr lang="en-US" dirty="0" smtClean="0"/>
              <a:t> capacity &gt;&gt; RAM of individual node</a:t>
            </a:r>
          </a:p>
          <a:p>
            <a:pPr lvl="1"/>
            <a:r>
              <a:rPr lang="en-US" dirty="0" err="1" smtClean="0"/>
              <a:t>Memcached</a:t>
            </a:r>
            <a:r>
              <a:rPr lang="en-US" dirty="0" smtClean="0"/>
              <a:t> scales out with cluster</a:t>
            </a:r>
          </a:p>
          <a:p>
            <a:r>
              <a:rPr lang="en-US" dirty="0" smtClean="0"/>
              <a:t>Latency?</a:t>
            </a:r>
          </a:p>
          <a:p>
            <a:pPr lvl="1"/>
            <a:r>
              <a:rPr lang="en-US" dirty="0" err="1" smtClean="0"/>
              <a:t>Memcached</a:t>
            </a:r>
            <a:r>
              <a:rPr lang="en-US" dirty="0" smtClean="0"/>
              <a:t> is fast (basically, speed of network)</a:t>
            </a:r>
          </a:p>
          <a:p>
            <a:pPr lvl="1"/>
            <a:r>
              <a:rPr lang="en-US" dirty="0" smtClean="0"/>
              <a:t>Batch requests to amortize latency costs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b="0" dirty="0" smtClean="0">
                <a:solidFill>
                  <a:schemeClr val="bg2"/>
                </a:solidFill>
              </a:rPr>
              <a:t>Source: See tech report by Lin et al. (2009)</a:t>
            </a:r>
          </a:p>
        </p:txBody>
      </p:sp>
    </p:spTree>
    <p:extLst>
      <p:ext uri="{BB962C8B-B14F-4D97-AF65-F5344CB8AC3E}">
        <p14:creationId xmlns:p14="http://schemas.microsoft.com/office/powerpoint/2010/main" val="156821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Two tables:</a:t>
            </a:r>
          </a:p>
          <a:p>
            <a:pPr lvl="1"/>
            <a:r>
              <a:rPr lang="en-US" dirty="0" smtClean="0"/>
              <a:t>User demographics (gender, age, income, etc.)</a:t>
            </a:r>
          </a:p>
          <a:p>
            <a:pPr lvl="1"/>
            <a:r>
              <a:rPr lang="en-US" dirty="0" smtClean="0"/>
              <a:t>User page visits (URL, time spent, etc.)</a:t>
            </a:r>
          </a:p>
          <a:p>
            <a:r>
              <a:rPr lang="en-US" dirty="0" smtClean="0"/>
              <a:t>Analyses we might want to perform:</a:t>
            </a:r>
          </a:p>
          <a:p>
            <a:pPr lvl="1"/>
            <a:r>
              <a:rPr lang="en-US" dirty="0" smtClean="0"/>
              <a:t>Statistics on demographic characteristics</a:t>
            </a:r>
          </a:p>
          <a:p>
            <a:pPr lvl="1"/>
            <a:r>
              <a:rPr lang="en-US" dirty="0" smtClean="0"/>
              <a:t>Statistics on page visits</a:t>
            </a:r>
          </a:p>
          <a:p>
            <a:pPr lvl="1"/>
            <a:r>
              <a:rPr lang="en-US" dirty="0" smtClean="0"/>
              <a:t>Statistics on page visits by URL</a:t>
            </a:r>
          </a:p>
          <a:p>
            <a:pPr lvl="1"/>
            <a:r>
              <a:rPr lang="en-US" dirty="0" smtClean="0"/>
              <a:t>Statistics on page visits by demographic characteristic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07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join to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In-memory join &gt; map-side join &gt; reduce-side join</a:t>
            </a:r>
          </a:p>
          <a:p>
            <a:pPr lvl="1"/>
            <a:r>
              <a:rPr lang="en-US" dirty="0" smtClean="0"/>
              <a:t>Why?</a:t>
            </a:r>
          </a:p>
          <a:p>
            <a:r>
              <a:rPr lang="en-US" dirty="0" smtClean="0"/>
              <a:t>Limitations of each?</a:t>
            </a:r>
          </a:p>
          <a:p>
            <a:pPr lvl="1"/>
            <a:r>
              <a:rPr lang="en-US" dirty="0" smtClean="0"/>
              <a:t>In-memory join: memory</a:t>
            </a:r>
          </a:p>
          <a:p>
            <a:pPr lvl="1"/>
            <a:r>
              <a:rPr lang="en-US" dirty="0" smtClean="0"/>
              <a:t>Map-side join: sort order and partitioning</a:t>
            </a:r>
          </a:p>
          <a:p>
            <a:pPr lvl="1"/>
            <a:r>
              <a:rPr lang="en-US" dirty="0" smtClean="0"/>
              <a:t>Reduce-side join: general purpose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39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Processing Relational Data: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MapReduce algorithms for processing relational data:</a:t>
            </a:r>
          </a:p>
          <a:p>
            <a:pPr lvl="1"/>
            <a:r>
              <a:rPr lang="en-US" dirty="0" smtClean="0"/>
              <a:t>Group by, sorting, partitioning are handled automatically by shuffle/sort in MapReduce</a:t>
            </a:r>
          </a:p>
          <a:p>
            <a:pPr lvl="1"/>
            <a:r>
              <a:rPr lang="en-US" dirty="0" smtClean="0"/>
              <a:t>Selection, projection, and other computations (e.g., aggregation), are performed either in mapper or reducer</a:t>
            </a:r>
          </a:p>
          <a:p>
            <a:pPr lvl="1"/>
            <a:r>
              <a:rPr lang="en-US" dirty="0" smtClean="0"/>
              <a:t>Multiple strategies for relational joins</a:t>
            </a:r>
          </a:p>
          <a:p>
            <a:r>
              <a:rPr lang="en-US" dirty="0" smtClean="0"/>
              <a:t>Complex operations require multiple MapReduce jobs</a:t>
            </a:r>
          </a:p>
          <a:p>
            <a:pPr lvl="1"/>
            <a:r>
              <a:rPr lang="en-US" dirty="0" smtClean="0"/>
              <a:t>Example: top ten URLs in terms of average time spent</a:t>
            </a:r>
          </a:p>
          <a:p>
            <a:pPr lvl="1"/>
            <a:r>
              <a:rPr lang="en-US" dirty="0" smtClean="0"/>
              <a:t>Opportunities for automatic optimization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667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Evolving roles for </a:t>
            </a:r>
            <a:br>
              <a:rPr lang="en-US" sz="3200" dirty="0" smtClean="0"/>
            </a:br>
            <a:r>
              <a:rPr lang="en-US" sz="3200" dirty="0" smtClean="0"/>
              <a:t>relational database and MapReduce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7207460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ge2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76200"/>
            <a:ext cx="9671539" cy="64008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9600" y="6336268"/>
            <a:ext cx="8181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Slides from </a:t>
            </a:r>
            <a:r>
              <a:rPr lang="en-US" b="1" dirty="0">
                <a:solidFill>
                  <a:srgbClr val="FF0000"/>
                </a:solidFill>
              </a:rPr>
              <a:t>Dr. </a:t>
            </a:r>
            <a:r>
              <a:rPr lang="en-US" b="1" dirty="0" err="1">
                <a:solidFill>
                  <a:srgbClr val="FF0000"/>
                </a:solidFill>
              </a:rPr>
              <a:t>Amr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Awadallah’s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Hadoop</a:t>
            </a:r>
            <a:r>
              <a:rPr lang="en-US" b="1" dirty="0" smtClean="0">
                <a:solidFill>
                  <a:srgbClr val="FF0000"/>
                </a:solidFill>
              </a:rPr>
              <a:t> talk at Stanford, CTO &amp; VPE from </a:t>
            </a:r>
            <a:r>
              <a:rPr lang="en-US" b="1" dirty="0" err="1" smtClean="0">
                <a:solidFill>
                  <a:srgbClr val="FF0000"/>
                </a:solidFill>
              </a:rPr>
              <a:t>Cloudera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OLTP/OLAP/Hadoop Architecture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572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rPr>
              <a:t>OLTP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6705600" y="2438400"/>
            <a:ext cx="20574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rPr>
              <a:t>OLAP</a:t>
            </a:r>
          </a:p>
        </p:txBody>
      </p:sp>
      <p:cxnSp>
        <p:nvCxnSpPr>
          <p:cNvPr id="7" name="Straight Arrow Connector 6"/>
          <p:cNvCxnSpPr>
            <a:stCxn id="4" idx="3"/>
            <a:endCxn id="11" idx="1"/>
          </p:cNvCxnSpPr>
          <p:nvPr/>
        </p:nvCxnSpPr>
        <p:spPr bwMode="auto">
          <a:xfrm>
            <a:off x="2514600" y="3467100"/>
            <a:ext cx="2514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362201" y="2667000"/>
            <a:ext cx="28193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2"/>
                </a:solidFill>
              </a:rPr>
              <a:t>ETL</a:t>
            </a:r>
            <a:r>
              <a:rPr lang="en-US" sz="1400" dirty="0" smtClean="0">
                <a:solidFill>
                  <a:schemeClr val="bg2"/>
                </a:solidFill>
              </a:rPr>
              <a:t/>
            </a:r>
            <a:br>
              <a:rPr lang="en-US" sz="1400" dirty="0" smtClean="0">
                <a:solidFill>
                  <a:schemeClr val="bg2"/>
                </a:solidFill>
              </a:rPr>
            </a:br>
            <a:r>
              <a:rPr lang="en-US" sz="1400" b="0" dirty="0" smtClean="0">
                <a:solidFill>
                  <a:schemeClr val="bg2"/>
                </a:solidFill>
              </a:rPr>
              <a:t>(Extract, Transform, and Load)</a:t>
            </a:r>
            <a:endParaRPr lang="en-US" sz="1400" b="0" dirty="0">
              <a:solidFill>
                <a:schemeClr val="bg2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029200" y="2438400"/>
            <a:ext cx="1524000" cy="2057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</a:rPr>
              <a:t>Hadoop</a:t>
            </a:r>
          </a:p>
        </p:txBody>
      </p:sp>
      <p:sp>
        <p:nvSpPr>
          <p:cNvPr id="9" name="TextBox 8"/>
          <p:cNvSpPr txBox="1"/>
          <p:nvPr/>
        </p:nvSpPr>
        <p:spPr>
          <a:xfrm rot="20803626">
            <a:off x="1447202" y="4450516"/>
            <a:ext cx="56477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Why does this make sense?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71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Hive and Pig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426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High-Level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Hadoop is great for large-data processing!</a:t>
            </a:r>
          </a:p>
          <a:p>
            <a:pPr lvl="1"/>
            <a:r>
              <a:rPr lang="en-US" dirty="0" smtClean="0"/>
              <a:t>But writing Java programs for everything is verbose and slow</a:t>
            </a:r>
          </a:p>
          <a:p>
            <a:pPr lvl="1"/>
            <a:r>
              <a:rPr lang="en-US" dirty="0" smtClean="0"/>
              <a:t>Analysts don’t want to (or can’t) write Java</a:t>
            </a:r>
          </a:p>
          <a:p>
            <a:r>
              <a:rPr lang="en-US" dirty="0" smtClean="0"/>
              <a:t>Solution: develop higher-level data processing languages</a:t>
            </a:r>
          </a:p>
          <a:p>
            <a:pPr lvl="1"/>
            <a:r>
              <a:rPr lang="en-US" dirty="0" smtClean="0"/>
              <a:t>Hive: HQL is like SQL</a:t>
            </a:r>
          </a:p>
          <a:p>
            <a:pPr lvl="1"/>
            <a:r>
              <a:rPr lang="en-US" dirty="0" smtClean="0"/>
              <a:t>Pig: Pig Latin is a bit like Perl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Hive and Pig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Hive: data warehousing application in Hadoop</a:t>
            </a:r>
          </a:p>
          <a:p>
            <a:pPr lvl="1"/>
            <a:r>
              <a:rPr lang="en-US" dirty="0" smtClean="0"/>
              <a:t>Query language is HQL, variant of SQL</a:t>
            </a:r>
          </a:p>
          <a:p>
            <a:pPr lvl="1"/>
            <a:r>
              <a:rPr lang="en-US" dirty="0" smtClean="0"/>
              <a:t>Tables stored on HDFS as flat files</a:t>
            </a:r>
          </a:p>
          <a:p>
            <a:pPr lvl="1"/>
            <a:r>
              <a:rPr lang="en-US" dirty="0" smtClean="0"/>
              <a:t>Developed by </a:t>
            </a:r>
            <a:r>
              <a:rPr lang="en-US" dirty="0" err="1" smtClean="0"/>
              <a:t>Facebook</a:t>
            </a:r>
            <a:r>
              <a:rPr lang="en-US" dirty="0" smtClean="0"/>
              <a:t>, now open source</a:t>
            </a:r>
          </a:p>
          <a:p>
            <a:r>
              <a:rPr lang="en-US" dirty="0" smtClean="0"/>
              <a:t>Pig: large-scale data processing system</a:t>
            </a:r>
          </a:p>
          <a:p>
            <a:pPr lvl="1"/>
            <a:r>
              <a:rPr lang="en-US" dirty="0" smtClean="0"/>
              <a:t>Scripts are written in Pig Latin, a dataflow language</a:t>
            </a:r>
          </a:p>
          <a:p>
            <a:pPr lvl="1"/>
            <a:r>
              <a:rPr lang="en-US" dirty="0" smtClean="0"/>
              <a:t>Developed by Yahoo!, now open source</a:t>
            </a:r>
          </a:p>
          <a:p>
            <a:pPr lvl="1"/>
            <a:r>
              <a:rPr lang="en-US" dirty="0" smtClean="0"/>
              <a:t>Roughly 1/3 of all Yahoo! internal jobs</a:t>
            </a:r>
          </a:p>
          <a:p>
            <a:r>
              <a:rPr lang="en-US" dirty="0" smtClean="0"/>
              <a:t>Common idea:</a:t>
            </a:r>
          </a:p>
          <a:p>
            <a:pPr lvl="1"/>
            <a:r>
              <a:rPr lang="en-US" dirty="0" smtClean="0"/>
              <a:t>Provide higher-level language to facilitate large-data processing</a:t>
            </a:r>
          </a:p>
          <a:p>
            <a:pPr lvl="1"/>
            <a:r>
              <a:rPr lang="en-US" dirty="0" smtClean="0"/>
              <a:t>Higher-level language “compiles down” to Hadoop jobs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 l="18000" r="18000"/>
          <a:stretch>
            <a:fillRect/>
          </a:stretch>
        </p:blipFill>
        <p:spPr>
          <a:xfrm>
            <a:off x="7239000" y="2819400"/>
            <a:ext cx="1682496" cy="175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hive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2800" y="914400"/>
            <a:ext cx="1795299" cy="160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2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Hive: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Started at Facebook</a:t>
            </a:r>
          </a:p>
          <a:p>
            <a:r>
              <a:rPr lang="en-US" dirty="0" smtClean="0"/>
              <a:t>Data was collected by nightly </a:t>
            </a:r>
            <a:r>
              <a:rPr lang="en-US" dirty="0" err="1" smtClean="0"/>
              <a:t>cron</a:t>
            </a:r>
            <a:r>
              <a:rPr lang="en-US" dirty="0" smtClean="0"/>
              <a:t> jobs into Oracle DB</a:t>
            </a:r>
          </a:p>
          <a:p>
            <a:r>
              <a:rPr lang="en-US" dirty="0" smtClean="0"/>
              <a:t>“ETL” via hand-coded python</a:t>
            </a:r>
          </a:p>
          <a:p>
            <a:r>
              <a:rPr lang="en-US" dirty="0" smtClean="0"/>
              <a:t>Grew from 10s of GBs (2006) to 1 TB/day new data (2007), now 10x that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EEECE1"/>
                </a:solidFill>
                <a:latin typeface="Calibri"/>
              </a:rPr>
              <a:t>Source: cc-licensed slide by </a:t>
            </a:r>
            <a:r>
              <a:rPr lang="en-US" sz="1000" dirty="0" err="1">
                <a:solidFill>
                  <a:srgbClr val="EEECE1"/>
                </a:solidFill>
                <a:latin typeface="Calibri"/>
              </a:rPr>
              <a:t>Cloudera</a:t>
            </a:r>
            <a:endParaRPr lang="en-US" sz="1000" dirty="0">
              <a:solidFill>
                <a:srgbClr val="EEECE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682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Hive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Shell: allows interactive queries</a:t>
            </a:r>
          </a:p>
          <a:p>
            <a:r>
              <a:rPr lang="en-US" dirty="0" smtClean="0"/>
              <a:t>Driver: session handles, fetch, execute</a:t>
            </a:r>
          </a:p>
          <a:p>
            <a:r>
              <a:rPr lang="en-US" dirty="0" smtClean="0"/>
              <a:t>Compiler: parse, plan, optimize</a:t>
            </a:r>
          </a:p>
          <a:p>
            <a:r>
              <a:rPr lang="en-US" dirty="0" smtClean="0"/>
              <a:t>Execution engine: DAG of stages (MR, HDFS, metadata)</a:t>
            </a:r>
          </a:p>
          <a:p>
            <a:r>
              <a:rPr lang="en-US" dirty="0" err="1" smtClean="0"/>
              <a:t>Metastore</a:t>
            </a:r>
            <a:r>
              <a:rPr lang="en-US" dirty="0" smtClean="0"/>
              <a:t>: schema, location in HDFS, </a:t>
            </a:r>
            <a:r>
              <a:rPr lang="en-US" dirty="0" err="1" smtClean="0"/>
              <a:t>SerDe</a:t>
            </a:r>
            <a:endParaRPr lang="en-US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EEECE1"/>
                </a:solidFill>
                <a:latin typeface="Calibri"/>
              </a:rPr>
              <a:t>Source: cc-licensed slide by </a:t>
            </a:r>
            <a:r>
              <a:rPr lang="en-US" sz="1000" dirty="0" err="1">
                <a:solidFill>
                  <a:srgbClr val="EEECE1"/>
                </a:solidFill>
                <a:latin typeface="Calibri"/>
              </a:rPr>
              <a:t>Cloudera</a:t>
            </a:r>
            <a:endParaRPr lang="en-US" sz="1000" dirty="0">
              <a:solidFill>
                <a:srgbClr val="EEECE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2729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Primitives</a:t>
            </a:r>
          </a:p>
          <a:p>
            <a:pPr lvl="1"/>
            <a:r>
              <a:rPr lang="en-US" dirty="0" smtClean="0"/>
              <a:t>Projection (</a:t>
            </a:r>
            <a:r>
              <a:rPr lang="en-US" dirty="0" smtClean="0">
                <a:sym typeface="Symbol"/>
              </a:rPr>
              <a:t>)</a:t>
            </a:r>
            <a:endParaRPr lang="en-US" dirty="0" smtClean="0"/>
          </a:p>
          <a:p>
            <a:pPr lvl="1"/>
            <a:r>
              <a:rPr lang="en-US" dirty="0" smtClean="0"/>
              <a:t>Selection (</a:t>
            </a:r>
            <a:r>
              <a:rPr lang="en-US" dirty="0" smtClean="0">
                <a:sym typeface="Symbol"/>
              </a:rPr>
              <a:t>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Cartesian product (</a:t>
            </a:r>
            <a:r>
              <a:rPr lang="en-US" dirty="0" smtClean="0">
                <a:sym typeface="Symbol"/>
              </a:rPr>
              <a:t>)</a:t>
            </a:r>
          </a:p>
          <a:p>
            <a:pPr lvl="1"/>
            <a:r>
              <a:rPr lang="en-US" dirty="0" smtClean="0"/>
              <a:t>Set union (</a:t>
            </a:r>
            <a:r>
              <a:rPr lang="en-US" dirty="0" smtClean="0">
                <a:sym typeface="Symbol"/>
              </a:rPr>
              <a:t>)</a:t>
            </a:r>
          </a:p>
          <a:p>
            <a:pPr lvl="1"/>
            <a:r>
              <a:rPr lang="en-US" dirty="0" smtClean="0"/>
              <a:t>Set difference (</a:t>
            </a:r>
            <a:r>
              <a:rPr lang="en-US" dirty="0" smtClean="0">
                <a:sym typeface="Symbol"/>
              </a:rPr>
              <a:t>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Rename (</a:t>
            </a:r>
            <a:r>
              <a:rPr lang="en-US" dirty="0" smtClean="0">
                <a:sym typeface="Symbol"/>
              </a:rPr>
              <a:t>)</a:t>
            </a:r>
            <a:endParaRPr lang="en-US" dirty="0" smtClean="0"/>
          </a:p>
          <a:p>
            <a:r>
              <a:rPr lang="en-US" dirty="0" smtClean="0"/>
              <a:t>Other operations</a:t>
            </a:r>
          </a:p>
          <a:p>
            <a:pPr lvl="1"/>
            <a:r>
              <a:rPr lang="en-US" dirty="0" smtClean="0"/>
              <a:t>Join (⋈)</a:t>
            </a:r>
          </a:p>
          <a:p>
            <a:pPr lvl="1"/>
            <a:r>
              <a:rPr lang="en-US" dirty="0" smtClean="0"/>
              <a:t>Group by… aggregation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10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Model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Tables</a:t>
            </a:r>
          </a:p>
          <a:p>
            <a:pPr lvl="1"/>
            <a:r>
              <a:rPr lang="en-US" smtClean="0"/>
              <a:t>Typed columns (int, float, string, boolean)</a:t>
            </a:r>
          </a:p>
          <a:p>
            <a:pPr lvl="1"/>
            <a:r>
              <a:rPr lang="en-US" smtClean="0"/>
              <a:t>Also, list: map (for JSON-like data)</a:t>
            </a:r>
          </a:p>
          <a:p>
            <a:r>
              <a:rPr lang="en-US" smtClean="0"/>
              <a:t>Partitions</a:t>
            </a:r>
          </a:p>
          <a:p>
            <a:pPr lvl="1"/>
            <a:r>
              <a:rPr lang="en-US" smtClean="0"/>
              <a:t>For example, range-partition tables by date</a:t>
            </a:r>
          </a:p>
          <a:p>
            <a:r>
              <a:rPr lang="en-US" smtClean="0"/>
              <a:t>Buckets</a:t>
            </a:r>
          </a:p>
          <a:p>
            <a:pPr lvl="1"/>
            <a:r>
              <a:rPr lang="en-US" smtClean="0"/>
              <a:t>Hash partitions within ranges (useful for sampling, join optimization)</a:t>
            </a:r>
            <a:endParaRPr lang="en-US" dirty="0" smtClean="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EEECE1"/>
                </a:solidFill>
                <a:latin typeface="Calibri"/>
              </a:rPr>
              <a:t>Source: cc-licensed slide by </a:t>
            </a:r>
            <a:r>
              <a:rPr lang="en-US" sz="1000" dirty="0" err="1">
                <a:solidFill>
                  <a:srgbClr val="EEECE1"/>
                </a:solidFill>
                <a:latin typeface="Calibri"/>
              </a:rPr>
              <a:t>Cloudera</a:t>
            </a:r>
            <a:endParaRPr lang="en-US" sz="1000" dirty="0">
              <a:solidFill>
                <a:srgbClr val="EEECE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1730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Metastore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Database: namespace containing a set of tables</a:t>
            </a:r>
          </a:p>
          <a:p>
            <a:r>
              <a:rPr lang="en-US" dirty="0" smtClean="0"/>
              <a:t>Holds table definitions (column types, physical layout)</a:t>
            </a:r>
          </a:p>
          <a:p>
            <a:r>
              <a:rPr lang="en-US" dirty="0" smtClean="0"/>
              <a:t>Holds partitioning information</a:t>
            </a:r>
          </a:p>
          <a:p>
            <a:r>
              <a:rPr lang="en-US" dirty="0" smtClean="0"/>
              <a:t>Can be stored in Derby, </a:t>
            </a:r>
            <a:r>
              <a:rPr lang="en-US" dirty="0" err="1" smtClean="0"/>
              <a:t>MySQL</a:t>
            </a:r>
            <a:r>
              <a:rPr lang="en-US" dirty="0" smtClean="0"/>
              <a:t>, and many other relational databases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EEECE1"/>
                </a:solidFill>
                <a:latin typeface="Calibri"/>
              </a:rPr>
              <a:t>Source: cc-licensed slide by </a:t>
            </a:r>
            <a:r>
              <a:rPr lang="en-US" sz="1000" dirty="0" err="1">
                <a:solidFill>
                  <a:srgbClr val="EEECE1"/>
                </a:solidFill>
                <a:latin typeface="Calibri"/>
              </a:rPr>
              <a:t>Cloudera</a:t>
            </a:r>
            <a:endParaRPr lang="en-US" sz="1000" dirty="0">
              <a:solidFill>
                <a:srgbClr val="EEECE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3578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Physical Layout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Warehouse directory in HDFS</a:t>
            </a:r>
          </a:p>
          <a:p>
            <a:pPr lvl="1"/>
            <a:r>
              <a:rPr lang="en-US" smtClean="0"/>
              <a:t>E.g., /user/hive/warehouse</a:t>
            </a:r>
          </a:p>
          <a:p>
            <a:r>
              <a:rPr lang="en-US" smtClean="0"/>
              <a:t>Tables stored in subdirectories of warehouse</a:t>
            </a:r>
          </a:p>
          <a:p>
            <a:pPr lvl="1"/>
            <a:r>
              <a:rPr lang="en-US" smtClean="0"/>
              <a:t>Partitions form subdirectories of tables</a:t>
            </a:r>
          </a:p>
          <a:p>
            <a:r>
              <a:rPr lang="en-US" smtClean="0"/>
              <a:t>Actual data stored in flat files</a:t>
            </a:r>
          </a:p>
          <a:p>
            <a:pPr lvl="1"/>
            <a:r>
              <a:rPr lang="en-US" smtClean="0"/>
              <a:t>Control char-delimited text, or SequenceFiles</a:t>
            </a:r>
          </a:p>
          <a:p>
            <a:pPr lvl="1"/>
            <a:r>
              <a:rPr lang="en-US" smtClean="0"/>
              <a:t>With custom SerDe, can use arbitrary format</a:t>
            </a:r>
            <a:endParaRPr lang="en-US" dirty="0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EEECE1"/>
                </a:solidFill>
                <a:latin typeface="Calibri"/>
              </a:rPr>
              <a:t>Source: cc-licensed slide by </a:t>
            </a:r>
            <a:r>
              <a:rPr lang="en-US" sz="1000" dirty="0" err="1">
                <a:solidFill>
                  <a:srgbClr val="EEECE1"/>
                </a:solidFill>
                <a:latin typeface="Calibri"/>
              </a:rPr>
              <a:t>Cloudera</a:t>
            </a:r>
            <a:endParaRPr lang="en-US" sz="1000" dirty="0">
              <a:solidFill>
                <a:srgbClr val="EEECE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4834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Hive: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Hive looks similar to an SQL database</a:t>
            </a:r>
          </a:p>
          <a:p>
            <a:r>
              <a:rPr lang="en-US" dirty="0" smtClean="0"/>
              <a:t>Relational join on two tables:</a:t>
            </a:r>
          </a:p>
          <a:p>
            <a:pPr lvl="1"/>
            <a:r>
              <a:rPr lang="en-US" dirty="0" smtClean="0"/>
              <a:t>Table of word counts from Shakespeare collection</a:t>
            </a:r>
          </a:p>
          <a:p>
            <a:pPr lvl="1"/>
            <a:r>
              <a:rPr lang="en-US" dirty="0" smtClean="0"/>
              <a:t>Table of word counts from the bible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6611938"/>
            <a:ext cx="32766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000000"/>
                </a:solidFill>
                <a:latin typeface="Arial"/>
              </a:rPr>
              <a:t>Source: Material drawn from </a:t>
            </a:r>
            <a:r>
              <a:rPr lang="en-US" sz="1000" dirty="0" err="1">
                <a:solidFill>
                  <a:srgbClr val="000000"/>
                </a:solidFill>
                <a:latin typeface="Arial"/>
              </a:rPr>
              <a:t>Cloudera</a:t>
            </a:r>
            <a:r>
              <a:rPr lang="en-US" sz="1000" dirty="0">
                <a:solidFill>
                  <a:srgbClr val="000000"/>
                </a:solidFill>
                <a:latin typeface="Arial"/>
              </a:rPr>
              <a:t> training VM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971800"/>
            <a:ext cx="7010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SELECT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s.word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k.freq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FROM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shakespeare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  JOIN bible k ON (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s.word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k.word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) WHERE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&gt;= 1 AND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k.freq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&gt;= 1 </a:t>
            </a:r>
            <a:br>
              <a:rPr lang="en-US" sz="1600" dirty="0">
                <a:solidFill>
                  <a:srgbClr val="000000"/>
                </a:solidFill>
                <a:latin typeface="Arial"/>
              </a:rPr>
            </a:br>
            <a:r>
              <a:rPr lang="en-US" sz="1600" dirty="0">
                <a:solidFill>
                  <a:srgbClr val="000000"/>
                </a:solidFill>
                <a:latin typeface="Arial"/>
              </a:rPr>
              <a:t>  ORDER BY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DESC LIMIT 10;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the	25848	62394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I	23031	8854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and	19671	38985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to	18038	13526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of	16700	34654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a	14170	8057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you	12702	2720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my	11297	4135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in	10797	12445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is	8882	6884</a:t>
            </a:r>
          </a:p>
        </p:txBody>
      </p:sp>
    </p:spTree>
    <p:extLst>
      <p:ext uri="{BB962C8B-B14F-4D97-AF65-F5344CB8AC3E}">
        <p14:creationId xmlns:p14="http://schemas.microsoft.com/office/powerpoint/2010/main" val="18170992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Hive: Behind the Scenes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302603"/>
            <a:ext cx="701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SELECT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s.word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k.freq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FROM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shakespeare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  JOIN bible k ON (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s.word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k.word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) WHERE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&gt;= 1 AND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k.freq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&gt;= 1 </a:t>
            </a:r>
            <a:br>
              <a:rPr lang="en-US" sz="1600" dirty="0">
                <a:solidFill>
                  <a:srgbClr val="000000"/>
                </a:solidFill>
                <a:latin typeface="Arial"/>
              </a:rPr>
            </a:br>
            <a:r>
              <a:rPr lang="en-US" sz="1600" dirty="0">
                <a:solidFill>
                  <a:srgbClr val="000000"/>
                </a:solidFill>
                <a:latin typeface="Arial"/>
              </a:rPr>
              <a:t>  ORDER BY </a:t>
            </a:r>
            <a:r>
              <a:rPr lang="en-US" sz="1600" dirty="0" err="1">
                <a:solidFill>
                  <a:srgbClr val="000000"/>
                </a:solidFill>
                <a:latin typeface="Arial"/>
              </a:rPr>
              <a:t>s.freq</a:t>
            </a:r>
            <a:r>
              <a:rPr lang="en-US" sz="1600" dirty="0">
                <a:solidFill>
                  <a:srgbClr val="000000"/>
                </a:solidFill>
                <a:latin typeface="Arial"/>
              </a:rPr>
              <a:t> DESC LIMIT 10;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3863370"/>
            <a:ext cx="67818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solidFill>
                  <a:srgbClr val="000000"/>
                </a:solidFill>
                <a:latin typeface="Arial"/>
              </a:rPr>
              <a:t>(TOK_QUERY (TOK_FROM (TOK_JOIN (TOK_TABREF </a:t>
            </a:r>
            <a:r>
              <a:rPr lang="en-US" sz="900" dirty="0" err="1">
                <a:solidFill>
                  <a:srgbClr val="000000"/>
                </a:solidFill>
                <a:latin typeface="Arial"/>
              </a:rPr>
              <a:t>shakespeare</a:t>
            </a:r>
            <a:r>
              <a:rPr lang="en-US" sz="900" dirty="0">
                <a:solidFill>
                  <a:srgbClr val="000000"/>
                </a:solidFill>
                <a:latin typeface="Arial"/>
              </a:rPr>
              <a:t> s) (TOK_TABREF bible k) (= (. (TOK_TABLE_OR_COL s) word) (. (TOK_TABLE_OR_COL k) word)))) (TOK_INSERT (TOK_DESTINATION (TOK_DIR TOK_TMP_FILE)) (TOK_SELECT (TOK_SELEXPR (. (TOK_TABLE_OR_COL s) word)) (TOK_SELEXPR (. (TOK_TABLE_OR_COL s) freq)) (TOK_SELEXPR (. (TOK_TABLE_OR_COL k) freq))) (TOK_WHERE (AND (&gt;= (. (TOK_TABLE_OR_COL s) freq) 1) (&gt;= (. (TOK_TABLE_OR_COL k) freq) 1))) (TOK_ORDERBY (TOK_TABSORTCOLNAMEDESC (. (TOK_TABLE_OR_COL s) freq))) (TOK_LIMIT 10)))</a:t>
            </a:r>
          </a:p>
        </p:txBody>
      </p:sp>
      <p:sp>
        <p:nvSpPr>
          <p:cNvPr id="9" name="Down Arrow 8"/>
          <p:cNvSpPr/>
          <p:nvPr/>
        </p:nvSpPr>
        <p:spPr bwMode="auto">
          <a:xfrm>
            <a:off x="3733800" y="2590800"/>
            <a:ext cx="838200" cy="838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Down Arrow 9"/>
          <p:cNvSpPr/>
          <p:nvPr/>
        </p:nvSpPr>
        <p:spPr bwMode="auto">
          <a:xfrm>
            <a:off x="3733800" y="4953000"/>
            <a:ext cx="838200" cy="838200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5867400"/>
            <a:ext cx="403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(one or more of MapReduce jobs)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33600" y="3505200"/>
            <a:ext cx="403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/>
              </a:rPr>
              <a:t>(Abstract Syntax Tree)</a:t>
            </a:r>
          </a:p>
        </p:txBody>
      </p:sp>
    </p:spTree>
    <p:extLst>
      <p:ext uri="{BB962C8B-B14F-4D97-AF65-F5344CB8AC3E}">
        <p14:creationId xmlns:p14="http://schemas.microsoft.com/office/powerpoint/2010/main" val="29928257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0" grpId="0" animBg="1"/>
      <p:bldP spid="11" grpId="0"/>
      <p:bldP spid="1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Hive: Behind the Scenes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1066800"/>
            <a:ext cx="251460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STAGE DEPENDENCIES: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Stage-1 is a root stage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Stage-2 depends on stages: Stage-1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Stage-0 is a root stage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STAGE PLANS: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Stage: Stage-1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Map Reduce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Alias -&gt; Map Operator Tree: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TableScan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alias: 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Filter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predicate: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(freq &gt;= 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boolean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Reduce Output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key expressions: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word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type: string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sort order: +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Map-reduce partition columns: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word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type: string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tag: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value expressions: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freq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int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word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type: string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k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TableScan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alias: 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Filter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predicate: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(freq &gt;= 1)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boolean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Reduce Output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key expressions: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word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type: string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sort order: +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Map-reduce partition columns: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word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type: string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tag: 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value expressions: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freq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int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3336935"/>
            <a:ext cx="4191000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Reduce Operator Tree: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Join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condition map: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Inner Join 0 to 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condition expressions: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0 {VALUE._col0} {VALUE._col1}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1 {VALUE._col0}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outputColumnNames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_col0, _col1, _col2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Filter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predicate: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((_col0 &gt;= 1) and (_col2 &gt;= 1))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boolean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Select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expressions: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_col1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type: string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_col0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int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_col2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int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outputColumnNames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_col0, _col1, _col2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File Output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compressed: false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GlobalTableId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table: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input format: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org.apache.hadoop.mapred.SequenceFileInputFormat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output format: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org.apache.hadoop.hive.ql.io.HiveSequenceFileOutputFormat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1337370"/>
            <a:ext cx="3810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Stage: Stage-2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Map Reduce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Alias -&gt; Map Operator Tree: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hdfs://localhost:8022/tmp/hive-training/364214370/10002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Reduce Output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key expressions: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_col1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int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sort order: -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tag: -1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value expressions: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_col0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type: string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_col1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int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expr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_col2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  type: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int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Reduce Operator Tree: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Extract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Limit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File Output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compressed: false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GlobalTableId</a:t>
            </a:r>
            <a:r>
              <a:rPr lang="en-US" sz="700" dirty="0">
                <a:solidFill>
                  <a:srgbClr val="000000"/>
                </a:solidFill>
                <a:latin typeface="Arial"/>
              </a:rPr>
              <a:t>: 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table: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input format: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org.apache.hadoop.mapred.TextInputFormat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            output format: </a:t>
            </a:r>
            <a:r>
              <a:rPr lang="en-US" sz="700" dirty="0" err="1">
                <a:solidFill>
                  <a:srgbClr val="000000"/>
                </a:solidFill>
                <a:latin typeface="Arial"/>
              </a:rPr>
              <a:t>org.apache.hadoop.hive.ql.io.HiveIgnoreKeyTextOutputFormat</a:t>
            </a: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700" dirty="0">
              <a:solidFill>
                <a:srgbClr val="000000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Stage: Stage-0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Fetch Operator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700" dirty="0">
                <a:solidFill>
                  <a:srgbClr val="000000"/>
                </a:solidFill>
                <a:latin typeface="Arial"/>
              </a:rPr>
              <a:t>      limit: 10</a:t>
            </a:r>
          </a:p>
        </p:txBody>
      </p:sp>
    </p:spTree>
    <p:extLst>
      <p:ext uri="{BB962C8B-B14F-4D97-AF65-F5344CB8AC3E}">
        <p14:creationId xmlns:p14="http://schemas.microsoft.com/office/powerpoint/2010/main" val="31676863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 Data Analysis Task</a:t>
            </a:r>
          </a:p>
        </p:txBody>
      </p:sp>
      <p:graphicFrame>
        <p:nvGraphicFramePr>
          <p:cNvPr id="21507" name="Group 3"/>
          <p:cNvGraphicFramePr>
            <a:graphicFrameLocks noGrp="1"/>
          </p:cNvGraphicFramePr>
          <p:nvPr/>
        </p:nvGraphicFramePr>
        <p:xfrm>
          <a:off x="228600" y="3281363"/>
          <a:ext cx="4267200" cy="2377440"/>
        </p:xfrm>
        <a:graphic>
          <a:graphicData uri="http://schemas.openxmlformats.org/drawingml/2006/table">
            <a:tbl>
              <a:tblPr/>
              <a:tblGrid>
                <a:gridCol w="838200"/>
                <a:gridCol w="2362200"/>
                <a:gridCol w="1066800"/>
              </a:tblGrid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user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url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Amy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www.cnn.com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8:00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Amy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www.crap.com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8:05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Amy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www.myblog.com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10:00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Amy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www.flickr.com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10:05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Fred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cnn.com/index.htm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12:00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539" name="Group 35"/>
          <p:cNvGraphicFramePr>
            <a:graphicFrameLocks noGrp="1"/>
          </p:cNvGraphicFramePr>
          <p:nvPr/>
        </p:nvGraphicFramePr>
        <p:xfrm>
          <a:off x="5257800" y="3270250"/>
          <a:ext cx="3657600" cy="1981200"/>
        </p:xfrm>
        <a:graphic>
          <a:graphicData uri="http://schemas.openxmlformats.org/drawingml/2006/table">
            <a:tbl>
              <a:tblPr/>
              <a:tblGrid>
                <a:gridCol w="2244725"/>
                <a:gridCol w="1412875"/>
              </a:tblGrid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url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-112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pagerank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www.cnn.com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www.flickr.com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www.myblog.com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0.7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www.crap.com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12" charset="-128"/>
                        </a:rPr>
                        <a:t>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D59A"/>
                    </a:solidFill>
                  </a:tcPr>
                </a:tc>
              </a:tr>
            </a:tbl>
          </a:graphicData>
        </a:graphic>
      </p:graphicFrame>
      <p:sp>
        <p:nvSpPr>
          <p:cNvPr id="16419" name="Text Box 57"/>
          <p:cNvSpPr txBox="1">
            <a:spLocks noChangeArrowheads="1"/>
          </p:cNvSpPr>
          <p:nvPr/>
        </p:nvSpPr>
        <p:spPr bwMode="auto">
          <a:xfrm>
            <a:off x="0" y="1752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000000"/>
                </a:solidFill>
                <a:latin typeface="Arial"/>
              </a:rPr>
              <a:t>Find users who tend to visit “good” pages.</a:t>
            </a:r>
          </a:p>
        </p:txBody>
      </p:sp>
      <p:sp>
        <p:nvSpPr>
          <p:cNvPr id="16420" name="Rectangle 58"/>
          <p:cNvSpPr>
            <a:spLocks noChangeArrowheads="1"/>
          </p:cNvSpPr>
          <p:nvPr/>
        </p:nvSpPr>
        <p:spPr bwMode="auto">
          <a:xfrm>
            <a:off x="5257800" y="2824163"/>
            <a:ext cx="78739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/>
              </a:rPr>
              <a:t>Pages</a:t>
            </a:r>
          </a:p>
        </p:txBody>
      </p:sp>
      <p:sp>
        <p:nvSpPr>
          <p:cNvPr id="16421" name="Rectangle 59"/>
          <p:cNvSpPr>
            <a:spLocks noChangeArrowheads="1"/>
          </p:cNvSpPr>
          <p:nvPr/>
        </p:nvSpPr>
        <p:spPr bwMode="auto">
          <a:xfrm>
            <a:off x="228600" y="2824163"/>
            <a:ext cx="72917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/>
              </a:rPr>
              <a:t>Visits</a:t>
            </a:r>
          </a:p>
        </p:txBody>
      </p:sp>
      <p:sp>
        <p:nvSpPr>
          <p:cNvPr id="16422" name="Text Box 60"/>
          <p:cNvSpPr txBox="1">
            <a:spLocks noChangeArrowheads="1"/>
          </p:cNvSpPr>
          <p:nvPr/>
        </p:nvSpPr>
        <p:spPr bwMode="auto">
          <a:xfrm rot="5400000">
            <a:off x="2125596" y="6002130"/>
            <a:ext cx="4732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/>
              </a:rPr>
              <a:t>. . .</a:t>
            </a:r>
          </a:p>
        </p:txBody>
      </p:sp>
      <p:sp>
        <p:nvSpPr>
          <p:cNvPr id="16423" name="Text Box 61"/>
          <p:cNvSpPr txBox="1">
            <a:spLocks noChangeArrowheads="1"/>
          </p:cNvSpPr>
          <p:nvPr/>
        </p:nvSpPr>
        <p:spPr bwMode="auto">
          <a:xfrm rot="5400000">
            <a:off x="6926196" y="5544930"/>
            <a:ext cx="4732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>
                <a:solidFill>
                  <a:srgbClr val="000000"/>
                </a:solidFill>
                <a:latin typeface="Arial"/>
              </a:rPr>
              <a:t>. . .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6611938"/>
            <a:ext cx="3429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000" dirty="0">
                <a:solidFill>
                  <a:srgbClr val="000000"/>
                </a:solidFill>
                <a:latin typeface="Arial"/>
              </a:rPr>
              <a:t>Pig Slides adapted from Olston et al.</a:t>
            </a:r>
          </a:p>
        </p:txBody>
      </p:sp>
    </p:spTree>
    <p:extLst>
      <p:ext uri="{BB962C8B-B14F-4D97-AF65-F5344CB8AC3E}">
        <p14:creationId xmlns:p14="http://schemas.microsoft.com/office/powerpoint/2010/main" val="3901784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Line 1037"/>
          <p:cNvSpPr>
            <a:spLocks noChangeShapeType="1"/>
          </p:cNvSpPr>
          <p:nvPr/>
        </p:nvSpPr>
        <p:spPr bwMode="auto">
          <a:xfrm flipH="1">
            <a:off x="5029199" y="3048000"/>
            <a:ext cx="174466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43" name="Rectangle 106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/>
              <a:t>Conceptual Dataflow</a:t>
            </a:r>
          </a:p>
        </p:txBody>
      </p:sp>
      <p:sp>
        <p:nvSpPr>
          <p:cNvPr id="18444" name="Text Box 1026"/>
          <p:cNvSpPr txBox="1">
            <a:spLocks noChangeArrowheads="1"/>
          </p:cNvSpPr>
          <p:nvPr/>
        </p:nvSpPr>
        <p:spPr bwMode="auto">
          <a:xfrm>
            <a:off x="1542838" y="2133600"/>
            <a:ext cx="1618826" cy="276999"/>
          </a:xfrm>
          <a:prstGeom prst="rect">
            <a:avLst/>
          </a:prstGeom>
          <a:solidFill>
            <a:srgbClr val="EFEFE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err="1">
                <a:solidFill>
                  <a:srgbClr val="000000"/>
                </a:solidFill>
                <a:latin typeface="Arial"/>
              </a:rPr>
              <a:t>Canonicalize</a:t>
            </a:r>
            <a:r>
              <a:rPr lang="en-US" sz="1200" b="1" dirty="0">
                <a:solidFill>
                  <a:srgbClr val="000000"/>
                </a:solidFill>
                <a:latin typeface="Arial"/>
              </a:rPr>
              <a:t> URLs</a:t>
            </a:r>
          </a:p>
        </p:txBody>
      </p:sp>
      <p:sp>
        <p:nvSpPr>
          <p:cNvPr id="18445" name="Text Box 1027"/>
          <p:cNvSpPr txBox="1">
            <a:spLocks noChangeArrowheads="1"/>
          </p:cNvSpPr>
          <p:nvPr/>
        </p:nvSpPr>
        <p:spPr bwMode="auto">
          <a:xfrm>
            <a:off x="4152264" y="2809875"/>
            <a:ext cx="755335" cy="461665"/>
          </a:xfrm>
          <a:prstGeom prst="rect">
            <a:avLst/>
          </a:prstGeom>
          <a:solidFill>
            <a:srgbClr val="EFEFE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u="sng" dirty="0">
                <a:solidFill>
                  <a:srgbClr val="000000"/>
                </a:solidFill>
                <a:latin typeface="Arial"/>
              </a:rPr>
              <a:t>Join</a:t>
            </a:r>
            <a:endParaRPr lang="en-US" sz="1200" b="1" dirty="0">
              <a:solidFill>
                <a:srgbClr val="000000"/>
              </a:solidFill>
              <a:latin typeface="Arial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err="1">
                <a:solidFill>
                  <a:srgbClr val="000000"/>
                </a:solidFill>
                <a:latin typeface="Arial"/>
              </a:rPr>
              <a:t>url</a:t>
            </a:r>
            <a:r>
              <a:rPr lang="en-US" sz="1200" b="1" dirty="0">
                <a:solidFill>
                  <a:srgbClr val="000000"/>
                </a:solidFill>
                <a:latin typeface="Arial"/>
              </a:rPr>
              <a:t> = </a:t>
            </a:r>
            <a:r>
              <a:rPr lang="en-US" sz="1200" b="1" dirty="0" err="1">
                <a:solidFill>
                  <a:srgbClr val="000000"/>
                </a:solidFill>
                <a:latin typeface="Arial"/>
              </a:rPr>
              <a:t>url</a:t>
            </a:r>
            <a:endParaRPr lang="en-US" sz="1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46" name="Text Box 1028"/>
          <p:cNvSpPr txBox="1">
            <a:spLocks noChangeArrowheads="1"/>
          </p:cNvSpPr>
          <p:nvPr/>
        </p:nvSpPr>
        <p:spPr bwMode="auto">
          <a:xfrm>
            <a:off x="3802063" y="3761601"/>
            <a:ext cx="1455737" cy="276999"/>
          </a:xfrm>
          <a:prstGeom prst="rect">
            <a:avLst/>
          </a:prstGeom>
          <a:solidFill>
            <a:srgbClr val="EFEFE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/>
              </a:rPr>
              <a:t>Group by user</a:t>
            </a:r>
          </a:p>
        </p:txBody>
      </p:sp>
      <p:sp>
        <p:nvSpPr>
          <p:cNvPr id="18447" name="Text Box 1029"/>
          <p:cNvSpPr txBox="1">
            <a:spLocks noChangeArrowheads="1"/>
          </p:cNvSpPr>
          <p:nvPr/>
        </p:nvSpPr>
        <p:spPr bwMode="auto">
          <a:xfrm>
            <a:off x="3348831" y="4523601"/>
            <a:ext cx="2362200" cy="276999"/>
          </a:xfrm>
          <a:prstGeom prst="rect">
            <a:avLst/>
          </a:prstGeom>
          <a:solidFill>
            <a:srgbClr val="EFEFE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/>
              </a:rPr>
              <a:t>Compute Average </a:t>
            </a:r>
            <a:r>
              <a:rPr lang="en-US" sz="1200" b="1" dirty="0" err="1">
                <a:solidFill>
                  <a:srgbClr val="000000"/>
                </a:solidFill>
                <a:latin typeface="Arial"/>
              </a:rPr>
              <a:t>Pagerank</a:t>
            </a:r>
            <a:endParaRPr lang="en-US" sz="1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48" name="Text Box 1030"/>
          <p:cNvSpPr txBox="1">
            <a:spLocks noChangeArrowheads="1"/>
          </p:cNvSpPr>
          <p:nvPr/>
        </p:nvSpPr>
        <p:spPr bwMode="auto">
          <a:xfrm>
            <a:off x="4003986" y="5329535"/>
            <a:ext cx="1051891" cy="461665"/>
          </a:xfrm>
          <a:prstGeom prst="rect">
            <a:avLst/>
          </a:prstGeom>
          <a:solidFill>
            <a:srgbClr val="EFEFE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u="sng" dirty="0">
                <a:solidFill>
                  <a:srgbClr val="000000"/>
                </a:solidFill>
                <a:latin typeface="Arial"/>
              </a:rPr>
              <a:t>Filter</a:t>
            </a:r>
            <a:endParaRPr lang="en-US" sz="1200" b="1" dirty="0">
              <a:solidFill>
                <a:srgbClr val="000000"/>
              </a:solidFill>
              <a:latin typeface="Arial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 err="1">
                <a:solidFill>
                  <a:srgbClr val="000000"/>
                </a:solidFill>
                <a:latin typeface="Arial"/>
              </a:rPr>
              <a:t>avgPR</a:t>
            </a:r>
            <a:r>
              <a:rPr lang="en-US" sz="1200" b="1" dirty="0">
                <a:solidFill>
                  <a:srgbClr val="000000"/>
                </a:solidFill>
                <a:latin typeface="Arial"/>
              </a:rPr>
              <a:t> &gt; 0.5</a:t>
            </a:r>
          </a:p>
        </p:txBody>
      </p:sp>
      <p:sp>
        <p:nvSpPr>
          <p:cNvPr id="18449" name="Text Box 1031"/>
          <p:cNvSpPr txBox="1">
            <a:spLocks noChangeArrowheads="1"/>
          </p:cNvSpPr>
          <p:nvPr/>
        </p:nvSpPr>
        <p:spPr bwMode="auto">
          <a:xfrm>
            <a:off x="6011863" y="1295400"/>
            <a:ext cx="1705916" cy="461665"/>
          </a:xfrm>
          <a:prstGeom prst="rect">
            <a:avLst/>
          </a:prstGeom>
          <a:solidFill>
            <a:srgbClr val="EFEFE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u="sng" dirty="0">
                <a:solidFill>
                  <a:srgbClr val="000000"/>
                </a:solidFill>
                <a:latin typeface="Arial"/>
              </a:rPr>
              <a:t>Load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/>
              </a:rPr>
              <a:t>Pages(</a:t>
            </a:r>
            <a:r>
              <a:rPr lang="en-US" sz="1200" b="1" dirty="0" err="1">
                <a:solidFill>
                  <a:srgbClr val="000000"/>
                </a:solidFill>
                <a:latin typeface="Arial"/>
              </a:rPr>
              <a:t>url</a:t>
            </a:r>
            <a:r>
              <a:rPr lang="en-US" sz="1200" b="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latin typeface="Arial"/>
              </a:rPr>
              <a:t>pagerank</a:t>
            </a:r>
            <a:r>
              <a:rPr lang="en-US" sz="1200" b="1" dirty="0">
                <a:solidFill>
                  <a:srgbClr val="000000"/>
                </a:solidFill>
                <a:latin typeface="Arial"/>
              </a:rPr>
              <a:t>)</a:t>
            </a:r>
          </a:p>
        </p:txBody>
      </p:sp>
      <p:sp>
        <p:nvSpPr>
          <p:cNvPr id="18450" name="Text Box 1032"/>
          <p:cNvSpPr txBox="1">
            <a:spLocks noChangeArrowheads="1"/>
          </p:cNvSpPr>
          <p:nvPr/>
        </p:nvSpPr>
        <p:spPr bwMode="auto">
          <a:xfrm>
            <a:off x="1504102" y="1295400"/>
            <a:ext cx="1696298" cy="461665"/>
          </a:xfrm>
          <a:prstGeom prst="rect">
            <a:avLst/>
          </a:prstGeom>
          <a:solidFill>
            <a:srgbClr val="EFEFE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u="sng" dirty="0">
                <a:solidFill>
                  <a:srgbClr val="000000"/>
                </a:solidFill>
                <a:latin typeface="Arial"/>
              </a:rPr>
              <a:t>Load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/>
              </a:rPr>
              <a:t>Visits(user, </a:t>
            </a:r>
            <a:r>
              <a:rPr lang="en-US" sz="1200" b="1" dirty="0" err="1">
                <a:solidFill>
                  <a:srgbClr val="000000"/>
                </a:solidFill>
                <a:latin typeface="Arial"/>
              </a:rPr>
              <a:t>url</a:t>
            </a:r>
            <a:r>
              <a:rPr lang="en-US" sz="1200" b="1" dirty="0">
                <a:solidFill>
                  <a:srgbClr val="000000"/>
                </a:solidFill>
                <a:latin typeface="Arial"/>
              </a:rPr>
              <a:t>, time)</a:t>
            </a:r>
          </a:p>
        </p:txBody>
      </p:sp>
      <p:cxnSp>
        <p:nvCxnSpPr>
          <p:cNvPr id="20" name="Shape 19"/>
          <p:cNvCxnSpPr>
            <a:stCxn id="18449" idx="2"/>
            <a:endCxn id="18445" idx="3"/>
          </p:cNvCxnSpPr>
          <p:nvPr/>
        </p:nvCxnSpPr>
        <p:spPr bwMode="auto">
          <a:xfrm rot="5400000">
            <a:off x="5244389" y="1420275"/>
            <a:ext cx="1283643" cy="1957222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hape 20"/>
          <p:cNvCxnSpPr>
            <a:stCxn id="18450" idx="2"/>
            <a:endCxn id="18444" idx="0"/>
          </p:cNvCxnSpPr>
          <p:nvPr/>
        </p:nvCxnSpPr>
        <p:spPr bwMode="auto">
          <a:xfrm rot="5400000">
            <a:off x="2163984" y="1945332"/>
            <a:ext cx="376535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" name="Shape 20"/>
          <p:cNvCxnSpPr>
            <a:stCxn id="18444" idx="2"/>
            <a:endCxn id="18445" idx="1"/>
          </p:cNvCxnSpPr>
          <p:nvPr/>
        </p:nvCxnSpPr>
        <p:spPr bwMode="auto">
          <a:xfrm rot="16200000" flipH="1">
            <a:off x="2937203" y="1825646"/>
            <a:ext cx="630109" cy="1800013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3" name="Shape 32"/>
          <p:cNvCxnSpPr>
            <a:stCxn id="18445" idx="2"/>
            <a:endCxn id="18446" idx="0"/>
          </p:cNvCxnSpPr>
          <p:nvPr/>
        </p:nvCxnSpPr>
        <p:spPr bwMode="auto">
          <a:xfrm rot="5400000">
            <a:off x="4284902" y="3516570"/>
            <a:ext cx="490061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6" name="Shape 32"/>
          <p:cNvCxnSpPr>
            <a:stCxn id="18446" idx="2"/>
            <a:endCxn id="18447" idx="0"/>
          </p:cNvCxnSpPr>
          <p:nvPr/>
        </p:nvCxnSpPr>
        <p:spPr bwMode="auto">
          <a:xfrm rot="5400000">
            <a:off x="4287432" y="4281100"/>
            <a:ext cx="485001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9" name="Shape 32"/>
          <p:cNvCxnSpPr>
            <a:stCxn id="18447" idx="2"/>
            <a:endCxn id="18448" idx="0"/>
          </p:cNvCxnSpPr>
          <p:nvPr/>
        </p:nvCxnSpPr>
        <p:spPr bwMode="auto">
          <a:xfrm rot="16200000" flipH="1">
            <a:off x="4265464" y="5065066"/>
            <a:ext cx="528935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4" name="Shape 32"/>
          <p:cNvCxnSpPr/>
          <p:nvPr/>
        </p:nvCxnSpPr>
        <p:spPr bwMode="auto">
          <a:xfrm rot="16200000" flipH="1">
            <a:off x="4265464" y="6060132"/>
            <a:ext cx="528935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7" name="TextBox 3"/>
          <p:cNvSpPr txBox="1">
            <a:spLocks noChangeArrowheads="1"/>
          </p:cNvSpPr>
          <p:nvPr/>
        </p:nvSpPr>
        <p:spPr bwMode="auto">
          <a:xfrm>
            <a:off x="0" y="6611938"/>
            <a:ext cx="3429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000" dirty="0">
                <a:solidFill>
                  <a:srgbClr val="000000"/>
                </a:solidFill>
                <a:latin typeface="Arial"/>
              </a:rPr>
              <a:t>Pig Slides adapted from Olston et al.</a:t>
            </a:r>
          </a:p>
        </p:txBody>
      </p:sp>
    </p:spTree>
    <p:extLst>
      <p:ext uri="{BB962C8B-B14F-4D97-AF65-F5344CB8AC3E}">
        <p14:creationId xmlns:p14="http://schemas.microsoft.com/office/powerpoint/2010/main" val="323598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Latin Script</a:t>
            </a:r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52400" y="2057400"/>
            <a:ext cx="8915400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Visits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= </a:t>
            </a:r>
            <a:r>
              <a:rPr lang="en-US" b="1" kern="0" dirty="0">
                <a:solidFill>
                  <a:sysClr val="windowText" lastClr="000000"/>
                </a:solidFill>
                <a:latin typeface="Courier" pitchFamily="-112" charset="0"/>
              </a:rPr>
              <a:t>load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   </a:t>
            </a:r>
            <a:r>
              <a:rPr lang="en-US" kern="0" dirty="0">
                <a:solidFill>
                  <a:srgbClr val="007200"/>
                </a:solidFill>
                <a:latin typeface="Courier" pitchFamily="-112" charset="0"/>
              </a:rPr>
              <a:t>‘/data/visits’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as (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user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, 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url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, 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time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);</a:t>
            </a:r>
          </a:p>
          <a:p>
            <a:pPr>
              <a:defRPr/>
            </a:pP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Visits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= </a:t>
            </a:r>
            <a:r>
              <a:rPr lang="en-US" b="1" kern="0" dirty="0" err="1">
                <a:solidFill>
                  <a:sysClr val="windowText" lastClr="000000"/>
                </a:solidFill>
                <a:latin typeface="Courier" pitchFamily="-112" charset="0"/>
              </a:rPr>
              <a:t>foreach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Visits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generate 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user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, </a:t>
            </a:r>
            <a:r>
              <a:rPr lang="en-US" kern="0" dirty="0" err="1">
                <a:solidFill>
                  <a:srgbClr val="A30000"/>
                </a:solidFill>
                <a:latin typeface="Courier" pitchFamily="-112" charset="0"/>
              </a:rPr>
              <a:t>Canonicalize</a:t>
            </a:r>
            <a:r>
              <a:rPr lang="en-US" kern="0" dirty="0">
                <a:solidFill>
                  <a:srgbClr val="A30000"/>
                </a:solidFill>
                <a:latin typeface="Courier" pitchFamily="-112" charset="0"/>
              </a:rPr>
              <a:t>(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url</a:t>
            </a:r>
            <a:r>
              <a:rPr lang="en-US" kern="0" dirty="0">
                <a:solidFill>
                  <a:srgbClr val="A30000"/>
                </a:solidFill>
                <a:latin typeface="Courier" pitchFamily="-112" charset="0"/>
              </a:rPr>
              <a:t>)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, 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time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;</a:t>
            </a:r>
          </a:p>
          <a:p>
            <a:pPr>
              <a:defRPr/>
            </a:pPr>
            <a:endParaRPr lang="en-US" kern="0" dirty="0">
              <a:solidFill>
                <a:sysClr val="windowText" lastClr="000000"/>
              </a:solidFill>
              <a:latin typeface="Courier" pitchFamily="-112" charset="0"/>
            </a:endParaRPr>
          </a:p>
          <a:p>
            <a:pPr>
              <a:defRPr/>
            </a:pP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Pages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= </a:t>
            </a:r>
            <a:r>
              <a:rPr lang="en-US" b="1" kern="0" dirty="0">
                <a:solidFill>
                  <a:sysClr val="windowText" lastClr="000000"/>
                </a:solidFill>
                <a:latin typeface="Courier" pitchFamily="-112" charset="0"/>
              </a:rPr>
              <a:t>load   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</a:t>
            </a:r>
            <a:r>
              <a:rPr lang="en-US" kern="0" dirty="0">
                <a:solidFill>
                  <a:srgbClr val="007200"/>
                </a:solidFill>
                <a:latin typeface="Courier" pitchFamily="-112" charset="0"/>
              </a:rPr>
              <a:t>‘/data/pages’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as (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url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, 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pagerank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);</a:t>
            </a:r>
          </a:p>
          <a:p>
            <a:pPr>
              <a:defRPr/>
            </a:pPr>
            <a:endParaRPr lang="en-US" kern="0" dirty="0">
              <a:solidFill>
                <a:sysClr val="windowText" lastClr="000000"/>
              </a:solidFill>
              <a:latin typeface="Courier" pitchFamily="-112" charset="0"/>
            </a:endParaRPr>
          </a:p>
          <a:p>
            <a:pPr>
              <a:defRPr/>
            </a:pP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VP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= </a:t>
            </a:r>
            <a:r>
              <a:rPr lang="en-US" b="1" kern="0" dirty="0">
                <a:solidFill>
                  <a:sysClr val="windowText" lastClr="000000"/>
                </a:solidFill>
                <a:latin typeface="Courier" pitchFamily="-112" charset="0"/>
              </a:rPr>
              <a:t>join   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Visits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by 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url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, 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Pages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by 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url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;</a:t>
            </a:r>
          </a:p>
          <a:p>
            <a:pPr>
              <a:defRPr/>
            </a:pP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UserVisits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= </a:t>
            </a:r>
            <a:r>
              <a:rPr lang="en-US" b="1" kern="0" dirty="0">
                <a:solidFill>
                  <a:sysClr val="windowText" lastClr="000000"/>
                </a:solidFill>
                <a:latin typeface="Courier" pitchFamily="-112" charset="0"/>
              </a:rPr>
              <a:t>group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  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VP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by 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user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;</a:t>
            </a:r>
          </a:p>
          <a:p>
            <a:pPr>
              <a:defRPr/>
            </a:pP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UserPageranks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= </a:t>
            </a:r>
            <a:r>
              <a:rPr lang="en-US" b="1" kern="0" dirty="0" err="1">
                <a:solidFill>
                  <a:sysClr val="windowText" lastClr="000000"/>
                </a:solidFill>
                <a:latin typeface="Courier" pitchFamily="-112" charset="0"/>
              </a:rPr>
              <a:t>foreach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UserVisits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generate </a:t>
            </a:r>
            <a:r>
              <a:rPr lang="en-US" kern="0" dirty="0">
                <a:solidFill>
                  <a:srgbClr val="333399"/>
                </a:solidFill>
                <a:latin typeface="Courier" pitchFamily="-112" charset="0"/>
              </a:rPr>
              <a:t>user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, </a:t>
            </a:r>
            <a:r>
              <a:rPr lang="en-US" kern="0" dirty="0">
                <a:solidFill>
                  <a:srgbClr val="A30000"/>
                </a:solidFill>
                <a:latin typeface="Courier" pitchFamily="-112" charset="0"/>
              </a:rPr>
              <a:t>AVG(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VP</a:t>
            </a:r>
            <a:r>
              <a:rPr lang="en-US" kern="0" dirty="0" err="1">
                <a:solidFill>
                  <a:sysClr val="windowText" lastClr="000000"/>
                </a:solidFill>
                <a:latin typeface="Courier" pitchFamily="-112" charset="0"/>
              </a:rPr>
              <a:t>.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pagerank</a:t>
            </a:r>
            <a:r>
              <a:rPr lang="en-US" kern="0" dirty="0">
                <a:solidFill>
                  <a:srgbClr val="A30000"/>
                </a:solidFill>
                <a:latin typeface="Courier" pitchFamily="-112" charset="0"/>
              </a:rPr>
              <a:t>)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as 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avgpr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;</a:t>
            </a:r>
          </a:p>
          <a:p>
            <a:pPr>
              <a:defRPr/>
            </a:pP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GoodUsers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= </a:t>
            </a:r>
            <a:r>
              <a:rPr lang="en-US" b="1" kern="0" dirty="0">
                <a:solidFill>
                  <a:sysClr val="windowText" lastClr="000000"/>
                </a:solidFill>
                <a:latin typeface="Courier" pitchFamily="-112" charset="0"/>
              </a:rPr>
              <a:t>filter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 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UserPageranks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by 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avgpr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&gt; </a:t>
            </a:r>
            <a:r>
              <a:rPr lang="en-US" kern="0" dirty="0">
                <a:solidFill>
                  <a:srgbClr val="007200"/>
                </a:solidFill>
                <a:latin typeface="Courier" pitchFamily="-112" charset="0"/>
              </a:rPr>
              <a:t>‘0.5’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;</a:t>
            </a:r>
          </a:p>
          <a:p>
            <a:pPr>
              <a:defRPr/>
            </a:pPr>
            <a:endParaRPr lang="en-US" kern="0" dirty="0">
              <a:solidFill>
                <a:sysClr val="windowText" lastClr="000000"/>
              </a:solidFill>
              <a:latin typeface="Courier" pitchFamily="-112" charset="0"/>
            </a:endParaRPr>
          </a:p>
          <a:p>
            <a:pPr>
              <a:defRPr/>
            </a:pPr>
            <a:r>
              <a:rPr lang="en-US" b="1" kern="0" dirty="0">
                <a:solidFill>
                  <a:sysClr val="windowText" lastClr="000000"/>
                </a:solidFill>
                <a:latin typeface="Courier" pitchFamily="-112" charset="0"/>
              </a:rPr>
              <a:t>store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  </a:t>
            </a:r>
            <a:r>
              <a:rPr lang="en-US" kern="0" dirty="0" err="1">
                <a:solidFill>
                  <a:srgbClr val="333399"/>
                </a:solidFill>
                <a:latin typeface="Courier" pitchFamily="-112" charset="0"/>
              </a:rPr>
              <a:t>GoodUsers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 into </a:t>
            </a:r>
            <a:r>
              <a:rPr lang="en-US" kern="0" dirty="0">
                <a:solidFill>
                  <a:srgbClr val="007200"/>
                </a:solidFill>
                <a:latin typeface="Courier" pitchFamily="-112" charset="0"/>
              </a:rPr>
              <a:t>'/data/</a:t>
            </a:r>
            <a:r>
              <a:rPr lang="en-US" kern="0" dirty="0" err="1">
                <a:solidFill>
                  <a:srgbClr val="007200"/>
                </a:solidFill>
                <a:latin typeface="Courier" pitchFamily="-112" charset="0"/>
              </a:rPr>
              <a:t>good_users</a:t>
            </a:r>
            <a:r>
              <a:rPr lang="en-US" kern="0" dirty="0">
                <a:solidFill>
                  <a:srgbClr val="007200"/>
                </a:solidFill>
                <a:latin typeface="Courier" pitchFamily="-112" charset="0"/>
              </a:rPr>
              <a:t>'</a:t>
            </a:r>
            <a:r>
              <a:rPr lang="en-US" kern="0" dirty="0">
                <a:solidFill>
                  <a:sysClr val="windowText" lastClr="000000"/>
                </a:solidFill>
                <a:latin typeface="Courier" pitchFamily="-112" charset="0"/>
              </a:rPr>
              <a:t>;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0" y="6611938"/>
            <a:ext cx="3429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000" dirty="0">
                <a:solidFill>
                  <a:srgbClr val="000000"/>
                </a:solidFill>
                <a:latin typeface="Arial"/>
              </a:rPr>
              <a:t>Pig Slides adapted from Olston et al.</a:t>
            </a:r>
          </a:p>
        </p:txBody>
      </p:sp>
    </p:spTree>
    <p:extLst>
      <p:ext uri="{BB962C8B-B14F-4D97-AF65-F5344CB8AC3E}">
        <p14:creationId xmlns:p14="http://schemas.microsoft.com/office/powerpoint/2010/main" val="267417870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System-Level Dataflow</a:t>
            </a:r>
            <a:endParaRPr lang="en-US" dirty="0"/>
          </a:p>
        </p:txBody>
      </p:sp>
      <p:sp>
        <p:nvSpPr>
          <p:cNvPr id="49" name="Text Box 5"/>
          <p:cNvSpPr txBox="1">
            <a:spLocks noChangeArrowheads="1"/>
          </p:cNvSpPr>
          <p:nvPr/>
        </p:nvSpPr>
        <p:spPr bwMode="auto">
          <a:xfrm>
            <a:off x="2598738" y="2071688"/>
            <a:ext cx="677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kern="0">
                <a:solidFill>
                  <a:sysClr val="windowText" lastClr="000000"/>
                </a:solidFill>
                <a:latin typeface="Arial"/>
              </a:rPr>
              <a:t>. . .</a:t>
            </a:r>
          </a:p>
        </p:txBody>
      </p:sp>
      <p:sp>
        <p:nvSpPr>
          <p:cNvPr id="52" name="Text Box 8"/>
          <p:cNvSpPr txBox="1">
            <a:spLocks noChangeArrowheads="1"/>
          </p:cNvSpPr>
          <p:nvPr/>
        </p:nvSpPr>
        <p:spPr bwMode="auto">
          <a:xfrm>
            <a:off x="6561138" y="2071688"/>
            <a:ext cx="677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kern="0">
                <a:solidFill>
                  <a:sysClr val="windowText" lastClr="000000"/>
                </a:solidFill>
                <a:latin typeface="Arial"/>
              </a:rPr>
              <a:t>. . .</a:t>
            </a:r>
          </a:p>
        </p:txBody>
      </p: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2286000" y="1266825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kern="0">
                <a:solidFill>
                  <a:sysClr val="windowText" lastClr="000000"/>
                </a:solidFill>
                <a:latin typeface="Arial"/>
              </a:rPr>
              <a:t>Visits</a:t>
            </a:r>
          </a:p>
        </p:txBody>
      </p:sp>
      <p:sp>
        <p:nvSpPr>
          <p:cNvPr id="54" name="Text Box 10"/>
          <p:cNvSpPr txBox="1">
            <a:spLocks noChangeArrowheads="1"/>
          </p:cNvSpPr>
          <p:nvPr/>
        </p:nvSpPr>
        <p:spPr bwMode="auto">
          <a:xfrm>
            <a:off x="6315075" y="1295400"/>
            <a:ext cx="108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kern="0">
                <a:solidFill>
                  <a:sysClr val="windowText" lastClr="000000"/>
                </a:solidFill>
                <a:latin typeface="Arial"/>
              </a:rPr>
              <a:t>Pages</a:t>
            </a:r>
          </a:p>
        </p:txBody>
      </p:sp>
      <p:sp>
        <p:nvSpPr>
          <p:cNvPr id="55" name="Rectangle 11"/>
          <p:cNvSpPr>
            <a:spLocks noChangeArrowheads="1"/>
          </p:cNvSpPr>
          <p:nvPr/>
        </p:nvSpPr>
        <p:spPr bwMode="auto">
          <a:xfrm flipV="1">
            <a:off x="3124200" y="5133975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56" name="Text Box 12"/>
          <p:cNvSpPr txBox="1">
            <a:spLocks noChangeArrowheads="1"/>
          </p:cNvSpPr>
          <p:nvPr/>
        </p:nvSpPr>
        <p:spPr bwMode="auto">
          <a:xfrm flipV="1">
            <a:off x="3810000" y="5224463"/>
            <a:ext cx="6778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kern="0">
                <a:solidFill>
                  <a:sysClr val="windowText" lastClr="000000"/>
                </a:solidFill>
                <a:latin typeface="Arial"/>
              </a:rPr>
              <a:t>. . .</a:t>
            </a:r>
          </a:p>
        </p:txBody>
      </p:sp>
      <p:sp>
        <p:nvSpPr>
          <p:cNvPr id="57" name="Line 13"/>
          <p:cNvSpPr>
            <a:spLocks noChangeShapeType="1"/>
          </p:cNvSpPr>
          <p:nvPr/>
        </p:nvSpPr>
        <p:spPr bwMode="auto">
          <a:xfrm>
            <a:off x="1981200" y="3305175"/>
            <a:ext cx="121920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58" name="Line 14"/>
          <p:cNvSpPr>
            <a:spLocks noChangeShapeType="1"/>
          </p:cNvSpPr>
          <p:nvPr/>
        </p:nvSpPr>
        <p:spPr bwMode="auto">
          <a:xfrm>
            <a:off x="3733800" y="3305175"/>
            <a:ext cx="91440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59" name="Line 15"/>
          <p:cNvSpPr>
            <a:spLocks noChangeShapeType="1"/>
          </p:cNvSpPr>
          <p:nvPr/>
        </p:nvSpPr>
        <p:spPr bwMode="auto">
          <a:xfrm>
            <a:off x="2133600" y="3305175"/>
            <a:ext cx="236220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60" name="Line 16"/>
          <p:cNvSpPr>
            <a:spLocks noChangeShapeType="1"/>
          </p:cNvSpPr>
          <p:nvPr/>
        </p:nvSpPr>
        <p:spPr bwMode="auto">
          <a:xfrm flipH="1">
            <a:off x="3276600" y="3305175"/>
            <a:ext cx="30480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 flipH="1">
            <a:off x="3429000" y="3305175"/>
            <a:ext cx="243840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62" name="Line 18"/>
          <p:cNvSpPr>
            <a:spLocks noChangeShapeType="1"/>
          </p:cNvSpPr>
          <p:nvPr/>
        </p:nvSpPr>
        <p:spPr bwMode="auto">
          <a:xfrm flipH="1">
            <a:off x="3657600" y="3305175"/>
            <a:ext cx="381000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63" name="Line 19"/>
          <p:cNvSpPr>
            <a:spLocks noChangeShapeType="1"/>
          </p:cNvSpPr>
          <p:nvPr/>
        </p:nvSpPr>
        <p:spPr bwMode="auto">
          <a:xfrm flipH="1">
            <a:off x="5105400" y="3305175"/>
            <a:ext cx="259080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64" name="Line 20"/>
          <p:cNvSpPr>
            <a:spLocks noChangeShapeType="1"/>
          </p:cNvSpPr>
          <p:nvPr/>
        </p:nvSpPr>
        <p:spPr bwMode="auto">
          <a:xfrm flipH="1">
            <a:off x="4876800" y="3305175"/>
            <a:ext cx="114300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65" name="Rectangle 21"/>
          <p:cNvSpPr>
            <a:spLocks noChangeArrowheads="1"/>
          </p:cNvSpPr>
          <p:nvPr/>
        </p:nvSpPr>
        <p:spPr bwMode="auto">
          <a:xfrm flipV="1">
            <a:off x="4572000" y="5133975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66" name="Rectangle 22"/>
          <p:cNvSpPr>
            <a:spLocks noChangeArrowheads="1"/>
          </p:cNvSpPr>
          <p:nvPr/>
        </p:nvSpPr>
        <p:spPr bwMode="auto">
          <a:xfrm flipV="1">
            <a:off x="3124200" y="4067175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67" name="Text Box 23"/>
          <p:cNvSpPr txBox="1">
            <a:spLocks noChangeArrowheads="1"/>
          </p:cNvSpPr>
          <p:nvPr/>
        </p:nvSpPr>
        <p:spPr bwMode="auto">
          <a:xfrm flipV="1">
            <a:off x="3810000" y="4157663"/>
            <a:ext cx="6778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kern="0">
                <a:solidFill>
                  <a:sysClr val="windowText" lastClr="000000"/>
                </a:solidFill>
                <a:latin typeface="Arial"/>
              </a:rPr>
              <a:t>. . .</a:t>
            </a:r>
          </a:p>
        </p:txBody>
      </p:sp>
      <p:sp>
        <p:nvSpPr>
          <p:cNvPr id="68" name="Rectangle 24"/>
          <p:cNvSpPr>
            <a:spLocks noChangeArrowheads="1"/>
          </p:cNvSpPr>
          <p:nvPr/>
        </p:nvSpPr>
        <p:spPr bwMode="auto">
          <a:xfrm flipV="1">
            <a:off x="4572000" y="4067175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69" name="Text Box 25"/>
          <p:cNvSpPr txBox="1">
            <a:spLocks noChangeArrowheads="1"/>
          </p:cNvSpPr>
          <p:nvPr/>
        </p:nvSpPr>
        <p:spPr bwMode="auto">
          <a:xfrm>
            <a:off x="5791200" y="3822700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kern="0">
                <a:solidFill>
                  <a:sysClr val="windowText" lastClr="000000"/>
                </a:solidFill>
                <a:latin typeface="Arial"/>
              </a:rPr>
              <a:t>join by url</a:t>
            </a:r>
          </a:p>
        </p:txBody>
      </p:sp>
      <p:sp>
        <p:nvSpPr>
          <p:cNvPr id="70" name="Line 26"/>
          <p:cNvSpPr>
            <a:spLocks noChangeShapeType="1"/>
          </p:cNvSpPr>
          <p:nvPr/>
        </p:nvSpPr>
        <p:spPr bwMode="auto">
          <a:xfrm>
            <a:off x="3352800" y="4600575"/>
            <a:ext cx="0" cy="533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71" name="Line 27"/>
          <p:cNvSpPr>
            <a:spLocks noChangeShapeType="1"/>
          </p:cNvSpPr>
          <p:nvPr/>
        </p:nvSpPr>
        <p:spPr bwMode="auto">
          <a:xfrm>
            <a:off x="4953000" y="4600575"/>
            <a:ext cx="0" cy="533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72" name="Line 28"/>
          <p:cNvSpPr>
            <a:spLocks noChangeShapeType="1"/>
          </p:cNvSpPr>
          <p:nvPr/>
        </p:nvSpPr>
        <p:spPr bwMode="auto">
          <a:xfrm flipH="1">
            <a:off x="3505200" y="4600575"/>
            <a:ext cx="1295400" cy="457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73" name="Line 29"/>
          <p:cNvSpPr>
            <a:spLocks noChangeShapeType="1"/>
          </p:cNvSpPr>
          <p:nvPr/>
        </p:nvSpPr>
        <p:spPr bwMode="auto">
          <a:xfrm>
            <a:off x="3505200" y="4600575"/>
            <a:ext cx="1219200" cy="4572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74" name="Line 30"/>
          <p:cNvSpPr>
            <a:spLocks noChangeShapeType="1"/>
          </p:cNvSpPr>
          <p:nvPr/>
        </p:nvSpPr>
        <p:spPr bwMode="auto">
          <a:xfrm>
            <a:off x="3429000" y="5667375"/>
            <a:ext cx="0" cy="533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75" name="Line 31"/>
          <p:cNvSpPr>
            <a:spLocks noChangeShapeType="1"/>
          </p:cNvSpPr>
          <p:nvPr/>
        </p:nvSpPr>
        <p:spPr bwMode="auto">
          <a:xfrm>
            <a:off x="4876800" y="5667375"/>
            <a:ext cx="0" cy="533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76" name="Text Box 32"/>
          <p:cNvSpPr txBox="1">
            <a:spLocks noChangeArrowheads="1"/>
          </p:cNvSpPr>
          <p:nvPr/>
        </p:nvSpPr>
        <p:spPr bwMode="auto">
          <a:xfrm>
            <a:off x="3278188" y="6248400"/>
            <a:ext cx="167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kern="0">
                <a:solidFill>
                  <a:sysClr val="windowText" lastClr="000000"/>
                </a:solidFill>
                <a:latin typeface="Arial"/>
              </a:rPr>
              <a:t>the answer</a:t>
            </a:r>
          </a:p>
        </p:txBody>
      </p:sp>
      <p:sp>
        <p:nvSpPr>
          <p:cNvPr id="77" name="Text Box 33"/>
          <p:cNvSpPr txBox="1">
            <a:spLocks noChangeArrowheads="1"/>
          </p:cNvSpPr>
          <p:nvPr/>
        </p:nvSpPr>
        <p:spPr bwMode="auto">
          <a:xfrm>
            <a:off x="8077200" y="22860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kern="0">
                <a:solidFill>
                  <a:sysClr val="windowText" lastClr="000000"/>
                </a:solidFill>
                <a:latin typeface="Arial"/>
              </a:rPr>
              <a:t>load</a:t>
            </a:r>
          </a:p>
        </p:txBody>
      </p:sp>
      <p:sp>
        <p:nvSpPr>
          <p:cNvPr id="78" name="Text Box 34"/>
          <p:cNvSpPr txBox="1">
            <a:spLocks noChangeArrowheads="1"/>
          </p:cNvSpPr>
          <p:nvPr/>
        </p:nvSpPr>
        <p:spPr bwMode="auto">
          <a:xfrm>
            <a:off x="1066800" y="22860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kern="0">
                <a:solidFill>
                  <a:sysClr val="windowText" lastClr="000000"/>
                </a:solidFill>
                <a:latin typeface="Arial"/>
              </a:rPr>
              <a:t>load</a:t>
            </a:r>
          </a:p>
        </p:txBody>
      </p:sp>
      <p:sp>
        <p:nvSpPr>
          <p:cNvPr id="79" name="Text Box 35"/>
          <p:cNvSpPr txBox="1">
            <a:spLocks noChangeArrowheads="1"/>
          </p:cNvSpPr>
          <p:nvPr/>
        </p:nvSpPr>
        <p:spPr bwMode="auto">
          <a:xfrm>
            <a:off x="152400" y="277177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kern="0">
                <a:solidFill>
                  <a:sysClr val="windowText" lastClr="000000"/>
                </a:solidFill>
                <a:latin typeface="Arial"/>
              </a:rPr>
              <a:t>canonicalize</a:t>
            </a:r>
          </a:p>
        </p:txBody>
      </p:sp>
      <p:sp>
        <p:nvSpPr>
          <p:cNvPr id="80" name="Text Box 36"/>
          <p:cNvSpPr txBox="1">
            <a:spLocks noChangeArrowheads="1"/>
          </p:cNvSpPr>
          <p:nvPr/>
        </p:nvSpPr>
        <p:spPr bwMode="auto">
          <a:xfrm>
            <a:off x="5334000" y="5089525"/>
            <a:ext cx="3429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kern="0">
                <a:solidFill>
                  <a:sysClr val="windowText" lastClr="000000"/>
                </a:solidFill>
                <a:latin typeface="Arial"/>
              </a:rPr>
              <a:t>compute average pagerank</a:t>
            </a:r>
          </a:p>
        </p:txBody>
      </p:sp>
      <p:sp>
        <p:nvSpPr>
          <p:cNvPr id="81" name="Text Box 37"/>
          <p:cNvSpPr txBox="1">
            <a:spLocks noChangeArrowheads="1"/>
          </p:cNvSpPr>
          <p:nvPr/>
        </p:nvSpPr>
        <p:spPr bwMode="auto">
          <a:xfrm>
            <a:off x="5334000" y="5438775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kern="0">
                <a:solidFill>
                  <a:sysClr val="windowText" lastClr="000000"/>
                </a:solidFill>
                <a:latin typeface="Arial"/>
              </a:rPr>
              <a:t>filter </a:t>
            </a:r>
          </a:p>
        </p:txBody>
      </p:sp>
      <p:sp>
        <p:nvSpPr>
          <p:cNvPr id="82" name="Text Box 38"/>
          <p:cNvSpPr txBox="1">
            <a:spLocks noChangeArrowheads="1"/>
          </p:cNvSpPr>
          <p:nvPr/>
        </p:nvSpPr>
        <p:spPr bwMode="auto">
          <a:xfrm>
            <a:off x="5334000" y="460057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kern="0">
                <a:solidFill>
                  <a:sysClr val="windowText" lastClr="000000"/>
                </a:solidFill>
                <a:latin typeface="Arial"/>
              </a:rPr>
              <a:t>group by user</a:t>
            </a:r>
          </a:p>
        </p:txBody>
      </p:sp>
      <p:sp>
        <p:nvSpPr>
          <p:cNvPr id="83" name="Rectangle 39"/>
          <p:cNvSpPr>
            <a:spLocks noChangeArrowheads="1"/>
          </p:cNvSpPr>
          <p:nvPr/>
        </p:nvSpPr>
        <p:spPr bwMode="auto">
          <a:xfrm flipV="1">
            <a:off x="5715000" y="2771775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84" name="Rectangle 40"/>
          <p:cNvSpPr>
            <a:spLocks noChangeArrowheads="1"/>
          </p:cNvSpPr>
          <p:nvPr/>
        </p:nvSpPr>
        <p:spPr bwMode="auto">
          <a:xfrm flipV="1">
            <a:off x="7391400" y="2771775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85" name="Rectangle 41"/>
          <p:cNvSpPr>
            <a:spLocks noChangeArrowheads="1"/>
          </p:cNvSpPr>
          <p:nvPr/>
        </p:nvSpPr>
        <p:spPr bwMode="auto">
          <a:xfrm flipV="1">
            <a:off x="1752600" y="2771775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86" name="Rectangle 42"/>
          <p:cNvSpPr>
            <a:spLocks noChangeArrowheads="1"/>
          </p:cNvSpPr>
          <p:nvPr/>
        </p:nvSpPr>
        <p:spPr bwMode="auto">
          <a:xfrm flipV="1">
            <a:off x="3429000" y="2771775"/>
            <a:ext cx="609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87" name="Line 43"/>
          <p:cNvSpPr>
            <a:spLocks noChangeShapeType="1"/>
          </p:cNvSpPr>
          <p:nvPr/>
        </p:nvSpPr>
        <p:spPr bwMode="auto">
          <a:xfrm>
            <a:off x="2057400" y="2514600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88" name="Line 44"/>
          <p:cNvSpPr>
            <a:spLocks noChangeShapeType="1"/>
          </p:cNvSpPr>
          <p:nvPr/>
        </p:nvSpPr>
        <p:spPr bwMode="auto">
          <a:xfrm>
            <a:off x="3733800" y="2514600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89" name="Line 45"/>
          <p:cNvSpPr>
            <a:spLocks noChangeShapeType="1"/>
          </p:cNvSpPr>
          <p:nvPr/>
        </p:nvSpPr>
        <p:spPr bwMode="auto">
          <a:xfrm>
            <a:off x="6019800" y="2514600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90" name="Line 46"/>
          <p:cNvSpPr>
            <a:spLocks noChangeShapeType="1"/>
          </p:cNvSpPr>
          <p:nvPr/>
        </p:nvSpPr>
        <p:spPr bwMode="auto">
          <a:xfrm>
            <a:off x="7696200" y="2514600"/>
            <a:ext cx="0" cy="228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47" name="AutoShape 3"/>
          <p:cNvSpPr>
            <a:spLocks noChangeArrowheads="1"/>
          </p:cNvSpPr>
          <p:nvPr/>
        </p:nvSpPr>
        <p:spPr bwMode="auto">
          <a:xfrm>
            <a:off x="1752600" y="1781175"/>
            <a:ext cx="609600" cy="762000"/>
          </a:xfrm>
          <a:prstGeom prst="can">
            <a:avLst>
              <a:gd name="adj" fmla="val 31250"/>
            </a:avLst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48" name="AutoShape 4"/>
          <p:cNvSpPr>
            <a:spLocks noChangeArrowheads="1"/>
          </p:cNvSpPr>
          <p:nvPr/>
        </p:nvSpPr>
        <p:spPr bwMode="auto">
          <a:xfrm>
            <a:off x="3429000" y="1781175"/>
            <a:ext cx="609600" cy="762000"/>
          </a:xfrm>
          <a:prstGeom prst="can">
            <a:avLst>
              <a:gd name="adj" fmla="val 31250"/>
            </a:avLst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50" name="AutoShape 6"/>
          <p:cNvSpPr>
            <a:spLocks noChangeArrowheads="1"/>
          </p:cNvSpPr>
          <p:nvPr/>
        </p:nvSpPr>
        <p:spPr bwMode="auto">
          <a:xfrm>
            <a:off x="5715000" y="1781175"/>
            <a:ext cx="609600" cy="762000"/>
          </a:xfrm>
          <a:prstGeom prst="can">
            <a:avLst>
              <a:gd name="adj" fmla="val 31250"/>
            </a:avLst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51" name="AutoShape 7"/>
          <p:cNvSpPr>
            <a:spLocks noChangeArrowheads="1"/>
          </p:cNvSpPr>
          <p:nvPr/>
        </p:nvSpPr>
        <p:spPr bwMode="auto">
          <a:xfrm>
            <a:off x="7391400" y="1781175"/>
            <a:ext cx="609600" cy="762000"/>
          </a:xfrm>
          <a:prstGeom prst="can">
            <a:avLst>
              <a:gd name="adj" fmla="val 31250"/>
            </a:avLst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91" name="TextBox 3"/>
          <p:cNvSpPr txBox="1">
            <a:spLocks noChangeArrowheads="1"/>
          </p:cNvSpPr>
          <p:nvPr/>
        </p:nvSpPr>
        <p:spPr bwMode="auto">
          <a:xfrm>
            <a:off x="0" y="6611938"/>
            <a:ext cx="3429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000" dirty="0">
                <a:solidFill>
                  <a:srgbClr val="000000"/>
                </a:solidFill>
                <a:latin typeface="Arial"/>
              </a:rPr>
              <a:t>Pig Slides adapted from Olston et al.</a:t>
            </a:r>
          </a:p>
        </p:txBody>
      </p:sp>
    </p:spTree>
    <p:extLst>
      <p:ext uri="{BB962C8B-B14F-4D97-AF65-F5344CB8AC3E}">
        <p14:creationId xmlns:p14="http://schemas.microsoft.com/office/powerpoint/2010/main" val="344095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Pattern: Secondary Sorting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MapReduce sorts input to reducers by key</a:t>
            </a:r>
          </a:p>
          <a:p>
            <a:pPr lvl="1"/>
            <a:r>
              <a:rPr lang="en-US" dirty="0" smtClean="0"/>
              <a:t>Values are arbitrarily ordered</a:t>
            </a:r>
          </a:p>
          <a:p>
            <a:r>
              <a:rPr lang="en-US" dirty="0" smtClean="0"/>
              <a:t>What if want to sort value also?</a:t>
            </a:r>
          </a:p>
          <a:p>
            <a:pPr lvl="1"/>
            <a:r>
              <a:rPr lang="en-US" dirty="0" smtClean="0"/>
              <a:t>E.g., k </a:t>
            </a:r>
            <a:r>
              <a:rPr lang="en-US" dirty="0" smtClean="0">
                <a:latin typeface="Arial"/>
                <a:cs typeface="Arial"/>
              </a:rPr>
              <a:t>→ (v</a:t>
            </a:r>
            <a:r>
              <a:rPr lang="en-US" baseline="-25000" dirty="0" smtClean="0">
                <a:latin typeface="Arial"/>
                <a:cs typeface="Arial"/>
              </a:rPr>
              <a:t>1</a:t>
            </a:r>
            <a:r>
              <a:rPr lang="en-US" dirty="0" smtClean="0">
                <a:latin typeface="Arial"/>
                <a:cs typeface="Arial"/>
              </a:rPr>
              <a:t>, r), </a:t>
            </a:r>
            <a:r>
              <a:rPr lang="en-US" dirty="0" smtClean="0">
                <a:cs typeface="Arial"/>
              </a:rPr>
              <a:t>(v</a:t>
            </a:r>
            <a:r>
              <a:rPr lang="en-US" baseline="-25000" dirty="0" smtClean="0">
                <a:cs typeface="Arial"/>
              </a:rPr>
              <a:t>3</a:t>
            </a:r>
            <a:r>
              <a:rPr lang="en-US" dirty="0" smtClean="0">
                <a:cs typeface="Arial"/>
              </a:rPr>
              <a:t>, r), (v</a:t>
            </a:r>
            <a:r>
              <a:rPr lang="en-US" baseline="-25000" dirty="0" smtClean="0">
                <a:cs typeface="Arial"/>
              </a:rPr>
              <a:t>4</a:t>
            </a:r>
            <a:r>
              <a:rPr lang="en-US" dirty="0" smtClean="0">
                <a:cs typeface="Arial"/>
              </a:rPr>
              <a:t>, r), (v</a:t>
            </a:r>
            <a:r>
              <a:rPr lang="en-US" baseline="-25000" dirty="0" smtClean="0">
                <a:cs typeface="Arial"/>
              </a:rPr>
              <a:t>8</a:t>
            </a:r>
            <a:r>
              <a:rPr lang="en-US" dirty="0" smtClean="0">
                <a:cs typeface="Arial"/>
              </a:rPr>
              <a:t>, r)…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15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"/>
            <a:ext cx="8686800" cy="1028700"/>
          </a:xfrm>
        </p:spPr>
        <p:txBody>
          <a:bodyPr/>
          <a:lstStyle/>
          <a:p>
            <a:r>
              <a:rPr lang="en-US" dirty="0" smtClean="0"/>
              <a:t>MapReduce Code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466921"/>
              </p:ext>
            </p:extLst>
          </p:nvPr>
        </p:nvGraphicFramePr>
        <p:xfrm>
          <a:off x="26126" y="1143000"/>
          <a:ext cx="9035713" cy="471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Document" r:id="rId3" imgW="13716000" imgH="9534144" progId="Word.Document.8">
                  <p:embed/>
                </p:oleObj>
              </mc:Choice>
              <mc:Fallback>
                <p:oleObj name="Document" r:id="rId3" imgW="13716000" imgH="95341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6" y="1143000"/>
                        <a:ext cx="9035713" cy="471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6611938"/>
            <a:ext cx="3429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000" dirty="0">
                <a:solidFill>
                  <a:srgbClr val="000000"/>
                </a:solidFill>
                <a:latin typeface="Arial"/>
              </a:rPr>
              <a:t>Pig Slides adapted from Olston et al.</a:t>
            </a:r>
          </a:p>
        </p:txBody>
      </p:sp>
    </p:spTree>
    <p:extLst>
      <p:ext uri="{BB962C8B-B14F-4D97-AF65-F5344CB8AC3E}">
        <p14:creationId xmlns:p14="http://schemas.microsoft.com/office/powerpoint/2010/main" val="425464891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vs. Pig Latin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34975" y="1908175"/>
          <a:ext cx="3886200" cy="285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Worksheet" r:id="rId3" imgW="9576816" imgH="7022592" progId="Excel.Sheet.8">
                  <p:embed/>
                </p:oleObj>
              </mc:Choice>
              <mc:Fallback>
                <p:oleObj name="Worksheet" r:id="rId3" imgW="9576816" imgH="7022592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1908175"/>
                        <a:ext cx="3886200" cy="285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273175" y="1487488"/>
            <a:ext cx="2519363" cy="36988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1/20 the lines of code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4702175" y="1908175"/>
          <a:ext cx="3886200" cy="284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Worksheet" r:id="rId5" imgW="9576816" imgH="7022592" progId="Excel.Sheet.8">
                  <p:embed/>
                </p:oleObj>
              </mc:Choice>
              <mc:Fallback>
                <p:oleObj name="Worksheet" r:id="rId5" imgW="9576816" imgH="7022592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175" y="1908175"/>
                        <a:ext cx="3886200" cy="284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accent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5616575" y="1487488"/>
            <a:ext cx="3070225" cy="36988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0000"/>
                </a:solidFill>
                <a:latin typeface="Arial"/>
              </a:rPr>
              <a:t>1/16 the development time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2133600" y="5650468"/>
            <a:ext cx="4648200" cy="369332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  <a:latin typeface="Arial"/>
              </a:rPr>
              <a:t>Performance on par with raw Hadoop!</a:t>
            </a: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0" y="6611938"/>
            <a:ext cx="3429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sz="1000" dirty="0">
                <a:solidFill>
                  <a:srgbClr val="000000"/>
                </a:solidFill>
                <a:latin typeface="Arial"/>
              </a:rPr>
              <a:t>Pig Slides adapted from Olston et al.</a:t>
            </a:r>
          </a:p>
        </p:txBody>
      </p:sp>
    </p:spTree>
    <p:extLst>
      <p:ext uri="{BB962C8B-B14F-4D97-AF65-F5344CB8AC3E}">
        <p14:creationId xmlns:p14="http://schemas.microsoft.com/office/powerpoint/2010/main" val="2474318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takes care of…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Schema and type checking</a:t>
            </a:r>
          </a:p>
          <a:p>
            <a:r>
              <a:rPr lang="en-US" dirty="0" smtClean="0"/>
              <a:t>Translating into efficient physical dataflow</a:t>
            </a:r>
          </a:p>
          <a:p>
            <a:pPr lvl="1"/>
            <a:r>
              <a:rPr lang="en-US" dirty="0" smtClean="0"/>
              <a:t>(i.e., sequence of one or more MapReduce jobs)</a:t>
            </a:r>
          </a:p>
          <a:p>
            <a:r>
              <a:rPr lang="en-US" dirty="0" smtClean="0"/>
              <a:t>Exploiting data reduction opportunities</a:t>
            </a:r>
          </a:p>
          <a:p>
            <a:pPr lvl="1"/>
            <a:r>
              <a:rPr lang="en-US" dirty="0" smtClean="0"/>
              <a:t>(e.g., early partial aggregation via a combiner)</a:t>
            </a:r>
          </a:p>
          <a:p>
            <a:r>
              <a:rPr lang="en-US" dirty="0" smtClean="0"/>
              <a:t>Executing the system-level dataflow</a:t>
            </a:r>
          </a:p>
          <a:p>
            <a:pPr lvl="1"/>
            <a:r>
              <a:rPr lang="en-US" dirty="0" smtClean="0"/>
              <a:t>(i.e., running the MapReduce jobs)</a:t>
            </a:r>
          </a:p>
          <a:p>
            <a:r>
              <a:rPr lang="en-US" dirty="0" smtClean="0"/>
              <a:t>Tracking progress, errors,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3055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Sorting: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Solution 1:</a:t>
            </a:r>
          </a:p>
          <a:p>
            <a:pPr lvl="1"/>
            <a:r>
              <a:rPr lang="en-US" dirty="0" smtClean="0"/>
              <a:t>Buffer values in memory, then sort</a:t>
            </a:r>
          </a:p>
          <a:p>
            <a:pPr lvl="1"/>
            <a:r>
              <a:rPr lang="en-US" dirty="0" smtClean="0"/>
              <a:t>Why is this a bad idea?</a:t>
            </a:r>
          </a:p>
          <a:p>
            <a:r>
              <a:rPr lang="en-US" dirty="0" smtClean="0"/>
              <a:t>Solution 2:</a:t>
            </a:r>
          </a:p>
          <a:p>
            <a:pPr lvl="1"/>
            <a:r>
              <a:rPr lang="en-US" dirty="0" smtClean="0"/>
              <a:t>“Value-to-key conversion” design pattern: form composite intermediate key, </a:t>
            </a:r>
            <a:r>
              <a:rPr lang="en-US" dirty="0" smtClean="0">
                <a:cs typeface="Arial"/>
              </a:rPr>
              <a:t>(k, v</a:t>
            </a:r>
            <a:r>
              <a:rPr lang="en-US" baseline="-25000" dirty="0" smtClean="0">
                <a:cs typeface="Arial"/>
              </a:rPr>
              <a:t>1</a:t>
            </a:r>
            <a:r>
              <a:rPr lang="en-US" dirty="0" smtClean="0">
                <a:cs typeface="Arial"/>
              </a:rPr>
              <a:t>)</a:t>
            </a:r>
          </a:p>
          <a:p>
            <a:pPr lvl="1"/>
            <a:r>
              <a:rPr lang="en-US" dirty="0" smtClean="0">
                <a:cs typeface="Arial"/>
              </a:rPr>
              <a:t>Let execution framework do the sorting</a:t>
            </a:r>
          </a:p>
          <a:p>
            <a:pPr lvl="1"/>
            <a:r>
              <a:rPr lang="en-US" dirty="0" smtClean="0">
                <a:cs typeface="Arial"/>
              </a:rPr>
              <a:t>Preserve state across multiple key-value pairs to handle processing</a:t>
            </a:r>
            <a:endParaRPr lang="en-US" dirty="0" smtClean="0"/>
          </a:p>
          <a:p>
            <a:pPr lvl="1"/>
            <a:r>
              <a:rPr lang="en-US" dirty="0" smtClean="0"/>
              <a:t>Anything else we need to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13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Value-to-Key Conversion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2133600"/>
            <a:ext cx="3865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k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r),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4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r),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8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r),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r)…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8234" y="3596045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(k,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1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764268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00"/>
                </a:solidFill>
              </a:rPr>
              <a:t>Before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00400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000000"/>
                </a:solidFill>
              </a:rPr>
              <a:t>After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28234" y="3946763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(k,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3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28234" y="4297481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(k,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4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28234" y="4648200"/>
            <a:ext cx="186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(k,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8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→ (v</a:t>
            </a:r>
            <a:r>
              <a:rPr lang="en-US" sz="2000" baseline="-25000" dirty="0">
                <a:solidFill>
                  <a:srgbClr val="000000"/>
                </a:solidFill>
                <a:cs typeface="Arial"/>
              </a:rPr>
              <a:t>8</a:t>
            </a:r>
            <a:r>
              <a:rPr lang="en-US" sz="2000" dirty="0">
                <a:solidFill>
                  <a:srgbClr val="000000"/>
                </a:solidFill>
                <a:cs typeface="Arial"/>
              </a:rPr>
              <a:t>, r)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9800" y="2480846"/>
            <a:ext cx="33697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Values arrive in arbitrary order…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57400" y="493389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</a:rPr>
              <a:t>…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29000" y="3657600"/>
            <a:ext cx="31629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Values arrive in sorted order…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29000" y="3928646"/>
            <a:ext cx="4998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Process by preserving state across multiple keys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9000" y="4233446"/>
            <a:ext cx="33698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</a:rPr>
              <a:t>Remember to partition correctly!</a:t>
            </a:r>
          </a:p>
        </p:txBody>
      </p:sp>
    </p:spTree>
    <p:extLst>
      <p:ext uri="{BB962C8B-B14F-4D97-AF65-F5344CB8AC3E}">
        <p14:creationId xmlns:p14="http://schemas.microsoft.com/office/powerpoint/2010/main" val="2678136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3" grpId="0"/>
      <p:bldP spid="14" grpId="0"/>
      <p:bldP spid="16" grpId="0"/>
      <p:bldP spid="17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00200" y="2057400"/>
            <a:ext cx="6858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2057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>
          <a:xfrm>
            <a:off x="2362200" y="2057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2819400" y="20574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3352800" y="20574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4343400" y="3352800"/>
            <a:ext cx="984250" cy="533400"/>
            <a:chOff x="3886200" y="1524000"/>
            <a:chExt cx="984250" cy="533400"/>
          </a:xfrm>
        </p:grpSpPr>
        <p:sp>
          <p:nvSpPr>
            <p:cNvPr id="24" name="Rectangle 23"/>
            <p:cNvSpPr/>
            <p:nvPr/>
          </p:nvSpPr>
          <p:spPr>
            <a:xfrm>
              <a:off x="4337050" y="1828800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4641850" y="1828800"/>
              <a:ext cx="228600" cy="228600"/>
            </a:xfrm>
            <a:prstGeom prst="ellipse">
              <a:avLst/>
            </a:prstGeom>
            <a:noFill/>
            <a:ln>
              <a:solidFill>
                <a:schemeClr val="bg1"/>
              </a:solidFill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/>
          </p:nvGraphicFramePr>
          <p:xfrm>
            <a:off x="3886200" y="1524000"/>
            <a:ext cx="527050" cy="527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" name="Equation" r:id="rId3" imgW="139680" imgH="139680" progId="Equation.3">
                    <p:embed/>
                  </p:oleObj>
                </mc:Choice>
                <mc:Fallback>
                  <p:oleObj name="Equation" r:id="rId3" imgW="13968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200" y="1524000"/>
                          <a:ext cx="527050" cy="5270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" name="Rectangle 27"/>
          <p:cNvSpPr/>
          <p:nvPr/>
        </p:nvSpPr>
        <p:spPr>
          <a:xfrm>
            <a:off x="1600200" y="2590800"/>
            <a:ext cx="6858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2590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362200" y="2590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2819400" y="25908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3352800" y="25908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600200" y="31242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43000" y="3124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362200" y="31242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2819400" y="31242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3352800" y="31242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267200" y="3276600"/>
            <a:ext cx="1447800" cy="1588"/>
          </a:xfrm>
          <a:prstGeom prst="straightConnector1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42" name="Rectangle 41"/>
          <p:cNvSpPr/>
          <p:nvPr/>
        </p:nvSpPr>
        <p:spPr>
          <a:xfrm>
            <a:off x="1600200" y="3657600"/>
            <a:ext cx="685800" cy="38100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43000" y="3657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362200" y="3657600"/>
            <a:ext cx="3810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2819400" y="36576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3352800" y="36576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600200" y="4191000"/>
            <a:ext cx="685800" cy="381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43000" y="4191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5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362200" y="4191000"/>
            <a:ext cx="3810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ounded Rectangle 50"/>
          <p:cNvSpPr/>
          <p:nvPr/>
        </p:nvSpPr>
        <p:spPr bwMode="auto">
          <a:xfrm>
            <a:off x="2819400" y="4191000"/>
            <a:ext cx="457200" cy="3810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3352800" y="41910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096000" y="20574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553200" y="20574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7010400" y="20574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096000" y="25908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553200" y="2590800"/>
            <a:ext cx="381000" cy="38100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 bwMode="auto">
          <a:xfrm>
            <a:off x="7010400" y="25908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096000" y="31242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3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53200" y="3124200"/>
            <a:ext cx="381000" cy="381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7010400" y="31242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096000" y="36576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553200" y="3657600"/>
            <a:ext cx="381000" cy="3810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7010400" y="36576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096000" y="4191000"/>
            <a:ext cx="4074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b="0" kern="0" dirty="0" smtClean="0">
                <a:solidFill>
                  <a:schemeClr val="bg1"/>
                </a:solidFill>
                <a:latin typeface="+mn-lt"/>
              </a:rPr>
              <a:t>R</a:t>
            </a:r>
            <a:r>
              <a:rPr lang="en-US" b="0" kern="0" baseline="-25000" dirty="0" smtClean="0">
                <a:solidFill>
                  <a:schemeClr val="bg1"/>
                </a:solidFill>
                <a:latin typeface="+mn-lt"/>
              </a:rPr>
              <a:t>5</a:t>
            </a:r>
          </a:p>
        </p:txBody>
      </p:sp>
      <p:sp>
        <p:nvSpPr>
          <p:cNvPr id="75" name="Rectangle 74"/>
          <p:cNvSpPr/>
          <p:nvPr/>
        </p:nvSpPr>
        <p:spPr>
          <a:xfrm>
            <a:off x="6553200" y="4191000"/>
            <a:ext cx="381000" cy="3810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7010400" y="4191000"/>
            <a:ext cx="381000" cy="381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23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Projection in MapReduce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Easy!</a:t>
            </a:r>
          </a:p>
          <a:p>
            <a:pPr lvl="1"/>
            <a:r>
              <a:rPr lang="en-US" dirty="0" smtClean="0"/>
              <a:t>Map over </a:t>
            </a:r>
            <a:r>
              <a:rPr lang="en-US" dirty="0" err="1" smtClean="0"/>
              <a:t>tuples</a:t>
            </a:r>
            <a:r>
              <a:rPr lang="en-US" dirty="0" smtClean="0"/>
              <a:t>, emit new </a:t>
            </a:r>
            <a:r>
              <a:rPr lang="en-US" dirty="0" err="1" smtClean="0"/>
              <a:t>tuples</a:t>
            </a:r>
            <a:r>
              <a:rPr lang="en-US" dirty="0" smtClean="0"/>
              <a:t> with appropriate attributes</a:t>
            </a:r>
          </a:p>
          <a:p>
            <a:pPr lvl="1"/>
            <a:r>
              <a:rPr lang="en-US" dirty="0" smtClean="0"/>
              <a:t>No reducers, unless for regrouping or resorting </a:t>
            </a:r>
            <a:r>
              <a:rPr lang="en-US" dirty="0" err="1" smtClean="0"/>
              <a:t>tuples</a:t>
            </a:r>
            <a:endParaRPr lang="en-US" dirty="0" smtClean="0"/>
          </a:p>
          <a:p>
            <a:pPr lvl="1"/>
            <a:r>
              <a:rPr lang="en-US" dirty="0" smtClean="0"/>
              <a:t>Alternatively: perform in reducer, after some other processing</a:t>
            </a:r>
          </a:p>
          <a:p>
            <a:r>
              <a:rPr lang="en-US" dirty="0" smtClean="0"/>
              <a:t>Basically limited by HDFS streaming speeds</a:t>
            </a:r>
          </a:p>
          <a:p>
            <a:pPr lvl="1"/>
            <a:r>
              <a:rPr lang="en-US" dirty="0" smtClean="0"/>
              <a:t>Speed of encoding/decoding </a:t>
            </a:r>
            <a:r>
              <a:rPr lang="en-US" dirty="0" err="1" smtClean="0"/>
              <a:t>tuples</a:t>
            </a:r>
            <a:r>
              <a:rPr lang="en-US" dirty="0" smtClean="0"/>
              <a:t> becomes important</a:t>
            </a:r>
          </a:p>
          <a:p>
            <a:pPr lvl="1"/>
            <a:r>
              <a:rPr lang="en-US" dirty="0" smtClean="0"/>
              <a:t>Relational databases take advantage of compression</a:t>
            </a:r>
          </a:p>
          <a:p>
            <a:pPr lvl="1"/>
            <a:r>
              <a:rPr lang="en-US" dirty="0" err="1" smtClean="0"/>
              <a:t>Semistructured</a:t>
            </a:r>
            <a:r>
              <a:rPr lang="en-US" dirty="0" smtClean="0"/>
              <a:t> data? No problem!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95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My Theme Colo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FF99"/>
      </a:accent1>
      <a:accent2>
        <a:srgbClr val="9999FF"/>
      </a:accent2>
      <a:accent3>
        <a:srgbClr val="CCFF99"/>
      </a:accent3>
      <a:accent4>
        <a:srgbClr val="FF99CC"/>
      </a:accent4>
      <a:accent5>
        <a:srgbClr val="99CCFF"/>
      </a:accent5>
      <a:accent6>
        <a:srgbClr val="FFCC99"/>
      </a:accent6>
      <a:hlink>
        <a:srgbClr val="FFFFFF"/>
      </a:hlink>
      <a:folHlink>
        <a:srgbClr val="B2B2B2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3024</Words>
  <Application>Microsoft Macintosh PowerPoint</Application>
  <PresentationFormat>On-screen Show (4:3)</PresentationFormat>
  <Paragraphs>647</Paragraphs>
  <Slides>52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5</vt:i4>
      </vt:variant>
      <vt:variant>
        <vt:lpstr>Slide Titles</vt:lpstr>
      </vt:variant>
      <vt:variant>
        <vt:i4>52</vt:i4>
      </vt:variant>
    </vt:vector>
  </HeadingPairs>
  <TitlesOfParts>
    <vt:vector size="60" baseType="lpstr">
      <vt:lpstr>Office Theme</vt:lpstr>
      <vt:lpstr>Default Design</vt:lpstr>
      <vt:lpstr>1_Default Design</vt:lpstr>
      <vt:lpstr>Equation</vt:lpstr>
      <vt:lpstr>Document</vt:lpstr>
      <vt:lpstr>Microsoft Word 97 - 2004 Document</vt:lpstr>
      <vt:lpstr>Worksheet</vt:lpstr>
      <vt:lpstr>Microsoft Excel 97 - 2004 Worksheet</vt:lpstr>
      <vt:lpstr>Database and MapReduce</vt:lpstr>
      <vt:lpstr>PowerPoint Presentation</vt:lpstr>
      <vt:lpstr>Working Scenario</vt:lpstr>
      <vt:lpstr>Relational Algebra</vt:lpstr>
      <vt:lpstr>Design Pattern: Secondary Sorting</vt:lpstr>
      <vt:lpstr>Secondary Sorting: Solutions</vt:lpstr>
      <vt:lpstr>Value-to-Key Conversion</vt:lpstr>
      <vt:lpstr>Projection </vt:lpstr>
      <vt:lpstr>Projection in MapReduce</vt:lpstr>
      <vt:lpstr>Selection</vt:lpstr>
      <vt:lpstr>Selection in MapReduce</vt:lpstr>
      <vt:lpstr>Group by… Aggregation</vt:lpstr>
      <vt:lpstr>PowerPoint Presentation</vt:lpstr>
      <vt:lpstr>Relational Joins</vt:lpstr>
      <vt:lpstr>Natural Join Operation – Example</vt:lpstr>
      <vt:lpstr>Natural Join Example</vt:lpstr>
      <vt:lpstr>Types of Relationships</vt:lpstr>
      <vt:lpstr>Join Algorithms in MapReduce</vt:lpstr>
      <vt:lpstr>Reduce-side Join</vt:lpstr>
      <vt:lpstr>Reduce-side Join: 1-to-1</vt:lpstr>
      <vt:lpstr>Reduce-side Join: 1-to-many</vt:lpstr>
      <vt:lpstr>Reduce-side Join: V-to-K Conversion</vt:lpstr>
      <vt:lpstr>Reduce-side Join: many-to-many</vt:lpstr>
      <vt:lpstr>Map-side Join: Basic Idea</vt:lpstr>
      <vt:lpstr>Map-side Join: Parallel Scans</vt:lpstr>
      <vt:lpstr>In-Memory Join</vt:lpstr>
      <vt:lpstr>In-Memory Join: Variants</vt:lpstr>
      <vt:lpstr>Memcached</vt:lpstr>
      <vt:lpstr>Memcached Join</vt:lpstr>
      <vt:lpstr>Which join to use?</vt:lpstr>
      <vt:lpstr>Processing Relational Data: Summary</vt:lpstr>
      <vt:lpstr>Evolving roles for  relational database and MapReduce</vt:lpstr>
      <vt:lpstr>PowerPoint Presentation</vt:lpstr>
      <vt:lpstr>OLTP/OLAP/Hadoop Architecture</vt:lpstr>
      <vt:lpstr>Hive and Pig</vt:lpstr>
      <vt:lpstr>Need for High-Level Languages</vt:lpstr>
      <vt:lpstr>Hive and Pig</vt:lpstr>
      <vt:lpstr>Hive: Background</vt:lpstr>
      <vt:lpstr>Hive Components</vt:lpstr>
      <vt:lpstr>Data Model</vt:lpstr>
      <vt:lpstr>Metastore</vt:lpstr>
      <vt:lpstr>Physical Layout</vt:lpstr>
      <vt:lpstr>Hive: Example</vt:lpstr>
      <vt:lpstr>Hive: Behind the Scenes</vt:lpstr>
      <vt:lpstr>Hive: Behind the Scenes</vt:lpstr>
      <vt:lpstr>Example Data Analysis Task</vt:lpstr>
      <vt:lpstr>Conceptual Dataflow</vt:lpstr>
      <vt:lpstr>Pig Latin Script</vt:lpstr>
      <vt:lpstr>System-Level Dataflow</vt:lpstr>
      <vt:lpstr>MapReduce Code</vt:lpstr>
      <vt:lpstr>Java vs. Pig Latin</vt:lpstr>
      <vt:lpstr>Pig takes care of…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and MapReduce</dc:title>
  <dc:creator>Jin</dc:creator>
  <cp:lastModifiedBy>Ruoming Jin</cp:lastModifiedBy>
  <cp:revision>11</cp:revision>
  <dcterms:created xsi:type="dcterms:W3CDTF">2012-02-23T00:31:11Z</dcterms:created>
  <dcterms:modified xsi:type="dcterms:W3CDTF">2014-03-17T21:44:31Z</dcterms:modified>
</cp:coreProperties>
</file>