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10"/>
  </p:notesMasterIdLst>
  <p:handoutMasterIdLst>
    <p:handoutMasterId r:id="rId111"/>
  </p:handoutMasterIdLst>
  <p:sldIdLst>
    <p:sldId id="433" r:id="rId2"/>
    <p:sldId id="421" r:id="rId3"/>
    <p:sldId id="435" r:id="rId4"/>
    <p:sldId id="422" r:id="rId5"/>
    <p:sldId id="420" r:id="rId6"/>
    <p:sldId id="434" r:id="rId7"/>
    <p:sldId id="436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306" r:id="rId17"/>
    <p:sldId id="307" r:id="rId18"/>
    <p:sldId id="380" r:id="rId19"/>
    <p:sldId id="372" r:id="rId20"/>
    <p:sldId id="374" r:id="rId21"/>
    <p:sldId id="373" r:id="rId22"/>
    <p:sldId id="371" r:id="rId23"/>
    <p:sldId id="379" r:id="rId24"/>
    <p:sldId id="375" r:id="rId25"/>
    <p:sldId id="376" r:id="rId26"/>
    <p:sldId id="377" r:id="rId27"/>
    <p:sldId id="370" r:id="rId28"/>
    <p:sldId id="309" r:id="rId29"/>
    <p:sldId id="310" r:id="rId30"/>
    <p:sldId id="311" r:id="rId31"/>
    <p:sldId id="313" r:id="rId32"/>
    <p:sldId id="314" r:id="rId33"/>
    <p:sldId id="315" r:id="rId34"/>
    <p:sldId id="320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82" r:id="rId68"/>
    <p:sldId id="383" r:id="rId69"/>
    <p:sldId id="384" r:id="rId70"/>
    <p:sldId id="366" r:id="rId71"/>
    <p:sldId id="367" r:id="rId72"/>
    <p:sldId id="385" r:id="rId73"/>
    <p:sldId id="368" r:id="rId74"/>
    <p:sldId id="369" r:id="rId75"/>
    <p:sldId id="381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5" r:id="rId86"/>
    <p:sldId id="396" r:id="rId87"/>
    <p:sldId id="397" r:id="rId88"/>
    <p:sldId id="398" r:id="rId89"/>
    <p:sldId id="399" r:id="rId90"/>
    <p:sldId id="400" r:id="rId91"/>
    <p:sldId id="401" r:id="rId92"/>
    <p:sldId id="402" r:id="rId93"/>
    <p:sldId id="403" r:id="rId94"/>
    <p:sldId id="404" r:id="rId95"/>
    <p:sldId id="405" r:id="rId96"/>
    <p:sldId id="406" r:id="rId97"/>
    <p:sldId id="407" r:id="rId98"/>
    <p:sldId id="408" r:id="rId99"/>
    <p:sldId id="409" r:id="rId100"/>
    <p:sldId id="410" r:id="rId101"/>
    <p:sldId id="411" r:id="rId102"/>
    <p:sldId id="412" r:id="rId103"/>
    <p:sldId id="413" r:id="rId104"/>
    <p:sldId id="414" r:id="rId105"/>
    <p:sldId id="415" r:id="rId106"/>
    <p:sldId id="416" r:id="rId107"/>
    <p:sldId id="417" r:id="rId108"/>
    <p:sldId id="418" r:id="rId109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Relationship Id="rId2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A92865D-B541-0F49-86D9-1F56A26E3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510CBBB-86E4-CE46-9F0F-1856BADAA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F977D-DE08-D54C-A816-6816D35407D4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37150" cy="4178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511" tIns="45751" rIns="91511" bIns="4575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F977D-DE08-D54C-A816-6816D35407D4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37150" cy="4178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511" tIns="45751" rIns="91511" bIns="4575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4EAC-C779-E546-8954-CCC7C31B9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66B3D-0A66-1844-9F23-5550CEA57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4ADD8-7E28-A14D-98FD-083187784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6C17F3-5696-9345-BE2E-2088CF906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8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D28F1C-3F03-6B49-81A5-6FB81B226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A1C09-A002-CA44-8AEC-F147F5134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3E175-7C66-2C4A-AFED-5A7018CBD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AC67-B6DF-A448-A011-901F8C719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3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D25F4-9446-9040-AAF4-99BC870F8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FC306-8DE9-FB48-B385-266B78B3A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97836-8FE1-1E46-9392-25BC87254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5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2B0C-8F31-0A48-BCC1-6E2A42F2B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0EFA5-25BB-3D4A-9576-68A9785A8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ACF19D6-0903-9B40-8D65-5BD6E8D273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00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0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03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0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wmf"/><Relationship Id="rId3" Type="http://schemas.openxmlformats.org/officeDocument/2006/relationships/image" Target="../media/image88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62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63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wmf"/><Relationship Id="rId3" Type="http://schemas.openxmlformats.org/officeDocument/2006/relationships/image" Target="../media/image72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wmf"/><Relationship Id="rId3" Type="http://schemas.openxmlformats.org/officeDocument/2006/relationships/image" Target="../media/image89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wmf"/><Relationship Id="rId3" Type="http://schemas.openxmlformats.org/officeDocument/2006/relationships/image" Target="../media/image73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wmf"/><Relationship Id="rId3" Type="http://schemas.openxmlformats.org/officeDocument/2006/relationships/image" Target="../media/image72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wmf"/><Relationship Id="rId3" Type="http://schemas.openxmlformats.org/officeDocument/2006/relationships/image" Target="../media/image92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wmf"/><Relationship Id="rId3" Type="http://schemas.openxmlformats.org/officeDocument/2006/relationships/image" Target="../media/image94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wmf"/><Relationship Id="rId3" Type="http://schemas.openxmlformats.org/officeDocument/2006/relationships/image" Target="../media/image96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wmf"/><Relationship Id="rId3" Type="http://schemas.openxmlformats.org/officeDocument/2006/relationships/image" Target="../media/image9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98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9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86106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libri" charset="0"/>
              </a:rPr>
              <a:t>Machine Learning &amp; Data Mining</a:t>
            </a:r>
            <a:br>
              <a:rPr lang="en-US" sz="4000" dirty="0" smtClean="0">
                <a:latin typeface="Calibri" charset="0"/>
              </a:rPr>
            </a:br>
            <a:endParaRPr lang="en-US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9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Applications of Cluster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/>
            <a:r>
              <a:rPr lang="en-US" sz="2400" b="1">
                <a:latin typeface="Calibri" charset="0"/>
              </a:rPr>
              <a:t>Understanding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Group related documents for browsing, group genes and proteins that have similar functionality, or group stocks with similar price fluctuations</a:t>
            </a:r>
            <a:endParaRPr lang="en-US" sz="2000" b="1">
              <a:latin typeface="Calibri" charset="0"/>
            </a:endParaRPr>
          </a:p>
          <a:p>
            <a:pPr eaLnBrk="1" hangingPunct="1"/>
            <a:endParaRPr lang="en-US" sz="2400" b="1">
              <a:latin typeface="Calibri" charset="0"/>
            </a:endParaRPr>
          </a:p>
          <a:p>
            <a:pPr eaLnBrk="1" hangingPunct="1"/>
            <a:r>
              <a:rPr lang="en-US" sz="2400" b="1">
                <a:latin typeface="Calibri" charset="0"/>
              </a:rPr>
              <a:t>Summarization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Reduce the size of large data sets</a:t>
            </a:r>
          </a:p>
          <a:p>
            <a:pPr eaLnBrk="1" hangingPunct="1"/>
            <a:endParaRPr lang="en-US" sz="2400">
              <a:latin typeface="Calibri" charset="0"/>
            </a:endParaRP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97413" y="1600200"/>
          <a:ext cx="39401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1600200"/>
                        <a:ext cx="394017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338" y="3941763"/>
            <a:ext cx="3108325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Clustering precipitation in Australia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Internal Measures: Cohesion and Separation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Example: SSE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BSS + WSS = constant</a:t>
            </a:r>
          </a:p>
        </p:txBody>
      </p:sp>
      <p:graphicFrame>
        <p:nvGraphicFramePr>
          <p:cNvPr id="23556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8950" y="4999038"/>
          <a:ext cx="51244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Equation" r:id="rId3" imgW="3289300" imgH="685800" progId="Equation.3">
                  <p:embed/>
                </p:oleObj>
              </mc:Choice>
              <mc:Fallback>
                <p:oleObj name="Equation" r:id="rId3" imgW="3289300" imgH="685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999038"/>
                        <a:ext cx="512445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914400" y="26812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914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2438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962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5486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7010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762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2286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3810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5334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6858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838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2362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5410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6934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1371600" y="233045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sym typeface="Symbol" charset="0"/>
              </a:rPr>
              <a:t></a:t>
            </a: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6096000" y="233045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sym typeface="Symbol" charset="0"/>
              </a:rPr>
              <a:t>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3733800" y="233045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sym typeface="Symbol" charset="0"/>
              </a:rPr>
              <a:t>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13716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m</a:t>
            </a:r>
            <a:r>
              <a:rPr lang="en-US" b="1" baseline="-25000"/>
              <a:t>1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60960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m</a:t>
            </a:r>
            <a:r>
              <a:rPr lang="en-US" b="1" baseline="-25000"/>
              <a:t>2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m</a:t>
            </a:r>
            <a:endParaRPr lang="en-US" b="1" baseline="-25000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81000" y="5029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K=2 clusters:</a:t>
            </a:r>
          </a:p>
        </p:txBody>
      </p:sp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2690813" y="3502025"/>
          <a:ext cx="523398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Equation" r:id="rId5" imgW="2933700" imgH="685800" progId="Equation.3">
                  <p:embed/>
                </p:oleObj>
              </mc:Choice>
              <mc:Fallback>
                <p:oleObj name="Equation" r:id="rId5" imgW="2933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502025"/>
                        <a:ext cx="5233987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81000" y="349885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K=1 cluster:</a:t>
            </a:r>
          </a:p>
        </p:txBody>
      </p:sp>
    </p:spTree>
    <p:extLst>
      <p:ext uri="{BB962C8B-B14F-4D97-AF65-F5344CB8AC3E}">
        <p14:creationId xmlns:p14="http://schemas.microsoft.com/office/powerpoint/2010/main" val="291813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Internal Measures: Cohesion and Separation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4582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>
                <a:latin typeface="Calibri" charset="0"/>
              </a:rPr>
              <a:t>A proximity graph based approach can also be used for cohesion and separation.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Cluster cohesion is the sum of the weight of all links within a cluster.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Cluster separation is the sum of the weights between nodes in the cluster and nodes outside the cluster.</a:t>
            </a:r>
          </a:p>
        </p:txBody>
      </p:sp>
      <p:sp>
        <p:nvSpPr>
          <p:cNvPr id="24580" name="Freeform 4" descr="5%"/>
          <p:cNvSpPr>
            <a:spLocks/>
          </p:cNvSpPr>
          <p:nvPr/>
        </p:nvSpPr>
        <p:spPr bwMode="auto">
          <a:xfrm rot="-5400000">
            <a:off x="3663157" y="3940968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rot="-5400000">
            <a:off x="49530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 rot="-5400000">
            <a:off x="48768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 rot="-5400000">
            <a:off x="40386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 rot="-5400000">
            <a:off x="51038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Freeform 9" descr="5%"/>
          <p:cNvSpPr>
            <a:spLocks/>
          </p:cNvSpPr>
          <p:nvPr/>
        </p:nvSpPr>
        <p:spPr bwMode="auto">
          <a:xfrm rot="5400000" flipV="1">
            <a:off x="6553200" y="3794125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 rot="5400000" flipV="1">
            <a:off x="8077200" y="42513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 rot="5400000" flipV="1">
            <a:off x="6716713" y="42513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 rot="5400000" flipV="1">
            <a:off x="72390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 rot="5400000" flipV="1">
            <a:off x="7239000" y="38703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029200" y="48609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5029200" y="43275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5029200" y="39465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5029200" y="43275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181600" y="44799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5181600" y="43275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5181600" y="39465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5181600" y="43275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4114800" y="45561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4114800" y="43275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4114800" y="39465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4114800" y="43275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953000" y="40989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953000" y="40989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4953000" y="39465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4953000" y="40989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Freeform 30" descr="5%"/>
          <p:cNvSpPr>
            <a:spLocks/>
          </p:cNvSpPr>
          <p:nvPr/>
        </p:nvSpPr>
        <p:spPr bwMode="auto">
          <a:xfrm rot="-5400000">
            <a:off x="691357" y="4093368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 rot="-5400000">
            <a:off x="1981200" y="50133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 rot="-5400000">
            <a:off x="1905000" y="42513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 rot="-5400000">
            <a:off x="10668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 rot="-5400000">
            <a:off x="2132013" y="45545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V="1">
            <a:off x="1143000" y="43275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 flipV="1">
            <a:off x="1905000" y="43275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1143000" y="47085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H="1" flipV="1">
            <a:off x="1905000" y="43275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 flipH="1">
            <a:off x="1143000" y="46323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 flipH="1">
            <a:off x="1981200" y="46323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990600" y="58515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cohesion</a:t>
            </a: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5029200" y="58515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55504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BetaCV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362200"/>
            <a:ext cx="74517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Internal Measures: Silhouette Coefficient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Calibri" charset="0"/>
              </a:rPr>
              <a:t>Silhouette Coefficient combine ideas of both cohesion and separation, but for individual points, as well as clusters and clusterings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Calibri" charset="0"/>
              </a:rPr>
              <a:t>For an individual point, </a:t>
            </a:r>
            <a:r>
              <a:rPr lang="en-US" sz="2400" i="1">
                <a:latin typeface="Calibri" charset="0"/>
              </a:rPr>
              <a:t>i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Calculate </a:t>
            </a:r>
            <a:r>
              <a:rPr lang="en-US" sz="2000" b="1" i="1">
                <a:latin typeface="Calibri" charset="0"/>
              </a:rPr>
              <a:t>a</a:t>
            </a:r>
            <a:r>
              <a:rPr lang="en-US" sz="2000">
                <a:latin typeface="Calibri" charset="0"/>
              </a:rPr>
              <a:t> = average distance of </a:t>
            </a:r>
            <a:r>
              <a:rPr lang="en-US" sz="2000" i="1">
                <a:latin typeface="Calibri" charset="0"/>
              </a:rPr>
              <a:t>i</a:t>
            </a:r>
            <a:r>
              <a:rPr lang="en-US" sz="2000">
                <a:latin typeface="Calibri" charset="0"/>
              </a:rPr>
              <a:t> to the points in its cluster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Calculate </a:t>
            </a:r>
            <a:r>
              <a:rPr lang="en-US" sz="2000" b="1" i="1">
                <a:latin typeface="Calibri" charset="0"/>
              </a:rPr>
              <a:t>b</a:t>
            </a:r>
            <a:r>
              <a:rPr lang="en-US" sz="2000">
                <a:latin typeface="Calibri" charset="0"/>
              </a:rPr>
              <a:t> = min (average distance of </a:t>
            </a:r>
            <a:r>
              <a:rPr lang="en-US" sz="2000" i="1">
                <a:latin typeface="Calibri" charset="0"/>
              </a:rPr>
              <a:t>i </a:t>
            </a:r>
            <a:r>
              <a:rPr lang="en-US" sz="2000">
                <a:latin typeface="Calibri" charset="0"/>
              </a:rPr>
              <a:t> to points in another cluster)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The silhouette coefficient for a point is then given by 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s = 1 – a/b   if a &lt; b,   </a:t>
            </a:r>
            <a:r>
              <a:rPr lang="en-US" sz="1600">
                <a:latin typeface="Calibri" charset="0"/>
              </a:rPr>
              <a:t>(or s = b/a - 1    if a </a:t>
            </a:r>
            <a:r>
              <a:rPr lang="en-US" sz="1600">
                <a:latin typeface="Calibri" charset="0"/>
                <a:sym typeface="Symbol" charset="0"/>
              </a:rPr>
              <a:t> </a:t>
            </a:r>
            <a:r>
              <a:rPr lang="en-US" sz="1600">
                <a:latin typeface="Calibri" charset="0"/>
              </a:rPr>
              <a:t>b, not the usual case)</a:t>
            </a:r>
            <a:r>
              <a:rPr lang="en-US" sz="2000">
                <a:latin typeface="Calibri" charset="0"/>
              </a:rPr>
              <a:t> </a:t>
            </a:r>
          </a:p>
          <a:p>
            <a:pPr lvl="1" eaLnBrk="1" hangingPunct="1"/>
            <a:endParaRPr lang="en-US" sz="2000">
              <a:latin typeface="Calibri" charset="0"/>
            </a:endParaRPr>
          </a:p>
          <a:p>
            <a:pPr lvl="1" eaLnBrk="1" hangingPunct="1"/>
            <a:r>
              <a:rPr lang="en-US" sz="2000">
                <a:latin typeface="Calibri" charset="0"/>
              </a:rPr>
              <a:t>Typically between 0 and 1. 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The closer to 1 the better.</a:t>
            </a: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>
                <a:latin typeface="Calibri" charset="0"/>
              </a:rPr>
              <a:t>Can calculate the Average Silhouette width for a cluster or a clustering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572000" y="47244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VISIO" r:id="rId3" imgW="3694176" imgH="1482852" progId="Visio.Drawing.6">
                  <p:embed/>
                </p:oleObj>
              </mc:Choice>
              <mc:Fallback>
                <p:oleObj name="VISIO" r:id="rId3" imgW="3694176" imgH="148285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244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46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304800"/>
            <a:ext cx="96012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External Measures of Cluster Validity: Entropy and Purity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145998"/>
              </p:ext>
            </p:extLst>
          </p:nvPr>
        </p:nvGraphicFramePr>
        <p:xfrm>
          <a:off x="1952625" y="1763713"/>
          <a:ext cx="516255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Bitmap Image" r:id="rId3" imgW="9296400" imgH="6108700" progId="Paint.Picture">
                  <p:embed/>
                </p:oleObj>
              </mc:Choice>
              <mc:Fallback>
                <p:oleObj name="Bitmap Image" r:id="rId3" imgW="9296400" imgH="61087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1952625" y="1763713"/>
                        <a:ext cx="516255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71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Final Comment on Cluster Validity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334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Wingdings" charset="0"/>
              <a:buNone/>
            </a:pPr>
            <a:r>
              <a:rPr lang="en-US">
                <a:latin typeface="Calibri" charset="0"/>
              </a:rPr>
              <a:t>  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The validation of clustering structures is the most difficult and frustrating part of cluster analysis. </a:t>
            </a:r>
          </a:p>
          <a:p>
            <a:pPr eaLnBrk="1" hangingPunct="1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Wingdings" charset="0"/>
              <a:buNone/>
            </a:pPr>
            <a:r>
              <a:rPr lang="en-US" sz="2400">
                <a:latin typeface="Calibri" charset="0"/>
              </a:rPr>
              <a:t>   Without a strong effort in this direction, cluster analysis will remain a black art accessible only to those true believers who have experience and great courage.</a:t>
            </a:r>
            <a:r>
              <a:rPr lang="ja-JP" altLang="en-US" sz="2400">
                <a:latin typeface="Calibri" charset="0"/>
              </a:rPr>
              <a:t>”</a:t>
            </a:r>
            <a:endParaRPr lang="en-US" sz="24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85000"/>
            </a:pPr>
            <a:endParaRPr lang="en-US" sz="24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85000"/>
              <a:buFont typeface="Wingdings" charset="0"/>
              <a:buNone/>
            </a:pPr>
            <a:r>
              <a:rPr lang="en-US" sz="2400" i="1">
                <a:latin typeface="Calibri" charset="0"/>
              </a:rPr>
              <a:t>Algorithms for Clustering Data</a:t>
            </a:r>
            <a:r>
              <a:rPr lang="en-US" sz="2400">
                <a:latin typeface="Calibri" charset="0"/>
              </a:rPr>
              <a:t>, Jain and Dubes</a:t>
            </a:r>
          </a:p>
        </p:txBody>
      </p:sp>
    </p:spTree>
    <p:extLst>
      <p:ext uri="{BB962C8B-B14F-4D97-AF65-F5344CB8AC3E}">
        <p14:creationId xmlns:p14="http://schemas.microsoft.com/office/powerpoint/2010/main" val="32227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Extra Slides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1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Statistical Framework for SSE</a:t>
            </a:r>
            <a:endParaRPr lang="en-US">
              <a:latin typeface="Calibri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Compare SSE of 0.005 against three clusters in random data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Histogram shows SSE of three clusters in 500 sets of random data points of size 100 distributed over the range 0.2 – 0.8 for x and y values</a:t>
            </a:r>
          </a:p>
          <a:p>
            <a:pPr lvl="1" eaLnBrk="1" hangingPunct="1">
              <a:buFont typeface="Wingdings" charset="0"/>
              <a:buNone/>
            </a:pPr>
            <a:endParaRPr lang="en-US" sz="1800">
              <a:latin typeface="Calibri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57200" y="3200400"/>
            <a:ext cx="7848600" cy="3124200"/>
            <a:chOff x="288" y="1488"/>
            <a:chExt cx="4944" cy="1968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120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Statistical Framework for Correlation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5334000"/>
          </a:xfrm>
        </p:spPr>
        <p:txBody>
          <a:bodyPr/>
          <a:lstStyle/>
          <a:p>
            <a:pPr eaLnBrk="1" hangingPunct="1"/>
            <a:r>
              <a:rPr lang="en-US" sz="2200">
                <a:latin typeface="Calibri" charset="0"/>
              </a:rPr>
              <a:t>Correlation of incidence and proximity matrices for the K-means clusterings of the following two data sets.</a:t>
            </a:r>
            <a:r>
              <a:rPr lang="en-US" sz="2600">
                <a:latin typeface="Calibri" charset="0"/>
              </a:rPr>
              <a:t> </a:t>
            </a:r>
          </a:p>
          <a:p>
            <a:pPr eaLnBrk="1" hangingPunct="1"/>
            <a:endParaRPr lang="en-US" sz="2600">
              <a:latin typeface="Calibri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209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Corr = -0.9235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581400" y="54864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Corr = -0.5810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2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Notion of a Cluster can be Ambiguous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6217" name="Group 4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5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Oval 6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Oval 7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Oval 8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Oval 9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Oval 10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Oval 11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Oval 12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Oval 13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Oval 14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Oval 24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8" name="Rectangle 25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15738" name="Group 26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6195" name="Group 27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4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custGeom>
                <a:avLst/>
                <a:gdLst>
                  <a:gd name="T0" fmla="*/ 0 w 10000"/>
                  <a:gd name="T1" fmla="*/ 26 h 10000"/>
                  <a:gd name="T2" fmla="*/ 26 w 10000"/>
                  <a:gd name="T3" fmla="*/ 26 h 10000"/>
                  <a:gd name="T4" fmla="*/ 35 w 10000"/>
                  <a:gd name="T5" fmla="*/ 0 h 10000"/>
                  <a:gd name="T6" fmla="*/ 43 w 10000"/>
                  <a:gd name="T7" fmla="*/ 26 h 10000"/>
                  <a:gd name="T8" fmla="*/ 69 w 10000"/>
                  <a:gd name="T9" fmla="*/ 26 h 10000"/>
                  <a:gd name="T10" fmla="*/ 48 w 10000"/>
                  <a:gd name="T11" fmla="*/ 43 h 10000"/>
                  <a:gd name="T12" fmla="*/ 56 w 10000"/>
                  <a:gd name="T13" fmla="*/ 69 h 10000"/>
                  <a:gd name="T14" fmla="*/ 35 w 10000"/>
                  <a:gd name="T15" fmla="*/ 53 h 10000"/>
                  <a:gd name="T16" fmla="*/ 13 w 10000"/>
                  <a:gd name="T17" fmla="*/ 69 h 10000"/>
                  <a:gd name="T18" fmla="*/ 21 w 10000"/>
                  <a:gd name="T19" fmla="*/ 43 h 10000"/>
                  <a:gd name="T20" fmla="*/ 0 w 10000"/>
                  <a:gd name="T21" fmla="*/ 26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768"/>
                    </a:moveTo>
                    <a:lnTo>
                      <a:pt x="3768" y="3768"/>
                    </a:lnTo>
                    <a:lnTo>
                      <a:pt x="5072" y="0"/>
                    </a:lnTo>
                    <a:lnTo>
                      <a:pt x="6232" y="3768"/>
                    </a:lnTo>
                    <a:lnTo>
                      <a:pt x="10000" y="3768"/>
                    </a:lnTo>
                    <a:lnTo>
                      <a:pt x="6957" y="6232"/>
                    </a:lnTo>
                    <a:lnTo>
                      <a:pt x="8116" y="10000"/>
                    </a:lnTo>
                    <a:lnTo>
                      <a:pt x="5072" y="7681"/>
                    </a:lnTo>
                    <a:lnTo>
                      <a:pt x="1884" y="10000"/>
                    </a:lnTo>
                    <a:lnTo>
                      <a:pt x="3043" y="6232"/>
                    </a:lnTo>
                    <a:lnTo>
                      <a:pt x="0" y="37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5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custGeom>
                <a:avLst/>
                <a:gdLst>
                  <a:gd name="T0" fmla="*/ 0 w 10000"/>
                  <a:gd name="T1" fmla="*/ 26 h 10000"/>
                  <a:gd name="T2" fmla="*/ 26 w 10000"/>
                  <a:gd name="T3" fmla="*/ 26 h 10000"/>
                  <a:gd name="T4" fmla="*/ 35 w 10000"/>
                  <a:gd name="T5" fmla="*/ 0 h 10000"/>
                  <a:gd name="T6" fmla="*/ 43 w 10000"/>
                  <a:gd name="T7" fmla="*/ 26 h 10000"/>
                  <a:gd name="T8" fmla="*/ 69 w 10000"/>
                  <a:gd name="T9" fmla="*/ 26 h 10000"/>
                  <a:gd name="T10" fmla="*/ 48 w 10000"/>
                  <a:gd name="T11" fmla="*/ 43 h 10000"/>
                  <a:gd name="T12" fmla="*/ 56 w 10000"/>
                  <a:gd name="T13" fmla="*/ 69 h 10000"/>
                  <a:gd name="T14" fmla="*/ 35 w 10000"/>
                  <a:gd name="T15" fmla="*/ 53 h 10000"/>
                  <a:gd name="T16" fmla="*/ 13 w 10000"/>
                  <a:gd name="T17" fmla="*/ 69 h 10000"/>
                  <a:gd name="T18" fmla="*/ 21 w 10000"/>
                  <a:gd name="T19" fmla="*/ 43 h 10000"/>
                  <a:gd name="T20" fmla="*/ 0 w 10000"/>
                  <a:gd name="T21" fmla="*/ 26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768"/>
                    </a:moveTo>
                    <a:lnTo>
                      <a:pt x="3768" y="3768"/>
                    </a:lnTo>
                    <a:lnTo>
                      <a:pt x="5072" y="0"/>
                    </a:lnTo>
                    <a:lnTo>
                      <a:pt x="6232" y="3768"/>
                    </a:lnTo>
                    <a:lnTo>
                      <a:pt x="10000" y="3768"/>
                    </a:lnTo>
                    <a:lnTo>
                      <a:pt x="6957" y="6232"/>
                    </a:lnTo>
                    <a:lnTo>
                      <a:pt x="8116" y="10000"/>
                    </a:lnTo>
                    <a:lnTo>
                      <a:pt x="5072" y="7681"/>
                    </a:lnTo>
                    <a:lnTo>
                      <a:pt x="1884" y="10000"/>
                    </a:lnTo>
                    <a:lnTo>
                      <a:pt x="3043" y="6232"/>
                    </a:lnTo>
                    <a:lnTo>
                      <a:pt x="0" y="37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6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custGeom>
                <a:avLst/>
                <a:gdLst>
                  <a:gd name="T0" fmla="*/ 0 w 10000"/>
                  <a:gd name="T1" fmla="*/ 26 h 10000"/>
                  <a:gd name="T2" fmla="*/ 26 w 10000"/>
                  <a:gd name="T3" fmla="*/ 26 h 10000"/>
                  <a:gd name="T4" fmla="*/ 35 w 10000"/>
                  <a:gd name="T5" fmla="*/ 0 h 10000"/>
                  <a:gd name="T6" fmla="*/ 43 w 10000"/>
                  <a:gd name="T7" fmla="*/ 26 h 10000"/>
                  <a:gd name="T8" fmla="*/ 69 w 10000"/>
                  <a:gd name="T9" fmla="*/ 26 h 10000"/>
                  <a:gd name="T10" fmla="*/ 48 w 10000"/>
                  <a:gd name="T11" fmla="*/ 43 h 10000"/>
                  <a:gd name="T12" fmla="*/ 56 w 10000"/>
                  <a:gd name="T13" fmla="*/ 69 h 10000"/>
                  <a:gd name="T14" fmla="*/ 35 w 10000"/>
                  <a:gd name="T15" fmla="*/ 53 h 10000"/>
                  <a:gd name="T16" fmla="*/ 13 w 10000"/>
                  <a:gd name="T17" fmla="*/ 69 h 10000"/>
                  <a:gd name="T18" fmla="*/ 21 w 10000"/>
                  <a:gd name="T19" fmla="*/ 43 h 10000"/>
                  <a:gd name="T20" fmla="*/ 0 w 10000"/>
                  <a:gd name="T21" fmla="*/ 26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768"/>
                    </a:moveTo>
                    <a:lnTo>
                      <a:pt x="3768" y="3768"/>
                    </a:lnTo>
                    <a:lnTo>
                      <a:pt x="5072" y="0"/>
                    </a:lnTo>
                    <a:lnTo>
                      <a:pt x="6232" y="3768"/>
                    </a:lnTo>
                    <a:lnTo>
                      <a:pt x="10000" y="3768"/>
                    </a:lnTo>
                    <a:lnTo>
                      <a:pt x="6957" y="6232"/>
                    </a:lnTo>
                    <a:lnTo>
                      <a:pt x="8116" y="10000"/>
                    </a:lnTo>
                    <a:lnTo>
                      <a:pt x="5072" y="7681"/>
                    </a:lnTo>
                    <a:lnTo>
                      <a:pt x="1884" y="10000"/>
                    </a:lnTo>
                    <a:lnTo>
                      <a:pt x="3043" y="6232"/>
                    </a:lnTo>
                    <a:lnTo>
                      <a:pt x="0" y="37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AutoShape 43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AutoShape 44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AutoShape 46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AutoShape 47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15761" name="Group 49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6173" name="Group 50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Rectangle 66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Rectangle 67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Rectangle 68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Rectangle 69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Rectangle 70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4" name="Rectangle 71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15784" name="Group 7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6151" name="Group 73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0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custGeom>
                <a:avLst/>
                <a:gdLst>
                  <a:gd name="T0" fmla="*/ 0 w 10000"/>
                  <a:gd name="T1" fmla="*/ 26 h 10000"/>
                  <a:gd name="T2" fmla="*/ 26 w 10000"/>
                  <a:gd name="T3" fmla="*/ 26 h 10000"/>
                  <a:gd name="T4" fmla="*/ 35 w 10000"/>
                  <a:gd name="T5" fmla="*/ 0 h 10000"/>
                  <a:gd name="T6" fmla="*/ 43 w 10000"/>
                  <a:gd name="T7" fmla="*/ 26 h 10000"/>
                  <a:gd name="T8" fmla="*/ 69 w 10000"/>
                  <a:gd name="T9" fmla="*/ 26 h 10000"/>
                  <a:gd name="T10" fmla="*/ 48 w 10000"/>
                  <a:gd name="T11" fmla="*/ 43 h 10000"/>
                  <a:gd name="T12" fmla="*/ 56 w 10000"/>
                  <a:gd name="T13" fmla="*/ 69 h 10000"/>
                  <a:gd name="T14" fmla="*/ 35 w 10000"/>
                  <a:gd name="T15" fmla="*/ 53 h 10000"/>
                  <a:gd name="T16" fmla="*/ 13 w 10000"/>
                  <a:gd name="T17" fmla="*/ 69 h 10000"/>
                  <a:gd name="T18" fmla="*/ 21 w 10000"/>
                  <a:gd name="T19" fmla="*/ 43 h 10000"/>
                  <a:gd name="T20" fmla="*/ 0 w 10000"/>
                  <a:gd name="T21" fmla="*/ 26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768"/>
                    </a:moveTo>
                    <a:lnTo>
                      <a:pt x="3768" y="3768"/>
                    </a:lnTo>
                    <a:lnTo>
                      <a:pt x="5072" y="0"/>
                    </a:lnTo>
                    <a:lnTo>
                      <a:pt x="6232" y="3768"/>
                    </a:lnTo>
                    <a:lnTo>
                      <a:pt x="10000" y="3768"/>
                    </a:lnTo>
                    <a:lnTo>
                      <a:pt x="6957" y="6232"/>
                    </a:lnTo>
                    <a:lnTo>
                      <a:pt x="8116" y="10000"/>
                    </a:lnTo>
                    <a:lnTo>
                      <a:pt x="5072" y="7681"/>
                    </a:lnTo>
                    <a:lnTo>
                      <a:pt x="1884" y="10000"/>
                    </a:lnTo>
                    <a:lnTo>
                      <a:pt x="3043" y="6232"/>
                    </a:lnTo>
                    <a:lnTo>
                      <a:pt x="0" y="37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1" name="AutoShape 79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custGeom>
                <a:avLst/>
                <a:gdLst>
                  <a:gd name="T0" fmla="*/ 0 w 10000"/>
                  <a:gd name="T1" fmla="*/ 26 h 10000"/>
                  <a:gd name="T2" fmla="*/ 26 w 10000"/>
                  <a:gd name="T3" fmla="*/ 26 h 10000"/>
                  <a:gd name="T4" fmla="*/ 35 w 10000"/>
                  <a:gd name="T5" fmla="*/ 0 h 10000"/>
                  <a:gd name="T6" fmla="*/ 43 w 10000"/>
                  <a:gd name="T7" fmla="*/ 26 h 10000"/>
                  <a:gd name="T8" fmla="*/ 69 w 10000"/>
                  <a:gd name="T9" fmla="*/ 26 h 10000"/>
                  <a:gd name="T10" fmla="*/ 48 w 10000"/>
                  <a:gd name="T11" fmla="*/ 43 h 10000"/>
                  <a:gd name="T12" fmla="*/ 56 w 10000"/>
                  <a:gd name="T13" fmla="*/ 69 h 10000"/>
                  <a:gd name="T14" fmla="*/ 35 w 10000"/>
                  <a:gd name="T15" fmla="*/ 53 h 10000"/>
                  <a:gd name="T16" fmla="*/ 13 w 10000"/>
                  <a:gd name="T17" fmla="*/ 69 h 10000"/>
                  <a:gd name="T18" fmla="*/ 21 w 10000"/>
                  <a:gd name="T19" fmla="*/ 43 h 10000"/>
                  <a:gd name="T20" fmla="*/ 0 w 10000"/>
                  <a:gd name="T21" fmla="*/ 26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768"/>
                    </a:moveTo>
                    <a:lnTo>
                      <a:pt x="3768" y="3768"/>
                    </a:lnTo>
                    <a:lnTo>
                      <a:pt x="5072" y="0"/>
                    </a:lnTo>
                    <a:lnTo>
                      <a:pt x="6232" y="3768"/>
                    </a:lnTo>
                    <a:lnTo>
                      <a:pt x="10000" y="3768"/>
                    </a:lnTo>
                    <a:lnTo>
                      <a:pt x="6957" y="6232"/>
                    </a:lnTo>
                    <a:lnTo>
                      <a:pt x="8116" y="10000"/>
                    </a:lnTo>
                    <a:lnTo>
                      <a:pt x="5072" y="7681"/>
                    </a:lnTo>
                    <a:lnTo>
                      <a:pt x="1884" y="10000"/>
                    </a:lnTo>
                    <a:lnTo>
                      <a:pt x="3043" y="6232"/>
                    </a:lnTo>
                    <a:lnTo>
                      <a:pt x="0" y="37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2" name="AutoShape 80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custGeom>
                <a:avLst/>
                <a:gdLst>
                  <a:gd name="T0" fmla="*/ 0 w 10000"/>
                  <a:gd name="T1" fmla="*/ 26 h 10000"/>
                  <a:gd name="T2" fmla="*/ 26 w 10000"/>
                  <a:gd name="T3" fmla="*/ 26 h 10000"/>
                  <a:gd name="T4" fmla="*/ 35 w 10000"/>
                  <a:gd name="T5" fmla="*/ 0 h 10000"/>
                  <a:gd name="T6" fmla="*/ 43 w 10000"/>
                  <a:gd name="T7" fmla="*/ 26 h 10000"/>
                  <a:gd name="T8" fmla="*/ 69 w 10000"/>
                  <a:gd name="T9" fmla="*/ 26 h 10000"/>
                  <a:gd name="T10" fmla="*/ 48 w 10000"/>
                  <a:gd name="T11" fmla="*/ 43 h 10000"/>
                  <a:gd name="T12" fmla="*/ 56 w 10000"/>
                  <a:gd name="T13" fmla="*/ 69 h 10000"/>
                  <a:gd name="T14" fmla="*/ 35 w 10000"/>
                  <a:gd name="T15" fmla="*/ 53 h 10000"/>
                  <a:gd name="T16" fmla="*/ 13 w 10000"/>
                  <a:gd name="T17" fmla="*/ 69 h 10000"/>
                  <a:gd name="T18" fmla="*/ 21 w 10000"/>
                  <a:gd name="T19" fmla="*/ 43 h 10000"/>
                  <a:gd name="T20" fmla="*/ 0 w 10000"/>
                  <a:gd name="T21" fmla="*/ 26 h 1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00" h="10000">
                    <a:moveTo>
                      <a:pt x="0" y="3768"/>
                    </a:moveTo>
                    <a:lnTo>
                      <a:pt x="3768" y="3768"/>
                    </a:lnTo>
                    <a:lnTo>
                      <a:pt x="5072" y="0"/>
                    </a:lnTo>
                    <a:lnTo>
                      <a:pt x="6232" y="3768"/>
                    </a:lnTo>
                    <a:lnTo>
                      <a:pt x="10000" y="3768"/>
                    </a:lnTo>
                    <a:lnTo>
                      <a:pt x="6957" y="6232"/>
                    </a:lnTo>
                    <a:lnTo>
                      <a:pt x="8116" y="10000"/>
                    </a:lnTo>
                    <a:lnTo>
                      <a:pt x="5072" y="7681"/>
                    </a:lnTo>
                    <a:lnTo>
                      <a:pt x="1884" y="10000"/>
                    </a:lnTo>
                    <a:lnTo>
                      <a:pt x="3043" y="6232"/>
                    </a:lnTo>
                    <a:lnTo>
                      <a:pt x="0" y="37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AutoShape 87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AutoShape 88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AutoShape 89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AutoShape 90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Oval 91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Oval 92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Oval 93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2" name="Rectangle 94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A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clustering</a:t>
            </a:r>
            <a:r>
              <a:rPr lang="en-US">
                <a:latin typeface="Calibri" charset="0"/>
              </a:rPr>
              <a:t> is a set of clusters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Important distinction between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hierarchical</a:t>
            </a:r>
            <a:r>
              <a:rPr lang="en-US">
                <a:latin typeface="Calibri" charset="0"/>
              </a:rPr>
              <a:t> and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partitional</a:t>
            </a:r>
            <a:r>
              <a:rPr lang="en-US">
                <a:solidFill>
                  <a:srgbClr val="FFCC00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sets of clusters </a:t>
            </a:r>
            <a:endParaRPr lang="en-US">
              <a:solidFill>
                <a:srgbClr val="FFCC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>
              <a:solidFill>
                <a:srgbClr val="FFCC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Partitional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 division data objects into non-overlapping subsets (clusters) such that each data object is in exactly one subset</a:t>
            </a:r>
          </a:p>
          <a:p>
            <a:pPr lvl="1" eaLnBrk="1" hangingPunct="1">
              <a:lnSpc>
                <a:spcPct val="90000"/>
              </a:lnSpc>
            </a:pPr>
            <a:endParaRPr lang="en-US" sz="1000">
              <a:solidFill>
                <a:srgbClr val="FFCC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Hierarchical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 set of nested clusters organized as a hierarchical tree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Partitional Clustering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153731119 w 61"/>
              <a:gd name="T1" fmla="*/ 75604688 h 64"/>
              <a:gd name="T2" fmla="*/ 138610103 w 61"/>
              <a:gd name="T3" fmla="*/ 123488450 h 64"/>
              <a:gd name="T4" fmla="*/ 108368072 w 61"/>
              <a:gd name="T5" fmla="*/ 153730325 h 64"/>
              <a:gd name="T6" fmla="*/ 60484062 w 61"/>
              <a:gd name="T7" fmla="*/ 161290000 h 64"/>
              <a:gd name="T8" fmla="*/ 22682317 w 61"/>
              <a:gd name="T9" fmla="*/ 138609388 h 64"/>
              <a:gd name="T10" fmla="*/ 0 w 61"/>
              <a:gd name="T11" fmla="*/ 98286888 h 64"/>
              <a:gd name="T12" fmla="*/ 0 w 61"/>
              <a:gd name="T13" fmla="*/ 60483750 h 64"/>
              <a:gd name="T14" fmla="*/ 22682317 w 61"/>
              <a:gd name="T15" fmla="*/ 22682200 h 64"/>
              <a:gd name="T16" fmla="*/ 60484062 w 61"/>
              <a:gd name="T17" fmla="*/ 0 h 64"/>
              <a:gd name="T18" fmla="*/ 108368072 w 61"/>
              <a:gd name="T19" fmla="*/ 7561263 h 64"/>
              <a:gd name="T20" fmla="*/ 138610103 w 61"/>
              <a:gd name="T21" fmla="*/ 37803138 h 64"/>
              <a:gd name="T22" fmla="*/ 153731119 w 61"/>
              <a:gd name="T23" fmla="*/ 7560468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153731119 w 61"/>
              <a:gd name="T1" fmla="*/ 78125638 h 62"/>
              <a:gd name="T2" fmla="*/ 138610103 w 61"/>
              <a:gd name="T3" fmla="*/ 123488450 h 62"/>
              <a:gd name="T4" fmla="*/ 108368072 w 61"/>
              <a:gd name="T5" fmla="*/ 156249688 h 62"/>
              <a:gd name="T6" fmla="*/ 60484062 w 61"/>
              <a:gd name="T7" fmla="*/ 156249688 h 62"/>
              <a:gd name="T8" fmla="*/ 22682317 w 61"/>
              <a:gd name="T9" fmla="*/ 138609388 h 62"/>
              <a:gd name="T10" fmla="*/ 0 w 61"/>
              <a:gd name="T11" fmla="*/ 100806250 h 62"/>
              <a:gd name="T12" fmla="*/ 0 w 61"/>
              <a:gd name="T13" fmla="*/ 55443438 h 62"/>
              <a:gd name="T14" fmla="*/ 22682317 w 61"/>
              <a:gd name="T15" fmla="*/ 22682200 h 62"/>
              <a:gd name="T16" fmla="*/ 60484062 w 61"/>
              <a:gd name="T17" fmla="*/ 0 h 62"/>
              <a:gd name="T18" fmla="*/ 108368072 w 61"/>
              <a:gd name="T19" fmla="*/ 7561263 h 62"/>
              <a:gd name="T20" fmla="*/ 138610103 w 61"/>
              <a:gd name="T21" fmla="*/ 40322500 h 62"/>
              <a:gd name="T22" fmla="*/ 153731119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153727944 w 61"/>
              <a:gd name="T1" fmla="*/ 78125638 h 62"/>
              <a:gd name="T2" fmla="*/ 138607084 w 61"/>
              <a:gd name="T3" fmla="*/ 115927188 h 62"/>
              <a:gd name="T4" fmla="*/ 108365365 w 61"/>
              <a:gd name="T5" fmla="*/ 148690013 h 62"/>
              <a:gd name="T6" fmla="*/ 60483438 w 61"/>
              <a:gd name="T7" fmla="*/ 156249688 h 62"/>
              <a:gd name="T8" fmla="*/ 22680495 w 61"/>
              <a:gd name="T9" fmla="*/ 133569075 h 62"/>
              <a:gd name="T10" fmla="*/ 0 w 61"/>
              <a:gd name="T11" fmla="*/ 100806250 h 62"/>
              <a:gd name="T12" fmla="*/ 0 w 61"/>
              <a:gd name="T13" fmla="*/ 55443438 h 62"/>
              <a:gd name="T14" fmla="*/ 22680495 w 61"/>
              <a:gd name="T15" fmla="*/ 17641888 h 62"/>
              <a:gd name="T16" fmla="*/ 60483438 w 61"/>
              <a:gd name="T17" fmla="*/ 0 h 62"/>
              <a:gd name="T18" fmla="*/ 108365365 w 61"/>
              <a:gd name="T19" fmla="*/ 0 h 62"/>
              <a:gd name="T20" fmla="*/ 138607084 w 61"/>
              <a:gd name="T21" fmla="*/ 32762825 h 62"/>
              <a:gd name="T22" fmla="*/ 153727944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153727944 w 61"/>
              <a:gd name="T1" fmla="*/ 78126041 h 61"/>
              <a:gd name="T2" fmla="*/ 146168308 w 61"/>
              <a:gd name="T3" fmla="*/ 115927786 h 61"/>
              <a:gd name="T4" fmla="*/ 108365365 w 61"/>
              <a:gd name="T5" fmla="*/ 146169817 h 61"/>
              <a:gd name="T6" fmla="*/ 63002787 w 61"/>
              <a:gd name="T7" fmla="*/ 153731119 h 61"/>
              <a:gd name="T8" fmla="*/ 22680495 w 61"/>
              <a:gd name="T9" fmla="*/ 138610103 h 61"/>
              <a:gd name="T10" fmla="*/ 0 w 61"/>
              <a:gd name="T11" fmla="*/ 100806770 h 61"/>
              <a:gd name="T12" fmla="*/ 0 w 61"/>
              <a:gd name="T13" fmla="*/ 52924348 h 61"/>
              <a:gd name="T14" fmla="*/ 22680495 w 61"/>
              <a:gd name="T15" fmla="*/ 15121016 h 61"/>
              <a:gd name="T16" fmla="*/ 63002787 w 61"/>
              <a:gd name="T17" fmla="*/ 0 h 61"/>
              <a:gd name="T18" fmla="*/ 108365365 w 61"/>
              <a:gd name="T19" fmla="*/ 7561302 h 61"/>
              <a:gd name="T20" fmla="*/ 146168308 w 61"/>
              <a:gd name="T21" fmla="*/ 30242031 h 61"/>
              <a:gd name="T22" fmla="*/ 153727944 w 61"/>
              <a:gd name="T23" fmla="*/ 78126041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153727944 w 61"/>
              <a:gd name="T1" fmla="*/ 75605078 h 61"/>
              <a:gd name="T2" fmla="*/ 138607084 w 61"/>
              <a:gd name="T3" fmla="*/ 115927786 h 61"/>
              <a:gd name="T4" fmla="*/ 108365365 w 61"/>
              <a:gd name="T5" fmla="*/ 146169817 h 61"/>
              <a:gd name="T6" fmla="*/ 60483438 w 61"/>
              <a:gd name="T7" fmla="*/ 153731119 h 61"/>
              <a:gd name="T8" fmla="*/ 22680495 w 61"/>
              <a:gd name="T9" fmla="*/ 138610103 h 61"/>
              <a:gd name="T10" fmla="*/ 0 w 61"/>
              <a:gd name="T11" fmla="*/ 98287395 h 61"/>
              <a:gd name="T12" fmla="*/ 0 w 61"/>
              <a:gd name="T13" fmla="*/ 52924348 h 61"/>
              <a:gd name="T14" fmla="*/ 22680495 w 61"/>
              <a:gd name="T15" fmla="*/ 15121016 h 61"/>
              <a:gd name="T16" fmla="*/ 60483438 w 61"/>
              <a:gd name="T17" fmla="*/ 0 h 61"/>
              <a:gd name="T18" fmla="*/ 108365365 w 61"/>
              <a:gd name="T19" fmla="*/ 7561302 h 61"/>
              <a:gd name="T20" fmla="*/ 138607084 w 61"/>
              <a:gd name="T21" fmla="*/ 30242031 h 61"/>
              <a:gd name="T22" fmla="*/ 153727944 w 61"/>
              <a:gd name="T23" fmla="*/ 7560507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15927188 h 62"/>
              <a:gd name="T4" fmla="*/ 108367513 w 62"/>
              <a:gd name="T5" fmla="*/ 146169063 h 62"/>
              <a:gd name="T6" fmla="*/ 63004700 w 62"/>
              <a:gd name="T7" fmla="*/ 156249688 h 62"/>
              <a:gd name="T8" fmla="*/ 22682200 w 62"/>
              <a:gd name="T9" fmla="*/ 138609388 h 62"/>
              <a:gd name="T10" fmla="*/ 0 w 62"/>
              <a:gd name="T11" fmla="*/ 100806250 h 62"/>
              <a:gd name="T12" fmla="*/ 0 w 62"/>
              <a:gd name="T13" fmla="*/ 55443438 h 62"/>
              <a:gd name="T14" fmla="*/ 22682200 w 62"/>
              <a:gd name="T15" fmla="*/ 15120938 h 62"/>
              <a:gd name="T16" fmla="*/ 63004700 w 62"/>
              <a:gd name="T17" fmla="*/ 0 h 62"/>
              <a:gd name="T18" fmla="*/ 108367513 w 62"/>
              <a:gd name="T19" fmla="*/ 7561263 h 62"/>
              <a:gd name="T20" fmla="*/ 141128750 w 62"/>
              <a:gd name="T21" fmla="*/ 30241875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153727944 w 61"/>
              <a:gd name="T1" fmla="*/ 78123647 h 61"/>
              <a:gd name="T2" fmla="*/ 138607084 w 61"/>
              <a:gd name="T3" fmla="*/ 123486225 h 61"/>
              <a:gd name="T4" fmla="*/ 108365365 w 61"/>
              <a:gd name="T5" fmla="*/ 146168308 h 61"/>
              <a:gd name="T6" fmla="*/ 60483438 w 61"/>
              <a:gd name="T7" fmla="*/ 153727944 h 61"/>
              <a:gd name="T8" fmla="*/ 22680495 w 61"/>
              <a:gd name="T9" fmla="*/ 138607084 h 61"/>
              <a:gd name="T10" fmla="*/ 0 w 61"/>
              <a:gd name="T11" fmla="*/ 100805730 h 61"/>
              <a:gd name="T12" fmla="*/ 0 w 61"/>
              <a:gd name="T13" fmla="*/ 52922214 h 61"/>
              <a:gd name="T14" fmla="*/ 22680495 w 61"/>
              <a:gd name="T15" fmla="*/ 15120859 h 61"/>
              <a:gd name="T16" fmla="*/ 60483438 w 61"/>
              <a:gd name="T17" fmla="*/ 0 h 61"/>
              <a:gd name="T18" fmla="*/ 108365365 w 61"/>
              <a:gd name="T19" fmla="*/ 7559636 h 61"/>
              <a:gd name="T20" fmla="*/ 138607084 w 61"/>
              <a:gd name="T21" fmla="*/ 37801355 h 61"/>
              <a:gd name="T22" fmla="*/ 153727944 w 61"/>
              <a:gd name="T23" fmla="*/ 7812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153731119 w 61"/>
              <a:gd name="T1" fmla="*/ 78125638 h 64"/>
              <a:gd name="T2" fmla="*/ 146169817 w 61"/>
              <a:gd name="T3" fmla="*/ 123488450 h 64"/>
              <a:gd name="T4" fmla="*/ 108368072 w 61"/>
              <a:gd name="T5" fmla="*/ 153730325 h 64"/>
              <a:gd name="T6" fmla="*/ 70564739 w 61"/>
              <a:gd name="T7" fmla="*/ 161290000 h 64"/>
              <a:gd name="T8" fmla="*/ 22682317 w 61"/>
              <a:gd name="T9" fmla="*/ 138609388 h 64"/>
              <a:gd name="T10" fmla="*/ 0 w 61"/>
              <a:gd name="T11" fmla="*/ 100806250 h 64"/>
              <a:gd name="T12" fmla="*/ 0 w 61"/>
              <a:gd name="T13" fmla="*/ 60483750 h 64"/>
              <a:gd name="T14" fmla="*/ 22682317 w 61"/>
              <a:gd name="T15" fmla="*/ 22682200 h 64"/>
              <a:gd name="T16" fmla="*/ 70564739 w 61"/>
              <a:gd name="T17" fmla="*/ 0 h 64"/>
              <a:gd name="T18" fmla="*/ 108368072 w 61"/>
              <a:gd name="T19" fmla="*/ 7561263 h 64"/>
              <a:gd name="T20" fmla="*/ 146169817 w 61"/>
              <a:gd name="T21" fmla="*/ 37803138 h 64"/>
              <a:gd name="T22" fmla="*/ 153731119 w 61"/>
              <a:gd name="T23" fmla="*/ 7812563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153731119 w 61"/>
              <a:gd name="T1" fmla="*/ 78125638 h 64"/>
              <a:gd name="T2" fmla="*/ 146169817 w 61"/>
              <a:gd name="T3" fmla="*/ 123488450 h 64"/>
              <a:gd name="T4" fmla="*/ 108368072 w 61"/>
              <a:gd name="T5" fmla="*/ 153730325 h 64"/>
              <a:gd name="T6" fmla="*/ 68045364 w 61"/>
              <a:gd name="T7" fmla="*/ 161290000 h 64"/>
              <a:gd name="T8" fmla="*/ 22682317 w 61"/>
              <a:gd name="T9" fmla="*/ 138609388 h 64"/>
              <a:gd name="T10" fmla="*/ 0 w 61"/>
              <a:gd name="T11" fmla="*/ 100806250 h 64"/>
              <a:gd name="T12" fmla="*/ 0 w 61"/>
              <a:gd name="T13" fmla="*/ 60483750 h 64"/>
              <a:gd name="T14" fmla="*/ 22682317 w 61"/>
              <a:gd name="T15" fmla="*/ 22682200 h 64"/>
              <a:gd name="T16" fmla="*/ 68045364 w 61"/>
              <a:gd name="T17" fmla="*/ 0 h 64"/>
              <a:gd name="T18" fmla="*/ 108368072 w 61"/>
              <a:gd name="T19" fmla="*/ 7561263 h 64"/>
              <a:gd name="T20" fmla="*/ 146169817 w 61"/>
              <a:gd name="T21" fmla="*/ 37803138 h 64"/>
              <a:gd name="T22" fmla="*/ 153731119 w 61"/>
              <a:gd name="T23" fmla="*/ 7812563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153731119 w 61"/>
              <a:gd name="T1" fmla="*/ 85685728 h 65"/>
              <a:gd name="T2" fmla="*/ 146169817 w 61"/>
              <a:gd name="T3" fmla="*/ 123489048 h 65"/>
              <a:gd name="T4" fmla="*/ 108368072 w 61"/>
              <a:gd name="T5" fmla="*/ 153731070 h 65"/>
              <a:gd name="T6" fmla="*/ 70564739 w 61"/>
              <a:gd name="T7" fmla="*/ 163811744 h 65"/>
              <a:gd name="T8" fmla="*/ 22682317 w 61"/>
              <a:gd name="T9" fmla="*/ 138610059 h 65"/>
              <a:gd name="T10" fmla="*/ 0 w 61"/>
              <a:gd name="T11" fmla="*/ 100806738 h 65"/>
              <a:gd name="T12" fmla="*/ 0 w 61"/>
              <a:gd name="T13" fmla="*/ 63005005 h 65"/>
              <a:gd name="T14" fmla="*/ 22682317 w 61"/>
              <a:gd name="T15" fmla="*/ 22682310 h 65"/>
              <a:gd name="T16" fmla="*/ 70564739 w 61"/>
              <a:gd name="T17" fmla="*/ 0 h 65"/>
              <a:gd name="T18" fmla="*/ 108368072 w 61"/>
              <a:gd name="T19" fmla="*/ 7561299 h 65"/>
              <a:gd name="T20" fmla="*/ 146169817 w 61"/>
              <a:gd name="T21" fmla="*/ 40322695 h 65"/>
              <a:gd name="T22" fmla="*/ 153731119 w 61"/>
              <a:gd name="T23" fmla="*/ 85685728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153731119 w 61"/>
              <a:gd name="T1" fmla="*/ 75605078 h 61"/>
              <a:gd name="T2" fmla="*/ 146169817 w 61"/>
              <a:gd name="T3" fmla="*/ 123489088 h 61"/>
              <a:gd name="T4" fmla="*/ 108368072 w 61"/>
              <a:gd name="T5" fmla="*/ 153731119 h 61"/>
              <a:gd name="T6" fmla="*/ 70564739 w 61"/>
              <a:gd name="T7" fmla="*/ 153731119 h 61"/>
              <a:gd name="T8" fmla="*/ 22682317 w 61"/>
              <a:gd name="T9" fmla="*/ 138610103 h 61"/>
              <a:gd name="T10" fmla="*/ 0 w 61"/>
              <a:gd name="T11" fmla="*/ 100806770 h 61"/>
              <a:gd name="T12" fmla="*/ 0 w 61"/>
              <a:gd name="T13" fmla="*/ 52924348 h 61"/>
              <a:gd name="T14" fmla="*/ 22682317 w 61"/>
              <a:gd name="T15" fmla="*/ 22682317 h 61"/>
              <a:gd name="T16" fmla="*/ 70564739 w 61"/>
              <a:gd name="T17" fmla="*/ 0 h 61"/>
              <a:gd name="T18" fmla="*/ 108368072 w 61"/>
              <a:gd name="T19" fmla="*/ 7561302 h 61"/>
              <a:gd name="T20" fmla="*/ 146169817 w 61"/>
              <a:gd name="T21" fmla="*/ 37803333 h 61"/>
              <a:gd name="T22" fmla="*/ 153731119 w 61"/>
              <a:gd name="T23" fmla="*/ 7560507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163808569 w 65"/>
              <a:gd name="T1" fmla="*/ 78125638 h 62"/>
              <a:gd name="T2" fmla="*/ 146168354 w 65"/>
              <a:gd name="T3" fmla="*/ 115927188 h 62"/>
              <a:gd name="T4" fmla="*/ 115926626 w 65"/>
              <a:gd name="T5" fmla="*/ 148690013 h 62"/>
              <a:gd name="T6" fmla="*/ 70564033 w 65"/>
              <a:gd name="T7" fmla="*/ 156249688 h 62"/>
              <a:gd name="T8" fmla="*/ 30241728 w 65"/>
              <a:gd name="T9" fmla="*/ 133569075 h 62"/>
              <a:gd name="T10" fmla="*/ 0 w 65"/>
              <a:gd name="T11" fmla="*/ 100806250 h 62"/>
              <a:gd name="T12" fmla="*/ 0 w 65"/>
              <a:gd name="T13" fmla="*/ 55443438 h 62"/>
              <a:gd name="T14" fmla="*/ 30241728 w 65"/>
              <a:gd name="T15" fmla="*/ 17641888 h 62"/>
              <a:gd name="T16" fmla="*/ 70564033 w 65"/>
              <a:gd name="T17" fmla="*/ 0 h 62"/>
              <a:gd name="T18" fmla="*/ 115926626 w 65"/>
              <a:gd name="T19" fmla="*/ 0 h 62"/>
              <a:gd name="T20" fmla="*/ 146168354 w 65"/>
              <a:gd name="T21" fmla="*/ 32762825 h 62"/>
              <a:gd name="T22" fmla="*/ 163808569 w 65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153727944 w 61"/>
              <a:gd name="T1" fmla="*/ 75604297 h 61"/>
              <a:gd name="T2" fmla="*/ 146168308 w 61"/>
              <a:gd name="T3" fmla="*/ 123486225 h 61"/>
              <a:gd name="T4" fmla="*/ 108365365 w 61"/>
              <a:gd name="T5" fmla="*/ 146168308 h 61"/>
              <a:gd name="T6" fmla="*/ 63002787 w 61"/>
              <a:gd name="T7" fmla="*/ 153727944 h 61"/>
              <a:gd name="T8" fmla="*/ 22680495 w 61"/>
              <a:gd name="T9" fmla="*/ 138607084 h 61"/>
              <a:gd name="T10" fmla="*/ 0 w 61"/>
              <a:gd name="T11" fmla="*/ 98284793 h 61"/>
              <a:gd name="T12" fmla="*/ 0 w 61"/>
              <a:gd name="T13" fmla="*/ 52922214 h 61"/>
              <a:gd name="T14" fmla="*/ 22680495 w 61"/>
              <a:gd name="T15" fmla="*/ 15120859 h 61"/>
              <a:gd name="T16" fmla="*/ 63002787 w 61"/>
              <a:gd name="T17" fmla="*/ 0 h 61"/>
              <a:gd name="T18" fmla="*/ 108365365 w 61"/>
              <a:gd name="T19" fmla="*/ 7559636 h 61"/>
              <a:gd name="T20" fmla="*/ 146168308 w 61"/>
              <a:gd name="T21" fmla="*/ 30241719 h 61"/>
              <a:gd name="T22" fmla="*/ 153727944 w 61"/>
              <a:gd name="T23" fmla="*/ 7560429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23488450 h 62"/>
              <a:gd name="T4" fmla="*/ 108367513 w 62"/>
              <a:gd name="T5" fmla="*/ 156249688 h 62"/>
              <a:gd name="T6" fmla="*/ 63004700 w 62"/>
              <a:gd name="T7" fmla="*/ 156249688 h 62"/>
              <a:gd name="T8" fmla="*/ 22682200 w 62"/>
              <a:gd name="T9" fmla="*/ 138609388 h 62"/>
              <a:gd name="T10" fmla="*/ 0 w 62"/>
              <a:gd name="T11" fmla="*/ 100806250 h 62"/>
              <a:gd name="T12" fmla="*/ 0 w 62"/>
              <a:gd name="T13" fmla="*/ 55443438 h 62"/>
              <a:gd name="T14" fmla="*/ 22682200 w 62"/>
              <a:gd name="T15" fmla="*/ 25201563 h 62"/>
              <a:gd name="T16" fmla="*/ 63004700 w 62"/>
              <a:gd name="T17" fmla="*/ 0 h 62"/>
              <a:gd name="T18" fmla="*/ 108367513 w 62"/>
              <a:gd name="T19" fmla="*/ 7561263 h 62"/>
              <a:gd name="T20" fmla="*/ 141128750 w 62"/>
              <a:gd name="T21" fmla="*/ 40322500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153731119 w 61"/>
              <a:gd name="T1" fmla="*/ 78125638 h 62"/>
              <a:gd name="T2" fmla="*/ 138610103 w 61"/>
              <a:gd name="T3" fmla="*/ 123488450 h 62"/>
              <a:gd name="T4" fmla="*/ 108368072 w 61"/>
              <a:gd name="T5" fmla="*/ 148690013 h 62"/>
              <a:gd name="T6" fmla="*/ 60484062 w 61"/>
              <a:gd name="T7" fmla="*/ 156249688 h 62"/>
              <a:gd name="T8" fmla="*/ 22682317 w 61"/>
              <a:gd name="T9" fmla="*/ 141128750 h 62"/>
              <a:gd name="T10" fmla="*/ 0 w 61"/>
              <a:gd name="T11" fmla="*/ 100806250 h 62"/>
              <a:gd name="T12" fmla="*/ 0 w 61"/>
              <a:gd name="T13" fmla="*/ 55443438 h 62"/>
              <a:gd name="T14" fmla="*/ 22682317 w 61"/>
              <a:gd name="T15" fmla="*/ 17641888 h 62"/>
              <a:gd name="T16" fmla="*/ 60484062 w 61"/>
              <a:gd name="T17" fmla="*/ 0 h 62"/>
              <a:gd name="T18" fmla="*/ 108368072 w 61"/>
              <a:gd name="T19" fmla="*/ 7561263 h 62"/>
              <a:gd name="T20" fmla="*/ 138610103 w 61"/>
              <a:gd name="T21" fmla="*/ 40322500 h 62"/>
              <a:gd name="T22" fmla="*/ 153731119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15927188 h 62"/>
              <a:gd name="T4" fmla="*/ 108367513 w 62"/>
              <a:gd name="T5" fmla="*/ 148690013 h 62"/>
              <a:gd name="T6" fmla="*/ 63004700 w 62"/>
              <a:gd name="T7" fmla="*/ 156249688 h 62"/>
              <a:gd name="T8" fmla="*/ 25201563 w 62"/>
              <a:gd name="T9" fmla="*/ 141128750 h 62"/>
              <a:gd name="T10" fmla="*/ 0 w 62"/>
              <a:gd name="T11" fmla="*/ 100806250 h 62"/>
              <a:gd name="T12" fmla="*/ 0 w 62"/>
              <a:gd name="T13" fmla="*/ 55443438 h 62"/>
              <a:gd name="T14" fmla="*/ 25201563 w 62"/>
              <a:gd name="T15" fmla="*/ 17641888 h 62"/>
              <a:gd name="T16" fmla="*/ 63004700 w 62"/>
              <a:gd name="T17" fmla="*/ 0 h 62"/>
              <a:gd name="T18" fmla="*/ 108367513 w 62"/>
              <a:gd name="T19" fmla="*/ 10080625 h 62"/>
              <a:gd name="T20" fmla="*/ 141128750 w 62"/>
              <a:gd name="T21" fmla="*/ 32762825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grpSp>
        <p:nvGrpSpPr>
          <p:cNvPr id="117780" name="Group 20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21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Hierarchical Clustering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90600" y="44196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19050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400675" y="15240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5240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400675" y="41148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1148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62484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62484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Traditional Dendrogram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465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Exclusive versus non-exclusive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In non-exclusive clusterings, points may belong to multiple clusters.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Can represent multiple classes or </a:t>
            </a:r>
            <a:r>
              <a:rPr lang="ja-JP" altLang="en-US" sz="2000">
                <a:latin typeface="Calibri" charset="0"/>
              </a:rPr>
              <a:t>‘</a:t>
            </a:r>
            <a:r>
              <a:rPr lang="en-US" sz="2000">
                <a:latin typeface="Calibri" charset="0"/>
              </a:rPr>
              <a:t>border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 points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Fuzzy versus non-fuzzy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In fuzzy clustering, a point belongs to every cluster with some weight between 0 and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Weights must sum to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Probabilistic clustering has similar characteristics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Partial versus 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In some cases, we only want to cluster some of the data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</a:rPr>
              <a:t>Heterogeneous versus homogeneous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Cluster of widely different sizes, shapes, and densities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Clustering Algorithms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K-means and its variants</a:t>
            </a:r>
          </a:p>
          <a:p>
            <a:pPr lvl="4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Hierarchical clustering</a:t>
            </a:r>
          </a:p>
          <a:p>
            <a:pPr lvl="4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Density-based clustering</a:t>
            </a:r>
          </a:p>
          <a:p>
            <a:pPr lvl="4"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K-means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220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Partitional clustering approach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Each cluster is associated with a </a:t>
            </a:r>
            <a:r>
              <a:rPr lang="en-US" sz="2000">
                <a:solidFill>
                  <a:srgbClr val="FFCC00"/>
                </a:solidFill>
                <a:latin typeface="Calibri" charset="0"/>
              </a:rPr>
              <a:t>centroid</a:t>
            </a:r>
            <a:r>
              <a:rPr lang="en-US" sz="2000">
                <a:latin typeface="Calibri" charset="0"/>
              </a:rPr>
              <a:t> (center point)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Each point is assigned to the cluster with the closest centroid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Number of clusters, K, must be specified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The basic algorithm is very simple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Calibri" charset="0"/>
              </a:rPr>
              <a:t>K-means Clustering – Details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267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Initial centroids are often chosen randomly.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Clusters produced vary from one run to another.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The centroid is (typically) the mean of the points in the cluster.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ja-JP" altLang="en-US" sz="2400">
                <a:latin typeface="Calibri" charset="0"/>
              </a:rPr>
              <a:t>‘</a:t>
            </a:r>
            <a:r>
              <a:rPr lang="en-US" sz="2400">
                <a:latin typeface="Calibri" charset="0"/>
              </a:rPr>
              <a:t>Closeness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 is measured by Euclidean distance, cosine similarity, correlation,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962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BABF2F1-09AB-4741-A319-A6CBA5FDF945}" type="slidenum">
              <a:rPr lang="tr-TR" sz="1400"/>
              <a:pPr eaLnBrk="1" hangingPunct="1"/>
              <a:t>2</a:t>
            </a:fld>
            <a:endParaRPr lang="tr-TR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>
                <a:latin typeface="Lucida Bright" charset="0"/>
              </a:rPr>
              <a:t>What is Machine Learning?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/>
              <a:t>branch </a:t>
            </a:r>
            <a:r>
              <a:rPr lang="en-US" sz="2400" dirty="0" smtClean="0"/>
              <a:t>of artificial </a:t>
            </a:r>
            <a:r>
              <a:rPr lang="en-US" sz="2400" dirty="0"/>
              <a:t>intelligence, concerns the construction and study of systems that can learn from data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/>
              <a:t>The core of machine learning deals with representation and </a:t>
            </a:r>
            <a:r>
              <a:rPr lang="en-US" sz="2400" dirty="0" smtClean="0"/>
              <a:t>generalization: Representation </a:t>
            </a:r>
            <a:r>
              <a:rPr lang="en-US" sz="2400" dirty="0"/>
              <a:t>of data instances and functions evaluated on these instances are part of all machine learning systems. Generalization is the property that the system will perform well on unseen data </a:t>
            </a:r>
            <a:r>
              <a:rPr lang="en-US" sz="2400" dirty="0" smtClean="0"/>
              <a:t>instances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Tom </a:t>
            </a:r>
            <a:r>
              <a:rPr lang="en-US" sz="2400" dirty="0">
                <a:ea typeface="+mn-ea"/>
              </a:rPr>
              <a:t>M. </a:t>
            </a:r>
            <a:r>
              <a:rPr lang="en-US" sz="2400" dirty="0" smtClean="0">
                <a:ea typeface="+mn-ea"/>
              </a:rPr>
              <a:t>Mitchell: "</a:t>
            </a:r>
            <a:r>
              <a:rPr lang="en-US" sz="2400" dirty="0">
                <a:ea typeface="+mn-ea"/>
              </a:rPr>
              <a:t>A computer program is said to learn from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experience E</a:t>
            </a:r>
            <a:r>
              <a:rPr lang="en-US" sz="2400" dirty="0">
                <a:ea typeface="+mn-ea"/>
              </a:rPr>
              <a:t> with respect to some class of </a:t>
            </a:r>
            <a:r>
              <a:rPr lang="en-US" sz="2400" dirty="0">
                <a:solidFill>
                  <a:srgbClr val="0000FF"/>
                </a:solidFill>
                <a:ea typeface="+mn-ea"/>
              </a:rPr>
              <a:t>tasks T</a:t>
            </a:r>
            <a:r>
              <a:rPr lang="en-US" sz="2400" dirty="0">
                <a:ea typeface="+mn-ea"/>
              </a:rPr>
              <a:t>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performance measure P</a:t>
            </a:r>
            <a:r>
              <a:rPr lang="en-US" sz="2400" dirty="0">
                <a:ea typeface="+mn-ea"/>
              </a:rPr>
              <a:t>, if its performance at tasks in T, as measured by P, improves with experience </a:t>
            </a:r>
            <a:r>
              <a:rPr lang="en-US" sz="2400" dirty="0" smtClean="0">
                <a:ea typeface="+mn-ea"/>
              </a:rPr>
              <a:t>E”</a:t>
            </a:r>
            <a:endParaRPr lang="en-US" sz="2400" dirty="0"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5867400"/>
            <a:ext cx="384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 (Machine Learning)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57400"/>
            <a:ext cx="79533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K-means Clustering –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K-means will converge for common similarity measures mentioned above.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Most of the convergence happens in the first few iterations.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Often the stopping condition is changed to </a:t>
            </a:r>
            <a:r>
              <a:rPr lang="ja-JP" altLang="en-US" sz="2000">
                <a:latin typeface="Calibri" charset="0"/>
              </a:rPr>
              <a:t>‘</a:t>
            </a:r>
            <a:r>
              <a:rPr lang="en-US" sz="2000">
                <a:latin typeface="Calibri" charset="0"/>
              </a:rPr>
              <a:t>Until relatively few points change clusters</a:t>
            </a:r>
            <a:r>
              <a:rPr lang="ja-JP" altLang="en-US" sz="2000">
                <a:latin typeface="Calibri" charset="0"/>
              </a:rPr>
              <a:t>’</a:t>
            </a:r>
            <a:endParaRPr lang="en-US" sz="2000">
              <a:latin typeface="Calibri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Complexity is O( n * K * I * d 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n = number of points, K = number of clusters, 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I = number of iterations, d = number of attributes</a:t>
            </a:r>
          </a:p>
          <a:p>
            <a:pPr marL="533400" indent="-533400"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Evaluating K-means Clusters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6663" y="2667000"/>
          <a:ext cx="27765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667000"/>
                        <a:ext cx="27765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762000"/>
            <a:ext cx="8229600" cy="47593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Most common measure is Sum of Squared Error (SSE)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For each point, the error is the distance to the nearest cluster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To get SSE, we square these errors and sum them.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4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4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Calibri" charset="0"/>
              </a:rPr>
              <a:t>x </a:t>
            </a:r>
            <a:r>
              <a:rPr lang="en-US" sz="2400">
                <a:latin typeface="Calibri" charset="0"/>
              </a:rPr>
              <a:t>is a data point in cluster </a:t>
            </a:r>
            <a:r>
              <a:rPr lang="en-US" sz="2400" i="1">
                <a:latin typeface="Calibri" charset="0"/>
              </a:rPr>
              <a:t>C</a:t>
            </a:r>
            <a:r>
              <a:rPr lang="en-US" sz="2400" baseline="-25000">
                <a:latin typeface="Calibri" charset="0"/>
              </a:rPr>
              <a:t>i </a:t>
            </a:r>
            <a:r>
              <a:rPr lang="en-US" sz="2400">
                <a:latin typeface="Calibri" charset="0"/>
              </a:rPr>
              <a:t>and </a:t>
            </a:r>
            <a:r>
              <a:rPr lang="en-US" sz="2400" i="1">
                <a:latin typeface="Calibri" charset="0"/>
              </a:rPr>
              <a:t>m</a:t>
            </a:r>
            <a:r>
              <a:rPr lang="en-US" sz="2400" i="1" baseline="-25000">
                <a:latin typeface="Calibri" charset="0"/>
              </a:rPr>
              <a:t>i</a:t>
            </a:r>
            <a:r>
              <a:rPr lang="en-US" sz="2400">
                <a:latin typeface="Calibri" charset="0"/>
              </a:rPr>
              <a:t> is the representative point for cluster </a:t>
            </a:r>
            <a:r>
              <a:rPr lang="en-US" sz="2400" i="1">
                <a:latin typeface="Calibri" charset="0"/>
              </a:rPr>
              <a:t>C</a:t>
            </a:r>
            <a:r>
              <a:rPr lang="en-US" sz="2400" baseline="-25000">
                <a:latin typeface="Calibri" charset="0"/>
              </a:rPr>
              <a:t>i</a:t>
            </a:r>
            <a:r>
              <a:rPr lang="en-US" sz="2400">
                <a:latin typeface="Calibri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 can show that </a:t>
            </a:r>
            <a:r>
              <a:rPr lang="en-US" sz="2000" i="1">
                <a:latin typeface="Calibri" charset="0"/>
              </a:rPr>
              <a:t>m</a:t>
            </a:r>
            <a:r>
              <a:rPr lang="en-US" sz="2000" i="1" baseline="-25000">
                <a:latin typeface="Calibri" charset="0"/>
              </a:rPr>
              <a:t>i</a:t>
            </a:r>
            <a:r>
              <a:rPr lang="en-US" sz="2000" baseline="-25000">
                <a:latin typeface="Calibri" charset="0"/>
              </a:rPr>
              <a:t> </a:t>
            </a:r>
            <a:r>
              <a:rPr lang="en-US" sz="2000">
                <a:latin typeface="Calibri" charset="0"/>
              </a:rPr>
              <a:t>corresponds to the center (mean) of the cluster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Given two clusters, we can choose the one with the smallest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One easy way to reduce SSE is to increase K, the number of clusters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 A good clustering with smaller K can have a lower SSE than a poor clustering with higher 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05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08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598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924800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Issues and Limitations for K-means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to choose initial centers?</a:t>
            </a:r>
          </a:p>
          <a:p>
            <a:pPr eaLnBrk="1" hangingPunct="1"/>
            <a:r>
              <a:rPr lang="en-US">
                <a:latin typeface="Calibri" charset="0"/>
              </a:rPr>
              <a:t>How to choose K?</a:t>
            </a:r>
          </a:p>
          <a:p>
            <a:pPr eaLnBrk="1" hangingPunct="1"/>
            <a:r>
              <a:rPr lang="en-US">
                <a:latin typeface="Calibri" charset="0"/>
              </a:rPr>
              <a:t>How to handle Outliers?</a:t>
            </a:r>
          </a:p>
          <a:p>
            <a:pPr eaLnBrk="1" hangingPunct="1"/>
            <a:r>
              <a:rPr lang="en-US">
                <a:latin typeface="Calibri" charset="0"/>
              </a:rPr>
              <a:t>Clusters different in</a:t>
            </a:r>
          </a:p>
          <a:p>
            <a:pPr lvl="1" eaLnBrk="1" hangingPunct="1"/>
            <a:r>
              <a:rPr lang="en-US">
                <a:latin typeface="Calibri" charset="0"/>
              </a:rPr>
              <a:t>Shape</a:t>
            </a:r>
          </a:p>
          <a:p>
            <a:pPr lvl="1" eaLnBrk="1" hangingPunct="1"/>
            <a:r>
              <a:rPr lang="en-US">
                <a:latin typeface="Calibri" charset="0"/>
              </a:rPr>
              <a:t>Density</a:t>
            </a:r>
          </a:p>
          <a:p>
            <a:pPr lvl="1" eaLnBrk="1" hangingPunct="1"/>
            <a:r>
              <a:rPr lang="en-US">
                <a:latin typeface="Calibri" charset="0"/>
              </a:rPr>
              <a:t>Size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Two different K-means Clusterings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6002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5105400" y="4270375"/>
            <a:ext cx="3048000" cy="2587625"/>
            <a:chOff x="3216" y="2306"/>
            <a:chExt cx="1920" cy="1630"/>
          </a:xfrm>
        </p:grpSpPr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Sub-optimal Clustering</a:t>
              </a:r>
            </a:p>
          </p:txBody>
        </p:sp>
      </p:grpSp>
      <p:grpSp>
        <p:nvGrpSpPr>
          <p:cNvPr id="133128" name="Group 8"/>
          <p:cNvGrpSpPr>
            <a:grpSpLocks/>
          </p:cNvGrpSpPr>
          <p:nvPr/>
        </p:nvGrpSpPr>
        <p:grpSpPr bwMode="auto">
          <a:xfrm>
            <a:off x="990600" y="4270375"/>
            <a:ext cx="3043238" cy="2587625"/>
            <a:chOff x="624" y="2306"/>
            <a:chExt cx="1917" cy="1630"/>
          </a:xfrm>
        </p:grpSpPr>
        <p:pic>
          <p:nvPicPr>
            <p:cNvPr id="2356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Optimal Clustering</a:t>
              </a:r>
            </a:p>
          </p:txBody>
        </p:sp>
      </p:grp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Importance of Choosing Initial Centroids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Supervised </a:t>
            </a:r>
            <a:r>
              <a:rPr lang="en-US" b="1" dirty="0"/>
              <a:t>learning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tr-TR" dirty="0" err="1">
                <a:latin typeface="Lucida Bright" charset="0"/>
              </a:rPr>
              <a:t>Regression</a:t>
            </a:r>
            <a:r>
              <a:rPr lang="en-US" dirty="0">
                <a:latin typeface="Lucida Bright" charset="0"/>
              </a:rPr>
              <a:t>/Prediction </a:t>
            </a:r>
            <a:endParaRPr lang="en-US" dirty="0" smtClean="0"/>
          </a:p>
          <a:p>
            <a:r>
              <a:rPr lang="en-US" b="1" dirty="0" smtClean="0"/>
              <a:t>Unsupervised learning</a:t>
            </a:r>
          </a:p>
          <a:p>
            <a:pPr lvl="1"/>
            <a:r>
              <a:rPr lang="en-US" dirty="0" smtClean="0"/>
              <a:t>Clustering</a:t>
            </a:r>
          </a:p>
          <a:p>
            <a:r>
              <a:rPr lang="en-US" b="1" dirty="0"/>
              <a:t>Semi-supervised learning</a:t>
            </a:r>
            <a:r>
              <a:rPr lang="en-US" dirty="0"/>
              <a:t> </a:t>
            </a:r>
            <a:endParaRPr lang="en-US" b="1" dirty="0" smtClean="0"/>
          </a:p>
          <a:p>
            <a:r>
              <a:rPr lang="en-US" b="1" dirty="0" smtClean="0"/>
              <a:t>Association Analysis</a:t>
            </a:r>
          </a:p>
          <a:p>
            <a:r>
              <a:rPr lang="en-US" b="1" dirty="0" smtClean="0"/>
              <a:t>Reinforcement </a:t>
            </a:r>
            <a:r>
              <a:rPr lang="en-US" b="1" dirty="0"/>
              <a:t>learning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74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41375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Importance of Choosing Initial Centroids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Calibri" charset="0"/>
              </a:rPr>
              <a:t>Importance of Choosing Initial Centroids …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Calibri" charset="0"/>
              </a:rPr>
              <a:t>Importance of Choosing Initial Centroids …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08038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Problems with Selecting Initial Points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524000"/>
            <a:ext cx="7916863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200">
                <a:latin typeface="Calibri" charset="0"/>
              </a:rPr>
              <a:t>If there are K </a:t>
            </a:r>
            <a:r>
              <a:rPr lang="ja-JP" altLang="en-US" sz="2200">
                <a:latin typeface="Calibri" charset="0"/>
              </a:rPr>
              <a:t>‘</a:t>
            </a:r>
            <a:r>
              <a:rPr lang="en-US" sz="2200">
                <a:latin typeface="Calibri" charset="0"/>
              </a:rPr>
              <a:t>real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sz="2200">
                <a:latin typeface="Calibri" charset="0"/>
              </a:rPr>
              <a:t> clusters then the chance of selecting one centroid from each cluster is small.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Chance is relatively small when K is large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If clusters are the same size, n, then</a:t>
            </a:r>
            <a:br>
              <a:rPr lang="en-US" sz="2000">
                <a:latin typeface="Calibri" charset="0"/>
              </a:rPr>
            </a:br>
            <a:endParaRPr lang="en-US" sz="2000">
              <a:latin typeface="Calibri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/>
            </a:r>
            <a:br>
              <a:rPr lang="en-US" sz="2000">
                <a:latin typeface="Calibri" charset="0"/>
              </a:rPr>
            </a:br>
            <a:endParaRPr lang="en-US" sz="2000">
              <a:latin typeface="Calibri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For example, if K = 10, then probability = 10!/10</a:t>
            </a:r>
            <a:r>
              <a:rPr lang="en-US" sz="2000" baseline="30000">
                <a:latin typeface="Calibri" charset="0"/>
              </a:rPr>
              <a:t>10</a:t>
            </a:r>
            <a:r>
              <a:rPr lang="en-US" sz="2000">
                <a:latin typeface="Calibri" charset="0"/>
              </a:rPr>
              <a:t> = 0.00036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Sometimes the initial centroids will readjust themselves in </a:t>
            </a:r>
            <a:r>
              <a:rPr lang="ja-JP" altLang="en-US" sz="2000">
                <a:latin typeface="Calibri" charset="0"/>
              </a:rPr>
              <a:t>‘</a:t>
            </a:r>
            <a:r>
              <a:rPr lang="en-US" sz="2000">
                <a:latin typeface="Calibri" charset="0"/>
              </a:rPr>
              <a:t>right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 way, and sometimes they don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Consider an example of five pairs of clusters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09600" y="3124200"/>
          <a:ext cx="8001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Bitmap Image" r:id="rId3" imgW="9259102" imgH="960203" progId="Paint.Picture">
                  <p:embed/>
                </p:oleObj>
              </mc:Choice>
              <mc:Fallback>
                <p:oleObj name="Bitmap Image" r:id="rId3" imgW="9259102" imgH="96020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8001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Solutions to Initial Centroids Problem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Multiple runs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Helps, but probability is not on your side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Sample and use hierarchical clustering to determine initial centroids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Select more than k initial centroids and then select among these initial centroids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Select most widely separated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Postprocessing</a:t>
            </a:r>
            <a:endParaRPr lang="en-US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Bisecting K-means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Hierarchical Clustering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Produces a set of nested clusters organized as a hierarchical tree</a:t>
            </a:r>
          </a:p>
          <a:p>
            <a:pPr eaLnBrk="1" hangingPunct="1"/>
            <a:r>
              <a:rPr lang="en-US">
                <a:latin typeface="Calibri" charset="0"/>
              </a:rPr>
              <a:t>Can be visualized as a dendrogram</a:t>
            </a:r>
          </a:p>
          <a:p>
            <a:pPr lvl="1" eaLnBrk="1" hangingPunct="1"/>
            <a:r>
              <a:rPr lang="en-US">
                <a:latin typeface="Calibri" charset="0"/>
              </a:rPr>
              <a:t>A tree like diagram that records the sequences of merges or splits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VISIO" r:id="rId4" imgW="3163511" imgH="3230582" progId="Visio.Drawing.6">
                  <p:embed/>
                </p:oleObj>
              </mc:Choice>
              <mc:Fallback>
                <p:oleObj name="VISIO" r:id="rId4" imgW="3163511" imgH="323058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Strengths of Hierarchical Clustering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Do not have to assume any particular number of clusters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Any desired number of clusters can be obtained by </a:t>
            </a:r>
            <a:r>
              <a:rPr lang="ja-JP" altLang="en-US">
                <a:latin typeface="Calibri" charset="0"/>
              </a:rPr>
              <a:t>‘</a:t>
            </a:r>
            <a:r>
              <a:rPr lang="en-US">
                <a:latin typeface="Calibri" charset="0"/>
              </a:rPr>
              <a:t>cutting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the dendogram at the proper level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They may correspond to meaningful taxonomies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Example in biological sciences (e.g., animal kingdom, phylogeny reconstruction, …)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Hierarchical Clustering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Two main types of hierarchical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Agglomerative: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</a:rPr>
              <a:t> Start with the points as individual clusters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</a:rPr>
              <a:t> At each step, merge the closest pair of clusters until only one cluster (or k clusters) left</a:t>
            </a:r>
          </a:p>
          <a:p>
            <a:pPr lvl="4" eaLnBrk="1" hangingPunct="1">
              <a:lnSpc>
                <a:spcPct val="90000"/>
              </a:lnSpc>
            </a:pPr>
            <a:endParaRPr lang="en-US" sz="16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Divisive: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</a:rPr>
              <a:t> Start with one, all-inclusive cluster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Calibri" charset="0"/>
              </a:rPr>
              <a:t> At each step, split a cluster until each cluster contains a point (or there are k clusters)</a:t>
            </a:r>
          </a:p>
          <a:p>
            <a:pPr lvl="4" eaLnBrk="1" hangingPunct="1">
              <a:lnSpc>
                <a:spcPct val="90000"/>
              </a:lnSpc>
            </a:pPr>
            <a:endParaRPr lang="en-US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Traditional hierarchical algorithms use a similarity or distance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Merge or split one cluster at a time</a:t>
            </a:r>
          </a:p>
          <a:p>
            <a:pPr lvl="4" eaLnBrk="1" hangingPunct="1">
              <a:lnSpc>
                <a:spcPct val="90000"/>
              </a:lnSpc>
            </a:pPr>
            <a:endParaRPr lang="en-US" sz="7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Agglomerative Clustering Algorithm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More popular hierarchical clustering technique</a:t>
            </a:r>
          </a:p>
          <a:p>
            <a:pPr marL="2209800" lvl="4" indent="-381000" eaLnBrk="1" hangingPunct="1">
              <a:lnSpc>
                <a:spcPct val="90000"/>
              </a:lnSpc>
            </a:pPr>
            <a:endParaRPr lang="en-US" sz="700">
              <a:latin typeface="Calibri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Basic algorithm is straightforward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000">
                <a:latin typeface="Calibri" charset="0"/>
              </a:rPr>
              <a:t>Compute the proximity matrix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000">
                <a:latin typeface="Calibri" charset="0"/>
              </a:rPr>
              <a:t>Let each data point be a cluster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000" b="1">
                <a:latin typeface="Calibri" charset="0"/>
              </a:rPr>
              <a:t>Repeat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>
                <a:latin typeface="Calibri" charset="0"/>
              </a:rPr>
              <a:t>	Merge the two closest clusters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000">
                <a:latin typeface="Calibri" charset="0"/>
              </a:rPr>
              <a:t>	Update the proximity matrix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000" b="1">
                <a:latin typeface="Calibri" charset="0"/>
              </a:rPr>
              <a:t>Until</a:t>
            </a:r>
            <a:r>
              <a:rPr lang="en-US" sz="2000">
                <a:latin typeface="Calibri" charset="0"/>
              </a:rPr>
              <a:t> only a single cluster remains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000">
                <a:latin typeface="Calibri" charset="0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Key operation is the computation of the proximity of two clusters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Different approaches to defining the distance between clusters distinguish the different algorithms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Starting Situation </a:t>
            </a:r>
          </a:p>
        </p:txBody>
      </p:sp>
      <p:graphicFrame>
        <p:nvGraphicFramePr>
          <p:cNvPr id="34819" name="Object 42"/>
          <p:cNvGraphicFramePr>
            <a:graphicFrameLocks noGrp="1" noChangeAspect="1"/>
          </p:cNvGraphicFramePr>
          <p:nvPr>
            <p:ph idx="1"/>
          </p:nvPr>
        </p:nvGraphicFramePr>
        <p:xfrm>
          <a:off x="596900" y="3163888"/>
          <a:ext cx="7950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163888"/>
                        <a:ext cx="79502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Start with clusters of individual points and a proximity matrix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3" name="Group 16"/>
          <p:cNvGrpSpPr>
            <a:grpSpLocks/>
          </p:cNvGrpSpPr>
          <p:nvPr/>
        </p:nvGrpSpPr>
        <p:grpSpPr bwMode="auto">
          <a:xfrm>
            <a:off x="5257800" y="2057400"/>
            <a:ext cx="3200400" cy="2789238"/>
            <a:chOff x="3456" y="1622"/>
            <a:chExt cx="2160" cy="2058"/>
          </a:xfrm>
        </p:grpSpPr>
        <p:sp>
          <p:nvSpPr>
            <p:cNvPr id="34835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34848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34849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34850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34851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34852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34853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34854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34855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34856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34857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 . .</a:t>
              </a:r>
            </a:p>
          </p:txBody>
        </p:sp>
        <p:sp>
          <p:nvSpPr>
            <p:cNvPr id="34858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 b="1"/>
                <a:t>.</a:t>
              </a:r>
            </a:p>
          </p:txBody>
        </p:sp>
      </p:grpSp>
      <p:sp>
        <p:nvSpPr>
          <p:cNvPr id="34834" name="Text Box 41"/>
          <p:cNvSpPr txBox="1">
            <a:spLocks noChangeArrowheads="1"/>
          </p:cNvSpPr>
          <p:nvPr/>
        </p:nvSpPr>
        <p:spPr bwMode="auto">
          <a:xfrm>
            <a:off x="5791200" y="44799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58175" cy="7572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Lucida Bright" charset="0"/>
              </a:rPr>
              <a:t>Growth of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4510087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Lucida Bright" charset="0"/>
              </a:rPr>
              <a:t>Machine learning is preferred approach to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Speech recognition, Natural language processing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Computer vision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Medical outcomes analysis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Robot control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Computational biology</a:t>
            </a:r>
          </a:p>
          <a:p>
            <a:pPr eaLnBrk="1" hangingPunct="1"/>
            <a:r>
              <a:rPr lang="en-US" sz="2000" b="1" dirty="0">
                <a:latin typeface="Lucida Bright" charset="0"/>
              </a:rPr>
              <a:t>This trend is accelerating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Improved machine learning algorithms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Improved data capture, networking, faster computers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Software too complex to write by hand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New sensors / IO devices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Demand for self-customization to user, environment</a:t>
            </a:r>
          </a:p>
          <a:p>
            <a:pPr lvl="1" eaLnBrk="1" hangingPunct="1"/>
            <a:r>
              <a:rPr lang="en-US" sz="2000" dirty="0">
                <a:latin typeface="Lucida Bright" charset="0"/>
              </a:rPr>
              <a:t>It turns out to be difficult to extract knowledge from human </a:t>
            </a:r>
            <a:r>
              <a:rPr lang="en-US" sz="2000" dirty="0" err="1">
                <a:latin typeface="Lucida Bright" charset="0"/>
              </a:rPr>
              <a:t>experts</a:t>
            </a:r>
            <a:r>
              <a:rPr lang="en-US" sz="2000" dirty="0" err="1">
                <a:latin typeface="Lucida Bright" charset="0"/>
                <a:sym typeface="Wingdings" charset="0"/>
              </a:rPr>
              <a:t></a:t>
            </a:r>
            <a:r>
              <a:rPr lang="en-US" sz="2000" i="1" dirty="0" err="1">
                <a:latin typeface="Lucida Bright" charset="0"/>
                <a:sym typeface="Wingdings" charset="0"/>
              </a:rPr>
              <a:t>failure</a:t>
            </a:r>
            <a:r>
              <a:rPr lang="en-US" sz="2000" i="1" dirty="0">
                <a:latin typeface="Lucida Bright" charset="0"/>
                <a:sym typeface="Wingdings" charset="0"/>
              </a:rPr>
              <a:t> of expert systems in the 1980’s.</a:t>
            </a:r>
            <a:endParaRPr lang="en-US" sz="2000" i="1" dirty="0">
              <a:latin typeface="Lucida Bright" charset="0"/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51A324DD-B218-9547-8D4D-E97926F2E754}" type="slidenum">
              <a:rPr lang="tr-TR" sz="1400"/>
              <a:pPr eaLnBrk="1" hangingPunct="1"/>
              <a:t>4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340212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Intermediate Situation</a:t>
            </a:r>
          </a:p>
        </p:txBody>
      </p:sp>
      <p:graphicFrame>
        <p:nvGraphicFramePr>
          <p:cNvPr id="35843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776288" y="2363788"/>
          <a:ext cx="759142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Object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363788"/>
                        <a:ext cx="7591425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200">
                <a:latin typeface="Calibri" charset="0"/>
              </a:rPr>
              <a:t>After some merging steps, we have some clusters </a:t>
            </a:r>
          </a:p>
          <a:p>
            <a:pPr lvl="1" eaLnBrk="1" hangingPunct="1"/>
            <a:endParaRPr lang="en-US" sz="2000">
              <a:latin typeface="Calibri" charset="0"/>
            </a:endParaRPr>
          </a:p>
        </p:txBody>
      </p:sp>
      <p:sp>
        <p:nvSpPr>
          <p:cNvPr id="35845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61101776 w 598"/>
              <a:gd name="T1" fmla="*/ 97015010 h 652"/>
              <a:gd name="T2" fmla="*/ 206820307 w 598"/>
              <a:gd name="T3" fmla="*/ 0 h 652"/>
              <a:gd name="T4" fmla="*/ 126760951 w 598"/>
              <a:gd name="T5" fmla="*/ 47804944 h 652"/>
              <a:gd name="T6" fmla="*/ 104243915 w 598"/>
              <a:gd name="T7" fmla="*/ 134978178 h 652"/>
              <a:gd name="T8" fmla="*/ 58376994 w 598"/>
              <a:gd name="T9" fmla="*/ 241834964 h 652"/>
              <a:gd name="T10" fmla="*/ 40863439 w 598"/>
              <a:gd name="T11" fmla="*/ 250271619 h 652"/>
              <a:gd name="T12" fmla="*/ 24184559 w 598"/>
              <a:gd name="T13" fmla="*/ 309323460 h 652"/>
              <a:gd name="T14" fmla="*/ 12509160 w 598"/>
              <a:gd name="T15" fmla="*/ 366970180 h 652"/>
              <a:gd name="T16" fmla="*/ 24184559 w 598"/>
              <a:gd name="T17" fmla="*/ 539910341 h 652"/>
              <a:gd name="T18" fmla="*/ 80893117 w 598"/>
              <a:gd name="T19" fmla="*/ 579279816 h 652"/>
              <a:gd name="T20" fmla="*/ 64214237 w 598"/>
              <a:gd name="T21" fmla="*/ 684730295 h 652"/>
              <a:gd name="T22" fmla="*/ 86731273 w 598"/>
              <a:gd name="T23" fmla="*/ 867513417 h 652"/>
              <a:gd name="T24" fmla="*/ 138436350 w 598"/>
              <a:gd name="T25" fmla="*/ 906881707 h 652"/>
              <a:gd name="T26" fmla="*/ 155115230 w 598"/>
              <a:gd name="T27" fmla="*/ 916723483 h 652"/>
              <a:gd name="T28" fmla="*/ 200983064 w 598"/>
              <a:gd name="T29" fmla="*/ 849234987 h 652"/>
              <a:gd name="T30" fmla="*/ 292717819 w 598"/>
              <a:gd name="T31" fmla="*/ 916723483 h 652"/>
              <a:gd name="T32" fmla="*/ 372777175 w 598"/>
              <a:gd name="T33" fmla="*/ 829550249 h 652"/>
              <a:gd name="T34" fmla="*/ 435323889 w 598"/>
              <a:gd name="T35" fmla="*/ 762061753 h 652"/>
              <a:gd name="T36" fmla="*/ 475353567 w 598"/>
              <a:gd name="T37" fmla="*/ 627083575 h 652"/>
              <a:gd name="T38" fmla="*/ 446999288 w 598"/>
              <a:gd name="T39" fmla="*/ 549753303 h 652"/>
              <a:gd name="T40" fmla="*/ 469516324 w 598"/>
              <a:gd name="T41" fmla="*/ 492106582 h 652"/>
              <a:gd name="T42" fmla="*/ 498704365 w 598"/>
              <a:gd name="T43" fmla="*/ 404933349 h 652"/>
              <a:gd name="T44" fmla="*/ 487028966 w 598"/>
              <a:gd name="T45" fmla="*/ 269955170 h 652"/>
              <a:gd name="T46" fmla="*/ 372777175 w 598"/>
              <a:gd name="T47" fmla="*/ 134978178 h 652"/>
              <a:gd name="T48" fmla="*/ 361101776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703064779 w 598"/>
              <a:gd name="T1" fmla="*/ 135714070 h 652"/>
              <a:gd name="T2" fmla="*/ 402678773 w 598"/>
              <a:gd name="T3" fmla="*/ 0 h 652"/>
              <a:gd name="T4" fmla="*/ 246803900 w 598"/>
              <a:gd name="T5" fmla="*/ 66873213 h 652"/>
              <a:gd name="T6" fmla="*/ 202963415 w 598"/>
              <a:gd name="T7" fmla="*/ 188820795 h 652"/>
              <a:gd name="T8" fmla="*/ 113659054 w 598"/>
              <a:gd name="T9" fmla="*/ 338302756 h 652"/>
              <a:gd name="T10" fmla="*/ 79561465 w 598"/>
              <a:gd name="T11" fmla="*/ 350104406 h 652"/>
              <a:gd name="T12" fmla="*/ 47087268 w 598"/>
              <a:gd name="T13" fmla="*/ 432713153 h 652"/>
              <a:gd name="T14" fmla="*/ 24355967 w 598"/>
              <a:gd name="T15" fmla="*/ 513354258 h 652"/>
              <a:gd name="T16" fmla="*/ 47087268 w 598"/>
              <a:gd name="T17" fmla="*/ 755280375 h 652"/>
              <a:gd name="T18" fmla="*/ 157499538 w 598"/>
              <a:gd name="T19" fmla="*/ 810353341 h 652"/>
              <a:gd name="T20" fmla="*/ 125025341 w 598"/>
              <a:gd name="T21" fmla="*/ 957869061 h 652"/>
              <a:gd name="T22" fmla="*/ 168865826 w 598"/>
              <a:gd name="T23" fmla="*/ 1213563070 h 652"/>
              <a:gd name="T24" fmla="*/ 269535201 w 598"/>
              <a:gd name="T25" fmla="*/ 1268636036 h 652"/>
              <a:gd name="T26" fmla="*/ 302009398 w 598"/>
              <a:gd name="T27" fmla="*/ 1282403926 h 652"/>
              <a:gd name="T28" fmla="*/ 391313759 w 598"/>
              <a:gd name="T29" fmla="*/ 1187993529 h 652"/>
              <a:gd name="T30" fmla="*/ 569921207 w 598"/>
              <a:gd name="T31" fmla="*/ 1282403926 h 652"/>
              <a:gd name="T32" fmla="*/ 725797355 w 598"/>
              <a:gd name="T33" fmla="*/ 1160457747 h 652"/>
              <a:gd name="T34" fmla="*/ 847574639 w 598"/>
              <a:gd name="T35" fmla="*/ 1066047350 h 652"/>
              <a:gd name="T36" fmla="*/ 925512712 w 598"/>
              <a:gd name="T37" fmla="*/ 877226555 h 652"/>
              <a:gd name="T38" fmla="*/ 870307214 w 598"/>
              <a:gd name="T39" fmla="*/ 769049669 h 652"/>
              <a:gd name="T40" fmla="*/ 914146425 w 598"/>
              <a:gd name="T41" fmla="*/ 688407162 h 652"/>
              <a:gd name="T42" fmla="*/ 970976589 w 598"/>
              <a:gd name="T43" fmla="*/ 566460983 h 652"/>
              <a:gd name="T44" fmla="*/ 948245288 w 598"/>
              <a:gd name="T45" fmla="*/ 377640188 h 652"/>
              <a:gd name="T46" fmla="*/ 725797355 w 598"/>
              <a:gd name="T47" fmla="*/ 188820795 h 652"/>
              <a:gd name="T48" fmla="*/ 703064779 w 598"/>
              <a:gd name="T49" fmla="*/ 13571407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726695805 w 598"/>
              <a:gd name="T1" fmla="*/ 97015010 h 652"/>
              <a:gd name="T2" fmla="*/ 416213405 w 598"/>
              <a:gd name="T3" fmla="*/ 0 h 652"/>
              <a:gd name="T4" fmla="*/ 255099123 w 598"/>
              <a:gd name="T5" fmla="*/ 47804944 h 652"/>
              <a:gd name="T6" fmla="*/ 209785651 w 598"/>
              <a:gd name="T7" fmla="*/ 134978178 h 652"/>
              <a:gd name="T8" fmla="*/ 117479757 w 598"/>
              <a:gd name="T9" fmla="*/ 241834964 h 652"/>
              <a:gd name="T10" fmla="*/ 82236089 w 598"/>
              <a:gd name="T11" fmla="*/ 250271619 h 652"/>
              <a:gd name="T12" fmla="*/ 48670074 w 598"/>
              <a:gd name="T13" fmla="*/ 309323460 h 652"/>
              <a:gd name="T14" fmla="*/ 25173864 w 598"/>
              <a:gd name="T15" fmla="*/ 366970180 h 652"/>
              <a:gd name="T16" fmla="*/ 48670074 w 598"/>
              <a:gd name="T17" fmla="*/ 539910341 h 652"/>
              <a:gd name="T18" fmla="*/ 162793230 w 598"/>
              <a:gd name="T19" fmla="*/ 579279816 h 652"/>
              <a:gd name="T20" fmla="*/ 129227215 w 598"/>
              <a:gd name="T21" fmla="*/ 684730295 h 652"/>
              <a:gd name="T22" fmla="*/ 174540687 w 598"/>
              <a:gd name="T23" fmla="*/ 867513417 h 652"/>
              <a:gd name="T24" fmla="*/ 278595334 w 598"/>
              <a:gd name="T25" fmla="*/ 906881707 h 652"/>
              <a:gd name="T26" fmla="*/ 312160054 w 598"/>
              <a:gd name="T27" fmla="*/ 916723483 h 652"/>
              <a:gd name="T28" fmla="*/ 404465947 w 598"/>
              <a:gd name="T29" fmla="*/ 849234987 h 652"/>
              <a:gd name="T30" fmla="*/ 589076439 w 598"/>
              <a:gd name="T31" fmla="*/ 916723483 h 652"/>
              <a:gd name="T32" fmla="*/ 750192016 w 598"/>
              <a:gd name="T33" fmla="*/ 829550249 h 652"/>
              <a:gd name="T34" fmla="*/ 876062629 w 598"/>
              <a:gd name="T35" fmla="*/ 762061753 h 652"/>
              <a:gd name="T36" fmla="*/ 956619770 w 598"/>
              <a:gd name="T37" fmla="*/ 627083575 h 652"/>
              <a:gd name="T38" fmla="*/ 899558839 w 598"/>
              <a:gd name="T39" fmla="*/ 549753303 h 652"/>
              <a:gd name="T40" fmla="*/ 944872312 w 598"/>
              <a:gd name="T41" fmla="*/ 492106582 h 652"/>
              <a:gd name="T42" fmla="*/ 1003612191 w 598"/>
              <a:gd name="T43" fmla="*/ 404933349 h 652"/>
              <a:gd name="T44" fmla="*/ 980115980 w 598"/>
              <a:gd name="T45" fmla="*/ 269955170 h 652"/>
              <a:gd name="T46" fmla="*/ 750192016 w 598"/>
              <a:gd name="T47" fmla="*/ 134978178 h 652"/>
              <a:gd name="T48" fmla="*/ 726695805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C1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C4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C2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C5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C3</a:t>
            </a:r>
          </a:p>
        </p:txBody>
      </p:sp>
      <p:grpSp>
        <p:nvGrpSpPr>
          <p:cNvPr id="35855" name="Group 14"/>
          <p:cNvGrpSpPr>
            <a:grpSpLocks/>
          </p:cNvGrpSpPr>
          <p:nvPr/>
        </p:nvGrpSpPr>
        <p:grpSpPr bwMode="auto">
          <a:xfrm>
            <a:off x="5486400" y="2006600"/>
            <a:ext cx="2895600" cy="2212975"/>
            <a:chOff x="3456" y="1440"/>
            <a:chExt cx="1872" cy="1503"/>
          </a:xfrm>
        </p:grpSpPr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C2</a:t>
              </a:r>
            </a:p>
          </p:txBody>
        </p:sp>
        <p:sp>
          <p:nvSpPr>
            <p:cNvPr id="35858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C1</a:t>
              </a:r>
            </a:p>
          </p:txBody>
        </p:sp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C1</a:t>
              </a:r>
            </a:p>
          </p:txBody>
        </p:sp>
        <p:sp>
          <p:nvSpPr>
            <p:cNvPr id="35864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C3</a:t>
              </a:r>
            </a:p>
          </p:txBody>
        </p:sp>
        <p:sp>
          <p:nvSpPr>
            <p:cNvPr id="35865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C5</a:t>
              </a:r>
            </a:p>
          </p:txBody>
        </p:sp>
        <p:sp>
          <p:nvSpPr>
            <p:cNvPr id="35866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C4</a:t>
              </a:r>
            </a:p>
          </p:txBody>
        </p:sp>
        <p:sp>
          <p:nvSpPr>
            <p:cNvPr id="35867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C2</a:t>
              </a:r>
            </a:p>
          </p:txBody>
        </p:sp>
        <p:sp>
          <p:nvSpPr>
            <p:cNvPr id="3586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C3</a:t>
              </a:r>
            </a:p>
          </p:txBody>
        </p:sp>
        <p:sp>
          <p:nvSpPr>
            <p:cNvPr id="3586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C4</a:t>
              </a:r>
            </a:p>
          </p:txBody>
        </p:sp>
        <p:sp>
          <p:nvSpPr>
            <p:cNvPr id="35870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C5</a:t>
              </a:r>
            </a:p>
          </p:txBody>
        </p:sp>
        <p:sp>
          <p:nvSpPr>
            <p:cNvPr id="35871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6" name="Text Box 37"/>
          <p:cNvSpPr txBox="1">
            <a:spLocks noChangeArrowheads="1"/>
          </p:cNvSpPr>
          <p:nvPr/>
        </p:nvSpPr>
        <p:spPr bwMode="auto">
          <a:xfrm>
            <a:off x="5791200" y="4216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Intermediate Situation</a:t>
            </a:r>
          </a:p>
        </p:txBody>
      </p:sp>
      <p:graphicFrame>
        <p:nvGraphicFramePr>
          <p:cNvPr id="36867" name="Object 43"/>
          <p:cNvGraphicFramePr>
            <a:graphicFrameLocks noGrp="1" noChangeAspect="1"/>
          </p:cNvGraphicFramePr>
          <p:nvPr>
            <p:ph idx="1"/>
          </p:nvPr>
        </p:nvGraphicFramePr>
        <p:xfrm>
          <a:off x="776288" y="2147888"/>
          <a:ext cx="7591425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147888"/>
                        <a:ext cx="7591425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8229600" cy="4530725"/>
          </a:xfrm>
        </p:spPr>
        <p:txBody>
          <a:bodyPr/>
          <a:lstStyle/>
          <a:p>
            <a:pPr eaLnBrk="1" hangingPunct="1"/>
            <a:r>
              <a:rPr lang="en-US" sz="2200">
                <a:latin typeface="Calibri" charset="0"/>
              </a:rPr>
              <a:t>We want to merge the two closest clusters (C2 and C5)  and update the proximity matrix. </a:t>
            </a:r>
          </a:p>
          <a:p>
            <a:pPr lvl="1" eaLnBrk="1" hangingPunct="1"/>
            <a:endParaRPr lang="en-US" sz="2000">
              <a:latin typeface="Calibri" charset="0"/>
            </a:endParaRPr>
          </a:p>
        </p:txBody>
      </p:sp>
      <p:sp>
        <p:nvSpPr>
          <p:cNvPr id="36869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61101776 w 598"/>
              <a:gd name="T1" fmla="*/ 97015010 h 652"/>
              <a:gd name="T2" fmla="*/ 206820307 w 598"/>
              <a:gd name="T3" fmla="*/ 0 h 652"/>
              <a:gd name="T4" fmla="*/ 126760951 w 598"/>
              <a:gd name="T5" fmla="*/ 47804944 h 652"/>
              <a:gd name="T6" fmla="*/ 104243915 w 598"/>
              <a:gd name="T7" fmla="*/ 134978178 h 652"/>
              <a:gd name="T8" fmla="*/ 58376994 w 598"/>
              <a:gd name="T9" fmla="*/ 241834964 h 652"/>
              <a:gd name="T10" fmla="*/ 40863439 w 598"/>
              <a:gd name="T11" fmla="*/ 250271619 h 652"/>
              <a:gd name="T12" fmla="*/ 24184559 w 598"/>
              <a:gd name="T13" fmla="*/ 309323460 h 652"/>
              <a:gd name="T14" fmla="*/ 12509160 w 598"/>
              <a:gd name="T15" fmla="*/ 366970180 h 652"/>
              <a:gd name="T16" fmla="*/ 24184559 w 598"/>
              <a:gd name="T17" fmla="*/ 539910341 h 652"/>
              <a:gd name="T18" fmla="*/ 80893117 w 598"/>
              <a:gd name="T19" fmla="*/ 579279816 h 652"/>
              <a:gd name="T20" fmla="*/ 64214237 w 598"/>
              <a:gd name="T21" fmla="*/ 684730295 h 652"/>
              <a:gd name="T22" fmla="*/ 86731273 w 598"/>
              <a:gd name="T23" fmla="*/ 867513417 h 652"/>
              <a:gd name="T24" fmla="*/ 138436350 w 598"/>
              <a:gd name="T25" fmla="*/ 906881707 h 652"/>
              <a:gd name="T26" fmla="*/ 155115230 w 598"/>
              <a:gd name="T27" fmla="*/ 916723483 h 652"/>
              <a:gd name="T28" fmla="*/ 200983064 w 598"/>
              <a:gd name="T29" fmla="*/ 849234987 h 652"/>
              <a:gd name="T30" fmla="*/ 292717819 w 598"/>
              <a:gd name="T31" fmla="*/ 916723483 h 652"/>
              <a:gd name="T32" fmla="*/ 372777175 w 598"/>
              <a:gd name="T33" fmla="*/ 829550249 h 652"/>
              <a:gd name="T34" fmla="*/ 435323889 w 598"/>
              <a:gd name="T35" fmla="*/ 762061753 h 652"/>
              <a:gd name="T36" fmla="*/ 475353567 w 598"/>
              <a:gd name="T37" fmla="*/ 627083575 h 652"/>
              <a:gd name="T38" fmla="*/ 446999288 w 598"/>
              <a:gd name="T39" fmla="*/ 549753303 h 652"/>
              <a:gd name="T40" fmla="*/ 469516324 w 598"/>
              <a:gd name="T41" fmla="*/ 492106582 h 652"/>
              <a:gd name="T42" fmla="*/ 498704365 w 598"/>
              <a:gd name="T43" fmla="*/ 404933349 h 652"/>
              <a:gd name="T44" fmla="*/ 487028966 w 598"/>
              <a:gd name="T45" fmla="*/ 269955170 h 652"/>
              <a:gd name="T46" fmla="*/ 372777175 w 598"/>
              <a:gd name="T47" fmla="*/ 134978178 h 652"/>
              <a:gd name="T48" fmla="*/ 361101776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703064779 w 598"/>
              <a:gd name="T1" fmla="*/ 135714070 h 652"/>
              <a:gd name="T2" fmla="*/ 402678773 w 598"/>
              <a:gd name="T3" fmla="*/ 0 h 652"/>
              <a:gd name="T4" fmla="*/ 246803900 w 598"/>
              <a:gd name="T5" fmla="*/ 66873213 h 652"/>
              <a:gd name="T6" fmla="*/ 202963415 w 598"/>
              <a:gd name="T7" fmla="*/ 188820795 h 652"/>
              <a:gd name="T8" fmla="*/ 113659054 w 598"/>
              <a:gd name="T9" fmla="*/ 338302756 h 652"/>
              <a:gd name="T10" fmla="*/ 79561465 w 598"/>
              <a:gd name="T11" fmla="*/ 350104406 h 652"/>
              <a:gd name="T12" fmla="*/ 47087268 w 598"/>
              <a:gd name="T13" fmla="*/ 432713153 h 652"/>
              <a:gd name="T14" fmla="*/ 24355967 w 598"/>
              <a:gd name="T15" fmla="*/ 513354258 h 652"/>
              <a:gd name="T16" fmla="*/ 47087268 w 598"/>
              <a:gd name="T17" fmla="*/ 755280375 h 652"/>
              <a:gd name="T18" fmla="*/ 157499538 w 598"/>
              <a:gd name="T19" fmla="*/ 810353341 h 652"/>
              <a:gd name="T20" fmla="*/ 125025341 w 598"/>
              <a:gd name="T21" fmla="*/ 957869061 h 652"/>
              <a:gd name="T22" fmla="*/ 168865826 w 598"/>
              <a:gd name="T23" fmla="*/ 1213563070 h 652"/>
              <a:gd name="T24" fmla="*/ 269535201 w 598"/>
              <a:gd name="T25" fmla="*/ 1268636036 h 652"/>
              <a:gd name="T26" fmla="*/ 302009398 w 598"/>
              <a:gd name="T27" fmla="*/ 1282403926 h 652"/>
              <a:gd name="T28" fmla="*/ 391313759 w 598"/>
              <a:gd name="T29" fmla="*/ 1187993529 h 652"/>
              <a:gd name="T30" fmla="*/ 569921207 w 598"/>
              <a:gd name="T31" fmla="*/ 1282403926 h 652"/>
              <a:gd name="T32" fmla="*/ 725797355 w 598"/>
              <a:gd name="T33" fmla="*/ 1160457747 h 652"/>
              <a:gd name="T34" fmla="*/ 847574639 w 598"/>
              <a:gd name="T35" fmla="*/ 1066047350 h 652"/>
              <a:gd name="T36" fmla="*/ 925512712 w 598"/>
              <a:gd name="T37" fmla="*/ 877226555 h 652"/>
              <a:gd name="T38" fmla="*/ 870307214 w 598"/>
              <a:gd name="T39" fmla="*/ 769049669 h 652"/>
              <a:gd name="T40" fmla="*/ 914146425 w 598"/>
              <a:gd name="T41" fmla="*/ 688407162 h 652"/>
              <a:gd name="T42" fmla="*/ 970976589 w 598"/>
              <a:gd name="T43" fmla="*/ 566460983 h 652"/>
              <a:gd name="T44" fmla="*/ 948245288 w 598"/>
              <a:gd name="T45" fmla="*/ 377640188 h 652"/>
              <a:gd name="T46" fmla="*/ 725797355 w 598"/>
              <a:gd name="T47" fmla="*/ 188820795 h 652"/>
              <a:gd name="T48" fmla="*/ 703064779 w 598"/>
              <a:gd name="T49" fmla="*/ 13571407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726695805 w 598"/>
              <a:gd name="T1" fmla="*/ 97015010 h 652"/>
              <a:gd name="T2" fmla="*/ 416213405 w 598"/>
              <a:gd name="T3" fmla="*/ 0 h 652"/>
              <a:gd name="T4" fmla="*/ 255099123 w 598"/>
              <a:gd name="T5" fmla="*/ 47804944 h 652"/>
              <a:gd name="T6" fmla="*/ 209785651 w 598"/>
              <a:gd name="T7" fmla="*/ 134978178 h 652"/>
              <a:gd name="T8" fmla="*/ 117479757 w 598"/>
              <a:gd name="T9" fmla="*/ 241834964 h 652"/>
              <a:gd name="T10" fmla="*/ 82236089 w 598"/>
              <a:gd name="T11" fmla="*/ 250271619 h 652"/>
              <a:gd name="T12" fmla="*/ 48670074 w 598"/>
              <a:gd name="T13" fmla="*/ 309323460 h 652"/>
              <a:gd name="T14" fmla="*/ 25173864 w 598"/>
              <a:gd name="T15" fmla="*/ 366970180 h 652"/>
              <a:gd name="T16" fmla="*/ 48670074 w 598"/>
              <a:gd name="T17" fmla="*/ 539910341 h 652"/>
              <a:gd name="T18" fmla="*/ 162793230 w 598"/>
              <a:gd name="T19" fmla="*/ 579279816 h 652"/>
              <a:gd name="T20" fmla="*/ 129227215 w 598"/>
              <a:gd name="T21" fmla="*/ 684730295 h 652"/>
              <a:gd name="T22" fmla="*/ 174540687 w 598"/>
              <a:gd name="T23" fmla="*/ 867513417 h 652"/>
              <a:gd name="T24" fmla="*/ 278595334 w 598"/>
              <a:gd name="T25" fmla="*/ 906881707 h 652"/>
              <a:gd name="T26" fmla="*/ 312160054 w 598"/>
              <a:gd name="T27" fmla="*/ 916723483 h 652"/>
              <a:gd name="T28" fmla="*/ 404465947 w 598"/>
              <a:gd name="T29" fmla="*/ 849234987 h 652"/>
              <a:gd name="T30" fmla="*/ 589076439 w 598"/>
              <a:gd name="T31" fmla="*/ 916723483 h 652"/>
              <a:gd name="T32" fmla="*/ 750192016 w 598"/>
              <a:gd name="T33" fmla="*/ 829550249 h 652"/>
              <a:gd name="T34" fmla="*/ 876062629 w 598"/>
              <a:gd name="T35" fmla="*/ 762061753 h 652"/>
              <a:gd name="T36" fmla="*/ 956619770 w 598"/>
              <a:gd name="T37" fmla="*/ 627083575 h 652"/>
              <a:gd name="T38" fmla="*/ 899558839 w 598"/>
              <a:gd name="T39" fmla="*/ 549753303 h 652"/>
              <a:gd name="T40" fmla="*/ 944872312 w 598"/>
              <a:gd name="T41" fmla="*/ 492106582 h 652"/>
              <a:gd name="T42" fmla="*/ 1003612191 w 598"/>
              <a:gd name="T43" fmla="*/ 404933349 h 652"/>
              <a:gd name="T44" fmla="*/ 980115980 w 598"/>
              <a:gd name="T45" fmla="*/ 269955170 h 652"/>
              <a:gd name="T46" fmla="*/ 750192016 w 598"/>
              <a:gd name="T47" fmla="*/ 134978178 h 652"/>
              <a:gd name="T48" fmla="*/ 726695805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C1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C4</a:t>
            </a: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C2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C5</a:t>
            </a:r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C3</a:t>
            </a:r>
          </a:p>
        </p:txBody>
      </p:sp>
      <p:grpSp>
        <p:nvGrpSpPr>
          <p:cNvPr id="36879" name="Group 14"/>
          <p:cNvGrpSpPr>
            <a:grpSpLocks/>
          </p:cNvGrpSpPr>
          <p:nvPr/>
        </p:nvGrpSpPr>
        <p:grpSpPr bwMode="auto">
          <a:xfrm>
            <a:off x="5562600" y="2116138"/>
            <a:ext cx="2971800" cy="2193925"/>
            <a:chOff x="3456" y="1094"/>
            <a:chExt cx="1920" cy="1503"/>
          </a:xfrm>
        </p:grpSpPr>
        <p:sp>
          <p:nvSpPr>
            <p:cNvPr id="36882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C2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C1</a:t>
              </a:r>
            </a:p>
          </p:txBody>
        </p:sp>
        <p:sp>
          <p:nvSpPr>
            <p:cNvPr id="36884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C1</a:t>
              </a:r>
            </a:p>
          </p:txBody>
        </p:sp>
        <p:sp>
          <p:nvSpPr>
            <p:cNvPr id="36889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C3</a:t>
              </a:r>
            </a:p>
          </p:txBody>
        </p:sp>
        <p:sp>
          <p:nvSpPr>
            <p:cNvPr id="36890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C5</a:t>
              </a:r>
            </a:p>
          </p:txBody>
        </p:sp>
        <p:sp>
          <p:nvSpPr>
            <p:cNvPr id="36891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C4</a:t>
              </a:r>
            </a:p>
          </p:txBody>
        </p:sp>
        <p:sp>
          <p:nvSpPr>
            <p:cNvPr id="36892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C2</a:t>
              </a:r>
            </a:p>
          </p:txBody>
        </p:sp>
        <p:sp>
          <p:nvSpPr>
            <p:cNvPr id="36893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C3</a:t>
              </a:r>
            </a:p>
          </p:txBody>
        </p:sp>
        <p:sp>
          <p:nvSpPr>
            <p:cNvPr id="36894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C4</a:t>
              </a:r>
            </a:p>
          </p:txBody>
        </p:sp>
        <p:sp>
          <p:nvSpPr>
            <p:cNvPr id="36895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C5</a:t>
              </a:r>
            </a:p>
          </p:txBody>
        </p:sp>
        <p:sp>
          <p:nvSpPr>
            <p:cNvPr id="36896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6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7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0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Text Box 42"/>
          <p:cNvSpPr txBox="1">
            <a:spLocks noChangeArrowheads="1"/>
          </p:cNvSpPr>
          <p:nvPr/>
        </p:nvSpPr>
        <p:spPr bwMode="auto">
          <a:xfrm>
            <a:off x="5867400" y="43100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After Merging</a:t>
            </a:r>
          </a:p>
        </p:txBody>
      </p:sp>
      <p:graphicFrame>
        <p:nvGraphicFramePr>
          <p:cNvPr id="37891" name="Object 35"/>
          <p:cNvGraphicFramePr>
            <a:graphicFrameLocks noGrp="1" noChangeAspect="1"/>
          </p:cNvGraphicFramePr>
          <p:nvPr>
            <p:ph idx="1"/>
          </p:nvPr>
        </p:nvGraphicFramePr>
        <p:xfrm>
          <a:off x="776288" y="2036763"/>
          <a:ext cx="7591425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Object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036763"/>
                        <a:ext cx="7591425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200">
                <a:latin typeface="Calibri" charset="0"/>
              </a:rPr>
              <a:t>The question is </a:t>
            </a:r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How do we update the proximity matrix?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 </a:t>
            </a:r>
          </a:p>
          <a:p>
            <a:pPr lvl="1" eaLnBrk="1" hangingPunct="1"/>
            <a:endParaRPr lang="en-US" sz="2000">
              <a:latin typeface="Calibri" charset="0"/>
            </a:endParaRPr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61101776 w 598"/>
              <a:gd name="T1" fmla="*/ 97015010 h 652"/>
              <a:gd name="T2" fmla="*/ 206820307 w 598"/>
              <a:gd name="T3" fmla="*/ 0 h 652"/>
              <a:gd name="T4" fmla="*/ 126760951 w 598"/>
              <a:gd name="T5" fmla="*/ 47804944 h 652"/>
              <a:gd name="T6" fmla="*/ 104243915 w 598"/>
              <a:gd name="T7" fmla="*/ 134978178 h 652"/>
              <a:gd name="T8" fmla="*/ 58376994 w 598"/>
              <a:gd name="T9" fmla="*/ 241834964 h 652"/>
              <a:gd name="T10" fmla="*/ 40863439 w 598"/>
              <a:gd name="T11" fmla="*/ 250271619 h 652"/>
              <a:gd name="T12" fmla="*/ 24184559 w 598"/>
              <a:gd name="T13" fmla="*/ 309323460 h 652"/>
              <a:gd name="T14" fmla="*/ 12509160 w 598"/>
              <a:gd name="T15" fmla="*/ 366970180 h 652"/>
              <a:gd name="T16" fmla="*/ 24184559 w 598"/>
              <a:gd name="T17" fmla="*/ 539910341 h 652"/>
              <a:gd name="T18" fmla="*/ 80893117 w 598"/>
              <a:gd name="T19" fmla="*/ 579279816 h 652"/>
              <a:gd name="T20" fmla="*/ 64214237 w 598"/>
              <a:gd name="T21" fmla="*/ 684730295 h 652"/>
              <a:gd name="T22" fmla="*/ 86731273 w 598"/>
              <a:gd name="T23" fmla="*/ 867513417 h 652"/>
              <a:gd name="T24" fmla="*/ 138436350 w 598"/>
              <a:gd name="T25" fmla="*/ 906881707 h 652"/>
              <a:gd name="T26" fmla="*/ 155115230 w 598"/>
              <a:gd name="T27" fmla="*/ 916723483 h 652"/>
              <a:gd name="T28" fmla="*/ 200983064 w 598"/>
              <a:gd name="T29" fmla="*/ 849234987 h 652"/>
              <a:gd name="T30" fmla="*/ 292717819 w 598"/>
              <a:gd name="T31" fmla="*/ 916723483 h 652"/>
              <a:gd name="T32" fmla="*/ 372777175 w 598"/>
              <a:gd name="T33" fmla="*/ 829550249 h 652"/>
              <a:gd name="T34" fmla="*/ 435323889 w 598"/>
              <a:gd name="T35" fmla="*/ 762061753 h 652"/>
              <a:gd name="T36" fmla="*/ 475353567 w 598"/>
              <a:gd name="T37" fmla="*/ 627083575 h 652"/>
              <a:gd name="T38" fmla="*/ 446999288 w 598"/>
              <a:gd name="T39" fmla="*/ 549753303 h 652"/>
              <a:gd name="T40" fmla="*/ 469516324 w 598"/>
              <a:gd name="T41" fmla="*/ 492106582 h 652"/>
              <a:gd name="T42" fmla="*/ 498704365 w 598"/>
              <a:gd name="T43" fmla="*/ 404933349 h 652"/>
              <a:gd name="T44" fmla="*/ 487028966 w 598"/>
              <a:gd name="T45" fmla="*/ 269955170 h 652"/>
              <a:gd name="T46" fmla="*/ 372777175 w 598"/>
              <a:gd name="T47" fmla="*/ 134978178 h 652"/>
              <a:gd name="T48" fmla="*/ 361101776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703064779 w 598"/>
              <a:gd name="T1" fmla="*/ 135714070 h 652"/>
              <a:gd name="T2" fmla="*/ 402678773 w 598"/>
              <a:gd name="T3" fmla="*/ 0 h 652"/>
              <a:gd name="T4" fmla="*/ 246803900 w 598"/>
              <a:gd name="T5" fmla="*/ 66873213 h 652"/>
              <a:gd name="T6" fmla="*/ 202963415 w 598"/>
              <a:gd name="T7" fmla="*/ 188820795 h 652"/>
              <a:gd name="T8" fmla="*/ 113659054 w 598"/>
              <a:gd name="T9" fmla="*/ 338302756 h 652"/>
              <a:gd name="T10" fmla="*/ 79561465 w 598"/>
              <a:gd name="T11" fmla="*/ 350104406 h 652"/>
              <a:gd name="T12" fmla="*/ 47087268 w 598"/>
              <a:gd name="T13" fmla="*/ 432713153 h 652"/>
              <a:gd name="T14" fmla="*/ 24355967 w 598"/>
              <a:gd name="T15" fmla="*/ 513354258 h 652"/>
              <a:gd name="T16" fmla="*/ 47087268 w 598"/>
              <a:gd name="T17" fmla="*/ 755280375 h 652"/>
              <a:gd name="T18" fmla="*/ 157499538 w 598"/>
              <a:gd name="T19" fmla="*/ 810353341 h 652"/>
              <a:gd name="T20" fmla="*/ 125025341 w 598"/>
              <a:gd name="T21" fmla="*/ 957869061 h 652"/>
              <a:gd name="T22" fmla="*/ 168865826 w 598"/>
              <a:gd name="T23" fmla="*/ 1213563070 h 652"/>
              <a:gd name="T24" fmla="*/ 269535201 w 598"/>
              <a:gd name="T25" fmla="*/ 1268636036 h 652"/>
              <a:gd name="T26" fmla="*/ 302009398 w 598"/>
              <a:gd name="T27" fmla="*/ 1282403926 h 652"/>
              <a:gd name="T28" fmla="*/ 391313759 w 598"/>
              <a:gd name="T29" fmla="*/ 1187993529 h 652"/>
              <a:gd name="T30" fmla="*/ 569921207 w 598"/>
              <a:gd name="T31" fmla="*/ 1282403926 h 652"/>
              <a:gd name="T32" fmla="*/ 725797355 w 598"/>
              <a:gd name="T33" fmla="*/ 1160457747 h 652"/>
              <a:gd name="T34" fmla="*/ 847574639 w 598"/>
              <a:gd name="T35" fmla="*/ 1066047350 h 652"/>
              <a:gd name="T36" fmla="*/ 925512712 w 598"/>
              <a:gd name="T37" fmla="*/ 877226555 h 652"/>
              <a:gd name="T38" fmla="*/ 870307214 w 598"/>
              <a:gd name="T39" fmla="*/ 769049669 h 652"/>
              <a:gd name="T40" fmla="*/ 914146425 w 598"/>
              <a:gd name="T41" fmla="*/ 688407162 h 652"/>
              <a:gd name="T42" fmla="*/ 970976589 w 598"/>
              <a:gd name="T43" fmla="*/ 566460983 h 652"/>
              <a:gd name="T44" fmla="*/ 948245288 w 598"/>
              <a:gd name="T45" fmla="*/ 377640188 h 652"/>
              <a:gd name="T46" fmla="*/ 725797355 w 598"/>
              <a:gd name="T47" fmla="*/ 188820795 h 652"/>
              <a:gd name="T48" fmla="*/ 703064779 w 598"/>
              <a:gd name="T49" fmla="*/ 13571407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2147483647 w 598"/>
              <a:gd name="T1" fmla="*/ 97015010 h 652"/>
              <a:gd name="T2" fmla="*/ 2147483647 w 598"/>
              <a:gd name="T3" fmla="*/ 0 h 652"/>
              <a:gd name="T4" fmla="*/ 2147483647 w 598"/>
              <a:gd name="T5" fmla="*/ 47804944 h 652"/>
              <a:gd name="T6" fmla="*/ 1950478020 w 598"/>
              <a:gd name="T7" fmla="*/ 134978178 h 652"/>
              <a:gd name="T8" fmla="*/ 1092268639 w 598"/>
              <a:gd name="T9" fmla="*/ 241834964 h 652"/>
              <a:gd name="T10" fmla="*/ 764586468 w 598"/>
              <a:gd name="T11" fmla="*/ 250271619 h 652"/>
              <a:gd name="T12" fmla="*/ 452511406 w 598"/>
              <a:gd name="T13" fmla="*/ 309323460 h 652"/>
              <a:gd name="T14" fmla="*/ 234059259 w 598"/>
              <a:gd name="T15" fmla="*/ 366970180 h 652"/>
              <a:gd name="T16" fmla="*/ 452511406 w 598"/>
              <a:gd name="T17" fmla="*/ 539910341 h 652"/>
              <a:gd name="T18" fmla="*/ 1513569775 w 598"/>
              <a:gd name="T19" fmla="*/ 579279816 h 652"/>
              <a:gd name="T20" fmla="*/ 1201494713 w 598"/>
              <a:gd name="T21" fmla="*/ 684730295 h 652"/>
              <a:gd name="T22" fmla="*/ 1622795848 w 598"/>
              <a:gd name="T23" fmla="*/ 867513417 h 652"/>
              <a:gd name="T24" fmla="*/ 2147483647 w 598"/>
              <a:gd name="T25" fmla="*/ 906881707 h 652"/>
              <a:gd name="T26" fmla="*/ 2147483647 w 598"/>
              <a:gd name="T27" fmla="*/ 916723483 h 652"/>
              <a:gd name="T28" fmla="*/ 2147483647 w 598"/>
              <a:gd name="T29" fmla="*/ 849234987 h 652"/>
              <a:gd name="T30" fmla="*/ 2147483647 w 598"/>
              <a:gd name="T31" fmla="*/ 916723483 h 652"/>
              <a:gd name="T32" fmla="*/ 2147483647 w 598"/>
              <a:gd name="T33" fmla="*/ 829550249 h 652"/>
              <a:gd name="T34" fmla="*/ 2147483647 w 598"/>
              <a:gd name="T35" fmla="*/ 762061753 h 652"/>
              <a:gd name="T36" fmla="*/ 2147483647 w 598"/>
              <a:gd name="T37" fmla="*/ 627083575 h 652"/>
              <a:gd name="T38" fmla="*/ 2147483647 w 598"/>
              <a:gd name="T39" fmla="*/ 549753303 h 652"/>
              <a:gd name="T40" fmla="*/ 2147483647 w 598"/>
              <a:gd name="T41" fmla="*/ 492106582 h 652"/>
              <a:gd name="T42" fmla="*/ 2147483647 w 598"/>
              <a:gd name="T43" fmla="*/ 404933349 h 652"/>
              <a:gd name="T44" fmla="*/ 2147483647 w 598"/>
              <a:gd name="T45" fmla="*/ 269955170 h 652"/>
              <a:gd name="T46" fmla="*/ 2147483647 w 598"/>
              <a:gd name="T47" fmla="*/ 134978178 h 652"/>
              <a:gd name="T48" fmla="*/ 2147483647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C1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C4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C2 </a:t>
            </a:r>
            <a:r>
              <a:rPr lang="en-US" sz="1400"/>
              <a:t>U</a:t>
            </a:r>
            <a:r>
              <a:rPr lang="en-US" sz="1400" b="1"/>
              <a:t> C5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C3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6248400" y="31845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?        ?        ?        ?    	   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6727825" y="28035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?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6727825" y="36417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?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6727825" y="40227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?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6705600" y="19970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C2 </a:t>
            </a:r>
            <a:r>
              <a:rPr lang="en-US" sz="1400"/>
              <a:t>U </a:t>
            </a:r>
            <a:r>
              <a:rPr lang="en-US" sz="1400" b="1"/>
              <a:t>C5</a:t>
            </a: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6172200" y="24225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C1</a:t>
            </a:r>
          </a:p>
        </p:txBody>
      </p:sp>
      <p:sp>
        <p:nvSpPr>
          <p:cNvPr id="37907" name="Line 18"/>
          <p:cNvSpPr>
            <a:spLocks noChangeShapeType="1"/>
          </p:cNvSpPr>
          <p:nvPr/>
        </p:nvSpPr>
        <p:spPr bwMode="auto">
          <a:xfrm>
            <a:off x="6096000" y="242252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19"/>
          <p:cNvSpPr>
            <a:spLocks noChangeShapeType="1"/>
          </p:cNvSpPr>
          <p:nvPr/>
        </p:nvSpPr>
        <p:spPr bwMode="auto">
          <a:xfrm>
            <a:off x="5791200" y="272732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Text Box 20"/>
          <p:cNvSpPr txBox="1">
            <a:spLocks noChangeArrowheads="1"/>
          </p:cNvSpPr>
          <p:nvPr/>
        </p:nvSpPr>
        <p:spPr bwMode="auto">
          <a:xfrm>
            <a:off x="5715000" y="28035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C1</a:t>
            </a:r>
          </a:p>
        </p:txBody>
      </p:sp>
      <p:sp>
        <p:nvSpPr>
          <p:cNvPr id="37910" name="Text Box 21"/>
          <p:cNvSpPr txBox="1">
            <a:spLocks noChangeArrowheads="1"/>
          </p:cNvSpPr>
          <p:nvPr/>
        </p:nvSpPr>
        <p:spPr bwMode="auto">
          <a:xfrm>
            <a:off x="5715000" y="36417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C3</a:t>
            </a:r>
          </a:p>
        </p:txBody>
      </p:sp>
      <p:sp>
        <p:nvSpPr>
          <p:cNvPr id="37911" name="Text Box 22"/>
          <p:cNvSpPr txBox="1">
            <a:spLocks noChangeArrowheads="1"/>
          </p:cNvSpPr>
          <p:nvPr/>
        </p:nvSpPr>
        <p:spPr bwMode="auto">
          <a:xfrm>
            <a:off x="5715000" y="40989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C4</a:t>
            </a:r>
          </a:p>
        </p:txBody>
      </p:sp>
      <p:sp>
        <p:nvSpPr>
          <p:cNvPr id="37912" name="Text Box 23"/>
          <p:cNvSpPr txBox="1">
            <a:spLocks noChangeArrowheads="1"/>
          </p:cNvSpPr>
          <p:nvPr/>
        </p:nvSpPr>
        <p:spPr bwMode="auto">
          <a:xfrm>
            <a:off x="5257800" y="3260725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C2 </a:t>
            </a:r>
            <a:r>
              <a:rPr lang="en-US" sz="1400"/>
              <a:t>U </a:t>
            </a:r>
            <a:r>
              <a:rPr lang="en-US" sz="1400" b="1"/>
              <a:t>C5</a:t>
            </a:r>
          </a:p>
        </p:txBody>
      </p:sp>
      <p:sp>
        <p:nvSpPr>
          <p:cNvPr id="37913" name="Text Box 24"/>
          <p:cNvSpPr txBox="1">
            <a:spLocks noChangeArrowheads="1"/>
          </p:cNvSpPr>
          <p:nvPr/>
        </p:nvSpPr>
        <p:spPr bwMode="auto">
          <a:xfrm>
            <a:off x="7162800" y="24225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C3</a:t>
            </a:r>
          </a:p>
        </p:txBody>
      </p:sp>
      <p:sp>
        <p:nvSpPr>
          <p:cNvPr id="37914" name="Text Box 25"/>
          <p:cNvSpPr txBox="1">
            <a:spLocks noChangeArrowheads="1"/>
          </p:cNvSpPr>
          <p:nvPr/>
        </p:nvSpPr>
        <p:spPr bwMode="auto">
          <a:xfrm>
            <a:off x="7696200" y="2422525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C4</a:t>
            </a:r>
          </a:p>
        </p:txBody>
      </p:sp>
      <p:sp>
        <p:nvSpPr>
          <p:cNvPr id="37915" name="Line 26"/>
          <p:cNvSpPr>
            <a:spLocks noChangeShapeType="1"/>
          </p:cNvSpPr>
          <p:nvPr/>
        </p:nvSpPr>
        <p:spPr bwMode="auto">
          <a:xfrm>
            <a:off x="5791200" y="310832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27"/>
          <p:cNvSpPr>
            <a:spLocks noChangeShapeType="1"/>
          </p:cNvSpPr>
          <p:nvPr/>
        </p:nvSpPr>
        <p:spPr bwMode="auto">
          <a:xfrm>
            <a:off x="5791200" y="394652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8"/>
          <p:cNvSpPr>
            <a:spLocks noChangeShapeType="1"/>
          </p:cNvSpPr>
          <p:nvPr/>
        </p:nvSpPr>
        <p:spPr bwMode="auto">
          <a:xfrm>
            <a:off x="5791200" y="356552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29"/>
          <p:cNvSpPr>
            <a:spLocks noChangeShapeType="1"/>
          </p:cNvSpPr>
          <p:nvPr/>
        </p:nvSpPr>
        <p:spPr bwMode="auto">
          <a:xfrm>
            <a:off x="5791200" y="432752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30"/>
          <p:cNvSpPr>
            <a:spLocks noChangeShapeType="1"/>
          </p:cNvSpPr>
          <p:nvPr/>
        </p:nvSpPr>
        <p:spPr bwMode="auto">
          <a:xfrm>
            <a:off x="6629400" y="242252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1"/>
          <p:cNvSpPr>
            <a:spLocks noChangeShapeType="1"/>
          </p:cNvSpPr>
          <p:nvPr/>
        </p:nvSpPr>
        <p:spPr bwMode="auto">
          <a:xfrm>
            <a:off x="7086600" y="242252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2"/>
          <p:cNvSpPr>
            <a:spLocks noChangeShapeType="1"/>
          </p:cNvSpPr>
          <p:nvPr/>
        </p:nvSpPr>
        <p:spPr bwMode="auto">
          <a:xfrm>
            <a:off x="7620000" y="242252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Line 33"/>
          <p:cNvSpPr>
            <a:spLocks noChangeShapeType="1"/>
          </p:cNvSpPr>
          <p:nvPr/>
        </p:nvSpPr>
        <p:spPr bwMode="auto">
          <a:xfrm>
            <a:off x="8153400" y="2422525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Text Box 34"/>
          <p:cNvSpPr txBox="1">
            <a:spLocks noChangeArrowheads="1"/>
          </p:cNvSpPr>
          <p:nvPr/>
        </p:nvSpPr>
        <p:spPr bwMode="auto">
          <a:xfrm>
            <a:off x="5867400" y="44037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How to Define Inter-Cluster Similarity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8825" y="34131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000">
                <a:latin typeface="Calibri" charset="0"/>
              </a:rPr>
              <a:t> 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62600" y="1828800"/>
            <a:ext cx="3429000" cy="3508375"/>
            <a:chOff x="3456" y="1440"/>
            <a:chExt cx="2160" cy="2210"/>
          </a:xfrm>
        </p:grpSpPr>
        <p:sp>
          <p:nvSpPr>
            <p:cNvPr id="3893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3894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3894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3894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3894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3894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3894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3895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3895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3895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3895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 . .</a:t>
              </a:r>
            </a:p>
          </p:txBody>
        </p:sp>
        <p:sp>
          <p:nvSpPr>
            <p:cNvPr id="3895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</p:txBody>
        </p:sp>
      </p:grpSp>
      <p:sp>
        <p:nvSpPr>
          <p:cNvPr id="38917" name="Line 29"/>
          <p:cNvSpPr>
            <a:spLocks noChangeShapeType="1"/>
          </p:cNvSpPr>
          <p:nvPr/>
        </p:nvSpPr>
        <p:spPr bwMode="auto">
          <a:xfrm>
            <a:off x="2286000" y="2819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30"/>
          <p:cNvSpPr txBox="1">
            <a:spLocks noChangeArrowheads="1"/>
          </p:cNvSpPr>
          <p:nvPr/>
        </p:nvSpPr>
        <p:spPr bwMode="auto">
          <a:xfrm>
            <a:off x="2286000" y="2362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Similarity?</a:t>
            </a:r>
          </a:p>
        </p:txBody>
      </p:sp>
      <p:sp>
        <p:nvSpPr>
          <p:cNvPr id="38919" name="Rectangle 31"/>
          <p:cNvSpPr>
            <a:spLocks noChangeArrowheads="1"/>
          </p:cNvSpPr>
          <p:nvPr/>
        </p:nvSpPr>
        <p:spPr bwMode="auto">
          <a:xfrm>
            <a:off x="457200" y="3962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>
                <a:latin typeface="Verdana" charset="0"/>
              </a:rPr>
              <a:t>Ward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s Method uses squared error</a:t>
            </a:r>
            <a:endParaRPr lang="en-US" sz="2000">
              <a:latin typeface="Verdana" charset="0"/>
            </a:endParaRPr>
          </a:p>
        </p:txBody>
      </p:sp>
      <p:sp>
        <p:nvSpPr>
          <p:cNvPr id="38920" name="Freeform 32" descr="5%"/>
          <p:cNvSpPr>
            <a:spLocks/>
          </p:cNvSpPr>
          <p:nvPr/>
        </p:nvSpPr>
        <p:spPr bwMode="auto">
          <a:xfrm rot="-5400000">
            <a:off x="538957" y="2051843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Oval 33"/>
          <p:cNvSpPr>
            <a:spLocks noChangeArrowheads="1"/>
          </p:cNvSpPr>
          <p:nvPr/>
        </p:nvSpPr>
        <p:spPr bwMode="auto">
          <a:xfrm rot="-5400000">
            <a:off x="1828800" y="2971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34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35"/>
          <p:cNvSpPr>
            <a:spLocks noChangeArrowheads="1"/>
          </p:cNvSpPr>
          <p:nvPr/>
        </p:nvSpPr>
        <p:spPr bwMode="auto">
          <a:xfrm rot="-5400000">
            <a:off x="9144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36"/>
          <p:cNvSpPr>
            <a:spLocks noChangeArrowheads="1"/>
          </p:cNvSpPr>
          <p:nvPr/>
        </p:nvSpPr>
        <p:spPr bwMode="auto">
          <a:xfrm rot="-5400000">
            <a:off x="1979613" y="2513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Freeform 37" descr="5%"/>
          <p:cNvSpPr>
            <a:spLocks/>
          </p:cNvSpPr>
          <p:nvPr/>
        </p:nvSpPr>
        <p:spPr bwMode="auto">
          <a:xfrm rot="5400000" flipV="1">
            <a:off x="3429000" y="1905000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Oval 38"/>
          <p:cNvSpPr>
            <a:spLocks noChangeArrowheads="1"/>
          </p:cNvSpPr>
          <p:nvPr/>
        </p:nvSpPr>
        <p:spPr bwMode="auto">
          <a:xfrm rot="5400000" flipV="1">
            <a:off x="49530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39"/>
          <p:cNvSpPr>
            <a:spLocks noChangeArrowheads="1"/>
          </p:cNvSpPr>
          <p:nvPr/>
        </p:nvSpPr>
        <p:spPr bwMode="auto">
          <a:xfrm rot="5400000" flipV="1">
            <a:off x="35925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40"/>
          <p:cNvSpPr>
            <a:spLocks noChangeArrowheads="1"/>
          </p:cNvSpPr>
          <p:nvPr/>
        </p:nvSpPr>
        <p:spPr bwMode="auto">
          <a:xfrm rot="5400000" flipV="1">
            <a:off x="4114800" y="2971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41"/>
          <p:cNvSpPr>
            <a:spLocks noChangeArrowheads="1"/>
          </p:cNvSpPr>
          <p:nvPr/>
        </p:nvSpPr>
        <p:spPr bwMode="auto">
          <a:xfrm rot="5400000" flipV="1">
            <a:off x="41148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42"/>
          <p:cNvSpPr txBox="1">
            <a:spLocks noChangeArrowheads="1"/>
          </p:cNvSpPr>
          <p:nvPr/>
        </p:nvSpPr>
        <p:spPr bwMode="auto">
          <a:xfrm>
            <a:off x="60198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How to Define Inter-Cluster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3369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000">
                <a:latin typeface="Calibri" charset="0"/>
              </a:rPr>
              <a:t> 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5486400" y="1752600"/>
            <a:ext cx="3429000" cy="3508375"/>
            <a:chOff x="3456" y="1440"/>
            <a:chExt cx="2160" cy="2210"/>
          </a:xfrm>
        </p:grpSpPr>
        <p:sp>
          <p:nvSpPr>
            <p:cNvPr id="39954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39967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39968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39969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39970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39971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39972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39973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39974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39975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39976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 . .</a:t>
              </a:r>
            </a:p>
          </p:txBody>
        </p:sp>
        <p:sp>
          <p:nvSpPr>
            <p:cNvPr id="39977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</p:txBody>
        </p:sp>
      </p:grpSp>
      <p:sp>
        <p:nvSpPr>
          <p:cNvPr id="39941" name="Freeform 29" descr="5%"/>
          <p:cNvSpPr>
            <a:spLocks/>
          </p:cNvSpPr>
          <p:nvPr/>
        </p:nvSpPr>
        <p:spPr bwMode="auto">
          <a:xfrm rot="-5400000">
            <a:off x="462757" y="1975643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30"/>
          <p:cNvSpPr>
            <a:spLocks noChangeArrowheads="1"/>
          </p:cNvSpPr>
          <p:nvPr/>
        </p:nvSpPr>
        <p:spPr bwMode="auto">
          <a:xfrm rot="-5400000">
            <a:off x="1752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31"/>
          <p:cNvSpPr>
            <a:spLocks noChangeArrowheads="1"/>
          </p:cNvSpPr>
          <p:nvPr/>
        </p:nvSpPr>
        <p:spPr bwMode="auto">
          <a:xfrm rot="-5400000">
            <a:off x="16764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32"/>
          <p:cNvSpPr>
            <a:spLocks noChangeArrowheads="1"/>
          </p:cNvSpPr>
          <p:nvPr/>
        </p:nvSpPr>
        <p:spPr bwMode="auto">
          <a:xfrm rot="-5400000">
            <a:off x="8382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33"/>
          <p:cNvSpPr>
            <a:spLocks noChangeArrowheads="1"/>
          </p:cNvSpPr>
          <p:nvPr/>
        </p:nvSpPr>
        <p:spPr bwMode="auto">
          <a:xfrm rot="-5400000">
            <a:off x="1903413" y="2436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Freeform 34" descr="5%"/>
          <p:cNvSpPr>
            <a:spLocks/>
          </p:cNvSpPr>
          <p:nvPr/>
        </p:nvSpPr>
        <p:spPr bwMode="auto">
          <a:xfrm rot="5400000" flipV="1">
            <a:off x="3352800" y="1828800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Oval 35"/>
          <p:cNvSpPr>
            <a:spLocks noChangeArrowheads="1"/>
          </p:cNvSpPr>
          <p:nvPr/>
        </p:nvSpPr>
        <p:spPr bwMode="auto">
          <a:xfrm rot="5400000" flipV="1">
            <a:off x="48768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36"/>
          <p:cNvSpPr>
            <a:spLocks noChangeArrowheads="1"/>
          </p:cNvSpPr>
          <p:nvPr/>
        </p:nvSpPr>
        <p:spPr bwMode="auto">
          <a:xfrm rot="5400000" flipV="1">
            <a:off x="35163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37"/>
          <p:cNvSpPr>
            <a:spLocks noChangeArrowheads="1"/>
          </p:cNvSpPr>
          <p:nvPr/>
        </p:nvSpPr>
        <p:spPr bwMode="auto">
          <a:xfrm rot="5400000" flipV="1">
            <a:off x="4038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38"/>
          <p:cNvSpPr>
            <a:spLocks noChangeArrowheads="1"/>
          </p:cNvSpPr>
          <p:nvPr/>
        </p:nvSpPr>
        <p:spPr bwMode="auto">
          <a:xfrm rot="5400000" flipV="1">
            <a:off x="4038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39"/>
          <p:cNvSpPr>
            <a:spLocks noChangeShapeType="1"/>
          </p:cNvSpPr>
          <p:nvPr/>
        </p:nvSpPr>
        <p:spPr bwMode="auto">
          <a:xfrm flipV="1">
            <a:off x="1981200" y="22860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40"/>
          <p:cNvSpPr txBox="1">
            <a:spLocks noChangeArrowheads="1"/>
          </p:cNvSpPr>
          <p:nvPr/>
        </p:nvSpPr>
        <p:spPr bwMode="auto">
          <a:xfrm>
            <a:off x="5943600" y="502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  <p:sp>
        <p:nvSpPr>
          <p:cNvPr id="39953" name="Rectangle 41"/>
          <p:cNvSpPr>
            <a:spLocks noChangeArrowheads="1"/>
          </p:cNvSpPr>
          <p:nvPr/>
        </p:nvSpPr>
        <p:spPr bwMode="auto">
          <a:xfrm>
            <a:off x="381000" y="3886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000">
                <a:latin typeface="Verdana" charset="0"/>
              </a:rPr>
              <a:t>Ward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s Method uses squared error</a:t>
            </a:r>
            <a:endParaRPr lang="en-US" sz="2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How to Define Inter-Cluster Similarity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3369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000">
                <a:latin typeface="Calibri" charset="0"/>
              </a:rPr>
              <a:t> 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5486400" y="1752600"/>
            <a:ext cx="3429000" cy="3508375"/>
            <a:chOff x="3456" y="1440"/>
            <a:chExt cx="2160" cy="2210"/>
          </a:xfrm>
        </p:grpSpPr>
        <p:sp>
          <p:nvSpPr>
            <p:cNvPr id="40978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40991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40992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40993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40994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40995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40996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40997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40998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40999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41000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 . .</a:t>
              </a:r>
            </a:p>
          </p:txBody>
        </p:sp>
        <p:sp>
          <p:nvSpPr>
            <p:cNvPr id="41001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</p:txBody>
        </p:sp>
      </p:grpSp>
      <p:sp>
        <p:nvSpPr>
          <p:cNvPr id="40965" name="Freeform 29" descr="5%"/>
          <p:cNvSpPr>
            <a:spLocks/>
          </p:cNvSpPr>
          <p:nvPr/>
        </p:nvSpPr>
        <p:spPr bwMode="auto">
          <a:xfrm rot="-5400000">
            <a:off x="462757" y="1975643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Oval 30"/>
          <p:cNvSpPr>
            <a:spLocks noChangeArrowheads="1"/>
          </p:cNvSpPr>
          <p:nvPr/>
        </p:nvSpPr>
        <p:spPr bwMode="auto">
          <a:xfrm rot="-5400000">
            <a:off x="1752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31"/>
          <p:cNvSpPr>
            <a:spLocks noChangeArrowheads="1"/>
          </p:cNvSpPr>
          <p:nvPr/>
        </p:nvSpPr>
        <p:spPr bwMode="auto">
          <a:xfrm rot="-5400000">
            <a:off x="16764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32"/>
          <p:cNvSpPr>
            <a:spLocks noChangeArrowheads="1"/>
          </p:cNvSpPr>
          <p:nvPr/>
        </p:nvSpPr>
        <p:spPr bwMode="auto">
          <a:xfrm rot="-5400000">
            <a:off x="8382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33"/>
          <p:cNvSpPr>
            <a:spLocks noChangeArrowheads="1"/>
          </p:cNvSpPr>
          <p:nvPr/>
        </p:nvSpPr>
        <p:spPr bwMode="auto">
          <a:xfrm rot="-5400000">
            <a:off x="1903413" y="2436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Freeform 34" descr="5%"/>
          <p:cNvSpPr>
            <a:spLocks/>
          </p:cNvSpPr>
          <p:nvPr/>
        </p:nvSpPr>
        <p:spPr bwMode="auto">
          <a:xfrm rot="5400000" flipV="1">
            <a:off x="3352800" y="1828800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Oval 35"/>
          <p:cNvSpPr>
            <a:spLocks noChangeArrowheads="1"/>
          </p:cNvSpPr>
          <p:nvPr/>
        </p:nvSpPr>
        <p:spPr bwMode="auto">
          <a:xfrm rot="5400000" flipV="1">
            <a:off x="48768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36"/>
          <p:cNvSpPr>
            <a:spLocks noChangeArrowheads="1"/>
          </p:cNvSpPr>
          <p:nvPr/>
        </p:nvSpPr>
        <p:spPr bwMode="auto">
          <a:xfrm rot="5400000" flipV="1">
            <a:off x="35163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37"/>
          <p:cNvSpPr>
            <a:spLocks noChangeArrowheads="1"/>
          </p:cNvSpPr>
          <p:nvPr/>
        </p:nvSpPr>
        <p:spPr bwMode="auto">
          <a:xfrm rot="5400000" flipV="1">
            <a:off x="4038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38"/>
          <p:cNvSpPr>
            <a:spLocks noChangeArrowheads="1"/>
          </p:cNvSpPr>
          <p:nvPr/>
        </p:nvSpPr>
        <p:spPr bwMode="auto">
          <a:xfrm rot="5400000" flipV="1">
            <a:off x="4038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39"/>
          <p:cNvSpPr>
            <a:spLocks noChangeShapeType="1"/>
          </p:cNvSpPr>
          <p:nvPr/>
        </p:nvSpPr>
        <p:spPr bwMode="auto">
          <a:xfrm flipV="1">
            <a:off x="914400" y="23622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Text Box 40"/>
          <p:cNvSpPr txBox="1">
            <a:spLocks noChangeArrowheads="1"/>
          </p:cNvSpPr>
          <p:nvPr/>
        </p:nvSpPr>
        <p:spPr bwMode="auto">
          <a:xfrm>
            <a:off x="5943600" y="502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  <p:sp>
        <p:nvSpPr>
          <p:cNvPr id="40977" name="Rectangle 41"/>
          <p:cNvSpPr>
            <a:spLocks noChangeArrowheads="1"/>
          </p:cNvSpPr>
          <p:nvPr/>
        </p:nvSpPr>
        <p:spPr bwMode="auto">
          <a:xfrm>
            <a:off x="381000" y="3886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000">
                <a:latin typeface="Verdana" charset="0"/>
              </a:rPr>
              <a:t>Ward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s Method uses squared error</a:t>
            </a:r>
            <a:endParaRPr lang="en-US" sz="2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How to Define Inter-Cluster Similarity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4131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000">
                <a:latin typeface="Calibri" charset="0"/>
              </a:rPr>
              <a:t> 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5486400" y="1828800"/>
            <a:ext cx="3429000" cy="3508375"/>
            <a:chOff x="3456" y="1440"/>
            <a:chExt cx="2160" cy="2210"/>
          </a:xfrm>
        </p:grpSpPr>
        <p:sp>
          <p:nvSpPr>
            <p:cNvPr id="42017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42030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42031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42032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42033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42034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42035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42036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42037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42038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42039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 . .</a:t>
              </a:r>
            </a:p>
          </p:txBody>
        </p:sp>
        <p:sp>
          <p:nvSpPr>
            <p:cNvPr id="42040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</p:txBody>
        </p:sp>
      </p:grpSp>
      <p:sp>
        <p:nvSpPr>
          <p:cNvPr id="41989" name="Freeform 29" descr="5%"/>
          <p:cNvSpPr>
            <a:spLocks/>
          </p:cNvSpPr>
          <p:nvPr/>
        </p:nvSpPr>
        <p:spPr bwMode="auto">
          <a:xfrm rot="-5400000">
            <a:off x="462757" y="2051843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Oval 30"/>
          <p:cNvSpPr>
            <a:spLocks noChangeArrowheads="1"/>
          </p:cNvSpPr>
          <p:nvPr/>
        </p:nvSpPr>
        <p:spPr bwMode="auto">
          <a:xfrm rot="-5400000">
            <a:off x="1752600" y="2971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31"/>
          <p:cNvSpPr>
            <a:spLocks noChangeArrowheads="1"/>
          </p:cNvSpPr>
          <p:nvPr/>
        </p:nvSpPr>
        <p:spPr bwMode="auto">
          <a:xfrm rot="-5400000">
            <a:off x="16764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32"/>
          <p:cNvSpPr>
            <a:spLocks noChangeArrowheads="1"/>
          </p:cNvSpPr>
          <p:nvPr/>
        </p:nvSpPr>
        <p:spPr bwMode="auto">
          <a:xfrm rot="-5400000">
            <a:off x="8382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33"/>
          <p:cNvSpPr>
            <a:spLocks noChangeArrowheads="1"/>
          </p:cNvSpPr>
          <p:nvPr/>
        </p:nvSpPr>
        <p:spPr bwMode="auto">
          <a:xfrm rot="-5400000">
            <a:off x="1903413" y="2513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Freeform 34" descr="5%"/>
          <p:cNvSpPr>
            <a:spLocks/>
          </p:cNvSpPr>
          <p:nvPr/>
        </p:nvSpPr>
        <p:spPr bwMode="auto">
          <a:xfrm rot="5400000" flipV="1">
            <a:off x="3352800" y="1905000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35"/>
          <p:cNvSpPr>
            <a:spLocks noChangeArrowheads="1"/>
          </p:cNvSpPr>
          <p:nvPr/>
        </p:nvSpPr>
        <p:spPr bwMode="auto">
          <a:xfrm rot="5400000" flipV="1">
            <a:off x="48768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36"/>
          <p:cNvSpPr>
            <a:spLocks noChangeArrowheads="1"/>
          </p:cNvSpPr>
          <p:nvPr/>
        </p:nvSpPr>
        <p:spPr bwMode="auto">
          <a:xfrm rot="5400000" flipV="1">
            <a:off x="3516313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37"/>
          <p:cNvSpPr>
            <a:spLocks noChangeArrowheads="1"/>
          </p:cNvSpPr>
          <p:nvPr/>
        </p:nvSpPr>
        <p:spPr bwMode="auto">
          <a:xfrm rot="5400000" flipV="1">
            <a:off x="4038600" y="2971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38"/>
          <p:cNvSpPr>
            <a:spLocks noChangeArrowheads="1"/>
          </p:cNvSpPr>
          <p:nvPr/>
        </p:nvSpPr>
        <p:spPr bwMode="auto">
          <a:xfrm rot="5400000" flipV="1">
            <a:off x="40386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39"/>
          <p:cNvSpPr>
            <a:spLocks noChangeShapeType="1"/>
          </p:cNvSpPr>
          <p:nvPr/>
        </p:nvSpPr>
        <p:spPr bwMode="auto">
          <a:xfrm>
            <a:off x="1828800" y="2971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40"/>
          <p:cNvSpPr>
            <a:spLocks noChangeShapeType="1"/>
          </p:cNvSpPr>
          <p:nvPr/>
        </p:nvSpPr>
        <p:spPr bwMode="auto">
          <a:xfrm flipV="1">
            <a:off x="1828800" y="2438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41"/>
          <p:cNvSpPr>
            <a:spLocks noChangeShapeType="1"/>
          </p:cNvSpPr>
          <p:nvPr/>
        </p:nvSpPr>
        <p:spPr bwMode="auto">
          <a:xfrm flipV="1">
            <a:off x="1828800" y="2057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42"/>
          <p:cNvSpPr>
            <a:spLocks noChangeShapeType="1"/>
          </p:cNvSpPr>
          <p:nvPr/>
        </p:nvSpPr>
        <p:spPr bwMode="auto">
          <a:xfrm flipV="1">
            <a:off x="1828800" y="2438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43"/>
          <p:cNvSpPr>
            <a:spLocks noChangeShapeType="1"/>
          </p:cNvSpPr>
          <p:nvPr/>
        </p:nvSpPr>
        <p:spPr bwMode="auto">
          <a:xfrm>
            <a:off x="1981200" y="2590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44"/>
          <p:cNvSpPr>
            <a:spLocks noChangeShapeType="1"/>
          </p:cNvSpPr>
          <p:nvPr/>
        </p:nvSpPr>
        <p:spPr bwMode="auto">
          <a:xfrm flipV="1">
            <a:off x="1981200" y="2438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45"/>
          <p:cNvSpPr>
            <a:spLocks noChangeShapeType="1"/>
          </p:cNvSpPr>
          <p:nvPr/>
        </p:nvSpPr>
        <p:spPr bwMode="auto">
          <a:xfrm flipV="1">
            <a:off x="1981200" y="2057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46"/>
          <p:cNvSpPr>
            <a:spLocks noChangeShapeType="1"/>
          </p:cNvSpPr>
          <p:nvPr/>
        </p:nvSpPr>
        <p:spPr bwMode="auto">
          <a:xfrm flipV="1">
            <a:off x="1981200" y="2438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47"/>
          <p:cNvSpPr>
            <a:spLocks noChangeShapeType="1"/>
          </p:cNvSpPr>
          <p:nvPr/>
        </p:nvSpPr>
        <p:spPr bwMode="auto">
          <a:xfrm>
            <a:off x="914400" y="2667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48"/>
          <p:cNvSpPr>
            <a:spLocks noChangeShapeType="1"/>
          </p:cNvSpPr>
          <p:nvPr/>
        </p:nvSpPr>
        <p:spPr bwMode="auto">
          <a:xfrm flipV="1">
            <a:off x="914400" y="2438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 flipV="1">
            <a:off x="914400" y="2057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V="1">
            <a:off x="914400" y="2438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>
            <a:off x="1752600" y="2209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>
            <a:off x="1752600" y="2209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 flipV="1">
            <a:off x="1752600" y="2057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>
            <a:off x="1752600" y="2209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Text Box 55"/>
          <p:cNvSpPr txBox="1">
            <a:spLocks noChangeArrowheads="1"/>
          </p:cNvSpPr>
          <p:nvPr/>
        </p:nvSpPr>
        <p:spPr bwMode="auto">
          <a:xfrm>
            <a:off x="59436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  <p:sp>
        <p:nvSpPr>
          <p:cNvPr id="42016" name="Rectangle 56"/>
          <p:cNvSpPr>
            <a:spLocks noChangeArrowheads="1"/>
          </p:cNvSpPr>
          <p:nvPr/>
        </p:nvSpPr>
        <p:spPr bwMode="auto">
          <a:xfrm>
            <a:off x="381000" y="3962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000">
                <a:latin typeface="Verdana" charset="0"/>
              </a:rPr>
              <a:t>Ward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s Method uses squared error</a:t>
            </a:r>
            <a:endParaRPr lang="en-US" sz="2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flipV="1">
            <a:off x="1371600" y="26670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Freeform 3" descr="5%"/>
          <p:cNvSpPr>
            <a:spLocks/>
          </p:cNvSpPr>
          <p:nvPr/>
        </p:nvSpPr>
        <p:spPr bwMode="auto">
          <a:xfrm rot="-5400000">
            <a:off x="462757" y="1975643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How to Define Inter-Cluster Similarity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682625" y="33369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000">
                <a:latin typeface="Calibri" charset="0"/>
              </a:rPr>
              <a:t> 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5486400" y="1752600"/>
            <a:ext cx="3429000" cy="3508375"/>
            <a:chOff x="3456" y="1440"/>
            <a:chExt cx="2160" cy="2210"/>
          </a:xfrm>
        </p:grpSpPr>
        <p:sp>
          <p:nvSpPr>
            <p:cNvPr id="43028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43041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43042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43043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43044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43045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p1</a:t>
              </a:r>
            </a:p>
          </p:txBody>
        </p:sp>
        <p:sp>
          <p:nvSpPr>
            <p:cNvPr id="43046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p2</a:t>
              </a:r>
            </a:p>
          </p:txBody>
        </p:sp>
        <p:sp>
          <p:nvSpPr>
            <p:cNvPr id="43047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p3</a:t>
              </a:r>
            </a:p>
          </p:txBody>
        </p:sp>
        <p:sp>
          <p:nvSpPr>
            <p:cNvPr id="43048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p4</a:t>
              </a:r>
            </a:p>
          </p:txBody>
        </p:sp>
        <p:sp>
          <p:nvSpPr>
            <p:cNvPr id="43049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p5</a:t>
              </a:r>
            </a:p>
          </p:txBody>
        </p:sp>
        <p:sp>
          <p:nvSpPr>
            <p:cNvPr id="43050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 . .</a:t>
              </a:r>
            </a:p>
          </p:txBody>
        </p:sp>
        <p:sp>
          <p:nvSpPr>
            <p:cNvPr id="43051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.</a:t>
              </a:r>
            </a:p>
          </p:txBody>
        </p:sp>
      </p:grpSp>
      <p:sp>
        <p:nvSpPr>
          <p:cNvPr id="43015" name="Oval 31"/>
          <p:cNvSpPr>
            <a:spLocks noChangeArrowheads="1"/>
          </p:cNvSpPr>
          <p:nvPr/>
        </p:nvSpPr>
        <p:spPr bwMode="auto">
          <a:xfrm rot="-5400000">
            <a:off x="1752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32"/>
          <p:cNvSpPr>
            <a:spLocks noChangeArrowheads="1"/>
          </p:cNvSpPr>
          <p:nvPr/>
        </p:nvSpPr>
        <p:spPr bwMode="auto">
          <a:xfrm rot="-5400000">
            <a:off x="16764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33"/>
          <p:cNvSpPr>
            <a:spLocks noChangeArrowheads="1"/>
          </p:cNvSpPr>
          <p:nvPr/>
        </p:nvSpPr>
        <p:spPr bwMode="auto">
          <a:xfrm rot="-5400000">
            <a:off x="8382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Oval 34"/>
          <p:cNvSpPr>
            <a:spLocks noChangeArrowheads="1"/>
          </p:cNvSpPr>
          <p:nvPr/>
        </p:nvSpPr>
        <p:spPr bwMode="auto">
          <a:xfrm rot="-5400000">
            <a:off x="1903413" y="2436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Freeform 35" descr="5%"/>
          <p:cNvSpPr>
            <a:spLocks/>
          </p:cNvSpPr>
          <p:nvPr/>
        </p:nvSpPr>
        <p:spPr bwMode="auto">
          <a:xfrm rot="5400000" flipV="1">
            <a:off x="3352800" y="1828800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Oval 36"/>
          <p:cNvSpPr>
            <a:spLocks noChangeArrowheads="1"/>
          </p:cNvSpPr>
          <p:nvPr/>
        </p:nvSpPr>
        <p:spPr bwMode="auto">
          <a:xfrm rot="5400000" flipV="1">
            <a:off x="48768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37"/>
          <p:cNvSpPr>
            <a:spLocks noChangeArrowheads="1"/>
          </p:cNvSpPr>
          <p:nvPr/>
        </p:nvSpPr>
        <p:spPr bwMode="auto">
          <a:xfrm rot="5400000" flipV="1">
            <a:off x="35163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Oval 38"/>
          <p:cNvSpPr>
            <a:spLocks noChangeArrowheads="1"/>
          </p:cNvSpPr>
          <p:nvPr/>
        </p:nvSpPr>
        <p:spPr bwMode="auto">
          <a:xfrm rot="5400000" flipV="1">
            <a:off x="40386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39"/>
          <p:cNvSpPr>
            <a:spLocks noChangeArrowheads="1"/>
          </p:cNvSpPr>
          <p:nvPr/>
        </p:nvSpPr>
        <p:spPr bwMode="auto">
          <a:xfrm rot="5400000" flipV="1">
            <a:off x="4038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40"/>
          <p:cNvSpPr txBox="1">
            <a:spLocks noChangeArrowheads="1"/>
          </p:cNvSpPr>
          <p:nvPr/>
        </p:nvSpPr>
        <p:spPr bwMode="auto">
          <a:xfrm>
            <a:off x="5943600" y="502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Proximity Matrix</a:t>
            </a:r>
          </a:p>
        </p:txBody>
      </p:sp>
      <p:sp>
        <p:nvSpPr>
          <p:cNvPr id="43025" name="Rectangle 41"/>
          <p:cNvSpPr>
            <a:spLocks noChangeArrowheads="1"/>
          </p:cNvSpPr>
          <p:nvPr/>
        </p:nvSpPr>
        <p:spPr bwMode="auto">
          <a:xfrm>
            <a:off x="381000" y="3886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400">
                <a:latin typeface="Verdana" charset="0"/>
              </a:rPr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2000">
                <a:latin typeface="Verdana" charset="0"/>
              </a:rPr>
              <a:t>Ward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s Method uses squared error</a:t>
            </a:r>
            <a:endParaRPr lang="en-US" sz="2400">
              <a:latin typeface="Verdana" charset="0"/>
            </a:endParaRPr>
          </a:p>
        </p:txBody>
      </p:sp>
      <p:sp>
        <p:nvSpPr>
          <p:cNvPr id="43026" name="Text Box 42"/>
          <p:cNvSpPr txBox="1">
            <a:spLocks noChangeArrowheads="1"/>
          </p:cNvSpPr>
          <p:nvPr/>
        </p:nvSpPr>
        <p:spPr bwMode="auto">
          <a:xfrm>
            <a:off x="1219200" y="2514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sym typeface="Symbol" charset="0"/>
              </a:rPr>
              <a:t></a:t>
            </a:r>
          </a:p>
        </p:txBody>
      </p:sp>
      <p:sp>
        <p:nvSpPr>
          <p:cNvPr id="43027" name="Text Box 43"/>
          <p:cNvSpPr txBox="1">
            <a:spLocks noChangeArrowheads="1"/>
          </p:cNvSpPr>
          <p:nvPr/>
        </p:nvSpPr>
        <p:spPr bwMode="auto">
          <a:xfrm>
            <a:off x="4114800" y="2514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sym typeface="Symbol" charset="0"/>
              </a:rPr>
              <a:t>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Cluster Similarity: MIN or Single Link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Similarity of two clusters is based on the two most similar (closest) points in the different clusters</a:t>
            </a:r>
          </a:p>
          <a:p>
            <a:pPr lvl="1" eaLnBrk="1" hangingPunct="1"/>
            <a:r>
              <a:rPr lang="en-US">
                <a:latin typeface="Calibri" charset="0"/>
              </a:rPr>
              <a:t>Determined by one pair of points, i.e., by one link in the proximity graph.</a:t>
            </a: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/>
        </p:nvGraphicFramePr>
        <p:xfrm>
          <a:off x="304800" y="3886200"/>
          <a:ext cx="40878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40878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5561013" y="3581400"/>
            <a:ext cx="2820987" cy="2562225"/>
            <a:chOff x="3616" y="2256"/>
            <a:chExt cx="1777" cy="1614"/>
          </a:xfrm>
        </p:grpSpPr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V="1">
              <a:off x="3696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3696" y="3221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4163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V="1">
              <a:off x="3976" y="2979"/>
              <a:ext cx="0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V="1">
              <a:off x="3976" y="2899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V="1">
              <a:off x="4818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4818" y="3060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5285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V="1">
              <a:off x="5098" y="2819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V="1">
              <a:off x="5098" y="2738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V="1">
              <a:off x="4444" y="2899"/>
              <a:ext cx="0" cy="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3976" y="2899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V="1">
              <a:off x="4163" y="2578"/>
              <a:ext cx="0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4163" y="2578"/>
              <a:ext cx="9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5098" y="257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 flipV="1">
              <a:off x="4631" y="2256"/>
              <a:ext cx="0" cy="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Text Box 22"/>
            <p:cNvSpPr txBox="1">
              <a:spLocks noChangeArrowheads="1"/>
            </p:cNvSpPr>
            <p:nvPr/>
          </p:nvSpPr>
          <p:spPr bwMode="auto">
            <a:xfrm>
              <a:off x="3616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1</a:t>
              </a:r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4083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2</a:t>
              </a:r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4364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3</a:t>
              </a:r>
            </a:p>
          </p:txBody>
        </p:sp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4738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4</a:t>
              </a:r>
            </a:p>
          </p:txBody>
        </p:sp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5205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Hierarchical Clustering: MIN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64008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Nested Clusters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791200" y="6400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Dendrogram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747713" y="2459038"/>
            <a:ext cx="3054350" cy="2744787"/>
            <a:chOff x="471" y="1117"/>
            <a:chExt cx="1924" cy="1729"/>
          </a:xfrm>
        </p:grpSpPr>
        <p:sp>
          <p:nvSpPr>
            <p:cNvPr id="45078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400" b="1"/>
            </a:p>
          </p:txBody>
        </p:sp>
        <p:sp>
          <p:nvSpPr>
            <p:cNvPr id="45085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400" b="1"/>
            </a:p>
          </p:txBody>
        </p:sp>
        <p:sp>
          <p:nvSpPr>
            <p:cNvPr id="45086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400" b="1"/>
            </a:p>
          </p:txBody>
        </p:sp>
        <p:sp>
          <p:nvSpPr>
            <p:cNvPr id="45087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400" b="1"/>
            </a:p>
          </p:txBody>
        </p:sp>
        <p:sp>
          <p:nvSpPr>
            <p:cNvPr id="45088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400" b="1"/>
            </a:p>
          </p:txBody>
        </p:sp>
        <p:sp>
          <p:nvSpPr>
            <p:cNvPr id="45089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400" b="1"/>
            </a:p>
          </p:txBody>
        </p:sp>
      </p:grpSp>
      <p:grpSp>
        <p:nvGrpSpPr>
          <p:cNvPr id="172050" name="Group 18"/>
          <p:cNvGrpSpPr>
            <a:grpSpLocks/>
          </p:cNvGrpSpPr>
          <p:nvPr/>
        </p:nvGrpSpPr>
        <p:grpSpPr bwMode="auto">
          <a:xfrm>
            <a:off x="2495550" y="3549650"/>
            <a:ext cx="1423988" cy="914400"/>
            <a:chOff x="1572" y="1804"/>
            <a:chExt cx="897" cy="576"/>
          </a:xfrm>
        </p:grpSpPr>
        <p:sp>
          <p:nvSpPr>
            <p:cNvPr id="45076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</a:rPr>
                <a:t>1</a:t>
              </a:r>
              <a:endParaRPr lang="en-US" sz="1400" b="1"/>
            </a:p>
          </p:txBody>
        </p:sp>
      </p:grpSp>
      <p:grpSp>
        <p:nvGrpSpPr>
          <p:cNvPr id="172053" name="Group 21"/>
          <p:cNvGrpSpPr>
            <a:grpSpLocks/>
          </p:cNvGrpSpPr>
          <p:nvPr/>
        </p:nvGrpSpPr>
        <p:grpSpPr bwMode="auto">
          <a:xfrm>
            <a:off x="527050" y="3175000"/>
            <a:ext cx="1735138" cy="1103313"/>
            <a:chOff x="332" y="1568"/>
            <a:chExt cx="1093" cy="695"/>
          </a:xfrm>
        </p:grpSpPr>
        <p:sp>
          <p:nvSpPr>
            <p:cNvPr id="45074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</a:rPr>
                <a:t>2</a:t>
              </a:r>
              <a:endParaRPr lang="en-US" sz="1400" b="1"/>
            </a:p>
          </p:txBody>
        </p:sp>
      </p:grp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444500" y="2757488"/>
            <a:ext cx="3675063" cy="2097087"/>
            <a:chOff x="280" y="1305"/>
            <a:chExt cx="2315" cy="1321"/>
          </a:xfrm>
        </p:grpSpPr>
        <p:sp>
          <p:nvSpPr>
            <p:cNvPr id="45072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</a:rPr>
                <a:t>3</a:t>
              </a:r>
              <a:endParaRPr lang="en-US" sz="1400" b="1"/>
            </a:p>
          </p:txBody>
        </p:sp>
      </p:grpSp>
      <p:grpSp>
        <p:nvGrpSpPr>
          <p:cNvPr id="172059" name="Group 27"/>
          <p:cNvGrpSpPr>
            <a:grpSpLocks/>
          </p:cNvGrpSpPr>
          <p:nvPr/>
        </p:nvGrpSpPr>
        <p:grpSpPr bwMode="auto">
          <a:xfrm>
            <a:off x="382588" y="2636838"/>
            <a:ext cx="3795712" cy="2868612"/>
            <a:chOff x="241" y="1229"/>
            <a:chExt cx="2391" cy="1807"/>
          </a:xfrm>
        </p:grpSpPr>
        <p:sp>
          <p:nvSpPr>
            <p:cNvPr id="45070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</a:rPr>
                <a:t>4</a:t>
              </a:r>
              <a:endParaRPr lang="en-US" sz="1400" b="1"/>
            </a:p>
          </p:txBody>
        </p:sp>
      </p:grpSp>
      <p:grpSp>
        <p:nvGrpSpPr>
          <p:cNvPr id="172062" name="Group 30"/>
          <p:cNvGrpSpPr>
            <a:grpSpLocks/>
          </p:cNvGrpSpPr>
          <p:nvPr/>
        </p:nvGrpSpPr>
        <p:grpSpPr bwMode="auto">
          <a:xfrm>
            <a:off x="307975" y="2233613"/>
            <a:ext cx="4003675" cy="3530600"/>
            <a:chOff x="194" y="975"/>
            <a:chExt cx="2522" cy="2224"/>
          </a:xfrm>
        </p:grpSpPr>
        <p:sp>
          <p:nvSpPr>
            <p:cNvPr id="45068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</a:rPr>
                <a:t>5</a:t>
              </a:r>
              <a:endParaRPr lang="en-US" sz="1400" b="1"/>
            </a:p>
          </p:txBody>
        </p:sp>
        <p:sp>
          <p:nvSpPr>
            <p:cNvPr id="45069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206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60B496B5-9A14-8648-918C-476C85948D06}" type="slidenum">
              <a:rPr lang="tr-TR" sz="1400"/>
              <a:pPr eaLnBrk="1" hangingPunct="1"/>
              <a:t>5</a:t>
            </a:fld>
            <a:endParaRPr lang="tr-TR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57313"/>
          </a:xfrm>
        </p:spPr>
        <p:txBody>
          <a:bodyPr/>
          <a:lstStyle/>
          <a:p>
            <a:pPr eaLnBrk="1" hangingPunct="1"/>
            <a:r>
              <a:rPr lang="tr-TR">
                <a:latin typeface="Lucida Bright" charset="0"/>
              </a:rPr>
              <a:t>Data Mining</a:t>
            </a:r>
            <a:r>
              <a:rPr lang="en-US">
                <a:latin typeface="Lucida Bright" charset="0"/>
              </a:rPr>
              <a:t>/KDD</a:t>
            </a:r>
            <a:endParaRPr lang="tr-TR">
              <a:latin typeface="Lucida Bright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8938"/>
            <a:ext cx="8229600" cy="2938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Retail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: Market basket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analysis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,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Customer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relationship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management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(CRM)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Finance: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Credit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scoring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,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fraud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detection</a:t>
            </a:r>
            <a:endParaRPr lang="tr-TR" sz="2400" dirty="0">
              <a:solidFill>
                <a:srgbClr val="E46C0A"/>
              </a:solidFill>
              <a:latin typeface="Lucida Brigh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Manufacturing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: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Optimization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,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troubleshooting</a:t>
            </a:r>
            <a:endParaRPr lang="tr-TR" sz="2400" dirty="0">
              <a:solidFill>
                <a:srgbClr val="E46C0A"/>
              </a:solidFill>
              <a:latin typeface="Lucida Brigh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Medicine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: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Medical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diagnosis</a:t>
            </a:r>
            <a:endParaRPr lang="tr-TR" sz="2400" dirty="0">
              <a:solidFill>
                <a:srgbClr val="E46C0A"/>
              </a:solidFill>
              <a:latin typeface="Lucida Brigh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Telecommunications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: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Quality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 of service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optimization</a:t>
            </a:r>
            <a:endParaRPr lang="tr-TR" sz="2400" dirty="0">
              <a:solidFill>
                <a:srgbClr val="E46C0A"/>
              </a:solidFill>
              <a:latin typeface="Lucida Brigh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Bioinformatics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: </a:t>
            </a:r>
            <a:r>
              <a:rPr lang="tr-TR" sz="2400" dirty="0" err="1">
                <a:solidFill>
                  <a:srgbClr val="E46C0A"/>
                </a:solidFill>
                <a:latin typeface="Lucida Bright" charset="0"/>
              </a:rPr>
              <a:t>Motifs</a:t>
            </a:r>
            <a:r>
              <a:rPr lang="tr-TR" sz="2400" dirty="0">
                <a:solidFill>
                  <a:srgbClr val="E46C0A"/>
                </a:solidFill>
                <a:latin typeface="Lucida Bright" charset="0"/>
              </a:rPr>
              <a:t>, </a:t>
            </a:r>
            <a:r>
              <a:rPr lang="tr-TR" sz="2400" dirty="0" err="1" smtClean="0">
                <a:solidFill>
                  <a:srgbClr val="E46C0A"/>
                </a:solidFill>
                <a:latin typeface="Lucida Bright" charset="0"/>
              </a:rPr>
              <a:t>alignment</a:t>
            </a:r>
            <a:endParaRPr lang="tr-TR" sz="2400" dirty="0" smtClean="0">
              <a:solidFill>
                <a:srgbClr val="E46C0A"/>
              </a:solidFill>
              <a:latin typeface="Lucida Brigh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Lucida Bright" charset="0"/>
              </a:rPr>
              <a:t>...</a:t>
            </a:r>
            <a:endParaRPr lang="tr-TR" sz="2400" dirty="0">
              <a:solidFill>
                <a:srgbClr val="FF0000"/>
              </a:solidFill>
              <a:latin typeface="Lucida Bright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6962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u="sng"/>
              <a:t>Definition</a:t>
            </a:r>
            <a:r>
              <a:rPr lang="en-US" sz="2400"/>
              <a:t> := </a:t>
            </a:r>
            <a:r>
              <a:rPr lang="en-US" sz="2400" i="1"/>
              <a:t>“KDD is the non-trivial process of </a:t>
            </a:r>
          </a:p>
          <a:p>
            <a:pPr eaLnBrk="1" hangingPunct="1"/>
            <a:r>
              <a:rPr lang="en-US" sz="2400" i="1"/>
              <a:t>identifying valid, novel, potentially useful, and </a:t>
            </a:r>
          </a:p>
          <a:p>
            <a:pPr eaLnBrk="1" hangingPunct="1"/>
            <a:r>
              <a:rPr lang="en-US" sz="2400" i="1"/>
              <a:t>ultimately understandable patterns in data” </a:t>
            </a:r>
            <a:r>
              <a:rPr lang="en-US" sz="2400"/>
              <a:t>(Fayyad</a:t>
            </a:r>
            <a:r>
              <a:rPr lang="en-US"/>
              <a:t>)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42938" y="2428875"/>
            <a:ext cx="22463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FF6600"/>
                </a:solidFill>
              </a:rPr>
              <a:t>Applications: </a:t>
            </a:r>
          </a:p>
        </p:txBody>
      </p:sp>
    </p:spTree>
    <p:extLst>
      <p:ext uri="{BB962C8B-B14F-4D97-AF65-F5344CB8AC3E}">
        <p14:creationId xmlns:p14="http://schemas.microsoft.com/office/powerpoint/2010/main" val="156398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Strength of MIN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46087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Two Clusters</a:t>
              </a:r>
            </a:p>
          </p:txBody>
        </p:sp>
        <p:pic>
          <p:nvPicPr>
            <p:cNvPr id="4608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Can handle non-elliptical shapes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Limitations of MIN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47111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Two Clusters</a:t>
              </a:r>
            </a:p>
          </p:txBody>
        </p:sp>
        <p:pic>
          <p:nvPicPr>
            <p:cNvPr id="471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Sensitive to noise and outliers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Cluster Similarity: MAX or Complete Linkage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Similarity of two clusters is based on the two least similar (most distant) points in the different clusters</a:t>
            </a:r>
          </a:p>
          <a:p>
            <a:pPr lvl="1" eaLnBrk="1" hangingPunct="1"/>
            <a:r>
              <a:rPr lang="en-US">
                <a:latin typeface="Calibri" charset="0"/>
              </a:rPr>
              <a:t>Determined by all pairs of points in the two clusters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28600" y="3560763"/>
          <a:ext cx="434340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60763"/>
                        <a:ext cx="434340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5715000" y="3429000"/>
            <a:ext cx="2598738" cy="2667000"/>
            <a:chOff x="3691" y="2160"/>
            <a:chExt cx="1637" cy="1680"/>
          </a:xfrm>
        </p:grpSpPr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5219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4793" y="3168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4793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4964" y="291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V="1">
              <a:off x="4964" y="2832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V="1">
              <a:off x="4197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3770" y="325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>
              <a:off x="3770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V="1">
              <a:off x="3941" y="274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 flipV="1">
              <a:off x="3941" y="2664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V="1">
              <a:off x="4537" y="2832"/>
              <a:ext cx="0" cy="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4537" y="283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flipV="1">
              <a:off x="4793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3941" y="2496"/>
              <a:ext cx="8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3941" y="249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 flipV="1">
              <a:off x="4367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691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1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4117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2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4458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3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4715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4</a:t>
              </a: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5140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91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Hierarchical Clustering: MAX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Nested Clusters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Dendrogram</a:t>
            </a:r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49174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400" b="1"/>
            </a:p>
          </p:txBody>
        </p:sp>
        <p:sp>
          <p:nvSpPr>
            <p:cNvPr id="49181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400" b="1"/>
            </a:p>
          </p:txBody>
        </p:sp>
        <p:sp>
          <p:nvSpPr>
            <p:cNvPr id="49182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400" b="1"/>
            </a:p>
          </p:txBody>
        </p:sp>
        <p:sp>
          <p:nvSpPr>
            <p:cNvPr id="49183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400" b="1"/>
            </a:p>
          </p:txBody>
        </p:sp>
        <p:sp>
          <p:nvSpPr>
            <p:cNvPr id="49184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400" b="1"/>
            </a:p>
          </p:txBody>
        </p:sp>
        <p:sp>
          <p:nvSpPr>
            <p:cNvPr id="49185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400" b="1"/>
            </a:p>
          </p:txBody>
        </p:sp>
      </p:grpSp>
      <p:grpSp>
        <p:nvGrpSpPr>
          <p:cNvPr id="176147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FF0000"/>
                  </a:solidFill>
                </a:rPr>
                <a:t>1</a:t>
              </a:r>
              <a:endParaRPr lang="en-US" sz="1400" b="1"/>
            </a:p>
          </p:txBody>
        </p:sp>
      </p:grpSp>
      <p:grpSp>
        <p:nvGrpSpPr>
          <p:cNvPr id="176150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49170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FF0000"/>
                  </a:solidFill>
                </a:rPr>
                <a:t>2</a:t>
              </a:r>
              <a:endParaRPr lang="en-US" sz="1400" b="1"/>
            </a:p>
          </p:txBody>
        </p:sp>
      </p:grpSp>
      <p:grpSp>
        <p:nvGrpSpPr>
          <p:cNvPr id="176153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49168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FF0000"/>
                  </a:solidFill>
                </a:rPr>
                <a:t>5</a:t>
              </a:r>
              <a:endParaRPr lang="en-US" sz="1400" b="1"/>
            </a:p>
          </p:txBody>
        </p:sp>
        <p:sp>
          <p:nvSpPr>
            <p:cNvPr id="49169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6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49166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FF0000"/>
                  </a:solidFill>
                </a:rPr>
                <a:t>3</a:t>
              </a:r>
              <a:endParaRPr lang="en-US" sz="1400" b="1"/>
            </a:p>
          </p:txBody>
        </p:sp>
        <p:sp>
          <p:nvSpPr>
            <p:cNvPr id="49167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9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49164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FF0000"/>
                  </a:solidFill>
                </a:rPr>
                <a:t>4</a:t>
              </a:r>
              <a:endParaRPr lang="en-US" sz="1400" b="1"/>
            </a:p>
          </p:txBody>
        </p:sp>
        <p:sp>
          <p:nvSpPr>
            <p:cNvPr id="49165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Strength of MAX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0013" y="4967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9050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57" name="Group 5"/>
          <p:cNvGrpSpPr>
            <a:grpSpLocks/>
          </p:cNvGrpSpPr>
          <p:nvPr/>
        </p:nvGrpSpPr>
        <p:grpSpPr bwMode="auto">
          <a:xfrm>
            <a:off x="4341813" y="1828800"/>
            <a:ext cx="4268787" cy="3505200"/>
            <a:chOff x="2735" y="768"/>
            <a:chExt cx="2689" cy="2208"/>
          </a:xfrm>
        </p:grpSpPr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Two Clusters</a:t>
              </a:r>
            </a:p>
          </p:txBody>
        </p:sp>
        <p:pic>
          <p:nvPicPr>
            <p:cNvPr id="5018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09600" y="61864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Less susceptible to noise and outliers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Limitations of MAX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66800" y="52720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grpSp>
        <p:nvGrpSpPr>
          <p:cNvPr id="178181" name="Group 5"/>
          <p:cNvGrpSpPr>
            <a:grpSpLocks/>
          </p:cNvGrpSpPr>
          <p:nvPr/>
        </p:nvGrpSpPr>
        <p:grpSpPr bwMode="auto">
          <a:xfrm>
            <a:off x="4418013" y="1905000"/>
            <a:ext cx="4268787" cy="3733800"/>
            <a:chOff x="2783" y="864"/>
            <a:chExt cx="2689" cy="2352"/>
          </a:xfrm>
        </p:grpSpPr>
        <p:pic>
          <p:nvPicPr>
            <p:cNvPr id="5120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Two Clusters</a:t>
              </a:r>
            </a:p>
          </p:txBody>
        </p:sp>
      </p:grp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609600" y="60198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Biased towards globular clusters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 Similarity: Group Average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65463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</a:rPr>
              <a:t>Proximity of two clusters is the average of pairwise proximity between points in the two clusters.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lvl="4" eaLnBrk="1" hangingPunct="1"/>
            <a:endParaRPr lang="en-US" sz="14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Need to use average connectivity for scalability since total proximity favors large clusters</a:t>
            </a:r>
          </a:p>
          <a:p>
            <a:pPr eaLnBrk="1" hangingPunct="1"/>
            <a:endParaRPr lang="en-US" sz="2200">
              <a:latin typeface="Calibri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057400" y="2286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Equation" r:id="rId3" imgW="3873500" imgH="698500" progId="Equation.3">
                  <p:embed/>
                </p:oleObj>
              </mc:Choice>
              <mc:Fallback>
                <p:oleObj name="Equation" r:id="rId3" imgW="38735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28600" y="4038600"/>
          <a:ext cx="43434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Worksheet" r:id="rId5" imgW="2294001" imgH="1013841" progId="Excel.Sheet.8">
                  <p:embed/>
                </p:oleObj>
              </mc:Choice>
              <mc:Fallback>
                <p:oleObj name="Worksheet" r:id="rId5" imgW="2294001" imgH="1013841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38600"/>
                        <a:ext cx="4343400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9206" name="Group 6"/>
          <p:cNvGrpSpPr>
            <a:grpSpLocks/>
          </p:cNvGrpSpPr>
          <p:nvPr/>
        </p:nvGrpSpPr>
        <p:grpSpPr bwMode="auto">
          <a:xfrm>
            <a:off x="5410200" y="3733800"/>
            <a:ext cx="2957513" cy="2755900"/>
            <a:chOff x="3504" y="2112"/>
            <a:chExt cx="1863" cy="1736"/>
          </a:xfrm>
        </p:grpSpPr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3605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3605" y="3184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4098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3901" y="2916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 flipV="1">
              <a:off x="3901" y="2827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 flipV="1">
              <a:off x="4787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4787" y="3006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5280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5083" y="2738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V="1">
              <a:off x="5083" y="2648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V="1">
              <a:off x="4393" y="282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3901" y="2827"/>
              <a:ext cx="4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 flipV="1">
              <a:off x="4098" y="2469"/>
              <a:ext cx="0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>
              <a:off x="4098" y="2469"/>
              <a:ext cx="9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5083" y="2469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V="1">
              <a:off x="4590" y="2112"/>
              <a:ext cx="0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3504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1</a:t>
              </a:r>
            </a:p>
          </p:txBody>
        </p:sp>
        <p:sp>
          <p:nvSpPr>
            <p:cNvPr id="52248" name="Text Box 24"/>
            <p:cNvSpPr txBox="1">
              <a:spLocks noChangeArrowheads="1"/>
            </p:cNvSpPr>
            <p:nvPr/>
          </p:nvSpPr>
          <p:spPr bwMode="auto">
            <a:xfrm>
              <a:off x="3997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2</a:t>
              </a:r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4292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3</a:t>
              </a:r>
            </a:p>
          </p:txBody>
        </p:sp>
        <p:sp>
          <p:nvSpPr>
            <p:cNvPr id="52250" name="Text Box 26"/>
            <p:cNvSpPr txBox="1">
              <a:spLocks noChangeArrowheads="1"/>
            </p:cNvSpPr>
            <p:nvPr/>
          </p:nvSpPr>
          <p:spPr bwMode="auto">
            <a:xfrm>
              <a:off x="4686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4</a:t>
              </a:r>
            </a:p>
          </p:txBody>
        </p:sp>
        <p:sp>
          <p:nvSpPr>
            <p:cNvPr id="52251" name="Text Box 27"/>
            <p:cNvSpPr txBox="1">
              <a:spLocks noChangeArrowheads="1"/>
            </p:cNvSpPr>
            <p:nvPr/>
          </p:nvSpPr>
          <p:spPr bwMode="auto">
            <a:xfrm>
              <a:off x="5179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91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Hierarchical Clustering: Group Average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Nested Clusters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Dendrogram</a:t>
            </a:r>
          </a:p>
        </p:txBody>
      </p:sp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53270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400" b="1"/>
            </a:p>
          </p:txBody>
        </p:sp>
        <p:sp>
          <p:nvSpPr>
            <p:cNvPr id="53277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400" b="1"/>
            </a:p>
          </p:txBody>
        </p:sp>
        <p:sp>
          <p:nvSpPr>
            <p:cNvPr id="53278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400" b="1"/>
            </a:p>
          </p:txBody>
        </p:sp>
        <p:sp>
          <p:nvSpPr>
            <p:cNvPr id="53279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400" b="1"/>
            </a:p>
          </p:txBody>
        </p:sp>
        <p:sp>
          <p:nvSpPr>
            <p:cNvPr id="53280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400" b="1"/>
            </a:p>
          </p:txBody>
        </p:sp>
        <p:sp>
          <p:nvSpPr>
            <p:cNvPr id="53281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400" b="1"/>
            </a:p>
          </p:txBody>
        </p:sp>
      </p:grpSp>
      <p:grpSp>
        <p:nvGrpSpPr>
          <p:cNvPr id="180243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</a:rPr>
                <a:t>1</a:t>
              </a:r>
              <a:endParaRPr lang="en-US" sz="1400" b="1"/>
            </a:p>
          </p:txBody>
        </p:sp>
      </p:grpSp>
      <p:grpSp>
        <p:nvGrpSpPr>
          <p:cNvPr id="180246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53266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</a:rPr>
                <a:t>2</a:t>
              </a:r>
              <a:endParaRPr lang="en-US" sz="1400" b="1"/>
            </a:p>
          </p:txBody>
        </p:sp>
      </p:grpSp>
      <p:grpSp>
        <p:nvGrpSpPr>
          <p:cNvPr id="180249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53264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</a:rPr>
                <a:t>5</a:t>
              </a:r>
              <a:endParaRPr lang="en-US" sz="1400" b="1"/>
            </a:p>
          </p:txBody>
        </p:sp>
        <p:sp>
          <p:nvSpPr>
            <p:cNvPr id="53265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52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53262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</a:rPr>
                <a:t>3</a:t>
              </a:r>
              <a:endParaRPr lang="en-US" sz="1400" b="1"/>
            </a:p>
          </p:txBody>
        </p:sp>
        <p:sp>
          <p:nvSpPr>
            <p:cNvPr id="53263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55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53260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</a:rPr>
                <a:t>4</a:t>
              </a:r>
              <a:endParaRPr lang="en-US" sz="1400" b="1"/>
            </a:p>
          </p:txBody>
        </p:sp>
        <p:sp>
          <p:nvSpPr>
            <p:cNvPr id="53261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Hierarchical Clustering: Group Average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3100">
                <a:latin typeface="Calibri" charset="0"/>
              </a:rPr>
              <a:t>Compromise between Single and Complete Link</a:t>
            </a:r>
          </a:p>
          <a:p>
            <a:pPr marL="533400" indent="-533400" eaLnBrk="1" hangingPunct="1"/>
            <a:endParaRPr lang="en-US" sz="3100">
              <a:latin typeface="Calibri" charset="0"/>
            </a:endParaRPr>
          </a:p>
          <a:p>
            <a:pPr marL="533400" indent="-533400" eaLnBrk="1" hangingPunct="1"/>
            <a:r>
              <a:rPr lang="en-US" sz="3100">
                <a:latin typeface="Calibri" charset="0"/>
              </a:rPr>
              <a:t>Strengths</a:t>
            </a:r>
          </a:p>
          <a:p>
            <a:pPr marL="914400" lvl="1" indent="-457200" eaLnBrk="1" hangingPunct="1"/>
            <a:r>
              <a:rPr lang="en-US" sz="2700">
                <a:latin typeface="Calibri" charset="0"/>
              </a:rPr>
              <a:t>Less susceptible to noise and outliers</a:t>
            </a:r>
          </a:p>
          <a:p>
            <a:pPr marL="533400" indent="-533400" eaLnBrk="1" hangingPunct="1"/>
            <a:endParaRPr lang="en-US" sz="3100">
              <a:latin typeface="Calibri" charset="0"/>
            </a:endParaRPr>
          </a:p>
          <a:p>
            <a:pPr marL="533400" indent="-533400" eaLnBrk="1" hangingPunct="1"/>
            <a:r>
              <a:rPr lang="en-US" sz="3100">
                <a:latin typeface="Calibri" charset="0"/>
              </a:rPr>
              <a:t>Limitations</a:t>
            </a:r>
          </a:p>
          <a:p>
            <a:pPr marL="914400" lvl="1" indent="-457200" eaLnBrk="1" hangingPunct="1"/>
            <a:r>
              <a:rPr lang="en-US" sz="2700">
                <a:latin typeface="Calibri" charset="0"/>
              </a:rPr>
              <a:t>Biased towards globular clusters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 Similarity: Ward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Method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Similarity of two clusters is based on the increase in squared error when two clusters are merged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Similar to group average if distance between points is distance squared</a:t>
            </a:r>
          </a:p>
          <a:p>
            <a:pPr lvl="4" eaLnBrk="1" hangingPunct="1">
              <a:lnSpc>
                <a:spcPct val="80000"/>
              </a:lnSpc>
            </a:pPr>
            <a:endParaRPr lang="en-US" sz="19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Less susceptible to noise and outliers</a:t>
            </a:r>
          </a:p>
          <a:p>
            <a:pPr lvl="4" eaLnBrk="1" hangingPunct="1">
              <a:lnSpc>
                <a:spcPct val="80000"/>
              </a:lnSpc>
            </a:pPr>
            <a:endParaRPr lang="en-US" sz="19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Biased towards globular clusters</a:t>
            </a:r>
          </a:p>
          <a:p>
            <a:pPr lvl="4" eaLnBrk="1" hangingPunct="1">
              <a:lnSpc>
                <a:spcPct val="80000"/>
              </a:lnSpc>
            </a:pPr>
            <a:endParaRPr lang="en-US" sz="19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Hierarchical analogue of K-means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Can be used to initialize K-means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BABF2F1-09AB-4741-A319-A6CBA5FDF945}" type="slidenum">
              <a:rPr lang="tr-TR" sz="1400"/>
              <a:pPr eaLnBrk="1" hangingPunct="1"/>
              <a:t>6</a:t>
            </a:fld>
            <a:endParaRPr lang="tr-TR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Lucida Bright" charset="0"/>
              </a:rPr>
              <a:t>Machine Learning &amp; Data </a:t>
            </a:r>
            <a:r>
              <a:rPr lang="tr-TR" dirty="0" err="1" smtClean="0">
                <a:latin typeface="Lucida Bright" charset="0"/>
              </a:rPr>
              <a:t>Mining</a:t>
            </a:r>
            <a:endParaRPr lang="tr-TR" dirty="0">
              <a:latin typeface="Lucida Bright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305800" cy="51911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>
                <a:solidFill>
                  <a:srgbClr val="FF0000"/>
                </a:solidFill>
              </a:rPr>
              <a:t>Machine </a:t>
            </a:r>
            <a:r>
              <a:rPr lang="tr-TR" sz="2800" dirty="0" err="1">
                <a:solidFill>
                  <a:srgbClr val="FF0000"/>
                </a:solidFill>
              </a:rPr>
              <a:t>learning</a:t>
            </a:r>
            <a:r>
              <a:rPr lang="tr-TR" sz="2800" dirty="0"/>
              <a:t> </a:t>
            </a:r>
            <a:r>
              <a:rPr lang="tr-TR" sz="2800" dirty="0" err="1"/>
              <a:t>focuses</a:t>
            </a:r>
            <a:r>
              <a:rPr lang="tr-TR" sz="2800" dirty="0"/>
              <a:t> on </a:t>
            </a:r>
            <a:r>
              <a:rPr lang="tr-TR" sz="2800" dirty="0" err="1"/>
              <a:t>prediction</a:t>
            </a:r>
            <a:r>
              <a:rPr lang="tr-TR" sz="2800" dirty="0"/>
              <a:t>, </a:t>
            </a:r>
            <a:r>
              <a:rPr lang="tr-TR" sz="2800" dirty="0" err="1"/>
              <a:t>based</a:t>
            </a:r>
            <a:r>
              <a:rPr lang="tr-TR" sz="2800" dirty="0"/>
              <a:t> on </a:t>
            </a:r>
            <a:r>
              <a:rPr lang="tr-TR" sz="2800" dirty="0" err="1"/>
              <a:t>known</a:t>
            </a:r>
            <a:r>
              <a:rPr lang="tr-TR" sz="2800" dirty="0"/>
              <a:t> </a:t>
            </a:r>
            <a:r>
              <a:rPr lang="tr-TR" sz="2800" dirty="0" err="1"/>
              <a:t>properties</a:t>
            </a:r>
            <a:r>
              <a:rPr lang="tr-TR" sz="2800" dirty="0"/>
              <a:t> </a:t>
            </a:r>
            <a:r>
              <a:rPr lang="tr-TR" sz="2800" dirty="0" err="1"/>
              <a:t>learned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training</a:t>
            </a:r>
            <a:r>
              <a:rPr lang="tr-TR" sz="2800" dirty="0"/>
              <a:t> data.</a:t>
            </a:r>
          </a:p>
          <a:p>
            <a:pPr eaLnBrk="1" hangingPunct="1">
              <a:defRPr/>
            </a:pPr>
            <a:r>
              <a:rPr lang="tr-TR" sz="2800" dirty="0">
                <a:solidFill>
                  <a:srgbClr val="0000FF"/>
                </a:solidFill>
              </a:rPr>
              <a:t>Data </a:t>
            </a:r>
            <a:r>
              <a:rPr lang="tr-TR" sz="2800" dirty="0" err="1">
                <a:solidFill>
                  <a:srgbClr val="0000FF"/>
                </a:solidFill>
              </a:rPr>
              <a:t>mining</a:t>
            </a:r>
            <a:r>
              <a:rPr lang="tr-TR" sz="2800" dirty="0">
                <a:solidFill>
                  <a:srgbClr val="0000FF"/>
                </a:solidFill>
              </a:rPr>
              <a:t> </a:t>
            </a:r>
            <a:r>
              <a:rPr lang="tr-TR" sz="2800" dirty="0" err="1"/>
              <a:t>focuses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discovery</a:t>
            </a:r>
            <a:r>
              <a:rPr lang="tr-TR" sz="2800" dirty="0"/>
              <a:t> of (</a:t>
            </a:r>
            <a:r>
              <a:rPr lang="tr-TR" sz="2800" dirty="0" err="1"/>
              <a:t>previously</a:t>
            </a:r>
            <a:r>
              <a:rPr lang="tr-TR" sz="2800" dirty="0"/>
              <a:t>) </a:t>
            </a:r>
            <a:r>
              <a:rPr lang="tr-TR" sz="2800" dirty="0" err="1"/>
              <a:t>unknown</a:t>
            </a:r>
            <a:r>
              <a:rPr lang="tr-TR" sz="2800" dirty="0"/>
              <a:t> </a:t>
            </a:r>
            <a:r>
              <a:rPr lang="tr-TR" sz="2800" dirty="0" err="1"/>
              <a:t>properties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data. </a:t>
            </a:r>
            <a:r>
              <a:rPr lang="tr-TR" sz="2800" dirty="0" err="1"/>
              <a:t>This</a:t>
            </a:r>
            <a:r>
              <a:rPr lang="tr-TR" sz="2800" dirty="0"/>
              <a:t> is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analysis</a:t>
            </a:r>
            <a:r>
              <a:rPr lang="tr-TR" sz="2800" dirty="0"/>
              <a:t> step of Knowledge </a:t>
            </a:r>
            <a:r>
              <a:rPr lang="tr-TR" sz="2800" dirty="0" err="1"/>
              <a:t>Discovery</a:t>
            </a:r>
            <a:r>
              <a:rPr lang="tr-TR" sz="2800" dirty="0"/>
              <a:t> in Databases.</a:t>
            </a:r>
          </a:p>
          <a:p>
            <a:pPr eaLnBrk="1" hangingPunct="1">
              <a:defRPr/>
            </a:pPr>
            <a:r>
              <a:rPr lang="tr-TR" sz="2800" dirty="0">
                <a:solidFill>
                  <a:srgbClr val="0000FF"/>
                </a:solidFill>
              </a:rPr>
              <a:t>D</a:t>
            </a:r>
            <a:r>
              <a:rPr lang="tr-TR" sz="2800" dirty="0" smtClean="0">
                <a:solidFill>
                  <a:srgbClr val="0000FF"/>
                </a:solidFill>
              </a:rPr>
              <a:t>ata </a:t>
            </a:r>
            <a:r>
              <a:rPr lang="tr-TR" sz="2800" dirty="0" err="1">
                <a:solidFill>
                  <a:srgbClr val="0000FF"/>
                </a:solidFill>
              </a:rPr>
              <a:t>mining</a:t>
            </a:r>
            <a:r>
              <a:rPr lang="tr-TR" sz="2800" dirty="0">
                <a:solidFill>
                  <a:srgbClr val="0000FF"/>
                </a:solidFill>
              </a:rPr>
              <a:t> </a:t>
            </a:r>
            <a:r>
              <a:rPr lang="tr-TR" sz="2800" dirty="0" err="1"/>
              <a:t>uses</a:t>
            </a:r>
            <a:r>
              <a:rPr lang="tr-TR" sz="2800" dirty="0"/>
              <a:t> </a:t>
            </a:r>
            <a:r>
              <a:rPr lang="tr-TR" sz="2800" dirty="0" err="1"/>
              <a:t>many</a:t>
            </a:r>
            <a:r>
              <a:rPr lang="tr-TR" sz="2800" dirty="0"/>
              <a:t> </a:t>
            </a:r>
            <a:r>
              <a:rPr lang="tr-TR" sz="2800" dirty="0" err="1"/>
              <a:t>machine</a:t>
            </a:r>
            <a:r>
              <a:rPr lang="tr-TR" sz="2800" dirty="0"/>
              <a:t> </a:t>
            </a:r>
            <a:r>
              <a:rPr lang="tr-TR" sz="2800" dirty="0" err="1"/>
              <a:t>learning</a:t>
            </a:r>
            <a:r>
              <a:rPr lang="tr-TR" sz="2800" dirty="0"/>
              <a:t> </a:t>
            </a:r>
            <a:r>
              <a:rPr lang="tr-TR" sz="2800" dirty="0" err="1"/>
              <a:t>methods</a:t>
            </a:r>
            <a:r>
              <a:rPr lang="tr-TR" sz="2800" dirty="0"/>
              <a:t>, but </a:t>
            </a:r>
            <a:r>
              <a:rPr lang="tr-TR" sz="2800" dirty="0" err="1"/>
              <a:t>often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a </a:t>
            </a:r>
            <a:r>
              <a:rPr lang="tr-TR" sz="2800" dirty="0" err="1"/>
              <a:t>slightly</a:t>
            </a:r>
            <a:r>
              <a:rPr lang="tr-TR" sz="2800" dirty="0"/>
              <a:t> </a:t>
            </a:r>
            <a:r>
              <a:rPr lang="tr-TR" sz="2800" dirty="0" err="1"/>
              <a:t>different</a:t>
            </a:r>
            <a:r>
              <a:rPr lang="tr-TR" sz="2800" dirty="0"/>
              <a:t> </a:t>
            </a:r>
            <a:r>
              <a:rPr lang="tr-TR" sz="2800" dirty="0" err="1"/>
              <a:t>goal</a:t>
            </a:r>
            <a:r>
              <a:rPr lang="tr-TR" sz="2800" dirty="0"/>
              <a:t> in </a:t>
            </a:r>
            <a:r>
              <a:rPr lang="tr-TR" sz="2800" dirty="0" err="1" smtClean="0"/>
              <a:t>mind</a:t>
            </a:r>
            <a:endParaRPr lang="tr-TR" sz="2800" dirty="0" smtClean="0"/>
          </a:p>
          <a:p>
            <a:pPr eaLnBrk="1" hangingPunct="1">
              <a:defRPr/>
            </a:pPr>
            <a:r>
              <a:rPr lang="tr-TR" sz="2800" dirty="0">
                <a:solidFill>
                  <a:srgbClr val="FF0000"/>
                </a:solidFill>
              </a:rPr>
              <a:t>M</a:t>
            </a:r>
            <a:r>
              <a:rPr lang="tr-TR" sz="2800" dirty="0" smtClean="0">
                <a:solidFill>
                  <a:srgbClr val="FF0000"/>
                </a:solidFill>
              </a:rPr>
              <a:t>achine </a:t>
            </a:r>
            <a:r>
              <a:rPr lang="tr-TR" sz="2800" dirty="0" err="1">
                <a:solidFill>
                  <a:srgbClr val="FF0000"/>
                </a:solidFill>
              </a:rPr>
              <a:t>learning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also</a:t>
            </a:r>
            <a:r>
              <a:rPr lang="tr-TR" sz="2800" dirty="0"/>
              <a:t> </a:t>
            </a:r>
            <a:r>
              <a:rPr lang="tr-TR" sz="2800" dirty="0" err="1"/>
              <a:t>employs</a:t>
            </a:r>
            <a:r>
              <a:rPr lang="tr-TR" sz="2800" dirty="0"/>
              <a:t> data </a:t>
            </a:r>
            <a:r>
              <a:rPr lang="tr-TR" sz="2800" dirty="0" err="1"/>
              <a:t>mining</a:t>
            </a:r>
            <a:r>
              <a:rPr lang="tr-TR" sz="2800" dirty="0"/>
              <a:t> </a:t>
            </a:r>
            <a:r>
              <a:rPr lang="tr-TR" sz="2800" dirty="0" err="1"/>
              <a:t>methods</a:t>
            </a:r>
            <a:r>
              <a:rPr lang="tr-TR" sz="2800" dirty="0"/>
              <a:t> as "</a:t>
            </a:r>
            <a:r>
              <a:rPr lang="tr-TR" sz="2800" dirty="0" err="1"/>
              <a:t>unsupervised</a:t>
            </a:r>
            <a:r>
              <a:rPr lang="tr-TR" sz="2800" dirty="0"/>
              <a:t> </a:t>
            </a:r>
            <a:r>
              <a:rPr lang="tr-TR" sz="2800" dirty="0" err="1"/>
              <a:t>learning</a:t>
            </a:r>
            <a:r>
              <a:rPr lang="tr-TR" sz="2800" dirty="0"/>
              <a:t>" </a:t>
            </a:r>
            <a:r>
              <a:rPr lang="tr-TR" sz="2800" dirty="0" err="1"/>
              <a:t>or</a:t>
            </a:r>
            <a:r>
              <a:rPr lang="tr-TR" sz="2800" dirty="0"/>
              <a:t> as a </a:t>
            </a:r>
            <a:r>
              <a:rPr lang="tr-TR" sz="2800" dirty="0" err="1"/>
              <a:t>preprocessing</a:t>
            </a:r>
            <a:r>
              <a:rPr lang="tr-TR" sz="2800" dirty="0"/>
              <a:t> step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improve</a:t>
            </a:r>
            <a:r>
              <a:rPr lang="tr-TR" sz="2800" dirty="0"/>
              <a:t> </a:t>
            </a:r>
            <a:r>
              <a:rPr lang="tr-TR" sz="2800" dirty="0" err="1"/>
              <a:t>learner</a:t>
            </a:r>
            <a:r>
              <a:rPr lang="tr-TR" sz="2800" dirty="0"/>
              <a:t> </a:t>
            </a:r>
            <a:r>
              <a:rPr lang="tr-TR" sz="2800" dirty="0" err="1"/>
              <a:t>accuracy</a:t>
            </a:r>
            <a:r>
              <a:rPr lang="tr-TR" sz="2800" dirty="0"/>
              <a:t>. 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47762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Hierarchical Clustering: Comparison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35325" y="5337175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Group Average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30725" y="495617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Ward</a:t>
            </a:r>
            <a:r>
              <a:rPr lang="ja-JP" altLang="en-US" sz="1600" b="1"/>
              <a:t>’</a:t>
            </a:r>
            <a:r>
              <a:rPr lang="en-US" sz="1600" b="1"/>
              <a:t>s Method</a:t>
            </a:r>
          </a:p>
        </p:txBody>
      </p:sp>
      <p:grpSp>
        <p:nvGrpSpPr>
          <p:cNvPr id="56325" name="Group 5"/>
          <p:cNvGrpSpPr>
            <a:grpSpLocks noChangeAspect="1"/>
          </p:cNvGrpSpPr>
          <p:nvPr/>
        </p:nvGrpSpPr>
        <p:grpSpPr bwMode="auto">
          <a:xfrm>
            <a:off x="6270625" y="4516438"/>
            <a:ext cx="1858963" cy="1693862"/>
            <a:chOff x="509" y="1253"/>
            <a:chExt cx="1776" cy="1618"/>
          </a:xfrm>
        </p:grpSpPr>
        <p:sp>
          <p:nvSpPr>
            <p:cNvPr id="56427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 b="1"/>
            </a:p>
          </p:txBody>
        </p:sp>
        <p:sp>
          <p:nvSpPr>
            <p:cNvPr id="56434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 b="1"/>
            </a:p>
          </p:txBody>
        </p:sp>
        <p:sp>
          <p:nvSpPr>
            <p:cNvPr id="56435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 b="1"/>
            </a:p>
          </p:txBody>
        </p:sp>
        <p:sp>
          <p:nvSpPr>
            <p:cNvPr id="56436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 b="1"/>
            </a:p>
          </p:txBody>
        </p:sp>
        <p:sp>
          <p:nvSpPr>
            <p:cNvPr id="56437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 b="1"/>
            </a:p>
          </p:txBody>
        </p:sp>
        <p:sp>
          <p:nvSpPr>
            <p:cNvPr id="56438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 b="1"/>
            </a:p>
          </p:txBody>
        </p:sp>
      </p:grpSp>
      <p:grpSp>
        <p:nvGrpSpPr>
          <p:cNvPr id="183314" name="Group 18"/>
          <p:cNvGrpSpPr>
            <a:grpSpLocks noChangeAspect="1"/>
          </p:cNvGrpSpPr>
          <p:nvPr/>
        </p:nvGrpSpPr>
        <p:grpSpPr bwMode="auto">
          <a:xfrm>
            <a:off x="7324725" y="5364163"/>
            <a:ext cx="857250" cy="592137"/>
            <a:chOff x="1515" y="2062"/>
            <a:chExt cx="820" cy="566"/>
          </a:xfrm>
        </p:grpSpPr>
        <p:sp>
          <p:nvSpPr>
            <p:cNvPr id="56425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1</a:t>
              </a:r>
              <a:endParaRPr lang="en-US" sz="1600" b="1"/>
            </a:p>
          </p:txBody>
        </p:sp>
      </p:grpSp>
      <p:grpSp>
        <p:nvGrpSpPr>
          <p:cNvPr id="183317" name="Group 21"/>
          <p:cNvGrpSpPr>
            <a:grpSpLocks noChangeAspect="1"/>
          </p:cNvGrpSpPr>
          <p:nvPr/>
        </p:nvGrpSpPr>
        <p:grpSpPr bwMode="auto">
          <a:xfrm>
            <a:off x="6211888" y="4776788"/>
            <a:ext cx="873125" cy="649287"/>
            <a:chOff x="452" y="1501"/>
            <a:chExt cx="834" cy="621"/>
          </a:xfrm>
        </p:grpSpPr>
        <p:sp>
          <p:nvSpPr>
            <p:cNvPr id="56423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183320" name="Group 24"/>
          <p:cNvGrpSpPr>
            <a:grpSpLocks noChangeAspect="1"/>
          </p:cNvGrpSpPr>
          <p:nvPr/>
        </p:nvGrpSpPr>
        <p:grpSpPr bwMode="auto">
          <a:xfrm>
            <a:off x="6003925" y="4275138"/>
            <a:ext cx="2413000" cy="2281237"/>
            <a:chOff x="254" y="1022"/>
            <a:chExt cx="2305" cy="2180"/>
          </a:xfrm>
        </p:grpSpPr>
        <p:sp>
          <p:nvSpPr>
            <p:cNvPr id="56421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5</a:t>
              </a:r>
              <a:endParaRPr lang="en-US" sz="1600" b="1"/>
            </a:p>
          </p:txBody>
        </p:sp>
        <p:sp>
          <p:nvSpPr>
            <p:cNvPr id="56422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23" name="Group 27"/>
          <p:cNvGrpSpPr>
            <a:grpSpLocks noChangeAspect="1"/>
          </p:cNvGrpSpPr>
          <p:nvPr/>
        </p:nvGrpSpPr>
        <p:grpSpPr bwMode="auto">
          <a:xfrm>
            <a:off x="7011988" y="5249863"/>
            <a:ext cx="1187450" cy="1141412"/>
            <a:chOff x="1217" y="1954"/>
            <a:chExt cx="1134" cy="1090"/>
          </a:xfrm>
        </p:grpSpPr>
        <p:sp>
          <p:nvSpPr>
            <p:cNvPr id="56419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3</a:t>
              </a:r>
              <a:endParaRPr lang="en-US" sz="1600" b="1"/>
            </a:p>
          </p:txBody>
        </p:sp>
        <p:sp>
          <p:nvSpPr>
            <p:cNvPr id="56420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26" name="Group 30"/>
          <p:cNvGrpSpPr>
            <a:grpSpLocks noChangeAspect="1"/>
          </p:cNvGrpSpPr>
          <p:nvPr/>
        </p:nvGrpSpPr>
        <p:grpSpPr bwMode="auto">
          <a:xfrm>
            <a:off x="6986588" y="4473575"/>
            <a:ext cx="1274762" cy="2041525"/>
            <a:chOff x="1193" y="1212"/>
            <a:chExt cx="1218" cy="1950"/>
          </a:xfrm>
        </p:grpSpPr>
        <p:sp>
          <p:nvSpPr>
            <p:cNvPr id="56417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4</a:t>
              </a:r>
              <a:endParaRPr lang="en-US" sz="1600" b="1"/>
            </a:p>
          </p:txBody>
        </p:sp>
        <p:sp>
          <p:nvSpPr>
            <p:cNvPr id="56418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1" name="Text Box 33"/>
          <p:cNvSpPr txBox="1">
            <a:spLocks noChangeArrowheads="1"/>
          </p:cNvSpPr>
          <p:nvPr/>
        </p:nvSpPr>
        <p:spPr bwMode="auto">
          <a:xfrm>
            <a:off x="3387725" y="2517775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MIN</a:t>
            </a:r>
          </a:p>
        </p:txBody>
      </p:sp>
      <p:sp>
        <p:nvSpPr>
          <p:cNvPr id="56332" name="Text Box 34"/>
          <p:cNvSpPr txBox="1">
            <a:spLocks noChangeArrowheads="1"/>
          </p:cNvSpPr>
          <p:nvPr/>
        </p:nvSpPr>
        <p:spPr bwMode="auto">
          <a:xfrm>
            <a:off x="5292725" y="251777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MAX</a:t>
            </a:r>
          </a:p>
        </p:txBody>
      </p:sp>
      <p:grpSp>
        <p:nvGrpSpPr>
          <p:cNvPr id="56333" name="Group 35"/>
          <p:cNvGrpSpPr>
            <a:grpSpLocks noChangeAspect="1"/>
          </p:cNvGrpSpPr>
          <p:nvPr/>
        </p:nvGrpSpPr>
        <p:grpSpPr bwMode="auto">
          <a:xfrm>
            <a:off x="954088" y="4429125"/>
            <a:ext cx="1978025" cy="1795463"/>
            <a:chOff x="438" y="1309"/>
            <a:chExt cx="1937" cy="1757"/>
          </a:xfrm>
        </p:grpSpPr>
        <p:sp>
          <p:nvSpPr>
            <p:cNvPr id="56405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 b="1"/>
            </a:p>
          </p:txBody>
        </p:sp>
        <p:sp>
          <p:nvSpPr>
            <p:cNvPr id="56412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 b="1"/>
            </a:p>
          </p:txBody>
        </p:sp>
        <p:sp>
          <p:nvSpPr>
            <p:cNvPr id="56413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 b="1"/>
            </a:p>
          </p:txBody>
        </p:sp>
        <p:sp>
          <p:nvSpPr>
            <p:cNvPr id="56414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 b="1"/>
            </a:p>
          </p:txBody>
        </p:sp>
        <p:sp>
          <p:nvSpPr>
            <p:cNvPr id="56415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 b="1"/>
            </a:p>
          </p:txBody>
        </p:sp>
        <p:sp>
          <p:nvSpPr>
            <p:cNvPr id="56416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 b="1"/>
            </a:p>
          </p:txBody>
        </p:sp>
      </p:grpSp>
      <p:grpSp>
        <p:nvGrpSpPr>
          <p:cNvPr id="183344" name="Group 48"/>
          <p:cNvGrpSpPr>
            <a:grpSpLocks noChangeAspect="1"/>
          </p:cNvGrpSpPr>
          <p:nvPr/>
        </p:nvGrpSpPr>
        <p:grpSpPr bwMode="auto">
          <a:xfrm>
            <a:off x="2076450" y="5335588"/>
            <a:ext cx="917575" cy="617537"/>
            <a:chOff x="1537" y="2197"/>
            <a:chExt cx="898" cy="604"/>
          </a:xfrm>
        </p:grpSpPr>
        <p:sp>
          <p:nvSpPr>
            <p:cNvPr id="5640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1</a:t>
              </a:r>
              <a:endParaRPr lang="en-US" sz="1600" b="1"/>
            </a:p>
          </p:txBody>
        </p:sp>
      </p:grpSp>
      <p:grpSp>
        <p:nvGrpSpPr>
          <p:cNvPr id="183347" name="Group 51"/>
          <p:cNvGrpSpPr>
            <a:grpSpLocks noChangeAspect="1"/>
          </p:cNvGrpSpPr>
          <p:nvPr/>
        </p:nvGrpSpPr>
        <p:grpSpPr bwMode="auto">
          <a:xfrm>
            <a:off x="893763" y="4706938"/>
            <a:ext cx="1035050" cy="582612"/>
            <a:chOff x="380" y="1581"/>
            <a:chExt cx="1012" cy="570"/>
          </a:xfrm>
        </p:grpSpPr>
        <p:sp>
          <p:nvSpPr>
            <p:cNvPr id="56401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183350" name="Group 54"/>
          <p:cNvGrpSpPr>
            <a:grpSpLocks noChangeAspect="1"/>
          </p:cNvGrpSpPr>
          <p:nvPr/>
        </p:nvGrpSpPr>
        <p:grpSpPr bwMode="auto">
          <a:xfrm>
            <a:off x="668338" y="4270375"/>
            <a:ext cx="2578100" cy="2286000"/>
            <a:chOff x="159" y="1154"/>
            <a:chExt cx="2523" cy="2237"/>
          </a:xfrm>
        </p:grpSpPr>
        <p:sp>
          <p:nvSpPr>
            <p:cNvPr id="563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5</a:t>
              </a:r>
              <a:endParaRPr lang="en-US" sz="1600" b="1"/>
            </a:p>
          </p:txBody>
        </p:sp>
        <p:sp>
          <p:nvSpPr>
            <p:cNvPr id="564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53" name="Group 57"/>
          <p:cNvGrpSpPr>
            <a:grpSpLocks noChangeAspect="1"/>
          </p:cNvGrpSpPr>
          <p:nvPr/>
        </p:nvGrpSpPr>
        <p:grpSpPr bwMode="auto">
          <a:xfrm>
            <a:off x="1665288" y="5221288"/>
            <a:ext cx="1357312" cy="1052512"/>
            <a:chOff x="1135" y="2084"/>
            <a:chExt cx="1328" cy="1030"/>
          </a:xfrm>
        </p:grpSpPr>
        <p:sp>
          <p:nvSpPr>
            <p:cNvPr id="56397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3</a:t>
              </a:r>
              <a:endParaRPr lang="en-US" sz="1600" b="1"/>
            </a:p>
          </p:txBody>
        </p:sp>
        <p:sp>
          <p:nvSpPr>
            <p:cNvPr id="56398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56" name="Group 60"/>
          <p:cNvGrpSpPr>
            <a:grpSpLocks noChangeAspect="1"/>
          </p:cNvGrpSpPr>
          <p:nvPr/>
        </p:nvGrpSpPr>
        <p:grpSpPr bwMode="auto">
          <a:xfrm>
            <a:off x="696913" y="4552950"/>
            <a:ext cx="2432050" cy="1789113"/>
            <a:chOff x="187" y="1430"/>
            <a:chExt cx="2380" cy="1751"/>
          </a:xfrm>
        </p:grpSpPr>
        <p:sp>
          <p:nvSpPr>
            <p:cNvPr id="5639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4</a:t>
              </a:r>
              <a:endParaRPr lang="en-US" sz="1600" b="1"/>
            </a:p>
          </p:txBody>
        </p:sp>
        <p:sp>
          <p:nvSpPr>
            <p:cNvPr id="5639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9" name="Group 63"/>
          <p:cNvGrpSpPr>
            <a:grpSpLocks noChangeAspect="1"/>
          </p:cNvGrpSpPr>
          <p:nvPr/>
        </p:nvGrpSpPr>
        <p:grpSpPr bwMode="auto">
          <a:xfrm>
            <a:off x="6157913" y="1836738"/>
            <a:ext cx="1979612" cy="1797050"/>
            <a:chOff x="383" y="1437"/>
            <a:chExt cx="1902" cy="1727"/>
          </a:xfrm>
        </p:grpSpPr>
        <p:sp>
          <p:nvSpPr>
            <p:cNvPr id="56383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 b="1"/>
            </a:p>
          </p:txBody>
        </p:sp>
        <p:sp>
          <p:nvSpPr>
            <p:cNvPr id="56390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 b="1"/>
            </a:p>
          </p:txBody>
        </p:sp>
        <p:sp>
          <p:nvSpPr>
            <p:cNvPr id="56391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 b="1"/>
            </a:p>
          </p:txBody>
        </p:sp>
        <p:sp>
          <p:nvSpPr>
            <p:cNvPr id="56392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 b="1"/>
            </a:p>
          </p:txBody>
        </p:sp>
        <p:sp>
          <p:nvSpPr>
            <p:cNvPr id="56393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 b="1"/>
            </a:p>
          </p:txBody>
        </p:sp>
        <p:sp>
          <p:nvSpPr>
            <p:cNvPr id="56394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 b="1"/>
            </a:p>
          </p:txBody>
        </p:sp>
      </p:grpSp>
      <p:grpSp>
        <p:nvGrpSpPr>
          <p:cNvPr id="183372" name="Group 76"/>
          <p:cNvGrpSpPr>
            <a:grpSpLocks noChangeAspect="1"/>
          </p:cNvGrpSpPr>
          <p:nvPr/>
        </p:nvGrpSpPr>
        <p:grpSpPr bwMode="auto">
          <a:xfrm>
            <a:off x="7285038" y="2744788"/>
            <a:ext cx="919162" cy="617537"/>
            <a:chOff x="1465" y="2309"/>
            <a:chExt cx="883" cy="594"/>
          </a:xfrm>
        </p:grpSpPr>
        <p:sp>
          <p:nvSpPr>
            <p:cNvPr id="5638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1</a:t>
              </a:r>
              <a:endParaRPr lang="en-US" sz="1600" b="1"/>
            </a:p>
          </p:txBody>
        </p:sp>
      </p:grpSp>
      <p:grpSp>
        <p:nvGrpSpPr>
          <p:cNvPr id="183375" name="Group 79"/>
          <p:cNvGrpSpPr>
            <a:grpSpLocks noChangeAspect="1"/>
          </p:cNvGrpSpPr>
          <p:nvPr/>
        </p:nvGrpSpPr>
        <p:grpSpPr bwMode="auto">
          <a:xfrm>
            <a:off x="6100763" y="2114550"/>
            <a:ext cx="1036637" cy="584200"/>
            <a:chOff x="328" y="1704"/>
            <a:chExt cx="995" cy="561"/>
          </a:xfrm>
        </p:grpSpPr>
        <p:sp>
          <p:nvSpPr>
            <p:cNvPr id="56379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183378" name="Group 82"/>
          <p:cNvGrpSpPr>
            <a:grpSpLocks noChangeAspect="1"/>
          </p:cNvGrpSpPr>
          <p:nvPr/>
        </p:nvGrpSpPr>
        <p:grpSpPr bwMode="auto">
          <a:xfrm>
            <a:off x="5875338" y="1677988"/>
            <a:ext cx="2582862" cy="2287587"/>
            <a:chOff x="111" y="1285"/>
            <a:chExt cx="2481" cy="2197"/>
          </a:xfrm>
        </p:grpSpPr>
        <p:sp>
          <p:nvSpPr>
            <p:cNvPr id="5637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5</a:t>
              </a:r>
              <a:endParaRPr lang="en-US" sz="1600" b="1"/>
            </a:p>
          </p:txBody>
        </p:sp>
        <p:sp>
          <p:nvSpPr>
            <p:cNvPr id="5637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81" name="Group 85"/>
          <p:cNvGrpSpPr>
            <a:grpSpLocks noChangeAspect="1"/>
          </p:cNvGrpSpPr>
          <p:nvPr/>
        </p:nvGrpSpPr>
        <p:grpSpPr bwMode="auto">
          <a:xfrm>
            <a:off x="6873875" y="2595563"/>
            <a:ext cx="1416050" cy="1084262"/>
            <a:chOff x="1070" y="2167"/>
            <a:chExt cx="1361" cy="1041"/>
          </a:xfrm>
        </p:grpSpPr>
        <p:sp>
          <p:nvSpPr>
            <p:cNvPr id="56375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3</a:t>
              </a:r>
              <a:endParaRPr lang="en-US" sz="1600" b="1"/>
            </a:p>
          </p:txBody>
        </p:sp>
        <p:sp>
          <p:nvSpPr>
            <p:cNvPr id="56376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84" name="Group 88"/>
          <p:cNvGrpSpPr>
            <a:grpSpLocks noChangeAspect="1"/>
          </p:cNvGrpSpPr>
          <p:nvPr/>
        </p:nvGrpSpPr>
        <p:grpSpPr bwMode="auto">
          <a:xfrm>
            <a:off x="6043613" y="1768475"/>
            <a:ext cx="1905000" cy="996950"/>
            <a:chOff x="272" y="1372"/>
            <a:chExt cx="1831" cy="958"/>
          </a:xfrm>
        </p:grpSpPr>
        <p:sp>
          <p:nvSpPr>
            <p:cNvPr id="5637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4</a:t>
              </a:r>
              <a:endParaRPr lang="en-US" sz="1600" b="1"/>
            </a:p>
          </p:txBody>
        </p:sp>
        <p:sp>
          <p:nvSpPr>
            <p:cNvPr id="5637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5" name="Group 91"/>
          <p:cNvGrpSpPr>
            <a:grpSpLocks noChangeAspect="1"/>
          </p:cNvGrpSpPr>
          <p:nvPr/>
        </p:nvGrpSpPr>
        <p:grpSpPr bwMode="auto">
          <a:xfrm>
            <a:off x="1009650" y="1746250"/>
            <a:ext cx="1990725" cy="1806575"/>
            <a:chOff x="471" y="1117"/>
            <a:chExt cx="1935" cy="1755"/>
          </a:xfrm>
        </p:grpSpPr>
        <p:sp>
          <p:nvSpPr>
            <p:cNvPr id="56361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 b="1"/>
            </a:p>
          </p:txBody>
        </p:sp>
        <p:sp>
          <p:nvSpPr>
            <p:cNvPr id="56368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 b="1"/>
            </a:p>
          </p:txBody>
        </p:sp>
        <p:sp>
          <p:nvSpPr>
            <p:cNvPr id="56369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 b="1"/>
            </a:p>
          </p:txBody>
        </p:sp>
        <p:sp>
          <p:nvSpPr>
            <p:cNvPr id="56370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 b="1"/>
            </a:p>
          </p:txBody>
        </p:sp>
        <p:sp>
          <p:nvSpPr>
            <p:cNvPr id="56371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 b="1"/>
            </a:p>
          </p:txBody>
        </p:sp>
        <p:sp>
          <p:nvSpPr>
            <p:cNvPr id="56372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 b="1"/>
            </a:p>
          </p:txBody>
        </p:sp>
      </p:grpSp>
      <p:grpSp>
        <p:nvGrpSpPr>
          <p:cNvPr id="183400" name="Group 104"/>
          <p:cNvGrpSpPr>
            <a:grpSpLocks noChangeAspect="1"/>
          </p:cNvGrpSpPr>
          <p:nvPr/>
        </p:nvGrpSpPr>
        <p:grpSpPr bwMode="auto">
          <a:xfrm>
            <a:off x="2141538" y="2454275"/>
            <a:ext cx="923925" cy="592138"/>
            <a:chOff x="1572" y="1805"/>
            <a:chExt cx="897" cy="575"/>
          </a:xfrm>
        </p:grpSpPr>
        <p:sp>
          <p:nvSpPr>
            <p:cNvPr id="5635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1</a:t>
              </a:r>
              <a:endParaRPr lang="en-US" sz="1600" b="1"/>
            </a:p>
          </p:txBody>
        </p:sp>
      </p:grpSp>
      <p:grpSp>
        <p:nvGrpSpPr>
          <p:cNvPr id="183403" name="Group 107"/>
          <p:cNvGrpSpPr>
            <a:grpSpLocks noChangeAspect="1"/>
          </p:cNvGrpSpPr>
          <p:nvPr/>
        </p:nvGrpSpPr>
        <p:grpSpPr bwMode="auto">
          <a:xfrm>
            <a:off x="865188" y="2209800"/>
            <a:ext cx="1125537" cy="742950"/>
            <a:chOff x="332" y="1568"/>
            <a:chExt cx="1093" cy="721"/>
          </a:xfrm>
        </p:grpSpPr>
        <p:sp>
          <p:nvSpPr>
            <p:cNvPr id="56357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183406" name="Group 110"/>
          <p:cNvGrpSpPr>
            <a:grpSpLocks noChangeAspect="1"/>
          </p:cNvGrpSpPr>
          <p:nvPr/>
        </p:nvGrpSpPr>
        <p:grpSpPr bwMode="auto">
          <a:xfrm>
            <a:off x="812800" y="1939925"/>
            <a:ext cx="2382838" cy="1358900"/>
            <a:chOff x="280" y="1305"/>
            <a:chExt cx="2315" cy="1321"/>
          </a:xfrm>
        </p:grpSpPr>
        <p:sp>
          <p:nvSpPr>
            <p:cNvPr id="563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3</a:t>
              </a:r>
              <a:endParaRPr lang="en-US" sz="1600" b="1"/>
            </a:p>
          </p:txBody>
        </p:sp>
      </p:grpSp>
      <p:grpSp>
        <p:nvGrpSpPr>
          <p:cNvPr id="183409" name="Group 113"/>
          <p:cNvGrpSpPr>
            <a:grpSpLocks noChangeAspect="1"/>
          </p:cNvGrpSpPr>
          <p:nvPr/>
        </p:nvGrpSpPr>
        <p:grpSpPr bwMode="auto">
          <a:xfrm>
            <a:off x="771525" y="1862138"/>
            <a:ext cx="2462213" cy="1887537"/>
            <a:chOff x="241" y="1229"/>
            <a:chExt cx="2391" cy="1834"/>
          </a:xfrm>
        </p:grpSpPr>
        <p:sp>
          <p:nvSpPr>
            <p:cNvPr id="56353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4</a:t>
              </a:r>
              <a:endParaRPr lang="en-US" sz="1600" b="1"/>
            </a:p>
          </p:txBody>
        </p:sp>
      </p:grpSp>
      <p:grpSp>
        <p:nvGrpSpPr>
          <p:cNvPr id="183412" name="Group 116"/>
          <p:cNvGrpSpPr>
            <a:grpSpLocks noChangeAspect="1"/>
          </p:cNvGrpSpPr>
          <p:nvPr/>
        </p:nvGrpSpPr>
        <p:grpSpPr bwMode="auto">
          <a:xfrm>
            <a:off x="723900" y="1600200"/>
            <a:ext cx="2595563" cy="2289175"/>
            <a:chOff x="194" y="975"/>
            <a:chExt cx="2522" cy="2224"/>
          </a:xfrm>
        </p:grpSpPr>
        <p:sp>
          <p:nvSpPr>
            <p:cNvPr id="5635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5</a:t>
              </a:r>
              <a:endParaRPr lang="en-US" sz="1600" b="1"/>
            </a:p>
          </p:txBody>
        </p:sp>
        <p:sp>
          <p:nvSpPr>
            <p:cNvPr id="5635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smtClean="0">
                <a:ea typeface="+mj-ea"/>
              </a:rPr>
              <a:t>Hierarchical Clustering:  Time and Space requirements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O(N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) space since it uses the proximity matrix.  </a:t>
            </a:r>
          </a:p>
          <a:p>
            <a:pPr lvl="1" eaLnBrk="1" hangingPunct="1"/>
            <a:r>
              <a:rPr lang="en-US">
                <a:latin typeface="Calibri" charset="0"/>
              </a:rPr>
              <a:t>N is the number of points.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O(N</a:t>
            </a:r>
            <a:r>
              <a:rPr lang="en-US" baseline="3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) time in many cases</a:t>
            </a:r>
          </a:p>
          <a:p>
            <a:pPr lvl="1" eaLnBrk="1" hangingPunct="1"/>
            <a:r>
              <a:rPr lang="en-US">
                <a:latin typeface="Calibri" charset="0"/>
              </a:rPr>
              <a:t>There are N steps and at each step the size, N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, proximity matrix must be updated and searched</a:t>
            </a:r>
          </a:p>
          <a:p>
            <a:pPr lvl="1" eaLnBrk="1" hangingPunct="1"/>
            <a:r>
              <a:rPr lang="en-US">
                <a:latin typeface="Calibri" charset="0"/>
              </a:rPr>
              <a:t>Complexity can be reduced to O(N</a:t>
            </a:r>
            <a:r>
              <a:rPr lang="en-US" baseline="3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log(N) ) time for some approaches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ea typeface="+mj-ea"/>
              </a:rPr>
              <a:t>Hierarchical Clustering:  Problems and Limitations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Once a decision is made to combine two clusters, it cannot be undone</a:t>
            </a:r>
          </a:p>
          <a:p>
            <a:pPr lvl="4" eaLnBrk="1" hangingPunct="1">
              <a:lnSpc>
                <a:spcPct val="80000"/>
              </a:lnSpc>
            </a:pPr>
            <a:endParaRPr lang="en-US" sz="19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No objective function is directly minimized</a:t>
            </a:r>
          </a:p>
          <a:p>
            <a:pPr lvl="4" eaLnBrk="1" hangingPunct="1">
              <a:lnSpc>
                <a:spcPct val="80000"/>
              </a:lnSpc>
            </a:pPr>
            <a:endParaRPr lang="en-US" sz="19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Calibri" charset="0"/>
              </a:rPr>
              <a:t>Different schemes have problems with one or more of the following: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Sensitivity to noise and outliers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Difficulty handling different sized clusters and convex shapes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latin typeface="Calibri" charset="0"/>
              </a:rPr>
              <a:t>Breaking large clusters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MST: Divisive Hierarchical Clustering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2489"/>
          <a:stretch>
            <a:fillRect/>
          </a:stretch>
        </p:blipFill>
        <p:spPr>
          <a:xfrm>
            <a:off x="381000" y="3810000"/>
            <a:ext cx="4311650" cy="30575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 MST (Minimum Spanning Tree)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Start with a tree that consists of any point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In successive steps, look for the closest pair of points (p, q)  such that one point (p) is in the current tree but the other (q) is not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Add q to the tree and put an edge between p and q</a:t>
            </a:r>
          </a:p>
        </p:txBody>
      </p:sp>
      <p:pic>
        <p:nvPicPr>
          <p:cNvPr id="5939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4977" r="14153" b="2956"/>
          <a:stretch>
            <a:fillRect/>
          </a:stretch>
        </p:blipFill>
        <p:spPr>
          <a:xfrm>
            <a:off x="5224463" y="4057650"/>
            <a:ext cx="3919537" cy="26162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MST: Divisive Hierarchical Clustering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2533650"/>
            <a:ext cx="7824788" cy="1846263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 MST for constructing hierarchy of clusters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DBSCAN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DBSCAN is a density-based algorithm.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Density = number of points within a specified radius (Eps)</a:t>
            </a:r>
          </a:p>
          <a:p>
            <a:pPr marL="2171700" lvl="4" indent="-342900" eaLnBrk="1" hangingPunct="1">
              <a:lnSpc>
                <a:spcPct val="90000"/>
              </a:lnSpc>
            </a:pPr>
            <a:endParaRPr lang="en-US" sz="1600">
              <a:latin typeface="Calibri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 point is a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core point</a:t>
            </a:r>
            <a:r>
              <a:rPr lang="en-US" sz="2000">
                <a:latin typeface="Calibri" charset="0"/>
              </a:rPr>
              <a:t> if it has more than a specified number of points (MinPts) within Eps</a:t>
            </a:r>
            <a:r>
              <a:rPr lang="en-US">
                <a:latin typeface="Calibri" charset="0"/>
              </a:rPr>
              <a:t> </a:t>
            </a:r>
          </a:p>
          <a:p>
            <a:pPr marL="1295400" lvl="2" indent="-381000" eaLnBrk="1" hangingPunct="1"/>
            <a:r>
              <a:rPr lang="en-US">
                <a:latin typeface="Calibri" charset="0"/>
              </a:rPr>
              <a:t>These are points that are at the interior of a cluster</a:t>
            </a:r>
          </a:p>
          <a:p>
            <a:pPr marL="2171700" lvl="4" indent="-342900" eaLnBrk="1" hangingPunct="1"/>
            <a:endParaRPr lang="en-US">
              <a:latin typeface="Calibri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border point</a:t>
            </a:r>
            <a:r>
              <a:rPr lang="en-US" sz="2000">
                <a:latin typeface="Calibri" charset="0"/>
              </a:rPr>
              <a:t> has fewer than MinPts within Eps, but is in the neighborhood of a core point</a:t>
            </a:r>
          </a:p>
          <a:p>
            <a:pPr marL="2171700" lvl="4" indent="-342900" eaLnBrk="1" hangingPunct="1">
              <a:lnSpc>
                <a:spcPct val="90000"/>
              </a:lnSpc>
            </a:pPr>
            <a:endParaRPr lang="en-US" sz="1600">
              <a:latin typeface="Calibri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A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noise point</a:t>
            </a:r>
            <a:r>
              <a:rPr lang="en-US" sz="2000">
                <a:latin typeface="Calibri" charset="0"/>
              </a:rPr>
              <a:t> is any point that is not a core point or a border point.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DBSCAN: Core, Border, and Noise Points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2000" y="15240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5530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Density Reachable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(Directly) density reachable</a:t>
            </a:r>
          </a:p>
          <a:p>
            <a:pPr lvl="1" eaLnBrk="1" hangingPunct="1"/>
            <a:r>
              <a:rPr lang="en-US">
                <a:latin typeface="Calibri" charset="0"/>
              </a:rPr>
              <a:t>A point x is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directly density reachable </a:t>
            </a:r>
            <a:r>
              <a:rPr lang="en-US">
                <a:latin typeface="Calibri" charset="0"/>
              </a:rPr>
              <a:t>from another point y, if x </a:t>
            </a:r>
            <a:r>
              <a:rPr lang="en-US">
                <a:latin typeface="Calibri" charset="0"/>
                <a:sym typeface="Symbol" charset="0"/>
              </a:rPr>
              <a:t> N</a:t>
            </a:r>
            <a:r>
              <a:rPr lang="en-US" baseline="-25000">
                <a:latin typeface="Calibri" charset="0"/>
                <a:sym typeface="Symbol" charset="0"/>
              </a:rPr>
              <a:t></a:t>
            </a:r>
            <a:r>
              <a:rPr lang="en-US">
                <a:latin typeface="Calibri" charset="0"/>
                <a:sym typeface="Symbol" charset="0"/>
              </a:rPr>
              <a:t>(y) and y is a core point</a:t>
            </a:r>
          </a:p>
          <a:p>
            <a:pPr lvl="1" eaLnBrk="1" hangingPunct="1"/>
            <a:r>
              <a:rPr lang="en-US">
                <a:latin typeface="Calibri" charset="0"/>
                <a:sym typeface="Symbol" charset="0"/>
              </a:rPr>
              <a:t>A point x is </a:t>
            </a:r>
            <a:r>
              <a:rPr lang="en-US">
                <a:solidFill>
                  <a:srgbClr val="FF0000"/>
                </a:solidFill>
                <a:latin typeface="Calibri" charset="0"/>
                <a:sym typeface="Symbol" charset="0"/>
              </a:rPr>
              <a:t>density reachable</a:t>
            </a:r>
            <a:r>
              <a:rPr lang="en-US">
                <a:latin typeface="Calibri" charset="0"/>
                <a:sym typeface="Symbol" charset="0"/>
              </a:rPr>
              <a:t> from y, if there exists a chain of points, x=x</a:t>
            </a:r>
            <a:r>
              <a:rPr lang="en-US" baseline="-25000">
                <a:latin typeface="Calibri" charset="0"/>
                <a:sym typeface="Symbol" charset="0"/>
              </a:rPr>
              <a:t>0</a:t>
            </a:r>
            <a:r>
              <a:rPr lang="en-US">
                <a:latin typeface="Calibri" charset="0"/>
                <a:sym typeface="Symbol" charset="0"/>
              </a:rPr>
              <a:t>,x</a:t>
            </a:r>
            <a:r>
              <a:rPr lang="en-US" baseline="-25000">
                <a:latin typeface="Calibri" charset="0"/>
                <a:sym typeface="Symbol" charset="0"/>
              </a:rPr>
              <a:t>1</a:t>
            </a:r>
            <a:r>
              <a:rPr lang="en-US">
                <a:latin typeface="Calibri" charset="0"/>
                <a:sym typeface="Symbol" charset="0"/>
              </a:rPr>
              <a:t>,x</a:t>
            </a:r>
            <a:r>
              <a:rPr lang="en-US" baseline="-25000">
                <a:latin typeface="Calibri" charset="0"/>
                <a:sym typeface="Symbol" charset="0"/>
              </a:rPr>
              <a:t>2</a:t>
            </a:r>
            <a:r>
              <a:rPr lang="en-US">
                <a:latin typeface="Calibri" charset="0"/>
                <a:sym typeface="Symbol" charset="0"/>
              </a:rPr>
              <a:t>,…x</a:t>
            </a:r>
            <a:r>
              <a:rPr lang="en-US" baseline="-25000">
                <a:latin typeface="Calibri" charset="0"/>
                <a:sym typeface="Symbol" charset="0"/>
              </a:rPr>
              <a:t>l</a:t>
            </a:r>
            <a:r>
              <a:rPr lang="en-US">
                <a:latin typeface="Calibri" charset="0"/>
                <a:sym typeface="Symbol" charset="0"/>
              </a:rPr>
              <a:t>=y, such that x</a:t>
            </a:r>
            <a:r>
              <a:rPr lang="en-US" baseline="-25000">
                <a:latin typeface="Calibri" charset="0"/>
                <a:sym typeface="Symbol" charset="0"/>
              </a:rPr>
              <a:t>i</a:t>
            </a:r>
            <a:r>
              <a:rPr lang="en-US">
                <a:latin typeface="Calibri" charset="0"/>
                <a:sym typeface="Symbol" charset="0"/>
              </a:rPr>
              <a:t> is directly density reachable from x</a:t>
            </a:r>
            <a:r>
              <a:rPr lang="en-US" baseline="-25000">
                <a:latin typeface="Calibri" charset="0"/>
                <a:sym typeface="Symbol" charset="0"/>
              </a:rPr>
              <a:t>i-1</a:t>
            </a:r>
            <a:endParaRPr lang="en-US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Density Connected </a:t>
            </a:r>
          </a:p>
          <a:p>
            <a:pPr lvl="1" eaLnBrk="1" hangingPunct="1"/>
            <a:r>
              <a:rPr lang="en-US">
                <a:latin typeface="Calibri" charset="0"/>
              </a:rPr>
              <a:t>Two points x and y are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density connected</a:t>
            </a:r>
            <a:r>
              <a:rPr lang="en-US">
                <a:latin typeface="Calibri" charset="0"/>
              </a:rPr>
              <a:t> if there exists a core point z, such that both x and y are density reachable from 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2538" cy="67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667000" y="3048000"/>
            <a:ext cx="2057400" cy="2108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981200" y="1371600"/>
            <a:ext cx="2057400" cy="21082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1447800"/>
            <a:ext cx="2057400" cy="2108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46500" y="1979613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en-US" dirty="0" smtClean="0"/>
              <a:t>Pattern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Recognition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09800" y="1965325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Statistics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362200" y="2743200"/>
            <a:ext cx="1885950" cy="18288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/>
              <a:t>Data Mining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24200" y="4191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Database systems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124200" y="1752600"/>
            <a:ext cx="3581400" cy="2514600"/>
          </a:xfrm>
          <a:prstGeom prst="ellipse">
            <a:avLst/>
          </a:prstGeom>
          <a:solidFill>
            <a:srgbClr val="CCFFCC">
              <a:alpha val="2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81600" y="2754868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657600" y="2514600"/>
            <a:ext cx="1600200" cy="1651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dirty="0" smtClean="0"/>
              <a:t>Machine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90600" y="2895600"/>
            <a:ext cx="3581400" cy="2514600"/>
          </a:xfrm>
          <a:prstGeom prst="ellipse">
            <a:avLst/>
          </a:prstGeom>
          <a:solidFill>
            <a:srgbClr val="CCFFCC">
              <a:alpha val="2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41148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472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715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DBSCAN: Core, Border and Noise Points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295400" y="5334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562600" y="5410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Point types: </a:t>
            </a:r>
            <a:r>
              <a:rPr lang="en-US" b="1">
                <a:solidFill>
                  <a:srgbClr val="66FF33"/>
                </a:solidFill>
              </a:rPr>
              <a:t>core</a:t>
            </a:r>
            <a:r>
              <a:rPr lang="en-US" b="1"/>
              <a:t>, </a:t>
            </a:r>
            <a:r>
              <a:rPr lang="en-US" b="1">
                <a:solidFill>
                  <a:srgbClr val="003399"/>
                </a:solidFill>
              </a:rPr>
              <a:t>border</a:t>
            </a:r>
            <a:r>
              <a:rPr lang="en-US" b="1"/>
              <a:t> and </a:t>
            </a:r>
            <a:r>
              <a:rPr lang="en-US" b="1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048000" y="62484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Eps = 10, MinPts =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When DBSCAN Works Well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14400" y="49672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grpSp>
        <p:nvGrpSpPr>
          <p:cNvPr id="192517" name="Group 5"/>
          <p:cNvGrpSpPr>
            <a:grpSpLocks/>
          </p:cNvGrpSpPr>
          <p:nvPr/>
        </p:nvGrpSpPr>
        <p:grpSpPr bwMode="auto">
          <a:xfrm>
            <a:off x="4348163" y="1462088"/>
            <a:ext cx="4872037" cy="3871912"/>
            <a:chOff x="2691" y="633"/>
            <a:chExt cx="3069" cy="2439"/>
          </a:xfrm>
        </p:grpSpPr>
        <p:pic>
          <p:nvPicPr>
            <p:cNvPr id="6759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7592" name="Text Box 7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Clusters</a:t>
              </a:r>
            </a:p>
          </p:txBody>
        </p:sp>
      </p:grp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33400" y="5926138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Can handle clusters of different shapes and sizes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0"/>
            <a:ext cx="6400800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2055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When DBSCAN Does NOT Work Well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143000" y="4419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637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706813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4724400" y="16002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363913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876800" y="3886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  <a:cs typeface="Times New Roman" charset="0"/>
              </a:rPr>
              <a:t>(MinPts=4, Eps=9.75).</a:t>
            </a:r>
            <a:r>
              <a:rPr lang="en-US" sz="900">
                <a:latin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706813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800600" y="42672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67200"/>
                        <a:ext cx="33639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800600" y="6553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  <a:cs typeface="Times New Roman" charset="0"/>
              </a:rPr>
              <a:t> (MinPts=4, Eps=9.92)</a:t>
            </a: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685800" y="59261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High-dimensional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8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79475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DBSCAN: Determining EPS and MinPts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00200"/>
            <a:ext cx="7916862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Idea is that for points in a cluster, their k</a:t>
            </a:r>
            <a:r>
              <a:rPr lang="en-US" sz="2400" baseline="30000">
                <a:latin typeface="Calibri" charset="0"/>
              </a:rPr>
              <a:t>th</a:t>
            </a:r>
            <a:r>
              <a:rPr lang="en-US" sz="2400">
                <a:latin typeface="Calibri" charset="0"/>
              </a:rPr>
              <a:t> nearest neighbors are at roughly the same distance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Noise points have the k</a:t>
            </a:r>
            <a:r>
              <a:rPr lang="en-US" sz="2400" baseline="30000">
                <a:latin typeface="Calibri" charset="0"/>
              </a:rPr>
              <a:t>th</a:t>
            </a:r>
            <a:r>
              <a:rPr lang="en-US" sz="2400">
                <a:latin typeface="Calibri" charset="0"/>
              </a:rPr>
              <a:t> nearest neighbor at farther distance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So, plot sorted distance of every point to its k</a:t>
            </a:r>
            <a:r>
              <a:rPr lang="en-US" sz="2400" baseline="30000">
                <a:latin typeface="Calibri" charset="0"/>
              </a:rPr>
              <a:t>th</a:t>
            </a:r>
            <a:r>
              <a:rPr lang="en-US" sz="2400">
                <a:latin typeface="Calibri" charset="0"/>
              </a:rPr>
              <a:t> nearest neighbor</a:t>
            </a:r>
            <a:endParaRPr lang="en-US">
              <a:latin typeface="Calibri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88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47038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01688"/>
            <a:ext cx="58959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2188"/>
            <a:ext cx="54387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33450"/>
            <a:ext cx="58578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39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86106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/>
            </a:r>
            <a:br>
              <a:rPr lang="en-US" sz="4000" dirty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Unsupervised Learning: </a:t>
            </a:r>
            <a:br>
              <a:rPr lang="en-US" sz="4000" dirty="0" smtClean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Cluster Analysis</a:t>
            </a:r>
            <a:endParaRPr lang="en-US" sz="3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 Validation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3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 Validity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For cluster analysis, the question is how to evaluate the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goodness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 of the resulting clusters?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But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clusters are in the eye of the beholder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!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Then why do we want to evaluate them?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To avoid finding patterns in noise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To compare clustering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To compare two sets of clusters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To compare two clusters</a:t>
            </a:r>
          </a:p>
        </p:txBody>
      </p:sp>
    </p:spTree>
    <p:extLst>
      <p:ext uri="{BB962C8B-B14F-4D97-AF65-F5344CB8AC3E}">
        <p14:creationId xmlns:p14="http://schemas.microsoft.com/office/powerpoint/2010/main" val="31881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Clusters found in Random Data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Random Points</a:t>
            </a: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52400" y="4114800"/>
            <a:ext cx="4113213" cy="2743200"/>
            <a:chOff x="96" y="2304"/>
            <a:chExt cx="2591" cy="1728"/>
          </a:xfrm>
        </p:grpSpPr>
        <p:pic>
          <p:nvPicPr>
            <p:cNvPr id="51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K-means</a:t>
              </a:r>
            </a:p>
          </p:txBody>
        </p:sp>
      </p:grp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4116388" y="1447800"/>
            <a:ext cx="4341812" cy="2743200"/>
            <a:chOff x="2593" y="624"/>
            <a:chExt cx="2735" cy="1728"/>
          </a:xfrm>
        </p:grpSpPr>
        <p:pic>
          <p:nvPicPr>
            <p:cNvPr id="513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DBSCAN</a:t>
              </a:r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4116388" y="4114800"/>
            <a:ext cx="4646612" cy="2743200"/>
            <a:chOff x="2593" y="2304"/>
            <a:chExt cx="2927" cy="1728"/>
          </a:xfrm>
        </p:grpSpPr>
        <p:pic>
          <p:nvPicPr>
            <p:cNvPr id="512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2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27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Different Aspects of Cluster Validation</a:t>
            </a:r>
            <a:endParaRPr lang="en-US">
              <a:latin typeface="Calibri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marL="533400" indent="-533400" eaLnBrk="1" hangingPunct="1">
              <a:buFont typeface="Monotype Sorts" charset="0"/>
              <a:buAutoNum type="arabicPeriod"/>
            </a:pPr>
            <a:r>
              <a:rPr lang="en-US" sz="2000">
                <a:latin typeface="Calibri" charset="0"/>
              </a:rPr>
              <a:t>Determining the</a:t>
            </a:r>
            <a:r>
              <a:rPr lang="en-US" sz="2000">
                <a:solidFill>
                  <a:srgbClr val="FF9900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clustering tendency</a:t>
            </a:r>
            <a:r>
              <a:rPr lang="en-US" sz="2000">
                <a:latin typeface="Calibri" charset="0"/>
              </a:rPr>
              <a:t> of a set of data, i.e., distinguishing whether non-random structure actually exists in the data. </a:t>
            </a:r>
          </a:p>
          <a:p>
            <a:pPr marL="533400" indent="-533400" eaLnBrk="1" hangingPunct="1">
              <a:buFont typeface="Monotype Sorts" charset="0"/>
              <a:buAutoNum type="arabicPeriod"/>
            </a:pPr>
            <a:r>
              <a:rPr lang="en-US" sz="2000">
                <a:latin typeface="Calibri" charset="0"/>
              </a:rPr>
              <a:t>Comparing the results of a cluster analysis to externally known results, e.g., to externally given class labels.</a:t>
            </a:r>
          </a:p>
          <a:p>
            <a:pPr marL="533400" indent="-533400" eaLnBrk="1" hangingPunct="1">
              <a:buFont typeface="Monotype Sorts" charset="0"/>
              <a:buAutoNum type="arabicPeriod"/>
            </a:pPr>
            <a:r>
              <a:rPr lang="en-US" sz="2000">
                <a:latin typeface="Calibri" charset="0"/>
              </a:rPr>
              <a:t>Evaluating how well the results of a cluster analysis fit the data </a:t>
            </a:r>
            <a:r>
              <a:rPr lang="en-US" sz="2000" i="1">
                <a:latin typeface="Calibri" charset="0"/>
              </a:rPr>
              <a:t>without</a:t>
            </a:r>
            <a:r>
              <a:rPr lang="en-US" sz="2000">
                <a:latin typeface="Calibri" charset="0"/>
              </a:rPr>
              <a:t> reference to external information. 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sz="1800">
                <a:latin typeface="Calibri" charset="0"/>
              </a:rPr>
              <a:t>	- Use only the data</a:t>
            </a:r>
          </a:p>
          <a:p>
            <a:pPr marL="533400" indent="-533400" eaLnBrk="1" hangingPunct="1">
              <a:buFont typeface="Monotype Sorts" charset="0"/>
              <a:buAutoNum type="arabicPeriod"/>
            </a:pPr>
            <a:r>
              <a:rPr lang="en-US" sz="2000">
                <a:latin typeface="Calibri" charset="0"/>
              </a:rPr>
              <a:t>Comparing the results of two different sets of cluster analyses to determine which is better.</a:t>
            </a:r>
          </a:p>
          <a:p>
            <a:pPr marL="533400" indent="-533400" eaLnBrk="1" hangingPunct="1">
              <a:buFont typeface="Monotype Sorts" charset="0"/>
              <a:buAutoNum type="arabicPeriod"/>
            </a:pPr>
            <a:r>
              <a:rPr lang="en-US" sz="2000">
                <a:latin typeface="Calibri" charset="0"/>
              </a:rPr>
              <a:t>Determining the </a:t>
            </a:r>
            <a:r>
              <a:rPr lang="ja-JP" altLang="en-US" sz="2000">
                <a:latin typeface="Calibri" charset="0"/>
              </a:rPr>
              <a:t>‘</a:t>
            </a:r>
            <a:r>
              <a:rPr lang="en-US" sz="2000">
                <a:latin typeface="Calibri" charset="0"/>
              </a:rPr>
              <a:t>correct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sz="2000">
                <a:latin typeface="Calibri" charset="0"/>
              </a:rPr>
              <a:t> number of clusters.</a:t>
            </a:r>
          </a:p>
          <a:p>
            <a:pPr marL="533400" indent="-533400" eaLnBrk="1" hangingPunct="1"/>
            <a:endParaRPr lang="en-US" sz="2000">
              <a:latin typeface="Calibri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	</a:t>
            </a:r>
            <a:r>
              <a:rPr lang="en-US" sz="2000">
                <a:latin typeface="Calibri" charset="0"/>
              </a:rPr>
              <a:t>For 2, 3, and 4, we can further distinguish whether we want to evaluate the entire clustering or just individual clusters.</a:t>
            </a:r>
            <a:r>
              <a:rPr lang="en-US" sz="2400">
                <a:latin typeface="Calibri" charset="0"/>
              </a:rPr>
              <a:t> </a:t>
            </a:r>
          </a:p>
          <a:p>
            <a:pPr marL="533400" indent="-533400" eaLnBrk="1" hangingPunct="1"/>
            <a:endParaRPr lang="en-US" sz="2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8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Framework for Cluster Validity</a:t>
            </a:r>
            <a:endParaRPr lang="en-US">
              <a:latin typeface="Calibri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5334000"/>
          </a:xfrm>
        </p:spPr>
        <p:txBody>
          <a:bodyPr/>
          <a:lstStyle/>
          <a:p>
            <a:pPr marL="533400" indent="-533400" eaLnBrk="1" hangingPunct="1"/>
            <a:r>
              <a:rPr lang="en-US" sz="2400">
                <a:latin typeface="Calibri" charset="0"/>
              </a:rPr>
              <a:t>Need a framework to interpret any measure. </a:t>
            </a:r>
          </a:p>
          <a:p>
            <a:pPr marL="990600" lvl="1" indent="-533400" eaLnBrk="1" hangingPunct="1"/>
            <a:r>
              <a:rPr lang="en-US" sz="2000">
                <a:latin typeface="Calibri" charset="0"/>
              </a:rPr>
              <a:t>For example, if our measure of evaluation has the value, 10, is that good, fair, or poor?</a:t>
            </a:r>
          </a:p>
          <a:p>
            <a:pPr marL="533400" indent="-533400" eaLnBrk="1" hangingPunct="1"/>
            <a:r>
              <a:rPr lang="en-US" sz="2400">
                <a:latin typeface="Calibri" charset="0"/>
              </a:rPr>
              <a:t>Statistics provide a framework for cluster validity</a:t>
            </a:r>
          </a:p>
          <a:p>
            <a:pPr marL="990600" lvl="1" indent="-533400" eaLnBrk="1" hangingPunct="1"/>
            <a:r>
              <a:rPr lang="en-US" sz="2000">
                <a:latin typeface="Calibri" charset="0"/>
              </a:rPr>
              <a:t>The more </a:t>
            </a:r>
            <a:r>
              <a:rPr lang="ja-JP" altLang="en-US" sz="2000">
                <a:latin typeface="Calibri" charset="0"/>
              </a:rPr>
              <a:t>“</a:t>
            </a:r>
            <a:r>
              <a:rPr lang="en-US" sz="2000">
                <a:latin typeface="Calibri" charset="0"/>
              </a:rPr>
              <a:t>atypical</a:t>
            </a:r>
            <a:r>
              <a:rPr lang="ja-JP" altLang="en-US" sz="2000">
                <a:latin typeface="Calibri" charset="0"/>
              </a:rPr>
              <a:t>”</a:t>
            </a:r>
            <a:r>
              <a:rPr lang="en-US" sz="2000">
                <a:latin typeface="Calibri" charset="0"/>
              </a:rPr>
              <a:t> a clustering result is, the more likely it represents valid structure in the data</a:t>
            </a:r>
          </a:p>
          <a:p>
            <a:pPr marL="990600" lvl="1" indent="-533400" eaLnBrk="1" hangingPunct="1"/>
            <a:r>
              <a:rPr lang="en-US" sz="2000">
                <a:latin typeface="Calibri" charset="0"/>
              </a:rPr>
              <a:t>Can compare the values of an index that result from random data or clusterings to those of a clustering result.</a:t>
            </a:r>
          </a:p>
          <a:p>
            <a:pPr marL="1371600" lvl="2" indent="-457200" eaLnBrk="1" hangingPunct="1"/>
            <a:r>
              <a:rPr lang="en-US" sz="1800">
                <a:latin typeface="Calibri" charset="0"/>
              </a:rPr>
              <a:t>If the value of the index is unlikely, then the cluster results are valid</a:t>
            </a:r>
          </a:p>
          <a:p>
            <a:pPr marL="990600" lvl="1" indent="-533400" eaLnBrk="1" hangingPunct="1"/>
            <a:r>
              <a:rPr lang="en-US" sz="2000">
                <a:latin typeface="Calibri" charset="0"/>
              </a:rPr>
              <a:t>These approaches are more complicated and harder to understand.</a:t>
            </a:r>
          </a:p>
          <a:p>
            <a:pPr marL="533400" indent="-533400" eaLnBrk="1" hangingPunct="1"/>
            <a:r>
              <a:rPr lang="en-US" sz="2400">
                <a:latin typeface="Calibri" charset="0"/>
              </a:rPr>
              <a:t>For comparing the results of two different sets of cluster analyses, a framework is less necessary.</a:t>
            </a:r>
          </a:p>
          <a:p>
            <a:pPr marL="990600" lvl="1" indent="-533400" eaLnBrk="1" hangingPunct="1"/>
            <a:r>
              <a:rPr lang="en-US" sz="2000">
                <a:latin typeface="Calibri" charset="0"/>
              </a:rPr>
              <a:t>However, there is the question of whether the difference between two index values is significant</a:t>
            </a:r>
          </a:p>
          <a:p>
            <a:pPr marL="533400" indent="-533400" eaLnBrk="1" hangingPunct="1"/>
            <a:endParaRPr lang="en-US" sz="1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8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Measures of Cluster Validity</a:t>
            </a:r>
            <a:endParaRPr lang="en-US">
              <a:latin typeface="Calibri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53340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Numerical measures that are applied to judge various aspects of cluster validity, are classified into the following three types.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  <a:latin typeface="Calibri" charset="0"/>
              </a:rPr>
              <a:t>External Index:</a:t>
            </a:r>
            <a:r>
              <a:rPr lang="en-US" sz="2000">
                <a:latin typeface="Calibri" charset="0"/>
              </a:rPr>
              <a:t> Used to measure the extent to which cluster labels match externally supplied class labels.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Entropy 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  <a:latin typeface="Calibri" charset="0"/>
              </a:rPr>
              <a:t>Internal Index:</a:t>
            </a:r>
            <a:r>
              <a:rPr lang="en-US" sz="2000">
                <a:latin typeface="Calibri" charset="0"/>
              </a:rPr>
              <a:t>  Used to measure the goodness of a clustering structure </a:t>
            </a:r>
            <a:r>
              <a:rPr lang="en-US" sz="2000" i="1">
                <a:latin typeface="Calibri" charset="0"/>
              </a:rPr>
              <a:t>without</a:t>
            </a:r>
            <a:r>
              <a:rPr lang="en-US" sz="2000">
                <a:latin typeface="Calibri" charset="0"/>
              </a:rPr>
              <a:t> respect to external information.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Sum of Squared Error (SSE)</a:t>
            </a:r>
          </a:p>
          <a:p>
            <a:pPr lvl="1" eaLnBrk="1" hangingPunct="1"/>
            <a:r>
              <a:rPr lang="en-US" sz="2000">
                <a:solidFill>
                  <a:srgbClr val="FF0000"/>
                </a:solidFill>
                <a:latin typeface="Calibri" charset="0"/>
              </a:rPr>
              <a:t>Relative Index:</a:t>
            </a:r>
            <a:r>
              <a:rPr lang="en-US" sz="2000">
                <a:latin typeface="Calibri" charset="0"/>
              </a:rPr>
              <a:t> Used to compare two different clusterings or clusters.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Calibri" charset="0"/>
              </a:rPr>
              <a:t>Often an external or internal index is used for this function, e.g., SSE or entropy</a:t>
            </a:r>
          </a:p>
          <a:p>
            <a:pPr eaLnBrk="1" hangingPunct="1"/>
            <a:r>
              <a:rPr lang="en-US" sz="2400">
                <a:latin typeface="Calibri" charset="0"/>
              </a:rPr>
              <a:t>Sometimes these are referred to as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criteria</a:t>
            </a:r>
            <a:r>
              <a:rPr lang="en-US" sz="2400">
                <a:latin typeface="Calibri" charset="0"/>
              </a:rPr>
              <a:t> instead of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indices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However, sometimes criterion is the general strategy and index is the numerical measure that implements the criterion.</a:t>
            </a:r>
          </a:p>
        </p:txBody>
      </p:sp>
    </p:spTree>
    <p:extLst>
      <p:ext uri="{BB962C8B-B14F-4D97-AF65-F5344CB8AC3E}">
        <p14:creationId xmlns:p14="http://schemas.microsoft.com/office/powerpoint/2010/main" val="174201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External Validation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8295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1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Purity-Based Measure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Purity </a:t>
            </a:r>
          </a:p>
          <a:p>
            <a:pPr lvl="1" eaLnBrk="1" hangingPunct="1"/>
            <a:r>
              <a:rPr lang="en-US">
                <a:latin typeface="Calibri" charset="0"/>
              </a:rPr>
              <a:t> </a:t>
            </a:r>
          </a:p>
          <a:p>
            <a:pPr eaLnBrk="1" hangingPunct="1"/>
            <a:r>
              <a:rPr lang="en-US">
                <a:latin typeface="Calibri" charset="0"/>
              </a:rPr>
              <a:t>Precision/Recall/F-Measure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prec(i,j), recall(i,j),</a:t>
            </a:r>
          </a:p>
          <a:p>
            <a:pPr eaLnBrk="1" hangingPunct="1"/>
            <a:r>
              <a:rPr lang="en-US">
                <a:latin typeface="Calibri" charset="0"/>
              </a:rPr>
              <a:t>Entropy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523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33625"/>
            <a:ext cx="733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66950"/>
            <a:ext cx="229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24200"/>
            <a:ext cx="3533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1952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105400"/>
            <a:ext cx="1400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5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Matching Measure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Rand Statistic: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Jaccard Coefficient: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657350"/>
            <a:ext cx="2827337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856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33988"/>
            <a:ext cx="45894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60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Correlation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Hubert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Tau Statistics: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Normalized Tau Statistics: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133600"/>
            <a:ext cx="3986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038600"/>
            <a:ext cx="7392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297488"/>
            <a:ext cx="8848725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0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Cluster Analysis?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133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>
                <a:ea typeface="+mn-ea"/>
              </a:rPr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276600" y="3875088"/>
            <a:ext cx="3048000" cy="2678112"/>
            <a:chOff x="2160" y="2544"/>
            <a:chExt cx="1920" cy="1687"/>
          </a:xfrm>
        </p:grpSpPr>
        <p:sp>
          <p:nvSpPr>
            <p:cNvPr id="4111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5257800" y="2971800"/>
            <a:ext cx="3048000" cy="2514600"/>
            <a:chOff x="3312" y="1584"/>
            <a:chExt cx="1920" cy="1584"/>
          </a:xfrm>
        </p:grpSpPr>
        <p:sp>
          <p:nvSpPr>
            <p:cNvPr id="4109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</a:rPr>
                <a:t>Inter-cluster distances are maximized</a:t>
              </a:r>
            </a:p>
          </p:txBody>
        </p:sp>
      </p:grpSp>
      <p:grpSp>
        <p:nvGrpSpPr>
          <p:cNvPr id="112674" name="Group 34"/>
          <p:cNvGrpSpPr>
            <a:grpSpLocks/>
          </p:cNvGrpSpPr>
          <p:nvPr/>
        </p:nvGrpSpPr>
        <p:grpSpPr bwMode="auto">
          <a:xfrm>
            <a:off x="2895600" y="3962400"/>
            <a:ext cx="3276600" cy="2286000"/>
            <a:chOff x="1824" y="2208"/>
            <a:chExt cx="2064" cy="1440"/>
          </a:xfrm>
        </p:grpSpPr>
        <p:sp>
          <p:nvSpPr>
            <p:cNvPr id="4106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1295400" y="3276600"/>
            <a:ext cx="2286000" cy="1676400"/>
            <a:chOff x="816" y="1776"/>
            <a:chExt cx="1440" cy="1056"/>
          </a:xfrm>
        </p:grpSpPr>
        <p:sp>
          <p:nvSpPr>
            <p:cNvPr id="4104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>
                <a:latin typeface="Calibri" charset="0"/>
              </a:rPr>
              <a:t>Measuring Cluster Validity Via Correlation</a:t>
            </a:r>
            <a:endParaRPr lang="en-US" sz="40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Two matrices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200">
                <a:latin typeface="Calibri" charset="0"/>
              </a:rPr>
              <a:t>Proximity Matrix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ja-JP" altLang="en-US" sz="2200">
                <a:latin typeface="Calibri" charset="0"/>
              </a:rPr>
              <a:t>“</a:t>
            </a:r>
            <a:r>
              <a:rPr lang="en-US" sz="2200">
                <a:latin typeface="Calibri" charset="0"/>
              </a:rPr>
              <a:t>Incidence</a:t>
            </a:r>
            <a:r>
              <a:rPr lang="ja-JP" altLang="en-US" sz="2200">
                <a:latin typeface="Calibri" charset="0"/>
              </a:rPr>
              <a:t>”</a:t>
            </a:r>
            <a:r>
              <a:rPr lang="en-US" sz="2200">
                <a:latin typeface="Calibri" charset="0"/>
              </a:rPr>
              <a:t> Matrix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1900">
                <a:latin typeface="Calibri" charset="0"/>
              </a:rPr>
              <a:t>One row and one column for each data point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1900">
                <a:latin typeface="Calibri" charset="0"/>
              </a:rPr>
              <a:t>An entry is 1 if the associated pair of points belong to the same cluster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1900">
                <a:latin typeface="Calibri" charset="0"/>
              </a:rPr>
              <a:t>An entry is 0 if the associated pair of points belongs to different clusters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Compute the correlation between the two matrices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>
                <a:latin typeface="Calibri" charset="0"/>
              </a:rPr>
              <a:t>Since the matrices are symmetric, only the correlation between </a:t>
            </a:r>
            <a:br>
              <a:rPr lang="en-US" sz="2000">
                <a:latin typeface="Calibri" charset="0"/>
              </a:rPr>
            </a:br>
            <a:r>
              <a:rPr lang="en-US" sz="2000">
                <a:latin typeface="Calibri" charset="0"/>
              </a:rPr>
              <a:t>n(n-1) / 2 entries needs to be calculated.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High correlation indicates that points that belong to the same cluster are close to each other.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Not a good measure for some density or contiguity based clusters.</a:t>
            </a:r>
            <a:endParaRPr lang="en-US" sz="2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Measuring Cluster Validity Via Correlation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Correlation of incidence and proximity matrices for the K-means clusterings of the following two data sets.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3188" y="63246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Corr = -0.9235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30788" y="63246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Corr = -0.5810</a:t>
            </a:r>
          </a:p>
        </p:txBody>
      </p:sp>
    </p:spTree>
    <p:extLst>
      <p:ext uri="{BB962C8B-B14F-4D97-AF65-F5344CB8AC3E}">
        <p14:creationId xmlns:p14="http://schemas.microsoft.com/office/powerpoint/2010/main" val="134282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20675" y="533400"/>
            <a:ext cx="86868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Using Similarity Matrix for Cluster Validation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5334000"/>
          </a:xfrm>
        </p:spPr>
        <p:txBody>
          <a:bodyPr/>
          <a:lstStyle/>
          <a:p>
            <a:pPr eaLnBrk="1" hangingPunct="1"/>
            <a:r>
              <a:rPr lang="en-US" sz="2600">
                <a:latin typeface="Calibri" charset="0"/>
              </a:rPr>
              <a:t>Order the similarity matrix with respect to cluster labels and inspect visually. </a:t>
            </a:r>
          </a:p>
          <a:p>
            <a:pPr eaLnBrk="1" hangingPunct="1"/>
            <a:endParaRPr lang="en-US" sz="2600">
              <a:latin typeface="Calibri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4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Using Similarity Matrix for Cluster Validation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Clusters in random data are not so crisp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75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DBSCAN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75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3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113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Using Similarity Matrix for Cluster Validation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Clusters in random data are not so crisp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00" y="5211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K-means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06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9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Using Similarity Matrix for Cluster Validation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Clusters in random data are not so crisp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82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82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05200" y="52879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299129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Calibri" charset="0"/>
              </a:rPr>
              <a:t>Using Similarity Matrix for Cluster Validation</a:t>
            </a:r>
            <a:endParaRPr lang="en-US" sz="4000">
              <a:latin typeface="Calibri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050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29000" y="48768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DBSCAN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0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Internal Measures: SSE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Clusters in more complicated figures aren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t well separated</a:t>
            </a:r>
          </a:p>
          <a:p>
            <a:pPr eaLnBrk="1" hangingPunct="1"/>
            <a:r>
              <a:rPr lang="en-US" sz="2400">
                <a:latin typeface="Calibri" charset="0"/>
              </a:rPr>
              <a:t>Internal Index:  Used to measure the goodness of a clustering structure without respect to external information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SSE</a:t>
            </a:r>
          </a:p>
          <a:p>
            <a:pPr eaLnBrk="1" hangingPunct="1"/>
            <a:r>
              <a:rPr lang="en-US" sz="2400">
                <a:latin typeface="Calibri" charset="0"/>
              </a:rPr>
              <a:t>SSE is good for comparing two clusterings or two clusters (average SSE).</a:t>
            </a:r>
          </a:p>
          <a:p>
            <a:pPr eaLnBrk="1" hangingPunct="1"/>
            <a:r>
              <a:rPr lang="en-US" sz="2400">
                <a:latin typeface="Calibri" charset="0"/>
              </a:rPr>
              <a:t>Can also be used to estimate the number of clusters</a:t>
            </a:r>
          </a:p>
          <a:p>
            <a:pPr eaLnBrk="1" hangingPunct="1">
              <a:buFont typeface="Wingdings" charset="0"/>
              <a:buNone/>
            </a:pPr>
            <a:endParaRPr lang="en-US" sz="20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5030788" y="3810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762000" y="3886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3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Internal Measures: SSE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SSE curve for a more complicated data set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SSE of clusters found using K-means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2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ea typeface="+mj-ea"/>
              </a:rPr>
              <a:t>Internal Measures: Cohesion and Separation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Cluster Cohesion</a:t>
            </a:r>
            <a:r>
              <a:rPr lang="en-US" sz="2400">
                <a:solidFill>
                  <a:srgbClr val="FF9900"/>
                </a:solidFill>
                <a:latin typeface="Calibri" charset="0"/>
              </a:rPr>
              <a:t>:</a:t>
            </a:r>
            <a:r>
              <a:rPr lang="en-US" sz="2400">
                <a:latin typeface="Calibri" charset="0"/>
              </a:rPr>
              <a:t> Measures how closely related are objects in a cluster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Example: SSE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0000"/>
                </a:solidFill>
                <a:latin typeface="Calibri" charset="0"/>
              </a:rPr>
              <a:t>Cluster Separation</a:t>
            </a:r>
            <a:r>
              <a:rPr lang="en-US" sz="2400">
                <a:latin typeface="Calibri" charset="0"/>
              </a:rPr>
              <a:t>: Measure how distinct or well-separated a cluster is from other clusters</a:t>
            </a:r>
          </a:p>
          <a:p>
            <a:pPr eaLnBrk="1" hangingPunct="1"/>
            <a:r>
              <a:rPr lang="en-US" sz="2000">
                <a:latin typeface="Calibri" charset="0"/>
              </a:rPr>
              <a:t>Example: Squared Error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Cohesion is measured by the within cluster sum of squares (SSE)</a:t>
            </a:r>
          </a:p>
          <a:p>
            <a:pPr lvl="1" eaLnBrk="1" hangingPunct="1"/>
            <a:endParaRPr lang="en-US" sz="1800">
              <a:latin typeface="Calibri" charset="0"/>
            </a:endParaRPr>
          </a:p>
          <a:p>
            <a:pPr lvl="1" eaLnBrk="1" hangingPunct="1"/>
            <a:endParaRPr lang="en-US" sz="1800">
              <a:latin typeface="Calibri" charset="0"/>
            </a:endParaRPr>
          </a:p>
          <a:p>
            <a:pPr lvl="1" eaLnBrk="1" hangingPunct="1"/>
            <a:r>
              <a:rPr lang="en-US" sz="1800">
                <a:latin typeface="Calibri" charset="0"/>
              </a:rPr>
              <a:t>Separation is measured by the between cluster sum of squares</a:t>
            </a:r>
          </a:p>
          <a:p>
            <a:pPr lvl="1" eaLnBrk="1" hangingPunct="1"/>
            <a:endParaRPr lang="en-US" sz="1800">
              <a:latin typeface="Calibri" charset="0"/>
            </a:endParaRPr>
          </a:p>
          <a:p>
            <a:pPr lvl="2" eaLnBrk="1" hangingPunct="1"/>
            <a:endParaRPr lang="en-US" sz="1800">
              <a:latin typeface="Calibri" charset="0"/>
            </a:endParaRPr>
          </a:p>
          <a:p>
            <a:pPr lvl="3" eaLnBrk="1" hangingPunct="1"/>
            <a:r>
              <a:rPr lang="en-US" sz="1600">
                <a:latin typeface="Calibri" charset="0"/>
              </a:rPr>
              <a:t>Where |C</a:t>
            </a:r>
            <a:r>
              <a:rPr lang="en-US" sz="1600" baseline="-25000">
                <a:latin typeface="Calibri" charset="0"/>
              </a:rPr>
              <a:t>i</a:t>
            </a:r>
            <a:r>
              <a:rPr lang="en-US" sz="1600">
                <a:latin typeface="Calibri" charset="0"/>
              </a:rPr>
              <a:t>| is the size of cluster i </a:t>
            </a:r>
          </a:p>
          <a:p>
            <a:pPr lvl="1" eaLnBrk="1" hangingPunct="1">
              <a:buFont typeface="Wingdings" charset="0"/>
              <a:buNone/>
            </a:pPr>
            <a:endParaRPr lang="en-US" sz="2000">
              <a:latin typeface="Calibri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039938" y="3894138"/>
          <a:ext cx="32940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1" name="Equation" r:id="rId3" imgW="1384300" imgH="381000" progId="Equation.3">
                  <p:embed/>
                </p:oleObj>
              </mc:Choice>
              <mc:Fallback>
                <p:oleObj name="Equation" r:id="rId3" imgW="1384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3894138"/>
                        <a:ext cx="32940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706563" y="4953000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4953000"/>
                        <a:ext cx="33226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57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3711</Words>
  <Application>Microsoft Macintosh PowerPoint</Application>
  <PresentationFormat>On-screen Show (4:3)</PresentationFormat>
  <Paragraphs>780</Paragraphs>
  <Slides>108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Office Theme</vt:lpstr>
      <vt:lpstr>Document</vt:lpstr>
      <vt:lpstr>VISIO</vt:lpstr>
      <vt:lpstr>Bitmap Image</vt:lpstr>
      <vt:lpstr>Equation</vt:lpstr>
      <vt:lpstr>Visio</vt:lpstr>
      <vt:lpstr>Worksheet</vt:lpstr>
      <vt:lpstr>MSPhotoEd.3</vt:lpstr>
      <vt:lpstr>Machine Learning &amp; Data Mining </vt:lpstr>
      <vt:lpstr>What is Machine Learning?</vt:lpstr>
      <vt:lpstr>Machine Learning Types</vt:lpstr>
      <vt:lpstr>Growth of Machine Learning</vt:lpstr>
      <vt:lpstr>Data Mining/KDD</vt:lpstr>
      <vt:lpstr>Machine Learning &amp; Data Mining</vt:lpstr>
      <vt:lpstr>PowerPoint Presentation</vt:lpstr>
      <vt:lpstr> Unsupervised Learning:  Cluster Analysis</vt:lpstr>
      <vt:lpstr>What is Cluster Analysis?</vt:lpstr>
      <vt:lpstr>Applications of Cluster Analysis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Clustering Algorithms</vt:lpstr>
      <vt:lpstr>K-means Clustering</vt:lpstr>
      <vt:lpstr>K-means Clustering – Details</vt:lpstr>
      <vt:lpstr>PowerPoint Presentation</vt:lpstr>
      <vt:lpstr>PowerPoint Presentation</vt:lpstr>
      <vt:lpstr>K-means Clustering – Details</vt:lpstr>
      <vt:lpstr>Evaluating K-means Clusters</vt:lpstr>
      <vt:lpstr>PowerPoint Presentation</vt:lpstr>
      <vt:lpstr>PowerPoint Presentation</vt:lpstr>
      <vt:lpstr>PowerPoint Presentation</vt:lpstr>
      <vt:lpstr>PowerPoint Presentation</vt:lpstr>
      <vt:lpstr>Issues and Limitations for K-means</vt:lpstr>
      <vt:lpstr>Two different K-means Clusterings</vt:lpstr>
      <vt:lpstr>Importance of Choosing Initial Centroids</vt:lpstr>
      <vt:lpstr>Importance of Choosing Initial Centroids</vt:lpstr>
      <vt:lpstr>Importance of Choosing Initial Centroids …</vt:lpstr>
      <vt:lpstr>Importance of Choosing Initial Centroids …</vt:lpstr>
      <vt:lpstr>Problems with Selecting Initial Points</vt:lpstr>
      <vt:lpstr>Solutions to Initial Centroids Problem</vt:lpstr>
      <vt:lpstr>Hierarchical Clustering </vt:lpstr>
      <vt:lpstr>Strengths of Hierarchical Clustering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MIN or Single Link </vt:lpstr>
      <vt:lpstr>Hierarchical Clustering: MIN</vt:lpstr>
      <vt:lpstr>Strength of MIN</vt:lpstr>
      <vt:lpstr>Limitations of MIN</vt:lpstr>
      <vt:lpstr>Cluster Similarity: MAX or Complete Linkage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MST: Divisive Hierarchical Clustering</vt:lpstr>
      <vt:lpstr>MST: Divisive Hierarchical Clustering</vt:lpstr>
      <vt:lpstr>DBSCAN</vt:lpstr>
      <vt:lpstr>DBSCAN: Core, Border, and Noise Points</vt:lpstr>
      <vt:lpstr>PowerPoint Presentation</vt:lpstr>
      <vt:lpstr>Density Reachable</vt:lpstr>
      <vt:lpstr>PowerPoint Presentation</vt:lpstr>
      <vt:lpstr>DBSCAN: Core, Border and Noise Points</vt:lpstr>
      <vt:lpstr>When DBSCAN Works Well</vt:lpstr>
      <vt:lpstr>PowerPoint Presentation</vt:lpstr>
      <vt:lpstr>When DBSCAN Does NOT Work Well</vt:lpstr>
      <vt:lpstr>DBSCAN: Determining EPS and MinPts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 Validation</vt:lpstr>
      <vt:lpstr>Cluster Validity </vt:lpstr>
      <vt:lpstr>Clusters found in Random Data</vt:lpstr>
      <vt:lpstr>Different Aspects of Cluster Validation</vt:lpstr>
      <vt:lpstr>Framework for Cluster Validity</vt:lpstr>
      <vt:lpstr>Measures of Cluster Validity</vt:lpstr>
      <vt:lpstr>External Validation </vt:lpstr>
      <vt:lpstr>Purity-Based Measure</vt:lpstr>
      <vt:lpstr>Matching Measure</vt:lpstr>
      <vt:lpstr>Correlation Measure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SSE</vt:lpstr>
      <vt:lpstr>Internal Measures: Cohesion and Separation</vt:lpstr>
      <vt:lpstr>Internal Measures: Cohesion and Separation</vt:lpstr>
      <vt:lpstr>Internal Measures: Cohesion and Separation</vt:lpstr>
      <vt:lpstr>BetaCV</vt:lpstr>
      <vt:lpstr>Internal Measures: Silhouette Coefficient</vt:lpstr>
      <vt:lpstr>External Measures of Cluster Validity: Entropy and Purity</vt:lpstr>
      <vt:lpstr>Final Comment on Cluster Validity</vt:lpstr>
      <vt:lpstr>Extra Slides</vt:lpstr>
      <vt:lpstr>Statistical Framework for SSE</vt:lpstr>
      <vt:lpstr>Statistical Framework for Correlation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Introduction</dc:title>
  <dc:creator>KSU</dc:creator>
  <cp:lastModifiedBy>Ruoming Jin</cp:lastModifiedBy>
  <cp:revision>112</cp:revision>
  <cp:lastPrinted>2014-04-07T15:15:34Z</cp:lastPrinted>
  <dcterms:created xsi:type="dcterms:W3CDTF">2006-08-30T09:37:06Z</dcterms:created>
  <dcterms:modified xsi:type="dcterms:W3CDTF">2014-04-07T19:23:40Z</dcterms:modified>
</cp:coreProperties>
</file>