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67" r:id="rId3"/>
  </p:sldMasterIdLst>
  <p:notesMasterIdLst>
    <p:notesMasterId r:id="rId75"/>
  </p:notesMasterIdLst>
  <p:sldIdLst>
    <p:sldId id="256" r:id="rId4"/>
    <p:sldId id="257" r:id="rId5"/>
    <p:sldId id="355" r:id="rId6"/>
    <p:sldId id="349" r:id="rId7"/>
    <p:sldId id="350" r:id="rId8"/>
    <p:sldId id="351" r:id="rId9"/>
    <p:sldId id="352" r:id="rId10"/>
    <p:sldId id="353" r:id="rId11"/>
    <p:sldId id="354" r:id="rId12"/>
    <p:sldId id="258" r:id="rId13"/>
    <p:sldId id="259" r:id="rId14"/>
    <p:sldId id="260" r:id="rId15"/>
    <p:sldId id="261" r:id="rId16"/>
    <p:sldId id="300" r:id="rId17"/>
    <p:sldId id="263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48" r:id="rId27"/>
    <p:sldId id="338" r:id="rId28"/>
    <p:sldId id="339" r:id="rId29"/>
    <p:sldId id="340" r:id="rId30"/>
    <p:sldId id="341" r:id="rId31"/>
    <p:sldId id="342" r:id="rId32"/>
    <p:sldId id="343" r:id="rId33"/>
    <p:sldId id="344" r:id="rId34"/>
    <p:sldId id="345" r:id="rId35"/>
    <p:sldId id="346" r:id="rId36"/>
    <p:sldId id="264" r:id="rId37"/>
    <p:sldId id="301" r:id="rId38"/>
    <p:sldId id="302" r:id="rId39"/>
    <p:sldId id="267" r:id="rId40"/>
    <p:sldId id="268" r:id="rId41"/>
    <p:sldId id="269" r:id="rId42"/>
    <p:sldId id="270" r:id="rId43"/>
    <p:sldId id="303" r:id="rId44"/>
    <p:sldId id="272" r:id="rId45"/>
    <p:sldId id="356" r:id="rId46"/>
    <p:sldId id="274" r:id="rId47"/>
    <p:sldId id="275" r:id="rId48"/>
    <p:sldId id="276" r:id="rId49"/>
    <p:sldId id="277" r:id="rId50"/>
    <p:sldId id="278" r:id="rId51"/>
    <p:sldId id="279" r:id="rId52"/>
    <p:sldId id="309" r:id="rId53"/>
    <p:sldId id="317" r:id="rId54"/>
    <p:sldId id="318" r:id="rId55"/>
    <p:sldId id="310" r:id="rId56"/>
    <p:sldId id="282" r:id="rId57"/>
    <p:sldId id="283" r:id="rId58"/>
    <p:sldId id="304" r:id="rId59"/>
    <p:sldId id="305" r:id="rId60"/>
    <p:sldId id="306" r:id="rId61"/>
    <p:sldId id="307" r:id="rId62"/>
    <p:sldId id="308" r:id="rId63"/>
    <p:sldId id="289" r:id="rId64"/>
    <p:sldId id="290" r:id="rId65"/>
    <p:sldId id="291" r:id="rId66"/>
    <p:sldId id="292" r:id="rId67"/>
    <p:sldId id="293" r:id="rId68"/>
    <p:sldId id="294" r:id="rId69"/>
    <p:sldId id="295" r:id="rId70"/>
    <p:sldId id="296" r:id="rId71"/>
    <p:sldId id="297" r:id="rId72"/>
    <p:sldId id="298" r:id="rId73"/>
    <p:sldId id="299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6" Type="http://schemas.openxmlformats.org/officeDocument/2006/relationships/presProps" Target="presProps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slide" Target="slides/slide71.xml"/><Relationship Id="rId79" Type="http://schemas.openxmlformats.org/officeDocument/2006/relationships/tableStyles" Target="tableStyle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30.wmf"/><Relationship Id="rId4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F54B2-91F9-4DDA-8E2E-D772975F5652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9A485-EE8E-4655-9B68-FE7A0E734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43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12554BB3-4DD1-4FD6-8B0A-0B6BC061382A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9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9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23AAE75B-E15B-4D43-9306-852D98DF099E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0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90C35516-6696-44C3-A7AB-987AAC27A845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1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1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7CE41D23-0FC6-400A-92CF-2561C7EC84BA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27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2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E40636BE-D524-4503-AB08-0A8973F4F28A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28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2DD2394C-AE64-45B0-A347-F246F82927F3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29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D2E942E7-C665-4A25-A4CE-BADAA35BDC54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30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5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311D6115-3C8A-4835-B081-20C4742E6C2E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31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6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B5E553E2-1E84-4CB1-A800-87DFCC6732EC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32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34150230-B437-404D-BC37-9A3C60A1522D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33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58438-35FE-4B9E-A5A8-B8F4F71854B3}" type="slidenum">
              <a:rPr lang="en-US">
                <a:solidFill>
                  <a:prstClr val="black"/>
                </a:solidFill>
              </a:rPr>
              <a:pPr/>
              <a:t>52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396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56" y="692063"/>
            <a:ext cx="4525845" cy="3416474"/>
          </a:xfrm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B65FB380-D2F8-4091-B670-569A7CC253C3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0512365B-A256-4307-9120-4CC6C000810C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EA9C93FB-B402-401A-9F83-3CD6728B4E91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BE3BC094-7871-4EF4-AD50-81AE1A7F9365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20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6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79C0C94A-3234-45F1-B154-E2ED459022B8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21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7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5279A74E-9215-4D96-96D7-EC99861B355B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322DD59D-A2A0-4358-86AD-BA44DF3195CF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8709">
              <a:defRPr sz="2400">
                <a:solidFill>
                  <a:schemeClr val="tx2"/>
                </a:solidFill>
                <a:latin typeface="Arial" charset="0"/>
              </a:defRPr>
            </a:lvl1pPr>
            <a:lvl2pPr marL="729057" indent="-280406" defTabSz="948709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21626" indent="-224325" defTabSz="948709">
              <a:defRPr sz="2400">
                <a:solidFill>
                  <a:schemeClr val="tx2"/>
                </a:solidFill>
                <a:latin typeface="Arial" charset="0"/>
              </a:defRPr>
            </a:lvl3pPr>
            <a:lvl4pPr marL="1570276" indent="-224325" defTabSz="948709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18927" indent="-224325" defTabSz="948709">
              <a:defRPr sz="2400">
                <a:solidFill>
                  <a:schemeClr val="tx2"/>
                </a:solidFill>
                <a:latin typeface="Arial" charset="0"/>
              </a:defRPr>
            </a:lvl5pPr>
            <a:lvl6pPr marL="246757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16227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36487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13528" indent="-224325" defTabSz="94870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647A7EA3-AD16-4F3E-BA8D-DCACB91D9D66}" type="slidenum">
              <a:rPr lang="en-US" sz="1000">
                <a:solidFill>
                  <a:schemeClr val="tx1"/>
                </a:solidFill>
                <a:latin typeface="Times New Roman" pitchFamily="18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4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0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9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895600"/>
            <a:ext cx="9144000" cy="1028700"/>
          </a:xfrm>
        </p:spPr>
        <p:txBody>
          <a:bodyPr/>
          <a:lstStyle>
            <a:lvl1pPr algn="ctr">
              <a:defRPr sz="4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556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1" y="1371600"/>
            <a:ext cx="6477000" cy="1752600"/>
          </a:xfrm>
        </p:spPr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1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7292330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969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912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19867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895600"/>
            <a:ext cx="9144000" cy="1028700"/>
          </a:xfrm>
        </p:spPr>
        <p:txBody>
          <a:bodyPr/>
          <a:lstStyle>
            <a:lvl1pPr algn="ctr">
              <a:defRPr sz="4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4209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FBAEF-AE43-4476-9A43-49CF43C4F8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9454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243F6-47CF-46DB-8C23-338933067E7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32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016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1DE9E-144E-4392-AA4A-5B95663B02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136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F2311-9A52-49A9-9762-E4744B8B51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985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3DA5-9BA8-4E99-B1FD-97E38BA651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368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C437E-78DA-49E0-A414-4AF0328D80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2991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5E413-0AC6-4140-B74D-FFAC5467D0D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802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0B7FC-94A9-4646-AA51-DFB9A6AE27C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462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2D1B2-F509-484D-A5FF-814233F0FEC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572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6EF3F-31DB-4878-B7E6-86424AA7AA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3610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96220-598A-413B-B9DF-0F693381153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8598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4043117-5D11-4AC6-80BD-AA8A84E4C6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76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7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3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0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6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6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1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66074-6AD9-43D9-BD6B-5020461B2D80}" type="datetimeFigureOut">
              <a:rPr lang="en-US" smtClean="0"/>
              <a:t>2/22/2012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6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14300"/>
            <a:ext cx="8686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13" rIns="91425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066800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13" rIns="91425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697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aseline="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5pPr>
      <a:lvl6pPr marL="457130" algn="l" rtl="0" fontAlgn="base">
        <a:spcBef>
          <a:spcPct val="0"/>
        </a:spcBef>
        <a:spcAft>
          <a:spcPct val="0"/>
        </a:spcAft>
        <a:defRPr sz="3200">
          <a:solidFill>
            <a:srgbClr val="663300"/>
          </a:solidFill>
          <a:latin typeface="Arial Black" pitchFamily="34" charset="0"/>
        </a:defRPr>
      </a:lvl6pPr>
      <a:lvl7pPr marL="914259" algn="l" rtl="0" fontAlgn="base">
        <a:spcBef>
          <a:spcPct val="0"/>
        </a:spcBef>
        <a:spcAft>
          <a:spcPct val="0"/>
        </a:spcAft>
        <a:defRPr sz="3200">
          <a:solidFill>
            <a:srgbClr val="663300"/>
          </a:solidFill>
          <a:latin typeface="Arial Black" pitchFamily="34" charset="0"/>
        </a:defRPr>
      </a:lvl7pPr>
      <a:lvl8pPr marL="1371390" algn="l" rtl="0" fontAlgn="base">
        <a:spcBef>
          <a:spcPct val="0"/>
        </a:spcBef>
        <a:spcAft>
          <a:spcPct val="0"/>
        </a:spcAft>
        <a:defRPr sz="3200">
          <a:solidFill>
            <a:srgbClr val="663300"/>
          </a:solidFill>
          <a:latin typeface="Arial Black" pitchFamily="34" charset="0"/>
        </a:defRPr>
      </a:lvl8pPr>
      <a:lvl9pPr marL="1828519" algn="l" rtl="0" fontAlgn="base">
        <a:spcBef>
          <a:spcPct val="0"/>
        </a:spcBef>
        <a:spcAft>
          <a:spcPct val="0"/>
        </a:spcAft>
        <a:defRPr sz="3200">
          <a:solidFill>
            <a:srgbClr val="663300"/>
          </a:solidFill>
          <a:latin typeface="Arial Black" pitchFamily="34" charset="0"/>
        </a:defRPr>
      </a:lvl9pPr>
    </p:titleStyle>
    <p:bodyStyle>
      <a:lvl1pPr marL="342848" indent="-342848" algn="l" rtl="0" eaLnBrk="0" fontAlgn="base" hangingPunct="0">
        <a:spcBef>
          <a:spcPct val="25000"/>
        </a:spcBef>
        <a:spcAft>
          <a:spcPct val="25000"/>
        </a:spcAft>
        <a:buClr>
          <a:srgbClr val="5675A9"/>
        </a:buClr>
        <a:buSzPct val="75000"/>
        <a:buFont typeface="Wingdings" charset="2"/>
        <a:buChar char="¢"/>
        <a:defRPr sz="2400" baseline="0">
          <a:solidFill>
            <a:schemeClr val="bg1"/>
          </a:solidFill>
          <a:latin typeface="+mn-lt"/>
          <a:ea typeface="+mn-ea"/>
          <a:cs typeface="+mn-cs"/>
        </a:defRPr>
      </a:lvl1pPr>
      <a:lvl2pPr marL="742836" indent="-285707" algn="l" rtl="0" eaLnBrk="0" fontAlgn="base" hangingPunct="0">
        <a:spcBef>
          <a:spcPct val="10000"/>
        </a:spcBef>
        <a:spcAft>
          <a:spcPct val="10000"/>
        </a:spcAft>
        <a:buClr>
          <a:srgbClr val="5675A9"/>
        </a:buClr>
        <a:buSzPct val="75000"/>
        <a:buFont typeface="Wingdings" charset="2"/>
        <a:buChar char="l"/>
        <a:defRPr sz="2000" baseline="0">
          <a:solidFill>
            <a:schemeClr val="bg1"/>
          </a:solidFill>
          <a:latin typeface="+mn-lt"/>
        </a:defRPr>
      </a:lvl2pPr>
      <a:lvl3pPr marL="1142824" indent="-228564" algn="l" rtl="0" eaLnBrk="0" fontAlgn="base" hangingPunct="0">
        <a:spcBef>
          <a:spcPct val="20000"/>
        </a:spcBef>
        <a:spcAft>
          <a:spcPct val="0"/>
        </a:spcAft>
        <a:buClr>
          <a:srgbClr val="5675A9"/>
        </a:buClr>
        <a:buChar char="•"/>
        <a:defRPr sz="2400" baseline="0">
          <a:solidFill>
            <a:schemeClr val="bg1"/>
          </a:solidFill>
          <a:latin typeface="+mn-lt"/>
        </a:defRPr>
      </a:lvl3pPr>
      <a:lvl4pPr marL="1599954" indent="-228564" algn="l" rtl="0" eaLnBrk="0" fontAlgn="base" hangingPunct="0">
        <a:spcBef>
          <a:spcPct val="20000"/>
        </a:spcBef>
        <a:spcAft>
          <a:spcPct val="0"/>
        </a:spcAft>
        <a:buClr>
          <a:srgbClr val="5675A9"/>
        </a:buClr>
        <a:buChar char="•"/>
        <a:defRPr sz="1600" baseline="0">
          <a:solidFill>
            <a:schemeClr val="bg1"/>
          </a:solidFill>
          <a:latin typeface="+mn-lt"/>
        </a:defRPr>
      </a:lvl4pPr>
      <a:lvl5pPr marL="2057085" indent="-228564" algn="l" rtl="0" eaLnBrk="0" fontAlgn="base" hangingPunct="0">
        <a:spcBef>
          <a:spcPct val="20000"/>
        </a:spcBef>
        <a:spcAft>
          <a:spcPct val="0"/>
        </a:spcAft>
        <a:buClr>
          <a:srgbClr val="5675A9"/>
        </a:buClr>
        <a:buChar char="•"/>
        <a:defRPr sz="1600" baseline="0">
          <a:solidFill>
            <a:schemeClr val="bg1"/>
          </a:solidFill>
          <a:latin typeface="+mn-lt"/>
        </a:defRPr>
      </a:lvl5pPr>
      <a:lvl6pPr marL="2514215" indent="-228564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6pPr>
      <a:lvl7pPr marL="2971344" indent="-228564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7pPr>
      <a:lvl8pPr marL="3428475" indent="-228564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8pPr>
      <a:lvl9pPr marL="3885603" indent="-228564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4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8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3192162-658C-4A31-B2B9-E1572DF0E11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1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3.e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2.e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5.e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4.e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1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7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6.e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8.e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29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21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17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1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2.w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36.wmf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Database and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056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Based on slides from Jimmy Lin’s lecture slides (http://www.umiacs.umd.edu/~jimmylin/cloud-2010-Spring/index.html) (licensed under Creation Commons Attribution 3.0 License)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760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Peta</a:t>
            </a:r>
            <a:r>
              <a:rPr lang="en-US" dirty="0" smtClean="0"/>
              <a:t>-scale datasets are everywhere:</a:t>
            </a:r>
          </a:p>
          <a:p>
            <a:pPr lvl="1"/>
            <a:r>
              <a:rPr lang="en-US" dirty="0" err="1" smtClean="0"/>
              <a:t>Facebook</a:t>
            </a:r>
            <a:r>
              <a:rPr lang="en-US" dirty="0" smtClean="0"/>
              <a:t> has 2.5 PB of user data + 15 TB/day (4/2009) </a:t>
            </a:r>
          </a:p>
          <a:p>
            <a:pPr lvl="1"/>
            <a:r>
              <a:rPr lang="en-US" dirty="0" smtClean="0"/>
              <a:t>eBay has 6.5 PB of user data + 50 TB/day (5/2009)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A lot of these datasets are (mostly) structured</a:t>
            </a:r>
          </a:p>
          <a:p>
            <a:pPr lvl="1"/>
            <a:r>
              <a:rPr lang="en-US" dirty="0" smtClean="0"/>
              <a:t>Query logs</a:t>
            </a:r>
          </a:p>
          <a:p>
            <a:pPr lvl="1"/>
            <a:r>
              <a:rPr lang="en-US" dirty="0" smtClean="0"/>
              <a:t>Point-of-sale records</a:t>
            </a:r>
          </a:p>
          <a:p>
            <a:pPr lvl="1"/>
            <a:r>
              <a:rPr lang="en-US" dirty="0" smtClean="0"/>
              <a:t>User data (e.g., demographics)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How do we perform data analysis at scale?</a:t>
            </a:r>
          </a:p>
          <a:p>
            <a:pPr lvl="1"/>
            <a:r>
              <a:rPr lang="en-US" dirty="0" smtClean="0"/>
              <a:t>Relational databases and SQL</a:t>
            </a:r>
          </a:p>
          <a:p>
            <a:pPr lvl="1"/>
            <a:r>
              <a:rPr lang="en-US" dirty="0" smtClean="0"/>
              <a:t>MapReduce (Hadoop)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247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Relational Databases vs. 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Relational databases:</a:t>
            </a:r>
          </a:p>
          <a:p>
            <a:pPr lvl="1"/>
            <a:r>
              <a:rPr lang="en-US" dirty="0" smtClean="0"/>
              <a:t>Multipurpose: analysis and transactions; batch and interactive</a:t>
            </a:r>
          </a:p>
          <a:p>
            <a:pPr lvl="1"/>
            <a:r>
              <a:rPr lang="en-US" dirty="0" smtClean="0"/>
              <a:t>Data integrity via ACID transactions</a:t>
            </a:r>
          </a:p>
          <a:p>
            <a:pPr lvl="1"/>
            <a:r>
              <a:rPr lang="en-US" dirty="0" smtClean="0"/>
              <a:t>Lots of tools in software ecosystem (for ingesting, reporting, etc.)</a:t>
            </a:r>
          </a:p>
          <a:p>
            <a:pPr lvl="1"/>
            <a:r>
              <a:rPr lang="en-US" dirty="0" smtClean="0"/>
              <a:t>Supports SQL (and SQL integration, e.g., JDBC)</a:t>
            </a:r>
          </a:p>
          <a:p>
            <a:pPr lvl="1"/>
            <a:r>
              <a:rPr lang="en-US" dirty="0" smtClean="0"/>
              <a:t>Automatic SQL query optimization</a:t>
            </a:r>
          </a:p>
          <a:p>
            <a:r>
              <a:rPr lang="en-US" dirty="0" smtClean="0"/>
              <a:t>MapReduce (Hadoop):</a:t>
            </a:r>
          </a:p>
          <a:p>
            <a:pPr lvl="1"/>
            <a:r>
              <a:rPr lang="en-US" dirty="0" smtClean="0"/>
              <a:t>Designed for large clusters, fault tolerant</a:t>
            </a:r>
          </a:p>
          <a:p>
            <a:pPr lvl="1"/>
            <a:r>
              <a:rPr lang="en-US" dirty="0" smtClean="0"/>
              <a:t>Data is accessed in “native format”</a:t>
            </a:r>
          </a:p>
          <a:p>
            <a:pPr lvl="1"/>
            <a:r>
              <a:rPr lang="en-US" dirty="0" smtClean="0"/>
              <a:t>Supports many query languages</a:t>
            </a:r>
          </a:p>
          <a:p>
            <a:pPr lvl="1"/>
            <a:r>
              <a:rPr lang="en-US" dirty="0" smtClean="0"/>
              <a:t>Programmers retain control over performance</a:t>
            </a:r>
          </a:p>
          <a:p>
            <a:pPr lvl="1"/>
            <a:r>
              <a:rPr lang="en-US" dirty="0" smtClean="0"/>
              <a:t>Open source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611938"/>
            <a:ext cx="4419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0" dirty="0">
                <a:solidFill>
                  <a:schemeClr val="bg2"/>
                </a:solidFill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</a:rPr>
              <a:t>O’Reilly Blog post by Joseph </a:t>
            </a:r>
            <a:r>
              <a:rPr lang="en-US" sz="1000" b="0" dirty="0" err="1" smtClean="0">
                <a:solidFill>
                  <a:schemeClr val="bg2"/>
                </a:solidFill>
              </a:rPr>
              <a:t>Hellerstein</a:t>
            </a:r>
            <a:r>
              <a:rPr lang="en-US" sz="1000" b="0" dirty="0" smtClean="0">
                <a:solidFill>
                  <a:schemeClr val="bg2"/>
                </a:solidFill>
              </a:rPr>
              <a:t> (11/19/2008)</a:t>
            </a:r>
            <a:endParaRPr lang="en-US" sz="1000" b="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31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Workloads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OLTP (online transaction processing)</a:t>
            </a:r>
          </a:p>
          <a:p>
            <a:pPr lvl="1"/>
            <a:r>
              <a:rPr lang="en-US" dirty="0" smtClean="0"/>
              <a:t>Typical applications: e-commerce, banking, airline reservations</a:t>
            </a:r>
          </a:p>
          <a:p>
            <a:pPr lvl="1"/>
            <a:r>
              <a:rPr lang="en-US" dirty="0" smtClean="0"/>
              <a:t>User facing: real-time, low latency, highly-concurrent</a:t>
            </a:r>
          </a:p>
          <a:p>
            <a:pPr lvl="1"/>
            <a:r>
              <a:rPr lang="en-US" dirty="0" smtClean="0"/>
              <a:t>Tasks: relatively small set of “standard” transactional queries</a:t>
            </a:r>
          </a:p>
          <a:p>
            <a:pPr lvl="1"/>
            <a:r>
              <a:rPr lang="en-US" dirty="0" smtClean="0"/>
              <a:t>Data access pattern: random reads, updates, writes (involving relatively small amounts of data)</a:t>
            </a:r>
          </a:p>
          <a:p>
            <a:r>
              <a:rPr lang="en-US" dirty="0" smtClean="0"/>
              <a:t>OLAP (online analytical processing)</a:t>
            </a:r>
          </a:p>
          <a:p>
            <a:pPr lvl="1"/>
            <a:r>
              <a:rPr lang="en-US" dirty="0" smtClean="0"/>
              <a:t>Typical applications: business intelligence, data mining</a:t>
            </a:r>
          </a:p>
          <a:p>
            <a:pPr lvl="1"/>
            <a:r>
              <a:rPr lang="en-US" dirty="0" smtClean="0"/>
              <a:t>Back-end processing: batch workloads, less concurrency</a:t>
            </a:r>
          </a:p>
          <a:p>
            <a:pPr lvl="1"/>
            <a:r>
              <a:rPr lang="en-US" dirty="0" smtClean="0"/>
              <a:t>Tasks: complex analytical queries, often ad hoc</a:t>
            </a:r>
          </a:p>
          <a:p>
            <a:pPr lvl="1"/>
            <a:r>
              <a:rPr lang="en-US" dirty="0" smtClean="0"/>
              <a:t>Data access pattern: table scans, large amounts of data involved per query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2862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Database or Two?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Downsides of co-existing OLTP and OLAP workloads</a:t>
            </a:r>
          </a:p>
          <a:p>
            <a:pPr lvl="1"/>
            <a:r>
              <a:rPr lang="en-US" dirty="0" smtClean="0"/>
              <a:t>Poor memory management</a:t>
            </a:r>
          </a:p>
          <a:p>
            <a:pPr lvl="1"/>
            <a:r>
              <a:rPr lang="en-US" dirty="0" smtClean="0"/>
              <a:t>Conflicting data access patterns</a:t>
            </a:r>
          </a:p>
          <a:p>
            <a:pPr lvl="1"/>
            <a:r>
              <a:rPr lang="en-US" dirty="0" smtClean="0"/>
              <a:t>Variable latency</a:t>
            </a:r>
          </a:p>
          <a:p>
            <a:r>
              <a:rPr lang="en-US" dirty="0" smtClean="0"/>
              <a:t>Solution: separate databases</a:t>
            </a:r>
          </a:p>
          <a:p>
            <a:pPr lvl="1"/>
            <a:r>
              <a:rPr lang="en-US" dirty="0" smtClean="0"/>
              <a:t>User-facing OLTP database for high-volume transactions</a:t>
            </a:r>
          </a:p>
          <a:p>
            <a:pPr lvl="1"/>
            <a:r>
              <a:rPr lang="en-US" dirty="0" smtClean="0"/>
              <a:t>Data warehouse for OLAP workloads</a:t>
            </a:r>
          </a:p>
          <a:p>
            <a:pPr lvl="1"/>
            <a:r>
              <a:rPr lang="en-US" dirty="0" smtClean="0"/>
              <a:t>How do we connect the two?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41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OLTP/OLAP Architecture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9906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OLTP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5626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OLAP</a:t>
            </a:r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 bwMode="auto">
          <a:xfrm>
            <a:off x="3048000" y="3467100"/>
            <a:ext cx="2514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95601" y="2667000"/>
            <a:ext cx="28193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</a:rPr>
              <a:t>ETL</a:t>
            </a:r>
            <a:r>
              <a:rPr lang="en-US" sz="1400" b="1" dirty="0">
                <a:solidFill>
                  <a:srgbClr val="000000"/>
                </a:solidFill>
              </a:rPr>
              <a:t/>
            </a:r>
            <a:br>
              <a:rPr lang="en-US" sz="1400" b="1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(Extract, Transform, and Load)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946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OLTP/OLAP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OLTP database for user-facing transactions</a:t>
            </a:r>
          </a:p>
          <a:p>
            <a:pPr lvl="1"/>
            <a:r>
              <a:rPr lang="en-US" dirty="0" smtClean="0"/>
              <a:t>Retain records of all activity</a:t>
            </a:r>
          </a:p>
          <a:p>
            <a:pPr lvl="1"/>
            <a:r>
              <a:rPr lang="en-US" dirty="0" smtClean="0"/>
              <a:t>Periodic ETL (e.g., nightly)</a:t>
            </a:r>
          </a:p>
          <a:p>
            <a:r>
              <a:rPr lang="en-US" dirty="0" smtClean="0"/>
              <a:t>Extract-Transform-Load (ETL)</a:t>
            </a:r>
          </a:p>
          <a:p>
            <a:pPr lvl="1"/>
            <a:r>
              <a:rPr lang="en-US" dirty="0" smtClean="0"/>
              <a:t>Extract records from source</a:t>
            </a:r>
          </a:p>
          <a:p>
            <a:pPr lvl="1"/>
            <a:r>
              <a:rPr lang="en-US" dirty="0" smtClean="0"/>
              <a:t>Transform: clean data, check integrity, aggregate, etc.</a:t>
            </a:r>
          </a:p>
          <a:p>
            <a:pPr lvl="1"/>
            <a:r>
              <a:rPr lang="en-US" dirty="0" smtClean="0"/>
              <a:t>Load into OLAP database</a:t>
            </a:r>
          </a:p>
          <a:p>
            <a:r>
              <a:rPr lang="en-US" dirty="0" smtClean="0"/>
              <a:t>OLAP database for data warehousing</a:t>
            </a:r>
          </a:p>
          <a:p>
            <a:pPr lvl="1"/>
            <a:r>
              <a:rPr lang="en-US" dirty="0" smtClean="0"/>
              <a:t>Business intelligence: reporting, ad hoc queries, data mining, etc.</a:t>
            </a:r>
          </a:p>
          <a:p>
            <a:pPr lvl="1"/>
            <a:r>
              <a:rPr lang="en-US" dirty="0" smtClean="0"/>
              <a:t>Feedback to improve OLTP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91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914400"/>
          </a:xfrm>
          <a:noFill/>
        </p:spPr>
        <p:txBody>
          <a:bodyPr/>
          <a:lstStyle/>
          <a:p>
            <a:pPr eaLnBrk="1" hangingPunct="1"/>
            <a:r>
              <a:rPr lang="en-US" smtClean="0"/>
              <a:t>Warehouse Models &amp; Operators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001000" cy="4800600"/>
          </a:xfrm>
        </p:spPr>
        <p:txBody>
          <a:bodyPr/>
          <a:lstStyle/>
          <a:p>
            <a:pPr eaLnBrk="1" hangingPunct="1"/>
            <a:r>
              <a:rPr lang="en-US" smtClean="0"/>
              <a:t>Data Models</a:t>
            </a:r>
          </a:p>
          <a:p>
            <a:pPr lvl="1" eaLnBrk="1" hangingPunct="1"/>
            <a:r>
              <a:rPr lang="en-US" smtClean="0"/>
              <a:t>relations</a:t>
            </a:r>
          </a:p>
          <a:p>
            <a:pPr lvl="1" eaLnBrk="1" hangingPunct="1"/>
            <a:r>
              <a:rPr lang="en-US" smtClean="0"/>
              <a:t>stars &amp; snowflakes</a:t>
            </a:r>
          </a:p>
          <a:p>
            <a:pPr lvl="1" eaLnBrk="1" hangingPunct="1"/>
            <a:r>
              <a:rPr lang="en-US" smtClean="0"/>
              <a:t>cubes</a:t>
            </a:r>
          </a:p>
          <a:p>
            <a:pPr eaLnBrk="1" hangingPunct="1"/>
            <a:r>
              <a:rPr lang="en-US" smtClean="0"/>
              <a:t>Operators</a:t>
            </a:r>
          </a:p>
          <a:p>
            <a:pPr lvl="1" eaLnBrk="1" hangingPunct="1"/>
            <a:r>
              <a:rPr lang="en-US" smtClean="0"/>
              <a:t>slice &amp; dice</a:t>
            </a:r>
          </a:p>
          <a:p>
            <a:pPr lvl="1" eaLnBrk="1" hangingPunct="1"/>
            <a:r>
              <a:rPr lang="en-US" smtClean="0"/>
              <a:t>roll-up, drill down</a:t>
            </a:r>
          </a:p>
          <a:p>
            <a:pPr lvl="1" eaLnBrk="1" hangingPunct="1"/>
            <a:r>
              <a:rPr lang="en-US" smtClean="0"/>
              <a:t>pivoting</a:t>
            </a:r>
          </a:p>
          <a:p>
            <a:pPr lvl="1" eaLnBrk="1" hangingPunct="1"/>
            <a:r>
              <a:rPr lang="en-US" smtClean="0"/>
              <a:t>other</a:t>
            </a:r>
          </a:p>
        </p:txBody>
      </p:sp>
      <p:sp>
        <p:nvSpPr>
          <p:cNvPr id="450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506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50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8FBC1756-DA19-4807-8D2E-2078B3A89FB4}" type="slidenum">
              <a:rPr lang="en-US" sz="1400" smtClean="0"/>
              <a:pPr/>
              <a:t>16</a:t>
            </a:fld>
            <a:endParaRPr lang="en-US" sz="1000" smtClean="0"/>
          </a:p>
        </p:txBody>
      </p:sp>
    </p:spTree>
    <p:extLst>
      <p:ext uri="{BB962C8B-B14F-4D97-AF65-F5344CB8AC3E}">
        <p14:creationId xmlns:p14="http://schemas.microsoft.com/office/powerpoint/2010/main" val="416074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Star</a:t>
            </a:r>
          </a:p>
        </p:txBody>
      </p:sp>
      <p:sp>
        <p:nvSpPr>
          <p:cNvPr id="4608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60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ABB8D311-804C-4A94-A8DB-8E97A03141A4}" type="slidenum">
              <a:rPr lang="en-US" sz="1400" smtClean="0"/>
              <a:pPr/>
              <a:t>17</a:t>
            </a:fld>
            <a:endParaRPr lang="en-US" sz="1000" smtClean="0"/>
          </a:p>
        </p:txBody>
      </p:sp>
      <p:graphicFrame>
        <p:nvGraphicFramePr>
          <p:cNvPr id="46086" name="Object 3"/>
          <p:cNvGraphicFramePr>
            <a:graphicFrameLocks/>
          </p:cNvGraphicFramePr>
          <p:nvPr/>
        </p:nvGraphicFramePr>
        <p:xfrm>
          <a:off x="1143000" y="5181600"/>
          <a:ext cx="639127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Worksheet" r:id="rId4" imgW="6210300" imgH="1047750" progId="Excel.Sheet.8">
                  <p:embed/>
                </p:oleObj>
              </mc:Choice>
              <mc:Fallback>
                <p:oleObj name="Worksheet" r:id="rId4" imgW="6210300" imgH="104775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181600"/>
                        <a:ext cx="639127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4"/>
          <p:cNvGraphicFramePr>
            <a:graphicFrameLocks/>
          </p:cNvGraphicFramePr>
          <p:nvPr/>
        </p:nvGraphicFramePr>
        <p:xfrm>
          <a:off x="431800" y="1571625"/>
          <a:ext cx="308927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Worksheet" r:id="rId6" imgW="3238500" imgH="790575" progId="Excel.Sheet.8">
                  <p:embed/>
                </p:oleObj>
              </mc:Choice>
              <mc:Fallback>
                <p:oleObj name="Worksheet" r:id="rId6" imgW="3238500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571625"/>
                        <a:ext cx="3089275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5"/>
          <p:cNvGraphicFramePr>
            <a:graphicFrameLocks/>
          </p:cNvGraphicFramePr>
          <p:nvPr/>
        </p:nvGraphicFramePr>
        <p:xfrm>
          <a:off x="6238875" y="1593850"/>
          <a:ext cx="2036763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Worksheet" r:id="rId8" imgW="2228850" imgH="1047750" progId="Excel.Sheet.8">
                  <p:embed/>
                </p:oleObj>
              </mc:Choice>
              <mc:Fallback>
                <p:oleObj name="Worksheet" r:id="rId8" imgW="2228850" imgH="104775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1593850"/>
                        <a:ext cx="2036763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9" name="Line 6"/>
          <p:cNvSpPr>
            <a:spLocks noChangeShapeType="1"/>
          </p:cNvSpPr>
          <p:nvPr/>
        </p:nvSpPr>
        <p:spPr bwMode="auto">
          <a:xfrm>
            <a:off x="2824163" y="2341563"/>
            <a:ext cx="19050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7"/>
          <p:cNvSpPr>
            <a:spLocks noChangeShapeType="1"/>
          </p:cNvSpPr>
          <p:nvPr/>
        </p:nvSpPr>
        <p:spPr bwMode="auto">
          <a:xfrm flipH="1">
            <a:off x="5795963" y="2646363"/>
            <a:ext cx="685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8"/>
          <p:cNvSpPr>
            <a:spLocks noChangeShapeType="1"/>
          </p:cNvSpPr>
          <p:nvPr/>
        </p:nvSpPr>
        <p:spPr bwMode="auto">
          <a:xfrm flipH="1">
            <a:off x="4038600" y="4322763"/>
            <a:ext cx="4763" cy="782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092" name="Object 9"/>
          <p:cNvGraphicFramePr>
            <a:graphicFrameLocks/>
          </p:cNvGraphicFramePr>
          <p:nvPr/>
        </p:nvGraphicFramePr>
        <p:xfrm>
          <a:off x="1419225" y="3276600"/>
          <a:ext cx="614362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Worksheet" r:id="rId10" imgW="5848350" imgH="1047750" progId="Excel.Sheet.8">
                  <p:embed/>
                </p:oleObj>
              </mc:Choice>
              <mc:Fallback>
                <p:oleObj name="Worksheet" r:id="rId10" imgW="5848350" imgH="104775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225" y="3276600"/>
                        <a:ext cx="614362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485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Star Schema</a:t>
            </a:r>
          </a:p>
        </p:txBody>
      </p:sp>
      <p:sp>
        <p:nvSpPr>
          <p:cNvPr id="4710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BFA3F137-C30E-4E8C-8AE3-8C5738583762}" type="slidenum">
              <a:rPr lang="en-US" sz="1400" smtClean="0"/>
              <a:pPr/>
              <a:t>18</a:t>
            </a:fld>
            <a:endParaRPr lang="en-US" sz="1000" smtClean="0"/>
          </a:p>
        </p:txBody>
      </p:sp>
      <p:pic>
        <p:nvPicPr>
          <p:cNvPr id="47110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788" y="2111375"/>
            <a:ext cx="1003300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111" name="Line 4"/>
          <p:cNvSpPr>
            <a:spLocks noChangeShapeType="1"/>
          </p:cNvSpPr>
          <p:nvPr/>
        </p:nvSpPr>
        <p:spPr bwMode="auto">
          <a:xfrm>
            <a:off x="2514600" y="32004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Line 5"/>
          <p:cNvSpPr>
            <a:spLocks noChangeShapeType="1"/>
          </p:cNvSpPr>
          <p:nvPr/>
        </p:nvSpPr>
        <p:spPr bwMode="auto">
          <a:xfrm>
            <a:off x="4800600" y="3200400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3" name="Line 6"/>
          <p:cNvSpPr>
            <a:spLocks noChangeShapeType="1"/>
          </p:cNvSpPr>
          <p:nvPr/>
        </p:nvSpPr>
        <p:spPr bwMode="auto">
          <a:xfrm>
            <a:off x="4267200" y="41148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7114" name="Picture 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988" y="2560638"/>
            <a:ext cx="1003300" cy="127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115" name="Picture 8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788" y="2684463"/>
            <a:ext cx="1003300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116" name="Picture 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788" y="4946650"/>
            <a:ext cx="1003300" cy="76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059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Terms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4800600" cy="4800600"/>
          </a:xfrm>
        </p:spPr>
        <p:txBody>
          <a:bodyPr/>
          <a:lstStyle/>
          <a:p>
            <a:pPr eaLnBrk="1" hangingPunct="1"/>
            <a:r>
              <a:rPr lang="en-US" smtClean="0"/>
              <a:t>Fact table</a:t>
            </a:r>
          </a:p>
          <a:p>
            <a:pPr eaLnBrk="1" hangingPunct="1"/>
            <a:r>
              <a:rPr lang="en-US" smtClean="0"/>
              <a:t>Dimension tables</a:t>
            </a:r>
          </a:p>
          <a:p>
            <a:pPr eaLnBrk="1" hangingPunct="1"/>
            <a:r>
              <a:rPr lang="en-US" smtClean="0"/>
              <a:t>Measures</a:t>
            </a:r>
          </a:p>
        </p:txBody>
      </p:sp>
      <p:sp>
        <p:nvSpPr>
          <p:cNvPr id="4813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813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813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4586CFA0-C1D7-445F-A745-79DE79188F09}" type="slidenum">
              <a:rPr lang="en-US" sz="1400" smtClean="0"/>
              <a:pPr/>
              <a:t>19</a:t>
            </a:fld>
            <a:endParaRPr lang="en-US" sz="1000" smtClean="0"/>
          </a:p>
        </p:txBody>
      </p:sp>
      <p:grpSp>
        <p:nvGrpSpPr>
          <p:cNvPr id="48135" name="Group 11"/>
          <p:cNvGrpSpPr>
            <a:grpSpLocks/>
          </p:cNvGrpSpPr>
          <p:nvPr/>
        </p:nvGrpSpPr>
        <p:grpSpPr bwMode="auto">
          <a:xfrm>
            <a:off x="4052888" y="3213100"/>
            <a:ext cx="3390900" cy="2160588"/>
            <a:chOff x="2553" y="2024"/>
            <a:chExt cx="2136" cy="1361"/>
          </a:xfrm>
        </p:grpSpPr>
        <p:pic>
          <p:nvPicPr>
            <p:cNvPr id="48136" name="Picture 4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7" y="2024"/>
              <a:ext cx="379" cy="7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8137" name="Line 5"/>
            <p:cNvSpPr>
              <a:spLocks noChangeShapeType="1"/>
            </p:cNvSpPr>
            <p:nvPr/>
          </p:nvSpPr>
          <p:spPr bwMode="auto">
            <a:xfrm>
              <a:off x="2945" y="2435"/>
              <a:ext cx="46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8" name="Line 6"/>
            <p:cNvSpPr>
              <a:spLocks noChangeShapeType="1"/>
            </p:cNvSpPr>
            <p:nvPr/>
          </p:nvSpPr>
          <p:spPr bwMode="auto">
            <a:xfrm>
              <a:off x="3810" y="2435"/>
              <a:ext cx="49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9" name="Line 7"/>
            <p:cNvSpPr>
              <a:spLocks noChangeShapeType="1"/>
            </p:cNvSpPr>
            <p:nvPr/>
          </p:nvSpPr>
          <p:spPr bwMode="auto">
            <a:xfrm>
              <a:off x="3608" y="2781"/>
              <a:ext cx="0" cy="3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8140" name="Picture 8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0" y="2194"/>
              <a:ext cx="379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8141" name="Picture 9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3" y="2241"/>
              <a:ext cx="379" cy="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8142" name="Picture 10"/>
            <p:cNvPicPr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7" y="3095"/>
              <a:ext cx="379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6787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Role of relational databases in today’s organizations</a:t>
            </a:r>
          </a:p>
          <a:p>
            <a:pPr lvl="1"/>
            <a:r>
              <a:rPr lang="en-US" dirty="0" smtClean="0"/>
              <a:t>Where does MapReduce fit in?</a:t>
            </a:r>
          </a:p>
          <a:p>
            <a:r>
              <a:rPr lang="en-US" dirty="0" smtClean="0"/>
              <a:t>MapReduce algorithms for processing relational data</a:t>
            </a:r>
          </a:p>
          <a:p>
            <a:pPr lvl="1"/>
            <a:r>
              <a:rPr lang="en-US" dirty="0" smtClean="0"/>
              <a:t>How do I perform a join, etc.?</a:t>
            </a:r>
          </a:p>
          <a:p>
            <a:r>
              <a:rPr lang="en-US" dirty="0" smtClean="0"/>
              <a:t>Evolving roles of relational databases and MapReduce</a:t>
            </a:r>
          </a:p>
          <a:p>
            <a:pPr lvl="1"/>
            <a:r>
              <a:rPr lang="en-US" dirty="0" smtClean="0"/>
              <a:t>What’s in store for the future?</a:t>
            </a:r>
          </a:p>
        </p:txBody>
      </p:sp>
    </p:spTree>
    <p:extLst>
      <p:ext uri="{BB962C8B-B14F-4D97-AF65-F5344CB8AC3E}">
        <p14:creationId xmlns:p14="http://schemas.microsoft.com/office/powerpoint/2010/main" val="1215330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Dimension Hierarchies</a:t>
            </a:r>
          </a:p>
        </p:txBody>
      </p:sp>
      <p:sp>
        <p:nvSpPr>
          <p:cNvPr id="4915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91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491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EEA9AB79-4C70-4538-90A8-D9CB1E482BB4}" type="slidenum">
              <a:rPr lang="en-US" sz="1400" smtClean="0"/>
              <a:pPr/>
              <a:t>20</a:t>
            </a:fld>
            <a:endParaRPr lang="en-US" sz="1000" smtClean="0"/>
          </a:p>
        </p:txBody>
      </p:sp>
      <p:graphicFrame>
        <p:nvGraphicFramePr>
          <p:cNvPr id="49158" name="Object 3"/>
          <p:cNvGraphicFramePr>
            <a:graphicFrameLocks/>
          </p:cNvGraphicFramePr>
          <p:nvPr/>
        </p:nvGraphicFramePr>
        <p:xfrm>
          <a:off x="481013" y="3305175"/>
          <a:ext cx="337978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Worksheet" r:id="rId4" imgW="3762375" imgH="1047750" progId="Excel.Sheet.8">
                  <p:embed/>
                </p:oleObj>
              </mc:Choice>
              <mc:Fallback>
                <p:oleObj name="Worksheet" r:id="rId4" imgW="3762375" imgH="104775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3305175"/>
                        <a:ext cx="3379787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4"/>
          <p:cNvGraphicFramePr>
            <a:graphicFrameLocks/>
          </p:cNvGraphicFramePr>
          <p:nvPr/>
        </p:nvGraphicFramePr>
        <p:xfrm>
          <a:off x="4648200" y="3886200"/>
          <a:ext cx="28194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Worksheet" r:id="rId6" imgW="2686050" imgH="790575" progId="Excel.Sheet.8">
                  <p:embed/>
                </p:oleObj>
              </mc:Choice>
              <mc:Fallback>
                <p:oleObj name="Worksheet" r:id="rId6" imgW="2686050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886200"/>
                        <a:ext cx="28194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5"/>
          <p:cNvGraphicFramePr>
            <a:graphicFrameLocks/>
          </p:cNvGraphicFramePr>
          <p:nvPr/>
        </p:nvGraphicFramePr>
        <p:xfrm>
          <a:off x="5684838" y="5334000"/>
          <a:ext cx="27273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Worksheet" r:id="rId8" imgW="2600325" imgH="790575" progId="Excel.Sheet.8">
                  <p:embed/>
                </p:oleObj>
              </mc:Choice>
              <mc:Fallback>
                <p:oleObj name="Worksheet" r:id="rId8" imgW="26003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8" y="5334000"/>
                        <a:ext cx="2727325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6"/>
          <p:cNvGraphicFramePr>
            <a:graphicFrameLocks/>
          </p:cNvGraphicFramePr>
          <p:nvPr/>
        </p:nvGraphicFramePr>
        <p:xfrm>
          <a:off x="4716463" y="2743200"/>
          <a:ext cx="2986087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Worksheet" r:id="rId10" imgW="2847975" imgH="790575" progId="Excel.Sheet.8">
                  <p:embed/>
                </p:oleObj>
              </mc:Choice>
              <mc:Fallback>
                <p:oleObj name="Worksheet" r:id="rId10" imgW="284797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743200"/>
                        <a:ext cx="2986087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Line 7"/>
          <p:cNvSpPr>
            <a:spLocks noChangeShapeType="1"/>
          </p:cNvSpPr>
          <p:nvPr/>
        </p:nvSpPr>
        <p:spPr bwMode="auto">
          <a:xfrm flipV="1">
            <a:off x="4010025" y="3208338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8"/>
          <p:cNvSpPr>
            <a:spLocks noChangeShapeType="1"/>
          </p:cNvSpPr>
          <p:nvPr/>
        </p:nvSpPr>
        <p:spPr bwMode="auto">
          <a:xfrm>
            <a:off x="4010025" y="3894138"/>
            <a:ext cx="6096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9"/>
          <p:cNvSpPr>
            <a:spLocks noChangeShapeType="1"/>
          </p:cNvSpPr>
          <p:nvPr/>
        </p:nvSpPr>
        <p:spPr bwMode="auto">
          <a:xfrm>
            <a:off x="6219825" y="4732338"/>
            <a:ext cx="457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Rectangle 10"/>
          <p:cNvSpPr>
            <a:spLocks noChangeArrowheads="1"/>
          </p:cNvSpPr>
          <p:nvPr/>
        </p:nvSpPr>
        <p:spPr bwMode="auto">
          <a:xfrm>
            <a:off x="1127125" y="1965325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store</a:t>
            </a:r>
          </a:p>
        </p:txBody>
      </p:sp>
      <p:sp>
        <p:nvSpPr>
          <p:cNvPr id="49166" name="Rectangle 11"/>
          <p:cNvSpPr>
            <a:spLocks noChangeArrowheads="1"/>
          </p:cNvSpPr>
          <p:nvPr/>
        </p:nvSpPr>
        <p:spPr bwMode="auto">
          <a:xfrm>
            <a:off x="2651125" y="1584325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sType</a:t>
            </a:r>
          </a:p>
        </p:txBody>
      </p:sp>
      <p:sp>
        <p:nvSpPr>
          <p:cNvPr id="49167" name="Rectangle 12"/>
          <p:cNvSpPr>
            <a:spLocks noChangeArrowheads="1"/>
          </p:cNvSpPr>
          <p:nvPr/>
        </p:nvSpPr>
        <p:spPr bwMode="auto">
          <a:xfrm>
            <a:off x="2727325" y="219392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city</a:t>
            </a:r>
          </a:p>
        </p:txBody>
      </p:sp>
      <p:sp>
        <p:nvSpPr>
          <p:cNvPr id="49168" name="Rectangle 13"/>
          <p:cNvSpPr>
            <a:spLocks noChangeArrowheads="1"/>
          </p:cNvSpPr>
          <p:nvPr/>
        </p:nvSpPr>
        <p:spPr bwMode="auto">
          <a:xfrm>
            <a:off x="3946525" y="2193925"/>
            <a:ext cx="1033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region</a:t>
            </a:r>
          </a:p>
        </p:txBody>
      </p:sp>
      <p:sp>
        <p:nvSpPr>
          <p:cNvPr id="49169" name="Line 14"/>
          <p:cNvSpPr>
            <a:spLocks noChangeShapeType="1"/>
          </p:cNvSpPr>
          <p:nvPr/>
        </p:nvSpPr>
        <p:spPr bwMode="auto">
          <a:xfrm flipV="1">
            <a:off x="1981200" y="1828800"/>
            <a:ext cx="685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5"/>
          <p:cNvSpPr>
            <a:spLocks noChangeShapeType="1"/>
          </p:cNvSpPr>
          <p:nvPr/>
        </p:nvSpPr>
        <p:spPr bwMode="auto">
          <a:xfrm>
            <a:off x="1981200" y="2209800"/>
            <a:ext cx="7620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Line 16"/>
          <p:cNvSpPr>
            <a:spLocks noChangeShapeType="1"/>
          </p:cNvSpPr>
          <p:nvPr/>
        </p:nvSpPr>
        <p:spPr bwMode="auto">
          <a:xfrm>
            <a:off x="3352800" y="24384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Line 17"/>
          <p:cNvSpPr>
            <a:spLocks noChangeShapeType="1"/>
          </p:cNvSpPr>
          <p:nvPr/>
        </p:nvSpPr>
        <p:spPr bwMode="auto">
          <a:xfrm>
            <a:off x="533400" y="22098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3" name="Rectangle 18"/>
          <p:cNvSpPr>
            <a:spLocks noChangeArrowheads="1"/>
          </p:cNvSpPr>
          <p:nvPr/>
        </p:nvSpPr>
        <p:spPr bwMode="auto">
          <a:xfrm>
            <a:off x="914400" y="4876800"/>
            <a:ext cx="31035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latin typeface="Wingdings" pitchFamily="2" charset="2"/>
              </a:rPr>
              <a:t>è</a:t>
            </a:r>
            <a:r>
              <a:rPr lang="en-US"/>
              <a:t> snowflake schema</a:t>
            </a:r>
          </a:p>
          <a:p>
            <a:r>
              <a:rPr lang="en-US">
                <a:latin typeface="Wingdings" pitchFamily="2" charset="2"/>
              </a:rPr>
              <a:t>è</a:t>
            </a:r>
            <a:r>
              <a:rPr lang="en-US"/>
              <a:t> constellations</a:t>
            </a:r>
          </a:p>
        </p:txBody>
      </p:sp>
    </p:spTree>
    <p:extLst>
      <p:ext uri="{BB962C8B-B14F-4D97-AF65-F5344CB8AC3E}">
        <p14:creationId xmlns:p14="http://schemas.microsoft.com/office/powerpoint/2010/main" val="269595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Cube</a:t>
            </a:r>
          </a:p>
        </p:txBody>
      </p:sp>
      <p:sp>
        <p:nvSpPr>
          <p:cNvPr id="50179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44AB4C10-190E-44BA-80D7-20FDC07E99AC}" type="slidenum">
              <a:rPr lang="en-US" sz="1400" smtClean="0"/>
              <a:pPr/>
              <a:t>21</a:t>
            </a:fld>
            <a:endParaRPr lang="en-US" sz="1000" smtClean="0"/>
          </a:p>
        </p:txBody>
      </p:sp>
      <p:graphicFrame>
        <p:nvGraphicFramePr>
          <p:cNvPr id="50182" name="Object 3"/>
          <p:cNvGraphicFramePr>
            <a:graphicFrameLocks/>
          </p:cNvGraphicFramePr>
          <p:nvPr/>
        </p:nvGraphicFramePr>
        <p:xfrm>
          <a:off x="768350" y="3021013"/>
          <a:ext cx="3167063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Worksheet" r:id="rId4" imgW="3019425" imgH="1304925" progId="Excel.Sheet.8">
                  <p:embed/>
                </p:oleObj>
              </mc:Choice>
              <mc:Fallback>
                <p:oleObj name="Worksheet" r:id="rId4" imgW="3019425" imgH="130492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3021013"/>
                        <a:ext cx="3167063" cy="125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4"/>
          <p:cNvGraphicFramePr>
            <a:graphicFrameLocks/>
          </p:cNvGraphicFramePr>
          <p:nvPr/>
        </p:nvGraphicFramePr>
        <p:xfrm>
          <a:off x="5183188" y="3192463"/>
          <a:ext cx="2568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Worksheet" r:id="rId6" imgW="2447925" imgH="790575" progId="Excel.Sheet.8">
                  <p:embed/>
                </p:oleObj>
              </mc:Choice>
              <mc:Fallback>
                <p:oleObj name="Worksheet" r:id="rId6" imgW="24479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3188" y="3192463"/>
                        <a:ext cx="2568575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4" name="Rectangle 5"/>
          <p:cNvSpPr>
            <a:spLocks noChangeArrowheads="1"/>
          </p:cNvSpPr>
          <p:nvPr/>
        </p:nvSpPr>
        <p:spPr bwMode="auto">
          <a:xfrm>
            <a:off x="746125" y="2346325"/>
            <a:ext cx="230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Fact table view:</a:t>
            </a:r>
          </a:p>
        </p:txBody>
      </p:sp>
      <p:sp>
        <p:nvSpPr>
          <p:cNvPr id="50185" name="Rectangle 6"/>
          <p:cNvSpPr>
            <a:spLocks noChangeArrowheads="1"/>
          </p:cNvSpPr>
          <p:nvPr/>
        </p:nvSpPr>
        <p:spPr bwMode="auto">
          <a:xfrm>
            <a:off x="4860925" y="2498725"/>
            <a:ext cx="338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Multi-dimensional cube:</a:t>
            </a:r>
          </a:p>
        </p:txBody>
      </p:sp>
      <p:sp>
        <p:nvSpPr>
          <p:cNvPr id="50186" name="Line 7"/>
          <p:cNvSpPr>
            <a:spLocks noChangeShapeType="1"/>
          </p:cNvSpPr>
          <p:nvPr/>
        </p:nvSpPr>
        <p:spPr bwMode="auto">
          <a:xfrm>
            <a:off x="4114800" y="3581400"/>
            <a:ext cx="83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Rectangle 8"/>
          <p:cNvSpPr>
            <a:spLocks noChangeArrowheads="1"/>
          </p:cNvSpPr>
          <p:nvPr/>
        </p:nvSpPr>
        <p:spPr bwMode="auto">
          <a:xfrm>
            <a:off x="5165725" y="4678363"/>
            <a:ext cx="19002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/>
              <a:t>dimensions = 2</a:t>
            </a:r>
          </a:p>
        </p:txBody>
      </p:sp>
    </p:spTree>
    <p:extLst>
      <p:ext uri="{BB962C8B-B14F-4D97-AF65-F5344CB8AC3E}">
        <p14:creationId xmlns:p14="http://schemas.microsoft.com/office/powerpoint/2010/main" val="228459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3-D Cube</a:t>
            </a:r>
          </a:p>
        </p:txBody>
      </p:sp>
      <p:sp>
        <p:nvSpPr>
          <p:cNvPr id="51203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120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120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C968F50D-8202-48F2-8E3E-93B3AC1FF1DC}" type="slidenum">
              <a:rPr lang="en-US" sz="1400" smtClean="0"/>
              <a:pPr/>
              <a:t>22</a:t>
            </a:fld>
            <a:endParaRPr lang="en-US" sz="1000" smtClean="0"/>
          </a:p>
        </p:txBody>
      </p:sp>
      <p:graphicFrame>
        <p:nvGraphicFramePr>
          <p:cNvPr id="51206" name="Object 3"/>
          <p:cNvGraphicFramePr>
            <a:graphicFrameLocks/>
          </p:cNvGraphicFramePr>
          <p:nvPr/>
        </p:nvGraphicFramePr>
        <p:xfrm>
          <a:off x="201613" y="2690813"/>
          <a:ext cx="3997325" cy="176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Worksheet" r:id="rId4" imgW="4006596" imgH="1769364" progId="Excel.Sheet.8">
                  <p:embed/>
                </p:oleObj>
              </mc:Choice>
              <mc:Fallback>
                <p:oleObj name="Worksheet" r:id="rId4" imgW="4006596" imgH="1769364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2690813"/>
                        <a:ext cx="3997325" cy="176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07" name="Group 14"/>
          <p:cNvGrpSpPr>
            <a:grpSpLocks/>
          </p:cNvGrpSpPr>
          <p:nvPr/>
        </p:nvGrpSpPr>
        <p:grpSpPr bwMode="auto">
          <a:xfrm>
            <a:off x="4556125" y="2743200"/>
            <a:ext cx="3978275" cy="1752600"/>
            <a:chOff x="2870" y="1728"/>
            <a:chExt cx="2506" cy="1104"/>
          </a:xfrm>
        </p:grpSpPr>
        <p:sp>
          <p:nvSpPr>
            <p:cNvPr id="51211" name="Rectangle 4"/>
            <p:cNvSpPr>
              <a:spLocks noChangeArrowheads="1"/>
            </p:cNvSpPr>
            <p:nvPr/>
          </p:nvSpPr>
          <p:spPr bwMode="auto">
            <a:xfrm>
              <a:off x="3014" y="2049"/>
              <a:ext cx="484" cy="231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</a:rPr>
                <a:t>day 2</a:t>
              </a:r>
            </a:p>
          </p:txBody>
        </p:sp>
        <p:graphicFrame>
          <p:nvGraphicFramePr>
            <p:cNvPr id="51212" name="Object 5"/>
            <p:cNvGraphicFramePr>
              <a:graphicFrameLocks/>
            </p:cNvGraphicFramePr>
            <p:nvPr/>
          </p:nvGraphicFramePr>
          <p:xfrm>
            <a:off x="3601" y="2011"/>
            <a:ext cx="1618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7" name="Worksheet" r:id="rId6" imgW="2447925" imgH="790575" progId="Excel.Sheet.8">
                    <p:embed/>
                  </p:oleObj>
                </mc:Choice>
                <mc:Fallback>
                  <p:oleObj name="Worksheet" r:id="rId6" imgW="2447925" imgH="790575" progId="Excel.Shee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1" y="2011"/>
                          <a:ext cx="1618" cy="477"/>
                        </a:xfrm>
                        <a:prstGeom prst="rect">
                          <a:avLst/>
                        </a:prstGeom>
                        <a:solidFill>
                          <a:srgbClr val="99CCFF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13" name="Rectangle 6"/>
            <p:cNvSpPr>
              <a:spLocks noChangeArrowheads="1"/>
            </p:cNvSpPr>
            <p:nvPr/>
          </p:nvSpPr>
          <p:spPr bwMode="auto">
            <a:xfrm>
              <a:off x="3412" y="2356"/>
              <a:ext cx="1624" cy="472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1214" name="Object 7"/>
            <p:cNvGraphicFramePr>
              <a:graphicFrameLocks/>
            </p:cNvGraphicFramePr>
            <p:nvPr/>
          </p:nvGraphicFramePr>
          <p:xfrm>
            <a:off x="3409" y="2347"/>
            <a:ext cx="1618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8" name="Worksheet" r:id="rId8" imgW="2447925" imgH="790575" progId="Excel.Sheet.8">
                    <p:embed/>
                  </p:oleObj>
                </mc:Choice>
                <mc:Fallback>
                  <p:oleObj name="Worksheet" r:id="rId8" imgW="2447925" imgH="790575" progId="Excel.Shee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9" y="2347"/>
                          <a:ext cx="1618" cy="477"/>
                        </a:xfrm>
                        <a:prstGeom prst="rect">
                          <a:avLst/>
                        </a:prstGeom>
                        <a:solidFill>
                          <a:srgbClr val="FFFF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15" name="Line 8"/>
            <p:cNvSpPr>
              <a:spLocks noChangeShapeType="1"/>
            </p:cNvSpPr>
            <p:nvPr/>
          </p:nvSpPr>
          <p:spPr bwMode="auto">
            <a:xfrm flipV="1">
              <a:off x="3408" y="1728"/>
              <a:ext cx="384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6" name="Line 9"/>
            <p:cNvSpPr>
              <a:spLocks noChangeShapeType="1"/>
            </p:cNvSpPr>
            <p:nvPr/>
          </p:nvSpPr>
          <p:spPr bwMode="auto">
            <a:xfrm flipV="1">
              <a:off x="5040" y="1728"/>
              <a:ext cx="336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7" name="Line 10"/>
            <p:cNvSpPr>
              <a:spLocks noChangeShapeType="1"/>
            </p:cNvSpPr>
            <p:nvPr/>
          </p:nvSpPr>
          <p:spPr bwMode="auto">
            <a:xfrm flipV="1">
              <a:off x="5040" y="2256"/>
              <a:ext cx="336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8" name="Rectangle 11"/>
            <p:cNvSpPr>
              <a:spLocks noChangeArrowheads="1"/>
            </p:cNvSpPr>
            <p:nvPr/>
          </p:nvSpPr>
          <p:spPr bwMode="auto">
            <a:xfrm>
              <a:off x="2870" y="2385"/>
              <a:ext cx="484" cy="231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</a:rPr>
                <a:t>day 1</a:t>
              </a:r>
            </a:p>
          </p:txBody>
        </p:sp>
        <p:sp>
          <p:nvSpPr>
            <p:cNvPr id="51219" name="Line 12"/>
            <p:cNvSpPr>
              <a:spLocks noChangeShapeType="1"/>
            </p:cNvSpPr>
            <p:nvPr/>
          </p:nvSpPr>
          <p:spPr bwMode="auto">
            <a:xfrm>
              <a:off x="3792" y="1728"/>
              <a:ext cx="15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0" name="Line 13"/>
            <p:cNvSpPr>
              <a:spLocks noChangeShapeType="1"/>
            </p:cNvSpPr>
            <p:nvPr/>
          </p:nvSpPr>
          <p:spPr bwMode="auto">
            <a:xfrm>
              <a:off x="5376" y="172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08" name="Rectangle 15"/>
          <p:cNvSpPr>
            <a:spLocks noChangeArrowheads="1"/>
          </p:cNvSpPr>
          <p:nvPr/>
        </p:nvSpPr>
        <p:spPr bwMode="auto">
          <a:xfrm>
            <a:off x="5546725" y="5287963"/>
            <a:ext cx="19002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/>
              <a:t>dimensions = 3</a:t>
            </a:r>
          </a:p>
        </p:txBody>
      </p:sp>
      <p:sp>
        <p:nvSpPr>
          <p:cNvPr id="51209" name="Rectangle 16"/>
          <p:cNvSpPr>
            <a:spLocks noChangeArrowheads="1"/>
          </p:cNvSpPr>
          <p:nvPr/>
        </p:nvSpPr>
        <p:spPr bwMode="auto">
          <a:xfrm>
            <a:off x="4860925" y="1965325"/>
            <a:ext cx="338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Multi-dimensional cube:</a:t>
            </a:r>
          </a:p>
        </p:txBody>
      </p:sp>
      <p:sp>
        <p:nvSpPr>
          <p:cNvPr id="51210" name="Rectangle 17"/>
          <p:cNvSpPr>
            <a:spLocks noChangeArrowheads="1"/>
          </p:cNvSpPr>
          <p:nvPr/>
        </p:nvSpPr>
        <p:spPr bwMode="auto">
          <a:xfrm>
            <a:off x="365125" y="1965325"/>
            <a:ext cx="230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Fact table view:</a:t>
            </a:r>
          </a:p>
        </p:txBody>
      </p:sp>
    </p:spTree>
    <p:extLst>
      <p:ext uri="{BB962C8B-B14F-4D97-AF65-F5344CB8AC3E}">
        <p14:creationId xmlns:p14="http://schemas.microsoft.com/office/powerpoint/2010/main" val="356785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ROLAP vs. MOLAP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ROLAP:</a:t>
            </a:r>
            <a:br>
              <a:rPr lang="en-US" smtClean="0"/>
            </a:br>
            <a:r>
              <a:rPr lang="en-US" smtClean="0"/>
              <a:t>Relational On-Line Analytical Processing</a:t>
            </a:r>
          </a:p>
          <a:p>
            <a:pPr eaLnBrk="1" hangingPunct="1"/>
            <a:r>
              <a:rPr lang="en-US" smtClean="0"/>
              <a:t>MOLAP:</a:t>
            </a:r>
            <a:br>
              <a:rPr lang="en-US" smtClean="0"/>
            </a:br>
            <a:r>
              <a:rPr lang="en-US" smtClean="0"/>
              <a:t>Multi-Dimensional On-Line Analytical Processing</a:t>
            </a:r>
          </a:p>
        </p:txBody>
      </p:sp>
      <p:sp>
        <p:nvSpPr>
          <p:cNvPr id="5222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222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223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115CF7AF-E866-49D9-BD9C-CEA5EE15A47A}" type="slidenum">
              <a:rPr lang="en-US" sz="1400" smtClean="0"/>
              <a:pPr/>
              <a:t>23</a:t>
            </a:fld>
            <a:endParaRPr lang="en-US" sz="1000" smtClean="0"/>
          </a:p>
        </p:txBody>
      </p:sp>
    </p:spTree>
    <p:extLst>
      <p:ext uri="{BB962C8B-B14F-4D97-AF65-F5344CB8AC3E}">
        <p14:creationId xmlns:p14="http://schemas.microsoft.com/office/powerpoint/2010/main" val="407417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A1B4C-30AA-4BC8-8C8D-853547E1DFA6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Typical OLAP Queries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smtClean="0"/>
              <a:t>The typical OLAP query will:</a:t>
            </a:r>
          </a:p>
          <a:p>
            <a:pPr marL="990600" lvl="1" indent="-533400" eaLnBrk="1" hangingPunct="1">
              <a:buFont typeface="Monotype Sorts" pitchFamily="1" charset="2"/>
              <a:buAutoNum type="arabicPeriod"/>
            </a:pPr>
            <a:r>
              <a:rPr lang="en-US" smtClean="0"/>
              <a:t>Start with a star join.</a:t>
            </a:r>
          </a:p>
          <a:p>
            <a:pPr marL="990600" lvl="1" indent="-533400" eaLnBrk="1" hangingPunct="1">
              <a:buFont typeface="Monotype Sorts" pitchFamily="1" charset="2"/>
              <a:buAutoNum type="arabicPeriod"/>
            </a:pPr>
            <a:r>
              <a:rPr lang="en-US" smtClean="0"/>
              <a:t>Select for interesting tuples, based on dimension data.</a:t>
            </a:r>
          </a:p>
          <a:p>
            <a:pPr marL="990600" lvl="1" indent="-533400" eaLnBrk="1" hangingPunct="1">
              <a:buFont typeface="Monotype Sorts" pitchFamily="1" charset="2"/>
              <a:buAutoNum type="arabicPeriod"/>
            </a:pPr>
            <a:r>
              <a:rPr lang="en-US" smtClean="0"/>
              <a:t>Group by one or more dimensions.</a:t>
            </a:r>
          </a:p>
          <a:p>
            <a:pPr marL="990600" lvl="1" indent="-533400" eaLnBrk="1" hangingPunct="1">
              <a:buFont typeface="Monotype Sorts" pitchFamily="1" charset="2"/>
              <a:buAutoNum type="arabicPeriod"/>
            </a:pPr>
            <a:r>
              <a:rPr lang="en-US" smtClean="0"/>
              <a:t>Aggregate certain attributes of the result.</a:t>
            </a:r>
          </a:p>
        </p:txBody>
      </p:sp>
    </p:spTree>
    <p:extLst>
      <p:ext uri="{BB962C8B-B14F-4D97-AF65-F5344CB8AC3E}">
        <p14:creationId xmlns:p14="http://schemas.microsoft.com/office/powerpoint/2010/main" val="219488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Aggregates</a:t>
            </a:r>
          </a:p>
        </p:txBody>
      </p:sp>
      <p:sp>
        <p:nvSpPr>
          <p:cNvPr id="53251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325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325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698FD441-2FAB-40F8-AB45-87F4F43F58CE}" type="slidenum">
              <a:rPr lang="en-US" sz="1400" smtClean="0"/>
              <a:pPr/>
              <a:t>25</a:t>
            </a:fld>
            <a:endParaRPr lang="en-US" sz="1000" smtClean="0"/>
          </a:p>
        </p:txBody>
      </p:sp>
      <p:graphicFrame>
        <p:nvGraphicFramePr>
          <p:cNvPr id="53254" name="Object 3"/>
          <p:cNvGraphicFramePr>
            <a:graphicFrameLocks/>
          </p:cNvGraphicFramePr>
          <p:nvPr/>
        </p:nvGraphicFramePr>
        <p:xfrm>
          <a:off x="1116013" y="3300413"/>
          <a:ext cx="3997325" cy="176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Worksheet" r:id="rId4" imgW="3810000" imgH="1828800" progId="Excel.Sheet.8">
                  <p:embed/>
                </p:oleObj>
              </mc:Choice>
              <mc:Fallback>
                <p:oleObj name="Worksheet" r:id="rId4" imgW="3810000" imgH="182880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3300413"/>
                        <a:ext cx="3997325" cy="176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5" name="Rectangle 4"/>
          <p:cNvSpPr>
            <a:spLocks noChangeArrowheads="1"/>
          </p:cNvSpPr>
          <p:nvPr/>
        </p:nvSpPr>
        <p:spPr bwMode="auto">
          <a:xfrm>
            <a:off x="595313" y="1538288"/>
            <a:ext cx="69469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 Add up amounts for day 1</a:t>
            </a:r>
          </a:p>
          <a:p>
            <a:pPr>
              <a:buFontTx/>
              <a:buChar char="•"/>
            </a:pPr>
            <a:r>
              <a:rPr lang="en-US" sz="2800"/>
              <a:t> In SQL:  </a:t>
            </a:r>
            <a:r>
              <a:rPr lang="en-US" sz="2800">
                <a:solidFill>
                  <a:schemeClr val="tx1"/>
                </a:solidFill>
              </a:rPr>
              <a:t>SELECT sum(amt) FROM SALE</a:t>
            </a:r>
          </a:p>
          <a:p>
            <a:r>
              <a:rPr lang="en-US" sz="2800">
                <a:solidFill>
                  <a:schemeClr val="tx1"/>
                </a:solidFill>
              </a:rPr>
              <a:t>                    WHERE date = 1</a:t>
            </a:r>
          </a:p>
        </p:txBody>
      </p:sp>
      <p:sp>
        <p:nvSpPr>
          <p:cNvPr id="53256" name="AutoShape 5"/>
          <p:cNvSpPr>
            <a:spLocks noChangeArrowheads="1"/>
          </p:cNvSpPr>
          <p:nvPr/>
        </p:nvSpPr>
        <p:spPr bwMode="auto">
          <a:xfrm>
            <a:off x="5873750" y="4044950"/>
            <a:ext cx="520700" cy="368300"/>
          </a:xfrm>
          <a:prstGeom prst="rightArrow">
            <a:avLst>
              <a:gd name="adj1" fmla="val 50000"/>
              <a:gd name="adj2" fmla="val 7069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7" name="Rectangle 6"/>
          <p:cNvSpPr>
            <a:spLocks noChangeArrowheads="1"/>
          </p:cNvSpPr>
          <p:nvPr/>
        </p:nvSpPr>
        <p:spPr bwMode="auto">
          <a:xfrm>
            <a:off x="6994525" y="402272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81</a:t>
            </a:r>
          </a:p>
        </p:txBody>
      </p:sp>
    </p:spTree>
    <p:extLst>
      <p:ext uri="{BB962C8B-B14F-4D97-AF65-F5344CB8AC3E}">
        <p14:creationId xmlns:p14="http://schemas.microsoft.com/office/powerpoint/2010/main" val="8356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Aggregates</a:t>
            </a:r>
          </a:p>
        </p:txBody>
      </p:sp>
      <p:sp>
        <p:nvSpPr>
          <p:cNvPr id="5427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427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427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67994CAE-668F-4F15-9199-F9EC24F7D8F1}" type="slidenum">
              <a:rPr lang="en-US" sz="1400" smtClean="0"/>
              <a:pPr/>
              <a:t>26</a:t>
            </a:fld>
            <a:endParaRPr lang="en-US" sz="1000" smtClean="0"/>
          </a:p>
        </p:txBody>
      </p:sp>
      <p:graphicFrame>
        <p:nvGraphicFramePr>
          <p:cNvPr id="54278" name="Object 3"/>
          <p:cNvGraphicFramePr>
            <a:graphicFrameLocks/>
          </p:cNvGraphicFramePr>
          <p:nvPr/>
        </p:nvGraphicFramePr>
        <p:xfrm>
          <a:off x="430213" y="3300413"/>
          <a:ext cx="3997325" cy="176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Worksheet" r:id="rId4" imgW="3810000" imgH="1828800" progId="Excel.Sheet.8">
                  <p:embed/>
                </p:oleObj>
              </mc:Choice>
              <mc:Fallback>
                <p:oleObj name="Worksheet" r:id="rId4" imgW="3810000" imgH="182880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3300413"/>
                        <a:ext cx="3997325" cy="176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9" name="Rectangle 4"/>
          <p:cNvSpPr>
            <a:spLocks noChangeArrowheads="1"/>
          </p:cNvSpPr>
          <p:nvPr/>
        </p:nvSpPr>
        <p:spPr bwMode="auto">
          <a:xfrm>
            <a:off x="595313" y="1538288"/>
            <a:ext cx="7837487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 Add up amounts by day</a:t>
            </a:r>
          </a:p>
          <a:p>
            <a:pPr>
              <a:buFontTx/>
              <a:buChar char="•"/>
            </a:pPr>
            <a:r>
              <a:rPr lang="en-US" sz="2800"/>
              <a:t> In SQL:  </a:t>
            </a:r>
            <a:r>
              <a:rPr lang="en-US" sz="2800">
                <a:solidFill>
                  <a:schemeClr val="tx1"/>
                </a:solidFill>
              </a:rPr>
              <a:t>SELECT date, sum(amt) FROM SALE</a:t>
            </a:r>
          </a:p>
          <a:p>
            <a:r>
              <a:rPr lang="en-US" sz="2800">
                <a:solidFill>
                  <a:schemeClr val="tx1"/>
                </a:solidFill>
              </a:rPr>
              <a:t>                    GROUP BY date</a:t>
            </a:r>
          </a:p>
        </p:txBody>
      </p:sp>
      <p:sp>
        <p:nvSpPr>
          <p:cNvPr id="54280" name="AutoShape 5"/>
          <p:cNvSpPr>
            <a:spLocks noChangeArrowheads="1"/>
          </p:cNvSpPr>
          <p:nvPr/>
        </p:nvSpPr>
        <p:spPr bwMode="auto">
          <a:xfrm>
            <a:off x="4959350" y="4044950"/>
            <a:ext cx="520700" cy="368300"/>
          </a:xfrm>
          <a:prstGeom prst="rightArrow">
            <a:avLst>
              <a:gd name="adj1" fmla="val 50000"/>
              <a:gd name="adj2" fmla="val 7069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4281" name="Object 6"/>
          <p:cNvGraphicFramePr>
            <a:graphicFrameLocks/>
          </p:cNvGraphicFramePr>
          <p:nvPr/>
        </p:nvGraphicFramePr>
        <p:xfrm>
          <a:off x="5921375" y="3759200"/>
          <a:ext cx="2265363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Worksheet" r:id="rId6" imgW="2162175" imgH="790575" progId="Excel.Sheet.8">
                  <p:embed/>
                </p:oleObj>
              </mc:Choice>
              <mc:Fallback>
                <p:oleObj name="Worksheet" r:id="rId6" imgW="216217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75" y="3759200"/>
                        <a:ext cx="2265363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530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Another Example</a:t>
            </a:r>
          </a:p>
        </p:txBody>
      </p:sp>
      <p:sp>
        <p:nvSpPr>
          <p:cNvPr id="55299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530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530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5E47A72F-6C22-44EC-AB9D-D1058B1BF543}" type="slidenum">
              <a:rPr lang="en-US" sz="1400" smtClean="0"/>
              <a:pPr/>
              <a:t>27</a:t>
            </a:fld>
            <a:endParaRPr lang="en-US" sz="1000" smtClean="0"/>
          </a:p>
        </p:txBody>
      </p:sp>
      <p:sp>
        <p:nvSpPr>
          <p:cNvPr id="55302" name="Line 2"/>
          <p:cNvSpPr>
            <a:spLocks noChangeShapeType="1"/>
          </p:cNvSpPr>
          <p:nvPr/>
        </p:nvSpPr>
        <p:spPr bwMode="auto">
          <a:xfrm>
            <a:off x="3124200" y="5257800"/>
            <a:ext cx="2667000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Line 3"/>
          <p:cNvSpPr>
            <a:spLocks noChangeShapeType="1"/>
          </p:cNvSpPr>
          <p:nvPr/>
        </p:nvSpPr>
        <p:spPr bwMode="auto">
          <a:xfrm>
            <a:off x="3124200" y="5867400"/>
            <a:ext cx="2667000" cy="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5304" name="Object 5"/>
          <p:cNvGraphicFramePr>
            <a:graphicFrameLocks/>
          </p:cNvGraphicFramePr>
          <p:nvPr/>
        </p:nvGraphicFramePr>
        <p:xfrm>
          <a:off x="385763" y="3052763"/>
          <a:ext cx="3997325" cy="176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Worksheet" r:id="rId4" imgW="3810000" imgH="1828800" progId="Excel.Sheet.8">
                  <p:embed/>
                </p:oleObj>
              </mc:Choice>
              <mc:Fallback>
                <p:oleObj name="Worksheet" r:id="rId4" imgW="3810000" imgH="182880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3052763"/>
                        <a:ext cx="3997325" cy="176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5" name="Rectangle 6"/>
          <p:cNvSpPr>
            <a:spLocks noChangeArrowheads="1"/>
          </p:cNvSpPr>
          <p:nvPr/>
        </p:nvSpPr>
        <p:spPr bwMode="auto">
          <a:xfrm>
            <a:off x="595313" y="1538288"/>
            <a:ext cx="7837487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 Add up amounts by day, product</a:t>
            </a:r>
          </a:p>
          <a:p>
            <a:pPr>
              <a:buFontTx/>
              <a:buChar char="•"/>
            </a:pPr>
            <a:r>
              <a:rPr lang="en-US" sz="2800"/>
              <a:t> In SQL:  </a:t>
            </a:r>
            <a:r>
              <a:rPr lang="en-US" sz="2800">
                <a:solidFill>
                  <a:schemeClr val="tx1"/>
                </a:solidFill>
              </a:rPr>
              <a:t>SELECT date, sum(amt) FROM SALE</a:t>
            </a:r>
          </a:p>
          <a:p>
            <a:r>
              <a:rPr lang="en-US" sz="2800">
                <a:solidFill>
                  <a:schemeClr val="tx1"/>
                </a:solidFill>
              </a:rPr>
              <a:t>                    GROUP BY date, prodId</a:t>
            </a:r>
          </a:p>
        </p:txBody>
      </p:sp>
      <p:sp>
        <p:nvSpPr>
          <p:cNvPr id="55306" name="AutoShape 7"/>
          <p:cNvSpPr>
            <a:spLocks noChangeArrowheads="1"/>
          </p:cNvSpPr>
          <p:nvPr/>
        </p:nvSpPr>
        <p:spPr bwMode="auto">
          <a:xfrm>
            <a:off x="4762500" y="3797300"/>
            <a:ext cx="520700" cy="368300"/>
          </a:xfrm>
          <a:prstGeom prst="rightArrow">
            <a:avLst>
              <a:gd name="adj1" fmla="val 50000"/>
              <a:gd name="adj2" fmla="val 7069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5307" name="Object 8"/>
          <p:cNvGraphicFramePr>
            <a:graphicFrameLocks/>
          </p:cNvGraphicFramePr>
          <p:nvPr/>
        </p:nvGraphicFramePr>
        <p:xfrm>
          <a:off x="5562600" y="3352800"/>
          <a:ext cx="31369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Worksheet" r:id="rId6" imgW="2952750" imgH="1047750" progId="Excel.Sheet.8">
                  <p:embed/>
                </p:oleObj>
              </mc:Choice>
              <mc:Fallback>
                <p:oleObj name="Worksheet" r:id="rId6" imgW="2952750" imgH="104775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352800"/>
                        <a:ext cx="3136900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8" name="Rectangle 9"/>
          <p:cNvSpPr>
            <a:spLocks noChangeArrowheads="1"/>
          </p:cNvSpPr>
          <p:nvPr/>
        </p:nvSpPr>
        <p:spPr bwMode="auto">
          <a:xfrm>
            <a:off x="3641725" y="5622925"/>
            <a:ext cx="14922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drill-down</a:t>
            </a:r>
          </a:p>
        </p:txBody>
      </p:sp>
      <p:sp>
        <p:nvSpPr>
          <p:cNvPr id="55309" name="Rectangle 10"/>
          <p:cNvSpPr>
            <a:spLocks noChangeArrowheads="1"/>
          </p:cNvSpPr>
          <p:nvPr/>
        </p:nvSpPr>
        <p:spPr bwMode="auto">
          <a:xfrm>
            <a:off x="3870325" y="5013325"/>
            <a:ext cx="93186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rollup</a:t>
            </a:r>
          </a:p>
        </p:txBody>
      </p:sp>
    </p:spTree>
    <p:extLst>
      <p:ext uri="{BB962C8B-B14F-4D97-AF65-F5344CB8AC3E}">
        <p14:creationId xmlns:p14="http://schemas.microsoft.com/office/powerpoint/2010/main" val="191144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Aggregates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Operators: sum, count, max, min,       			median, ave</a:t>
            </a:r>
          </a:p>
          <a:p>
            <a:pPr eaLnBrk="1" hangingPunct="1"/>
            <a:r>
              <a:rPr lang="en-US" smtClean="0"/>
              <a:t>“Having” clause</a:t>
            </a:r>
          </a:p>
          <a:p>
            <a:pPr eaLnBrk="1" hangingPunct="1"/>
            <a:r>
              <a:rPr lang="en-US" smtClean="0"/>
              <a:t>Using dimension hierarchy</a:t>
            </a:r>
          </a:p>
          <a:p>
            <a:pPr lvl="1" eaLnBrk="1" hangingPunct="1"/>
            <a:r>
              <a:rPr lang="en-US" smtClean="0"/>
              <a:t>average by region (within store)</a:t>
            </a:r>
          </a:p>
          <a:p>
            <a:pPr lvl="1" eaLnBrk="1" hangingPunct="1"/>
            <a:r>
              <a:rPr lang="en-US" smtClean="0"/>
              <a:t>maximum by month (within date)</a:t>
            </a:r>
          </a:p>
        </p:txBody>
      </p:sp>
      <p:sp>
        <p:nvSpPr>
          <p:cNvPr id="5632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632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632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303BD6B1-BA29-4EB4-ABEA-219D052BCA2F}" type="slidenum">
              <a:rPr lang="en-US" sz="1400" smtClean="0"/>
              <a:pPr/>
              <a:t>28</a:t>
            </a:fld>
            <a:endParaRPr lang="en-US" sz="1000" smtClean="0"/>
          </a:p>
        </p:txBody>
      </p:sp>
    </p:spTree>
    <p:extLst>
      <p:ext uri="{BB962C8B-B14F-4D97-AF65-F5344CB8AC3E}">
        <p14:creationId xmlns:p14="http://schemas.microsoft.com/office/powerpoint/2010/main" val="111783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Cube Aggregation</a:t>
            </a:r>
          </a:p>
        </p:txBody>
      </p:sp>
      <p:sp>
        <p:nvSpPr>
          <p:cNvPr id="5734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734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734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2B8E06F2-A3E2-4891-AB1E-E0DF0500E17F}" type="slidenum">
              <a:rPr lang="en-US" sz="1400" smtClean="0"/>
              <a:pPr/>
              <a:t>29</a:t>
            </a:fld>
            <a:endParaRPr lang="en-US" sz="1000" smtClean="0"/>
          </a:p>
        </p:txBody>
      </p:sp>
      <p:sp>
        <p:nvSpPr>
          <p:cNvPr id="57350" name="Rectangle 3"/>
          <p:cNvSpPr>
            <a:spLocks noChangeArrowheads="1"/>
          </p:cNvSpPr>
          <p:nvPr/>
        </p:nvSpPr>
        <p:spPr bwMode="auto">
          <a:xfrm>
            <a:off x="441325" y="2185988"/>
            <a:ext cx="768350" cy="36671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chemeClr val="tx1"/>
                </a:solidFill>
              </a:rPr>
              <a:t>day 2</a:t>
            </a:r>
          </a:p>
        </p:txBody>
      </p:sp>
      <p:graphicFrame>
        <p:nvGraphicFramePr>
          <p:cNvPr id="57351" name="Object 4"/>
          <p:cNvGraphicFramePr>
            <a:graphicFrameLocks/>
          </p:cNvGraphicFramePr>
          <p:nvPr/>
        </p:nvGraphicFramePr>
        <p:xfrm>
          <a:off x="1373188" y="2125663"/>
          <a:ext cx="2568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Worksheet" r:id="rId4" imgW="2447925" imgH="790575" progId="Excel.Sheet.8">
                  <p:embed/>
                </p:oleObj>
              </mc:Choice>
              <mc:Fallback>
                <p:oleObj name="Worksheet" r:id="rId4" imgW="24479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188" y="2125663"/>
                        <a:ext cx="2568575" cy="757237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2" name="Rectangle 5"/>
          <p:cNvSpPr>
            <a:spLocks noChangeArrowheads="1"/>
          </p:cNvSpPr>
          <p:nvPr/>
        </p:nvSpPr>
        <p:spPr bwMode="auto">
          <a:xfrm>
            <a:off x="1073150" y="2673350"/>
            <a:ext cx="2578100" cy="7493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7353" name="Object 6"/>
          <p:cNvGraphicFramePr>
            <a:graphicFrameLocks/>
          </p:cNvGraphicFramePr>
          <p:nvPr/>
        </p:nvGraphicFramePr>
        <p:xfrm>
          <a:off x="1068388" y="2659063"/>
          <a:ext cx="2568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Worksheet" r:id="rId6" imgW="2447925" imgH="790575" progId="Excel.Sheet.8">
                  <p:embed/>
                </p:oleObj>
              </mc:Choice>
              <mc:Fallback>
                <p:oleObj name="Worksheet" r:id="rId6" imgW="24479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2659063"/>
                        <a:ext cx="2568575" cy="75723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4" name="Line 7"/>
          <p:cNvSpPr>
            <a:spLocks noChangeShapeType="1"/>
          </p:cNvSpPr>
          <p:nvPr/>
        </p:nvSpPr>
        <p:spPr bwMode="auto">
          <a:xfrm flipV="1">
            <a:off x="1066800" y="1676400"/>
            <a:ext cx="6096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8"/>
          <p:cNvSpPr>
            <a:spLocks noChangeShapeType="1"/>
          </p:cNvSpPr>
          <p:nvPr/>
        </p:nvSpPr>
        <p:spPr bwMode="auto">
          <a:xfrm flipV="1">
            <a:off x="3657600" y="1676400"/>
            <a:ext cx="5334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9"/>
          <p:cNvSpPr>
            <a:spLocks noChangeShapeType="1"/>
          </p:cNvSpPr>
          <p:nvPr/>
        </p:nvSpPr>
        <p:spPr bwMode="auto">
          <a:xfrm flipV="1">
            <a:off x="3657600" y="2514600"/>
            <a:ext cx="5334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Rectangle 10"/>
          <p:cNvSpPr>
            <a:spLocks noChangeArrowheads="1"/>
          </p:cNvSpPr>
          <p:nvPr/>
        </p:nvSpPr>
        <p:spPr bwMode="auto">
          <a:xfrm>
            <a:off x="212725" y="2719388"/>
            <a:ext cx="768350" cy="366712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chemeClr val="tx1"/>
                </a:solidFill>
              </a:rPr>
              <a:t>day 1</a:t>
            </a:r>
          </a:p>
        </p:txBody>
      </p:sp>
      <p:sp>
        <p:nvSpPr>
          <p:cNvPr id="57358" name="Line 11"/>
          <p:cNvSpPr>
            <a:spLocks noChangeShapeType="1"/>
          </p:cNvSpPr>
          <p:nvPr/>
        </p:nvSpPr>
        <p:spPr bwMode="auto">
          <a:xfrm>
            <a:off x="1676400" y="1676400"/>
            <a:ext cx="251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2"/>
          <p:cNvSpPr>
            <a:spLocks noChangeShapeType="1"/>
          </p:cNvSpPr>
          <p:nvPr/>
        </p:nvSpPr>
        <p:spPr bwMode="auto">
          <a:xfrm>
            <a:off x="4191000" y="16764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7360" name="Object 13"/>
          <p:cNvGraphicFramePr>
            <a:graphicFrameLocks/>
          </p:cNvGraphicFramePr>
          <p:nvPr/>
        </p:nvGraphicFramePr>
        <p:xfrm>
          <a:off x="915988" y="4183063"/>
          <a:ext cx="2568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Worksheet" r:id="rId8" imgW="2447925" imgH="790575" progId="Excel.Sheet.8">
                  <p:embed/>
                </p:oleObj>
              </mc:Choice>
              <mc:Fallback>
                <p:oleObj name="Worksheet" r:id="rId8" imgW="24479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988" y="4183063"/>
                        <a:ext cx="2568575" cy="757237"/>
                      </a:xfrm>
                      <a:prstGeom prst="rect">
                        <a:avLst/>
                      </a:prstGeom>
                      <a:solidFill>
                        <a:srgbClr val="00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14"/>
          <p:cNvGraphicFramePr>
            <a:graphicFrameLocks/>
          </p:cNvGraphicFramePr>
          <p:nvPr/>
        </p:nvGraphicFramePr>
        <p:xfrm>
          <a:off x="4576763" y="3722688"/>
          <a:ext cx="256698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Worksheet" r:id="rId10" imgW="2446347" imgH="541526" progId="Excel.Sheet.8">
                  <p:embed/>
                </p:oleObj>
              </mc:Choice>
              <mc:Fallback>
                <p:oleObj name="Worksheet" r:id="rId10" imgW="2446347" imgH="541526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3722688"/>
                        <a:ext cx="2566987" cy="557212"/>
                      </a:xfrm>
                      <a:prstGeom prst="rect">
                        <a:avLst/>
                      </a:prstGeom>
                      <a:solidFill>
                        <a:srgbClr val="FF99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15"/>
          <p:cNvGraphicFramePr>
            <a:graphicFrameLocks/>
          </p:cNvGraphicFramePr>
          <p:nvPr/>
        </p:nvGraphicFramePr>
        <p:xfrm>
          <a:off x="4576763" y="5168900"/>
          <a:ext cx="128905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Worksheet" r:id="rId12" imgW="1227147" imgH="800532" progId="Excel.Sheet.8">
                  <p:embed/>
                </p:oleObj>
              </mc:Choice>
              <mc:Fallback>
                <p:oleObj name="Worksheet" r:id="rId12" imgW="1227147" imgH="800532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5168900"/>
                        <a:ext cx="1289050" cy="82391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63" name="Rectangle 16"/>
          <p:cNvSpPr>
            <a:spLocks noChangeArrowheads="1"/>
          </p:cNvSpPr>
          <p:nvPr/>
        </p:nvSpPr>
        <p:spPr bwMode="auto">
          <a:xfrm>
            <a:off x="7756525" y="4632325"/>
            <a:ext cx="692150" cy="4572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129</a:t>
            </a:r>
          </a:p>
        </p:txBody>
      </p:sp>
      <p:sp>
        <p:nvSpPr>
          <p:cNvPr id="57364" name="Line 17"/>
          <p:cNvSpPr>
            <a:spLocks noChangeShapeType="1"/>
          </p:cNvSpPr>
          <p:nvPr/>
        </p:nvSpPr>
        <p:spPr bwMode="auto">
          <a:xfrm>
            <a:off x="2286000" y="3505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5" name="Line 18"/>
          <p:cNvSpPr>
            <a:spLocks noChangeShapeType="1"/>
          </p:cNvSpPr>
          <p:nvPr/>
        </p:nvSpPr>
        <p:spPr bwMode="auto">
          <a:xfrm flipV="1">
            <a:off x="3505200" y="3963988"/>
            <a:ext cx="989013" cy="531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6" name="Line 19"/>
          <p:cNvSpPr>
            <a:spLocks noChangeShapeType="1"/>
          </p:cNvSpPr>
          <p:nvPr/>
        </p:nvSpPr>
        <p:spPr bwMode="auto">
          <a:xfrm>
            <a:off x="3503613" y="4724400"/>
            <a:ext cx="992187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7" name="Line 20"/>
          <p:cNvSpPr>
            <a:spLocks noChangeShapeType="1"/>
          </p:cNvSpPr>
          <p:nvPr/>
        </p:nvSpPr>
        <p:spPr bwMode="auto">
          <a:xfrm>
            <a:off x="7239000" y="4038600"/>
            <a:ext cx="6096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8" name="Line 21"/>
          <p:cNvSpPr>
            <a:spLocks noChangeShapeType="1"/>
          </p:cNvSpPr>
          <p:nvPr/>
        </p:nvSpPr>
        <p:spPr bwMode="auto">
          <a:xfrm flipV="1">
            <a:off x="5942013" y="5029200"/>
            <a:ext cx="1754187" cy="5349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9" name="Line 22"/>
          <p:cNvSpPr>
            <a:spLocks noChangeShapeType="1"/>
          </p:cNvSpPr>
          <p:nvPr/>
        </p:nvSpPr>
        <p:spPr bwMode="auto">
          <a:xfrm>
            <a:off x="4419600" y="24384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70" name="Rectangle 23"/>
          <p:cNvSpPr>
            <a:spLocks noChangeArrowheads="1"/>
          </p:cNvSpPr>
          <p:nvPr/>
        </p:nvSpPr>
        <p:spPr bwMode="auto">
          <a:xfrm>
            <a:off x="5470525" y="2193925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/>
              <a:t>. . .</a:t>
            </a:r>
          </a:p>
        </p:txBody>
      </p:sp>
      <p:grpSp>
        <p:nvGrpSpPr>
          <p:cNvPr id="57371" name="Group 28"/>
          <p:cNvGrpSpPr>
            <a:grpSpLocks/>
          </p:cNvGrpSpPr>
          <p:nvPr/>
        </p:nvGrpSpPr>
        <p:grpSpPr bwMode="auto">
          <a:xfrm>
            <a:off x="901700" y="5216525"/>
            <a:ext cx="2667000" cy="1066800"/>
            <a:chOff x="576" y="3398"/>
            <a:chExt cx="1680" cy="672"/>
          </a:xfrm>
        </p:grpSpPr>
        <p:sp>
          <p:nvSpPr>
            <p:cNvPr id="57374" name="Line 24"/>
            <p:cNvSpPr>
              <a:spLocks noChangeShapeType="1"/>
            </p:cNvSpPr>
            <p:nvPr/>
          </p:nvSpPr>
          <p:spPr bwMode="auto">
            <a:xfrm>
              <a:off x="576" y="3552"/>
              <a:ext cx="1680" cy="0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75" name="Line 25"/>
            <p:cNvSpPr>
              <a:spLocks noChangeShapeType="1"/>
            </p:cNvSpPr>
            <p:nvPr/>
          </p:nvSpPr>
          <p:spPr bwMode="auto">
            <a:xfrm>
              <a:off x="576" y="3936"/>
              <a:ext cx="1680" cy="0"/>
            </a:xfrm>
            <a:prstGeom prst="line">
              <a:avLst/>
            </a:prstGeom>
            <a:noFill/>
            <a:ln w="50800">
              <a:solidFill>
                <a:srgbClr val="FF3300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76" name="Rectangle 26"/>
            <p:cNvSpPr>
              <a:spLocks noChangeArrowheads="1"/>
            </p:cNvSpPr>
            <p:nvPr/>
          </p:nvSpPr>
          <p:spPr bwMode="auto">
            <a:xfrm>
              <a:off x="902" y="3782"/>
              <a:ext cx="940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drill-down</a:t>
              </a:r>
            </a:p>
          </p:txBody>
        </p:sp>
        <p:sp>
          <p:nvSpPr>
            <p:cNvPr id="57377" name="Rectangle 27"/>
            <p:cNvSpPr>
              <a:spLocks noChangeArrowheads="1"/>
            </p:cNvSpPr>
            <p:nvPr/>
          </p:nvSpPr>
          <p:spPr bwMode="auto">
            <a:xfrm>
              <a:off x="1046" y="3398"/>
              <a:ext cx="587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/>
                <a:t>rollup</a:t>
              </a:r>
            </a:p>
          </p:txBody>
        </p:sp>
      </p:grpSp>
      <p:sp>
        <p:nvSpPr>
          <p:cNvPr id="57372" name="Rectangle 29"/>
          <p:cNvSpPr>
            <a:spLocks noChangeArrowheads="1"/>
          </p:cNvSpPr>
          <p:nvPr/>
        </p:nvSpPr>
        <p:spPr bwMode="auto">
          <a:xfrm>
            <a:off x="4862513" y="1736725"/>
            <a:ext cx="375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Example: computing sums</a:t>
            </a:r>
          </a:p>
        </p:txBody>
      </p:sp>
      <p:sp>
        <p:nvSpPr>
          <p:cNvPr id="57373" name="Line 30"/>
          <p:cNvSpPr>
            <a:spLocks noChangeShapeType="1"/>
          </p:cNvSpPr>
          <p:nvPr/>
        </p:nvSpPr>
        <p:spPr bwMode="auto">
          <a:xfrm>
            <a:off x="7467600" y="3200400"/>
            <a:ext cx="68580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0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19400"/>
            <a:ext cx="8229600" cy="1143000"/>
          </a:xfrm>
        </p:spPr>
        <p:txBody>
          <a:bodyPr/>
          <a:lstStyle/>
          <a:p>
            <a:r>
              <a:rPr lang="en-US" dirty="0" smtClean="0"/>
              <a:t>Relational Database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1689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Cube Operators</a:t>
            </a:r>
          </a:p>
        </p:txBody>
      </p:sp>
      <p:sp>
        <p:nvSpPr>
          <p:cNvPr id="58371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E579CB36-B7A3-488D-A812-71FFB6AD6CCA}" type="slidenum">
              <a:rPr lang="en-US" sz="1400" smtClean="0"/>
              <a:pPr/>
              <a:t>30</a:t>
            </a:fld>
            <a:endParaRPr lang="en-US" sz="1000" smtClean="0"/>
          </a:p>
        </p:txBody>
      </p:sp>
      <p:sp>
        <p:nvSpPr>
          <p:cNvPr id="58374" name="Rectangle 3"/>
          <p:cNvSpPr>
            <a:spLocks noChangeArrowheads="1"/>
          </p:cNvSpPr>
          <p:nvPr/>
        </p:nvSpPr>
        <p:spPr bwMode="auto">
          <a:xfrm>
            <a:off x="441325" y="2185988"/>
            <a:ext cx="768350" cy="36671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chemeClr val="tx1"/>
                </a:solidFill>
              </a:rPr>
              <a:t>day 2</a:t>
            </a:r>
          </a:p>
        </p:txBody>
      </p:sp>
      <p:graphicFrame>
        <p:nvGraphicFramePr>
          <p:cNvPr id="58375" name="Object 4"/>
          <p:cNvGraphicFramePr>
            <a:graphicFrameLocks/>
          </p:cNvGraphicFramePr>
          <p:nvPr/>
        </p:nvGraphicFramePr>
        <p:xfrm>
          <a:off x="1373188" y="2125663"/>
          <a:ext cx="2568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Worksheet" r:id="rId4" imgW="2447925" imgH="790575" progId="Excel.Sheet.8">
                  <p:embed/>
                </p:oleObj>
              </mc:Choice>
              <mc:Fallback>
                <p:oleObj name="Worksheet" r:id="rId4" imgW="24479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188" y="2125663"/>
                        <a:ext cx="2568575" cy="757237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6" name="Rectangle 5"/>
          <p:cNvSpPr>
            <a:spLocks noChangeArrowheads="1"/>
          </p:cNvSpPr>
          <p:nvPr/>
        </p:nvSpPr>
        <p:spPr bwMode="auto">
          <a:xfrm>
            <a:off x="1073150" y="2673350"/>
            <a:ext cx="2578100" cy="7493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8377" name="Object 6"/>
          <p:cNvGraphicFramePr>
            <a:graphicFrameLocks/>
          </p:cNvGraphicFramePr>
          <p:nvPr/>
        </p:nvGraphicFramePr>
        <p:xfrm>
          <a:off x="1068388" y="2659063"/>
          <a:ext cx="2568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Worksheet" r:id="rId6" imgW="2447925" imgH="790575" progId="Excel.Sheet.8">
                  <p:embed/>
                </p:oleObj>
              </mc:Choice>
              <mc:Fallback>
                <p:oleObj name="Worksheet" r:id="rId6" imgW="24479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2659063"/>
                        <a:ext cx="2568575" cy="75723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8" name="Line 7"/>
          <p:cNvSpPr>
            <a:spLocks noChangeShapeType="1"/>
          </p:cNvSpPr>
          <p:nvPr/>
        </p:nvSpPr>
        <p:spPr bwMode="auto">
          <a:xfrm flipV="1">
            <a:off x="1066800" y="1676400"/>
            <a:ext cx="6096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8"/>
          <p:cNvSpPr>
            <a:spLocks noChangeShapeType="1"/>
          </p:cNvSpPr>
          <p:nvPr/>
        </p:nvSpPr>
        <p:spPr bwMode="auto">
          <a:xfrm flipV="1">
            <a:off x="3657600" y="1676400"/>
            <a:ext cx="5334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9"/>
          <p:cNvSpPr>
            <a:spLocks noChangeShapeType="1"/>
          </p:cNvSpPr>
          <p:nvPr/>
        </p:nvSpPr>
        <p:spPr bwMode="auto">
          <a:xfrm flipV="1">
            <a:off x="3657600" y="2514600"/>
            <a:ext cx="5334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Rectangle 10"/>
          <p:cNvSpPr>
            <a:spLocks noChangeArrowheads="1"/>
          </p:cNvSpPr>
          <p:nvPr/>
        </p:nvSpPr>
        <p:spPr bwMode="auto">
          <a:xfrm>
            <a:off x="212725" y="2719388"/>
            <a:ext cx="768350" cy="366712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chemeClr val="tx1"/>
                </a:solidFill>
              </a:rPr>
              <a:t>day 1</a:t>
            </a:r>
          </a:p>
        </p:txBody>
      </p:sp>
      <p:sp>
        <p:nvSpPr>
          <p:cNvPr id="58382" name="Line 11"/>
          <p:cNvSpPr>
            <a:spLocks noChangeShapeType="1"/>
          </p:cNvSpPr>
          <p:nvPr/>
        </p:nvSpPr>
        <p:spPr bwMode="auto">
          <a:xfrm>
            <a:off x="1676400" y="1676400"/>
            <a:ext cx="251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2"/>
          <p:cNvSpPr>
            <a:spLocks noChangeShapeType="1"/>
          </p:cNvSpPr>
          <p:nvPr/>
        </p:nvSpPr>
        <p:spPr bwMode="auto">
          <a:xfrm>
            <a:off x="4191000" y="16764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8384" name="Object 13"/>
          <p:cNvGraphicFramePr>
            <a:graphicFrameLocks/>
          </p:cNvGraphicFramePr>
          <p:nvPr/>
        </p:nvGraphicFramePr>
        <p:xfrm>
          <a:off x="915988" y="4183063"/>
          <a:ext cx="2568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Worksheet" r:id="rId8" imgW="2447925" imgH="790575" progId="Excel.Sheet.8">
                  <p:embed/>
                </p:oleObj>
              </mc:Choice>
              <mc:Fallback>
                <p:oleObj name="Worksheet" r:id="rId8" imgW="24479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988" y="4183063"/>
                        <a:ext cx="2568575" cy="757237"/>
                      </a:xfrm>
                      <a:prstGeom prst="rect">
                        <a:avLst/>
                      </a:prstGeom>
                      <a:solidFill>
                        <a:srgbClr val="00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5" name="Object 14"/>
          <p:cNvGraphicFramePr>
            <a:graphicFrameLocks/>
          </p:cNvGraphicFramePr>
          <p:nvPr/>
        </p:nvGraphicFramePr>
        <p:xfrm>
          <a:off x="4576763" y="3722688"/>
          <a:ext cx="256698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Worksheet" r:id="rId10" imgW="2446347" imgH="541526" progId="Excel.Sheet.8">
                  <p:embed/>
                </p:oleObj>
              </mc:Choice>
              <mc:Fallback>
                <p:oleObj name="Worksheet" r:id="rId10" imgW="2446347" imgH="541526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3722688"/>
                        <a:ext cx="2566987" cy="557212"/>
                      </a:xfrm>
                      <a:prstGeom prst="rect">
                        <a:avLst/>
                      </a:prstGeom>
                      <a:solidFill>
                        <a:srgbClr val="FF99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6" name="Object 15"/>
          <p:cNvGraphicFramePr>
            <a:graphicFrameLocks/>
          </p:cNvGraphicFramePr>
          <p:nvPr/>
        </p:nvGraphicFramePr>
        <p:xfrm>
          <a:off x="4576763" y="5168900"/>
          <a:ext cx="128905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Worksheet" r:id="rId12" imgW="1227147" imgH="800532" progId="Excel.Sheet.8">
                  <p:embed/>
                </p:oleObj>
              </mc:Choice>
              <mc:Fallback>
                <p:oleObj name="Worksheet" r:id="rId12" imgW="1227147" imgH="800532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5168900"/>
                        <a:ext cx="1289050" cy="82391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7" name="Rectangle 16"/>
          <p:cNvSpPr>
            <a:spLocks noChangeArrowheads="1"/>
          </p:cNvSpPr>
          <p:nvPr/>
        </p:nvSpPr>
        <p:spPr bwMode="auto">
          <a:xfrm>
            <a:off x="7756525" y="4632325"/>
            <a:ext cx="692150" cy="4572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129</a:t>
            </a:r>
          </a:p>
        </p:txBody>
      </p:sp>
      <p:sp>
        <p:nvSpPr>
          <p:cNvPr id="58388" name="Line 17"/>
          <p:cNvSpPr>
            <a:spLocks noChangeShapeType="1"/>
          </p:cNvSpPr>
          <p:nvPr/>
        </p:nvSpPr>
        <p:spPr bwMode="auto">
          <a:xfrm>
            <a:off x="2286000" y="3505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9" name="Line 18"/>
          <p:cNvSpPr>
            <a:spLocks noChangeShapeType="1"/>
          </p:cNvSpPr>
          <p:nvPr/>
        </p:nvSpPr>
        <p:spPr bwMode="auto">
          <a:xfrm flipV="1">
            <a:off x="3505200" y="3963988"/>
            <a:ext cx="989013" cy="531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0" name="Line 19"/>
          <p:cNvSpPr>
            <a:spLocks noChangeShapeType="1"/>
          </p:cNvSpPr>
          <p:nvPr/>
        </p:nvSpPr>
        <p:spPr bwMode="auto">
          <a:xfrm>
            <a:off x="3503613" y="4724400"/>
            <a:ext cx="992187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1" name="Line 20"/>
          <p:cNvSpPr>
            <a:spLocks noChangeShapeType="1"/>
          </p:cNvSpPr>
          <p:nvPr/>
        </p:nvSpPr>
        <p:spPr bwMode="auto">
          <a:xfrm>
            <a:off x="7239000" y="4038600"/>
            <a:ext cx="6096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2" name="Line 21"/>
          <p:cNvSpPr>
            <a:spLocks noChangeShapeType="1"/>
          </p:cNvSpPr>
          <p:nvPr/>
        </p:nvSpPr>
        <p:spPr bwMode="auto">
          <a:xfrm flipV="1">
            <a:off x="5942013" y="5029200"/>
            <a:ext cx="1754187" cy="5349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3" name="Line 22"/>
          <p:cNvSpPr>
            <a:spLocks noChangeShapeType="1"/>
          </p:cNvSpPr>
          <p:nvPr/>
        </p:nvSpPr>
        <p:spPr bwMode="auto">
          <a:xfrm>
            <a:off x="4419600" y="24384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4" name="Rectangle 23"/>
          <p:cNvSpPr>
            <a:spLocks noChangeArrowheads="1"/>
          </p:cNvSpPr>
          <p:nvPr/>
        </p:nvSpPr>
        <p:spPr bwMode="auto">
          <a:xfrm>
            <a:off x="5470525" y="2193925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/>
              <a:t>. . .</a:t>
            </a:r>
          </a:p>
        </p:txBody>
      </p:sp>
      <p:sp>
        <p:nvSpPr>
          <p:cNvPr id="58395" name="Line 30"/>
          <p:cNvSpPr>
            <a:spLocks noChangeShapeType="1"/>
          </p:cNvSpPr>
          <p:nvPr/>
        </p:nvSpPr>
        <p:spPr bwMode="auto">
          <a:xfrm>
            <a:off x="7467600" y="3200400"/>
            <a:ext cx="68580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6" name="AutoShape 32"/>
          <p:cNvSpPr>
            <a:spLocks noChangeArrowheads="1"/>
          </p:cNvSpPr>
          <p:nvPr/>
        </p:nvSpPr>
        <p:spPr bwMode="auto">
          <a:xfrm>
            <a:off x="5334000" y="2895600"/>
            <a:ext cx="1905000" cy="609600"/>
          </a:xfrm>
          <a:prstGeom prst="wedgeRoundRectCallout">
            <a:avLst>
              <a:gd name="adj1" fmla="val -30417"/>
              <a:gd name="adj2" fmla="val 147134"/>
              <a:gd name="adj3" fmla="val 16667"/>
            </a:avLst>
          </a:prstGeom>
          <a:noFill/>
          <a:ln w="38100">
            <a:solidFill>
              <a:srgbClr val="FF33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</a:rPr>
              <a:t>sale(c1,*,*)</a:t>
            </a:r>
            <a:endParaRPr lang="en-US"/>
          </a:p>
        </p:txBody>
      </p:sp>
      <p:sp>
        <p:nvSpPr>
          <p:cNvPr id="58397" name="AutoShape 33"/>
          <p:cNvSpPr>
            <a:spLocks noChangeArrowheads="1"/>
          </p:cNvSpPr>
          <p:nvPr/>
        </p:nvSpPr>
        <p:spPr bwMode="auto">
          <a:xfrm>
            <a:off x="7010400" y="5486400"/>
            <a:ext cx="1905000" cy="609600"/>
          </a:xfrm>
          <a:prstGeom prst="wedgeRoundRectCallout">
            <a:avLst>
              <a:gd name="adj1" fmla="val 12917"/>
              <a:gd name="adj2" fmla="val -127866"/>
              <a:gd name="adj3" fmla="val 16667"/>
            </a:avLst>
          </a:prstGeom>
          <a:noFill/>
          <a:ln w="38100">
            <a:solidFill>
              <a:srgbClr val="FF33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</a:rPr>
              <a:t>sale(*,*,*)</a:t>
            </a:r>
            <a:endParaRPr lang="en-US"/>
          </a:p>
        </p:txBody>
      </p:sp>
      <p:sp>
        <p:nvSpPr>
          <p:cNvPr id="58398" name="AutoShape 34"/>
          <p:cNvSpPr>
            <a:spLocks noChangeArrowheads="1"/>
          </p:cNvSpPr>
          <p:nvPr/>
        </p:nvSpPr>
        <p:spPr bwMode="auto">
          <a:xfrm>
            <a:off x="1295400" y="5334000"/>
            <a:ext cx="1905000" cy="609600"/>
          </a:xfrm>
          <a:prstGeom prst="wedgeRoundRectCallout">
            <a:avLst>
              <a:gd name="adj1" fmla="val 20250"/>
              <a:gd name="adj2" fmla="val -134116"/>
              <a:gd name="adj3" fmla="val 16667"/>
            </a:avLst>
          </a:prstGeom>
          <a:noFill/>
          <a:ln w="38100">
            <a:solidFill>
              <a:srgbClr val="FF33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</a:rPr>
              <a:t>sale(c2,p2,*)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Extended Cube</a:t>
            </a:r>
          </a:p>
        </p:txBody>
      </p:sp>
      <p:sp>
        <p:nvSpPr>
          <p:cNvPr id="5939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5939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D8809A27-520F-4385-9F62-2D5425C05AC0}" type="slidenum">
              <a:rPr lang="en-US" sz="1400" smtClean="0"/>
              <a:pPr/>
              <a:t>31</a:t>
            </a:fld>
            <a:endParaRPr lang="en-US" sz="1000" smtClean="0"/>
          </a:p>
        </p:txBody>
      </p:sp>
      <p:graphicFrame>
        <p:nvGraphicFramePr>
          <p:cNvPr id="59398" name="Object 13"/>
          <p:cNvGraphicFramePr>
            <a:graphicFrameLocks/>
          </p:cNvGraphicFramePr>
          <p:nvPr/>
        </p:nvGraphicFramePr>
        <p:xfrm>
          <a:off x="3505200" y="2057400"/>
          <a:ext cx="3505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Worksheet" r:id="rId4" imgW="3057946" imgH="1048191" progId="Excel.Sheet.8">
                  <p:embed/>
                </p:oleObj>
              </mc:Choice>
              <mc:Fallback>
                <p:oleObj name="Worksheet" r:id="rId4" imgW="3057946" imgH="1048191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057400"/>
                        <a:ext cx="3505200" cy="12065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Rectangle 3"/>
          <p:cNvSpPr>
            <a:spLocks noChangeArrowheads="1"/>
          </p:cNvSpPr>
          <p:nvPr/>
        </p:nvSpPr>
        <p:spPr bwMode="auto">
          <a:xfrm>
            <a:off x="1524000" y="2971800"/>
            <a:ext cx="768350" cy="36671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chemeClr val="tx1"/>
                </a:solidFill>
              </a:rPr>
              <a:t>day 2</a:t>
            </a:r>
          </a:p>
        </p:txBody>
      </p:sp>
      <p:graphicFrame>
        <p:nvGraphicFramePr>
          <p:cNvPr id="59400" name="Object 4"/>
          <p:cNvGraphicFramePr>
            <a:graphicFrameLocks/>
          </p:cNvGraphicFramePr>
          <p:nvPr/>
        </p:nvGraphicFramePr>
        <p:xfrm>
          <a:off x="2743200" y="2971800"/>
          <a:ext cx="3352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Worksheet" r:id="rId6" imgW="3057946" imgH="1048191" progId="Excel.Sheet.8">
                  <p:embed/>
                </p:oleObj>
              </mc:Choice>
              <mc:Fallback>
                <p:oleObj name="Worksheet" r:id="rId6" imgW="3057946" imgH="1048191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3352800" cy="1219200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1" name="Rectangle 5"/>
          <p:cNvSpPr>
            <a:spLocks noChangeArrowheads="1"/>
          </p:cNvSpPr>
          <p:nvPr/>
        </p:nvSpPr>
        <p:spPr bwMode="auto">
          <a:xfrm>
            <a:off x="2519363" y="3671888"/>
            <a:ext cx="2578100" cy="7493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9402" name="Object 6"/>
          <p:cNvGraphicFramePr>
            <a:graphicFrameLocks/>
          </p:cNvGraphicFramePr>
          <p:nvPr/>
        </p:nvGraphicFramePr>
        <p:xfrm>
          <a:off x="1981200" y="3657600"/>
          <a:ext cx="3505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Worksheet" r:id="rId8" imgW="3057946" imgH="1048191" progId="Excel.Sheet.8">
                  <p:embed/>
                </p:oleObj>
              </mc:Choice>
              <mc:Fallback>
                <p:oleObj name="Worksheet" r:id="rId8" imgW="3057946" imgH="1048191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657600"/>
                        <a:ext cx="3505200" cy="12065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3" name="Line 7"/>
          <p:cNvSpPr>
            <a:spLocks noChangeShapeType="1"/>
          </p:cNvSpPr>
          <p:nvPr/>
        </p:nvSpPr>
        <p:spPr bwMode="auto">
          <a:xfrm flipV="1">
            <a:off x="1981200" y="2057400"/>
            <a:ext cx="15240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4" name="Line 8"/>
          <p:cNvSpPr>
            <a:spLocks noChangeShapeType="1"/>
          </p:cNvSpPr>
          <p:nvPr/>
        </p:nvSpPr>
        <p:spPr bwMode="auto">
          <a:xfrm flipV="1">
            <a:off x="5486400" y="2057400"/>
            <a:ext cx="15240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5" name="Line 9"/>
          <p:cNvSpPr>
            <a:spLocks noChangeShapeType="1"/>
          </p:cNvSpPr>
          <p:nvPr/>
        </p:nvSpPr>
        <p:spPr bwMode="auto">
          <a:xfrm flipV="1">
            <a:off x="5486400" y="3276600"/>
            <a:ext cx="15240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6" name="Rectangle 10"/>
          <p:cNvSpPr>
            <a:spLocks noChangeArrowheads="1"/>
          </p:cNvSpPr>
          <p:nvPr/>
        </p:nvSpPr>
        <p:spPr bwMode="auto">
          <a:xfrm>
            <a:off x="990600" y="3810000"/>
            <a:ext cx="7683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chemeClr val="tx1"/>
                </a:solidFill>
              </a:rPr>
              <a:t>day 1</a:t>
            </a:r>
          </a:p>
        </p:txBody>
      </p:sp>
      <p:sp>
        <p:nvSpPr>
          <p:cNvPr id="59407" name="Rectangle 14"/>
          <p:cNvSpPr>
            <a:spLocks noChangeArrowheads="1"/>
          </p:cNvSpPr>
          <p:nvPr/>
        </p:nvSpPr>
        <p:spPr bwMode="auto">
          <a:xfrm>
            <a:off x="2895600" y="2057400"/>
            <a:ext cx="273050" cy="366713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59408" name="AutoShape 15"/>
          <p:cNvSpPr>
            <a:spLocks noChangeArrowheads="1"/>
          </p:cNvSpPr>
          <p:nvPr/>
        </p:nvSpPr>
        <p:spPr bwMode="auto">
          <a:xfrm>
            <a:off x="6934200" y="3657600"/>
            <a:ext cx="1905000" cy="609600"/>
          </a:xfrm>
          <a:prstGeom prst="wedgeRoundRectCallout">
            <a:avLst>
              <a:gd name="adj1" fmla="val -53083"/>
              <a:gd name="adj2" fmla="val -188282"/>
              <a:gd name="adj3" fmla="val 16667"/>
            </a:avLst>
          </a:prstGeom>
          <a:noFill/>
          <a:ln w="38100">
            <a:solidFill>
              <a:srgbClr val="FF33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3300"/>
                </a:solidFill>
              </a:rPr>
              <a:t>sale(*,p2,*)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8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Aggregation Using Hierarchies</a:t>
            </a:r>
          </a:p>
        </p:txBody>
      </p:sp>
      <p:sp>
        <p:nvSpPr>
          <p:cNvPr id="60419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6042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6042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0673BE52-C866-4FFC-BFB0-7303D182A38C}" type="slidenum">
              <a:rPr lang="en-US" sz="1400" smtClean="0"/>
              <a:pPr/>
              <a:t>32</a:t>
            </a:fld>
            <a:endParaRPr lang="en-US" sz="1000" smtClean="0"/>
          </a:p>
        </p:txBody>
      </p:sp>
      <p:grpSp>
        <p:nvGrpSpPr>
          <p:cNvPr id="60422" name="Group 14"/>
          <p:cNvGrpSpPr>
            <a:grpSpLocks/>
          </p:cNvGrpSpPr>
          <p:nvPr/>
        </p:nvGrpSpPr>
        <p:grpSpPr bwMode="auto">
          <a:xfrm>
            <a:off x="822325" y="1981200"/>
            <a:ext cx="3978275" cy="2362200"/>
            <a:chOff x="518" y="1248"/>
            <a:chExt cx="2506" cy="1488"/>
          </a:xfrm>
        </p:grpSpPr>
        <p:sp>
          <p:nvSpPr>
            <p:cNvPr id="60430" name="Rectangle 3"/>
            <p:cNvSpPr>
              <a:spLocks noChangeArrowheads="1"/>
            </p:cNvSpPr>
            <p:nvPr/>
          </p:nvSpPr>
          <p:spPr bwMode="auto">
            <a:xfrm>
              <a:off x="662" y="1569"/>
              <a:ext cx="484" cy="231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</a:rPr>
                <a:t>day 2</a:t>
              </a:r>
            </a:p>
          </p:txBody>
        </p:sp>
        <p:graphicFrame>
          <p:nvGraphicFramePr>
            <p:cNvPr id="60431" name="Object 4"/>
            <p:cNvGraphicFramePr>
              <a:graphicFrameLocks/>
            </p:cNvGraphicFramePr>
            <p:nvPr/>
          </p:nvGraphicFramePr>
          <p:xfrm>
            <a:off x="1249" y="1531"/>
            <a:ext cx="1618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4" name="Worksheet" r:id="rId4" imgW="2447925" imgH="790575" progId="Excel.Sheet.8">
                    <p:embed/>
                  </p:oleObj>
                </mc:Choice>
                <mc:Fallback>
                  <p:oleObj name="Worksheet" r:id="rId4" imgW="2447925" imgH="790575" progId="Excel.Shee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9" y="1531"/>
                          <a:ext cx="1618" cy="477"/>
                        </a:xfrm>
                        <a:prstGeom prst="rect">
                          <a:avLst/>
                        </a:prstGeom>
                        <a:solidFill>
                          <a:srgbClr val="99CCFF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432" name="Rectangle 5"/>
            <p:cNvSpPr>
              <a:spLocks noChangeArrowheads="1"/>
            </p:cNvSpPr>
            <p:nvPr/>
          </p:nvSpPr>
          <p:spPr bwMode="auto">
            <a:xfrm>
              <a:off x="1060" y="1876"/>
              <a:ext cx="1624" cy="472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60433" name="Object 6"/>
            <p:cNvGraphicFramePr>
              <a:graphicFrameLocks/>
            </p:cNvGraphicFramePr>
            <p:nvPr/>
          </p:nvGraphicFramePr>
          <p:xfrm>
            <a:off x="1057" y="1867"/>
            <a:ext cx="1618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5" name="Worksheet" r:id="rId6" imgW="2447925" imgH="790575" progId="Excel.Sheet.8">
                    <p:embed/>
                  </p:oleObj>
                </mc:Choice>
                <mc:Fallback>
                  <p:oleObj name="Worksheet" r:id="rId6" imgW="2447925" imgH="790575" progId="Excel.Shee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7" y="1867"/>
                          <a:ext cx="1618" cy="477"/>
                        </a:xfrm>
                        <a:prstGeom prst="rect">
                          <a:avLst/>
                        </a:prstGeom>
                        <a:solidFill>
                          <a:srgbClr val="FFFF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434" name="Line 7"/>
            <p:cNvSpPr>
              <a:spLocks noChangeShapeType="1"/>
            </p:cNvSpPr>
            <p:nvPr/>
          </p:nvSpPr>
          <p:spPr bwMode="auto">
            <a:xfrm flipV="1">
              <a:off x="1056" y="1248"/>
              <a:ext cx="384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5" name="Line 8"/>
            <p:cNvSpPr>
              <a:spLocks noChangeShapeType="1"/>
            </p:cNvSpPr>
            <p:nvPr/>
          </p:nvSpPr>
          <p:spPr bwMode="auto">
            <a:xfrm flipV="1">
              <a:off x="2688" y="1248"/>
              <a:ext cx="336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6" name="Line 9"/>
            <p:cNvSpPr>
              <a:spLocks noChangeShapeType="1"/>
            </p:cNvSpPr>
            <p:nvPr/>
          </p:nvSpPr>
          <p:spPr bwMode="auto">
            <a:xfrm flipV="1">
              <a:off x="2688" y="1776"/>
              <a:ext cx="336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7" name="Rectangle 10"/>
            <p:cNvSpPr>
              <a:spLocks noChangeArrowheads="1"/>
            </p:cNvSpPr>
            <p:nvPr/>
          </p:nvSpPr>
          <p:spPr bwMode="auto">
            <a:xfrm>
              <a:off x="518" y="1905"/>
              <a:ext cx="484" cy="231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</a:rPr>
                <a:t>day 1</a:t>
              </a:r>
            </a:p>
          </p:txBody>
        </p:sp>
        <p:sp>
          <p:nvSpPr>
            <p:cNvPr id="60438" name="Line 11"/>
            <p:cNvSpPr>
              <a:spLocks noChangeShapeType="1"/>
            </p:cNvSpPr>
            <p:nvPr/>
          </p:nvSpPr>
          <p:spPr bwMode="auto">
            <a:xfrm>
              <a:off x="1440" y="1248"/>
              <a:ext cx="15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9" name="Line 12"/>
            <p:cNvSpPr>
              <a:spLocks noChangeShapeType="1"/>
            </p:cNvSpPr>
            <p:nvPr/>
          </p:nvSpPr>
          <p:spPr bwMode="auto">
            <a:xfrm>
              <a:off x="3024" y="124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0" name="Line 13"/>
            <p:cNvSpPr>
              <a:spLocks noChangeShapeType="1"/>
            </p:cNvSpPr>
            <p:nvPr/>
          </p:nvSpPr>
          <p:spPr bwMode="auto">
            <a:xfrm>
              <a:off x="1824" y="2400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60423" name="Object 15"/>
          <p:cNvGraphicFramePr>
            <a:graphicFrameLocks/>
          </p:cNvGraphicFramePr>
          <p:nvPr/>
        </p:nvGraphicFramePr>
        <p:xfrm>
          <a:off x="1835150" y="4635500"/>
          <a:ext cx="2090738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Worksheet" r:id="rId8" imgW="2638425" imgH="790575" progId="Excel.Sheet.8">
                  <p:embed/>
                </p:oleObj>
              </mc:Choice>
              <mc:Fallback>
                <p:oleObj name="Worksheet" r:id="rId8" imgW="26384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635500"/>
                        <a:ext cx="2090738" cy="627063"/>
                      </a:xfrm>
                      <a:prstGeom prst="rect">
                        <a:avLst/>
                      </a:prstGeom>
                      <a:solidFill>
                        <a:srgbClr val="00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4" name="Rectangle 16"/>
          <p:cNvSpPr>
            <a:spLocks noChangeArrowheads="1"/>
          </p:cNvSpPr>
          <p:nvPr/>
        </p:nvSpPr>
        <p:spPr bwMode="auto">
          <a:xfrm>
            <a:off x="5927725" y="2422525"/>
            <a:ext cx="1438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customer</a:t>
            </a:r>
          </a:p>
        </p:txBody>
      </p:sp>
      <p:sp>
        <p:nvSpPr>
          <p:cNvPr id="60425" name="Rectangle 17"/>
          <p:cNvSpPr>
            <a:spLocks noChangeArrowheads="1"/>
          </p:cNvSpPr>
          <p:nvPr/>
        </p:nvSpPr>
        <p:spPr bwMode="auto">
          <a:xfrm>
            <a:off x="6003925" y="3108325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region</a:t>
            </a:r>
          </a:p>
        </p:txBody>
      </p:sp>
      <p:sp>
        <p:nvSpPr>
          <p:cNvPr id="60426" name="Rectangle 18"/>
          <p:cNvSpPr>
            <a:spLocks noChangeArrowheads="1"/>
          </p:cNvSpPr>
          <p:nvPr/>
        </p:nvSpPr>
        <p:spPr bwMode="auto">
          <a:xfrm>
            <a:off x="6003925" y="3794125"/>
            <a:ext cx="1184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country</a:t>
            </a:r>
          </a:p>
        </p:txBody>
      </p:sp>
      <p:sp>
        <p:nvSpPr>
          <p:cNvPr id="60427" name="Line 19"/>
          <p:cNvSpPr>
            <a:spLocks noChangeShapeType="1"/>
          </p:cNvSpPr>
          <p:nvPr/>
        </p:nvSpPr>
        <p:spPr bwMode="auto">
          <a:xfrm>
            <a:off x="65532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20"/>
          <p:cNvSpPr>
            <a:spLocks noChangeShapeType="1"/>
          </p:cNvSpPr>
          <p:nvPr/>
        </p:nvSpPr>
        <p:spPr bwMode="auto">
          <a:xfrm>
            <a:off x="6553200" y="3505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Rectangle 21"/>
          <p:cNvSpPr>
            <a:spLocks noChangeArrowheads="1"/>
          </p:cNvSpPr>
          <p:nvPr/>
        </p:nvSpPr>
        <p:spPr bwMode="auto">
          <a:xfrm>
            <a:off x="4937125" y="5081588"/>
            <a:ext cx="3233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rgbClr val="993300"/>
                </a:solidFill>
              </a:rPr>
              <a:t>(customer c1 in Region A;</a:t>
            </a:r>
          </a:p>
          <a:p>
            <a:r>
              <a:rPr lang="en-US" sz="1800">
                <a:solidFill>
                  <a:srgbClr val="993300"/>
                </a:solidFill>
              </a:rPr>
              <a:t>customers c2, c3 in Region B)</a:t>
            </a:r>
          </a:p>
        </p:txBody>
      </p:sp>
    </p:spTree>
    <p:extLst>
      <p:ext uri="{BB962C8B-B14F-4D97-AF65-F5344CB8AC3E}">
        <p14:creationId xmlns:p14="http://schemas.microsoft.com/office/powerpoint/2010/main" val="364187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Pivoting</a:t>
            </a:r>
          </a:p>
        </p:txBody>
      </p:sp>
      <p:sp>
        <p:nvSpPr>
          <p:cNvPr id="61443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1400" smtClean="0"/>
          </a:p>
        </p:txBody>
      </p:sp>
      <p:sp>
        <p:nvSpPr>
          <p:cNvPr id="6144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08F34DE6-60A8-48CE-864E-8DD4B872FA36}" type="slidenum">
              <a:rPr lang="en-US" sz="1400" smtClean="0"/>
              <a:pPr/>
              <a:t>33</a:t>
            </a:fld>
            <a:endParaRPr lang="en-US" sz="1000" smtClean="0"/>
          </a:p>
        </p:txBody>
      </p:sp>
      <p:graphicFrame>
        <p:nvGraphicFramePr>
          <p:cNvPr id="61446" name="Object 3"/>
          <p:cNvGraphicFramePr>
            <a:graphicFrameLocks/>
          </p:cNvGraphicFramePr>
          <p:nvPr/>
        </p:nvGraphicFramePr>
        <p:xfrm>
          <a:off x="146050" y="2052638"/>
          <a:ext cx="3792538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Worksheet" r:id="rId4" imgW="3810000" imgH="1828800" progId="Excel.Sheet.8">
                  <p:embed/>
                </p:oleObj>
              </mc:Choice>
              <mc:Fallback>
                <p:oleObj name="Worksheet" r:id="rId4" imgW="3810000" imgH="182880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2052638"/>
                        <a:ext cx="3792538" cy="180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447" name="Group 14"/>
          <p:cNvGrpSpPr>
            <a:grpSpLocks/>
          </p:cNvGrpSpPr>
          <p:nvPr/>
        </p:nvGrpSpPr>
        <p:grpSpPr bwMode="auto">
          <a:xfrm>
            <a:off x="4784725" y="2209800"/>
            <a:ext cx="3978275" cy="1752600"/>
            <a:chOff x="3014" y="1392"/>
            <a:chExt cx="2506" cy="1104"/>
          </a:xfrm>
        </p:grpSpPr>
        <p:sp>
          <p:nvSpPr>
            <p:cNvPr id="61453" name="Rectangle 4"/>
            <p:cNvSpPr>
              <a:spLocks noChangeArrowheads="1"/>
            </p:cNvSpPr>
            <p:nvPr/>
          </p:nvSpPr>
          <p:spPr bwMode="auto">
            <a:xfrm>
              <a:off x="3158" y="1713"/>
              <a:ext cx="484" cy="231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</a:rPr>
                <a:t>day 2</a:t>
              </a:r>
            </a:p>
          </p:txBody>
        </p:sp>
        <p:graphicFrame>
          <p:nvGraphicFramePr>
            <p:cNvPr id="61454" name="Object 5"/>
            <p:cNvGraphicFramePr>
              <a:graphicFrameLocks/>
            </p:cNvGraphicFramePr>
            <p:nvPr/>
          </p:nvGraphicFramePr>
          <p:xfrm>
            <a:off x="3745" y="1675"/>
            <a:ext cx="1618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1" name="Worksheet" r:id="rId6" imgW="2447925" imgH="790575" progId="Excel.Sheet.8">
                    <p:embed/>
                  </p:oleObj>
                </mc:Choice>
                <mc:Fallback>
                  <p:oleObj name="Worksheet" r:id="rId6" imgW="2447925" imgH="790575" progId="Excel.Shee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5" y="1675"/>
                          <a:ext cx="1618" cy="477"/>
                        </a:xfrm>
                        <a:prstGeom prst="rect">
                          <a:avLst/>
                        </a:prstGeom>
                        <a:solidFill>
                          <a:srgbClr val="99CCFF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55" name="Rectangle 6"/>
            <p:cNvSpPr>
              <a:spLocks noChangeArrowheads="1"/>
            </p:cNvSpPr>
            <p:nvPr/>
          </p:nvSpPr>
          <p:spPr bwMode="auto">
            <a:xfrm>
              <a:off x="3556" y="2020"/>
              <a:ext cx="1624" cy="472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61456" name="Object 7"/>
            <p:cNvGraphicFramePr>
              <a:graphicFrameLocks/>
            </p:cNvGraphicFramePr>
            <p:nvPr/>
          </p:nvGraphicFramePr>
          <p:xfrm>
            <a:off x="3553" y="2011"/>
            <a:ext cx="1618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2" name="Worksheet" r:id="rId8" imgW="2447925" imgH="790575" progId="Excel.Sheet.8">
                    <p:embed/>
                  </p:oleObj>
                </mc:Choice>
                <mc:Fallback>
                  <p:oleObj name="Worksheet" r:id="rId8" imgW="2447925" imgH="790575" progId="Excel.Shee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3" y="2011"/>
                          <a:ext cx="1618" cy="477"/>
                        </a:xfrm>
                        <a:prstGeom prst="rect">
                          <a:avLst/>
                        </a:prstGeom>
                        <a:solidFill>
                          <a:srgbClr val="FFFF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57" name="Line 8"/>
            <p:cNvSpPr>
              <a:spLocks noChangeShapeType="1"/>
            </p:cNvSpPr>
            <p:nvPr/>
          </p:nvSpPr>
          <p:spPr bwMode="auto">
            <a:xfrm flipV="1">
              <a:off x="3552" y="1392"/>
              <a:ext cx="384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8" name="Line 9"/>
            <p:cNvSpPr>
              <a:spLocks noChangeShapeType="1"/>
            </p:cNvSpPr>
            <p:nvPr/>
          </p:nvSpPr>
          <p:spPr bwMode="auto">
            <a:xfrm flipV="1">
              <a:off x="5184" y="1392"/>
              <a:ext cx="336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9" name="Line 10"/>
            <p:cNvSpPr>
              <a:spLocks noChangeShapeType="1"/>
            </p:cNvSpPr>
            <p:nvPr/>
          </p:nvSpPr>
          <p:spPr bwMode="auto">
            <a:xfrm flipV="1">
              <a:off x="5184" y="1920"/>
              <a:ext cx="336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0" name="Rectangle 11"/>
            <p:cNvSpPr>
              <a:spLocks noChangeArrowheads="1"/>
            </p:cNvSpPr>
            <p:nvPr/>
          </p:nvSpPr>
          <p:spPr bwMode="auto">
            <a:xfrm>
              <a:off x="3014" y="2049"/>
              <a:ext cx="484" cy="231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</a:rPr>
                <a:t>day 1</a:t>
              </a:r>
            </a:p>
          </p:txBody>
        </p:sp>
        <p:sp>
          <p:nvSpPr>
            <p:cNvPr id="61461" name="Line 12"/>
            <p:cNvSpPr>
              <a:spLocks noChangeShapeType="1"/>
            </p:cNvSpPr>
            <p:nvPr/>
          </p:nvSpPr>
          <p:spPr bwMode="auto">
            <a:xfrm>
              <a:off x="3936" y="1392"/>
              <a:ext cx="15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2" name="Line 13"/>
            <p:cNvSpPr>
              <a:spLocks noChangeShapeType="1"/>
            </p:cNvSpPr>
            <p:nvPr/>
          </p:nvSpPr>
          <p:spPr bwMode="auto">
            <a:xfrm>
              <a:off x="5520" y="1392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48" name="Rectangle 15"/>
          <p:cNvSpPr>
            <a:spLocks noChangeArrowheads="1"/>
          </p:cNvSpPr>
          <p:nvPr/>
        </p:nvSpPr>
        <p:spPr bwMode="auto">
          <a:xfrm>
            <a:off x="4860925" y="1660525"/>
            <a:ext cx="338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Multi-dimensional cube:</a:t>
            </a:r>
          </a:p>
        </p:txBody>
      </p:sp>
      <p:sp>
        <p:nvSpPr>
          <p:cNvPr id="61449" name="Rectangle 16"/>
          <p:cNvSpPr>
            <a:spLocks noChangeArrowheads="1"/>
          </p:cNvSpPr>
          <p:nvPr/>
        </p:nvSpPr>
        <p:spPr bwMode="auto">
          <a:xfrm>
            <a:off x="288925" y="1584325"/>
            <a:ext cx="230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Fact table view:</a:t>
            </a:r>
          </a:p>
        </p:txBody>
      </p:sp>
      <p:graphicFrame>
        <p:nvGraphicFramePr>
          <p:cNvPr id="61450" name="Object 17"/>
          <p:cNvGraphicFramePr>
            <a:graphicFrameLocks/>
          </p:cNvGraphicFramePr>
          <p:nvPr/>
        </p:nvGraphicFramePr>
        <p:xfrm>
          <a:off x="5564188" y="5097463"/>
          <a:ext cx="2568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Worksheet" r:id="rId10" imgW="2447925" imgH="790575" progId="Excel.Sheet.8">
                  <p:embed/>
                </p:oleObj>
              </mc:Choice>
              <mc:Fallback>
                <p:oleObj name="Worksheet" r:id="rId10" imgW="2447925" imgH="79057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88" y="5097463"/>
                        <a:ext cx="2568575" cy="757237"/>
                      </a:xfrm>
                      <a:prstGeom prst="rect">
                        <a:avLst/>
                      </a:prstGeom>
                      <a:solidFill>
                        <a:srgbClr val="00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1" name="AutoShape 18"/>
          <p:cNvSpPr>
            <a:spLocks noChangeArrowheads="1"/>
          </p:cNvSpPr>
          <p:nvPr/>
        </p:nvSpPr>
        <p:spPr bwMode="auto">
          <a:xfrm>
            <a:off x="4044950" y="3054350"/>
            <a:ext cx="673100" cy="444500"/>
          </a:xfrm>
          <a:prstGeom prst="rightArrow">
            <a:avLst>
              <a:gd name="adj1" fmla="val 50000"/>
              <a:gd name="adj2" fmla="val 7572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AutoShape 19"/>
          <p:cNvSpPr>
            <a:spLocks noChangeArrowheads="1"/>
          </p:cNvSpPr>
          <p:nvPr/>
        </p:nvSpPr>
        <p:spPr bwMode="auto">
          <a:xfrm rot="1620000">
            <a:off x="4121150" y="4197350"/>
            <a:ext cx="673100" cy="444500"/>
          </a:xfrm>
          <a:prstGeom prst="rightArrow">
            <a:avLst>
              <a:gd name="adj1" fmla="val 50000"/>
              <a:gd name="adj2" fmla="val 7572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Intelligence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Premise: more data leads to better business decisions</a:t>
            </a:r>
          </a:p>
          <a:p>
            <a:pPr lvl="1"/>
            <a:r>
              <a:rPr lang="en-US" dirty="0" smtClean="0"/>
              <a:t>Periodic reporting as well as ad hoc queries</a:t>
            </a:r>
          </a:p>
          <a:p>
            <a:pPr lvl="1"/>
            <a:r>
              <a:rPr lang="en-US" dirty="0" smtClean="0"/>
              <a:t>Analysts, not programmers (importance of tools and dashboards)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Slicing-and-dicing activity by different dimensions to better understand the marketplace</a:t>
            </a:r>
          </a:p>
          <a:p>
            <a:pPr lvl="1"/>
            <a:r>
              <a:rPr lang="en-US" dirty="0" smtClean="0"/>
              <a:t>Analyzing log data to improve OLTP experience</a:t>
            </a:r>
          </a:p>
          <a:p>
            <a:pPr lvl="1"/>
            <a:r>
              <a:rPr lang="en-US" dirty="0" smtClean="0"/>
              <a:t>Analyzing log data to better optimize ad placement</a:t>
            </a:r>
          </a:p>
          <a:p>
            <a:pPr lvl="1"/>
            <a:r>
              <a:rPr lang="en-US" dirty="0" smtClean="0"/>
              <a:t>Analyzing purchasing trends for better supply-chain management</a:t>
            </a:r>
          </a:p>
          <a:p>
            <a:pPr lvl="1"/>
            <a:r>
              <a:rPr lang="en-US" dirty="0" smtClean="0"/>
              <a:t>Mining for correlations between otherwise unrelated activities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51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OLTP/OLAP Architecture: Hadoop?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9906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OLTP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5626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OLAP</a:t>
            </a:r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 bwMode="auto">
          <a:xfrm>
            <a:off x="3048000" y="3467100"/>
            <a:ext cx="2514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95601" y="2667000"/>
            <a:ext cx="28193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</a:rPr>
              <a:t>ETL</a:t>
            </a:r>
            <a:r>
              <a:rPr lang="en-US" sz="1400" b="1" dirty="0">
                <a:solidFill>
                  <a:srgbClr val="000000"/>
                </a:solidFill>
              </a:rPr>
              <a:t/>
            </a:r>
            <a:br>
              <a:rPr lang="en-US" sz="1400" b="1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(Extract, Transform, and Load)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20803626">
            <a:off x="637479" y="3910928"/>
            <a:ext cx="2938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0000"/>
                </a:solidFill>
              </a:rPr>
              <a:t>Hadoop here?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958210">
            <a:off x="4956526" y="2506617"/>
            <a:ext cx="36439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0000"/>
                </a:solidFill>
              </a:rPr>
              <a:t>What about here?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4467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OLTP/OLAP/Hadoop Architecture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572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OLTP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7056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OLAP</a:t>
            </a:r>
          </a:p>
        </p:txBody>
      </p:sp>
      <p:cxnSp>
        <p:nvCxnSpPr>
          <p:cNvPr id="7" name="Straight Arrow Connector 6"/>
          <p:cNvCxnSpPr>
            <a:stCxn id="4" idx="3"/>
            <a:endCxn id="11" idx="1"/>
          </p:cNvCxnSpPr>
          <p:nvPr/>
        </p:nvCxnSpPr>
        <p:spPr bwMode="auto">
          <a:xfrm>
            <a:off x="2514600" y="3467100"/>
            <a:ext cx="2514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62201" y="2667000"/>
            <a:ext cx="28193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</a:rPr>
              <a:t>ETL</a:t>
            </a:r>
            <a:r>
              <a:rPr lang="en-US" sz="1400" b="1" dirty="0">
                <a:solidFill>
                  <a:srgbClr val="000000"/>
                </a:solidFill>
              </a:rPr>
              <a:t/>
            </a:r>
            <a:br>
              <a:rPr lang="en-US" sz="1400" b="1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(Extract, Transform, and Load)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029200" y="2438400"/>
            <a:ext cx="15240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Hadoop</a:t>
            </a:r>
          </a:p>
        </p:txBody>
      </p:sp>
      <p:sp>
        <p:nvSpPr>
          <p:cNvPr id="9" name="TextBox 8"/>
          <p:cNvSpPr txBox="1"/>
          <p:nvPr/>
        </p:nvSpPr>
        <p:spPr>
          <a:xfrm rot="20803626">
            <a:off x="1447202" y="4450516"/>
            <a:ext cx="5647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0000"/>
                </a:solidFill>
              </a:rPr>
              <a:t>Why does this make sense?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19708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ETL Bottleneck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Reporting is often a nightly task:</a:t>
            </a:r>
          </a:p>
          <a:p>
            <a:pPr lvl="1"/>
            <a:r>
              <a:rPr lang="en-US" dirty="0" smtClean="0"/>
              <a:t>ETL is often slow: why?</a:t>
            </a:r>
          </a:p>
          <a:p>
            <a:pPr lvl="1"/>
            <a:r>
              <a:rPr lang="en-US" dirty="0" smtClean="0"/>
              <a:t>What happens if processing 24 hours of data takes longer than 24 hours?</a:t>
            </a:r>
          </a:p>
          <a:p>
            <a:r>
              <a:rPr lang="en-US" dirty="0" smtClean="0"/>
              <a:t>Hadoop is perfect:</a:t>
            </a:r>
          </a:p>
          <a:p>
            <a:pPr lvl="1"/>
            <a:r>
              <a:rPr lang="en-US" dirty="0" smtClean="0"/>
              <a:t>Most likely, you already have some data warehousing solution</a:t>
            </a:r>
          </a:p>
          <a:p>
            <a:pPr lvl="1"/>
            <a:r>
              <a:rPr lang="en-US" dirty="0" smtClean="0"/>
              <a:t>Ingest is limited by speed of HDFS</a:t>
            </a:r>
          </a:p>
          <a:p>
            <a:pPr lvl="1"/>
            <a:r>
              <a:rPr lang="en-US" dirty="0" smtClean="0"/>
              <a:t>Scales out with more nodes</a:t>
            </a:r>
          </a:p>
          <a:p>
            <a:pPr lvl="1"/>
            <a:r>
              <a:rPr lang="en-US" dirty="0" smtClean="0"/>
              <a:t>Massively parallel</a:t>
            </a:r>
          </a:p>
          <a:p>
            <a:pPr lvl="1"/>
            <a:r>
              <a:rPr lang="en-US" dirty="0" smtClean="0"/>
              <a:t>Ability to use any processing tool</a:t>
            </a:r>
          </a:p>
          <a:p>
            <a:pPr lvl="1"/>
            <a:r>
              <a:rPr lang="en-US" dirty="0" smtClean="0"/>
              <a:t>Much cheaper than parallel databases</a:t>
            </a:r>
          </a:p>
          <a:p>
            <a:pPr lvl="1"/>
            <a:r>
              <a:rPr lang="en-US" dirty="0" smtClean="0"/>
              <a:t>ETL is a batch process anyway!</a:t>
            </a:r>
          </a:p>
        </p:txBody>
      </p:sp>
    </p:spTree>
    <p:extLst>
      <p:ext uri="{BB962C8B-B14F-4D97-AF65-F5344CB8AC3E}">
        <p14:creationId xmlns:p14="http://schemas.microsoft.com/office/powerpoint/2010/main" val="1435535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MapReduce algorithms </a:t>
            </a:r>
            <a:br>
              <a:rPr lang="en-US" sz="3200" dirty="0" smtClean="0"/>
            </a:br>
            <a:r>
              <a:rPr lang="en-US" sz="3200" dirty="0" smtClean="0"/>
              <a:t>for processing relational data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38740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Pattern: Secondary Sorting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MapReduce sorts input to reducers by key</a:t>
            </a:r>
          </a:p>
          <a:p>
            <a:pPr lvl="1"/>
            <a:r>
              <a:rPr lang="en-US" dirty="0" smtClean="0"/>
              <a:t>Values are arbitrarily ordered</a:t>
            </a:r>
          </a:p>
          <a:p>
            <a:r>
              <a:rPr lang="en-US" dirty="0" smtClean="0"/>
              <a:t>What if want to sort value also?</a:t>
            </a:r>
          </a:p>
          <a:p>
            <a:pPr lvl="1"/>
            <a:r>
              <a:rPr lang="en-US" dirty="0" smtClean="0"/>
              <a:t>E.g., k </a:t>
            </a:r>
            <a:r>
              <a:rPr lang="en-US" dirty="0" smtClean="0">
                <a:latin typeface="Arial"/>
                <a:cs typeface="Arial"/>
              </a:rPr>
              <a:t>→ (v</a:t>
            </a:r>
            <a:r>
              <a:rPr lang="en-US" baseline="-25000" dirty="0" smtClean="0">
                <a:latin typeface="Arial"/>
                <a:cs typeface="Arial"/>
              </a:rPr>
              <a:t>1</a:t>
            </a:r>
            <a:r>
              <a:rPr lang="en-US" dirty="0" smtClean="0">
                <a:latin typeface="Arial"/>
                <a:cs typeface="Arial"/>
              </a:rPr>
              <a:t>, r), </a:t>
            </a:r>
            <a:r>
              <a:rPr lang="en-US" dirty="0" smtClean="0">
                <a:cs typeface="Arial"/>
              </a:rPr>
              <a:t>(v</a:t>
            </a:r>
            <a:r>
              <a:rPr lang="en-US" baseline="-25000" dirty="0" smtClean="0">
                <a:cs typeface="Arial"/>
              </a:rPr>
              <a:t>3</a:t>
            </a:r>
            <a:r>
              <a:rPr lang="en-US" dirty="0" smtClean="0">
                <a:cs typeface="Arial"/>
              </a:rPr>
              <a:t>, r), (v</a:t>
            </a:r>
            <a:r>
              <a:rPr lang="en-US" baseline="-25000" dirty="0" smtClean="0">
                <a:cs typeface="Arial"/>
              </a:rPr>
              <a:t>4</a:t>
            </a:r>
            <a:r>
              <a:rPr lang="en-US" dirty="0" smtClean="0">
                <a:cs typeface="Arial"/>
              </a:rPr>
              <a:t>, r), (v</a:t>
            </a:r>
            <a:r>
              <a:rPr lang="en-US" baseline="-25000" dirty="0" smtClean="0">
                <a:cs typeface="Arial"/>
              </a:rPr>
              <a:t>8</a:t>
            </a:r>
            <a:r>
              <a:rPr lang="en-US" dirty="0" smtClean="0">
                <a:cs typeface="Arial"/>
              </a:rPr>
              <a:t>, r)…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269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200"/>
              <a:t>Basic Structure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137525" cy="5080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000"/>
              <a:t>Formally, given sets </a:t>
            </a:r>
            <a:r>
              <a:rPr lang="en-US" sz="2000" i="1"/>
              <a:t>D</a:t>
            </a:r>
            <a:r>
              <a:rPr lang="en-US" sz="2000" baseline="-25000"/>
              <a:t>1</a:t>
            </a:r>
            <a:r>
              <a:rPr lang="en-US" sz="2000"/>
              <a:t>, </a:t>
            </a:r>
            <a:r>
              <a:rPr lang="en-US" sz="2000" i="1"/>
              <a:t>D</a:t>
            </a:r>
            <a:r>
              <a:rPr lang="en-US" sz="2000" baseline="-25000"/>
              <a:t>2</a:t>
            </a:r>
            <a:r>
              <a:rPr lang="en-US" sz="2000"/>
              <a:t>, …. </a:t>
            </a:r>
            <a:r>
              <a:rPr lang="en-US" sz="2000" i="1"/>
              <a:t>D</a:t>
            </a:r>
            <a:r>
              <a:rPr lang="en-US" sz="2000" i="1" baseline="-25000"/>
              <a:t>n</a:t>
            </a:r>
            <a:r>
              <a:rPr lang="en-US" sz="2000"/>
              <a:t> a </a:t>
            </a:r>
            <a:r>
              <a:rPr lang="en-US" sz="2000" b="1">
                <a:solidFill>
                  <a:schemeClr val="tx2"/>
                </a:solidFill>
              </a:rPr>
              <a:t>relation</a:t>
            </a:r>
            <a:r>
              <a:rPr lang="en-US" sz="2000" i="1"/>
              <a:t> r</a:t>
            </a:r>
            <a:r>
              <a:rPr lang="en-US" sz="2000"/>
              <a:t> is a subset of </a:t>
            </a:r>
            <a:br>
              <a:rPr lang="en-US" sz="2000"/>
            </a:br>
            <a:r>
              <a:rPr lang="en-US" sz="2000"/>
              <a:t>        </a:t>
            </a:r>
            <a:r>
              <a:rPr lang="en-US" sz="2000" i="1"/>
              <a:t>D</a:t>
            </a:r>
            <a:r>
              <a:rPr lang="en-US" sz="2000" baseline="-25000"/>
              <a:t>1</a:t>
            </a:r>
            <a:r>
              <a:rPr lang="en-US" sz="2000"/>
              <a:t> x  </a:t>
            </a:r>
            <a:r>
              <a:rPr lang="en-US" sz="2000" i="1"/>
              <a:t>D</a:t>
            </a:r>
            <a:r>
              <a:rPr lang="en-US" sz="2000" baseline="-25000"/>
              <a:t>2 </a:t>
            </a:r>
            <a:r>
              <a:rPr lang="en-US" sz="2000"/>
              <a:t> x … x </a:t>
            </a:r>
            <a:r>
              <a:rPr lang="en-US" sz="2000" i="1"/>
              <a:t>D</a:t>
            </a:r>
            <a:r>
              <a:rPr lang="en-US" sz="2000" i="1" baseline="-25000"/>
              <a:t>n</a:t>
            </a:r>
            <a:r>
              <a:rPr lang="en-US" sz="2000"/>
              <a:t/>
            </a:r>
            <a:br>
              <a:rPr lang="en-US" sz="2000"/>
            </a:br>
            <a:r>
              <a:rPr lang="en-US" sz="2000"/>
              <a:t>Thus, a relation is a set of </a:t>
            </a:r>
            <a:r>
              <a:rPr lang="en-US" sz="2000" i="1"/>
              <a:t>n</a:t>
            </a:r>
            <a:r>
              <a:rPr lang="en-US" sz="2000"/>
              <a:t>-tuples (</a:t>
            </a:r>
            <a:r>
              <a:rPr lang="en-US" sz="2000" i="1"/>
              <a:t>a</a:t>
            </a:r>
            <a:r>
              <a:rPr lang="en-US" sz="2000" baseline="-25000"/>
              <a:t>1</a:t>
            </a:r>
            <a:r>
              <a:rPr lang="en-US" sz="2000"/>
              <a:t>,</a:t>
            </a:r>
            <a:r>
              <a:rPr lang="en-US" sz="2000" i="1"/>
              <a:t> a</a:t>
            </a:r>
            <a:r>
              <a:rPr lang="en-US" sz="2000" baseline="-25000"/>
              <a:t>2</a:t>
            </a:r>
            <a:r>
              <a:rPr lang="en-US" sz="2000"/>
              <a:t>, …, </a:t>
            </a:r>
            <a:r>
              <a:rPr lang="en-US" sz="2000" i="1"/>
              <a:t>a</a:t>
            </a:r>
            <a:r>
              <a:rPr lang="en-US" sz="2000" i="1" baseline="-25000"/>
              <a:t>n</a:t>
            </a:r>
            <a:r>
              <a:rPr lang="en-US" sz="2000"/>
              <a:t>) where each </a:t>
            </a:r>
            <a:r>
              <a:rPr lang="en-US" sz="2000" i="1"/>
              <a:t>a</a:t>
            </a:r>
            <a:r>
              <a:rPr lang="en-US" sz="2000" i="1" baseline="-25000"/>
              <a:t>i</a:t>
            </a:r>
            <a:r>
              <a:rPr lang="en-US" sz="2000"/>
              <a:t>  </a:t>
            </a:r>
            <a:r>
              <a:rPr lang="en-US" sz="2000">
                <a:sym typeface="Symbol" pitchFamily="18" charset="2"/>
              </a:rPr>
              <a:t> </a:t>
            </a:r>
            <a:r>
              <a:rPr lang="en-US" sz="2000" i="1">
                <a:sym typeface="Symbol" pitchFamily="18" charset="2"/>
              </a:rPr>
              <a:t>D</a:t>
            </a:r>
            <a:r>
              <a:rPr lang="en-US" sz="2000" i="1" baseline="-25000">
                <a:sym typeface="Symbol" pitchFamily="18" charset="2"/>
              </a:rPr>
              <a:t>i</a:t>
            </a:r>
            <a:endParaRPr lang="en-US" sz="2000" i="1">
              <a:sym typeface="Symbol" pitchFamily="18" charset="2"/>
            </a:endParaRPr>
          </a:p>
          <a:p>
            <a:pPr>
              <a:lnSpc>
                <a:spcPct val="130000"/>
              </a:lnSpc>
            </a:pPr>
            <a:r>
              <a:rPr lang="en-US" sz="2000">
                <a:sym typeface="Symbol" pitchFamily="18" charset="2"/>
              </a:rPr>
              <a:t>Example: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sz="2000" i="1"/>
              <a:t>              customer_name</a:t>
            </a:r>
            <a:r>
              <a:rPr lang="en-US" sz="2000"/>
              <a:t> =  {Jones, Smith, Curry, Lindsay}</a:t>
            </a:r>
            <a:br>
              <a:rPr lang="en-US" sz="2000"/>
            </a:br>
            <a:r>
              <a:rPr lang="en-US" sz="2000"/>
              <a:t>	</a:t>
            </a:r>
            <a:r>
              <a:rPr lang="en-US" sz="2000" i="1"/>
              <a:t>customer_street</a:t>
            </a:r>
            <a:r>
              <a:rPr lang="en-US" sz="2000"/>
              <a:t> =  {Main, North, Park}</a:t>
            </a:r>
            <a:br>
              <a:rPr lang="en-US" sz="2000"/>
            </a:br>
            <a:r>
              <a:rPr lang="en-US" sz="2000"/>
              <a:t>	</a:t>
            </a:r>
            <a:r>
              <a:rPr lang="en-US" sz="2000" i="1"/>
              <a:t>customer_city</a:t>
            </a:r>
            <a:r>
              <a:rPr lang="en-US" sz="2000"/>
              <a:t>     =  {Harrison, Rye, Pittsfield}</a:t>
            </a:r>
            <a:br>
              <a:rPr lang="en-US" sz="2000"/>
            </a:br>
            <a:r>
              <a:rPr lang="en-US" sz="2000"/>
              <a:t>Then </a:t>
            </a:r>
            <a:r>
              <a:rPr lang="en-US" sz="2000" i="1"/>
              <a:t>r</a:t>
            </a:r>
            <a:r>
              <a:rPr lang="en-US" sz="2000"/>
              <a:t> = {   (Jones, Main, Harrison), </a:t>
            </a:r>
            <a:br>
              <a:rPr lang="en-US" sz="2000"/>
            </a:br>
            <a:r>
              <a:rPr lang="en-US" sz="2000"/>
              <a:t>                   (Smith, North, Rye),</a:t>
            </a:r>
            <a:br>
              <a:rPr lang="en-US" sz="2000"/>
            </a:br>
            <a:r>
              <a:rPr lang="en-US" sz="2000"/>
              <a:t>                   (Curry, North, Rye),</a:t>
            </a:r>
            <a:br>
              <a:rPr lang="en-US" sz="2000"/>
            </a:br>
            <a:r>
              <a:rPr lang="en-US" sz="2000"/>
              <a:t>                   (Lindsay, Park, Pittsfield) }</a:t>
            </a:r>
            <a:br>
              <a:rPr lang="en-US" sz="2000"/>
            </a:br>
            <a:r>
              <a:rPr lang="en-US" sz="2000"/>
              <a:t> is a relation over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i="1"/>
              <a:t>		customer_name , customer_street,  customer_city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59776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Sorting: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Solution 1:</a:t>
            </a:r>
          </a:p>
          <a:p>
            <a:pPr lvl="1"/>
            <a:r>
              <a:rPr lang="en-US" dirty="0" smtClean="0"/>
              <a:t>Buffer values in memory, then sort</a:t>
            </a:r>
          </a:p>
          <a:p>
            <a:pPr lvl="1"/>
            <a:r>
              <a:rPr lang="en-US" dirty="0" smtClean="0"/>
              <a:t>Why is this a bad idea?</a:t>
            </a:r>
          </a:p>
          <a:p>
            <a:r>
              <a:rPr lang="en-US" dirty="0" smtClean="0"/>
              <a:t>Solution 2:</a:t>
            </a:r>
          </a:p>
          <a:p>
            <a:pPr lvl="1"/>
            <a:r>
              <a:rPr lang="en-US" dirty="0" smtClean="0"/>
              <a:t>“Value-to-key conversion” design pattern: form composite intermediate key, </a:t>
            </a:r>
            <a:r>
              <a:rPr lang="en-US" dirty="0" smtClean="0">
                <a:cs typeface="Arial"/>
              </a:rPr>
              <a:t>(k, v</a:t>
            </a:r>
            <a:r>
              <a:rPr lang="en-US" baseline="-25000" dirty="0" smtClean="0">
                <a:cs typeface="Arial"/>
              </a:rPr>
              <a:t>1</a:t>
            </a:r>
            <a:r>
              <a:rPr lang="en-US" dirty="0" smtClean="0">
                <a:cs typeface="Arial"/>
              </a:rPr>
              <a:t>)</a:t>
            </a:r>
          </a:p>
          <a:p>
            <a:pPr lvl="1"/>
            <a:r>
              <a:rPr lang="en-US" dirty="0" smtClean="0">
                <a:cs typeface="Arial"/>
              </a:rPr>
              <a:t>Let execution framework do the sorting</a:t>
            </a:r>
          </a:p>
          <a:p>
            <a:pPr lvl="1"/>
            <a:r>
              <a:rPr lang="en-US" dirty="0" smtClean="0">
                <a:cs typeface="Arial"/>
              </a:rPr>
              <a:t>Preserve state across multiple key-value pairs to handle processing</a:t>
            </a:r>
            <a:endParaRPr lang="en-US" dirty="0" smtClean="0"/>
          </a:p>
          <a:p>
            <a:pPr lvl="1"/>
            <a:r>
              <a:rPr lang="en-US" dirty="0" smtClean="0"/>
              <a:t>Anything else we need to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517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Value-to-Key Conversion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133600"/>
            <a:ext cx="3865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k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r),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4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r),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8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r),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r)…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8234" y="3596045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(k,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764268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00"/>
                </a:solidFill>
              </a:rPr>
              <a:t>Before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320040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00"/>
                </a:solidFill>
              </a:rPr>
              <a:t>After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8234" y="3946763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(k,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28234" y="4297481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(k,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4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28234" y="4648200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(k,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8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8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2480846"/>
            <a:ext cx="3369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Values arrive in arbitrary order…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7400" y="493389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…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29000" y="3657600"/>
            <a:ext cx="31629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Values arrive in sorted order…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9000" y="3928646"/>
            <a:ext cx="4998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Process by preserving state across multiple keys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29000" y="4233446"/>
            <a:ext cx="33698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Remember to partition correctly!</a:t>
            </a:r>
            <a:endParaRPr 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3872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3" grpId="0"/>
      <p:bldP spid="14" grpId="0"/>
      <p:bldP spid="16" grpId="0"/>
      <p:bldP spid="17" grpId="0"/>
      <p:bldP spid="19" grpId="0"/>
      <p:bldP spid="20" grpId="0"/>
      <p:bldP spid="21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Two tables:</a:t>
            </a:r>
          </a:p>
          <a:p>
            <a:pPr lvl="1"/>
            <a:r>
              <a:rPr lang="en-US" dirty="0" smtClean="0"/>
              <a:t>User demographics (gender, age, income, etc.)</a:t>
            </a:r>
          </a:p>
          <a:p>
            <a:pPr lvl="1"/>
            <a:r>
              <a:rPr lang="en-US" dirty="0" smtClean="0"/>
              <a:t>User page visits (URL, time spent, etc.)</a:t>
            </a:r>
          </a:p>
          <a:p>
            <a:r>
              <a:rPr lang="en-US" dirty="0" smtClean="0"/>
              <a:t>Analyses we might want to perform:</a:t>
            </a:r>
          </a:p>
          <a:p>
            <a:pPr lvl="1"/>
            <a:r>
              <a:rPr lang="en-US" dirty="0" smtClean="0"/>
              <a:t>Statistics on demographic characteristics</a:t>
            </a:r>
          </a:p>
          <a:p>
            <a:pPr lvl="1"/>
            <a:r>
              <a:rPr lang="en-US" dirty="0" smtClean="0"/>
              <a:t>Statistics on page visits</a:t>
            </a:r>
          </a:p>
          <a:p>
            <a:pPr lvl="1"/>
            <a:r>
              <a:rPr lang="en-US" dirty="0" smtClean="0"/>
              <a:t>Statistics on page visits by URL</a:t>
            </a:r>
          </a:p>
          <a:p>
            <a:pPr lvl="1"/>
            <a:r>
              <a:rPr lang="en-US" dirty="0" smtClean="0"/>
              <a:t>Statistics on page visits by demographic characteristic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071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Primitives</a:t>
            </a:r>
          </a:p>
          <a:p>
            <a:pPr lvl="1"/>
            <a:r>
              <a:rPr lang="en-US" dirty="0" smtClean="0"/>
              <a:t>Projection (</a:t>
            </a:r>
            <a:r>
              <a:rPr lang="en-US" dirty="0" smtClean="0">
                <a:sym typeface="Symbol"/>
              </a:rPr>
              <a:t>)</a:t>
            </a:r>
            <a:endParaRPr lang="en-US" dirty="0" smtClean="0"/>
          </a:p>
          <a:p>
            <a:pPr lvl="1"/>
            <a:r>
              <a:rPr lang="en-US" dirty="0" smtClean="0"/>
              <a:t>Selection (</a:t>
            </a:r>
            <a:r>
              <a:rPr lang="en-US" dirty="0" smtClean="0">
                <a:sym typeface="Symbol"/>
              </a:rPr>
              <a:t>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Cartesian product (</a:t>
            </a:r>
            <a:r>
              <a:rPr lang="en-US" dirty="0" smtClean="0">
                <a:sym typeface="Symbol"/>
              </a:rPr>
              <a:t>)</a:t>
            </a:r>
          </a:p>
          <a:p>
            <a:pPr lvl="1"/>
            <a:r>
              <a:rPr lang="en-US" dirty="0" smtClean="0"/>
              <a:t>Set union (</a:t>
            </a:r>
            <a:r>
              <a:rPr lang="en-US" dirty="0" smtClean="0">
                <a:sym typeface="Symbol"/>
              </a:rPr>
              <a:t>)</a:t>
            </a:r>
          </a:p>
          <a:p>
            <a:pPr lvl="1"/>
            <a:r>
              <a:rPr lang="en-US" dirty="0" smtClean="0"/>
              <a:t>Set difference (</a:t>
            </a:r>
            <a:r>
              <a:rPr lang="en-US" dirty="0" smtClean="0">
                <a:sym typeface="Symbol"/>
              </a:rPr>
              <a:t>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Rename (</a:t>
            </a:r>
            <a:r>
              <a:rPr lang="en-US" dirty="0" smtClean="0">
                <a:sym typeface="Symbol"/>
              </a:rPr>
              <a:t>)</a:t>
            </a:r>
            <a:endParaRPr lang="en-US" dirty="0" smtClean="0"/>
          </a:p>
          <a:p>
            <a:r>
              <a:rPr lang="en-US" dirty="0" smtClean="0"/>
              <a:t>Other operations</a:t>
            </a:r>
          </a:p>
          <a:p>
            <a:pPr lvl="1"/>
            <a:r>
              <a:rPr lang="en-US" dirty="0" smtClean="0"/>
              <a:t>Join (⋈)</a:t>
            </a:r>
          </a:p>
          <a:p>
            <a:pPr lvl="1"/>
            <a:r>
              <a:rPr lang="en-US" dirty="0" smtClean="0"/>
              <a:t>Group by… aggregation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100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00200" y="2057400"/>
            <a:ext cx="6858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2057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2200" y="2057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2819400" y="20574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3352800" y="20574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4343400" y="3352800"/>
            <a:ext cx="984250" cy="533400"/>
            <a:chOff x="3886200" y="1524000"/>
            <a:chExt cx="984250" cy="533400"/>
          </a:xfrm>
        </p:grpSpPr>
        <p:sp>
          <p:nvSpPr>
            <p:cNvPr id="24" name="Rectangle 23"/>
            <p:cNvSpPr/>
            <p:nvPr/>
          </p:nvSpPr>
          <p:spPr>
            <a:xfrm>
              <a:off x="4337050" y="1828800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4641850" y="1828800"/>
              <a:ext cx="228600" cy="228600"/>
            </a:xfrm>
            <a:prstGeom prst="ellipse">
              <a:avLst/>
            </a:prstGeom>
            <a:noFill/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/>
          </p:nvGraphicFramePr>
          <p:xfrm>
            <a:off x="3886200" y="1524000"/>
            <a:ext cx="527050" cy="52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3" imgW="139680" imgH="139680" progId="Equation.3">
                    <p:embed/>
                  </p:oleObj>
                </mc:Choice>
                <mc:Fallback>
                  <p:oleObj name="Equation" r:id="rId3" imgW="13968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200" y="1524000"/>
                          <a:ext cx="527050" cy="5270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Rectangle 27"/>
          <p:cNvSpPr/>
          <p:nvPr/>
        </p:nvSpPr>
        <p:spPr>
          <a:xfrm>
            <a:off x="1600200" y="2590800"/>
            <a:ext cx="6858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2590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362200" y="2590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2819400" y="25908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3352800" y="25908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600200" y="31242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43000" y="3124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362200" y="31242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2819400" y="31242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3352800" y="31242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267200" y="3276600"/>
            <a:ext cx="1447800" cy="15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42" name="Rectangle 41"/>
          <p:cNvSpPr/>
          <p:nvPr/>
        </p:nvSpPr>
        <p:spPr>
          <a:xfrm>
            <a:off x="1600200" y="3657600"/>
            <a:ext cx="685800" cy="3810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43000" y="3657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362200" y="3657600"/>
            <a:ext cx="3810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2819400" y="36576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3352800" y="36576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600200" y="41910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43000" y="4191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5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362200" y="4191000"/>
            <a:ext cx="3810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2819400" y="41910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3352800" y="41910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096000" y="2057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553200" y="2057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7010400" y="20574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096000" y="2590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553200" y="2590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 bwMode="auto">
          <a:xfrm>
            <a:off x="7010400" y="25908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096000" y="3124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53200" y="31242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7010400" y="31242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096000" y="3657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553200" y="3657600"/>
            <a:ext cx="3810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7010400" y="36576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096000" y="4191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5</a:t>
            </a:r>
          </a:p>
        </p:txBody>
      </p:sp>
      <p:sp>
        <p:nvSpPr>
          <p:cNvPr id="75" name="Rectangle 74"/>
          <p:cNvSpPr/>
          <p:nvPr/>
        </p:nvSpPr>
        <p:spPr>
          <a:xfrm>
            <a:off x="6553200" y="4191000"/>
            <a:ext cx="3810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7010400" y="41910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235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in 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Easy!</a:t>
            </a:r>
          </a:p>
          <a:p>
            <a:pPr lvl="1"/>
            <a:r>
              <a:rPr lang="en-US" dirty="0" smtClean="0"/>
              <a:t>Map over </a:t>
            </a:r>
            <a:r>
              <a:rPr lang="en-US" dirty="0" err="1" smtClean="0"/>
              <a:t>tuples</a:t>
            </a:r>
            <a:r>
              <a:rPr lang="en-US" dirty="0" smtClean="0"/>
              <a:t>, emit new </a:t>
            </a:r>
            <a:r>
              <a:rPr lang="en-US" dirty="0" err="1" smtClean="0"/>
              <a:t>tuples</a:t>
            </a:r>
            <a:r>
              <a:rPr lang="en-US" dirty="0" smtClean="0"/>
              <a:t> with appropriate attributes</a:t>
            </a:r>
          </a:p>
          <a:p>
            <a:pPr lvl="1"/>
            <a:r>
              <a:rPr lang="en-US" dirty="0" smtClean="0"/>
              <a:t>No reducers, unless for regrouping or resorting </a:t>
            </a:r>
            <a:r>
              <a:rPr lang="en-US" dirty="0" err="1" smtClean="0"/>
              <a:t>tuples</a:t>
            </a:r>
            <a:endParaRPr lang="en-US" dirty="0" smtClean="0"/>
          </a:p>
          <a:p>
            <a:pPr lvl="1"/>
            <a:r>
              <a:rPr lang="en-US" dirty="0" smtClean="0"/>
              <a:t>Alternatively: perform in reducer, after some other processing</a:t>
            </a:r>
          </a:p>
          <a:p>
            <a:r>
              <a:rPr lang="en-US" dirty="0" smtClean="0"/>
              <a:t>Basically limited by HDFS streaming speeds</a:t>
            </a:r>
          </a:p>
          <a:p>
            <a:pPr lvl="1"/>
            <a:r>
              <a:rPr lang="en-US" dirty="0" smtClean="0"/>
              <a:t>Speed of encoding/decoding </a:t>
            </a:r>
            <a:r>
              <a:rPr lang="en-US" dirty="0" err="1" smtClean="0"/>
              <a:t>tuples</a:t>
            </a:r>
            <a:r>
              <a:rPr lang="en-US" dirty="0" smtClean="0"/>
              <a:t> becomes important</a:t>
            </a:r>
          </a:p>
          <a:p>
            <a:pPr lvl="1"/>
            <a:r>
              <a:rPr lang="en-US" dirty="0" smtClean="0"/>
              <a:t>Relational databases take advantage of compression</a:t>
            </a:r>
          </a:p>
          <a:p>
            <a:pPr lvl="1"/>
            <a:r>
              <a:rPr lang="en-US" dirty="0" err="1" smtClean="0"/>
              <a:t>Semistructured</a:t>
            </a:r>
            <a:r>
              <a:rPr lang="en-US" dirty="0" smtClean="0"/>
              <a:t> data? No problem!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957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95400" y="2057400"/>
            <a:ext cx="6858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057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7400" y="2057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2514600" y="20574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3048000" y="20574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" name="Group 39"/>
          <p:cNvGrpSpPr/>
          <p:nvPr/>
        </p:nvGrpSpPr>
        <p:grpSpPr>
          <a:xfrm>
            <a:off x="4097338" y="3352800"/>
            <a:ext cx="703262" cy="533400"/>
            <a:chOff x="3862388" y="1524000"/>
            <a:chExt cx="703262" cy="533400"/>
          </a:xfrm>
        </p:grpSpPr>
        <p:sp>
          <p:nvSpPr>
            <p:cNvPr id="24" name="Rectangle 23"/>
            <p:cNvSpPr/>
            <p:nvPr/>
          </p:nvSpPr>
          <p:spPr>
            <a:xfrm>
              <a:off x="4337050" y="1828800"/>
              <a:ext cx="228600" cy="2286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/>
          </p:nvGraphicFramePr>
          <p:xfrm>
            <a:off x="3862388" y="1524000"/>
            <a:ext cx="574675" cy="52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" name="Equation" r:id="rId3" imgW="152280" imgH="139680" progId="Equation.3">
                    <p:embed/>
                  </p:oleObj>
                </mc:Choice>
                <mc:Fallback>
                  <p:oleObj name="Equation" r:id="rId3" imgW="15228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2388" y="1524000"/>
                          <a:ext cx="574675" cy="5270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Rectangle 27"/>
          <p:cNvSpPr/>
          <p:nvPr/>
        </p:nvSpPr>
        <p:spPr>
          <a:xfrm>
            <a:off x="1295400" y="2590800"/>
            <a:ext cx="6858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8200" y="2590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057400" y="2590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2514600" y="25908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3048000" y="25908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95400" y="31242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38200" y="3124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057400" y="31242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2514600" y="31242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3048000" y="31242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733800" y="3276600"/>
            <a:ext cx="1447800" cy="15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42" name="Rectangle 41"/>
          <p:cNvSpPr/>
          <p:nvPr/>
        </p:nvSpPr>
        <p:spPr>
          <a:xfrm>
            <a:off x="1295400" y="3657600"/>
            <a:ext cx="685800" cy="3810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38200" y="3657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057400" y="3657600"/>
            <a:ext cx="3810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2514600" y="36576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3048000" y="36576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295400" y="41910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38200" y="4191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5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057400" y="4191000"/>
            <a:ext cx="3810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2514600" y="41910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3048000" y="41910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867400" y="2819400"/>
            <a:ext cx="6858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410200" y="2819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629400" y="2819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7086600" y="28194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Oval 65"/>
          <p:cNvSpPr/>
          <p:nvPr/>
        </p:nvSpPr>
        <p:spPr bwMode="auto">
          <a:xfrm>
            <a:off x="7620000" y="28194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867400" y="33528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410200" y="3352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6629400" y="33528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Rounded Rectangle 81"/>
          <p:cNvSpPr/>
          <p:nvPr/>
        </p:nvSpPr>
        <p:spPr bwMode="auto">
          <a:xfrm>
            <a:off x="7086600" y="33528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7620000" y="33528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906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in 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Easy!</a:t>
            </a:r>
          </a:p>
          <a:p>
            <a:pPr lvl="1"/>
            <a:r>
              <a:rPr lang="en-US" dirty="0" smtClean="0"/>
              <a:t>Map over </a:t>
            </a:r>
            <a:r>
              <a:rPr lang="en-US" dirty="0" err="1" smtClean="0"/>
              <a:t>tuples</a:t>
            </a:r>
            <a:r>
              <a:rPr lang="en-US" dirty="0" smtClean="0"/>
              <a:t>, emit only </a:t>
            </a:r>
            <a:r>
              <a:rPr lang="en-US" dirty="0" err="1" smtClean="0"/>
              <a:t>tuples</a:t>
            </a:r>
            <a:r>
              <a:rPr lang="en-US" dirty="0" smtClean="0"/>
              <a:t> that meet criteria</a:t>
            </a:r>
          </a:p>
          <a:p>
            <a:pPr lvl="1"/>
            <a:r>
              <a:rPr lang="en-US" dirty="0" smtClean="0"/>
              <a:t>No reducers, unless for regrouping or resorting </a:t>
            </a:r>
            <a:r>
              <a:rPr lang="en-US" dirty="0" err="1" smtClean="0"/>
              <a:t>tuples</a:t>
            </a:r>
            <a:endParaRPr lang="en-US" dirty="0" smtClean="0"/>
          </a:p>
          <a:p>
            <a:pPr lvl="1"/>
            <a:r>
              <a:rPr lang="en-US" dirty="0" smtClean="0"/>
              <a:t>Alternatively: perform in reducer, after some other processing</a:t>
            </a:r>
          </a:p>
          <a:p>
            <a:r>
              <a:rPr lang="en-US" dirty="0" smtClean="0"/>
              <a:t>Basically limited by HDFS streaming speeds</a:t>
            </a:r>
          </a:p>
          <a:p>
            <a:pPr lvl="1"/>
            <a:r>
              <a:rPr lang="en-US" dirty="0" smtClean="0"/>
              <a:t>Speed of encoding/decoding </a:t>
            </a:r>
            <a:r>
              <a:rPr lang="en-US" dirty="0" err="1" smtClean="0"/>
              <a:t>tuples</a:t>
            </a:r>
            <a:r>
              <a:rPr lang="en-US" dirty="0" smtClean="0"/>
              <a:t> becomes important</a:t>
            </a:r>
          </a:p>
          <a:p>
            <a:pPr lvl="1"/>
            <a:r>
              <a:rPr lang="en-US" dirty="0" smtClean="0"/>
              <a:t>Relational databases take advantage of compression</a:t>
            </a:r>
          </a:p>
          <a:p>
            <a:pPr lvl="1"/>
            <a:r>
              <a:rPr lang="en-US" dirty="0" err="1" smtClean="0"/>
              <a:t>Semistructured</a:t>
            </a:r>
            <a:r>
              <a:rPr lang="en-US" dirty="0" smtClean="0"/>
              <a:t> data? No problem!</a:t>
            </a:r>
          </a:p>
        </p:txBody>
      </p:sp>
    </p:spTree>
    <p:extLst>
      <p:ext uri="{BB962C8B-B14F-4D97-AF65-F5344CB8AC3E}">
        <p14:creationId xmlns:p14="http://schemas.microsoft.com/office/powerpoint/2010/main" val="2129759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by… Aggregation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Example: What is the average time spent per URL?</a:t>
            </a:r>
          </a:p>
          <a:p>
            <a:r>
              <a:rPr lang="en-US" dirty="0" smtClean="0"/>
              <a:t>In SQL:</a:t>
            </a:r>
          </a:p>
          <a:p>
            <a:pPr lvl="1"/>
            <a:r>
              <a:rPr lang="en-US" dirty="0" smtClean="0"/>
              <a:t>SELECT </a:t>
            </a:r>
            <a:r>
              <a:rPr lang="en-US" dirty="0" err="1" smtClean="0"/>
              <a:t>url</a:t>
            </a:r>
            <a:r>
              <a:rPr lang="en-US" dirty="0" smtClean="0"/>
              <a:t>, AVG(time) FROM visits GROUP BY </a:t>
            </a:r>
            <a:r>
              <a:rPr lang="en-US" dirty="0" err="1" smtClean="0"/>
              <a:t>url</a:t>
            </a:r>
            <a:endParaRPr lang="en-US" dirty="0" smtClean="0"/>
          </a:p>
          <a:p>
            <a:r>
              <a:rPr lang="en-US" dirty="0" smtClean="0"/>
              <a:t>In MapReduce:</a:t>
            </a:r>
          </a:p>
          <a:p>
            <a:pPr lvl="1"/>
            <a:r>
              <a:rPr lang="en-US" dirty="0" smtClean="0"/>
              <a:t>Map over </a:t>
            </a:r>
            <a:r>
              <a:rPr lang="en-US" dirty="0" err="1" smtClean="0"/>
              <a:t>tuples</a:t>
            </a:r>
            <a:r>
              <a:rPr lang="en-US" dirty="0" smtClean="0"/>
              <a:t>, emit time, keyed by </a:t>
            </a:r>
            <a:r>
              <a:rPr lang="en-US" dirty="0" err="1" smtClean="0"/>
              <a:t>url</a:t>
            </a:r>
            <a:endParaRPr lang="en-US" dirty="0" smtClean="0"/>
          </a:p>
          <a:p>
            <a:pPr lvl="1"/>
            <a:r>
              <a:rPr lang="en-US" dirty="0" smtClean="0"/>
              <a:t>Framework automatically groups values by keys</a:t>
            </a:r>
          </a:p>
          <a:p>
            <a:pPr lvl="1"/>
            <a:r>
              <a:rPr lang="en-US" dirty="0" smtClean="0"/>
              <a:t>Compute average in reducer</a:t>
            </a:r>
          </a:p>
          <a:p>
            <a:pPr lvl="1"/>
            <a:r>
              <a:rPr lang="en-US" dirty="0" smtClean="0"/>
              <a:t>Optimize with combiners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901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C:\Documents and Settings\Jimmy Lin\Local Settings\Temporary Internet Files\Content.IE5\8DW3C1QH\MPj0422865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6075"/>
            <a:ext cx="9144000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8288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Relational</a:t>
            </a:r>
            <a:r>
              <a:rPr lang="en-US" sz="4000" dirty="0">
                <a:solidFill>
                  <a:schemeClr val="bg2"/>
                </a:solidFill>
              </a:rPr>
              <a:t> </a:t>
            </a:r>
            <a:r>
              <a:rPr lang="en-US" sz="4000" dirty="0" smtClean="0">
                <a:solidFill>
                  <a:schemeClr val="bg2"/>
                </a:solidFill>
              </a:rPr>
              <a:t>Joins</a:t>
            </a:r>
            <a:endParaRPr lang="en-US" sz="4000" dirty="0">
              <a:solidFill>
                <a:schemeClr val="bg2"/>
              </a:solidFill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0" y="6611938"/>
            <a:ext cx="2743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0" dirty="0" smtClean="0">
                <a:solidFill>
                  <a:schemeClr val="bg2"/>
                </a:solidFill>
              </a:rPr>
              <a:t>Source: Microsoft Office Clip Art</a:t>
            </a:r>
          </a:p>
        </p:txBody>
      </p:sp>
    </p:spTree>
    <p:extLst>
      <p:ext uri="{BB962C8B-B14F-4D97-AF65-F5344CB8AC3E}">
        <p14:creationId xmlns:p14="http://schemas.microsoft.com/office/powerpoint/2010/main" val="2477889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Relation Schema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7848600" cy="4876800"/>
          </a:xfrm>
        </p:spPr>
        <p:txBody>
          <a:bodyPr/>
          <a:lstStyle/>
          <a:p>
            <a:r>
              <a:rPr lang="en-US" sz="2400" i="1"/>
              <a:t>A</a:t>
            </a:r>
            <a:r>
              <a:rPr lang="en-US" sz="2400" baseline="-25000"/>
              <a:t>1</a:t>
            </a:r>
            <a:r>
              <a:rPr lang="en-US" sz="2400"/>
              <a:t>, </a:t>
            </a:r>
            <a:r>
              <a:rPr lang="en-US" sz="2400" i="1"/>
              <a:t>A</a:t>
            </a:r>
            <a:r>
              <a:rPr lang="en-US" sz="2400" baseline="-25000"/>
              <a:t>2</a:t>
            </a:r>
            <a:r>
              <a:rPr lang="en-US" sz="2400"/>
              <a:t>, …, </a:t>
            </a:r>
            <a:r>
              <a:rPr lang="en-US" sz="2400" i="1"/>
              <a:t>A</a:t>
            </a:r>
            <a:r>
              <a:rPr lang="en-US" sz="2400" i="1" baseline="-25000"/>
              <a:t>n</a:t>
            </a:r>
            <a:r>
              <a:rPr lang="en-US" sz="2400" i="1"/>
              <a:t> </a:t>
            </a:r>
            <a:r>
              <a:rPr lang="en-US" sz="2400"/>
              <a:t>are </a:t>
            </a:r>
            <a:r>
              <a:rPr lang="en-US" sz="2400" i="1"/>
              <a:t>attributes</a:t>
            </a:r>
          </a:p>
          <a:p>
            <a:pPr>
              <a:buFontTx/>
              <a:buNone/>
            </a:pPr>
            <a:endParaRPr lang="en-US" sz="2400"/>
          </a:p>
          <a:p>
            <a:r>
              <a:rPr lang="en-US" sz="2400" i="1"/>
              <a:t>R</a:t>
            </a:r>
            <a:r>
              <a:rPr lang="en-US" sz="2400"/>
              <a:t> = (</a:t>
            </a:r>
            <a:r>
              <a:rPr lang="en-US" sz="2400" i="1"/>
              <a:t>A</a:t>
            </a:r>
            <a:r>
              <a:rPr lang="en-US" sz="2400" baseline="-25000"/>
              <a:t>1</a:t>
            </a:r>
            <a:r>
              <a:rPr lang="en-US" sz="2400"/>
              <a:t>, </a:t>
            </a:r>
            <a:r>
              <a:rPr lang="en-US" sz="2400" i="1"/>
              <a:t>A</a:t>
            </a:r>
            <a:r>
              <a:rPr lang="en-US" sz="2400" baseline="-25000"/>
              <a:t>2</a:t>
            </a:r>
            <a:r>
              <a:rPr lang="en-US" sz="2400"/>
              <a:t>, …, </a:t>
            </a:r>
            <a:r>
              <a:rPr lang="en-US" sz="2400" i="1"/>
              <a:t>A</a:t>
            </a:r>
            <a:r>
              <a:rPr lang="en-US" sz="2400" i="1" baseline="-25000"/>
              <a:t>n</a:t>
            </a:r>
            <a:r>
              <a:rPr lang="en-US" sz="2400"/>
              <a:t> ) is a </a:t>
            </a:r>
            <a:r>
              <a:rPr lang="en-US" sz="2400" i="1"/>
              <a:t>relation schema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2400"/>
              <a:t>	Example: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i="1"/>
              <a:t>Customer_schema</a:t>
            </a:r>
            <a:r>
              <a:rPr lang="en-US" sz="2400"/>
              <a:t> = (</a:t>
            </a:r>
            <a:r>
              <a:rPr lang="en-US" sz="2400" i="1"/>
              <a:t>customer_name, customer_street, customer_city</a:t>
            </a:r>
            <a:r>
              <a:rPr lang="en-US" sz="2400"/>
              <a:t>)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sz="2400"/>
          </a:p>
          <a:p>
            <a:r>
              <a:rPr lang="en-US" sz="2400" i="1"/>
              <a:t>r</a:t>
            </a:r>
            <a:r>
              <a:rPr lang="en-US" sz="2400"/>
              <a:t>(</a:t>
            </a:r>
            <a:r>
              <a:rPr lang="en-US" sz="2400" i="1"/>
              <a:t>R</a:t>
            </a:r>
            <a:r>
              <a:rPr lang="en-US" sz="2400"/>
              <a:t>) is a </a:t>
            </a:r>
            <a:r>
              <a:rPr lang="en-US" sz="2400" i="1"/>
              <a:t>relation</a:t>
            </a:r>
            <a:r>
              <a:rPr lang="en-US" sz="2400"/>
              <a:t> on the </a:t>
            </a:r>
            <a:r>
              <a:rPr lang="en-US" sz="2400" i="1"/>
              <a:t>relation schema R</a:t>
            </a:r>
            <a:endParaRPr lang="en-US" sz="2400"/>
          </a:p>
          <a:p>
            <a:pPr>
              <a:buFontTx/>
              <a:buNone/>
            </a:pPr>
            <a:r>
              <a:rPr lang="en-US" sz="2400"/>
              <a:t>	Example:</a:t>
            </a:r>
          </a:p>
          <a:p>
            <a:pPr>
              <a:buFontTx/>
              <a:buNone/>
            </a:pPr>
            <a:r>
              <a:rPr lang="en-US" sz="2400"/>
              <a:t>	</a:t>
            </a:r>
            <a:r>
              <a:rPr lang="en-US" sz="2400" i="1"/>
              <a:t>customer (Customer_schema)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2964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Joins</a:t>
            </a:r>
            <a:endParaRPr lang="en-US" dirty="0"/>
          </a:p>
        </p:txBody>
      </p:sp>
      <p:sp>
        <p:nvSpPr>
          <p:cNvPr id="192" name="Flowchart: Collate 191"/>
          <p:cNvSpPr/>
          <p:nvPr/>
        </p:nvSpPr>
        <p:spPr>
          <a:xfrm rot="5400000">
            <a:off x="4381500" y="3390900"/>
            <a:ext cx="381000" cy="762000"/>
          </a:xfrm>
          <a:prstGeom prst="flowChartCollate">
            <a:avLst/>
          </a:prstGeom>
          <a:noFill/>
          <a:ln w="19050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Text" lastClr="000000"/>
              </a:solidFill>
              <a:latin typeface="Calibri"/>
            </a:endParaRPr>
          </a:p>
        </p:txBody>
      </p:sp>
      <p:cxnSp>
        <p:nvCxnSpPr>
          <p:cNvPr id="208" name="Straight Arrow Connector 207"/>
          <p:cNvCxnSpPr/>
          <p:nvPr/>
        </p:nvCxnSpPr>
        <p:spPr>
          <a:xfrm>
            <a:off x="2514600" y="3733800"/>
            <a:ext cx="1447800" cy="15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209" name="Straight Arrow Connector 208"/>
          <p:cNvCxnSpPr/>
          <p:nvPr/>
        </p:nvCxnSpPr>
        <p:spPr>
          <a:xfrm rot="5400000" flipH="1" flipV="1">
            <a:off x="2361803" y="3581003"/>
            <a:ext cx="304800" cy="794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none"/>
          </a:ln>
          <a:effectLst/>
        </p:spPr>
      </p:cxnSp>
      <p:grpSp>
        <p:nvGrpSpPr>
          <p:cNvPr id="210" name="Group 209"/>
          <p:cNvGrpSpPr/>
          <p:nvPr/>
        </p:nvGrpSpPr>
        <p:grpSpPr>
          <a:xfrm flipH="1">
            <a:off x="5105400" y="3429000"/>
            <a:ext cx="1448594" cy="306388"/>
            <a:chOff x="5638006" y="3810000"/>
            <a:chExt cx="1448594" cy="306388"/>
          </a:xfrm>
        </p:grpSpPr>
        <p:cxnSp>
          <p:nvCxnSpPr>
            <p:cNvPr id="211" name="Straight Arrow Connector 210"/>
            <p:cNvCxnSpPr/>
            <p:nvPr/>
          </p:nvCxnSpPr>
          <p:spPr>
            <a:xfrm>
              <a:off x="5638800" y="4114800"/>
              <a:ext cx="1447800" cy="1588"/>
            </a:xfrm>
            <a:prstGeom prst="straightConnector1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  <p:cxnSp>
          <p:nvCxnSpPr>
            <p:cNvPr id="212" name="Straight Arrow Connector 211"/>
            <p:cNvCxnSpPr/>
            <p:nvPr/>
          </p:nvCxnSpPr>
          <p:spPr>
            <a:xfrm rot="5400000" flipH="1" flipV="1">
              <a:off x="5486003" y="3962003"/>
              <a:ext cx="304800" cy="794"/>
            </a:xfrm>
            <a:prstGeom prst="straightConnector1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  <a:tailEnd type="none"/>
            </a:ln>
            <a:effectLst/>
          </p:spPr>
        </p:cxnSp>
      </p:grpSp>
      <p:cxnSp>
        <p:nvCxnSpPr>
          <p:cNvPr id="213" name="Straight Arrow Connector 212"/>
          <p:cNvCxnSpPr/>
          <p:nvPr/>
        </p:nvCxnSpPr>
        <p:spPr>
          <a:xfrm rot="5400000">
            <a:off x="4418806" y="4114006"/>
            <a:ext cx="304800" cy="15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grpSp>
        <p:nvGrpSpPr>
          <p:cNvPr id="216" name="Group 215"/>
          <p:cNvGrpSpPr/>
          <p:nvPr/>
        </p:nvGrpSpPr>
        <p:grpSpPr>
          <a:xfrm>
            <a:off x="1143000" y="1295400"/>
            <a:ext cx="2286000" cy="381000"/>
            <a:chOff x="1219200" y="1143000"/>
            <a:chExt cx="2286000" cy="381000"/>
          </a:xfrm>
        </p:grpSpPr>
        <p:sp>
          <p:nvSpPr>
            <p:cNvPr id="172" name="Rectangle 171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1143000" y="1828800"/>
            <a:ext cx="2286000" cy="381000"/>
            <a:chOff x="1219200" y="1143000"/>
            <a:chExt cx="2286000" cy="381000"/>
          </a:xfrm>
        </p:grpSpPr>
        <p:sp>
          <p:nvSpPr>
            <p:cNvPr id="218" name="Rectangle 217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1143000" y="2362200"/>
            <a:ext cx="2286000" cy="381000"/>
            <a:chOff x="1219200" y="1143000"/>
            <a:chExt cx="2286000" cy="381000"/>
          </a:xfrm>
        </p:grpSpPr>
        <p:sp>
          <p:nvSpPr>
            <p:cNvPr id="222" name="Rectangle 221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1143000" y="2895600"/>
            <a:ext cx="2286000" cy="381000"/>
            <a:chOff x="1219200" y="1143000"/>
            <a:chExt cx="2286000" cy="381000"/>
          </a:xfrm>
        </p:grpSpPr>
        <p:sp>
          <p:nvSpPr>
            <p:cNvPr id="226" name="Rectangle 225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5486400" y="1295400"/>
            <a:ext cx="2286000" cy="381000"/>
            <a:chOff x="3124200" y="1143000"/>
            <a:chExt cx="2286000" cy="381000"/>
          </a:xfrm>
        </p:grpSpPr>
        <p:sp>
          <p:nvSpPr>
            <p:cNvPr id="230" name="Rectangle 229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5486400" y="1828800"/>
            <a:ext cx="2286000" cy="381000"/>
            <a:chOff x="3124200" y="1143000"/>
            <a:chExt cx="2286000" cy="381000"/>
          </a:xfrm>
        </p:grpSpPr>
        <p:sp>
          <p:nvSpPr>
            <p:cNvPr id="234" name="Rectangle 23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5486400" y="2362200"/>
            <a:ext cx="2286000" cy="381000"/>
            <a:chOff x="3124200" y="1143000"/>
            <a:chExt cx="2286000" cy="381000"/>
          </a:xfrm>
        </p:grpSpPr>
        <p:sp>
          <p:nvSpPr>
            <p:cNvPr id="238" name="Rectangle 23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41" name="Group 240"/>
          <p:cNvGrpSpPr/>
          <p:nvPr/>
        </p:nvGrpSpPr>
        <p:grpSpPr>
          <a:xfrm>
            <a:off x="5486400" y="2895600"/>
            <a:ext cx="2286000" cy="381000"/>
            <a:chOff x="3124200" y="1143000"/>
            <a:chExt cx="2286000" cy="381000"/>
          </a:xfrm>
        </p:grpSpPr>
        <p:sp>
          <p:nvSpPr>
            <p:cNvPr id="242" name="Rectangle 241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2514600" y="4419600"/>
            <a:ext cx="2286000" cy="381000"/>
            <a:chOff x="1219200" y="1143000"/>
            <a:chExt cx="2286000" cy="381000"/>
          </a:xfrm>
        </p:grpSpPr>
        <p:sp>
          <p:nvSpPr>
            <p:cNvPr id="254" name="Rectangle 253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4419600" y="4419600"/>
            <a:ext cx="2286000" cy="381000"/>
            <a:chOff x="3124200" y="1143000"/>
            <a:chExt cx="2286000" cy="381000"/>
          </a:xfrm>
        </p:grpSpPr>
        <p:sp>
          <p:nvSpPr>
            <p:cNvPr id="258" name="Rectangle 25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2514600" y="4953000"/>
            <a:ext cx="2286000" cy="381000"/>
            <a:chOff x="1219200" y="1143000"/>
            <a:chExt cx="2286000" cy="381000"/>
          </a:xfrm>
        </p:grpSpPr>
        <p:sp>
          <p:nvSpPr>
            <p:cNvPr id="262" name="Rectangle 261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3" name="TextBox 262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64" name="Rectangle 26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4419600" y="4953000"/>
            <a:ext cx="2286000" cy="381000"/>
            <a:chOff x="3124200" y="1143000"/>
            <a:chExt cx="2286000" cy="381000"/>
          </a:xfrm>
        </p:grpSpPr>
        <p:sp>
          <p:nvSpPr>
            <p:cNvPr id="266" name="Rectangle 265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68" name="Rectangle 26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2514600" y="5486400"/>
            <a:ext cx="2286000" cy="381000"/>
            <a:chOff x="1219200" y="1143000"/>
            <a:chExt cx="2286000" cy="381000"/>
          </a:xfrm>
        </p:grpSpPr>
        <p:sp>
          <p:nvSpPr>
            <p:cNvPr id="270" name="Rectangle 269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4419600" y="5486400"/>
            <a:ext cx="2286000" cy="381000"/>
            <a:chOff x="3124200" y="1143000"/>
            <a:chExt cx="2286000" cy="381000"/>
          </a:xfrm>
        </p:grpSpPr>
        <p:sp>
          <p:nvSpPr>
            <p:cNvPr id="274" name="Rectangle 27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5" name="TextBox 274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2514600" y="6019800"/>
            <a:ext cx="2286000" cy="381000"/>
            <a:chOff x="1219200" y="1143000"/>
            <a:chExt cx="2286000" cy="381000"/>
          </a:xfrm>
        </p:grpSpPr>
        <p:sp>
          <p:nvSpPr>
            <p:cNvPr id="278" name="Rectangle 277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81" name="Group 280"/>
          <p:cNvGrpSpPr/>
          <p:nvPr/>
        </p:nvGrpSpPr>
        <p:grpSpPr>
          <a:xfrm>
            <a:off x="4419600" y="6019800"/>
            <a:ext cx="2286000" cy="381000"/>
            <a:chOff x="3124200" y="1143000"/>
            <a:chExt cx="2286000" cy="381000"/>
          </a:xfrm>
        </p:grpSpPr>
        <p:sp>
          <p:nvSpPr>
            <p:cNvPr id="282" name="Rectangle 281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84" name="Rectangle 28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5752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2800"/>
              <a:t>Natural Join Operation –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7029450" cy="409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Relations r, s: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676400" y="16764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A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133600" y="16764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B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1676400" y="2286000"/>
            <a:ext cx="4572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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33600" y="2286000"/>
            <a:ext cx="4572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2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4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590800" y="16764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C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048000" y="16764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D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2590800" y="2286000"/>
            <a:ext cx="4572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3048000" y="2286000"/>
            <a:ext cx="4572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51816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B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181600" y="2209800"/>
            <a:ext cx="4572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3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2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6388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D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638800" y="2209800"/>
            <a:ext cx="4572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60960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E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6096000" y="2209800"/>
            <a:ext cx="4572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  <a:endParaRPr lang="en-US" b="1" i="1">
              <a:solidFill>
                <a:srgbClr val="000000"/>
              </a:solidFill>
              <a:latin typeface="Helvetica" pitchFamily="34" charset="0"/>
              <a:sym typeface="Symbol" pitchFamily="18" charset="2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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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62200" y="365760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r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352800" y="4340225"/>
            <a:ext cx="434975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A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3787775" y="4340225"/>
            <a:ext cx="434975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B</a:t>
            </a: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3352800" y="4908550"/>
            <a:ext cx="434975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</a:t>
            </a: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3787775" y="4908550"/>
            <a:ext cx="434975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222750" y="4340225"/>
            <a:ext cx="436563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C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659313" y="4340225"/>
            <a:ext cx="434975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D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222750" y="4908550"/>
            <a:ext cx="436563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659313" y="4908550"/>
            <a:ext cx="434975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5094288" y="4340225"/>
            <a:ext cx="434975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E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5094288" y="4908550"/>
            <a:ext cx="434975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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5715000" y="3657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s</a:t>
            </a:r>
          </a:p>
        </p:txBody>
      </p:sp>
      <p:grpSp>
        <p:nvGrpSpPr>
          <p:cNvPr id="29726" name="Group 30"/>
          <p:cNvGrpSpPr>
            <a:grpSpLocks/>
          </p:cNvGrpSpPr>
          <p:nvPr/>
        </p:nvGrpSpPr>
        <p:grpSpPr bwMode="auto">
          <a:xfrm>
            <a:off x="1028700" y="4241800"/>
            <a:ext cx="7029450" cy="409575"/>
            <a:chOff x="288" y="2688"/>
            <a:chExt cx="4428" cy="258"/>
          </a:xfrm>
        </p:grpSpPr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288" y="2688"/>
              <a:ext cx="4428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rgbClr val="000000"/>
                </a:buClr>
                <a:buFont typeface="Monotype Sorts" pitchFamily="1" charset="2"/>
                <a:buNone/>
              </a:pPr>
              <a:r>
                <a:rPr kumimoji="1" lang="en-US" sz="2000" i="1">
                  <a:solidFill>
                    <a:srgbClr val="000000"/>
                  </a:solidFill>
                  <a:latin typeface="Helvetica" pitchFamily="34" charset="0"/>
                </a:rPr>
                <a:t>r     s</a:t>
              </a:r>
            </a:p>
          </p:txBody>
        </p:sp>
        <p:sp>
          <p:nvSpPr>
            <p:cNvPr id="29728" name="AutoShape 32"/>
            <p:cNvSpPr>
              <a:spLocks noChangeArrowheads="1"/>
            </p:cNvSpPr>
            <p:nvPr/>
          </p:nvSpPr>
          <p:spPr bwMode="auto">
            <a:xfrm rot="16200000" flipV="1">
              <a:off x="470" y="2784"/>
              <a:ext cx="96" cy="96"/>
            </a:xfrm>
            <a:prstGeom prst="flowChartCollat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68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5" grpId="0" animBg="1"/>
      <p:bldP spid="29716" grpId="0" animBg="1"/>
      <p:bldP spid="29717" grpId="0" animBg="1"/>
      <p:bldP spid="29718" grpId="0" animBg="1"/>
      <p:bldP spid="29719" grpId="0" animBg="1"/>
      <p:bldP spid="29720" grpId="0" animBg="1"/>
      <p:bldP spid="29721" grpId="0" animBg="1"/>
      <p:bldP spid="29722" grpId="0" animBg="1"/>
      <p:bldP spid="29723" grpId="0" animBg="1"/>
      <p:bldP spid="29724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985838" y="95250"/>
            <a:ext cx="7772400" cy="1143000"/>
          </a:xfrm>
        </p:spPr>
        <p:txBody>
          <a:bodyPr/>
          <a:lstStyle/>
          <a:p>
            <a:r>
              <a:rPr lang="en-US"/>
              <a:t>Natural Join Example</a:t>
            </a:r>
          </a:p>
        </p:txBody>
      </p:sp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1660525" y="2887663"/>
            <a:ext cx="88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Book Antiqua" pitchFamily="18" charset="0"/>
              </a:rPr>
              <a:t>R1</a:t>
            </a:r>
            <a:endParaRPr lang="en-US" sz="2400">
              <a:solidFill>
                <a:srgbClr val="CF0E30"/>
              </a:solidFill>
              <a:latin typeface="Book Antiqua" pitchFamily="18" charset="0"/>
            </a:endParaRP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6461125" y="3055938"/>
            <a:ext cx="522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Book Antiqua" pitchFamily="18" charset="0"/>
              </a:rPr>
              <a:t>S1</a:t>
            </a:r>
            <a:endParaRPr lang="en-US" sz="2400">
              <a:solidFill>
                <a:srgbClr val="CF0E30"/>
              </a:solidFill>
              <a:latin typeface="Book Antiqua" pitchFamily="18" charset="0"/>
            </a:endParaRPr>
          </a:p>
        </p:txBody>
      </p:sp>
      <p:sp>
        <p:nvSpPr>
          <p:cNvPr id="238597" name="Text Box 5"/>
          <p:cNvSpPr txBox="1">
            <a:spLocks noChangeArrowheads="1"/>
          </p:cNvSpPr>
          <p:nvPr/>
        </p:nvSpPr>
        <p:spPr bwMode="auto">
          <a:xfrm>
            <a:off x="288925" y="3762375"/>
            <a:ext cx="1939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Book Antiqua" pitchFamily="18" charset="0"/>
              </a:rPr>
              <a:t>R1       S1 =</a:t>
            </a:r>
          </a:p>
        </p:txBody>
      </p:sp>
      <p:grpSp>
        <p:nvGrpSpPr>
          <p:cNvPr id="238598" name="Group 6"/>
          <p:cNvGrpSpPr>
            <a:grpSpLocks/>
          </p:cNvGrpSpPr>
          <p:nvPr/>
        </p:nvGrpSpPr>
        <p:grpSpPr bwMode="auto">
          <a:xfrm>
            <a:off x="879475" y="3938588"/>
            <a:ext cx="488950" cy="214312"/>
            <a:chOff x="2226" y="2065"/>
            <a:chExt cx="1148" cy="671"/>
          </a:xfrm>
        </p:grpSpPr>
        <p:sp>
          <p:nvSpPr>
            <p:cNvPr id="238599" name="AutoShape 7"/>
            <p:cNvSpPr>
              <a:spLocks noChangeArrowheads="1"/>
            </p:cNvSpPr>
            <p:nvPr/>
          </p:nvSpPr>
          <p:spPr bwMode="auto">
            <a:xfrm rot="-5400000">
              <a:off x="2753" y="2110"/>
              <a:ext cx="666" cy="57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38600" name="AutoShape 8"/>
            <p:cNvSpPr>
              <a:spLocks noChangeArrowheads="1"/>
            </p:cNvSpPr>
            <p:nvPr/>
          </p:nvSpPr>
          <p:spPr bwMode="auto">
            <a:xfrm rot="5400000" flipH="1">
              <a:off x="2181" y="2115"/>
              <a:ext cx="666" cy="57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238601" name="Object 9"/>
          <p:cNvGraphicFramePr>
            <a:graphicFrameLocks/>
          </p:cNvGraphicFramePr>
          <p:nvPr/>
        </p:nvGraphicFramePr>
        <p:xfrm>
          <a:off x="806450" y="4581525"/>
          <a:ext cx="7445375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Document" r:id="rId4" imgW="7772400" imgH="1612900" progId="Word.Document.8">
                  <p:embed/>
                </p:oleObj>
              </mc:Choice>
              <mc:Fallback>
                <p:oleObj name="Document" r:id="rId4" imgW="7772400" imgH="1612900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4581525"/>
                        <a:ext cx="7445375" cy="153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2" name="Object 10"/>
          <p:cNvGraphicFramePr>
            <a:graphicFrameLocks noChangeAspect="1"/>
          </p:cNvGraphicFramePr>
          <p:nvPr/>
        </p:nvGraphicFramePr>
        <p:xfrm>
          <a:off x="4368800" y="1014413"/>
          <a:ext cx="4170363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Document" r:id="rId6" imgW="4169664" imgH="2124456" progId="Word.Document.8">
                  <p:embed/>
                </p:oleObj>
              </mc:Choice>
              <mc:Fallback>
                <p:oleObj name="Document" r:id="rId6" imgW="4169664" imgH="212445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1014413"/>
                        <a:ext cx="4170363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3" name="Object 11"/>
          <p:cNvGraphicFramePr>
            <a:graphicFrameLocks noChangeAspect="1"/>
          </p:cNvGraphicFramePr>
          <p:nvPr/>
        </p:nvGraphicFramePr>
        <p:xfrm>
          <a:off x="393700" y="1384300"/>
          <a:ext cx="5643563" cy="161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Document" r:id="rId8" imgW="5641848" imgH="1615440" progId="Word.Document.8">
                  <p:embed/>
                </p:oleObj>
              </mc:Choice>
              <mc:Fallback>
                <p:oleObj name="Document" r:id="rId8" imgW="5641848" imgH="16154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1384300"/>
                        <a:ext cx="5643563" cy="161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192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Relationships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103938" y="4419600"/>
            <a:ext cx="1592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One-to-One</a:t>
            </a:r>
          </a:p>
        </p:txBody>
      </p:sp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3810000" y="4419600"/>
            <a:ext cx="174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One-to-Many</a:t>
            </a:r>
          </a:p>
        </p:txBody>
      </p:sp>
      <p:sp>
        <p:nvSpPr>
          <p:cNvPr id="6" name="Rectangle 42"/>
          <p:cNvSpPr>
            <a:spLocks noChangeArrowheads="1"/>
          </p:cNvSpPr>
          <p:nvPr/>
        </p:nvSpPr>
        <p:spPr bwMode="auto">
          <a:xfrm>
            <a:off x="1524000" y="4432300"/>
            <a:ext cx="1905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Many-to-Many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1981200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2743200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1981200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2743200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1981200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2743200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1981200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4" name="Oval 16"/>
          <p:cNvSpPr>
            <a:spLocks noChangeArrowheads="1"/>
          </p:cNvSpPr>
          <p:nvPr/>
        </p:nvSpPr>
        <p:spPr bwMode="auto">
          <a:xfrm>
            <a:off x="2743200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5" name="Oval 17"/>
          <p:cNvSpPr>
            <a:spLocks noChangeArrowheads="1"/>
          </p:cNvSpPr>
          <p:nvPr/>
        </p:nvSpPr>
        <p:spPr bwMode="auto">
          <a:xfrm>
            <a:off x="1981200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6" name="Oval 18"/>
          <p:cNvSpPr>
            <a:spLocks noChangeArrowheads="1"/>
          </p:cNvSpPr>
          <p:nvPr/>
        </p:nvSpPr>
        <p:spPr bwMode="auto">
          <a:xfrm>
            <a:off x="2743200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1981200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8" name="Oval 20"/>
          <p:cNvSpPr>
            <a:spLocks noChangeArrowheads="1"/>
          </p:cNvSpPr>
          <p:nvPr/>
        </p:nvSpPr>
        <p:spPr bwMode="auto">
          <a:xfrm>
            <a:off x="2743200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9" name="Oval 21"/>
          <p:cNvSpPr>
            <a:spLocks noChangeArrowheads="1"/>
          </p:cNvSpPr>
          <p:nvPr/>
        </p:nvSpPr>
        <p:spPr bwMode="auto">
          <a:xfrm>
            <a:off x="4191000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0" name="Oval 22"/>
          <p:cNvSpPr>
            <a:spLocks noChangeArrowheads="1"/>
          </p:cNvSpPr>
          <p:nvPr/>
        </p:nvSpPr>
        <p:spPr bwMode="auto">
          <a:xfrm>
            <a:off x="4953000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1" name="Oval 24"/>
          <p:cNvSpPr>
            <a:spLocks noChangeArrowheads="1"/>
          </p:cNvSpPr>
          <p:nvPr/>
        </p:nvSpPr>
        <p:spPr bwMode="auto">
          <a:xfrm>
            <a:off x="4953000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2" name="Oval 25"/>
          <p:cNvSpPr>
            <a:spLocks noChangeArrowheads="1"/>
          </p:cNvSpPr>
          <p:nvPr/>
        </p:nvSpPr>
        <p:spPr bwMode="auto">
          <a:xfrm>
            <a:off x="4191000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3" name="Oval 26"/>
          <p:cNvSpPr>
            <a:spLocks noChangeArrowheads="1"/>
          </p:cNvSpPr>
          <p:nvPr/>
        </p:nvSpPr>
        <p:spPr bwMode="auto">
          <a:xfrm>
            <a:off x="4953000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4" name="Oval 28"/>
          <p:cNvSpPr>
            <a:spLocks noChangeArrowheads="1"/>
          </p:cNvSpPr>
          <p:nvPr/>
        </p:nvSpPr>
        <p:spPr bwMode="auto">
          <a:xfrm>
            <a:off x="4953000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5" name="Oval 29"/>
          <p:cNvSpPr>
            <a:spLocks noChangeArrowheads="1"/>
          </p:cNvSpPr>
          <p:nvPr/>
        </p:nvSpPr>
        <p:spPr bwMode="auto">
          <a:xfrm>
            <a:off x="4191000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6" name="Oval 30"/>
          <p:cNvSpPr>
            <a:spLocks noChangeArrowheads="1"/>
          </p:cNvSpPr>
          <p:nvPr/>
        </p:nvSpPr>
        <p:spPr bwMode="auto">
          <a:xfrm>
            <a:off x="4953000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4953000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8" name="Oval 33"/>
          <p:cNvSpPr>
            <a:spLocks noChangeArrowheads="1"/>
          </p:cNvSpPr>
          <p:nvPr/>
        </p:nvSpPr>
        <p:spPr bwMode="auto">
          <a:xfrm>
            <a:off x="6408738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9" name="Oval 34"/>
          <p:cNvSpPr>
            <a:spLocks noChangeArrowheads="1"/>
          </p:cNvSpPr>
          <p:nvPr/>
        </p:nvSpPr>
        <p:spPr bwMode="auto">
          <a:xfrm>
            <a:off x="7170738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0" name="Oval 35"/>
          <p:cNvSpPr>
            <a:spLocks noChangeArrowheads="1"/>
          </p:cNvSpPr>
          <p:nvPr/>
        </p:nvSpPr>
        <p:spPr bwMode="auto">
          <a:xfrm>
            <a:off x="6408738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1" name="Oval 36"/>
          <p:cNvSpPr>
            <a:spLocks noChangeArrowheads="1"/>
          </p:cNvSpPr>
          <p:nvPr/>
        </p:nvSpPr>
        <p:spPr bwMode="auto">
          <a:xfrm>
            <a:off x="7170738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2" name="Oval 37"/>
          <p:cNvSpPr>
            <a:spLocks noChangeArrowheads="1"/>
          </p:cNvSpPr>
          <p:nvPr/>
        </p:nvSpPr>
        <p:spPr bwMode="auto">
          <a:xfrm>
            <a:off x="6408738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3" name="Oval 38"/>
          <p:cNvSpPr>
            <a:spLocks noChangeArrowheads="1"/>
          </p:cNvSpPr>
          <p:nvPr/>
        </p:nvSpPr>
        <p:spPr bwMode="auto">
          <a:xfrm>
            <a:off x="7170738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4" name="Oval 39"/>
          <p:cNvSpPr>
            <a:spLocks noChangeArrowheads="1"/>
          </p:cNvSpPr>
          <p:nvPr/>
        </p:nvSpPr>
        <p:spPr bwMode="auto">
          <a:xfrm>
            <a:off x="6408738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5" name="Oval 40"/>
          <p:cNvSpPr>
            <a:spLocks noChangeArrowheads="1"/>
          </p:cNvSpPr>
          <p:nvPr/>
        </p:nvSpPr>
        <p:spPr bwMode="auto">
          <a:xfrm>
            <a:off x="7170738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6" name="Oval 41"/>
          <p:cNvSpPr>
            <a:spLocks noChangeArrowheads="1"/>
          </p:cNvSpPr>
          <p:nvPr/>
        </p:nvSpPr>
        <p:spPr bwMode="auto">
          <a:xfrm>
            <a:off x="6408738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7" name="Oval 42"/>
          <p:cNvSpPr>
            <a:spLocks noChangeArrowheads="1"/>
          </p:cNvSpPr>
          <p:nvPr/>
        </p:nvSpPr>
        <p:spPr bwMode="auto">
          <a:xfrm>
            <a:off x="7170738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8" name="Oval 43"/>
          <p:cNvSpPr>
            <a:spLocks noChangeArrowheads="1"/>
          </p:cNvSpPr>
          <p:nvPr/>
        </p:nvSpPr>
        <p:spPr bwMode="auto">
          <a:xfrm>
            <a:off x="6408738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9" name="Oval 44"/>
          <p:cNvSpPr>
            <a:spLocks noChangeArrowheads="1"/>
          </p:cNvSpPr>
          <p:nvPr/>
        </p:nvSpPr>
        <p:spPr bwMode="auto">
          <a:xfrm>
            <a:off x="7170738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cxnSp>
        <p:nvCxnSpPr>
          <p:cNvPr id="40" name="Straight Connector 49"/>
          <p:cNvCxnSpPr>
            <a:cxnSpLocks noChangeShapeType="1"/>
            <a:stCxn id="7" idx="5"/>
            <a:endCxn id="12" idx="1"/>
          </p:cNvCxnSpPr>
          <p:nvPr/>
        </p:nvCxnSpPr>
        <p:spPr bwMode="auto">
          <a:xfrm rot="16200000" flipH="1">
            <a:off x="2111375" y="2263775"/>
            <a:ext cx="654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1" name="Straight Connector 51"/>
          <p:cNvCxnSpPr>
            <a:cxnSpLocks noChangeShapeType="1"/>
            <a:stCxn id="7" idx="5"/>
            <a:endCxn id="10" idx="2"/>
          </p:cNvCxnSpPr>
          <p:nvPr/>
        </p:nvCxnSpPr>
        <p:spPr bwMode="auto">
          <a:xfrm rot="16200000" flipH="1">
            <a:off x="2263775" y="2111375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2" name="Straight Connector 54"/>
          <p:cNvCxnSpPr>
            <a:cxnSpLocks noChangeShapeType="1"/>
            <a:stCxn id="7" idx="5"/>
            <a:endCxn id="14" idx="1"/>
          </p:cNvCxnSpPr>
          <p:nvPr/>
        </p:nvCxnSpPr>
        <p:spPr bwMode="auto">
          <a:xfrm rot="16200000" flipH="1">
            <a:off x="1920875" y="2454275"/>
            <a:ext cx="1035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3" name="Straight Connector 57"/>
          <p:cNvCxnSpPr>
            <a:cxnSpLocks noChangeShapeType="1"/>
            <a:stCxn id="13" idx="6"/>
            <a:endCxn id="12" idx="2"/>
          </p:cNvCxnSpPr>
          <p:nvPr/>
        </p:nvCxnSpPr>
        <p:spPr bwMode="auto">
          <a:xfrm flipV="1">
            <a:off x="2133600" y="2971800"/>
            <a:ext cx="609600" cy="38100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4" name="Straight Connector 60"/>
          <p:cNvCxnSpPr>
            <a:cxnSpLocks noChangeShapeType="1"/>
            <a:stCxn id="17" idx="7"/>
            <a:endCxn id="12" idx="3"/>
          </p:cNvCxnSpPr>
          <p:nvPr/>
        </p:nvCxnSpPr>
        <p:spPr bwMode="auto">
          <a:xfrm rot="5400000" flipH="1" flipV="1">
            <a:off x="1920875" y="3216275"/>
            <a:ext cx="1035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5" name="Straight Connector 64"/>
          <p:cNvCxnSpPr>
            <a:cxnSpLocks noChangeShapeType="1"/>
            <a:stCxn id="8" idx="3"/>
            <a:endCxn id="11" idx="6"/>
          </p:cNvCxnSpPr>
          <p:nvPr/>
        </p:nvCxnSpPr>
        <p:spPr bwMode="auto">
          <a:xfrm rot="5400000">
            <a:off x="2095500" y="2301875"/>
            <a:ext cx="708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6" name="Straight Connector 67"/>
          <p:cNvCxnSpPr>
            <a:cxnSpLocks noChangeShapeType="1"/>
            <a:stCxn id="16" idx="1"/>
            <a:endCxn id="11" idx="6"/>
          </p:cNvCxnSpPr>
          <p:nvPr/>
        </p:nvCxnSpPr>
        <p:spPr bwMode="auto">
          <a:xfrm rot="16200000" flipV="1">
            <a:off x="2095500" y="3009900"/>
            <a:ext cx="708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7" name="Straight Connector 70"/>
          <p:cNvCxnSpPr>
            <a:cxnSpLocks noChangeShapeType="1"/>
            <a:stCxn id="18" idx="1"/>
            <a:endCxn id="15" idx="6"/>
          </p:cNvCxnSpPr>
          <p:nvPr/>
        </p:nvCxnSpPr>
        <p:spPr bwMode="auto">
          <a:xfrm rot="16200000" flipV="1">
            <a:off x="2286000" y="3581400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8" name="Straight Connector 74"/>
          <p:cNvCxnSpPr>
            <a:cxnSpLocks noChangeShapeType="1"/>
            <a:stCxn id="18" idx="1"/>
            <a:endCxn id="13" idx="6"/>
          </p:cNvCxnSpPr>
          <p:nvPr/>
        </p:nvCxnSpPr>
        <p:spPr bwMode="auto">
          <a:xfrm rot="16200000" flipV="1">
            <a:off x="2095500" y="3390900"/>
            <a:ext cx="708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9" name="Straight Connector 77"/>
          <p:cNvCxnSpPr>
            <a:cxnSpLocks noChangeShapeType="1"/>
            <a:stCxn id="20" idx="2"/>
            <a:endCxn id="19" idx="6"/>
          </p:cNvCxnSpPr>
          <p:nvPr/>
        </p:nvCxnSpPr>
        <p:spPr bwMode="auto">
          <a:xfrm rot="10800000">
            <a:off x="4343400" y="2209800"/>
            <a:ext cx="609600" cy="1588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0" name="Straight Connector 80"/>
          <p:cNvCxnSpPr>
            <a:cxnSpLocks noChangeShapeType="1"/>
            <a:stCxn id="21" idx="1"/>
            <a:endCxn id="19" idx="6"/>
          </p:cNvCxnSpPr>
          <p:nvPr/>
        </p:nvCxnSpPr>
        <p:spPr bwMode="auto">
          <a:xfrm rot="16200000" flipV="1">
            <a:off x="4495800" y="2057400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1" name="Straight Connector 89"/>
          <p:cNvCxnSpPr>
            <a:cxnSpLocks noChangeShapeType="1"/>
            <a:stCxn id="23" idx="2"/>
            <a:endCxn id="22" idx="6"/>
          </p:cNvCxnSpPr>
          <p:nvPr/>
        </p:nvCxnSpPr>
        <p:spPr bwMode="auto">
          <a:xfrm rot="10800000">
            <a:off x="4343400" y="2971800"/>
            <a:ext cx="609600" cy="1588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2" name="Straight Connector 94"/>
          <p:cNvCxnSpPr>
            <a:cxnSpLocks noChangeShapeType="1"/>
            <a:stCxn id="24" idx="1"/>
            <a:endCxn id="22" idx="5"/>
          </p:cNvCxnSpPr>
          <p:nvPr/>
        </p:nvCxnSpPr>
        <p:spPr bwMode="auto">
          <a:xfrm rot="16200000" flipV="1">
            <a:off x="4511675" y="2835275"/>
            <a:ext cx="273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3" name="Straight Connector 97"/>
          <p:cNvCxnSpPr>
            <a:cxnSpLocks noChangeShapeType="1"/>
            <a:stCxn id="26" idx="1"/>
            <a:endCxn id="22" idx="5"/>
          </p:cNvCxnSpPr>
          <p:nvPr/>
        </p:nvCxnSpPr>
        <p:spPr bwMode="auto">
          <a:xfrm rot="16200000" flipV="1">
            <a:off x="4321175" y="3025775"/>
            <a:ext cx="654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4" name="Straight Connector 104"/>
          <p:cNvCxnSpPr>
            <a:cxnSpLocks noChangeShapeType="1"/>
            <a:stCxn id="27" idx="1"/>
            <a:endCxn id="25" idx="5"/>
          </p:cNvCxnSpPr>
          <p:nvPr/>
        </p:nvCxnSpPr>
        <p:spPr bwMode="auto">
          <a:xfrm rot="16200000" flipV="1">
            <a:off x="4511675" y="3597275"/>
            <a:ext cx="273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5" name="Straight Connector 108"/>
          <p:cNvCxnSpPr>
            <a:cxnSpLocks noChangeShapeType="1"/>
            <a:stCxn id="8" idx="3"/>
            <a:endCxn id="9" idx="7"/>
          </p:cNvCxnSpPr>
          <p:nvPr/>
        </p:nvCxnSpPr>
        <p:spPr bwMode="auto">
          <a:xfrm rot="5400000">
            <a:off x="2301875" y="2073275"/>
            <a:ext cx="273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6" name="Straight Connector 113"/>
          <p:cNvCxnSpPr>
            <a:cxnSpLocks noChangeShapeType="1"/>
            <a:stCxn id="31" idx="1"/>
            <a:endCxn id="28" idx="6"/>
          </p:cNvCxnSpPr>
          <p:nvPr/>
        </p:nvCxnSpPr>
        <p:spPr bwMode="auto">
          <a:xfrm rot="16200000" flipV="1">
            <a:off x="6713538" y="2057400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7" name="Straight Connector 116"/>
          <p:cNvCxnSpPr>
            <a:cxnSpLocks noChangeShapeType="1"/>
            <a:stCxn id="29" idx="3"/>
            <a:endCxn id="30" idx="7"/>
          </p:cNvCxnSpPr>
          <p:nvPr/>
        </p:nvCxnSpPr>
        <p:spPr bwMode="auto">
          <a:xfrm rot="5400000">
            <a:off x="6729413" y="2073275"/>
            <a:ext cx="273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8" name="Straight Connector 120"/>
          <p:cNvCxnSpPr>
            <a:cxnSpLocks noChangeShapeType="1"/>
            <a:stCxn id="39" idx="1"/>
            <a:endCxn id="36" idx="6"/>
          </p:cNvCxnSpPr>
          <p:nvPr/>
        </p:nvCxnSpPr>
        <p:spPr bwMode="auto">
          <a:xfrm rot="16200000" flipV="1">
            <a:off x="6713538" y="3581400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9" name="Straight Connector 123"/>
          <p:cNvCxnSpPr>
            <a:cxnSpLocks noChangeShapeType="1"/>
            <a:stCxn id="35" idx="2"/>
            <a:endCxn id="34" idx="6"/>
          </p:cNvCxnSpPr>
          <p:nvPr/>
        </p:nvCxnSpPr>
        <p:spPr bwMode="auto">
          <a:xfrm rot="10800000">
            <a:off x="6561138" y="3352800"/>
            <a:ext cx="609600" cy="1588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60" name="Straight Connector 127"/>
          <p:cNvCxnSpPr>
            <a:cxnSpLocks noChangeShapeType="1"/>
            <a:stCxn id="37" idx="1"/>
            <a:endCxn id="32" idx="5"/>
          </p:cNvCxnSpPr>
          <p:nvPr/>
        </p:nvCxnSpPr>
        <p:spPr bwMode="auto">
          <a:xfrm rot="16200000" flipV="1">
            <a:off x="6538913" y="3025775"/>
            <a:ext cx="654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61" name="Straight Connector 130"/>
          <p:cNvCxnSpPr>
            <a:cxnSpLocks noChangeShapeType="1"/>
            <a:stCxn id="33" idx="3"/>
            <a:endCxn id="38" idx="7"/>
          </p:cNvCxnSpPr>
          <p:nvPr/>
        </p:nvCxnSpPr>
        <p:spPr bwMode="auto">
          <a:xfrm rot="5400000">
            <a:off x="6348413" y="3216275"/>
            <a:ext cx="1035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454352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Algorithms in 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Reduce-side join</a:t>
            </a:r>
          </a:p>
          <a:p>
            <a:r>
              <a:rPr lang="en-US" dirty="0" smtClean="0"/>
              <a:t>Map-side join</a:t>
            </a:r>
          </a:p>
          <a:p>
            <a:r>
              <a:rPr lang="en-US" dirty="0" smtClean="0"/>
              <a:t>In-memory join</a:t>
            </a:r>
          </a:p>
          <a:p>
            <a:pPr lvl="1"/>
            <a:r>
              <a:rPr lang="en-US" dirty="0" smtClean="0"/>
              <a:t>Striped variant</a:t>
            </a:r>
          </a:p>
          <a:p>
            <a:pPr lvl="1"/>
            <a:r>
              <a:rPr lang="en-US" dirty="0" err="1" smtClean="0"/>
              <a:t>Memcached</a:t>
            </a:r>
            <a:r>
              <a:rPr lang="en-US" dirty="0" smtClean="0"/>
              <a:t> variant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86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Basic idea: group by join key</a:t>
            </a:r>
          </a:p>
          <a:p>
            <a:pPr lvl="1"/>
            <a:r>
              <a:rPr lang="en-US" dirty="0" smtClean="0"/>
              <a:t>Map over both sets of </a:t>
            </a:r>
            <a:r>
              <a:rPr lang="en-US" dirty="0" err="1" smtClean="0"/>
              <a:t>tuples</a:t>
            </a:r>
            <a:endParaRPr lang="en-US" dirty="0" smtClean="0"/>
          </a:p>
          <a:p>
            <a:pPr lvl="1"/>
            <a:r>
              <a:rPr lang="en-US" dirty="0" smtClean="0"/>
              <a:t>Emit </a:t>
            </a:r>
            <a:r>
              <a:rPr lang="en-US" dirty="0" err="1" smtClean="0"/>
              <a:t>tuple</a:t>
            </a:r>
            <a:r>
              <a:rPr lang="en-US" dirty="0" smtClean="0"/>
              <a:t> as value with join key as the intermediate key</a:t>
            </a:r>
          </a:p>
          <a:p>
            <a:pPr lvl="1"/>
            <a:r>
              <a:rPr lang="en-US" dirty="0" smtClean="0"/>
              <a:t>Execution framework brings together </a:t>
            </a:r>
            <a:r>
              <a:rPr lang="en-US" dirty="0" err="1" smtClean="0"/>
              <a:t>tuples</a:t>
            </a:r>
            <a:r>
              <a:rPr lang="en-US" dirty="0" smtClean="0"/>
              <a:t> sharing the same key</a:t>
            </a:r>
          </a:p>
          <a:p>
            <a:pPr lvl="1"/>
            <a:r>
              <a:rPr lang="en-US" dirty="0" smtClean="0"/>
              <a:t>Perform actual join in reducer</a:t>
            </a:r>
          </a:p>
          <a:p>
            <a:pPr lvl="1"/>
            <a:r>
              <a:rPr lang="en-US" dirty="0" smtClean="0"/>
              <a:t>Similar to a “sort-merge join” in database terminology</a:t>
            </a:r>
          </a:p>
          <a:p>
            <a:r>
              <a:rPr lang="en-US" dirty="0" smtClean="0"/>
              <a:t>Two variants</a:t>
            </a:r>
          </a:p>
          <a:p>
            <a:pPr lvl="1"/>
            <a:r>
              <a:rPr lang="en-US" dirty="0" smtClean="0"/>
              <a:t>1-to-1 joins</a:t>
            </a:r>
          </a:p>
          <a:p>
            <a:pPr lvl="1"/>
            <a:r>
              <a:rPr lang="en-US" dirty="0" smtClean="0"/>
              <a:t>1-to-many and many-to-many joins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805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Join: 1-to-1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143000" y="1828800"/>
            <a:ext cx="2286000" cy="381000"/>
            <a:chOff x="1219200" y="1143000"/>
            <a:chExt cx="2286000" cy="381000"/>
          </a:xfrm>
        </p:grpSpPr>
        <p:sp>
          <p:nvSpPr>
            <p:cNvPr id="6" name="Rectangle 5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143000" y="2286000"/>
            <a:ext cx="2286000" cy="381000"/>
            <a:chOff x="1219200" y="1143000"/>
            <a:chExt cx="2286000" cy="381000"/>
          </a:xfrm>
        </p:grpSpPr>
        <p:sp>
          <p:nvSpPr>
            <p:cNvPr id="10" name="Rectangle 9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143000" y="2743200"/>
            <a:ext cx="2286000" cy="381000"/>
            <a:chOff x="2667000" y="1143000"/>
            <a:chExt cx="2286000" cy="381000"/>
          </a:xfrm>
        </p:grpSpPr>
        <p:sp>
          <p:nvSpPr>
            <p:cNvPr id="14" name="Rectangle 1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143000" y="3200400"/>
            <a:ext cx="2286000" cy="381000"/>
            <a:chOff x="2667000" y="1143000"/>
            <a:chExt cx="2286000" cy="381000"/>
          </a:xfrm>
        </p:grpSpPr>
        <p:sp>
          <p:nvSpPr>
            <p:cNvPr id="18" name="Rectangle 1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1" name="Right Arrow 20"/>
          <p:cNvSpPr/>
          <p:nvPr/>
        </p:nvSpPr>
        <p:spPr bwMode="auto">
          <a:xfrm>
            <a:off x="3723736" y="2438400"/>
            <a:ext cx="1076864" cy="5334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48400" y="18288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91200" y="1828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05400" y="1828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48400" y="22860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00" y="2286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05400" y="22860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248400" y="27432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91200" y="27432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05400" y="27432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248400" y="3200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91200" y="3200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05400" y="3200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53000" y="14478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87739" y="14478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33400" y="10668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Map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4384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81200" y="5105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295400" y="5105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19600" y="55626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62400" y="5562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295400" y="55626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4196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962400" y="5105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438400" y="55626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981200" y="55626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143000" y="47244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77739" y="47244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3400" y="403860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Reduce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430644" y="5986046"/>
            <a:ext cx="50369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Note: no guarantee if R is going to come first or S</a:t>
            </a:r>
            <a:endParaRPr 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63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/>
      <p:bldP spid="25" grpId="0" animBg="1"/>
      <p:bldP spid="27" grpId="0" animBg="1"/>
      <p:bldP spid="28" grpId="0"/>
      <p:bldP spid="29" grpId="0" animBg="1"/>
      <p:bldP spid="31" grpId="0" animBg="1"/>
      <p:bldP spid="32" grpId="0"/>
      <p:bldP spid="33" grpId="0" animBg="1"/>
      <p:bldP spid="35" grpId="0" animBg="1"/>
      <p:bldP spid="36" grpId="0"/>
      <p:bldP spid="37" grpId="0" animBg="1"/>
      <p:bldP spid="38" grpId="0"/>
      <p:bldP spid="39" grpId="0"/>
      <p:bldP spid="40" grpId="0"/>
      <p:bldP spid="41" grpId="0" animBg="1"/>
      <p:bldP spid="42" grpId="0"/>
      <p:bldP spid="43" grpId="0" animBg="1"/>
      <p:bldP spid="44" grpId="0" animBg="1"/>
      <p:bldP spid="45" grpId="0"/>
      <p:bldP spid="46" grpId="0" animBg="1"/>
      <p:bldP spid="47" grpId="0" animBg="1"/>
      <p:bldP spid="48" grpId="0"/>
      <p:bldP spid="50" grpId="0" animBg="1"/>
      <p:bldP spid="51" grpId="0"/>
      <p:bldP spid="53" grpId="0"/>
      <p:bldP spid="54" grpId="0"/>
      <p:bldP spid="55" grpId="0"/>
      <p:bldP spid="5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Join: 1-to-many</a:t>
            </a:r>
            <a:endParaRPr lang="en-US" dirty="0"/>
          </a:p>
        </p:txBody>
      </p:sp>
      <p:grpSp>
        <p:nvGrpSpPr>
          <p:cNvPr id="2" name="Group 4"/>
          <p:cNvGrpSpPr/>
          <p:nvPr/>
        </p:nvGrpSpPr>
        <p:grpSpPr>
          <a:xfrm>
            <a:off x="1143000" y="1828800"/>
            <a:ext cx="2286000" cy="381000"/>
            <a:chOff x="1219200" y="1143000"/>
            <a:chExt cx="2286000" cy="381000"/>
          </a:xfrm>
        </p:grpSpPr>
        <p:sp>
          <p:nvSpPr>
            <p:cNvPr id="6" name="Rectangle 5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5" name="Group 12"/>
          <p:cNvGrpSpPr/>
          <p:nvPr/>
        </p:nvGrpSpPr>
        <p:grpSpPr>
          <a:xfrm>
            <a:off x="1143000" y="2286000"/>
            <a:ext cx="2286000" cy="381000"/>
            <a:chOff x="2667000" y="1143000"/>
            <a:chExt cx="2286000" cy="381000"/>
          </a:xfrm>
        </p:grpSpPr>
        <p:sp>
          <p:nvSpPr>
            <p:cNvPr id="14" name="Rectangle 1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9" name="Group 16"/>
          <p:cNvGrpSpPr/>
          <p:nvPr/>
        </p:nvGrpSpPr>
        <p:grpSpPr>
          <a:xfrm>
            <a:off x="1143000" y="2743200"/>
            <a:ext cx="2286000" cy="381000"/>
            <a:chOff x="2667000" y="1143000"/>
            <a:chExt cx="2286000" cy="381000"/>
          </a:xfrm>
        </p:grpSpPr>
        <p:sp>
          <p:nvSpPr>
            <p:cNvPr id="18" name="Rectangle 1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1" name="Right Arrow 20"/>
          <p:cNvSpPr/>
          <p:nvPr/>
        </p:nvSpPr>
        <p:spPr bwMode="auto">
          <a:xfrm>
            <a:off x="3723736" y="2438400"/>
            <a:ext cx="1076864" cy="5334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48400" y="18288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91200" y="1828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05400" y="1828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48400" y="22860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00" y="22860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05400" y="22860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248400" y="27432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91200" y="27432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05400" y="27432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248400" y="3200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91200" y="3200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05400" y="3200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53000" y="14478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87739" y="14478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33400" y="10668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Map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4384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81200" y="5105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295400" y="5105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4196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962400" y="5105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143000" y="47244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77739" y="47244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3400" y="403860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Reduce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grpSp>
        <p:nvGrpSpPr>
          <p:cNvPr id="49" name="Group 16"/>
          <p:cNvGrpSpPr/>
          <p:nvPr/>
        </p:nvGrpSpPr>
        <p:grpSpPr>
          <a:xfrm>
            <a:off x="1143000" y="3200400"/>
            <a:ext cx="2286000" cy="381000"/>
            <a:chOff x="2667000" y="1143000"/>
            <a:chExt cx="2286000" cy="381000"/>
          </a:xfrm>
        </p:grpSpPr>
        <p:sp>
          <p:nvSpPr>
            <p:cNvPr id="52" name="Rectangle 51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64770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019800" y="5105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61938" y="5105400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…</a:t>
            </a:r>
            <a:endParaRPr lang="en-US" sz="1600" kern="0" baseline="-25000" dirty="0">
              <a:solidFill>
                <a:srgbClr val="0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20989502">
            <a:off x="3293522" y="5582721"/>
            <a:ext cx="3725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</a:rPr>
              <a:t>What’s the problem?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5729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/>
      <p:bldP spid="25" grpId="0" animBg="1"/>
      <p:bldP spid="27" grpId="0" animBg="1"/>
      <p:bldP spid="28" grpId="0"/>
      <p:bldP spid="29" grpId="0" animBg="1"/>
      <p:bldP spid="31" grpId="0" animBg="1"/>
      <p:bldP spid="32" grpId="0"/>
      <p:bldP spid="33" grpId="0" animBg="1"/>
      <p:bldP spid="35" grpId="0" animBg="1"/>
      <p:bldP spid="36" grpId="0"/>
      <p:bldP spid="37" grpId="0" animBg="1"/>
      <p:bldP spid="38" grpId="0"/>
      <p:bldP spid="39" grpId="0"/>
      <p:bldP spid="40" grpId="0"/>
      <p:bldP spid="41" grpId="0" animBg="1"/>
      <p:bldP spid="42" grpId="0"/>
      <p:bldP spid="43" grpId="0" animBg="1"/>
      <p:bldP spid="47" grpId="0" animBg="1"/>
      <p:bldP spid="48" grpId="0"/>
      <p:bldP spid="53" grpId="0"/>
      <p:bldP spid="54" grpId="0"/>
      <p:bldP spid="55" grpId="0"/>
      <p:bldP spid="59" grpId="0" animBg="1"/>
      <p:bldP spid="60" grpId="0"/>
      <p:bldP spid="61" grpId="0"/>
      <p:bldP spid="56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Join: V-to-K Conversion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73412" y="22860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6116" y="2286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22860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2819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19050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12751" y="19050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219200"/>
            <a:ext cx="1980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In reducer…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7000" y="33528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6116" y="2819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2819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26116" y="33528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95400" y="3352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26116" y="3886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95400" y="38862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67000" y="38862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73412" y="44196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26116" y="4419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5400" y="44196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67000" y="49530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67000" y="5486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26116" y="4953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295400" y="49530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26116" y="5486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295400" y="5486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 rot="10800000">
            <a:off x="4121212" y="2476500"/>
            <a:ext cx="526988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724400" y="2328446"/>
            <a:ext cx="3948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New key encountered: hold in memory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rot="16200000" flipH="1">
            <a:off x="3921888" y="3540888"/>
            <a:ext cx="1446212" cy="641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724400" y="2709446"/>
            <a:ext cx="3483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Cross with records from other set</a:t>
            </a:r>
            <a:endParaRPr lang="en-US" sz="1600" b="1" dirty="0">
              <a:solidFill>
                <a:srgbClr val="00000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 rot="10800000">
            <a:off x="4114800" y="4610100"/>
            <a:ext cx="526988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17988" y="4462046"/>
            <a:ext cx="3948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New key encountered: hold in memory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rot="5400000">
            <a:off x="4178970" y="5410994"/>
            <a:ext cx="912812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717988" y="4843046"/>
            <a:ext cx="3483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Cross with records from other set</a:t>
            </a:r>
            <a:endParaRPr lang="en-US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23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8" grpId="0"/>
      <p:bldP spid="9" grpId="0"/>
      <p:bldP spid="10" grpId="0"/>
      <p:bldP spid="11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 animBg="1"/>
      <p:bldP spid="21" grpId="0" animBg="1"/>
      <p:bldP spid="22" grpId="0"/>
      <p:bldP spid="23" grpId="0" animBg="1"/>
      <p:bldP spid="24" grpId="0" animBg="1"/>
      <p:bldP spid="25" grpId="0" animBg="1"/>
      <p:bldP spid="26" grpId="0"/>
      <p:bldP spid="27" grpId="0" animBg="1"/>
      <p:bldP spid="28" grpId="0"/>
      <p:bldP spid="29" grpId="0" animBg="1"/>
      <p:bldP spid="40" grpId="0"/>
      <p:bldP spid="44" grpId="0"/>
      <p:bldP spid="46" grpId="0"/>
      <p:bldP spid="4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Join: many-to-many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73412" y="22860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6116" y="2286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22860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38862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19050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12751" y="19050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219200"/>
            <a:ext cx="1980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In reducer…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7000" y="44196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6116" y="3886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38862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26116" y="44196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95400" y="44196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26116" y="4953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95400" y="49530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67000" y="49530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24400" y="2861846"/>
            <a:ext cx="17363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Hold in memory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rot="16200000" flipH="1">
            <a:off x="3775900" y="4683888"/>
            <a:ext cx="1446212" cy="641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724400" y="3852446"/>
            <a:ext cx="3483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Cross with records from other set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73412" y="28194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26116" y="2819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95400" y="2819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673412" y="33528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26116" y="3352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295400" y="3352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Right Brace 50"/>
          <p:cNvSpPr/>
          <p:nvPr/>
        </p:nvSpPr>
        <p:spPr bwMode="auto">
          <a:xfrm>
            <a:off x="4267200" y="2286000"/>
            <a:ext cx="381000" cy="1447800"/>
          </a:xfrm>
          <a:prstGeom prst="rightBrace">
            <a:avLst>
              <a:gd name="adj1" fmla="val 67715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 rot="20989502">
            <a:off x="3293522" y="5582721"/>
            <a:ext cx="3725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</a:rPr>
              <a:t>What’s the problem?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6933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8" grpId="0"/>
      <p:bldP spid="9" grpId="0"/>
      <p:bldP spid="10" grpId="0"/>
      <p:bldP spid="11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 animBg="1"/>
      <p:bldP spid="40" grpId="0"/>
      <p:bldP spid="44" grpId="0"/>
      <p:bldP spid="35" grpId="0" animBg="1"/>
      <p:bldP spid="36" grpId="0"/>
      <p:bldP spid="37" grpId="0" animBg="1"/>
      <p:bldP spid="43" grpId="0" animBg="1"/>
      <p:bldP spid="49" grpId="0"/>
      <p:bldP spid="50" grpId="0" animBg="1"/>
      <p:bldP spid="51" grpId="0" animBg="1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Relation Instance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404100" cy="1979613"/>
          </a:xfrm>
        </p:spPr>
        <p:txBody>
          <a:bodyPr/>
          <a:lstStyle/>
          <a:p>
            <a:r>
              <a:rPr lang="en-US" sz="2400"/>
              <a:t>The current values (</a:t>
            </a:r>
            <a:r>
              <a:rPr lang="en-US" sz="2400" i="1"/>
              <a:t>relation instance</a:t>
            </a:r>
            <a:r>
              <a:rPr lang="en-US" sz="2400"/>
              <a:t>) of a relation are specified by a table</a:t>
            </a:r>
          </a:p>
          <a:p>
            <a:r>
              <a:rPr lang="en-US" sz="2400"/>
              <a:t>An element </a:t>
            </a:r>
            <a:r>
              <a:rPr lang="en-US" sz="2400" i="1"/>
              <a:t>t</a:t>
            </a:r>
            <a:r>
              <a:rPr lang="en-US" sz="2400"/>
              <a:t> of </a:t>
            </a:r>
            <a:r>
              <a:rPr lang="en-US" sz="2400" i="1"/>
              <a:t>r</a:t>
            </a:r>
            <a:r>
              <a:rPr lang="en-US" sz="2400"/>
              <a:t> is a </a:t>
            </a:r>
            <a:r>
              <a:rPr lang="en-US" sz="2400" i="1"/>
              <a:t>tuple</a:t>
            </a:r>
            <a:r>
              <a:rPr lang="en-US" sz="2400"/>
              <a:t>, represented by a </a:t>
            </a:r>
            <a:r>
              <a:rPr lang="en-US" sz="2400" i="1"/>
              <a:t>row </a:t>
            </a:r>
            <a:r>
              <a:rPr lang="en-US" sz="2400"/>
              <a:t>in a table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1828800" y="3657600"/>
            <a:ext cx="17526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i="1">
                <a:latin typeface="Helvetica" pitchFamily="34" charset="0"/>
              </a:rPr>
              <a:t>Jones</a:t>
            </a:r>
          </a:p>
          <a:p>
            <a:pPr eaLnBrk="0" hangingPunct="0"/>
            <a:r>
              <a:rPr lang="en-US" i="1">
                <a:latin typeface="Helvetica" pitchFamily="34" charset="0"/>
              </a:rPr>
              <a:t>Smith</a:t>
            </a:r>
          </a:p>
          <a:p>
            <a:pPr eaLnBrk="0" hangingPunct="0"/>
            <a:r>
              <a:rPr lang="en-US" i="1">
                <a:latin typeface="Helvetica" pitchFamily="34" charset="0"/>
              </a:rPr>
              <a:t>Curry</a:t>
            </a:r>
          </a:p>
          <a:p>
            <a:pPr eaLnBrk="0" hangingPunct="0"/>
            <a:r>
              <a:rPr lang="en-US" i="1">
                <a:latin typeface="Helvetica" pitchFamily="34" charset="0"/>
              </a:rPr>
              <a:t>Lindsay</a:t>
            </a: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1798638" y="3324225"/>
            <a:ext cx="1752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Helvetica" pitchFamily="34" charset="0"/>
              </a:rPr>
              <a:t>customer_name</a:t>
            </a:r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3581400" y="3657600"/>
            <a:ext cx="17526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>
                <a:latin typeface="Helvetica" pitchFamily="34" charset="0"/>
              </a:rPr>
              <a:t>Main</a:t>
            </a:r>
          </a:p>
          <a:p>
            <a:pPr eaLnBrk="0" hangingPunct="0"/>
            <a:r>
              <a:rPr lang="en-US">
                <a:latin typeface="Helvetica" pitchFamily="34" charset="0"/>
              </a:rPr>
              <a:t>North</a:t>
            </a:r>
          </a:p>
          <a:p>
            <a:pPr eaLnBrk="0" hangingPunct="0"/>
            <a:r>
              <a:rPr lang="en-US">
                <a:latin typeface="Helvetica" pitchFamily="34" charset="0"/>
              </a:rPr>
              <a:t>North</a:t>
            </a:r>
          </a:p>
          <a:p>
            <a:pPr eaLnBrk="0" hangingPunct="0"/>
            <a:r>
              <a:rPr lang="en-US">
                <a:latin typeface="Helvetica" pitchFamily="34" charset="0"/>
              </a:rPr>
              <a:t>Park</a:t>
            </a:r>
          </a:p>
        </p:txBody>
      </p:sp>
      <p:sp>
        <p:nvSpPr>
          <p:cNvPr id="94215" name="Rectangle 7"/>
          <p:cNvSpPr>
            <a:spLocks noChangeArrowheads="1"/>
          </p:cNvSpPr>
          <p:nvPr/>
        </p:nvSpPr>
        <p:spPr bwMode="auto">
          <a:xfrm>
            <a:off x="3551238" y="3324225"/>
            <a:ext cx="1752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Helvetica" pitchFamily="34" charset="0"/>
              </a:rPr>
              <a:t>customer_street</a:t>
            </a:r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5334000" y="3657600"/>
            <a:ext cx="17526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>
                <a:latin typeface="Helvetica" pitchFamily="34" charset="0"/>
              </a:rPr>
              <a:t>Harrison</a:t>
            </a:r>
          </a:p>
          <a:p>
            <a:pPr eaLnBrk="0" hangingPunct="0"/>
            <a:r>
              <a:rPr lang="en-US">
                <a:latin typeface="Helvetica" pitchFamily="34" charset="0"/>
              </a:rPr>
              <a:t>Rye</a:t>
            </a:r>
          </a:p>
          <a:p>
            <a:pPr eaLnBrk="0" hangingPunct="0"/>
            <a:r>
              <a:rPr lang="en-US">
                <a:latin typeface="Helvetica" pitchFamily="34" charset="0"/>
              </a:rPr>
              <a:t>Rye</a:t>
            </a:r>
          </a:p>
          <a:p>
            <a:pPr eaLnBrk="0" hangingPunct="0"/>
            <a:r>
              <a:rPr lang="en-US">
                <a:latin typeface="Helvetica" pitchFamily="34" charset="0"/>
              </a:rPr>
              <a:t>Pittsfield</a:t>
            </a:r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5303838" y="3324225"/>
            <a:ext cx="1752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>
                <a:latin typeface="Helvetica" pitchFamily="34" charset="0"/>
              </a:rPr>
              <a:t>customer_city</a:t>
            </a:r>
          </a:p>
        </p:txBody>
      </p:sp>
      <p:sp>
        <p:nvSpPr>
          <p:cNvPr id="94218" name="Text Box 10"/>
          <p:cNvSpPr txBox="1">
            <a:spLocks noChangeArrowheads="1"/>
          </p:cNvSpPr>
          <p:nvPr/>
        </p:nvSpPr>
        <p:spPr bwMode="auto">
          <a:xfrm>
            <a:off x="3932238" y="5305425"/>
            <a:ext cx="1123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i="1">
                <a:latin typeface="Helvetica" pitchFamily="34" charset="0"/>
              </a:rPr>
              <a:t>customer</a:t>
            </a:r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7010400" y="2895600"/>
            <a:ext cx="145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latin typeface="Helvetica" pitchFamily="34" charset="0"/>
              </a:rPr>
              <a:t>attributes</a:t>
            </a:r>
          </a:p>
          <a:p>
            <a:pPr algn="ctr" eaLnBrk="0" hangingPunct="0"/>
            <a:r>
              <a:rPr lang="en-US">
                <a:latin typeface="Helvetica" pitchFamily="34" charset="0"/>
              </a:rPr>
              <a:t>(or columns)</a:t>
            </a:r>
          </a:p>
        </p:txBody>
      </p:sp>
      <p:sp>
        <p:nvSpPr>
          <p:cNvPr id="94220" name="Line 12"/>
          <p:cNvSpPr>
            <a:spLocks noChangeShapeType="1"/>
          </p:cNvSpPr>
          <p:nvPr/>
        </p:nvSpPr>
        <p:spPr bwMode="auto">
          <a:xfrm flipH="1">
            <a:off x="2789238" y="2986088"/>
            <a:ext cx="4329112" cy="31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1" name="Line 13"/>
          <p:cNvSpPr>
            <a:spLocks noChangeShapeType="1"/>
          </p:cNvSpPr>
          <p:nvPr/>
        </p:nvSpPr>
        <p:spPr bwMode="auto">
          <a:xfrm flipH="1">
            <a:off x="4572000" y="2974975"/>
            <a:ext cx="2557463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2" name="Line 14"/>
          <p:cNvSpPr>
            <a:spLocks noChangeShapeType="1"/>
          </p:cNvSpPr>
          <p:nvPr/>
        </p:nvSpPr>
        <p:spPr bwMode="auto">
          <a:xfrm flipH="1">
            <a:off x="6296025" y="2974975"/>
            <a:ext cx="84455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7318375" y="4144963"/>
            <a:ext cx="1085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latin typeface="Helvetica" pitchFamily="34" charset="0"/>
              </a:rPr>
              <a:t>tuples</a:t>
            </a:r>
          </a:p>
          <a:p>
            <a:pPr algn="ctr" eaLnBrk="0" hangingPunct="0"/>
            <a:r>
              <a:rPr lang="en-US">
                <a:latin typeface="Helvetica" pitchFamily="34" charset="0"/>
              </a:rPr>
              <a:t>(or rows)</a:t>
            </a:r>
          </a:p>
        </p:txBody>
      </p:sp>
      <p:sp>
        <p:nvSpPr>
          <p:cNvPr id="94224" name="Line 16"/>
          <p:cNvSpPr>
            <a:spLocks noChangeShapeType="1"/>
          </p:cNvSpPr>
          <p:nvPr/>
        </p:nvSpPr>
        <p:spPr bwMode="auto">
          <a:xfrm flipH="1" flipV="1">
            <a:off x="7072313" y="4110038"/>
            <a:ext cx="369887" cy="220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5" name="Line 17"/>
          <p:cNvSpPr>
            <a:spLocks noChangeShapeType="1"/>
          </p:cNvSpPr>
          <p:nvPr/>
        </p:nvSpPr>
        <p:spPr bwMode="auto">
          <a:xfrm flipH="1">
            <a:off x="7059613" y="4329113"/>
            <a:ext cx="369887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6" name="Line 18"/>
          <p:cNvSpPr>
            <a:spLocks noChangeShapeType="1"/>
          </p:cNvSpPr>
          <p:nvPr/>
        </p:nvSpPr>
        <p:spPr bwMode="auto">
          <a:xfrm flipH="1">
            <a:off x="7048500" y="4340225"/>
            <a:ext cx="392113" cy="31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7" name="Line 19"/>
          <p:cNvSpPr>
            <a:spLocks noChangeShapeType="1"/>
          </p:cNvSpPr>
          <p:nvPr/>
        </p:nvSpPr>
        <p:spPr bwMode="auto">
          <a:xfrm flipH="1">
            <a:off x="7059613" y="4349750"/>
            <a:ext cx="381000" cy="55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Map-side Join: Basic Idea</a:t>
            </a:r>
            <a:endParaRPr lang="en-US" dirty="0"/>
          </a:p>
        </p:txBody>
      </p:sp>
      <p:sp>
        <p:nvSpPr>
          <p:cNvPr id="35" name="Content Placeholder 3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Assume two datasets are sorted by the join key: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43000" y="2038290"/>
            <a:ext cx="2286000" cy="381000"/>
            <a:chOff x="1219200" y="1143000"/>
            <a:chExt cx="2286000" cy="381000"/>
          </a:xfrm>
        </p:grpSpPr>
        <p:sp>
          <p:nvSpPr>
            <p:cNvPr id="4" name="Rectangle 3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143000" y="2571690"/>
            <a:ext cx="2286000" cy="381000"/>
            <a:chOff x="1219200" y="1143000"/>
            <a:chExt cx="2286000" cy="381000"/>
          </a:xfrm>
        </p:grpSpPr>
        <p:sp>
          <p:nvSpPr>
            <p:cNvPr id="8" name="Rectangle 7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143000" y="3638490"/>
            <a:ext cx="2286000" cy="381000"/>
            <a:chOff x="1219200" y="1143000"/>
            <a:chExt cx="2286000" cy="381000"/>
          </a:xfrm>
        </p:grpSpPr>
        <p:sp>
          <p:nvSpPr>
            <p:cNvPr id="12" name="Rectangle 11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143000" y="3105090"/>
            <a:ext cx="2286000" cy="381000"/>
            <a:chOff x="1219200" y="1143000"/>
            <a:chExt cx="2286000" cy="381000"/>
          </a:xfrm>
        </p:grpSpPr>
        <p:sp>
          <p:nvSpPr>
            <p:cNvPr id="16" name="Rectangle 15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038600" y="3638490"/>
            <a:ext cx="2286000" cy="381000"/>
            <a:chOff x="3124200" y="1143000"/>
            <a:chExt cx="2286000" cy="381000"/>
          </a:xfrm>
        </p:grpSpPr>
        <p:sp>
          <p:nvSpPr>
            <p:cNvPr id="20" name="Rectangle 19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038600" y="2038290"/>
            <a:ext cx="2286000" cy="381000"/>
            <a:chOff x="3124200" y="1143000"/>
            <a:chExt cx="2286000" cy="381000"/>
          </a:xfrm>
        </p:grpSpPr>
        <p:sp>
          <p:nvSpPr>
            <p:cNvPr id="24" name="Rectangle 2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038600" y="3105090"/>
            <a:ext cx="2286000" cy="381000"/>
            <a:chOff x="3124200" y="1143000"/>
            <a:chExt cx="2286000" cy="381000"/>
          </a:xfrm>
        </p:grpSpPr>
        <p:sp>
          <p:nvSpPr>
            <p:cNvPr id="28" name="Rectangle 2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038600" y="2571690"/>
            <a:ext cx="2286000" cy="381000"/>
            <a:chOff x="3124200" y="1143000"/>
            <a:chExt cx="2286000" cy="381000"/>
          </a:xfrm>
        </p:grpSpPr>
        <p:sp>
          <p:nvSpPr>
            <p:cNvPr id="32" name="Rectangle 31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cxnSp>
        <p:nvCxnSpPr>
          <p:cNvPr id="37" name="Straight Arrow Connector 36"/>
          <p:cNvCxnSpPr/>
          <p:nvPr/>
        </p:nvCxnSpPr>
        <p:spPr bwMode="auto">
          <a:xfrm rot="5400000">
            <a:off x="2323305" y="3447196"/>
            <a:ext cx="28194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66800" y="493389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A sequential scan through both datasets to join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(called a “merge join” in database terminology)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094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Map-side Join: Parallel Scans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datasets are sorted by join key, join can be accomplished by a scan over both datasets</a:t>
            </a:r>
          </a:p>
          <a:p>
            <a:r>
              <a:rPr lang="en-US" dirty="0" smtClean="0"/>
              <a:t>How can we accomplish this in parallel?</a:t>
            </a:r>
          </a:p>
          <a:p>
            <a:pPr lvl="1"/>
            <a:r>
              <a:rPr lang="en-US" dirty="0" smtClean="0"/>
              <a:t>Partition and sort both datasets in the same manner</a:t>
            </a:r>
          </a:p>
          <a:p>
            <a:r>
              <a:rPr lang="en-US" dirty="0" smtClean="0"/>
              <a:t>In MapReduce:</a:t>
            </a:r>
          </a:p>
          <a:p>
            <a:pPr lvl="1"/>
            <a:r>
              <a:rPr lang="en-US" dirty="0" smtClean="0"/>
              <a:t>Map over one dataset, read from other corresponding partition</a:t>
            </a:r>
          </a:p>
          <a:p>
            <a:pPr lvl="1"/>
            <a:r>
              <a:rPr lang="en-US" dirty="0" smtClean="0"/>
              <a:t>No reducers necessary (unless to repartition or resort)</a:t>
            </a:r>
          </a:p>
          <a:p>
            <a:r>
              <a:rPr lang="en-US" dirty="0" smtClean="0"/>
              <a:t>Consistently partitioned datasets: realistic to expect?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60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In-Memory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Basic idea: load one dataset into memory, stream over other dataset</a:t>
            </a:r>
          </a:p>
          <a:p>
            <a:pPr lvl="1"/>
            <a:r>
              <a:rPr lang="en-US" dirty="0" smtClean="0"/>
              <a:t>Works if R &lt;&lt; S and R fits into memory</a:t>
            </a:r>
          </a:p>
          <a:p>
            <a:pPr lvl="1"/>
            <a:r>
              <a:rPr lang="en-US" dirty="0" smtClean="0"/>
              <a:t>Called a “hash join” in database terminology</a:t>
            </a:r>
          </a:p>
          <a:p>
            <a:r>
              <a:rPr lang="en-US" dirty="0" smtClean="0"/>
              <a:t>MapReduce implementation</a:t>
            </a:r>
          </a:p>
          <a:p>
            <a:pPr lvl="1"/>
            <a:r>
              <a:rPr lang="en-US" dirty="0" smtClean="0"/>
              <a:t>Distribute R to all nodes</a:t>
            </a:r>
          </a:p>
          <a:p>
            <a:pPr lvl="1"/>
            <a:r>
              <a:rPr lang="en-US" dirty="0" smtClean="0"/>
              <a:t>Map over S, each mapper loads R in memory, hashed by join key</a:t>
            </a:r>
          </a:p>
          <a:p>
            <a:pPr lvl="1"/>
            <a:r>
              <a:rPr lang="en-US" dirty="0" smtClean="0"/>
              <a:t>For every </a:t>
            </a:r>
            <a:r>
              <a:rPr lang="en-US" dirty="0" err="1" smtClean="0"/>
              <a:t>tuple</a:t>
            </a:r>
            <a:r>
              <a:rPr lang="en-US" dirty="0" smtClean="0"/>
              <a:t> in S, look up join key in R</a:t>
            </a:r>
          </a:p>
          <a:p>
            <a:pPr lvl="1"/>
            <a:r>
              <a:rPr lang="en-US" dirty="0" smtClean="0"/>
              <a:t>No reducers, unless for regrouping or resorting </a:t>
            </a:r>
            <a:r>
              <a:rPr lang="en-US" dirty="0" err="1" smtClean="0"/>
              <a:t>tuples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263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In-Memory Join: 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Striped variant:</a:t>
            </a:r>
          </a:p>
          <a:p>
            <a:pPr lvl="1"/>
            <a:r>
              <a:rPr lang="en-US" dirty="0" smtClean="0"/>
              <a:t>R too big to fit into memory? </a:t>
            </a:r>
          </a:p>
          <a:p>
            <a:pPr lvl="1"/>
            <a:r>
              <a:rPr lang="en-US" dirty="0" smtClean="0"/>
              <a:t>Divide R into R</a:t>
            </a:r>
            <a:r>
              <a:rPr lang="en-US" baseline="-25000" dirty="0" smtClean="0"/>
              <a:t>1</a:t>
            </a:r>
            <a:r>
              <a:rPr lang="en-US" dirty="0" smtClean="0"/>
              <a:t>, R</a:t>
            </a:r>
            <a:r>
              <a:rPr lang="en-US" baseline="-25000" dirty="0" smtClean="0"/>
              <a:t>2</a:t>
            </a:r>
            <a:r>
              <a:rPr lang="en-US" dirty="0" smtClean="0"/>
              <a:t>, R</a:t>
            </a:r>
            <a:r>
              <a:rPr lang="en-US" baseline="-25000" dirty="0" smtClean="0"/>
              <a:t>3</a:t>
            </a:r>
            <a:r>
              <a:rPr lang="en-US" dirty="0" smtClean="0"/>
              <a:t>, … </a:t>
            </a:r>
            <a:r>
              <a:rPr lang="en-US" dirty="0" err="1" smtClean="0"/>
              <a:t>s.t</a:t>
            </a:r>
            <a:r>
              <a:rPr lang="en-US" dirty="0" smtClean="0"/>
              <a:t>. each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n</a:t>
            </a:r>
            <a:r>
              <a:rPr lang="en-US" dirty="0" smtClean="0"/>
              <a:t> fits into memory</a:t>
            </a:r>
          </a:p>
          <a:p>
            <a:pPr lvl="1"/>
            <a:r>
              <a:rPr lang="en-US" dirty="0" smtClean="0"/>
              <a:t>Perform in-memory join: </a:t>
            </a: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,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n</a:t>
            </a:r>
            <a:r>
              <a:rPr lang="en-US" dirty="0" smtClean="0"/>
              <a:t> ⋈ S</a:t>
            </a:r>
          </a:p>
          <a:p>
            <a:pPr lvl="1"/>
            <a:r>
              <a:rPr lang="en-US" dirty="0" smtClean="0"/>
              <a:t>Take the union of all join results</a:t>
            </a:r>
          </a:p>
          <a:p>
            <a:r>
              <a:rPr lang="en-US" dirty="0" err="1" smtClean="0"/>
              <a:t>Memcached</a:t>
            </a:r>
            <a:r>
              <a:rPr lang="en-US" dirty="0" smtClean="0"/>
              <a:t> join:</a:t>
            </a:r>
          </a:p>
          <a:p>
            <a:pPr lvl="1"/>
            <a:r>
              <a:rPr lang="en-US" dirty="0" smtClean="0"/>
              <a:t>Load R into </a:t>
            </a:r>
            <a:r>
              <a:rPr lang="en-US" dirty="0" err="1" smtClean="0"/>
              <a:t>memcached</a:t>
            </a:r>
            <a:endParaRPr lang="en-US" dirty="0" smtClean="0"/>
          </a:p>
          <a:p>
            <a:pPr lvl="1"/>
            <a:r>
              <a:rPr lang="en-US" dirty="0" smtClean="0"/>
              <a:t>Replace in-memory hash lookup with </a:t>
            </a:r>
            <a:r>
              <a:rPr lang="en-US" dirty="0" err="1" smtClean="0"/>
              <a:t>memcached</a:t>
            </a:r>
            <a:r>
              <a:rPr lang="en-US" dirty="0" smtClean="0"/>
              <a:t> lookup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68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Memcached</a:t>
            </a:r>
            <a:endParaRPr lang="en-US" dirty="0"/>
          </a:p>
        </p:txBody>
      </p:sp>
      <p:pic>
        <p:nvPicPr>
          <p:cNvPr id="4" name="Picture 3" descr="facebook_arch_x60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066800"/>
            <a:ext cx="5684837" cy="321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828800" y="5221069"/>
            <a:ext cx="525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+mn-lt"/>
              </a:rPr>
              <a:t>Database layer:</a:t>
            </a:r>
            <a:r>
              <a:rPr lang="en-US" sz="1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1800" b="0" dirty="0">
                <a:solidFill>
                  <a:schemeClr val="bg1"/>
                </a:solidFill>
                <a:latin typeface="+mn-lt"/>
              </a:rPr>
              <a:t>800 eight-core Linux servers running </a:t>
            </a:r>
            <a:r>
              <a:rPr lang="en-US" sz="1800" b="0" dirty="0" err="1">
                <a:solidFill>
                  <a:schemeClr val="bg1"/>
                </a:solidFill>
                <a:latin typeface="+mn-lt"/>
              </a:rPr>
              <a:t>MySQL</a:t>
            </a:r>
            <a:r>
              <a:rPr lang="en-US" sz="1800" b="0" dirty="0">
                <a:solidFill>
                  <a:schemeClr val="bg1"/>
                </a:solidFill>
                <a:latin typeface="+mn-lt"/>
              </a:rPr>
              <a:t> (40 TB user data)</a:t>
            </a: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828800" y="4574957"/>
            <a:ext cx="52879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+mn-lt"/>
              </a:rPr>
              <a:t>Caching servers:</a:t>
            </a:r>
            <a:r>
              <a:rPr lang="en-US" sz="1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1800" b="0" dirty="0">
                <a:solidFill>
                  <a:schemeClr val="bg1"/>
                </a:solidFill>
                <a:latin typeface="+mn-lt"/>
              </a:rPr>
              <a:t>15 million requests per second, 95% handled by </a:t>
            </a:r>
            <a:r>
              <a:rPr lang="en-US" sz="1800" b="0" dirty="0" err="1">
                <a:solidFill>
                  <a:schemeClr val="bg1"/>
                </a:solidFill>
                <a:latin typeface="+mn-lt"/>
              </a:rPr>
              <a:t>memcache</a:t>
            </a:r>
            <a:r>
              <a:rPr lang="en-US" sz="1800" b="0" dirty="0">
                <a:solidFill>
                  <a:schemeClr val="bg1"/>
                </a:solidFill>
                <a:latin typeface="+mn-lt"/>
              </a:rPr>
              <a:t> (15 TB of RAM)</a:t>
            </a: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0" dirty="0" smtClean="0">
                <a:solidFill>
                  <a:schemeClr val="bg2"/>
                </a:solidFill>
              </a:rPr>
              <a:t>Source: Technology Review (July/August, 2008)</a:t>
            </a:r>
          </a:p>
        </p:txBody>
      </p:sp>
    </p:spTree>
    <p:extLst>
      <p:ext uri="{BB962C8B-B14F-4D97-AF65-F5344CB8AC3E}">
        <p14:creationId xmlns:p14="http://schemas.microsoft.com/office/powerpoint/2010/main" val="3994869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Memcached</a:t>
            </a:r>
            <a:r>
              <a:rPr lang="en-US" dirty="0" smtClean="0"/>
              <a:t>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Memcached</a:t>
            </a:r>
            <a:r>
              <a:rPr lang="en-US" dirty="0" smtClean="0"/>
              <a:t> join:</a:t>
            </a:r>
          </a:p>
          <a:p>
            <a:pPr lvl="1"/>
            <a:r>
              <a:rPr lang="en-US" dirty="0" smtClean="0"/>
              <a:t>Load R into </a:t>
            </a:r>
            <a:r>
              <a:rPr lang="en-US" dirty="0" err="1" smtClean="0"/>
              <a:t>memcached</a:t>
            </a:r>
            <a:endParaRPr lang="en-US" dirty="0" smtClean="0"/>
          </a:p>
          <a:p>
            <a:pPr lvl="1"/>
            <a:r>
              <a:rPr lang="en-US" dirty="0" smtClean="0"/>
              <a:t>Replace in-memory hash lookup with </a:t>
            </a:r>
            <a:r>
              <a:rPr lang="en-US" dirty="0" err="1" smtClean="0"/>
              <a:t>memcached</a:t>
            </a:r>
            <a:r>
              <a:rPr lang="en-US" dirty="0" smtClean="0"/>
              <a:t> lookup</a:t>
            </a:r>
          </a:p>
          <a:p>
            <a:r>
              <a:rPr lang="en-US" dirty="0" smtClean="0"/>
              <a:t>Capacity and scalability?</a:t>
            </a:r>
          </a:p>
          <a:p>
            <a:pPr lvl="1"/>
            <a:r>
              <a:rPr lang="en-US" dirty="0" err="1" smtClean="0"/>
              <a:t>Memcached</a:t>
            </a:r>
            <a:r>
              <a:rPr lang="en-US" dirty="0" smtClean="0"/>
              <a:t> capacity &gt;&gt; RAM of individual node</a:t>
            </a:r>
          </a:p>
          <a:p>
            <a:pPr lvl="1"/>
            <a:r>
              <a:rPr lang="en-US" dirty="0" err="1" smtClean="0"/>
              <a:t>Memcached</a:t>
            </a:r>
            <a:r>
              <a:rPr lang="en-US" dirty="0" smtClean="0"/>
              <a:t> scales out with cluster</a:t>
            </a:r>
          </a:p>
          <a:p>
            <a:r>
              <a:rPr lang="en-US" dirty="0" smtClean="0"/>
              <a:t>Latency?</a:t>
            </a:r>
          </a:p>
          <a:p>
            <a:pPr lvl="1"/>
            <a:r>
              <a:rPr lang="en-US" dirty="0" err="1" smtClean="0"/>
              <a:t>Memcached</a:t>
            </a:r>
            <a:r>
              <a:rPr lang="en-US" dirty="0" smtClean="0"/>
              <a:t> is fast (basically, speed of network)</a:t>
            </a:r>
          </a:p>
          <a:p>
            <a:pPr lvl="1"/>
            <a:r>
              <a:rPr lang="en-US" dirty="0" smtClean="0"/>
              <a:t>Batch requests to amortize latency costs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0" dirty="0" smtClean="0">
                <a:solidFill>
                  <a:schemeClr val="bg2"/>
                </a:solidFill>
              </a:rPr>
              <a:t>Source: See tech report by Lin et al. (2009)</a:t>
            </a:r>
          </a:p>
        </p:txBody>
      </p:sp>
    </p:spTree>
    <p:extLst>
      <p:ext uri="{BB962C8B-B14F-4D97-AF65-F5344CB8AC3E}">
        <p14:creationId xmlns:p14="http://schemas.microsoft.com/office/powerpoint/2010/main" val="1568213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join to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In-memory join &gt; map-side join &gt; reduce-side join</a:t>
            </a:r>
          </a:p>
          <a:p>
            <a:pPr lvl="1"/>
            <a:r>
              <a:rPr lang="en-US" dirty="0" smtClean="0"/>
              <a:t>Why?</a:t>
            </a:r>
          </a:p>
          <a:p>
            <a:r>
              <a:rPr lang="en-US" dirty="0" smtClean="0"/>
              <a:t>Limitations of each?</a:t>
            </a:r>
          </a:p>
          <a:p>
            <a:pPr lvl="1"/>
            <a:r>
              <a:rPr lang="en-US" dirty="0" smtClean="0"/>
              <a:t>In-memory join: memory</a:t>
            </a:r>
          </a:p>
          <a:p>
            <a:pPr lvl="1"/>
            <a:r>
              <a:rPr lang="en-US" dirty="0" smtClean="0"/>
              <a:t>Map-side join: sort order and partitioning</a:t>
            </a:r>
          </a:p>
          <a:p>
            <a:pPr lvl="1"/>
            <a:r>
              <a:rPr lang="en-US" dirty="0" smtClean="0"/>
              <a:t>Reduce-side join: general purpose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397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Processing Relational Data: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MapReduce algorithms for processing relational data:</a:t>
            </a:r>
          </a:p>
          <a:p>
            <a:pPr lvl="1"/>
            <a:r>
              <a:rPr lang="en-US" dirty="0" smtClean="0"/>
              <a:t>Group by, sorting, partitioning are handled automatically by shuffle/sort in MapReduce</a:t>
            </a:r>
          </a:p>
          <a:p>
            <a:pPr lvl="1"/>
            <a:r>
              <a:rPr lang="en-US" dirty="0" smtClean="0"/>
              <a:t>Selection, projection, and other computations (e.g., aggregation), are performed either in mapper or reducer</a:t>
            </a:r>
          </a:p>
          <a:p>
            <a:pPr lvl="1"/>
            <a:r>
              <a:rPr lang="en-US" dirty="0" smtClean="0"/>
              <a:t>Multiple strategies for relational joins</a:t>
            </a:r>
          </a:p>
          <a:p>
            <a:r>
              <a:rPr lang="en-US" dirty="0" smtClean="0"/>
              <a:t>Complex operations require multiple MapReduce jobs</a:t>
            </a:r>
          </a:p>
          <a:p>
            <a:pPr lvl="1"/>
            <a:r>
              <a:rPr lang="en-US" dirty="0" smtClean="0"/>
              <a:t>Example: top ten URLs in terms of average time spent</a:t>
            </a:r>
          </a:p>
          <a:p>
            <a:pPr lvl="1"/>
            <a:r>
              <a:rPr lang="en-US" dirty="0" smtClean="0"/>
              <a:t>Opportunities for automatic optimization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6676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Evolving roles for </a:t>
            </a:r>
            <a:br>
              <a:rPr lang="en-US" sz="3200" dirty="0" smtClean="0"/>
            </a:br>
            <a:r>
              <a:rPr lang="en-US" sz="3200" dirty="0" smtClean="0"/>
              <a:t>relational database and MapReduce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72074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OLTP/OLAP/Hadoop Architecture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572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OLTP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7056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OLAP</a:t>
            </a:r>
          </a:p>
        </p:txBody>
      </p:sp>
      <p:cxnSp>
        <p:nvCxnSpPr>
          <p:cNvPr id="7" name="Straight Arrow Connector 6"/>
          <p:cNvCxnSpPr>
            <a:stCxn id="4" idx="3"/>
            <a:endCxn id="11" idx="1"/>
          </p:cNvCxnSpPr>
          <p:nvPr/>
        </p:nvCxnSpPr>
        <p:spPr bwMode="auto">
          <a:xfrm>
            <a:off x="2514600" y="3467100"/>
            <a:ext cx="2514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62201" y="2667000"/>
            <a:ext cx="28193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2"/>
                </a:solidFill>
              </a:rPr>
              <a:t>ETL</a:t>
            </a:r>
            <a:r>
              <a:rPr lang="en-US" sz="1400" dirty="0" smtClean="0">
                <a:solidFill>
                  <a:schemeClr val="bg2"/>
                </a:solidFill>
              </a:rPr>
              <a:t/>
            </a:r>
            <a:br>
              <a:rPr lang="en-US" sz="1400" dirty="0" smtClean="0">
                <a:solidFill>
                  <a:schemeClr val="bg2"/>
                </a:solidFill>
              </a:rPr>
            </a:br>
            <a:r>
              <a:rPr lang="en-US" sz="1400" b="0" dirty="0" smtClean="0">
                <a:solidFill>
                  <a:schemeClr val="bg2"/>
                </a:solidFill>
              </a:rPr>
              <a:t>(Extract, Transform, and Load)</a:t>
            </a:r>
            <a:endParaRPr lang="en-US" sz="1400" b="0" dirty="0">
              <a:solidFill>
                <a:schemeClr val="bg2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029200" y="2438400"/>
            <a:ext cx="15240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Hadoop</a:t>
            </a:r>
          </a:p>
        </p:txBody>
      </p:sp>
      <p:sp>
        <p:nvSpPr>
          <p:cNvPr id="9" name="TextBox 8"/>
          <p:cNvSpPr txBox="1"/>
          <p:nvPr/>
        </p:nvSpPr>
        <p:spPr>
          <a:xfrm rot="20803626">
            <a:off x="1447202" y="4450516"/>
            <a:ext cx="5647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Why does this make sense?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711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 sz="3200"/>
              <a:t>Database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14400"/>
            <a:ext cx="7704138" cy="51768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sz="2400"/>
              <a:t>A database consists of multiple relations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sz="2400"/>
              <a:t>Information about an enterprise is broken up into parts, with  each relation storing one part of the information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Tx/>
              <a:buNone/>
            </a:pPr>
            <a:r>
              <a:rPr lang="en-US" sz="2400"/>
              <a:t>		</a:t>
            </a:r>
            <a:r>
              <a:rPr lang="en-US" sz="2400" i="1"/>
              <a:t>account </a:t>
            </a:r>
            <a:r>
              <a:rPr lang="en-US" sz="2400"/>
              <a:t>:   stores information about accounts</a:t>
            </a:r>
            <a:br>
              <a:rPr lang="en-US" sz="2400"/>
            </a:br>
            <a:r>
              <a:rPr lang="en-US" sz="2400"/>
              <a:t>        </a:t>
            </a:r>
            <a:r>
              <a:rPr lang="en-US" sz="2400" i="1"/>
              <a:t>depositor </a:t>
            </a:r>
            <a:r>
              <a:rPr lang="en-US" sz="2400"/>
              <a:t>: stores information about which customer</a:t>
            </a:r>
            <a:br>
              <a:rPr lang="en-US" sz="2400"/>
            </a:br>
            <a:r>
              <a:rPr lang="en-US" sz="2400"/>
              <a:t>                          owns which account </a:t>
            </a:r>
            <a:br>
              <a:rPr lang="en-US" sz="2400"/>
            </a:br>
            <a:r>
              <a:rPr lang="en-US" sz="2400"/>
              <a:t>        </a:t>
            </a:r>
            <a:r>
              <a:rPr lang="en-US" sz="2400" i="1"/>
              <a:t>customer </a:t>
            </a:r>
            <a:r>
              <a:rPr lang="en-US" sz="2400"/>
              <a:t>: stores information about customers</a:t>
            </a:r>
          </a:p>
          <a:p>
            <a:pPr>
              <a:lnSpc>
                <a:spcPct val="110000"/>
              </a:lnSpc>
              <a:spcBef>
                <a:spcPct val="60000"/>
              </a:spcBef>
            </a:pPr>
            <a:r>
              <a:rPr lang="en-US" sz="2400"/>
              <a:t>Storing all information as a single relation such as </a:t>
            </a:r>
            <a:br>
              <a:rPr lang="en-US" sz="2400"/>
            </a:br>
            <a:r>
              <a:rPr lang="en-US" sz="2400"/>
              <a:t>   </a:t>
            </a:r>
            <a:r>
              <a:rPr lang="en-US" sz="2400" i="1"/>
              <a:t>bank</a:t>
            </a:r>
            <a:r>
              <a:rPr lang="en-US" sz="2400"/>
              <a:t>(</a:t>
            </a:r>
            <a:r>
              <a:rPr lang="en-US" sz="2400" i="1"/>
              <a:t>account_number, balance, customer_name</a:t>
            </a:r>
            <a:r>
              <a:rPr lang="en-US" sz="2400"/>
              <a:t>, ..)</a:t>
            </a:r>
            <a:br>
              <a:rPr lang="en-US" sz="2400"/>
            </a:br>
            <a:r>
              <a:rPr lang="en-US" sz="2400"/>
              <a:t>results in repetition of information (e.g., two customers own an account) and</a:t>
            </a:r>
            <a:r>
              <a:rPr lang="en-US" sz="2000"/>
              <a:t> </a:t>
            </a:r>
            <a:r>
              <a:rPr lang="en-US" sz="2400"/>
              <a:t>the need for null values  (e.g., represent a customer without an account)</a:t>
            </a:r>
          </a:p>
        </p:txBody>
      </p:sp>
    </p:spTree>
    <p:extLst>
      <p:ext uri="{BB962C8B-B14F-4D97-AF65-F5344CB8AC3E}">
        <p14:creationId xmlns:p14="http://schemas.microsoft.com/office/powerpoint/2010/main" val="106360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High-Level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Hadoop is great for large-data processing!</a:t>
            </a:r>
          </a:p>
          <a:p>
            <a:pPr lvl="1"/>
            <a:r>
              <a:rPr lang="en-US" dirty="0" smtClean="0"/>
              <a:t>But writing Java programs for everything is verbose and slow</a:t>
            </a:r>
          </a:p>
          <a:p>
            <a:pPr lvl="1"/>
            <a:r>
              <a:rPr lang="en-US" dirty="0" smtClean="0"/>
              <a:t>Analysts don’t want to (or can’t) write Java</a:t>
            </a:r>
          </a:p>
          <a:p>
            <a:r>
              <a:rPr lang="en-US" dirty="0" smtClean="0"/>
              <a:t>Solution: develop higher-level data processing languages</a:t>
            </a:r>
          </a:p>
          <a:p>
            <a:pPr lvl="1"/>
            <a:r>
              <a:rPr lang="en-US" dirty="0" smtClean="0"/>
              <a:t>Hive: HQL is like SQL</a:t>
            </a:r>
          </a:p>
          <a:p>
            <a:pPr lvl="1"/>
            <a:r>
              <a:rPr lang="en-US" dirty="0" smtClean="0"/>
              <a:t>Pig: Pig Latin is a bit like Perl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6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 and Pig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Hive: data warehousing application in Hadoop</a:t>
            </a:r>
          </a:p>
          <a:p>
            <a:pPr lvl="1"/>
            <a:r>
              <a:rPr lang="en-US" dirty="0" smtClean="0"/>
              <a:t>Query language is HQL, variant of SQL</a:t>
            </a:r>
          </a:p>
          <a:p>
            <a:pPr lvl="1"/>
            <a:r>
              <a:rPr lang="en-US" dirty="0" smtClean="0"/>
              <a:t>Tables stored on HDFS as flat files</a:t>
            </a:r>
          </a:p>
          <a:p>
            <a:pPr lvl="1"/>
            <a:r>
              <a:rPr lang="en-US" dirty="0" smtClean="0"/>
              <a:t>Developed by </a:t>
            </a:r>
            <a:r>
              <a:rPr lang="en-US" dirty="0" err="1" smtClean="0"/>
              <a:t>Facebook</a:t>
            </a:r>
            <a:r>
              <a:rPr lang="en-US" dirty="0" smtClean="0"/>
              <a:t>, now open source</a:t>
            </a:r>
          </a:p>
          <a:p>
            <a:r>
              <a:rPr lang="en-US" dirty="0" smtClean="0"/>
              <a:t>Pig: large-scale data processing system</a:t>
            </a:r>
          </a:p>
          <a:p>
            <a:pPr lvl="1"/>
            <a:r>
              <a:rPr lang="en-US" dirty="0" smtClean="0"/>
              <a:t>Scripts are written in Pig Latin, a dataflow language</a:t>
            </a:r>
          </a:p>
          <a:p>
            <a:pPr lvl="1"/>
            <a:r>
              <a:rPr lang="en-US" dirty="0" smtClean="0"/>
              <a:t>Developed by Yahoo!, now open source</a:t>
            </a:r>
          </a:p>
          <a:p>
            <a:pPr lvl="1"/>
            <a:r>
              <a:rPr lang="en-US" dirty="0" smtClean="0"/>
              <a:t>Roughly 1/3 of all Yahoo! internal jobs</a:t>
            </a:r>
          </a:p>
          <a:p>
            <a:r>
              <a:rPr lang="en-US" dirty="0" smtClean="0"/>
              <a:t>Common idea:</a:t>
            </a:r>
          </a:p>
          <a:p>
            <a:pPr lvl="1"/>
            <a:r>
              <a:rPr lang="en-US" dirty="0" smtClean="0"/>
              <a:t>Provide higher-level language to facilitate large-data processing</a:t>
            </a:r>
          </a:p>
          <a:p>
            <a:pPr lvl="1"/>
            <a:r>
              <a:rPr lang="en-US" dirty="0" smtClean="0"/>
              <a:t>Higher-level language “compiles down” to Hadoop jobs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 l="18000" r="18000"/>
          <a:stretch>
            <a:fillRect/>
          </a:stretch>
        </p:blipFill>
        <p:spPr>
          <a:xfrm>
            <a:off x="7239000" y="2819400"/>
            <a:ext cx="1682496" cy="175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hive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914400"/>
            <a:ext cx="1795299" cy="160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25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z="2800"/>
              <a:t>Banking Example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0613" y="1295400"/>
            <a:ext cx="6961187" cy="3471863"/>
          </a:xfrm>
        </p:spPr>
        <p:txBody>
          <a:bodyPr>
            <a:normAutofit lnSpcReduction="10000"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en-US" sz="2400" i="1"/>
              <a:t>branch (branch-name, branch-city, assets)</a:t>
            </a:r>
            <a:br>
              <a:rPr lang="en-US" sz="2400" i="1"/>
            </a:br>
            <a:endParaRPr lang="en-US" sz="2400" i="1"/>
          </a:p>
          <a:p>
            <a:pPr>
              <a:lnSpc>
                <a:spcPct val="70000"/>
              </a:lnSpc>
              <a:buFontTx/>
              <a:buNone/>
            </a:pPr>
            <a:r>
              <a:rPr lang="en-US" sz="2400" i="1"/>
              <a:t>customer (customer-name, customer-street, customer-city)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sz="2400" i="1"/>
          </a:p>
          <a:p>
            <a:pPr>
              <a:lnSpc>
                <a:spcPct val="70000"/>
              </a:lnSpc>
              <a:buFontTx/>
              <a:buNone/>
            </a:pPr>
            <a:r>
              <a:rPr lang="en-US" sz="2400" i="1"/>
              <a:t>account (account-number, branch-name, balance)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sz="2400" i="1"/>
          </a:p>
          <a:p>
            <a:pPr>
              <a:lnSpc>
                <a:spcPct val="70000"/>
              </a:lnSpc>
              <a:buFontTx/>
              <a:buNone/>
            </a:pPr>
            <a:r>
              <a:rPr lang="en-US" sz="2400" i="1"/>
              <a:t>loan (loan-number, branch-name, amount)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sz="2400" i="1"/>
          </a:p>
          <a:p>
            <a:pPr>
              <a:lnSpc>
                <a:spcPct val="70000"/>
              </a:lnSpc>
              <a:buFontTx/>
              <a:buNone/>
            </a:pPr>
            <a:r>
              <a:rPr lang="en-US" sz="2400" i="1"/>
              <a:t>depositor (customer-name, account-number)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sz="2400" i="1"/>
          </a:p>
          <a:p>
            <a:pPr>
              <a:lnSpc>
                <a:spcPct val="70000"/>
              </a:lnSpc>
              <a:buFontTx/>
              <a:buNone/>
            </a:pPr>
            <a:r>
              <a:rPr lang="en-US" sz="2400" i="1"/>
              <a:t>borrower (customer-name, loan-number)</a:t>
            </a:r>
          </a:p>
        </p:txBody>
      </p:sp>
    </p:spTree>
    <p:extLst>
      <p:ext uri="{BB962C8B-B14F-4D97-AF65-F5344CB8AC3E}">
        <p14:creationId xmlns:p14="http://schemas.microsoft.com/office/powerpoint/2010/main" val="333857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Primitives</a:t>
            </a:r>
          </a:p>
          <a:p>
            <a:pPr lvl="1"/>
            <a:r>
              <a:rPr lang="en-US" dirty="0" smtClean="0"/>
              <a:t>Projection (</a:t>
            </a:r>
            <a:r>
              <a:rPr lang="en-US" dirty="0" smtClean="0">
                <a:sym typeface="Symbol"/>
              </a:rPr>
              <a:t>)</a:t>
            </a:r>
            <a:endParaRPr lang="en-US" dirty="0" smtClean="0"/>
          </a:p>
          <a:p>
            <a:pPr lvl="1"/>
            <a:r>
              <a:rPr lang="en-US" dirty="0" smtClean="0"/>
              <a:t>Selection (</a:t>
            </a:r>
            <a:r>
              <a:rPr lang="en-US" dirty="0" smtClean="0">
                <a:sym typeface="Symbol"/>
              </a:rPr>
              <a:t>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Cartesian product (</a:t>
            </a:r>
            <a:r>
              <a:rPr lang="en-US" dirty="0" smtClean="0">
                <a:sym typeface="Symbol"/>
              </a:rPr>
              <a:t>)</a:t>
            </a:r>
          </a:p>
          <a:p>
            <a:pPr lvl="1"/>
            <a:r>
              <a:rPr lang="en-US" dirty="0" smtClean="0"/>
              <a:t>Set union (</a:t>
            </a:r>
            <a:r>
              <a:rPr lang="en-US" dirty="0" smtClean="0">
                <a:sym typeface="Symbol"/>
              </a:rPr>
              <a:t>)</a:t>
            </a:r>
          </a:p>
          <a:p>
            <a:pPr lvl="1"/>
            <a:r>
              <a:rPr lang="en-US" dirty="0" smtClean="0"/>
              <a:t>Set difference (</a:t>
            </a:r>
            <a:r>
              <a:rPr lang="en-US" dirty="0" smtClean="0">
                <a:sym typeface="Symbol"/>
              </a:rPr>
              <a:t>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Rename (</a:t>
            </a:r>
            <a:r>
              <a:rPr lang="en-US" dirty="0" smtClean="0">
                <a:sym typeface="Symbol"/>
              </a:rPr>
              <a:t>)</a:t>
            </a:r>
            <a:endParaRPr lang="en-US" dirty="0" smtClean="0"/>
          </a:p>
          <a:p>
            <a:r>
              <a:rPr lang="en-US" dirty="0" smtClean="0"/>
              <a:t>Other operations</a:t>
            </a:r>
          </a:p>
          <a:p>
            <a:pPr lvl="1"/>
            <a:r>
              <a:rPr lang="en-US" dirty="0" smtClean="0"/>
              <a:t>Join (⋈)</a:t>
            </a:r>
          </a:p>
          <a:p>
            <a:pPr lvl="1"/>
            <a:r>
              <a:rPr lang="en-US" dirty="0" smtClean="0"/>
              <a:t>Group by… aggregation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267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My Theme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FF99"/>
      </a:accent1>
      <a:accent2>
        <a:srgbClr val="9999FF"/>
      </a:accent2>
      <a:accent3>
        <a:srgbClr val="CCFF99"/>
      </a:accent3>
      <a:accent4>
        <a:srgbClr val="FF99CC"/>
      </a:accent4>
      <a:accent5>
        <a:srgbClr val="99CCFF"/>
      </a:accent5>
      <a:accent6>
        <a:srgbClr val="FFCC99"/>
      </a:accent6>
      <a:hlink>
        <a:srgbClr val="FFFFFF"/>
      </a:hlink>
      <a:folHlink>
        <a:srgbClr val="B2B2B2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2551</Words>
  <Application>Microsoft Office PowerPoint</Application>
  <PresentationFormat>On-screen Show (4:3)</PresentationFormat>
  <Paragraphs>683</Paragraphs>
  <Slides>71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71</vt:i4>
      </vt:variant>
    </vt:vector>
  </HeadingPairs>
  <TitlesOfParts>
    <vt:vector size="77" baseType="lpstr">
      <vt:lpstr>Office Theme</vt:lpstr>
      <vt:lpstr>Default Design</vt:lpstr>
      <vt:lpstr>1_Default Design</vt:lpstr>
      <vt:lpstr>Equation</vt:lpstr>
      <vt:lpstr>Microsoft Word Document</vt:lpstr>
      <vt:lpstr>Microsoft Excel Worksheet</vt:lpstr>
      <vt:lpstr>Database and MapReduce</vt:lpstr>
      <vt:lpstr>RoadMap</vt:lpstr>
      <vt:lpstr>Relational Database Basics</vt:lpstr>
      <vt:lpstr>Basic Structure</vt:lpstr>
      <vt:lpstr>Relation Schema</vt:lpstr>
      <vt:lpstr>Relation Instance</vt:lpstr>
      <vt:lpstr>Database</vt:lpstr>
      <vt:lpstr>Banking Example</vt:lpstr>
      <vt:lpstr>Relational Algebra</vt:lpstr>
      <vt:lpstr>Big Data Analysis</vt:lpstr>
      <vt:lpstr>Relational Databases vs. MapReduce</vt:lpstr>
      <vt:lpstr>Database Workloads</vt:lpstr>
      <vt:lpstr>One Database or Two?</vt:lpstr>
      <vt:lpstr>OLTP/OLAP Architecture</vt:lpstr>
      <vt:lpstr>OLTP/OLAP Integration</vt:lpstr>
      <vt:lpstr>Warehouse Models &amp; Operators</vt:lpstr>
      <vt:lpstr>Star</vt:lpstr>
      <vt:lpstr>Star Schema</vt:lpstr>
      <vt:lpstr>Terms</vt:lpstr>
      <vt:lpstr>Dimension Hierarchies</vt:lpstr>
      <vt:lpstr>Cube</vt:lpstr>
      <vt:lpstr>3-D Cube</vt:lpstr>
      <vt:lpstr>ROLAP vs. MOLAP</vt:lpstr>
      <vt:lpstr>Typical OLAP Queries </vt:lpstr>
      <vt:lpstr>Aggregates</vt:lpstr>
      <vt:lpstr>Aggregates</vt:lpstr>
      <vt:lpstr>Another Example</vt:lpstr>
      <vt:lpstr>Aggregates</vt:lpstr>
      <vt:lpstr>Cube Aggregation</vt:lpstr>
      <vt:lpstr>Cube Operators</vt:lpstr>
      <vt:lpstr>Extended Cube</vt:lpstr>
      <vt:lpstr>Aggregation Using Hierarchies</vt:lpstr>
      <vt:lpstr>Pivoting</vt:lpstr>
      <vt:lpstr>Business Intelligence</vt:lpstr>
      <vt:lpstr>OLTP/OLAP Architecture: Hadoop?</vt:lpstr>
      <vt:lpstr>OLTP/OLAP/Hadoop Architecture</vt:lpstr>
      <vt:lpstr>ETL Bottleneck</vt:lpstr>
      <vt:lpstr>MapReduce algorithms  for processing relational data</vt:lpstr>
      <vt:lpstr>Design Pattern: Secondary Sorting</vt:lpstr>
      <vt:lpstr>Secondary Sorting: Solutions</vt:lpstr>
      <vt:lpstr>Value-to-Key Conversion</vt:lpstr>
      <vt:lpstr>Working Scenario</vt:lpstr>
      <vt:lpstr>Relational Algebra</vt:lpstr>
      <vt:lpstr>Projection </vt:lpstr>
      <vt:lpstr>Projection in MapReduce</vt:lpstr>
      <vt:lpstr>Selection</vt:lpstr>
      <vt:lpstr>Selection in MapReduce</vt:lpstr>
      <vt:lpstr>Group by… Aggregation</vt:lpstr>
      <vt:lpstr>PowerPoint Presentation</vt:lpstr>
      <vt:lpstr>Relational Joins</vt:lpstr>
      <vt:lpstr>Natural Join Operation – Example</vt:lpstr>
      <vt:lpstr>Natural Join Example</vt:lpstr>
      <vt:lpstr>Types of Relationships</vt:lpstr>
      <vt:lpstr>Join Algorithms in MapReduce</vt:lpstr>
      <vt:lpstr>Reduce-side Join</vt:lpstr>
      <vt:lpstr>Reduce-side Join: 1-to-1</vt:lpstr>
      <vt:lpstr>Reduce-side Join: 1-to-many</vt:lpstr>
      <vt:lpstr>Reduce-side Join: V-to-K Conversion</vt:lpstr>
      <vt:lpstr>Reduce-side Join: many-to-many</vt:lpstr>
      <vt:lpstr>Map-side Join: Basic Idea</vt:lpstr>
      <vt:lpstr>Map-side Join: Parallel Scans</vt:lpstr>
      <vt:lpstr>In-Memory Join</vt:lpstr>
      <vt:lpstr>In-Memory Join: Variants</vt:lpstr>
      <vt:lpstr>Memcached</vt:lpstr>
      <vt:lpstr>Memcached Join</vt:lpstr>
      <vt:lpstr>Which join to use?</vt:lpstr>
      <vt:lpstr>Processing Relational Data: Summary</vt:lpstr>
      <vt:lpstr>Evolving roles for  relational database and MapReduce</vt:lpstr>
      <vt:lpstr>OLTP/OLAP/Hadoop Architecture</vt:lpstr>
      <vt:lpstr>Need for High-Level Languages</vt:lpstr>
      <vt:lpstr>Hive and Pig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and MapReduce</dc:title>
  <dc:creator>Jin</dc:creator>
  <cp:lastModifiedBy>Jin</cp:lastModifiedBy>
  <cp:revision>7</cp:revision>
  <dcterms:created xsi:type="dcterms:W3CDTF">2012-02-23T00:31:11Z</dcterms:created>
  <dcterms:modified xsi:type="dcterms:W3CDTF">2012-02-23T00:56:56Z</dcterms:modified>
</cp:coreProperties>
</file>