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200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E70A2D-EF1D-49B7-905D-CE71448F0C59}" type="datetimeFigureOut">
              <a:rPr lang="en-US" smtClean="0"/>
              <a:t>2/9/12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B81911F-F62D-4F8D-B262-3A91BD3D73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283072064258.signin.aws.amazon.com/consol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3.amazonaws.com/ec2-downloads/ec2-api-tools.zip" TargetMode="External"/><Relationship Id="rId3" Type="http://schemas.openxmlformats.org/officeDocument/2006/relationships/hyperlink" Target="http://docs.amazonwebservices.com/AmazonEC2/gsg/2007-01-03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cs.amazonwebservices.com/AmazonEC2/gsg/2007-01-03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wnload.nextag.com/apache/hadoop/core/hadoop-1.0.0/hadoop-1.0.0.tar.gz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ki.apache.org/hadoop/AmazonEC2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c2-107-21-182-181.compute-1.amazonaws.com:5003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Tutorial: Setting up Amazon EC2 and using </a:t>
            </a:r>
            <a:r>
              <a:rPr lang="en-US" dirty="0" err="1" smtClean="0"/>
              <a:t>Hadoop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By Fletcher Liverance</a:t>
            </a:r>
          </a:p>
          <a:p>
            <a:r>
              <a:rPr lang="en-US" dirty="0" smtClean="0"/>
              <a:t>For Dr. Jin, CS49995</a:t>
            </a:r>
          </a:p>
          <a:p>
            <a:r>
              <a:rPr lang="en-US" dirty="0" smtClean="0"/>
              <a:t>February 5</a:t>
            </a:r>
            <a:r>
              <a:rPr lang="en-US" baseline="30000" dirty="0" smtClean="0"/>
              <a:t>th</a:t>
            </a:r>
            <a:r>
              <a:rPr lang="en-US" dirty="0" smtClean="0"/>
              <a:t>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85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521059"/>
            <a:ext cx="76962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cs typeface="Courier New" pitchFamily="49" charset="0"/>
              </a:rPr>
              <a:t>Terminate your clusters when you’re </a:t>
            </a:r>
            <a:r>
              <a:rPr lang="en-US" sz="2800" b="1" dirty="0" smtClean="0">
                <a:cs typeface="Courier New" pitchFamily="49" charset="0"/>
              </a:rPr>
              <a:t>done!</a:t>
            </a:r>
          </a:p>
          <a:p>
            <a:pPr algn="ctr"/>
            <a:r>
              <a:rPr lang="en-US" sz="1600" dirty="0" smtClean="0">
                <a:cs typeface="Courier New" pitchFamily="49" charset="0"/>
              </a:rPr>
              <a:t>They </a:t>
            </a:r>
            <a:r>
              <a:rPr lang="en-US" sz="1600" dirty="0">
                <a:cs typeface="Courier New" pitchFamily="49" charset="0"/>
              </a:rPr>
              <a:t>cost Dr. Jin grant money ($1/hour for a full cluster of 9 nodes</a:t>
            </a:r>
            <a:r>
              <a:rPr lang="en-US" sz="1600" dirty="0" smtClean="0">
                <a:cs typeface="Courier New" pitchFamily="49" charset="0"/>
              </a:rPr>
              <a:t>)</a:t>
            </a:r>
          </a:p>
          <a:p>
            <a:pPr algn="ctr"/>
            <a:r>
              <a:rPr lang="en-US" sz="1600" dirty="0" smtClean="0">
                <a:cs typeface="Courier New" pitchFamily="49" charset="0"/>
              </a:rPr>
              <a:t>You can always create more later</a:t>
            </a:r>
            <a:endParaRPr lang="en-US" sz="1600" dirty="0">
              <a:cs typeface="Courier New" pitchFamily="49" charset="0"/>
            </a:endParaRPr>
          </a:p>
          <a:p>
            <a:pPr algn="ctr"/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hadoop-ec2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terminate &lt;group&gt;-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cluster</a:t>
            </a:r>
          </a:p>
          <a:p>
            <a:pPr algn="ctr"/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600" dirty="0" smtClean="0">
                <a:latin typeface="+mj-lt"/>
                <a:cs typeface="Courier New" pitchFamily="49" charset="0"/>
              </a:rPr>
              <a:t>They can also be terminated manually from the AWS-&gt;EC2 console</a:t>
            </a:r>
            <a:endParaRPr lang="en-US" sz="1600" dirty="0">
              <a:latin typeface="+mj-lt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2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Create AMI signing certificate</a:t>
            </a:r>
          </a:p>
          <a:p>
            <a:pPr lvl="1"/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mkdir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~/.ec2</a:t>
            </a:r>
          </a:p>
          <a:p>
            <a:pPr lvl="1"/>
            <a:r>
              <a:rPr lang="en-US" sz="1500" dirty="0">
                <a:latin typeface="Courier New" pitchFamily="49" charset="0"/>
                <a:cs typeface="Courier New" pitchFamily="49" charset="0"/>
              </a:rPr>
              <a:t>cd ~/.ec2</a:t>
            </a:r>
          </a:p>
          <a:p>
            <a:pPr lvl="1"/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openssl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genrsa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-des3 -out 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pk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-&lt;group&gt;.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pem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2048</a:t>
            </a:r>
          </a:p>
          <a:p>
            <a:pPr lvl="1"/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openssl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rsa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-in 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pk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-&lt;group&gt;.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pem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-out 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pk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-unencrypt-&lt;group&gt;.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pem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openssl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req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-new -x509 -key 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pk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-&lt;group&gt;.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pem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-out cert-&lt;group&gt;.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pem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-days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1095</a:t>
            </a:r>
          </a:p>
          <a:p>
            <a:pPr lvl="1"/>
            <a:r>
              <a:rPr lang="en-US" sz="1600" dirty="0"/>
              <a:t>Share all three .</a:t>
            </a:r>
            <a:r>
              <a:rPr lang="en-US" sz="1600" dirty="0" err="1"/>
              <a:t>pem</a:t>
            </a:r>
            <a:r>
              <a:rPr lang="en-US" sz="1600" dirty="0"/>
              <a:t> files manually with group </a:t>
            </a:r>
            <a:r>
              <a:rPr lang="en-US" sz="1600" dirty="0" smtClean="0"/>
              <a:t>members</a:t>
            </a:r>
          </a:p>
          <a:p>
            <a:pPr lvl="1"/>
            <a:r>
              <a:rPr lang="en-US" sz="1600" dirty="0" smtClean="0">
                <a:latin typeface="+mj-lt"/>
                <a:cs typeface="Courier New" pitchFamily="49" charset="0"/>
              </a:rPr>
              <a:t>Troubleshooting: If your client date is wrong your certs will not work</a:t>
            </a:r>
            <a:endParaRPr lang="en-US" sz="1500" dirty="0">
              <a:latin typeface="+mj-lt"/>
              <a:cs typeface="Courier New" pitchFamily="49" charset="0"/>
            </a:endParaRPr>
          </a:p>
          <a:p>
            <a:r>
              <a:rPr lang="en-US" sz="2400" dirty="0" smtClean="0"/>
              <a:t>Upload certificate to AWS via IAM page</a:t>
            </a:r>
          </a:p>
          <a:p>
            <a:pPr lvl="1"/>
            <a:r>
              <a:rPr lang="en-US" sz="1600" dirty="0" smtClean="0"/>
              <a:t>Login at: </a:t>
            </a:r>
            <a:r>
              <a:rPr lang="en-US" sz="1600" b="1" dirty="0">
                <a:hlinkClick r:id="rId2"/>
              </a:rPr>
              <a:t>https://283072064258.signin.aws.amazon.com/console</a:t>
            </a:r>
            <a:r>
              <a:rPr lang="en-US" sz="1600" dirty="0"/>
              <a:t> </a:t>
            </a:r>
            <a:endParaRPr lang="en-US" sz="1600" dirty="0" smtClean="0"/>
          </a:p>
          <a:p>
            <a:pPr lvl="2"/>
            <a:r>
              <a:rPr lang="en-US" sz="1400" dirty="0" smtClean="0"/>
              <a:t>Account</a:t>
            </a:r>
            <a:r>
              <a:rPr lang="en-US" sz="1400" dirty="0"/>
              <a:t>: </a:t>
            </a:r>
            <a:r>
              <a:rPr lang="en-US" sz="1400" dirty="0" smtClean="0"/>
              <a:t>283072064258</a:t>
            </a:r>
          </a:p>
          <a:p>
            <a:pPr lvl="2"/>
            <a:r>
              <a:rPr lang="en-US" sz="1400" dirty="0" smtClean="0"/>
              <a:t>Username: group** (e.g. group1, group10, group18)</a:t>
            </a:r>
          </a:p>
          <a:p>
            <a:pPr lvl="2"/>
            <a:r>
              <a:rPr lang="en-US" sz="1400" dirty="0" smtClean="0"/>
              <a:t>Password: In email from Dr. Jin (12 digits, something like N9EzPxXGw0Gg)</a:t>
            </a:r>
          </a:p>
          <a:p>
            <a:pPr lvl="1"/>
            <a:r>
              <a:rPr lang="en-US" sz="1600" dirty="0" smtClean="0"/>
              <a:t>Click IAM tab -&gt; users -&gt; select yourself (use right arrow if needed)</a:t>
            </a:r>
          </a:p>
          <a:p>
            <a:pPr lvl="1"/>
            <a:r>
              <a:rPr lang="en-US" sz="1600" dirty="0" smtClean="0"/>
              <a:t>In bottom pane select “Security Credentials” tab </a:t>
            </a:r>
            <a:r>
              <a:rPr lang="en-US" sz="1600" dirty="0"/>
              <a:t>a</a:t>
            </a:r>
            <a:r>
              <a:rPr lang="en-US" sz="1600" dirty="0" smtClean="0"/>
              <a:t>nd click “Manage Signing Certificates”</a:t>
            </a:r>
          </a:p>
          <a:p>
            <a:pPr lvl="1"/>
            <a:r>
              <a:rPr lang="en-US" sz="1600" dirty="0" smtClean="0"/>
              <a:t>Click “Upload Signing Certificate”</a:t>
            </a:r>
          </a:p>
          <a:p>
            <a:pPr lvl="1"/>
            <a:r>
              <a:rPr lang="en-US" sz="1600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at ~/.ec2/cert-&lt;group&gt;.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pem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600" dirty="0" smtClean="0"/>
              <a:t>Copy contents into ‘Certificate Body’ textbox and click ‘OK’</a:t>
            </a:r>
          </a:p>
          <a:p>
            <a:pPr lvl="1"/>
            <a:endParaRPr lang="en-US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Setting up EC2 account and 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917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28600"/>
            <a:ext cx="7660824" cy="5626100"/>
          </a:xfrm>
        </p:spPr>
      </p:pic>
      <p:cxnSp>
        <p:nvCxnSpPr>
          <p:cNvPr id="6" name="Straight Arrow Connector 5"/>
          <p:cNvCxnSpPr/>
          <p:nvPr/>
        </p:nvCxnSpPr>
        <p:spPr>
          <a:xfrm>
            <a:off x="4572000" y="723900"/>
            <a:ext cx="685800" cy="0"/>
          </a:xfrm>
          <a:prstGeom prst="straightConnector1">
            <a:avLst/>
          </a:prstGeom>
          <a:ln w="539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219200" y="2286000"/>
            <a:ext cx="685800" cy="0"/>
          </a:xfrm>
          <a:prstGeom prst="straightConnector1">
            <a:avLst/>
          </a:prstGeom>
          <a:ln w="539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286000" y="3657600"/>
            <a:ext cx="685800" cy="0"/>
          </a:xfrm>
          <a:prstGeom prst="straightConnector1">
            <a:avLst/>
          </a:prstGeom>
          <a:ln w="539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943100" y="5105400"/>
            <a:ext cx="685800" cy="0"/>
          </a:xfrm>
          <a:prstGeom prst="straightConnector1">
            <a:avLst/>
          </a:prstGeom>
          <a:ln w="539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581400" y="4343400"/>
            <a:ext cx="685800" cy="0"/>
          </a:xfrm>
          <a:prstGeom prst="straightConnector1">
            <a:avLst/>
          </a:prstGeom>
          <a:ln w="539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14400" y="2133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67200" y="54439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81200" y="34729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76600" y="41587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6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76400" y="49207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5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8600" y="1447800"/>
            <a:ext cx="685800" cy="0"/>
          </a:xfrm>
          <a:prstGeom prst="straightConnector1">
            <a:avLst/>
          </a:prstGeom>
          <a:ln w="539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12631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2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791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Retrieve and unpack AWS tools</a:t>
            </a:r>
          </a:p>
          <a:p>
            <a:pPr lvl="1"/>
            <a:r>
              <a:rPr lang="en-US" sz="1700" dirty="0" err="1">
                <a:latin typeface="Courier New" pitchFamily="49" charset="0"/>
                <a:cs typeface="Courier New" pitchFamily="49" charset="0"/>
              </a:rPr>
              <a:t>wget</a:t>
            </a:r>
            <a:r>
              <a:rPr lang="en-US" sz="17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700" dirty="0">
                <a:latin typeface="Courier New" pitchFamily="49" charset="0"/>
                <a:cs typeface="Courier New" pitchFamily="49" charset="0"/>
                <a:hlinkClick r:id="rId2"/>
              </a:rPr>
              <a:t>http://s3.amazonaws.com/ec2-downloads/ec2-api-tools.zip</a:t>
            </a:r>
            <a:endParaRPr lang="en-US" sz="17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700" dirty="0">
                <a:latin typeface="Courier New" pitchFamily="49" charset="0"/>
                <a:cs typeface="Courier New" pitchFamily="49" charset="0"/>
              </a:rPr>
              <a:t>unzip 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ec2-api-tools.zip</a:t>
            </a:r>
          </a:p>
          <a:p>
            <a:r>
              <a:rPr lang="en-US" sz="2400" dirty="0" smtClean="0"/>
              <a:t>Create ec2 initialization script</a:t>
            </a:r>
          </a:p>
          <a:p>
            <a:pPr lvl="1"/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vi ec2-init.sh </a:t>
            </a:r>
            <a:r>
              <a:rPr lang="en-US" sz="1700" dirty="0" smtClean="0"/>
              <a:t>(you can use your preferred editor)</a:t>
            </a:r>
          </a:p>
          <a:p>
            <a:pPr lvl="2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export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JAVA_HOME=/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usr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sz="1400" dirty="0">
                <a:latin typeface="Courier New" pitchFamily="49" charset="0"/>
                <a:cs typeface="Courier New" pitchFamily="49" charset="0"/>
              </a:rPr>
              <a:t>export EC2_HOME=~/ec2-api-tools-1.5.2.4</a:t>
            </a:r>
          </a:p>
          <a:p>
            <a:pPr lvl="2"/>
            <a:r>
              <a:rPr lang="en-US" sz="1400" dirty="0">
                <a:latin typeface="Courier New" pitchFamily="49" charset="0"/>
                <a:cs typeface="Courier New" pitchFamily="49" charset="0"/>
              </a:rPr>
              <a:t>export PATH=$PATH:$EC2_HOME/bin</a:t>
            </a:r>
          </a:p>
          <a:p>
            <a:pPr lvl="2"/>
            <a:r>
              <a:rPr lang="en-US" sz="1400" dirty="0">
                <a:latin typeface="Courier New" pitchFamily="49" charset="0"/>
                <a:cs typeface="Courier New" pitchFamily="49" charset="0"/>
              </a:rPr>
              <a:t>export EC2_PRIVATE_KEY=~/.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ec2/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pk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-unencrypt-&lt;group&gt;.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pem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sz="1400" dirty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xport EC2_CERT=~/.ec2/cert-&lt;group&gt;.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pem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source ec2-init.sh</a:t>
            </a:r>
          </a:p>
          <a:p>
            <a:pPr lvl="2"/>
            <a:r>
              <a:rPr lang="en-US" sz="1400" dirty="0" smtClean="0"/>
              <a:t>This will need to be done every login</a:t>
            </a:r>
          </a:p>
          <a:p>
            <a:pPr lvl="2"/>
            <a:r>
              <a:rPr lang="en-US" sz="1400" dirty="0" smtClean="0"/>
              <a:t>Alternately, put it in ~/.profile to have it done automatically on login</a:t>
            </a:r>
          </a:p>
          <a:p>
            <a:r>
              <a:rPr lang="en-US" sz="2200" dirty="0" smtClean="0"/>
              <a:t>Test it out</a:t>
            </a:r>
          </a:p>
          <a:p>
            <a:pPr lvl="1"/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ec2-describe-regions</a:t>
            </a:r>
          </a:p>
          <a:p>
            <a:pPr lvl="1"/>
            <a:r>
              <a:rPr lang="pt-BR" sz="1700" dirty="0">
                <a:latin typeface="Courier New" pitchFamily="49" charset="0"/>
                <a:cs typeface="Courier New" pitchFamily="49" charset="0"/>
              </a:rPr>
              <a:t>ec2-describe-images -o self -o 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amazon</a:t>
            </a:r>
          </a:p>
          <a:p>
            <a:r>
              <a:rPr lang="pt-BR" sz="2200" dirty="0" smtClean="0"/>
              <a:t>Troubleshooting</a:t>
            </a:r>
          </a:p>
          <a:p>
            <a:pPr lvl="1"/>
            <a:r>
              <a:rPr lang="en-US" sz="1700" dirty="0" smtClean="0">
                <a:hlinkClick r:id="rId3"/>
              </a:rPr>
              <a:t>http</a:t>
            </a:r>
            <a:r>
              <a:rPr lang="en-US" sz="1700" dirty="0">
                <a:hlinkClick r:id="rId3"/>
              </a:rPr>
              <a:t>://docs.amazonwebservices.com/AmazonEC2/gsg/2007-01-03/</a:t>
            </a:r>
            <a:endParaRPr lang="en-US" sz="1700" dirty="0" smtClean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Setting up EC2 account and tools</a:t>
            </a:r>
          </a:p>
        </p:txBody>
      </p:sp>
    </p:spTree>
    <p:extLst>
      <p:ext uri="{BB962C8B-B14F-4D97-AF65-F5344CB8AC3E}">
        <p14:creationId xmlns:p14="http://schemas.microsoft.com/office/powerpoint/2010/main" val="35844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Create a new </a:t>
            </a:r>
            <a:r>
              <a:rPr lang="en-US" sz="2400" dirty="0" err="1" smtClean="0"/>
              <a:t>keypair</a:t>
            </a:r>
            <a:r>
              <a:rPr lang="en-US" sz="2400" dirty="0" smtClean="0"/>
              <a:t> (allows cluster login)</a:t>
            </a:r>
          </a:p>
          <a:p>
            <a:pPr lvl="1"/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ec2-add-keypair &lt;group&gt;-</a:t>
            </a: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keypair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 | </a:t>
            </a: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grep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 –v KEYPAIR &gt; ~/.ec2/</a:t>
            </a: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id_rsa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-&lt;group&gt;-</a:t>
            </a: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keypair</a:t>
            </a:r>
            <a:endParaRPr lang="en-US" sz="13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chmod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 600 ~/.ec2/</a:t>
            </a: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id_rsa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-&lt;group&gt;-</a:t>
            </a: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keypair</a:t>
            </a:r>
            <a:endParaRPr lang="en-US" sz="13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300" b="1" dirty="0" smtClean="0">
                <a:latin typeface="+mj-lt"/>
                <a:cs typeface="Courier New" pitchFamily="49" charset="0"/>
              </a:rPr>
              <a:t>Only do this once! </a:t>
            </a:r>
            <a:r>
              <a:rPr lang="en-US" sz="1300" dirty="0" smtClean="0">
                <a:latin typeface="+mj-lt"/>
                <a:cs typeface="Courier New" pitchFamily="49" charset="0"/>
              </a:rPr>
              <a:t>It will create a new </a:t>
            </a:r>
            <a:r>
              <a:rPr lang="en-US" sz="1300" dirty="0" err="1" smtClean="0">
                <a:latin typeface="+mj-lt"/>
                <a:cs typeface="Courier New" pitchFamily="49" charset="0"/>
              </a:rPr>
              <a:t>keypair</a:t>
            </a:r>
            <a:r>
              <a:rPr lang="en-US" sz="1300" dirty="0" smtClean="0">
                <a:latin typeface="+mj-lt"/>
                <a:cs typeface="Courier New" pitchFamily="49" charset="0"/>
              </a:rPr>
              <a:t> in AWS every time you run it</a:t>
            </a:r>
          </a:p>
          <a:p>
            <a:pPr lvl="1"/>
            <a:r>
              <a:rPr lang="en-US" sz="1300" dirty="0" smtClean="0">
                <a:latin typeface="+mj-lt"/>
                <a:cs typeface="Courier New" pitchFamily="49" charset="0"/>
              </a:rPr>
              <a:t>Share private key file between group members, keep it private</a:t>
            </a:r>
          </a:p>
          <a:p>
            <a:pPr lvl="1"/>
            <a:r>
              <a:rPr lang="en-US" sz="1300" b="1" dirty="0" smtClean="0">
                <a:latin typeface="+mj-lt"/>
                <a:cs typeface="Courier New" pitchFamily="49" charset="0"/>
              </a:rPr>
              <a:t>Don’t delete other groups’ </a:t>
            </a:r>
            <a:r>
              <a:rPr lang="en-US" sz="1300" b="1" dirty="0" err="1" smtClean="0">
                <a:latin typeface="+mj-lt"/>
                <a:cs typeface="Courier New" pitchFamily="49" charset="0"/>
              </a:rPr>
              <a:t>keypairs</a:t>
            </a:r>
            <a:r>
              <a:rPr lang="en-US" sz="1300" b="1" dirty="0" smtClean="0">
                <a:latin typeface="+mj-lt"/>
                <a:cs typeface="Courier New" pitchFamily="49" charset="0"/>
              </a:rPr>
              <a:t>! </a:t>
            </a:r>
          </a:p>
          <a:p>
            <a:pPr lvl="1"/>
            <a:r>
              <a:rPr lang="en-US" sz="1300" dirty="0" smtClean="0">
                <a:latin typeface="+mj-lt"/>
                <a:cs typeface="Courier New" pitchFamily="49" charset="0"/>
              </a:rPr>
              <a:t>Everyone has access to everyone else’s </a:t>
            </a:r>
            <a:r>
              <a:rPr lang="en-US" sz="1300" dirty="0" err="1" smtClean="0">
                <a:latin typeface="+mj-lt"/>
                <a:cs typeface="Courier New" pitchFamily="49" charset="0"/>
              </a:rPr>
              <a:t>keypairs</a:t>
            </a:r>
            <a:r>
              <a:rPr lang="en-US" sz="1300" dirty="0" smtClean="0">
                <a:latin typeface="+mj-lt"/>
                <a:cs typeface="Courier New" pitchFamily="49" charset="0"/>
              </a:rPr>
              <a:t> from the AWS console </a:t>
            </a:r>
          </a:p>
          <a:p>
            <a:pPr lvl="2"/>
            <a:r>
              <a:rPr lang="en-US" sz="1100" dirty="0" smtClean="0">
                <a:latin typeface="+mj-lt"/>
                <a:cs typeface="Courier New" pitchFamily="49" charset="0"/>
              </a:rPr>
              <a:t>EC2 tab -&gt;Network and Security -&gt; </a:t>
            </a:r>
            <a:r>
              <a:rPr lang="en-US" sz="1100" dirty="0" err="1" smtClean="0">
                <a:latin typeface="+mj-lt"/>
                <a:cs typeface="Courier New" pitchFamily="49" charset="0"/>
              </a:rPr>
              <a:t>Keypairs</a:t>
            </a:r>
            <a:endParaRPr lang="pt-BR" sz="1100" dirty="0" smtClean="0">
              <a:latin typeface="+mj-lt"/>
              <a:cs typeface="Courier New" pitchFamily="49" charset="0"/>
            </a:endParaRPr>
          </a:p>
          <a:p>
            <a:r>
              <a:rPr lang="pt-BR" sz="2200" dirty="0" smtClean="0"/>
              <a:t>Troubleshooting</a:t>
            </a:r>
          </a:p>
          <a:p>
            <a:pPr lvl="1"/>
            <a:r>
              <a:rPr lang="en-US" sz="1700" dirty="0" smtClean="0">
                <a:hlinkClick r:id="rId2"/>
              </a:rPr>
              <a:t>http</a:t>
            </a:r>
            <a:r>
              <a:rPr lang="en-US" sz="1700" dirty="0">
                <a:hlinkClick r:id="rId2"/>
              </a:rPr>
              <a:t>://docs.amazonwebservices.com/AmazonEC2/gsg/2007-01-03/</a:t>
            </a:r>
            <a:endParaRPr lang="en-US" sz="1700" dirty="0" smtClean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Setting up EC2 account and tools</a:t>
            </a:r>
          </a:p>
        </p:txBody>
      </p:sp>
    </p:spTree>
    <p:extLst>
      <p:ext uri="{BB962C8B-B14F-4D97-AF65-F5344CB8AC3E}">
        <p14:creationId xmlns:p14="http://schemas.microsoft.com/office/powerpoint/2010/main" val="317551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Retrieve </a:t>
            </a:r>
            <a:r>
              <a:rPr lang="en-US" sz="2400" dirty="0" err="1" smtClean="0"/>
              <a:t>hadoop</a:t>
            </a:r>
            <a:r>
              <a:rPr lang="en-US" sz="2400" dirty="0" smtClean="0"/>
              <a:t> tools</a:t>
            </a:r>
          </a:p>
          <a:p>
            <a:pPr lvl="1"/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  <a:hlinkClick r:id="rId2"/>
              </a:rPr>
              <a:t>http://download.nextag.com/apache//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2"/>
              </a:rPr>
              <a:t>hadoop/core/hadoop-1.0.0/hadoop-1.0.0.tar.gz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600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ar –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xzvf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hadoop-1.0.0.tar.gz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/>
              <a:t>Create </a:t>
            </a:r>
            <a:r>
              <a:rPr lang="en-US" sz="2400" dirty="0" smtClean="0"/>
              <a:t>hadoop-ec2 </a:t>
            </a:r>
            <a:r>
              <a:rPr lang="en-US" sz="2400" dirty="0"/>
              <a:t>initialization script</a:t>
            </a:r>
          </a:p>
          <a:p>
            <a:pPr lvl="1"/>
            <a:r>
              <a:rPr lang="en-US" sz="1700" dirty="0">
                <a:latin typeface="Courier New" pitchFamily="49" charset="0"/>
                <a:cs typeface="Courier New" pitchFamily="49" charset="0"/>
              </a:rPr>
              <a:t>vi 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hadoop-ec2-init.sh </a:t>
            </a:r>
            <a:r>
              <a:rPr lang="en-US" sz="1700" dirty="0"/>
              <a:t>(you can use your preferred editor)</a:t>
            </a:r>
          </a:p>
          <a:p>
            <a:pPr lvl="2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export HADOOP_EC2_BIN=~/hadoop-1.0.0/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contrib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/ec2/bin</a:t>
            </a:r>
          </a:p>
          <a:p>
            <a:pPr lvl="2"/>
            <a:r>
              <a:rPr lang="en-US" sz="1400" dirty="0">
                <a:latin typeface="Courier New" pitchFamily="49" charset="0"/>
                <a:cs typeface="Courier New" pitchFamily="49" charset="0"/>
              </a:rPr>
              <a:t>export PATH=$PATH:$HADOOP_EC2_BIN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source hadoop-ec2-init.sh</a:t>
            </a:r>
            <a:endParaRPr lang="en-US" sz="1900" dirty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sz="1400" dirty="0"/>
              <a:t>This will need to be done every login</a:t>
            </a:r>
          </a:p>
          <a:p>
            <a:pPr lvl="2"/>
            <a:r>
              <a:rPr lang="en-US" sz="1400" dirty="0"/>
              <a:t>Alternately, put it in ~/.profile to have it done automatically on </a:t>
            </a:r>
            <a:r>
              <a:rPr lang="en-US" sz="1400" dirty="0" smtClean="0"/>
              <a:t>login</a:t>
            </a:r>
          </a:p>
          <a:p>
            <a:r>
              <a:rPr lang="en-US" sz="2400" dirty="0" smtClean="0"/>
              <a:t>Configure </a:t>
            </a:r>
            <a:r>
              <a:rPr lang="en-US" sz="2400" dirty="0" err="1" smtClean="0"/>
              <a:t>hadoop</a:t>
            </a:r>
            <a:r>
              <a:rPr lang="en-US" sz="2400" dirty="0" smtClean="0"/>
              <a:t> with EC2 account</a:t>
            </a:r>
          </a:p>
          <a:p>
            <a:pPr lvl="1"/>
            <a:r>
              <a:rPr lang="en-US" sz="1600" dirty="0" smtClean="0"/>
              <a:t>vi </a:t>
            </a:r>
            <a:r>
              <a:rPr lang="en-US" sz="1600" dirty="0"/>
              <a:t>~/</a:t>
            </a:r>
            <a:r>
              <a:rPr lang="en-US" sz="1600" dirty="0" smtClean="0"/>
              <a:t>hadoop-1.0.0/src/contrib/ec2/bin/hadoop-ec2-env.sh</a:t>
            </a:r>
          </a:p>
          <a:p>
            <a:pPr lvl="1"/>
            <a:r>
              <a:rPr lang="en-US" sz="1600" dirty="0" smtClean="0"/>
              <a:t>AWS_ACCOUNT_ID=283072064258</a:t>
            </a:r>
          </a:p>
          <a:p>
            <a:pPr lvl="1"/>
            <a:r>
              <a:rPr lang="en-US" sz="1600" dirty="0" smtClean="0"/>
              <a:t>AWS_ACCESS_KEY_ID=&lt;from Dr. Jin’s email&gt;</a:t>
            </a:r>
          </a:p>
          <a:p>
            <a:pPr lvl="2"/>
            <a:r>
              <a:rPr lang="en-US" sz="1400" dirty="0"/>
              <a:t>Looks like AKIAJ5U4QYDDZCNDDY5Q</a:t>
            </a:r>
            <a:endParaRPr lang="en-US" sz="1400" dirty="0" smtClean="0"/>
          </a:p>
          <a:p>
            <a:pPr lvl="1"/>
            <a:r>
              <a:rPr lang="en-US" sz="1600" dirty="0" smtClean="0"/>
              <a:t>AWS_SECRET_ACCESS_KEY=&lt;from </a:t>
            </a:r>
            <a:r>
              <a:rPr lang="en-US" sz="1600" dirty="0" err="1" smtClean="0"/>
              <a:t>Dr.Jin’s</a:t>
            </a:r>
            <a:r>
              <a:rPr lang="en-US" sz="1600" dirty="0" smtClean="0"/>
              <a:t> email&gt;</a:t>
            </a:r>
          </a:p>
          <a:p>
            <a:pPr lvl="2"/>
            <a:r>
              <a:rPr lang="en-US" sz="1400" dirty="0"/>
              <a:t>Looks like </a:t>
            </a:r>
            <a:r>
              <a:rPr lang="en-US" sz="1400" dirty="0" smtClean="0"/>
              <a:t>FtDMaAuSXwzD7pagkR3AfIVTMjc6+pdab2/2iITL</a:t>
            </a:r>
          </a:p>
          <a:p>
            <a:pPr lvl="1"/>
            <a:r>
              <a:rPr lang="en-US" sz="1600" dirty="0" smtClean="0"/>
              <a:t>KEY_NAME=&lt;group&gt;-</a:t>
            </a:r>
            <a:r>
              <a:rPr lang="en-US" sz="1600" dirty="0" err="1" smtClean="0"/>
              <a:t>keypair</a:t>
            </a:r>
            <a:endParaRPr lang="en-US" sz="1600" dirty="0" smtClean="0"/>
          </a:p>
          <a:p>
            <a:pPr lvl="2"/>
            <a:r>
              <a:rPr lang="en-US" sz="1400" dirty="0" smtClean="0"/>
              <a:t>The same </a:t>
            </a:r>
            <a:r>
              <a:rPr lang="en-US" sz="1400" dirty="0" err="1" smtClean="0"/>
              <a:t>keypair</a:t>
            </a:r>
            <a:r>
              <a:rPr lang="en-US" sz="1400" dirty="0" smtClean="0"/>
              <a:t> you set up earlier at ~/.ec1/</a:t>
            </a:r>
            <a:r>
              <a:rPr lang="en-US" sz="1400" dirty="0" err="1" smtClean="0"/>
              <a:t>ida_rsa</a:t>
            </a:r>
            <a:r>
              <a:rPr lang="en-US" sz="1400" dirty="0" smtClean="0"/>
              <a:t>-&lt;group&gt;-</a:t>
            </a:r>
            <a:r>
              <a:rPr lang="en-US" sz="1400" dirty="0" err="1" smtClean="0"/>
              <a:t>keypair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</a:t>
            </a:r>
            <a:r>
              <a:rPr lang="en-US" dirty="0" err="1" smtClean="0"/>
              <a:t>Hadoop</a:t>
            </a:r>
            <a:r>
              <a:rPr lang="en-US" dirty="0" smtClean="0"/>
              <a:t> for EC2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06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Create/launch cluster</a:t>
            </a:r>
          </a:p>
          <a:p>
            <a:pPr lvl="1"/>
            <a:r>
              <a:rPr lang="en-US" sz="1600" dirty="0"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adoop-ec2 launch-cluster &lt;group&gt;-cluster 2</a:t>
            </a:r>
          </a:p>
          <a:p>
            <a:pPr lvl="1"/>
            <a:r>
              <a:rPr lang="en-US" sz="1600" b="1" dirty="0" smtClean="0">
                <a:latin typeface="+mj-lt"/>
                <a:cs typeface="Courier New" pitchFamily="49" charset="0"/>
              </a:rPr>
              <a:t>Can take 10-20 minutes!</a:t>
            </a:r>
          </a:p>
          <a:p>
            <a:pPr lvl="1"/>
            <a:r>
              <a:rPr lang="en-US" sz="1600" dirty="0" smtClean="0">
                <a:latin typeface="+mj-lt"/>
                <a:cs typeface="Courier New" pitchFamily="49" charset="0"/>
              </a:rPr>
              <a:t>Keep an eye on it from the AWS -&gt; EC2 console tab</a:t>
            </a:r>
          </a:p>
          <a:p>
            <a:pPr lvl="1"/>
            <a:r>
              <a:rPr lang="en-US" sz="1600" dirty="0" smtClean="0">
                <a:latin typeface="+mj-lt"/>
                <a:cs typeface="Courier New" pitchFamily="49" charset="0"/>
              </a:rPr>
              <a:t>Note your master node DNS name, you’ll need it later</a:t>
            </a:r>
          </a:p>
          <a:p>
            <a:pPr lvl="2"/>
            <a:r>
              <a:rPr lang="en-US" sz="1400" dirty="0" smtClean="0">
                <a:latin typeface="+mj-lt"/>
                <a:cs typeface="Courier New" pitchFamily="49" charset="0"/>
              </a:rPr>
              <a:t>Looks like: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ec2-107-21-182-181.compute-1.amazonaws.com</a:t>
            </a:r>
            <a:endParaRPr lang="en-US" sz="1400" dirty="0" smtClean="0">
              <a:latin typeface="+mj-lt"/>
              <a:cs typeface="Courier New" pitchFamily="49" charset="0"/>
            </a:endParaRPr>
          </a:p>
          <a:p>
            <a:r>
              <a:rPr lang="en-US" sz="2200" dirty="0" smtClean="0">
                <a:latin typeface="+mj-lt"/>
                <a:cs typeface="Courier New" pitchFamily="49" charset="0"/>
              </a:rPr>
              <a:t>Test login to master node</a:t>
            </a:r>
          </a:p>
          <a:p>
            <a:pPr lvl="1"/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hadoop-ec2 login &lt;group&gt;-cluster</a:t>
            </a:r>
          </a:p>
          <a:p>
            <a:pPr lvl="1"/>
            <a:r>
              <a:rPr lang="en-US" sz="1600" dirty="0" smtClean="0">
                <a:latin typeface="+mj-lt"/>
                <a:cs typeface="Courier New" pitchFamily="49" charset="0"/>
              </a:rPr>
              <a:t>Troubleshooting: If you didn’t setup your </a:t>
            </a:r>
            <a:r>
              <a:rPr lang="en-US" sz="1600" dirty="0" err="1" smtClean="0">
                <a:latin typeface="+mj-lt"/>
                <a:cs typeface="Courier New" pitchFamily="49" charset="0"/>
              </a:rPr>
              <a:t>keypair</a:t>
            </a:r>
            <a:r>
              <a:rPr lang="en-US" sz="1600" dirty="0" smtClean="0">
                <a:latin typeface="+mj-lt"/>
                <a:cs typeface="Courier New" pitchFamily="49" charset="0"/>
              </a:rPr>
              <a:t> properly, you’ll get:</a:t>
            </a:r>
          </a:p>
          <a:p>
            <a:pPr marL="393192" lvl="1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ec2-user@ip-10-243-22-169 ~]$ hadoop-ec2 login test-cluster</a:t>
            </a:r>
          </a:p>
          <a:p>
            <a:pPr marL="393192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Logging in to host ec2-107-21-182-181.compute-1.amazonaws.com.</a:t>
            </a:r>
          </a:p>
          <a:p>
            <a:pPr marL="393192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Warning: Identity file /home/ec2-user/.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ec2/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id_rsa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-&lt;group&gt;-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keypair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not accessible: No such file or directory.</a:t>
            </a:r>
          </a:p>
          <a:p>
            <a:pPr marL="393192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Permission denied 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publickey,gssapi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-with-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mic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).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+mj-lt"/>
                <a:cs typeface="Courier New" pitchFamily="49" charset="0"/>
              </a:rPr>
              <a:t>Troubleshooting: </a:t>
            </a:r>
            <a:r>
              <a:rPr lang="en-US" sz="2000" dirty="0">
                <a:latin typeface="+mj-lt"/>
                <a:hlinkClick r:id="rId2"/>
              </a:rPr>
              <a:t>http://</a:t>
            </a:r>
            <a:r>
              <a:rPr lang="en-US" sz="2000" dirty="0" smtClean="0">
                <a:latin typeface="+mj-lt"/>
                <a:hlinkClick r:id="rId2"/>
              </a:rPr>
              <a:t>wiki.apache.org/hadoop/AmazonEC2</a:t>
            </a:r>
            <a:endParaRPr lang="en-US" sz="2000" dirty="0" smtClean="0">
              <a:latin typeface="+mj-lt"/>
            </a:endParaRPr>
          </a:p>
          <a:p>
            <a:pPr lvl="1"/>
            <a:endParaRPr lang="en-US" sz="2000" b="1" dirty="0" smtClean="0">
              <a:latin typeface="+mj-lt"/>
              <a:cs typeface="Courier New" pitchFamily="49" charset="0"/>
            </a:endParaRPr>
          </a:p>
          <a:p>
            <a:pPr lvl="1"/>
            <a:endParaRPr lang="en-US" sz="2000" b="1" dirty="0" smtClean="0">
              <a:latin typeface="+mj-lt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up </a:t>
            </a:r>
            <a:r>
              <a:rPr lang="en-US" dirty="0" err="1"/>
              <a:t>Hadoop</a:t>
            </a:r>
            <a:r>
              <a:rPr lang="en-US" dirty="0"/>
              <a:t> for EC2</a:t>
            </a:r>
          </a:p>
        </p:txBody>
      </p:sp>
    </p:spTree>
    <p:extLst>
      <p:ext uri="{BB962C8B-B14F-4D97-AF65-F5344CB8AC3E}">
        <p14:creationId xmlns:p14="http://schemas.microsoft.com/office/powerpoint/2010/main" val="2140362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 algn="ctr">
              <a:buNone/>
            </a:pPr>
            <a:r>
              <a:rPr lang="en-US" sz="2400" dirty="0" smtClean="0"/>
              <a:t>Assumption: Your </a:t>
            </a:r>
            <a:r>
              <a:rPr lang="en-US" sz="2400" dirty="0" err="1" smtClean="0"/>
              <a:t>hadoop</a:t>
            </a:r>
            <a:r>
              <a:rPr lang="en-US" sz="2400" dirty="0" smtClean="0"/>
              <a:t> task is bug free and ready to run (you have the .jar built)</a:t>
            </a:r>
          </a:p>
          <a:p>
            <a:endParaRPr lang="en-US" dirty="0"/>
          </a:p>
          <a:p>
            <a:r>
              <a:rPr lang="en-US" sz="2200" dirty="0" smtClean="0"/>
              <a:t>Copy the jar file to the master-node</a:t>
            </a:r>
          </a:p>
          <a:p>
            <a:pPr lvl="1"/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-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~/.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ec2/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id_rsa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-&lt;group&gt;-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keypair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hadoop-1.0.0/hadoop-examples-1.0.0.jar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@&lt;master node&gt;:/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tmp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600" dirty="0" smtClean="0">
                <a:latin typeface="+mj-lt"/>
                <a:cs typeface="Courier New" pitchFamily="49" charset="0"/>
              </a:rPr>
              <a:t>Get your master node from the ‘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hadoop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login &lt;group&gt;-cluster</a:t>
            </a:r>
            <a:r>
              <a:rPr lang="en-US" sz="1600" dirty="0" smtClean="0">
                <a:latin typeface="+mj-lt"/>
                <a:cs typeface="Courier New" pitchFamily="49" charset="0"/>
              </a:rPr>
              <a:t>’ command, it will look something like this:</a:t>
            </a:r>
          </a:p>
          <a:p>
            <a:pPr lvl="2"/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ec2-107-21-182-181.compute-1.amazonaws.com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dirty="0" smtClean="0">
                <a:cs typeface="Courier New" pitchFamily="49" charset="0"/>
              </a:rPr>
              <a:t>(Optional) Copy your HDFS files to the master-node</a:t>
            </a:r>
          </a:p>
          <a:p>
            <a:pPr lvl="1"/>
            <a:r>
              <a:rPr lang="en-US" sz="1800" dirty="0" smtClean="0">
                <a:cs typeface="Courier New" pitchFamily="49" charset="0"/>
              </a:rPr>
              <a:t>Compress data for faster transfer</a:t>
            </a:r>
          </a:p>
          <a:p>
            <a:pPr lvl="2"/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tar –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cjvf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data.bz2 &lt;data-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dir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lvl="1"/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scp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~/.ec2/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id_rsa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-&lt;group&gt;-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keypair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data.bz2 root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@&lt;master node&gt;:/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tmp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800" dirty="0" smtClean="0">
                <a:cs typeface="Courier New" pitchFamily="49" charset="0"/>
              </a:rPr>
              <a:t>Upload data to HDFS, HDFS is already setup on the nodes</a:t>
            </a:r>
          </a:p>
          <a:p>
            <a:pPr lvl="2"/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hadoop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fs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–put /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/&lt;data-file&gt;</a:t>
            </a:r>
          </a:p>
          <a:p>
            <a:pPr lvl="1"/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z="1400" dirty="0">
              <a:cs typeface="Courier New" pitchFamily="49" charset="0"/>
            </a:endParaRPr>
          </a:p>
          <a:p>
            <a:pPr lvl="1"/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a Map/Reduce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405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cs typeface="Courier New" pitchFamily="49" charset="0"/>
              </a:rPr>
              <a:t>Login to the master node</a:t>
            </a:r>
          </a:p>
          <a:p>
            <a:pPr lvl="1"/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hadoop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login &lt;group&gt;-cluster</a:t>
            </a:r>
          </a:p>
          <a:p>
            <a:r>
              <a:rPr lang="en-US" sz="2200" dirty="0" smtClean="0">
                <a:latin typeface="+mj-lt"/>
                <a:cs typeface="Courier New" pitchFamily="49" charset="0"/>
              </a:rPr>
              <a:t>Run the Map/Reduce job</a:t>
            </a:r>
          </a:p>
          <a:p>
            <a:pPr lvl="1"/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hadoop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jar 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/hadoop-examples-1.0.0.jar pi 10 10000000</a:t>
            </a:r>
          </a:p>
          <a:p>
            <a:r>
              <a:rPr lang="en-US" sz="2200" dirty="0" smtClean="0">
                <a:cs typeface="Courier New" pitchFamily="49" charset="0"/>
              </a:rPr>
              <a:t>Track task process from the web</a:t>
            </a:r>
          </a:p>
          <a:p>
            <a:pPr lvl="1"/>
            <a:r>
              <a:rPr lang="en-US" sz="1800" dirty="0" smtClean="0">
                <a:cs typeface="Courier New" pitchFamily="49" charset="0"/>
              </a:rPr>
              <a:t>http://&lt;master node&gt;:50030</a:t>
            </a:r>
          </a:p>
          <a:p>
            <a:pPr lvl="1"/>
            <a:r>
              <a:rPr lang="en-US" sz="1800" dirty="0" smtClean="0">
                <a:cs typeface="Courier New" pitchFamily="49" charset="0"/>
              </a:rPr>
              <a:t>E.g.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  <a:hlinkClick r:id="rId2"/>
              </a:rPr>
              <a:t>http://ec2-107-21-182-181.compute-1.amazonaws.com:50030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z="1800" dirty="0" smtClean="0">
              <a:cs typeface="Courier New" pitchFamily="49" charset="0"/>
            </a:endParaRPr>
          </a:p>
          <a:p>
            <a:pPr lvl="1"/>
            <a:endParaRPr lang="en-US" sz="1800" dirty="0" smtClean="0">
              <a:cs typeface="Courier New" pitchFamily="49" charset="0"/>
            </a:endParaRPr>
          </a:p>
          <a:p>
            <a:pPr lvl="1"/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z="1400" dirty="0">
              <a:cs typeface="Courier New" pitchFamily="49" charset="0"/>
            </a:endParaRPr>
          </a:p>
          <a:p>
            <a:pPr lvl="1"/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a Map/Reduce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9063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1723</TotalTime>
  <Words>1163</Words>
  <Application>Microsoft Macintosh PowerPoint</Application>
  <PresentationFormat>On-screen Show (4:3)</PresentationFormat>
  <Paragraphs>131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Tutorial: Setting up Amazon EC2 and using Hadoop</vt:lpstr>
      <vt:lpstr>Setting up EC2 account and tools</vt:lpstr>
      <vt:lpstr>PowerPoint Presentation</vt:lpstr>
      <vt:lpstr>Setting up EC2 account and tools</vt:lpstr>
      <vt:lpstr>Setting up EC2 account and tools</vt:lpstr>
      <vt:lpstr>Setting up Hadoop for EC2</vt:lpstr>
      <vt:lpstr>Setting up Hadoop for EC2</vt:lpstr>
      <vt:lpstr>Running a Map/Reduce Job</vt:lpstr>
      <vt:lpstr>Running a Map/Reduce Job</vt:lpstr>
      <vt:lpstr>Cleanup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Tutorial: Setting up Amazon EC2 and using Hadoop</dc:title>
  <dc:creator>Fletcher Liverance</dc:creator>
  <cp:lastModifiedBy>Kent State</cp:lastModifiedBy>
  <cp:revision>14</cp:revision>
  <dcterms:created xsi:type="dcterms:W3CDTF">2012-02-05T18:38:31Z</dcterms:created>
  <dcterms:modified xsi:type="dcterms:W3CDTF">2012-02-09T20:18:34Z</dcterms:modified>
</cp:coreProperties>
</file>