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3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57" r:id="rId12"/>
    <p:sldId id="313" r:id="rId13"/>
    <p:sldId id="299" r:id="rId14"/>
    <p:sldId id="293" r:id="rId15"/>
    <p:sldId id="295" r:id="rId16"/>
    <p:sldId id="258" r:id="rId17"/>
    <p:sldId id="259" r:id="rId18"/>
    <p:sldId id="260" r:id="rId19"/>
    <p:sldId id="261" r:id="rId20"/>
    <p:sldId id="262" r:id="rId21"/>
    <p:sldId id="263" r:id="rId22"/>
    <p:sldId id="296" r:id="rId23"/>
    <p:sldId id="297" r:id="rId24"/>
    <p:sldId id="300" r:id="rId25"/>
    <p:sldId id="298" r:id="rId26"/>
    <p:sldId id="264" r:id="rId27"/>
    <p:sldId id="265" r:id="rId28"/>
    <p:sldId id="312" r:id="rId29"/>
    <p:sldId id="266" r:id="rId30"/>
    <p:sldId id="301" r:id="rId31"/>
    <p:sldId id="302" r:id="rId32"/>
    <p:sldId id="270" r:id="rId33"/>
    <p:sldId id="303" r:id="rId34"/>
    <p:sldId id="271" r:id="rId35"/>
    <p:sldId id="272" r:id="rId36"/>
    <p:sldId id="273" r:id="rId37"/>
    <p:sldId id="307" r:id="rId38"/>
    <p:sldId id="308" r:id="rId39"/>
    <p:sldId id="305" r:id="rId40"/>
    <p:sldId id="306" r:id="rId41"/>
    <p:sldId id="276" r:id="rId42"/>
    <p:sldId id="277" r:id="rId43"/>
    <p:sldId id="278" r:id="rId44"/>
    <p:sldId id="279" r:id="rId45"/>
    <p:sldId id="280" r:id="rId46"/>
    <p:sldId id="309" r:id="rId47"/>
    <p:sldId id="281" r:id="rId48"/>
    <p:sldId id="311" r:id="rId49"/>
    <p:sldId id="282" r:id="rId50"/>
    <p:sldId id="283" r:id="rId51"/>
    <p:sldId id="310" r:id="rId5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A15A5A9-D6F5-1349-A9E3-7A0B2E0A57F4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CC4B026-C01D-2444-BB6C-6F3553863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182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2F5B7F0-D69B-D743-897F-AA3D75D06CC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hadoop.apache.org</a:t>
            </a:r>
            <a:r>
              <a:rPr lang="en-US" dirty="0" smtClean="0"/>
              <a:t>/common/docs/current/</a:t>
            </a:r>
            <a:r>
              <a:rPr lang="en-US" dirty="0" err="1" smtClean="0"/>
              <a:t>api</a:t>
            </a:r>
            <a:r>
              <a:rPr lang="en-US" dirty="0" smtClean="0"/>
              <a:t>/org/apache/</a:t>
            </a:r>
            <a:r>
              <a:rPr lang="en-US" dirty="0" err="1" smtClean="0"/>
              <a:t>hadoop</a:t>
            </a:r>
            <a:r>
              <a:rPr lang="en-US" dirty="0" smtClean="0"/>
              <a:t>/</a:t>
            </a:r>
            <a:r>
              <a:rPr lang="en-US" dirty="0" err="1" smtClean="0"/>
              <a:t>io</a:t>
            </a:r>
            <a:r>
              <a:rPr lang="en-US" dirty="0" smtClean="0"/>
              <a:t>/</a:t>
            </a:r>
            <a:r>
              <a:rPr lang="en-US" dirty="0" err="1" smtClean="0"/>
              <a:t>WritableComparable.html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C4B026-C01D-2444-BB6C-6F3553863D8C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8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36FB7-2D6D-6646-82DA-8BAAC8CA3711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E1ECC-43F4-DE49-98A5-8AFC8F3E0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90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6373D-5B89-BD46-9308-5DD0E2C8D862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5C034-B311-9949-81BF-3028AE504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3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16AA8-C946-5746-B7B9-618F51508D6B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804EF-0E09-FD40-863E-89E784240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0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00DC9-6C2E-B64C-865D-4EEE55AF19BD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AFF78-165A-B749-92C1-41799FD4A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4F6B4-7193-3B49-AD79-22C5E4FDC46D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C86E2-FDCE-1642-949D-D393BF941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3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F3D7F-DC40-4743-91BF-9C6807AC4890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5D6A4-5A33-3741-A20A-78AF53156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6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BE333-7339-6740-AE07-0F95D5090481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EACCD-2BB6-D440-A840-ACF2CC2D5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0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A3097-91E4-3140-B8FC-5B90AE9ED5FE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49CB2-55AF-794F-BBA4-9E1161B91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9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BA3B6-606F-CA4C-8036-3E5479C35D3E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72C7B-67E4-C746-996B-DC8E700FF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14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ABC51-ACE9-0042-8A23-CF5C80EFE205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18EC4-57E1-5141-993A-185B81FDF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5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C0A01-1BBE-A540-AC9D-FB37C51632F4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C7FA-69D2-924C-9D93-FE07F61A4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0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2646D04-1C5A-1647-8B1C-BE1457A9305B}" type="datetimeFigureOut">
              <a:rPr lang="en-US"/>
              <a:pPr>
                <a:defRPr/>
              </a:pPr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320018-AC5A-2B42-92E5-5D649D6DC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hael-noll.com/tutorials/running-hadoop-on-ubuntu-linux-single-node-cluster/" TargetMode="External"/><Relationship Id="rId4" Type="http://schemas.openxmlformats.org/officeDocument/2006/relationships/hyperlink" Target="http://snap.stanford.edu/class/cs246-2011/hw_files/hadoop_install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adoop.apache.org/common/docs/r0.20.2/quickstart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adoop.apache.org/core/releases.html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ocalhost:50070" TargetMode="External"/><Relationship Id="rId3" Type="http://schemas.openxmlformats.org/officeDocument/2006/relationships/hyperlink" Target="http://localhost:5003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Running Hadoop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665" y="1299038"/>
            <a:ext cx="8229600" cy="4525963"/>
          </a:xfrm>
        </p:spPr>
        <p:txBody>
          <a:bodyPr/>
          <a:lstStyle/>
          <a:p>
            <a:r>
              <a:rPr lang="en-US" dirty="0">
                <a:hlinkClick r:id="rId2"/>
              </a:rPr>
              <a:t>http://hadoop.apache.org/common/docs/r0.20.2/</a:t>
            </a:r>
            <a:r>
              <a:rPr lang="en-US" dirty="0" smtClean="0">
                <a:hlinkClick r:id="rId2"/>
              </a:rPr>
              <a:t>quickstart.html</a:t>
            </a:r>
            <a:endParaRPr lang="en-US" dirty="0"/>
          </a:p>
          <a:p>
            <a:r>
              <a:rPr lang="en-US" dirty="0">
                <a:hlinkClick r:id="rId3"/>
              </a:rPr>
              <a:t>http://oreilly.com/other-programming/excerpts/hadoop-tdg/installing-apache-hadoop.html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://www.michael-noll.com/tutorials/running-hadoop-on-ubuntu-linux-single-node-cluster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i="1" dirty="0" smtClean="0">
                <a:hlinkClick r:id="rId4"/>
              </a:rPr>
              <a:t>http://snap.</a:t>
            </a:r>
            <a:r>
              <a:rPr lang="en-US" b="1" i="1" dirty="0" smtClean="0">
                <a:hlinkClick r:id="rId4"/>
              </a:rPr>
              <a:t>stanford</a:t>
            </a:r>
            <a:r>
              <a:rPr lang="en-US" i="1" dirty="0" smtClean="0">
                <a:hlinkClick r:id="rId4"/>
              </a:rPr>
              <a:t>.edu</a:t>
            </a:r>
            <a:r>
              <a:rPr lang="en-US" i="1" dirty="0">
                <a:hlinkClick r:id="rId4"/>
              </a:rPr>
              <a:t>/class/cs246-2011/hw_files/</a:t>
            </a:r>
            <a:r>
              <a:rPr lang="en-US" b="1" i="1" dirty="0" smtClean="0">
                <a:hlinkClick r:id="rId4"/>
              </a:rPr>
              <a:t>hadoop</a:t>
            </a:r>
            <a:r>
              <a:rPr lang="en-US" i="1" dirty="0" smtClean="0">
                <a:hlinkClick r:id="rId4"/>
              </a:rPr>
              <a:t>_install.pdf</a:t>
            </a:r>
            <a:endParaRPr lang="en-US" i="1" dirty="0" smtClean="0"/>
          </a:p>
          <a:p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0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Calibri" charset="0"/>
              </a:rPr>
              <a:t>Hadoop</a:t>
            </a:r>
            <a:r>
              <a:rPr lang="en-US" dirty="0" smtClean="0">
                <a:latin typeface="Calibri" charset="0"/>
              </a:rPr>
              <a:t> and HFDS</a:t>
            </a:r>
            <a:r>
              <a:rPr lang="en-US" dirty="0" smtClean="0">
                <a:latin typeface="Calibri" charset="0"/>
              </a:rPr>
              <a:t> </a:t>
            </a:r>
            <a:br>
              <a:rPr lang="en-US" dirty="0" smtClean="0">
                <a:latin typeface="Calibri" charset="0"/>
              </a:rPr>
            </a:br>
            <a:r>
              <a:rPr lang="en-US" dirty="0" smtClean="0">
                <a:latin typeface="Calibri" charset="0"/>
              </a:rPr>
              <a:t>Programming</a:t>
            </a:r>
            <a:endParaRPr lang="en-US" dirty="0">
              <a:latin typeface="Calibri" charset="0"/>
            </a:endParaRPr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3227" y="13249"/>
            <a:ext cx="6527295" cy="5386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import </a:t>
            </a:r>
            <a:r>
              <a:rPr lang="en-US" sz="1200" dirty="0" err="1"/>
              <a:t>java.io.IOException</a:t>
            </a:r>
            <a:r>
              <a:rPr lang="en-US" sz="1200" dirty="0"/>
              <a:t>;</a:t>
            </a:r>
          </a:p>
          <a:p>
            <a:r>
              <a:rPr lang="en-US" sz="1200" dirty="0"/>
              <a:t> </a:t>
            </a:r>
          </a:p>
          <a:p>
            <a:r>
              <a:rPr lang="en-US" sz="1200" dirty="0"/>
              <a:t>import </a:t>
            </a:r>
            <a:r>
              <a:rPr lang="en-US" sz="1200" dirty="0" err="1"/>
              <a:t>org.apache.hadoop.conf.Configuration</a:t>
            </a:r>
            <a:r>
              <a:rPr lang="en-US" sz="1200" dirty="0"/>
              <a:t>;</a:t>
            </a:r>
          </a:p>
          <a:p>
            <a:r>
              <a:rPr lang="en-US" sz="1200" dirty="0"/>
              <a:t>import </a:t>
            </a:r>
            <a:r>
              <a:rPr lang="en-US" sz="1200" dirty="0" err="1"/>
              <a:t>org.apache.hadoop.fs.FSDataInputStream</a:t>
            </a:r>
            <a:r>
              <a:rPr lang="en-US" sz="1200" dirty="0"/>
              <a:t>;</a:t>
            </a:r>
          </a:p>
          <a:p>
            <a:r>
              <a:rPr lang="en-US" sz="1200" dirty="0"/>
              <a:t>import </a:t>
            </a:r>
            <a:r>
              <a:rPr lang="en-US" sz="1200" dirty="0" err="1"/>
              <a:t>org.apache.hadoop.fs.FSDataOutputStream</a:t>
            </a:r>
            <a:r>
              <a:rPr lang="en-US" sz="1200" dirty="0"/>
              <a:t>;</a:t>
            </a:r>
          </a:p>
          <a:p>
            <a:r>
              <a:rPr lang="en-US" sz="1200" dirty="0"/>
              <a:t>import </a:t>
            </a:r>
            <a:r>
              <a:rPr lang="en-US" sz="1200" dirty="0" err="1"/>
              <a:t>org.apache.hadoop.fs.FileStatus</a:t>
            </a:r>
            <a:r>
              <a:rPr lang="en-US" sz="1200" dirty="0"/>
              <a:t>;</a:t>
            </a:r>
          </a:p>
          <a:p>
            <a:r>
              <a:rPr lang="en-US" sz="1200" dirty="0"/>
              <a:t>import </a:t>
            </a:r>
            <a:r>
              <a:rPr lang="en-US" sz="1200" dirty="0" err="1"/>
              <a:t>org.apache.hadoop.fs.FileSystem</a:t>
            </a:r>
            <a:r>
              <a:rPr lang="en-US" sz="1200" dirty="0"/>
              <a:t>;</a:t>
            </a:r>
          </a:p>
          <a:p>
            <a:r>
              <a:rPr lang="en-US" sz="1200" dirty="0"/>
              <a:t>import </a:t>
            </a:r>
            <a:r>
              <a:rPr lang="en-US" sz="1200" dirty="0" err="1"/>
              <a:t>org.apache.hadoop.fs.Path</a:t>
            </a:r>
            <a:r>
              <a:rPr lang="en-US" sz="1200" dirty="0"/>
              <a:t>;</a:t>
            </a:r>
          </a:p>
          <a:p>
            <a:r>
              <a:rPr lang="en-US" sz="1600" dirty="0"/>
              <a:t> </a:t>
            </a:r>
          </a:p>
          <a:p>
            <a:r>
              <a:rPr lang="en-US" sz="1400" dirty="0"/>
              <a:t>public class </a:t>
            </a:r>
            <a:r>
              <a:rPr lang="en-US" sz="1400" dirty="0" err="1"/>
              <a:t>PutMerge</a:t>
            </a:r>
            <a:r>
              <a:rPr lang="en-US" sz="1400" dirty="0"/>
              <a:t> {</a:t>
            </a:r>
          </a:p>
          <a:p>
            <a:r>
              <a:rPr lang="en-US" sz="1400" dirty="0"/>
              <a:t>    public static void main(String[] </a:t>
            </a:r>
            <a:r>
              <a:rPr lang="en-US" sz="1400" dirty="0" err="1"/>
              <a:t>args</a:t>
            </a:r>
            <a:r>
              <a:rPr lang="en-US" sz="1400" dirty="0"/>
              <a:t>) throws </a:t>
            </a:r>
            <a:r>
              <a:rPr lang="en-US" sz="1400" dirty="0" err="1"/>
              <a:t>IOException</a:t>
            </a:r>
            <a:r>
              <a:rPr lang="en-US" sz="1400" dirty="0"/>
              <a:t> {</a:t>
            </a:r>
          </a:p>
          <a:p>
            <a:r>
              <a:rPr lang="en-US" sz="1400" dirty="0"/>
              <a:t>        if(</a:t>
            </a:r>
            <a:r>
              <a:rPr lang="en-US" sz="1400" dirty="0" err="1"/>
              <a:t>args.length</a:t>
            </a:r>
            <a:r>
              <a:rPr lang="en-US" sz="1400" dirty="0"/>
              <a:t> != 2) {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System.out.println</a:t>
            </a:r>
            <a:r>
              <a:rPr lang="en-US" sz="1400" dirty="0"/>
              <a:t>("Usage </a:t>
            </a:r>
            <a:r>
              <a:rPr lang="en-US" sz="1400" dirty="0" err="1"/>
              <a:t>PutMerge</a:t>
            </a:r>
            <a:r>
              <a:rPr lang="en-US" sz="1400" dirty="0"/>
              <a:t> &lt;</a:t>
            </a:r>
            <a:r>
              <a:rPr lang="en-US" sz="1400" dirty="0" err="1"/>
              <a:t>dir</a:t>
            </a:r>
            <a:r>
              <a:rPr lang="en-US" sz="1400" dirty="0"/>
              <a:t>&gt; &lt;</a:t>
            </a:r>
            <a:r>
              <a:rPr lang="en-US" sz="1400" dirty="0" err="1"/>
              <a:t>outfile</a:t>
            </a:r>
            <a:r>
              <a:rPr lang="en-US" sz="1400" dirty="0"/>
              <a:t>&gt;");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System.exit</a:t>
            </a:r>
            <a:r>
              <a:rPr lang="en-US" sz="1400" dirty="0"/>
              <a:t>(1);</a:t>
            </a:r>
          </a:p>
          <a:p>
            <a:r>
              <a:rPr lang="en-US" sz="1400" dirty="0"/>
              <a:t>        }</a:t>
            </a:r>
          </a:p>
          <a:p>
            <a:r>
              <a:rPr lang="en-US" sz="1400" dirty="0"/>
              <a:t> </a:t>
            </a:r>
          </a:p>
          <a:p>
            <a:r>
              <a:rPr lang="en-US" sz="1400" dirty="0"/>
              <a:t>      </a:t>
            </a:r>
            <a:r>
              <a:rPr lang="en-US" sz="1400" b="1" dirty="0"/>
              <a:t>  Configuration </a:t>
            </a:r>
            <a:r>
              <a:rPr lang="en-US" sz="1400" b="1" dirty="0" err="1"/>
              <a:t>conf</a:t>
            </a:r>
            <a:r>
              <a:rPr lang="en-US" sz="1400" b="1" dirty="0"/>
              <a:t> = new Configuration();</a:t>
            </a:r>
          </a:p>
          <a:p>
            <a:r>
              <a:rPr lang="en-US" sz="1400" b="1" dirty="0"/>
              <a:t>        </a:t>
            </a:r>
            <a:r>
              <a:rPr lang="en-US" sz="1400" b="1" dirty="0" err="1"/>
              <a:t>FileSystem</a:t>
            </a:r>
            <a:r>
              <a:rPr lang="en-US" sz="1400" b="1" dirty="0"/>
              <a:t> </a:t>
            </a:r>
            <a:r>
              <a:rPr lang="en-US" sz="1400" b="1" dirty="0" err="1"/>
              <a:t>hdfs</a:t>
            </a:r>
            <a:r>
              <a:rPr lang="en-US" sz="1400" b="1" dirty="0"/>
              <a:t> = </a:t>
            </a:r>
            <a:r>
              <a:rPr lang="en-US" sz="1400" b="1" dirty="0" err="1"/>
              <a:t>FileSystem.get</a:t>
            </a:r>
            <a:r>
              <a:rPr lang="en-US" sz="1400" b="1" dirty="0"/>
              <a:t>(</a:t>
            </a:r>
            <a:r>
              <a:rPr lang="en-US" sz="1400" b="1" dirty="0" err="1"/>
              <a:t>conf</a:t>
            </a:r>
            <a:r>
              <a:rPr lang="en-US" sz="1400" b="1" dirty="0"/>
              <a:t>);</a:t>
            </a:r>
          </a:p>
          <a:p>
            <a:r>
              <a:rPr lang="en-US" sz="1400" b="1" dirty="0"/>
              <a:t>        </a:t>
            </a:r>
            <a:r>
              <a:rPr lang="en-US" sz="1400" b="1" dirty="0" err="1"/>
              <a:t>FileSystem</a:t>
            </a:r>
            <a:r>
              <a:rPr lang="en-US" sz="1400" b="1" dirty="0"/>
              <a:t> local = </a:t>
            </a:r>
            <a:r>
              <a:rPr lang="en-US" sz="1400" b="1" dirty="0" err="1"/>
              <a:t>FileSystem.getLocal</a:t>
            </a:r>
            <a:r>
              <a:rPr lang="en-US" sz="1400" b="1" dirty="0"/>
              <a:t>(</a:t>
            </a:r>
            <a:r>
              <a:rPr lang="en-US" sz="1400" b="1" dirty="0" err="1"/>
              <a:t>conf</a:t>
            </a:r>
            <a:r>
              <a:rPr lang="en-US" sz="1400" b="1" dirty="0"/>
              <a:t>);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filesProcessed</a:t>
            </a:r>
            <a:r>
              <a:rPr lang="en-US" sz="1400" dirty="0"/>
              <a:t> = 0;</a:t>
            </a:r>
          </a:p>
          <a:p>
            <a:r>
              <a:rPr lang="en-US" sz="1400" dirty="0"/>
              <a:t> </a:t>
            </a:r>
          </a:p>
          <a:p>
            <a:r>
              <a:rPr lang="en-US" sz="1400" dirty="0"/>
              <a:t>        Path </a:t>
            </a:r>
            <a:r>
              <a:rPr lang="en-US" sz="1400" dirty="0" err="1"/>
              <a:t>inputDir</a:t>
            </a:r>
            <a:r>
              <a:rPr lang="en-US" sz="1400" dirty="0"/>
              <a:t> = new Path(</a:t>
            </a:r>
            <a:r>
              <a:rPr lang="en-US" sz="1400" dirty="0" err="1"/>
              <a:t>args</a:t>
            </a:r>
            <a:r>
              <a:rPr lang="en-US" sz="1400" dirty="0"/>
              <a:t>[0]);</a:t>
            </a:r>
          </a:p>
          <a:p>
            <a:r>
              <a:rPr lang="en-US" sz="1400" dirty="0"/>
              <a:t>        Path </a:t>
            </a:r>
            <a:r>
              <a:rPr lang="en-US" sz="1400" dirty="0" err="1"/>
              <a:t>hdfsFile</a:t>
            </a:r>
            <a:r>
              <a:rPr lang="en-US" sz="1400" dirty="0"/>
              <a:t> = new Path(</a:t>
            </a:r>
            <a:r>
              <a:rPr lang="en-US" sz="1400" dirty="0" err="1"/>
              <a:t>args</a:t>
            </a:r>
            <a:r>
              <a:rPr lang="en-US" sz="1400" dirty="0"/>
              <a:t>[1]);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9686" y="26460"/>
            <a:ext cx="4572000" cy="61863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</a:t>
            </a:r>
            <a:r>
              <a:rPr lang="en-US" sz="1400" dirty="0"/>
              <a:t>try {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FileStatus</a:t>
            </a:r>
            <a:r>
              <a:rPr lang="en-US" sz="1400" dirty="0"/>
              <a:t>[] </a:t>
            </a:r>
            <a:r>
              <a:rPr lang="en-US" sz="1400" dirty="0" err="1"/>
              <a:t>inputFiles</a:t>
            </a:r>
            <a:r>
              <a:rPr lang="en-US" sz="1400" dirty="0"/>
              <a:t> = </a:t>
            </a:r>
            <a:r>
              <a:rPr lang="en-US" sz="1400" dirty="0" err="1"/>
              <a:t>local.listStatus</a:t>
            </a:r>
            <a:r>
              <a:rPr lang="en-US" sz="1400" dirty="0"/>
              <a:t>(</a:t>
            </a:r>
            <a:r>
              <a:rPr lang="en-US" sz="1400" dirty="0" err="1"/>
              <a:t>inputDir</a:t>
            </a:r>
            <a:r>
              <a:rPr lang="en-US" sz="1400" dirty="0"/>
              <a:t>);</a:t>
            </a:r>
          </a:p>
          <a:p>
            <a:r>
              <a:rPr lang="en-US" sz="1400" b="1" dirty="0"/>
              <a:t>            </a:t>
            </a:r>
            <a:r>
              <a:rPr lang="en-US" sz="1400" b="1" dirty="0" err="1"/>
              <a:t>FSDataOutputStream</a:t>
            </a:r>
            <a:r>
              <a:rPr lang="en-US" sz="1400" b="1" dirty="0"/>
              <a:t> out = </a:t>
            </a:r>
            <a:r>
              <a:rPr lang="en-US" sz="1400" b="1" dirty="0" err="1"/>
              <a:t>hdfs.create</a:t>
            </a:r>
            <a:r>
              <a:rPr lang="en-US" sz="1400" b="1" dirty="0"/>
              <a:t>(</a:t>
            </a:r>
            <a:r>
              <a:rPr lang="en-US" sz="1400" b="1" dirty="0" err="1"/>
              <a:t>hdfsFile</a:t>
            </a:r>
            <a:r>
              <a:rPr lang="en-US" sz="1400" b="1" dirty="0"/>
              <a:t>);</a:t>
            </a:r>
          </a:p>
          <a:p>
            <a:r>
              <a:rPr lang="en-US" sz="1400" dirty="0"/>
              <a:t>            for(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</a:t>
            </a:r>
            <a:r>
              <a:rPr lang="en-US" sz="1400" dirty="0" err="1"/>
              <a:t>inputFiles.length</a:t>
            </a:r>
            <a:r>
              <a:rPr lang="en-US" sz="1400" dirty="0"/>
              <a:t>; </a:t>
            </a:r>
            <a:r>
              <a:rPr lang="en-US" sz="1400" dirty="0" err="1"/>
              <a:t>i</a:t>
            </a:r>
            <a:r>
              <a:rPr lang="en-US" sz="1400" dirty="0"/>
              <a:t>++) {</a:t>
            </a:r>
          </a:p>
          <a:p>
            <a:r>
              <a:rPr lang="en-US" sz="1400" dirty="0"/>
              <a:t>                if(!</a:t>
            </a:r>
            <a:r>
              <a:rPr lang="en-US" sz="1400" dirty="0" err="1"/>
              <a:t>inputFiles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].</a:t>
            </a:r>
            <a:r>
              <a:rPr lang="en-US" sz="1400" dirty="0" err="1"/>
              <a:t>isDir</a:t>
            </a:r>
            <a:r>
              <a:rPr lang="en-US" sz="1400" dirty="0"/>
              <a:t>()) {</a:t>
            </a:r>
          </a:p>
          <a:p>
            <a:r>
              <a:rPr lang="en-US" sz="1400" dirty="0"/>
              <a:t>                    </a:t>
            </a:r>
            <a:r>
              <a:rPr lang="en-US" sz="1400" dirty="0" err="1"/>
              <a:t>System.out.println</a:t>
            </a:r>
            <a:r>
              <a:rPr lang="en-US" sz="1400" dirty="0"/>
              <a:t>("\</a:t>
            </a:r>
            <a:r>
              <a:rPr lang="en-US" sz="1400" dirty="0" err="1"/>
              <a:t>tnow</a:t>
            </a:r>
            <a:r>
              <a:rPr lang="en-US" sz="1400" dirty="0"/>
              <a:t> processing &lt;" + </a:t>
            </a:r>
            <a:r>
              <a:rPr lang="en-US" sz="1400" dirty="0" err="1"/>
              <a:t>inputFiles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].</a:t>
            </a:r>
            <a:r>
              <a:rPr lang="en-US" sz="1400" dirty="0" err="1"/>
              <a:t>getPath</a:t>
            </a:r>
            <a:r>
              <a:rPr lang="en-US" sz="1400" dirty="0"/>
              <a:t>().</a:t>
            </a:r>
            <a:r>
              <a:rPr lang="en-US" sz="1400" dirty="0" err="1"/>
              <a:t>getName</a:t>
            </a:r>
            <a:r>
              <a:rPr lang="en-US" sz="1400" dirty="0"/>
              <a:t>() + "&gt;");</a:t>
            </a:r>
          </a:p>
          <a:p>
            <a:r>
              <a:rPr lang="en-US" sz="1400" b="1" dirty="0"/>
              <a:t>                    </a:t>
            </a:r>
            <a:r>
              <a:rPr lang="en-US" sz="1400" b="1" dirty="0" err="1"/>
              <a:t>FSDataInputStream</a:t>
            </a:r>
            <a:r>
              <a:rPr lang="en-US" sz="1400" b="1" dirty="0"/>
              <a:t> in = </a:t>
            </a:r>
            <a:r>
              <a:rPr lang="en-US" sz="1400" b="1" dirty="0" err="1"/>
              <a:t>local.open</a:t>
            </a:r>
            <a:r>
              <a:rPr lang="en-US" sz="1400" b="1" dirty="0"/>
              <a:t>(</a:t>
            </a:r>
            <a:r>
              <a:rPr lang="en-US" sz="1400" b="1" dirty="0" err="1"/>
              <a:t>inputFiles</a:t>
            </a:r>
            <a:r>
              <a:rPr lang="en-US" sz="1400" b="1" dirty="0"/>
              <a:t>[</a:t>
            </a:r>
            <a:r>
              <a:rPr lang="en-US" sz="1400" b="1" dirty="0" err="1"/>
              <a:t>i</a:t>
            </a:r>
            <a:r>
              <a:rPr lang="en-US" sz="1400" b="1" dirty="0"/>
              <a:t>].</a:t>
            </a:r>
            <a:r>
              <a:rPr lang="en-US" sz="1400" b="1" dirty="0" err="1"/>
              <a:t>getPath</a:t>
            </a:r>
            <a:r>
              <a:rPr lang="en-US" sz="1400" b="1" dirty="0"/>
              <a:t>());</a:t>
            </a:r>
          </a:p>
          <a:p>
            <a:r>
              <a:rPr lang="en-US" sz="1400" dirty="0"/>
              <a:t> </a:t>
            </a:r>
          </a:p>
          <a:p>
            <a:r>
              <a:rPr lang="en-US" sz="1400" dirty="0"/>
              <a:t>                    byte buffer[] = new byte[256];</a:t>
            </a:r>
          </a:p>
          <a:p>
            <a:r>
              <a:rPr lang="en-US" sz="1400" dirty="0"/>
              <a:t>                    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bytesRead</a:t>
            </a:r>
            <a:r>
              <a:rPr lang="en-US" sz="1400" dirty="0"/>
              <a:t> = 0;</a:t>
            </a:r>
          </a:p>
          <a:p>
            <a:r>
              <a:rPr lang="en-US" sz="1400" dirty="0"/>
              <a:t>                    while ((</a:t>
            </a:r>
            <a:r>
              <a:rPr lang="en-US" sz="1400" dirty="0" err="1"/>
              <a:t>bytesRead</a:t>
            </a:r>
            <a:r>
              <a:rPr lang="en-US" sz="1400" dirty="0"/>
              <a:t> = </a:t>
            </a:r>
            <a:r>
              <a:rPr lang="en-US" sz="1400" dirty="0" err="1"/>
              <a:t>in.read</a:t>
            </a:r>
            <a:r>
              <a:rPr lang="en-US" sz="1400" dirty="0"/>
              <a:t>(buffer)) &gt; 0) {</a:t>
            </a:r>
          </a:p>
          <a:p>
            <a:r>
              <a:rPr lang="en-US" sz="1400" dirty="0"/>
              <a:t>                        </a:t>
            </a:r>
            <a:r>
              <a:rPr lang="en-US" sz="1400" dirty="0" err="1"/>
              <a:t>out.write</a:t>
            </a:r>
            <a:r>
              <a:rPr lang="en-US" sz="1400" dirty="0"/>
              <a:t>(buffer, 0, </a:t>
            </a:r>
            <a:r>
              <a:rPr lang="en-US" sz="1400" dirty="0" err="1"/>
              <a:t>bytesRead</a:t>
            </a:r>
            <a:r>
              <a:rPr lang="en-US" sz="1400" dirty="0"/>
              <a:t>);</a:t>
            </a:r>
          </a:p>
          <a:p>
            <a:r>
              <a:rPr lang="en-US" sz="1400" dirty="0"/>
              <a:t>                    }</a:t>
            </a:r>
          </a:p>
          <a:p>
            <a:r>
              <a:rPr lang="en-US" sz="1400" dirty="0"/>
              <a:t>                    </a:t>
            </a:r>
            <a:r>
              <a:rPr lang="en-US" sz="1400" dirty="0" err="1"/>
              <a:t>filesProcessed</a:t>
            </a:r>
            <a:r>
              <a:rPr lang="en-US" sz="1400" dirty="0"/>
              <a:t>++;</a:t>
            </a:r>
          </a:p>
          <a:p>
            <a:r>
              <a:rPr lang="en-US" sz="1400" dirty="0"/>
              <a:t>                    </a:t>
            </a:r>
            <a:r>
              <a:rPr lang="en-US" sz="1400" dirty="0" err="1"/>
              <a:t>in.close</a:t>
            </a:r>
            <a:r>
              <a:rPr lang="en-US" sz="1400" dirty="0"/>
              <a:t>();</a:t>
            </a:r>
          </a:p>
          <a:p>
            <a:r>
              <a:rPr lang="en-US" sz="1400" dirty="0"/>
              <a:t>                }</a:t>
            </a:r>
          </a:p>
          <a:p>
            <a:r>
              <a:rPr lang="en-US" sz="1400" dirty="0"/>
              <a:t>            }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out.close</a:t>
            </a:r>
            <a:r>
              <a:rPr lang="en-US" sz="1400" dirty="0"/>
              <a:t>();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System.out.println</a:t>
            </a:r>
            <a:r>
              <a:rPr lang="en-US" sz="1400" dirty="0"/>
              <a:t>("\</a:t>
            </a:r>
            <a:r>
              <a:rPr lang="en-US" sz="1400" dirty="0" err="1"/>
              <a:t>nSuccessfully</a:t>
            </a:r>
            <a:r>
              <a:rPr lang="en-US" sz="1400" dirty="0"/>
              <a:t> merged " + </a:t>
            </a:r>
            <a:r>
              <a:rPr lang="en-US" sz="1400" dirty="0" err="1"/>
              <a:t>filesProcessed</a:t>
            </a:r>
            <a:r>
              <a:rPr lang="en-US" sz="1400" dirty="0"/>
              <a:t> + " local files and written to &lt;" + </a:t>
            </a:r>
            <a:r>
              <a:rPr lang="en-US" sz="1400" dirty="0" err="1"/>
              <a:t>hdfsFile.getName</a:t>
            </a:r>
            <a:r>
              <a:rPr lang="en-US" sz="1400" dirty="0"/>
              <a:t>() + "&gt; in HDFS.");</a:t>
            </a:r>
          </a:p>
          <a:p>
            <a:r>
              <a:rPr lang="en-US" sz="1400" dirty="0"/>
              <a:t>        } catch (</a:t>
            </a:r>
            <a:r>
              <a:rPr lang="en-US" sz="1400" dirty="0" err="1"/>
              <a:t>IOException</a:t>
            </a:r>
            <a:r>
              <a:rPr lang="en-US" sz="1400" dirty="0"/>
              <a:t> </a:t>
            </a:r>
            <a:r>
              <a:rPr lang="en-US" sz="1400" dirty="0" err="1"/>
              <a:t>ioe</a:t>
            </a:r>
            <a:r>
              <a:rPr lang="en-US" sz="1400" dirty="0"/>
              <a:t>) {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ioe.printStackTrace</a:t>
            </a:r>
            <a:r>
              <a:rPr lang="en-US" sz="1400" dirty="0"/>
              <a:t>();</a:t>
            </a:r>
          </a:p>
          <a:p>
            <a:r>
              <a:rPr lang="en-US" sz="1400" dirty="0"/>
              <a:t>        }</a:t>
            </a:r>
          </a:p>
          <a:p>
            <a:r>
              <a:rPr lang="en-US" sz="1400" dirty="0"/>
              <a:t>    }</a:t>
            </a:r>
          </a:p>
          <a:p>
            <a:r>
              <a:rPr lang="en-US" sz="1400" dirty="0"/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69210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951" y="-608"/>
            <a:ext cx="8229600" cy="7316688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import </a:t>
            </a:r>
            <a:r>
              <a:rPr lang="en-US" sz="1400" dirty="0" err="1"/>
              <a:t>java.io.IOException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import </a:t>
            </a:r>
            <a:r>
              <a:rPr lang="en-US" sz="1400" dirty="0" err="1"/>
              <a:t>org.apache.hadoop.fs.Path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import </a:t>
            </a:r>
            <a:r>
              <a:rPr lang="en-US" sz="1400" dirty="0" err="1"/>
              <a:t>org.apache.hadoop.io.IntWritable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import </a:t>
            </a:r>
            <a:r>
              <a:rPr lang="en-US" sz="1400" dirty="0" err="1"/>
              <a:t>org.apache.hadoop.io.Text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import </a:t>
            </a:r>
            <a:r>
              <a:rPr lang="en-US" sz="1400" dirty="0" err="1"/>
              <a:t>org.apache.hadoop.mapred.FileInputFormat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import </a:t>
            </a:r>
            <a:r>
              <a:rPr lang="en-US" sz="1400" dirty="0" err="1"/>
              <a:t>org.apache.hadoop.mapred.FileOutputFormat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import </a:t>
            </a:r>
            <a:r>
              <a:rPr lang="en-US" sz="1400" dirty="0" err="1"/>
              <a:t>org.apache.hadoop.mapred.JobClient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import </a:t>
            </a:r>
            <a:r>
              <a:rPr lang="en-US" sz="1400" dirty="0" err="1"/>
              <a:t>org.apache.hadoop.mapred.JobConf</a:t>
            </a:r>
            <a:r>
              <a:rPr lang="en-US" sz="1400" dirty="0"/>
              <a:t>; </a:t>
            </a:r>
            <a:endParaRPr lang="en-US" sz="14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public </a:t>
            </a:r>
            <a:r>
              <a:rPr lang="en-US" sz="1800" dirty="0"/>
              <a:t>class </a:t>
            </a:r>
            <a:r>
              <a:rPr lang="en-US" sz="1800" dirty="0" err="1"/>
              <a:t>MaxTemperature</a:t>
            </a:r>
            <a:r>
              <a:rPr lang="en-US" sz="1800" dirty="0"/>
              <a:t> {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public </a:t>
            </a:r>
            <a:r>
              <a:rPr lang="en-US" sz="1800" dirty="0"/>
              <a:t>static void main(String[] </a:t>
            </a:r>
            <a:r>
              <a:rPr lang="en-US" sz="1800" dirty="0" err="1"/>
              <a:t>args</a:t>
            </a:r>
            <a:r>
              <a:rPr lang="en-US" sz="1800" dirty="0"/>
              <a:t>) throws </a:t>
            </a:r>
            <a:r>
              <a:rPr lang="en-US" sz="1800" dirty="0" err="1"/>
              <a:t>IOException</a:t>
            </a:r>
            <a:r>
              <a:rPr lang="en-US" sz="1800" dirty="0"/>
              <a:t> {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if </a:t>
            </a:r>
            <a:r>
              <a:rPr lang="en-US" sz="1800" dirty="0"/>
              <a:t>(</a:t>
            </a:r>
            <a:r>
              <a:rPr lang="en-US" sz="1800" dirty="0" err="1"/>
              <a:t>args.length</a:t>
            </a:r>
            <a:r>
              <a:rPr lang="en-US" sz="1800" dirty="0"/>
              <a:t> != 2) {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</a:t>
            </a:r>
            <a:r>
              <a:rPr lang="en-US" sz="1800" dirty="0" err="1" smtClean="0"/>
              <a:t>System.err.println</a:t>
            </a:r>
            <a:r>
              <a:rPr lang="en-US" sz="1800" dirty="0"/>
              <a:t>("Usage: </a:t>
            </a:r>
            <a:r>
              <a:rPr lang="en-US" sz="1800" dirty="0" err="1"/>
              <a:t>MaxTemperature</a:t>
            </a:r>
            <a:r>
              <a:rPr lang="en-US" sz="1800" dirty="0"/>
              <a:t> &lt;input path&gt; &lt;output path&gt;"); </a:t>
            </a:r>
            <a:r>
              <a:rPr lang="en-US" sz="1800" dirty="0" smtClean="0"/>
              <a:t>                </a:t>
            </a:r>
            <a:r>
              <a:rPr lang="en-US" sz="1800" dirty="0" err="1" smtClean="0"/>
              <a:t>System.exit</a:t>
            </a:r>
            <a:r>
              <a:rPr lang="en-US" sz="1800" dirty="0"/>
              <a:t>(-1); }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         </a:t>
            </a:r>
            <a:r>
              <a:rPr lang="en-US" sz="1800" dirty="0" err="1" smtClean="0"/>
              <a:t>JobConf</a:t>
            </a:r>
            <a:r>
              <a:rPr lang="en-US" sz="1800" dirty="0" smtClean="0"/>
              <a:t> </a:t>
            </a:r>
            <a:r>
              <a:rPr lang="en-US" sz="1800" dirty="0" err="1"/>
              <a:t>conf</a:t>
            </a:r>
            <a:r>
              <a:rPr lang="en-US" sz="1800" dirty="0"/>
              <a:t> = new </a:t>
            </a:r>
            <a:r>
              <a:rPr lang="en-US" sz="1800" dirty="0" err="1"/>
              <a:t>JobConf</a:t>
            </a:r>
            <a:r>
              <a:rPr lang="en-US" sz="1800" dirty="0"/>
              <a:t>(</a:t>
            </a:r>
            <a:r>
              <a:rPr lang="en-US" sz="1800" dirty="0" err="1"/>
              <a:t>MaxTemperature.class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 err="1" smtClean="0"/>
              <a:t>conf.setJobName</a:t>
            </a:r>
            <a:r>
              <a:rPr lang="en-US" sz="1800" dirty="0"/>
              <a:t>("Max temperature");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 err="1" smtClean="0"/>
              <a:t>FileInputFormat.addInputPath</a:t>
            </a:r>
            <a:r>
              <a:rPr lang="en-US" sz="1800" dirty="0"/>
              <a:t>(</a:t>
            </a:r>
            <a:r>
              <a:rPr lang="en-US" sz="1800" dirty="0" err="1"/>
              <a:t>conf</a:t>
            </a:r>
            <a:r>
              <a:rPr lang="en-US" sz="1800" dirty="0"/>
              <a:t>, new Path(</a:t>
            </a:r>
            <a:r>
              <a:rPr lang="en-US" sz="1800" dirty="0" err="1"/>
              <a:t>args</a:t>
            </a:r>
            <a:r>
              <a:rPr lang="en-US" sz="1800" dirty="0"/>
              <a:t>[0])); </a:t>
            </a:r>
            <a:r>
              <a:rPr lang="en-US" sz="1800" dirty="0" smtClean="0"/>
              <a:t>          	</a:t>
            </a:r>
            <a:r>
              <a:rPr lang="en-US" sz="1800" dirty="0" err="1" smtClean="0"/>
              <a:t>FileOutputFormat.setOutputPath</a:t>
            </a:r>
            <a:r>
              <a:rPr lang="en-US" sz="1800" dirty="0"/>
              <a:t>(</a:t>
            </a:r>
            <a:r>
              <a:rPr lang="en-US" sz="1800" dirty="0" err="1"/>
              <a:t>conf</a:t>
            </a:r>
            <a:r>
              <a:rPr lang="en-US" sz="1800" dirty="0"/>
              <a:t>, new Path(</a:t>
            </a:r>
            <a:r>
              <a:rPr lang="en-US" sz="1800" dirty="0" err="1"/>
              <a:t>args</a:t>
            </a:r>
            <a:r>
              <a:rPr lang="en-US" sz="1800" dirty="0"/>
              <a:t>[1]));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	</a:t>
            </a:r>
            <a:r>
              <a:rPr lang="en-US" sz="1800" dirty="0" err="1" smtClean="0"/>
              <a:t>conf.setMapperClass</a:t>
            </a:r>
            <a:r>
              <a:rPr lang="en-US" sz="1800" dirty="0"/>
              <a:t>(</a:t>
            </a:r>
            <a:r>
              <a:rPr lang="en-US" sz="1800" dirty="0" err="1"/>
              <a:t>MaxTemperatureMapper.class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conf.setReducerClass</a:t>
            </a:r>
            <a:r>
              <a:rPr lang="en-US" sz="1800" dirty="0"/>
              <a:t>(</a:t>
            </a:r>
            <a:r>
              <a:rPr lang="en-US" sz="1800" dirty="0" err="1"/>
              <a:t>MaxTemperatureReducer.class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conf.setOutputKeyClass</a:t>
            </a:r>
            <a:r>
              <a:rPr lang="en-US" sz="1800" dirty="0"/>
              <a:t>(</a:t>
            </a:r>
            <a:r>
              <a:rPr lang="en-US" sz="1800" dirty="0" err="1"/>
              <a:t>Text.class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conf.setOutputValueClass</a:t>
            </a:r>
            <a:r>
              <a:rPr lang="en-US" sz="1800" dirty="0"/>
              <a:t>(</a:t>
            </a:r>
            <a:r>
              <a:rPr lang="en-US" sz="1800" dirty="0" err="1"/>
              <a:t>IntWritable.class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JobClient.runJob</a:t>
            </a:r>
            <a:r>
              <a:rPr lang="en-US" sz="1800" dirty="0"/>
              <a:t>(</a:t>
            </a:r>
            <a:r>
              <a:rPr lang="en-US" sz="1800" dirty="0" err="1"/>
              <a:t>conf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} </a:t>
            </a:r>
          </a:p>
          <a:p>
            <a:pPr marL="0" indent="0"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37518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JobClient.runJob</a:t>
            </a:r>
            <a:r>
              <a:rPr lang="en-US" dirty="0"/>
              <a:t>(</a:t>
            </a:r>
            <a:r>
              <a:rPr lang="en-US" dirty="0" err="1"/>
              <a:t>conf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client, which submits the </a:t>
            </a:r>
            <a:r>
              <a:rPr lang="en-US" dirty="0" err="1"/>
              <a:t>MapReduce</a:t>
            </a:r>
            <a:r>
              <a:rPr lang="en-US" dirty="0"/>
              <a:t> job.</a:t>
            </a:r>
          </a:p>
          <a:p>
            <a:r>
              <a:rPr lang="en-US" dirty="0"/>
              <a:t>The </a:t>
            </a:r>
            <a:r>
              <a:rPr lang="en-US" dirty="0" err="1"/>
              <a:t>jobtracker</a:t>
            </a:r>
            <a:r>
              <a:rPr lang="en-US" dirty="0"/>
              <a:t>, which coordinates the job run. The </a:t>
            </a:r>
            <a:r>
              <a:rPr lang="en-US" dirty="0" err="1"/>
              <a:t>jobtracker</a:t>
            </a:r>
            <a:r>
              <a:rPr lang="en-US" dirty="0"/>
              <a:t> is a Java application whose main class is </a:t>
            </a:r>
            <a:r>
              <a:rPr lang="en-US" dirty="0" err="1"/>
              <a:t>JobTracker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dirty="0" err="1"/>
              <a:t>tasktrackers</a:t>
            </a:r>
            <a:r>
              <a:rPr lang="en-US" dirty="0"/>
              <a:t>, which run the tasks that the job has been split into. </a:t>
            </a:r>
            <a:r>
              <a:rPr lang="en-US" dirty="0" err="1"/>
              <a:t>Tasktrackers</a:t>
            </a:r>
            <a:r>
              <a:rPr lang="en-US" dirty="0"/>
              <a:t> are Java applications whose main class is </a:t>
            </a:r>
            <a:r>
              <a:rPr lang="en-US" dirty="0" err="1"/>
              <a:t>TaskTracker</a:t>
            </a:r>
            <a:r>
              <a:rPr lang="en-US" dirty="0"/>
              <a:t>.</a:t>
            </a:r>
          </a:p>
          <a:p>
            <a:r>
              <a:rPr lang="en-US" dirty="0"/>
              <a:t>The distributed </a:t>
            </a:r>
            <a:r>
              <a:rPr lang="en-US" dirty="0" err="1"/>
              <a:t>filesystem</a:t>
            </a:r>
            <a:r>
              <a:rPr lang="en-US" dirty="0"/>
              <a:t>, which is used for sharing job files between the other entities.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97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0"/>
            <a:ext cx="84388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728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Job Launch: Client</a:t>
            </a:r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Client program creates a </a:t>
            </a:r>
            <a:r>
              <a:rPr lang="en-US" i="1">
                <a:latin typeface="Calibri" charset="0"/>
              </a:rPr>
              <a:t>JobConf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Identify classes implementing </a:t>
            </a:r>
            <a:r>
              <a:rPr lang="en-US" i="1">
                <a:latin typeface="Calibri" charset="0"/>
              </a:rPr>
              <a:t>Mapper</a:t>
            </a:r>
            <a:r>
              <a:rPr lang="en-US">
                <a:latin typeface="Calibri" charset="0"/>
              </a:rPr>
              <a:t> and </a:t>
            </a:r>
            <a:r>
              <a:rPr lang="en-US" i="1">
                <a:latin typeface="Calibri" charset="0"/>
              </a:rPr>
              <a:t>Reducer</a:t>
            </a:r>
            <a:r>
              <a:rPr lang="en-US">
                <a:latin typeface="Calibri" charset="0"/>
              </a:rPr>
              <a:t> interfaces 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alibri" charset="0"/>
              </a:rPr>
              <a:t>setMapperClass(), setReducerClass()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Specify inputs, outputs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alibri" charset="0"/>
              </a:rPr>
              <a:t>setInputPath(), setOutputPath()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Optionally, other options too: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alibri" charset="0"/>
              </a:rPr>
              <a:t>setNumReduceTasks(), setOutputFormat()…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Job Launch: </a:t>
            </a:r>
            <a:r>
              <a:rPr lang="en-US" i="1">
                <a:latin typeface="Calibri" charset="0"/>
              </a:rPr>
              <a:t>JobClient</a:t>
            </a: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Pass JobConf to </a:t>
            </a:r>
          </a:p>
          <a:p>
            <a:pPr lvl="1"/>
            <a:r>
              <a:rPr lang="en-US">
                <a:latin typeface="Calibri" charset="0"/>
              </a:rPr>
              <a:t>JobClient.runJob()   // blocks</a:t>
            </a:r>
          </a:p>
          <a:p>
            <a:pPr lvl="1"/>
            <a:r>
              <a:rPr lang="en-US">
                <a:latin typeface="Calibri" charset="0"/>
              </a:rPr>
              <a:t>JobClient.submitJob() // does not block</a:t>
            </a:r>
          </a:p>
          <a:p>
            <a:r>
              <a:rPr lang="en-US" i="1">
                <a:latin typeface="Calibri" charset="0"/>
              </a:rPr>
              <a:t>JobClient</a:t>
            </a:r>
            <a:r>
              <a:rPr lang="en-US">
                <a:latin typeface="Calibri" charset="0"/>
              </a:rPr>
              <a:t>: </a:t>
            </a:r>
          </a:p>
          <a:p>
            <a:pPr lvl="1"/>
            <a:r>
              <a:rPr lang="en-US">
                <a:latin typeface="Calibri" charset="0"/>
              </a:rPr>
              <a:t>Determines proper division of input into </a:t>
            </a:r>
            <a:r>
              <a:rPr lang="en-US" i="1">
                <a:latin typeface="Calibri" charset="0"/>
              </a:rPr>
              <a:t>InputSplits</a:t>
            </a:r>
            <a:endParaRPr lang="en-US">
              <a:latin typeface="Calibri" charset="0"/>
            </a:endParaRPr>
          </a:p>
          <a:p>
            <a:pPr lvl="1"/>
            <a:r>
              <a:rPr lang="en-US">
                <a:latin typeface="Calibri" charset="0"/>
              </a:rPr>
              <a:t>Sends job data to master </a:t>
            </a:r>
            <a:r>
              <a:rPr lang="en-US" i="1">
                <a:latin typeface="Calibri" charset="0"/>
              </a:rPr>
              <a:t>JobTracker </a:t>
            </a:r>
            <a:r>
              <a:rPr lang="en-US">
                <a:latin typeface="Calibri" charset="0"/>
              </a:rPr>
              <a:t>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Job Launch: </a:t>
            </a:r>
            <a:r>
              <a:rPr lang="en-US" i="1">
                <a:latin typeface="Calibri" charset="0"/>
              </a:rPr>
              <a:t>JobTracker</a:t>
            </a: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JobTracker</a:t>
            </a:r>
            <a:r>
              <a:rPr lang="en-US">
                <a:latin typeface="Calibri" charset="0"/>
              </a:rPr>
              <a:t>: </a:t>
            </a:r>
          </a:p>
          <a:p>
            <a:pPr lvl="1"/>
            <a:r>
              <a:rPr lang="en-US">
                <a:latin typeface="Calibri" charset="0"/>
              </a:rPr>
              <a:t>Inserts jar and JobConf (serialized to XML) in shared location </a:t>
            </a:r>
          </a:p>
          <a:p>
            <a:pPr lvl="1"/>
            <a:r>
              <a:rPr lang="en-US">
                <a:latin typeface="Calibri" charset="0"/>
              </a:rPr>
              <a:t>Posts a </a:t>
            </a:r>
            <a:r>
              <a:rPr lang="en-US" i="1">
                <a:latin typeface="Calibri" charset="0"/>
              </a:rPr>
              <a:t>JobInProgress</a:t>
            </a:r>
            <a:r>
              <a:rPr lang="en-US">
                <a:latin typeface="Calibri" charset="0"/>
              </a:rPr>
              <a:t> to its run queue</a:t>
            </a:r>
          </a:p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Job Launch: </a:t>
            </a:r>
            <a:r>
              <a:rPr lang="en-US" i="1">
                <a:latin typeface="Calibri" charset="0"/>
              </a:rPr>
              <a:t>TaskTracker</a:t>
            </a:r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TaskTrackers</a:t>
            </a:r>
            <a:r>
              <a:rPr lang="en-US">
                <a:latin typeface="Calibri" charset="0"/>
              </a:rPr>
              <a:t> running on slave nodes periodically query </a:t>
            </a:r>
            <a:r>
              <a:rPr lang="en-US" i="1">
                <a:latin typeface="Calibri" charset="0"/>
              </a:rPr>
              <a:t>JobTracker </a:t>
            </a:r>
            <a:r>
              <a:rPr lang="en-US">
                <a:latin typeface="Calibri" charset="0"/>
              </a:rPr>
              <a:t>for work</a:t>
            </a:r>
          </a:p>
          <a:p>
            <a:r>
              <a:rPr lang="en-US">
                <a:latin typeface="Calibri" charset="0"/>
              </a:rPr>
              <a:t>Retrieve job-specific jar and config</a:t>
            </a:r>
          </a:p>
          <a:p>
            <a:r>
              <a:rPr lang="en-US">
                <a:latin typeface="Calibri" charset="0"/>
              </a:rPr>
              <a:t>Launch task in separate instance of Java</a:t>
            </a:r>
          </a:p>
          <a:p>
            <a:pPr lvl="1"/>
            <a:r>
              <a:rPr lang="en-US">
                <a:latin typeface="Calibri" charset="0"/>
              </a:rPr>
              <a:t>main() is provided by Hadoop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Hadoop Platforms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285750" y="1600200"/>
            <a:ext cx="8642350" cy="4525963"/>
          </a:xfrm>
        </p:spPr>
        <p:txBody>
          <a:bodyPr/>
          <a:lstStyle/>
          <a:p>
            <a:r>
              <a:rPr lang="en-US">
                <a:latin typeface="Calibri" charset="0"/>
              </a:rPr>
              <a:t>Platforms: Unix and on Windows. </a:t>
            </a:r>
          </a:p>
          <a:p>
            <a:pPr lvl="1"/>
            <a:r>
              <a:rPr lang="en-US">
                <a:latin typeface="Calibri" charset="0"/>
              </a:rPr>
              <a:t>Linux: the only supported production platform.</a:t>
            </a:r>
          </a:p>
          <a:p>
            <a:pPr lvl="1"/>
            <a:r>
              <a:rPr lang="en-US">
                <a:latin typeface="Calibri" charset="0"/>
              </a:rPr>
              <a:t>Other variants of Unix, like Mac OS X: run Hadoop for development.</a:t>
            </a:r>
          </a:p>
          <a:p>
            <a:pPr lvl="1"/>
            <a:r>
              <a:rPr lang="en-US">
                <a:latin typeface="Calibri" charset="0"/>
              </a:rPr>
              <a:t>Windows + Cygwin: development platform (openssh)</a:t>
            </a:r>
          </a:p>
          <a:p>
            <a:r>
              <a:rPr lang="en-US">
                <a:latin typeface="Calibri" charset="0"/>
              </a:rPr>
              <a:t>Java 6 </a:t>
            </a:r>
          </a:p>
          <a:p>
            <a:pPr lvl="1"/>
            <a:r>
              <a:rPr lang="en-US">
                <a:latin typeface="Calibri" charset="0"/>
              </a:rPr>
              <a:t>Java 1.6.x (aka 6.0.x aka 6) is recommended for running Hadoop.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Job Launch: Task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TaskTracker.Child.main():</a:t>
            </a:r>
          </a:p>
          <a:p>
            <a:pPr lvl="1"/>
            <a:r>
              <a:rPr lang="en-US">
                <a:latin typeface="Calibri" charset="0"/>
              </a:rPr>
              <a:t>Sets up the child </a:t>
            </a:r>
            <a:r>
              <a:rPr lang="en-US" i="1">
                <a:latin typeface="Calibri" charset="0"/>
              </a:rPr>
              <a:t>TaskInProgress</a:t>
            </a:r>
            <a:r>
              <a:rPr lang="en-US">
                <a:latin typeface="Calibri" charset="0"/>
              </a:rPr>
              <a:t> attempt</a:t>
            </a:r>
          </a:p>
          <a:p>
            <a:pPr lvl="1"/>
            <a:r>
              <a:rPr lang="en-US">
                <a:latin typeface="Calibri" charset="0"/>
              </a:rPr>
              <a:t>Reads XML configuration</a:t>
            </a:r>
          </a:p>
          <a:p>
            <a:pPr lvl="1"/>
            <a:r>
              <a:rPr lang="en-US">
                <a:latin typeface="Calibri" charset="0"/>
              </a:rPr>
              <a:t>Connects back to necessary MapReduce components via RPC</a:t>
            </a:r>
          </a:p>
          <a:p>
            <a:pPr lvl="1"/>
            <a:r>
              <a:rPr lang="en-US">
                <a:latin typeface="Calibri" charset="0"/>
              </a:rPr>
              <a:t>Uses </a:t>
            </a:r>
            <a:r>
              <a:rPr lang="en-US" i="1">
                <a:latin typeface="Calibri" charset="0"/>
              </a:rPr>
              <a:t>TaskRunner</a:t>
            </a:r>
            <a:r>
              <a:rPr lang="en-US">
                <a:latin typeface="Calibri" charset="0"/>
              </a:rPr>
              <a:t> to launch user process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Job Launch: </a:t>
            </a:r>
            <a:r>
              <a:rPr lang="en-US" i="1">
                <a:latin typeface="Calibri" charset="0"/>
              </a:rPr>
              <a:t>TaskRunner</a:t>
            </a: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>
                <a:latin typeface="Calibri" charset="0"/>
              </a:rPr>
              <a:t>TaskRunner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MapTaskRunner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MapRunner </a:t>
            </a:r>
            <a:r>
              <a:rPr lang="en-US">
                <a:latin typeface="Calibri" charset="0"/>
              </a:rPr>
              <a:t>work in a daisy-chain to launch </a:t>
            </a:r>
            <a:r>
              <a:rPr lang="en-US" i="1">
                <a:latin typeface="Calibri" charset="0"/>
              </a:rPr>
              <a:t>Mapper </a:t>
            </a:r>
            <a:endParaRPr lang="en-US">
              <a:latin typeface="Calibri" charset="0"/>
            </a:endParaRP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Task knows ahead of time which </a:t>
            </a:r>
            <a:r>
              <a:rPr lang="en-US" i="1">
                <a:latin typeface="Calibri" charset="0"/>
              </a:rPr>
              <a:t>InputSplits </a:t>
            </a:r>
            <a:r>
              <a:rPr lang="en-US">
                <a:latin typeface="Calibri" charset="0"/>
              </a:rPr>
              <a:t>it should be mapping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Calls </a:t>
            </a:r>
            <a:r>
              <a:rPr lang="en-US" i="1">
                <a:latin typeface="Calibri" charset="0"/>
              </a:rPr>
              <a:t>Mapper</a:t>
            </a:r>
            <a:r>
              <a:rPr lang="en-US">
                <a:latin typeface="Calibri" charset="0"/>
              </a:rPr>
              <a:t> once for each record retrieved from the InputSplit</a:t>
            </a:r>
          </a:p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Running the </a:t>
            </a:r>
            <a:r>
              <a:rPr lang="en-US" i="1">
                <a:latin typeface="Calibri" charset="0"/>
              </a:rPr>
              <a:t>Reducer</a:t>
            </a:r>
            <a:r>
              <a:rPr lang="en-US">
                <a:latin typeface="Calibri" charset="0"/>
              </a:rPr>
              <a:t> is much the same</a:t>
            </a:r>
            <a:endParaRPr lang="en-US" i="1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400" y="412743"/>
            <a:ext cx="55245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486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848" y="571500"/>
            <a:ext cx="59055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426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951" y="-608"/>
            <a:ext cx="8229600" cy="7316688"/>
          </a:xfrm>
        </p:spPr>
        <p:txBody>
          <a:bodyPr/>
          <a:lstStyle/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public </a:t>
            </a:r>
            <a:r>
              <a:rPr lang="en-US" sz="1800" dirty="0"/>
              <a:t>class </a:t>
            </a:r>
            <a:r>
              <a:rPr lang="en-US" sz="1800" dirty="0" err="1"/>
              <a:t>MaxTemperature</a:t>
            </a:r>
            <a:r>
              <a:rPr lang="en-US" sz="1800" dirty="0"/>
              <a:t> {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public </a:t>
            </a:r>
            <a:r>
              <a:rPr lang="en-US" sz="1800" dirty="0"/>
              <a:t>static void main(String[] </a:t>
            </a:r>
            <a:r>
              <a:rPr lang="en-US" sz="1800" dirty="0" err="1"/>
              <a:t>args</a:t>
            </a:r>
            <a:r>
              <a:rPr lang="en-US" sz="1800" dirty="0"/>
              <a:t>) throws </a:t>
            </a:r>
            <a:r>
              <a:rPr lang="en-US" sz="1800" dirty="0" err="1"/>
              <a:t>IOException</a:t>
            </a:r>
            <a:r>
              <a:rPr lang="en-US" sz="1800" dirty="0"/>
              <a:t> {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if </a:t>
            </a:r>
            <a:r>
              <a:rPr lang="en-US" sz="1800" dirty="0"/>
              <a:t>(</a:t>
            </a:r>
            <a:r>
              <a:rPr lang="en-US" sz="1800" dirty="0" err="1"/>
              <a:t>args.length</a:t>
            </a:r>
            <a:r>
              <a:rPr lang="en-US" sz="1800" dirty="0"/>
              <a:t> != 2) {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</a:t>
            </a:r>
            <a:r>
              <a:rPr lang="en-US" sz="1800" dirty="0" err="1" smtClean="0"/>
              <a:t>System.err.println</a:t>
            </a:r>
            <a:r>
              <a:rPr lang="en-US" sz="1800" dirty="0"/>
              <a:t>("Usage: </a:t>
            </a:r>
            <a:r>
              <a:rPr lang="en-US" sz="1800" dirty="0" err="1"/>
              <a:t>MaxTemperature</a:t>
            </a:r>
            <a:r>
              <a:rPr lang="en-US" sz="1800" dirty="0"/>
              <a:t> &lt;input path&gt; &lt;output path&gt;"); </a:t>
            </a:r>
            <a:r>
              <a:rPr lang="en-US" sz="1800" dirty="0" smtClean="0"/>
              <a:t>                </a:t>
            </a:r>
            <a:r>
              <a:rPr lang="en-US" sz="1800" dirty="0" err="1" smtClean="0"/>
              <a:t>System.exit</a:t>
            </a:r>
            <a:r>
              <a:rPr lang="en-US" sz="1800" dirty="0"/>
              <a:t>(-1); } 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b="1" dirty="0" smtClean="0"/>
              <a:t>         </a:t>
            </a:r>
            <a:r>
              <a:rPr lang="en-US" sz="1800" b="1" dirty="0" err="1" smtClean="0"/>
              <a:t>JobConf</a:t>
            </a:r>
            <a:r>
              <a:rPr lang="en-US" sz="1800" b="1" dirty="0" smtClean="0"/>
              <a:t> </a:t>
            </a:r>
            <a:r>
              <a:rPr lang="en-US" sz="1800" b="1" dirty="0" err="1"/>
              <a:t>conf</a:t>
            </a:r>
            <a:r>
              <a:rPr lang="en-US" sz="1800" b="1" dirty="0"/>
              <a:t> = new </a:t>
            </a:r>
            <a:r>
              <a:rPr lang="en-US" sz="1800" b="1" dirty="0" err="1"/>
              <a:t>JobConf</a:t>
            </a:r>
            <a:r>
              <a:rPr lang="en-US" sz="1800" b="1" dirty="0"/>
              <a:t>(</a:t>
            </a:r>
            <a:r>
              <a:rPr lang="en-US" sz="1800" b="1" dirty="0" err="1"/>
              <a:t>MaxTemperature.class</a:t>
            </a:r>
            <a:r>
              <a:rPr lang="en-US" sz="1800" b="1" dirty="0"/>
              <a:t>); 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/>
              <a:t> </a:t>
            </a:r>
            <a:r>
              <a:rPr lang="en-US" sz="1800" b="1" dirty="0" smtClean="0"/>
              <a:t>        </a:t>
            </a:r>
            <a:r>
              <a:rPr lang="en-US" sz="1800" b="1" dirty="0" err="1" smtClean="0"/>
              <a:t>conf.setJobName</a:t>
            </a:r>
            <a:r>
              <a:rPr lang="en-US" sz="1800" b="1" dirty="0"/>
              <a:t>("Max temperature"); </a:t>
            </a:r>
            <a:endParaRPr lang="en-US" sz="1800" b="1" dirty="0" smtClean="0"/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 err="1" smtClean="0"/>
              <a:t>FileInputFormat.addInputPath</a:t>
            </a:r>
            <a:r>
              <a:rPr lang="en-US" sz="1800" dirty="0"/>
              <a:t>(</a:t>
            </a:r>
            <a:r>
              <a:rPr lang="en-US" sz="1800" dirty="0" err="1"/>
              <a:t>conf</a:t>
            </a:r>
            <a:r>
              <a:rPr lang="en-US" sz="1800" dirty="0"/>
              <a:t>, new Path(</a:t>
            </a:r>
            <a:r>
              <a:rPr lang="en-US" sz="1800" dirty="0" err="1"/>
              <a:t>args</a:t>
            </a:r>
            <a:r>
              <a:rPr lang="en-US" sz="1800" dirty="0"/>
              <a:t>[0])); </a:t>
            </a:r>
            <a:r>
              <a:rPr lang="en-US" sz="1800" dirty="0" smtClean="0"/>
              <a:t>          	</a:t>
            </a:r>
            <a:r>
              <a:rPr lang="en-US" sz="1800" dirty="0" err="1" smtClean="0"/>
              <a:t>FileOutputFormat.setOutputPath</a:t>
            </a:r>
            <a:r>
              <a:rPr lang="en-US" sz="1800" dirty="0"/>
              <a:t>(</a:t>
            </a:r>
            <a:r>
              <a:rPr lang="en-US" sz="1800" dirty="0" err="1"/>
              <a:t>conf</a:t>
            </a:r>
            <a:r>
              <a:rPr lang="en-US" sz="1800" dirty="0"/>
              <a:t>, new Path(</a:t>
            </a:r>
            <a:r>
              <a:rPr lang="en-US" sz="1800" dirty="0" err="1"/>
              <a:t>args</a:t>
            </a:r>
            <a:r>
              <a:rPr lang="en-US" sz="1800" dirty="0"/>
              <a:t>[1])); 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conf.setMapperClass</a:t>
            </a:r>
            <a:r>
              <a:rPr lang="en-US" sz="1800" dirty="0"/>
              <a:t>(</a:t>
            </a:r>
            <a:r>
              <a:rPr lang="en-US" sz="1800" dirty="0" err="1"/>
              <a:t>MaxTemperatureMapper.class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conf.setReducerClass</a:t>
            </a:r>
            <a:r>
              <a:rPr lang="en-US" sz="1800" dirty="0"/>
              <a:t>(</a:t>
            </a:r>
            <a:r>
              <a:rPr lang="en-US" sz="1800" dirty="0" err="1"/>
              <a:t>MaxTemperatureReducer.class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conf.setOutputKeyClass</a:t>
            </a:r>
            <a:r>
              <a:rPr lang="en-US" sz="1800" dirty="0"/>
              <a:t>(</a:t>
            </a:r>
            <a:r>
              <a:rPr lang="en-US" sz="1800" dirty="0" err="1"/>
              <a:t>Text.class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conf.setOutputValueClass</a:t>
            </a:r>
            <a:r>
              <a:rPr lang="en-US" sz="1800" dirty="0"/>
              <a:t>(</a:t>
            </a:r>
            <a:r>
              <a:rPr lang="en-US" sz="1800" dirty="0" err="1"/>
              <a:t>IntWritable.class</a:t>
            </a:r>
            <a:r>
              <a:rPr lang="en-US" sz="1800" dirty="0"/>
              <a:t>); 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b="1" dirty="0" smtClean="0"/>
              <a:t>	</a:t>
            </a:r>
            <a:r>
              <a:rPr lang="en-US" sz="1800" b="1" dirty="0" err="1" smtClean="0"/>
              <a:t>JobClient.runJob</a:t>
            </a:r>
            <a:r>
              <a:rPr lang="en-US" sz="1800" b="1" dirty="0"/>
              <a:t>(</a:t>
            </a:r>
            <a:r>
              <a:rPr lang="en-US" sz="1800" b="1" dirty="0" err="1"/>
              <a:t>conf</a:t>
            </a:r>
            <a:r>
              <a:rPr lang="en-US" sz="1800" b="1" dirty="0"/>
              <a:t>); 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dirty="0" smtClean="0"/>
              <a:t>} }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38050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665" y="324278"/>
            <a:ext cx="8003067" cy="6463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public static void main(String[] </a:t>
            </a:r>
            <a:r>
              <a:rPr lang="en-US" dirty="0" err="1"/>
              <a:t>args</a:t>
            </a:r>
            <a:r>
              <a:rPr lang="en-US" dirty="0"/>
              <a:t>) throws Exception {</a:t>
            </a:r>
          </a:p>
          <a:p>
            <a:r>
              <a:rPr lang="en-US" b="1" dirty="0"/>
              <a:t>    Configuration </a:t>
            </a:r>
            <a:r>
              <a:rPr lang="en-US" b="1" dirty="0" err="1"/>
              <a:t>conf</a:t>
            </a:r>
            <a:r>
              <a:rPr lang="en-US" b="1" dirty="0"/>
              <a:t> = new Configuration();</a:t>
            </a:r>
          </a:p>
          <a:p>
            <a:r>
              <a:rPr lang="en-US" dirty="0"/>
              <a:t>    String[] </a:t>
            </a:r>
            <a:r>
              <a:rPr lang="en-US" dirty="0" err="1"/>
              <a:t>otherArgs</a:t>
            </a:r>
            <a:r>
              <a:rPr lang="en-US" dirty="0"/>
              <a:t> = new </a:t>
            </a:r>
            <a:r>
              <a:rPr lang="en-US" dirty="0" err="1"/>
              <a:t>GenericOptionsParser</a:t>
            </a:r>
            <a:r>
              <a:rPr lang="en-US" dirty="0"/>
              <a:t>(</a:t>
            </a:r>
            <a:r>
              <a:rPr lang="en-US" dirty="0" err="1"/>
              <a:t>conf</a:t>
            </a:r>
            <a:r>
              <a:rPr lang="en-US" dirty="0"/>
              <a:t>, </a:t>
            </a:r>
            <a:r>
              <a:rPr lang="en-US" dirty="0" err="1"/>
              <a:t>args</a:t>
            </a:r>
            <a:r>
              <a:rPr lang="en-US" dirty="0"/>
              <a:t>).</a:t>
            </a:r>
            <a:r>
              <a:rPr lang="en-US" dirty="0" err="1"/>
              <a:t>getRemainingArgs</a:t>
            </a:r>
            <a:r>
              <a:rPr lang="en-US" dirty="0"/>
              <a:t>();</a:t>
            </a:r>
          </a:p>
          <a:p>
            <a:r>
              <a:rPr lang="en-US" dirty="0"/>
              <a:t>    if (</a:t>
            </a:r>
            <a:r>
              <a:rPr lang="en-US" dirty="0" err="1"/>
              <a:t>otherArgs.length</a:t>
            </a:r>
            <a:r>
              <a:rPr lang="en-US" dirty="0"/>
              <a:t> != 2) {</a:t>
            </a:r>
          </a:p>
          <a:p>
            <a:r>
              <a:rPr lang="en-US" dirty="0"/>
              <a:t>      </a:t>
            </a:r>
            <a:r>
              <a:rPr lang="en-US" dirty="0" err="1"/>
              <a:t>System.err.println</a:t>
            </a:r>
            <a:r>
              <a:rPr lang="en-US" dirty="0"/>
              <a:t>("Usage: </a:t>
            </a:r>
            <a:r>
              <a:rPr lang="en-US" dirty="0" err="1"/>
              <a:t>wordcount</a:t>
            </a:r>
            <a:r>
              <a:rPr lang="en-US" dirty="0"/>
              <a:t> &lt;in&gt; &lt;out&gt;");</a:t>
            </a:r>
          </a:p>
          <a:p>
            <a:r>
              <a:rPr lang="en-US" dirty="0"/>
              <a:t>      </a:t>
            </a:r>
            <a:r>
              <a:rPr lang="en-US" dirty="0" err="1"/>
              <a:t>System.exit</a:t>
            </a:r>
            <a:r>
              <a:rPr lang="en-US" dirty="0"/>
              <a:t>(2);</a:t>
            </a:r>
          </a:p>
          <a:p>
            <a:r>
              <a:rPr lang="en-US" dirty="0"/>
              <a:t>    </a:t>
            </a:r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b="1" dirty="0"/>
              <a:t>    Job job = new Job(</a:t>
            </a:r>
            <a:r>
              <a:rPr lang="en-US" b="1" dirty="0" err="1"/>
              <a:t>conf</a:t>
            </a:r>
            <a:r>
              <a:rPr lang="en-US" b="1" dirty="0"/>
              <a:t>, "word count");</a:t>
            </a:r>
          </a:p>
          <a:p>
            <a:r>
              <a:rPr lang="en-US" b="1" dirty="0"/>
              <a:t>    </a:t>
            </a:r>
            <a:r>
              <a:rPr lang="en-US" b="1" dirty="0" err="1"/>
              <a:t>job.setJarByClass</a:t>
            </a:r>
            <a:r>
              <a:rPr lang="en-US" b="1" dirty="0"/>
              <a:t>(</a:t>
            </a:r>
            <a:r>
              <a:rPr lang="en-US" b="1" dirty="0" err="1"/>
              <a:t>WordCount.class</a:t>
            </a:r>
            <a:r>
              <a:rPr lang="en-US" b="1" dirty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/>
              <a:t>job.setMapperClass</a:t>
            </a:r>
            <a:r>
              <a:rPr lang="en-US" dirty="0"/>
              <a:t>(</a:t>
            </a:r>
            <a:r>
              <a:rPr lang="en-US" dirty="0" err="1"/>
              <a:t>TokenizerMapper.class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job.setCombinerClass</a:t>
            </a:r>
            <a:r>
              <a:rPr lang="en-US" dirty="0"/>
              <a:t>(</a:t>
            </a:r>
            <a:r>
              <a:rPr lang="en-US" dirty="0" err="1"/>
              <a:t>IntSumReducer.class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job.setReducerClass</a:t>
            </a:r>
            <a:r>
              <a:rPr lang="en-US" dirty="0"/>
              <a:t>(</a:t>
            </a:r>
            <a:r>
              <a:rPr lang="en-US" dirty="0" err="1"/>
              <a:t>IntSumReducer.class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job.setOutputKeyClass</a:t>
            </a:r>
            <a:r>
              <a:rPr lang="en-US" dirty="0"/>
              <a:t>(</a:t>
            </a:r>
            <a:r>
              <a:rPr lang="en-US" dirty="0" err="1"/>
              <a:t>Text.class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job.setOutputValueClass</a:t>
            </a:r>
            <a:r>
              <a:rPr lang="en-US" dirty="0"/>
              <a:t>(</a:t>
            </a:r>
            <a:r>
              <a:rPr lang="en-US" dirty="0" err="1"/>
              <a:t>IntWritable.class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FileInputFormat.addInputPath</a:t>
            </a:r>
            <a:r>
              <a:rPr lang="en-US" dirty="0"/>
              <a:t>(job, new Path(</a:t>
            </a:r>
            <a:r>
              <a:rPr lang="en-US" dirty="0" err="1"/>
              <a:t>otherArgs</a:t>
            </a:r>
            <a:r>
              <a:rPr lang="en-US" dirty="0"/>
              <a:t>[0]));</a:t>
            </a:r>
          </a:p>
          <a:p>
            <a:r>
              <a:rPr lang="en-US" dirty="0"/>
              <a:t>    </a:t>
            </a:r>
            <a:r>
              <a:rPr lang="en-US" dirty="0" err="1"/>
              <a:t>FileOutputFormat.setOutputPath</a:t>
            </a:r>
            <a:r>
              <a:rPr lang="en-US" dirty="0"/>
              <a:t>(job, new Path(</a:t>
            </a:r>
            <a:r>
              <a:rPr lang="en-US" dirty="0" err="1"/>
              <a:t>otherArgs</a:t>
            </a:r>
            <a:r>
              <a:rPr lang="en-US" dirty="0"/>
              <a:t>[1]));</a:t>
            </a:r>
          </a:p>
          <a:p>
            <a:endParaRPr lang="en-US" b="1" dirty="0" smtClean="0"/>
          </a:p>
          <a:p>
            <a:r>
              <a:rPr lang="en-US" b="1" dirty="0" smtClean="0"/>
              <a:t>    </a:t>
            </a:r>
            <a:r>
              <a:rPr lang="en-US" b="1" dirty="0" err="1"/>
              <a:t>System.exit</a:t>
            </a:r>
            <a:r>
              <a:rPr lang="en-US" b="1" dirty="0"/>
              <a:t>(</a:t>
            </a:r>
            <a:r>
              <a:rPr lang="en-US" b="1" dirty="0" err="1"/>
              <a:t>job.waitForCompletion</a:t>
            </a:r>
            <a:r>
              <a:rPr lang="en-US" b="1" dirty="0"/>
              <a:t>(true) ? 0 : 1);</a:t>
            </a:r>
          </a:p>
          <a:p>
            <a:r>
              <a:rPr lang="en-US" dirty="0"/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106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Creating the </a:t>
            </a:r>
            <a:r>
              <a:rPr lang="en-US" i="1">
                <a:latin typeface="Calibri" charset="0"/>
              </a:rPr>
              <a:t>Mapper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Your instance of </a:t>
            </a:r>
            <a:r>
              <a:rPr lang="en-US" i="1">
                <a:latin typeface="Calibri" charset="0"/>
              </a:rPr>
              <a:t>Mapper s</a:t>
            </a:r>
            <a:r>
              <a:rPr lang="en-US">
                <a:latin typeface="Calibri" charset="0"/>
              </a:rPr>
              <a:t>hould extend </a:t>
            </a:r>
            <a:r>
              <a:rPr lang="en-US" i="1">
                <a:latin typeface="Calibri" charset="0"/>
              </a:rPr>
              <a:t>MapReduceBase</a:t>
            </a:r>
          </a:p>
          <a:p>
            <a:r>
              <a:rPr lang="en-US">
                <a:latin typeface="Calibri" charset="0"/>
              </a:rPr>
              <a:t>One instance of your Mapper is initialized by the </a:t>
            </a:r>
            <a:r>
              <a:rPr lang="en-US" i="1">
                <a:latin typeface="Calibri" charset="0"/>
              </a:rPr>
              <a:t>MapTaskRunner </a:t>
            </a:r>
            <a:r>
              <a:rPr lang="en-US">
                <a:latin typeface="Calibri" charset="0"/>
              </a:rPr>
              <a:t>for a </a:t>
            </a:r>
            <a:r>
              <a:rPr lang="en-US" i="1">
                <a:latin typeface="Calibri" charset="0"/>
              </a:rPr>
              <a:t>TaskInProgress</a:t>
            </a:r>
          </a:p>
          <a:p>
            <a:pPr lvl="1"/>
            <a:r>
              <a:rPr lang="en-US">
                <a:latin typeface="Calibri" charset="0"/>
              </a:rPr>
              <a:t>Exists in separate process from all other instances of Mapper – no data sharing!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Mapper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724" y="1417638"/>
            <a:ext cx="4556291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latin typeface="Calibri" charset="0"/>
              </a:rPr>
              <a:t>void map (</a:t>
            </a:r>
            <a:br>
              <a:rPr lang="en-US" dirty="0">
                <a:latin typeface="Calibri" charset="0"/>
              </a:rPr>
            </a:br>
            <a:r>
              <a:rPr lang="en-US" sz="2800" dirty="0" err="1">
                <a:latin typeface="Calibri" charset="0"/>
              </a:rPr>
              <a:t>WritableComparable</a:t>
            </a:r>
            <a:r>
              <a:rPr lang="en-US" sz="2800" dirty="0">
                <a:latin typeface="Calibri" charset="0"/>
              </a:rPr>
              <a:t> key,</a:t>
            </a:r>
            <a:br>
              <a:rPr lang="en-US" sz="2800" dirty="0">
                <a:latin typeface="Calibri" charset="0"/>
              </a:rPr>
            </a:br>
            <a:r>
              <a:rPr lang="en-US" dirty="0">
                <a:latin typeface="Calibri" charset="0"/>
              </a:rPr>
              <a:t>Writable value,</a:t>
            </a:r>
            <a:br>
              <a:rPr lang="en-US" dirty="0">
                <a:latin typeface="Calibri" charset="0"/>
              </a:rPr>
            </a:br>
            <a:r>
              <a:rPr lang="en-US" dirty="0" err="1">
                <a:latin typeface="Calibri" charset="0"/>
              </a:rPr>
              <a:t>OutputCollector</a:t>
            </a:r>
            <a:r>
              <a:rPr lang="en-US" dirty="0">
                <a:latin typeface="Calibri" charset="0"/>
              </a:rPr>
              <a:t> output,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Reporter reporter</a:t>
            </a:r>
          </a:p>
          <a:p>
            <a:pPr>
              <a:buFontTx/>
              <a:buNone/>
            </a:pPr>
            <a:r>
              <a:rPr lang="en-US" dirty="0">
                <a:latin typeface="Calibri" charset="0"/>
              </a:rPr>
              <a:t>)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802928" y="1453017"/>
            <a:ext cx="455629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i="1" dirty="0" smtClean="0">
                <a:solidFill>
                  <a:srgbClr val="FF0000"/>
                </a:solidFill>
                <a:latin typeface="Calibri" charset="0"/>
              </a:rPr>
              <a:t>void map (</a:t>
            </a:r>
            <a:br>
              <a:rPr lang="en-US" i="1" dirty="0" smtClean="0">
                <a:solidFill>
                  <a:srgbClr val="FF0000"/>
                </a:solidFill>
                <a:latin typeface="Calibri" charset="0"/>
              </a:rPr>
            </a:br>
            <a:r>
              <a:rPr lang="en-US" sz="2800" i="1" dirty="0" err="1" smtClean="0">
                <a:solidFill>
                  <a:srgbClr val="FF0000"/>
                </a:solidFill>
                <a:latin typeface="Calibri" charset="0"/>
              </a:rPr>
              <a:t>WritableComparable</a:t>
            </a:r>
            <a:r>
              <a:rPr lang="en-US" sz="2800" i="1" dirty="0" smtClean="0">
                <a:solidFill>
                  <a:srgbClr val="FF0000"/>
                </a:solidFill>
                <a:latin typeface="Calibri" charset="0"/>
              </a:rPr>
              <a:t> key,</a:t>
            </a:r>
            <a:br>
              <a:rPr lang="en-US" sz="2800" i="1" dirty="0" smtClean="0">
                <a:solidFill>
                  <a:srgbClr val="FF0000"/>
                </a:solidFill>
                <a:latin typeface="Calibri" charset="0"/>
              </a:rPr>
            </a:br>
            <a:r>
              <a:rPr lang="en-US" i="1" dirty="0" smtClean="0">
                <a:solidFill>
                  <a:srgbClr val="FF0000"/>
                </a:solidFill>
                <a:latin typeface="Calibri" charset="0"/>
              </a:rPr>
              <a:t>Writable value,</a:t>
            </a:r>
            <a:br>
              <a:rPr lang="en-US" i="1" dirty="0" smtClean="0">
                <a:solidFill>
                  <a:srgbClr val="FF0000"/>
                </a:solidFill>
                <a:latin typeface="Calibri" charset="0"/>
              </a:rPr>
            </a:br>
            <a:r>
              <a:rPr lang="en-US" i="1" dirty="0" smtClean="0">
                <a:solidFill>
                  <a:srgbClr val="FF0000"/>
                </a:solidFill>
                <a:latin typeface="Calibri" charset="0"/>
              </a:rPr>
              <a:t>Context  context,</a:t>
            </a:r>
            <a:br>
              <a:rPr lang="en-US" i="1" dirty="0" smtClean="0">
                <a:solidFill>
                  <a:srgbClr val="FF0000"/>
                </a:solidFill>
                <a:latin typeface="Calibri" charset="0"/>
              </a:rPr>
            </a:br>
            <a:r>
              <a:rPr lang="en-US" i="1" dirty="0" smtClean="0">
                <a:solidFill>
                  <a:srgbClr val="FF0000"/>
                </a:solidFill>
                <a:latin typeface="Calibri" charset="0"/>
              </a:rPr>
              <a:t>) </a:t>
            </a:r>
            <a:endParaRPr lang="en-US" i="1" dirty="0">
              <a:solidFill>
                <a:srgbClr val="FF0000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 bwMode="auto">
          <a:xfrm>
            <a:off x="397948" y="87943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55000" lnSpcReduction="20000"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 smtClean="0"/>
              <a:t> public static class </a:t>
            </a:r>
            <a:r>
              <a:rPr lang="en-US" dirty="0" err="1" smtClean="0"/>
              <a:t>TokenizerMapper</a:t>
            </a:r>
            <a:r>
              <a:rPr lang="en-US" dirty="0" smtClean="0"/>
              <a:t> </a:t>
            </a:r>
          </a:p>
          <a:p>
            <a:pPr marL="0" indent="0">
              <a:buFont typeface="Arial" charset="0"/>
              <a:buNone/>
            </a:pPr>
            <a:r>
              <a:rPr lang="en-US" b="1" dirty="0" smtClean="0"/>
              <a:t>       extends Mapper&lt;Object, Text, Text, </a:t>
            </a:r>
            <a:r>
              <a:rPr lang="en-US" b="1" dirty="0" err="1" smtClean="0"/>
              <a:t>IntWritable</a:t>
            </a:r>
            <a:r>
              <a:rPr lang="en-US" b="1" dirty="0" smtClean="0"/>
              <a:t>&gt;{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private final static </a:t>
            </a:r>
            <a:r>
              <a:rPr lang="en-US" dirty="0" err="1" smtClean="0"/>
              <a:t>IntWritable</a:t>
            </a:r>
            <a:r>
              <a:rPr lang="en-US" dirty="0" smtClean="0"/>
              <a:t> one = new </a:t>
            </a:r>
            <a:r>
              <a:rPr lang="en-US" dirty="0" err="1" smtClean="0"/>
              <a:t>IntWritable</a:t>
            </a:r>
            <a:r>
              <a:rPr lang="en-US" dirty="0" smtClean="0"/>
              <a:t>(1);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private Text word = new Text();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</a:t>
            </a:r>
          </a:p>
          <a:p>
            <a:pPr marL="0" indent="0">
              <a:buFont typeface="Arial" charset="0"/>
              <a:buNone/>
            </a:pPr>
            <a:r>
              <a:rPr lang="en-US" b="1" dirty="0" smtClean="0"/>
              <a:t>    public void map(Object key, Text value, Context context</a:t>
            </a:r>
          </a:p>
          <a:p>
            <a:pPr marL="0" indent="0">
              <a:buFont typeface="Arial" charset="0"/>
              <a:buNone/>
            </a:pPr>
            <a:r>
              <a:rPr lang="en-US" b="1" dirty="0" smtClean="0"/>
              <a:t>                    ) throws </a:t>
            </a:r>
            <a:r>
              <a:rPr lang="en-US" b="1" dirty="0" err="1" smtClean="0"/>
              <a:t>IOException</a:t>
            </a:r>
            <a:r>
              <a:rPr lang="en-US" b="1" dirty="0" smtClean="0"/>
              <a:t>, </a:t>
            </a:r>
            <a:r>
              <a:rPr lang="en-US" b="1" dirty="0" err="1" smtClean="0"/>
              <a:t>InterruptedException</a:t>
            </a:r>
            <a:r>
              <a:rPr lang="en-US" b="1" dirty="0" smtClean="0"/>
              <a:t> {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StringTokenizer</a:t>
            </a:r>
            <a:r>
              <a:rPr lang="en-US" dirty="0" smtClean="0"/>
              <a:t> </a:t>
            </a:r>
            <a:r>
              <a:rPr lang="en-US" dirty="0" err="1" smtClean="0"/>
              <a:t>itr</a:t>
            </a:r>
            <a:r>
              <a:rPr lang="en-US" dirty="0" smtClean="0"/>
              <a:t> = new </a:t>
            </a:r>
            <a:r>
              <a:rPr lang="en-US" dirty="0" err="1" smtClean="0"/>
              <a:t>StringTokenizer</a:t>
            </a:r>
            <a:r>
              <a:rPr lang="en-US" dirty="0" smtClean="0"/>
              <a:t>(</a:t>
            </a:r>
            <a:r>
              <a:rPr lang="en-US" dirty="0" err="1" smtClean="0"/>
              <a:t>value.toString</a:t>
            </a:r>
            <a:r>
              <a:rPr lang="en-US" dirty="0" smtClean="0"/>
              <a:t>());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while (</a:t>
            </a:r>
            <a:r>
              <a:rPr lang="en-US" dirty="0" err="1" smtClean="0"/>
              <a:t>itr.hasMoreTokens</a:t>
            </a:r>
            <a:r>
              <a:rPr lang="en-US" dirty="0" smtClean="0"/>
              <a:t>()) {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word.set</a:t>
            </a:r>
            <a:r>
              <a:rPr lang="en-US" dirty="0" smtClean="0"/>
              <a:t>(</a:t>
            </a:r>
            <a:r>
              <a:rPr lang="en-US" dirty="0" err="1" smtClean="0"/>
              <a:t>itr.nextToken</a:t>
            </a:r>
            <a:r>
              <a:rPr lang="en-US" dirty="0" smtClean="0"/>
              <a:t>());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context.write</a:t>
            </a:r>
            <a:r>
              <a:rPr lang="en-US" dirty="0" smtClean="0"/>
              <a:t>(word, one);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}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}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6746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What is Writable?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Hadoop defines its own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box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>
                <a:latin typeface="Calibri" charset="0"/>
              </a:rPr>
              <a:t> classes for strings </a:t>
            </a:r>
            <a:r>
              <a:rPr lang="en-US" altLang="ja-JP" i="1">
                <a:latin typeface="Calibri" charset="0"/>
              </a:rPr>
              <a:t>(Text),</a:t>
            </a:r>
            <a:r>
              <a:rPr lang="en-US" altLang="ja-JP">
                <a:latin typeface="Calibri" charset="0"/>
              </a:rPr>
              <a:t> integers </a:t>
            </a:r>
            <a:r>
              <a:rPr lang="en-US" altLang="ja-JP" i="1">
                <a:latin typeface="Calibri" charset="0"/>
              </a:rPr>
              <a:t>(IntWritable)</a:t>
            </a:r>
            <a:r>
              <a:rPr lang="en-US" altLang="ja-JP">
                <a:latin typeface="Calibri" charset="0"/>
              </a:rPr>
              <a:t>, etc. </a:t>
            </a:r>
          </a:p>
          <a:p>
            <a:r>
              <a:rPr lang="en-US">
                <a:latin typeface="Calibri" charset="0"/>
              </a:rPr>
              <a:t>All values are instances of </a:t>
            </a:r>
            <a:r>
              <a:rPr lang="en-US" i="1">
                <a:latin typeface="Calibri" charset="0"/>
              </a:rPr>
              <a:t>Writable</a:t>
            </a:r>
          </a:p>
          <a:p>
            <a:r>
              <a:rPr lang="en-US">
                <a:latin typeface="Calibri" charset="0"/>
              </a:rPr>
              <a:t>All keys are instances of </a:t>
            </a:r>
            <a:r>
              <a:rPr lang="en-US" i="1">
                <a:latin typeface="Calibri" charset="0"/>
              </a:rPr>
              <a:t>WritableComparable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Hadoop 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763" y="1600200"/>
            <a:ext cx="8885237" cy="45259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Download a stable version of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  <a:hlinkClick r:id="rId2"/>
              </a:rPr>
              <a:t>http://hadoop.apache.org/core/releases.html</a:t>
            </a: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Untar</a:t>
            </a:r>
            <a:r>
              <a:rPr lang="en-US" dirty="0" smtClean="0">
                <a:ea typeface="+mn-ea"/>
                <a:cs typeface="+mn-cs"/>
              </a:rPr>
              <a:t> the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file: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tar </a:t>
            </a:r>
            <a:r>
              <a:rPr lang="en-US" dirty="0" err="1" smtClean="0">
                <a:ea typeface="+mn-ea"/>
              </a:rPr>
              <a:t>xvfz</a:t>
            </a:r>
            <a:r>
              <a:rPr lang="en-US" dirty="0" smtClean="0">
                <a:ea typeface="+mn-ea"/>
              </a:rPr>
              <a:t> hadoop-0.20.2.tar.gz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JAVA_HOME at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/</a:t>
            </a:r>
            <a:r>
              <a:rPr lang="en-US" dirty="0" err="1" smtClean="0">
                <a:ea typeface="+mn-ea"/>
                <a:cs typeface="+mn-cs"/>
              </a:rPr>
              <a:t>conf</a:t>
            </a:r>
            <a:r>
              <a:rPr lang="en-US" dirty="0" smtClean="0">
                <a:ea typeface="+mn-ea"/>
                <a:cs typeface="+mn-cs"/>
              </a:rPr>
              <a:t>/</a:t>
            </a:r>
            <a:r>
              <a:rPr lang="en-US" dirty="0" err="1" smtClean="0">
                <a:ea typeface="+mn-ea"/>
                <a:cs typeface="+mn-cs"/>
              </a:rPr>
              <a:t>hadoop-env.sh</a:t>
            </a:r>
            <a:r>
              <a:rPr lang="en-US" dirty="0" smtClean="0">
                <a:ea typeface="+mn-ea"/>
                <a:cs typeface="+mn-cs"/>
              </a:rPr>
              <a:t>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Mac OS: /System/Library/Frameworks/</a:t>
            </a:r>
            <a:r>
              <a:rPr lang="en-US" dirty="0" err="1" smtClean="0">
                <a:ea typeface="+mn-ea"/>
              </a:rPr>
              <a:t>JavaVM.framework</a:t>
            </a:r>
            <a:r>
              <a:rPr lang="en-US" dirty="0" smtClean="0">
                <a:ea typeface="+mn-ea"/>
              </a:rPr>
              <a:t>/Versions/1.6.0/Home (/Library/Java/Home)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Linux: which java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Environment Variables: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export PATH=$PATH:$HADOOP_HOME/bin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0"/>
            <a:ext cx="67176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487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4879" y="278389"/>
            <a:ext cx="8439597" cy="6186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public class </a:t>
            </a:r>
            <a:r>
              <a:rPr lang="en-US" dirty="0" err="1"/>
              <a:t>MyWritableComparable</a:t>
            </a:r>
            <a:r>
              <a:rPr lang="en-US" dirty="0"/>
              <a:t> implements </a:t>
            </a:r>
            <a:r>
              <a:rPr lang="en-US" dirty="0" err="1"/>
              <a:t>WritableComparable</a:t>
            </a:r>
            <a:r>
              <a:rPr lang="en-US" dirty="0"/>
              <a:t> {</a:t>
            </a:r>
          </a:p>
          <a:p>
            <a:r>
              <a:rPr lang="en-US" dirty="0"/>
              <a:t>       // Some data</a:t>
            </a:r>
          </a:p>
          <a:p>
            <a:r>
              <a:rPr lang="en-US" dirty="0"/>
              <a:t>       private </a:t>
            </a:r>
            <a:r>
              <a:rPr lang="en-US" dirty="0" err="1"/>
              <a:t>int</a:t>
            </a:r>
            <a:r>
              <a:rPr lang="en-US" dirty="0"/>
              <a:t> counter;</a:t>
            </a:r>
          </a:p>
          <a:p>
            <a:r>
              <a:rPr lang="en-US" dirty="0"/>
              <a:t>       private long timestamp;</a:t>
            </a:r>
          </a:p>
          <a:p>
            <a:r>
              <a:rPr lang="en-US" dirty="0"/>
              <a:t>       </a:t>
            </a:r>
          </a:p>
          <a:p>
            <a:r>
              <a:rPr lang="en-US" dirty="0"/>
              <a:t>       </a:t>
            </a:r>
            <a:r>
              <a:rPr lang="en-US" b="1" dirty="0"/>
              <a:t>public void write(</a:t>
            </a:r>
            <a:r>
              <a:rPr lang="en-US" b="1" dirty="0" err="1"/>
              <a:t>DataOutput</a:t>
            </a:r>
            <a:r>
              <a:rPr lang="en-US" b="1" dirty="0"/>
              <a:t> out) throws </a:t>
            </a:r>
            <a:r>
              <a:rPr lang="en-US" b="1" dirty="0" err="1"/>
              <a:t>IOException</a:t>
            </a:r>
            <a:r>
              <a:rPr lang="en-US" dirty="0"/>
              <a:t> {</a:t>
            </a:r>
          </a:p>
          <a:p>
            <a:r>
              <a:rPr lang="en-US" dirty="0"/>
              <a:t>         </a:t>
            </a:r>
            <a:r>
              <a:rPr lang="en-US" dirty="0" err="1"/>
              <a:t>out.writeInt</a:t>
            </a:r>
            <a:r>
              <a:rPr lang="en-US" dirty="0"/>
              <a:t>(counter);</a:t>
            </a:r>
          </a:p>
          <a:p>
            <a:r>
              <a:rPr lang="en-US" dirty="0"/>
              <a:t>         </a:t>
            </a:r>
            <a:r>
              <a:rPr lang="en-US" dirty="0" err="1"/>
              <a:t>out.writeLong</a:t>
            </a:r>
            <a:r>
              <a:rPr lang="en-US" dirty="0"/>
              <a:t>(timestamp);</a:t>
            </a:r>
          </a:p>
          <a:p>
            <a:r>
              <a:rPr lang="en-US" dirty="0"/>
              <a:t>       }</a:t>
            </a:r>
          </a:p>
          <a:p>
            <a:r>
              <a:rPr lang="en-US" dirty="0"/>
              <a:t>       </a:t>
            </a:r>
          </a:p>
          <a:p>
            <a:r>
              <a:rPr lang="en-US" dirty="0"/>
              <a:t>       </a:t>
            </a:r>
            <a:r>
              <a:rPr lang="en-US" b="1" dirty="0"/>
              <a:t>public void </a:t>
            </a:r>
            <a:r>
              <a:rPr lang="en-US" b="1" dirty="0" err="1"/>
              <a:t>readFields</a:t>
            </a:r>
            <a:r>
              <a:rPr lang="en-US" b="1" dirty="0"/>
              <a:t>(</a:t>
            </a:r>
            <a:r>
              <a:rPr lang="en-US" b="1" dirty="0" err="1"/>
              <a:t>DataInput</a:t>
            </a:r>
            <a:r>
              <a:rPr lang="en-US" b="1" dirty="0"/>
              <a:t> in) throws </a:t>
            </a:r>
            <a:r>
              <a:rPr lang="en-US" b="1" dirty="0" err="1"/>
              <a:t>IOException</a:t>
            </a:r>
            <a:r>
              <a:rPr lang="en-US" dirty="0"/>
              <a:t> {</a:t>
            </a:r>
          </a:p>
          <a:p>
            <a:r>
              <a:rPr lang="en-US" dirty="0"/>
              <a:t>         counter = </a:t>
            </a:r>
            <a:r>
              <a:rPr lang="en-US" dirty="0" err="1"/>
              <a:t>in.readInt</a:t>
            </a:r>
            <a:r>
              <a:rPr lang="en-US" dirty="0"/>
              <a:t>();</a:t>
            </a:r>
          </a:p>
          <a:p>
            <a:r>
              <a:rPr lang="en-US" dirty="0"/>
              <a:t>         timestamp = </a:t>
            </a:r>
            <a:r>
              <a:rPr lang="en-US" dirty="0" err="1"/>
              <a:t>in.readLong</a:t>
            </a:r>
            <a:r>
              <a:rPr lang="en-US" dirty="0"/>
              <a:t>();</a:t>
            </a:r>
          </a:p>
          <a:p>
            <a:r>
              <a:rPr lang="en-US" dirty="0"/>
              <a:t>       }</a:t>
            </a:r>
          </a:p>
          <a:p>
            <a:r>
              <a:rPr lang="en-US" dirty="0"/>
              <a:t>       </a:t>
            </a:r>
          </a:p>
          <a:p>
            <a:r>
              <a:rPr lang="en-US" dirty="0"/>
              <a:t>       </a:t>
            </a:r>
            <a:r>
              <a:rPr lang="en-US" b="1" dirty="0"/>
              <a:t>public </a:t>
            </a: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b="1" dirty="0" err="1"/>
              <a:t>compareTo</a:t>
            </a:r>
            <a:r>
              <a:rPr lang="en-US" b="1" dirty="0"/>
              <a:t>(</a:t>
            </a:r>
            <a:r>
              <a:rPr lang="en-US" b="1" dirty="0" err="1"/>
              <a:t>MyWritableComparable</a:t>
            </a:r>
            <a:r>
              <a:rPr lang="en-US" b="1" dirty="0"/>
              <a:t> w) </a:t>
            </a:r>
            <a:r>
              <a:rPr lang="en-US" dirty="0"/>
              <a:t>{</a:t>
            </a:r>
          </a:p>
          <a:p>
            <a:r>
              <a:rPr lang="en-US" dirty="0"/>
              <a:t>     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thisValue</a:t>
            </a:r>
            <a:r>
              <a:rPr lang="en-US" dirty="0"/>
              <a:t> = </a:t>
            </a:r>
            <a:r>
              <a:rPr lang="en-US" dirty="0" err="1"/>
              <a:t>this.value</a:t>
            </a:r>
            <a:r>
              <a:rPr lang="en-US" dirty="0"/>
              <a:t>;</a:t>
            </a:r>
          </a:p>
          <a:p>
            <a:r>
              <a:rPr lang="en-US" dirty="0"/>
              <a:t>     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thatValue</a:t>
            </a:r>
            <a:r>
              <a:rPr lang="en-US" dirty="0"/>
              <a:t> = ((</a:t>
            </a:r>
            <a:r>
              <a:rPr lang="en-US" dirty="0" err="1"/>
              <a:t>IntWritable</a:t>
            </a:r>
            <a:r>
              <a:rPr lang="en-US" dirty="0"/>
              <a:t>)o).value;</a:t>
            </a:r>
          </a:p>
          <a:p>
            <a:r>
              <a:rPr lang="en-US" dirty="0"/>
              <a:t>         return (</a:t>
            </a:r>
            <a:r>
              <a:rPr lang="en-US" dirty="0" err="1"/>
              <a:t>thisValue</a:t>
            </a:r>
            <a:r>
              <a:rPr lang="en-US" dirty="0"/>
              <a:t> &lt; </a:t>
            </a:r>
            <a:r>
              <a:rPr lang="en-US" dirty="0" err="1"/>
              <a:t>thatValue</a:t>
            </a:r>
            <a:r>
              <a:rPr lang="en-US" dirty="0"/>
              <a:t> ? -1 : (</a:t>
            </a:r>
            <a:r>
              <a:rPr lang="en-US" dirty="0" err="1"/>
              <a:t>thisValue</a:t>
            </a:r>
            <a:r>
              <a:rPr lang="en-US" dirty="0"/>
              <a:t>==</a:t>
            </a:r>
            <a:r>
              <a:rPr lang="en-US" dirty="0" err="1"/>
              <a:t>thatValue</a:t>
            </a:r>
            <a:r>
              <a:rPr lang="en-US" dirty="0"/>
              <a:t> ? 0 : 1));</a:t>
            </a:r>
          </a:p>
          <a:p>
            <a:r>
              <a:rPr lang="en-US" dirty="0"/>
              <a:t>       }</a:t>
            </a:r>
          </a:p>
          <a:p>
            <a:r>
              <a:rPr lang="en-US" dirty="0"/>
              <a:t>     }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82276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Getting Data To The Mapper</a:t>
            </a:r>
          </a:p>
        </p:txBody>
      </p:sp>
      <p:graphicFrame>
        <p:nvGraphicFramePr>
          <p:cNvPr id="14338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1066800" y="1600200"/>
          <a:ext cx="6553200" cy="495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Visio" r:id="rId3" imgW="4114800" imgH="3111500" progId="Visio.Drawing.11">
                  <p:embed/>
                </p:oleObj>
              </mc:Choice>
              <mc:Fallback>
                <p:oleObj name="Visio" r:id="rId3" imgW="4114800" imgH="311150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00200"/>
                        <a:ext cx="6553200" cy="495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665" y="324278"/>
            <a:ext cx="8003067" cy="6463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public static void main(String[] </a:t>
            </a:r>
            <a:r>
              <a:rPr lang="en-US" dirty="0" err="1"/>
              <a:t>args</a:t>
            </a:r>
            <a:r>
              <a:rPr lang="en-US" dirty="0"/>
              <a:t>) throws Exception {</a:t>
            </a:r>
          </a:p>
          <a:p>
            <a:r>
              <a:rPr lang="en-US" b="1" dirty="0"/>
              <a:t>    Configuration </a:t>
            </a:r>
            <a:r>
              <a:rPr lang="en-US" b="1" dirty="0" err="1"/>
              <a:t>conf</a:t>
            </a:r>
            <a:r>
              <a:rPr lang="en-US" b="1" dirty="0"/>
              <a:t> = new Configuration();</a:t>
            </a:r>
          </a:p>
          <a:p>
            <a:r>
              <a:rPr lang="en-US" dirty="0"/>
              <a:t>    String[] </a:t>
            </a:r>
            <a:r>
              <a:rPr lang="en-US" dirty="0" err="1"/>
              <a:t>otherArgs</a:t>
            </a:r>
            <a:r>
              <a:rPr lang="en-US" dirty="0"/>
              <a:t> = new </a:t>
            </a:r>
            <a:r>
              <a:rPr lang="en-US" dirty="0" err="1"/>
              <a:t>GenericOptionsParser</a:t>
            </a:r>
            <a:r>
              <a:rPr lang="en-US" dirty="0"/>
              <a:t>(</a:t>
            </a:r>
            <a:r>
              <a:rPr lang="en-US" dirty="0" err="1"/>
              <a:t>conf</a:t>
            </a:r>
            <a:r>
              <a:rPr lang="en-US" dirty="0"/>
              <a:t>, </a:t>
            </a:r>
            <a:r>
              <a:rPr lang="en-US" dirty="0" err="1"/>
              <a:t>args</a:t>
            </a:r>
            <a:r>
              <a:rPr lang="en-US" dirty="0"/>
              <a:t>).</a:t>
            </a:r>
            <a:r>
              <a:rPr lang="en-US" dirty="0" err="1"/>
              <a:t>getRemainingArgs</a:t>
            </a:r>
            <a:r>
              <a:rPr lang="en-US" dirty="0"/>
              <a:t>();</a:t>
            </a:r>
          </a:p>
          <a:p>
            <a:r>
              <a:rPr lang="en-US" dirty="0"/>
              <a:t>    if (</a:t>
            </a:r>
            <a:r>
              <a:rPr lang="en-US" dirty="0" err="1"/>
              <a:t>otherArgs.length</a:t>
            </a:r>
            <a:r>
              <a:rPr lang="en-US" dirty="0"/>
              <a:t> != 2) {</a:t>
            </a:r>
          </a:p>
          <a:p>
            <a:r>
              <a:rPr lang="en-US" dirty="0"/>
              <a:t>      </a:t>
            </a:r>
            <a:r>
              <a:rPr lang="en-US" dirty="0" err="1"/>
              <a:t>System.err.println</a:t>
            </a:r>
            <a:r>
              <a:rPr lang="en-US" dirty="0"/>
              <a:t>("Usage: </a:t>
            </a:r>
            <a:r>
              <a:rPr lang="en-US" dirty="0" err="1"/>
              <a:t>wordcount</a:t>
            </a:r>
            <a:r>
              <a:rPr lang="en-US" dirty="0"/>
              <a:t> &lt;in&gt; &lt;out&gt;");</a:t>
            </a:r>
          </a:p>
          <a:p>
            <a:r>
              <a:rPr lang="en-US" dirty="0"/>
              <a:t>      </a:t>
            </a:r>
            <a:r>
              <a:rPr lang="en-US" dirty="0" err="1"/>
              <a:t>System.exit</a:t>
            </a:r>
            <a:r>
              <a:rPr lang="en-US" dirty="0"/>
              <a:t>(2);</a:t>
            </a:r>
          </a:p>
          <a:p>
            <a:r>
              <a:rPr lang="en-US" dirty="0"/>
              <a:t>    </a:t>
            </a:r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b="1" dirty="0"/>
              <a:t>    Job job = new Job(</a:t>
            </a:r>
            <a:r>
              <a:rPr lang="en-US" b="1" dirty="0" err="1"/>
              <a:t>conf</a:t>
            </a:r>
            <a:r>
              <a:rPr lang="en-US" b="1" dirty="0"/>
              <a:t>, "word count");</a:t>
            </a:r>
          </a:p>
          <a:p>
            <a:r>
              <a:rPr lang="en-US" b="1" dirty="0"/>
              <a:t>    </a:t>
            </a:r>
            <a:r>
              <a:rPr lang="en-US" b="1" dirty="0" err="1"/>
              <a:t>job.setJarByClass</a:t>
            </a:r>
            <a:r>
              <a:rPr lang="en-US" b="1" dirty="0"/>
              <a:t>(</a:t>
            </a:r>
            <a:r>
              <a:rPr lang="en-US" b="1" dirty="0" err="1"/>
              <a:t>WordCount.class</a:t>
            </a:r>
            <a:r>
              <a:rPr lang="en-US" b="1" dirty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/>
              <a:t>job.setMapperClass</a:t>
            </a:r>
            <a:r>
              <a:rPr lang="en-US" dirty="0"/>
              <a:t>(</a:t>
            </a:r>
            <a:r>
              <a:rPr lang="en-US" dirty="0" err="1"/>
              <a:t>TokenizerMapper.class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job.setCombinerClass</a:t>
            </a:r>
            <a:r>
              <a:rPr lang="en-US" dirty="0"/>
              <a:t>(</a:t>
            </a:r>
            <a:r>
              <a:rPr lang="en-US" dirty="0" err="1"/>
              <a:t>IntSumReducer.class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job.setReducerClass</a:t>
            </a:r>
            <a:r>
              <a:rPr lang="en-US" dirty="0"/>
              <a:t>(</a:t>
            </a:r>
            <a:r>
              <a:rPr lang="en-US" dirty="0" err="1"/>
              <a:t>IntSumReducer.class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job.setOutputKeyClass</a:t>
            </a:r>
            <a:r>
              <a:rPr lang="en-US" dirty="0"/>
              <a:t>(</a:t>
            </a:r>
            <a:r>
              <a:rPr lang="en-US" dirty="0" err="1"/>
              <a:t>Text.class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job.setOutputValueClass</a:t>
            </a:r>
            <a:r>
              <a:rPr lang="en-US" dirty="0"/>
              <a:t>(</a:t>
            </a:r>
            <a:r>
              <a:rPr lang="en-US" dirty="0" err="1"/>
              <a:t>IntWritable.class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    </a:t>
            </a:r>
            <a:r>
              <a:rPr lang="en-US" b="1" dirty="0" err="1">
                <a:solidFill>
                  <a:srgbClr val="FF0000"/>
                </a:solidFill>
              </a:rPr>
              <a:t>FileInputFormat.addInputPath</a:t>
            </a:r>
            <a:r>
              <a:rPr lang="en-US" b="1" dirty="0">
                <a:solidFill>
                  <a:srgbClr val="FF0000"/>
                </a:solidFill>
              </a:rPr>
              <a:t>(job, new Path(</a:t>
            </a:r>
            <a:r>
              <a:rPr lang="en-US" b="1" dirty="0" err="1">
                <a:solidFill>
                  <a:srgbClr val="FF0000"/>
                </a:solidFill>
              </a:rPr>
              <a:t>otherArgs</a:t>
            </a:r>
            <a:r>
              <a:rPr lang="en-US" b="1" dirty="0">
                <a:solidFill>
                  <a:srgbClr val="FF0000"/>
                </a:solidFill>
              </a:rPr>
              <a:t>[0]));</a:t>
            </a:r>
          </a:p>
          <a:p>
            <a:r>
              <a:rPr lang="en-US" dirty="0"/>
              <a:t>    </a:t>
            </a:r>
            <a:r>
              <a:rPr lang="en-US" dirty="0" err="1"/>
              <a:t>FileOutputFormat.setOutputPath</a:t>
            </a:r>
            <a:r>
              <a:rPr lang="en-US" dirty="0"/>
              <a:t>(job, new Path(</a:t>
            </a:r>
            <a:r>
              <a:rPr lang="en-US" dirty="0" err="1"/>
              <a:t>otherArgs</a:t>
            </a:r>
            <a:r>
              <a:rPr lang="en-US" dirty="0"/>
              <a:t>[1]));</a:t>
            </a:r>
          </a:p>
          <a:p>
            <a:endParaRPr lang="en-US" b="1" dirty="0" smtClean="0"/>
          </a:p>
          <a:p>
            <a:r>
              <a:rPr lang="en-US" b="1" dirty="0" smtClean="0"/>
              <a:t>    </a:t>
            </a:r>
            <a:r>
              <a:rPr lang="en-US" b="1" dirty="0" err="1"/>
              <a:t>System.exit</a:t>
            </a:r>
            <a:r>
              <a:rPr lang="en-US" b="1" dirty="0"/>
              <a:t>(</a:t>
            </a:r>
            <a:r>
              <a:rPr lang="en-US" b="1" dirty="0" err="1"/>
              <a:t>job.waitForCompletion</a:t>
            </a:r>
            <a:r>
              <a:rPr lang="en-US" b="1" dirty="0"/>
              <a:t>(true) ? 0 : 1);</a:t>
            </a:r>
          </a:p>
          <a:p>
            <a:r>
              <a:rPr lang="en-US" dirty="0"/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702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Reading Data</a:t>
            </a:r>
          </a:p>
        </p:txBody>
      </p:sp>
      <p:sp>
        <p:nvSpPr>
          <p:cNvPr id="1536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Data sets are specified by InputFormats</a:t>
            </a:r>
          </a:p>
          <a:p>
            <a:pPr lvl="1"/>
            <a:r>
              <a:rPr lang="en-US">
                <a:latin typeface="Calibri" charset="0"/>
              </a:rPr>
              <a:t>Defines input data (e.g., a directory)</a:t>
            </a:r>
          </a:p>
          <a:p>
            <a:pPr lvl="1"/>
            <a:r>
              <a:rPr lang="en-US">
                <a:latin typeface="Calibri" charset="0"/>
              </a:rPr>
              <a:t>Identifies partitions of the data that form an InputSplit</a:t>
            </a:r>
          </a:p>
          <a:p>
            <a:pPr lvl="1"/>
            <a:r>
              <a:rPr lang="en-US">
                <a:latin typeface="Calibri" charset="0"/>
              </a:rPr>
              <a:t>Factory for RecordReader objects to extract (k, v) records from the input source</a:t>
            </a:r>
          </a:p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FileInputFormat and Friends</a:t>
            </a:r>
          </a:p>
        </p:txBody>
      </p:sp>
      <p:sp>
        <p:nvSpPr>
          <p:cNvPr id="1638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err="1">
                <a:latin typeface="Calibri" charset="0"/>
              </a:rPr>
              <a:t>TextInputFormat</a:t>
            </a:r>
            <a:endParaRPr lang="en-US" sz="2800" dirty="0">
              <a:latin typeface="Calibri" charset="0"/>
            </a:endParaRPr>
          </a:p>
          <a:p>
            <a:pPr lvl="1"/>
            <a:r>
              <a:rPr lang="en-US" sz="2400" dirty="0">
                <a:latin typeface="Calibri" charset="0"/>
              </a:rPr>
              <a:t>Treats each </a:t>
            </a:r>
            <a:r>
              <a:rPr lang="ja-JP" altLang="en-US" sz="2400" dirty="0">
                <a:latin typeface="Arial" charset="0"/>
              </a:rPr>
              <a:t>‘</a:t>
            </a:r>
            <a:r>
              <a:rPr lang="en-US" altLang="ja-JP" sz="2400" dirty="0">
                <a:latin typeface="Calibri" charset="0"/>
              </a:rPr>
              <a:t>\n</a:t>
            </a:r>
            <a:r>
              <a:rPr lang="ja-JP" altLang="en-US" sz="2400" dirty="0">
                <a:latin typeface="Arial" charset="0"/>
              </a:rPr>
              <a:t>’</a:t>
            </a:r>
            <a:r>
              <a:rPr lang="en-US" altLang="ja-JP" sz="2400" dirty="0">
                <a:latin typeface="Calibri" charset="0"/>
              </a:rPr>
              <a:t>-terminated line of a file as a value</a:t>
            </a:r>
          </a:p>
          <a:p>
            <a:r>
              <a:rPr lang="en-US" sz="2800" dirty="0" err="1">
                <a:latin typeface="Calibri" charset="0"/>
              </a:rPr>
              <a:t>KeyValueTextInputFormat</a:t>
            </a:r>
            <a:endParaRPr lang="en-US" sz="2800" dirty="0">
              <a:latin typeface="Calibri" charset="0"/>
            </a:endParaRPr>
          </a:p>
          <a:p>
            <a:pPr lvl="1"/>
            <a:r>
              <a:rPr lang="en-US" sz="2400" dirty="0">
                <a:latin typeface="Calibri" charset="0"/>
              </a:rPr>
              <a:t>Maps </a:t>
            </a:r>
            <a:r>
              <a:rPr lang="ja-JP" altLang="en-US" sz="2400" dirty="0">
                <a:latin typeface="Arial" charset="0"/>
              </a:rPr>
              <a:t>‘</a:t>
            </a:r>
            <a:r>
              <a:rPr lang="en-US" altLang="ja-JP" sz="2400" dirty="0">
                <a:latin typeface="Calibri" charset="0"/>
              </a:rPr>
              <a:t>\n</a:t>
            </a:r>
            <a:r>
              <a:rPr lang="ja-JP" altLang="en-US" sz="2400" dirty="0">
                <a:latin typeface="Arial" charset="0"/>
              </a:rPr>
              <a:t>’</a:t>
            </a:r>
            <a:r>
              <a:rPr lang="en-US" altLang="ja-JP" sz="2400" dirty="0">
                <a:latin typeface="Calibri" charset="0"/>
              </a:rPr>
              <a:t>- terminated text lines of </a:t>
            </a:r>
            <a:r>
              <a:rPr lang="ja-JP" altLang="en-US" sz="2400" dirty="0">
                <a:latin typeface="Arial" charset="0"/>
              </a:rPr>
              <a:t>“</a:t>
            </a:r>
            <a:r>
              <a:rPr lang="en-US" altLang="ja-JP" sz="2400" dirty="0">
                <a:latin typeface="Calibri" charset="0"/>
              </a:rPr>
              <a:t>k SEP v</a:t>
            </a:r>
            <a:r>
              <a:rPr lang="ja-JP" altLang="en-US" sz="2400" dirty="0">
                <a:latin typeface="Arial" charset="0"/>
              </a:rPr>
              <a:t>”</a:t>
            </a:r>
            <a:endParaRPr lang="en-US" altLang="ja-JP" sz="2400" dirty="0">
              <a:latin typeface="Calibri" charset="0"/>
            </a:endParaRPr>
          </a:p>
          <a:p>
            <a:r>
              <a:rPr lang="en-US" sz="2800" dirty="0" err="1">
                <a:latin typeface="Calibri" charset="0"/>
              </a:rPr>
              <a:t>SequenceFileInputFormat</a:t>
            </a:r>
            <a:endParaRPr lang="en-US" sz="2800" dirty="0">
              <a:latin typeface="Calibri" charset="0"/>
            </a:endParaRPr>
          </a:p>
          <a:p>
            <a:pPr lvl="1"/>
            <a:r>
              <a:rPr lang="en-US" sz="2400" dirty="0">
                <a:latin typeface="Calibri" charset="0"/>
              </a:rPr>
              <a:t>Binary file of (k, v) pairs </a:t>
            </a:r>
            <a:r>
              <a:rPr lang="en-US" sz="2400" dirty="0" smtClean="0">
                <a:latin typeface="Calibri" charset="0"/>
              </a:rPr>
              <a:t> (passing data between the output of one </a:t>
            </a:r>
            <a:r>
              <a:rPr lang="en-US" sz="2400" dirty="0" err="1" smtClean="0">
                <a:latin typeface="Calibri" charset="0"/>
              </a:rPr>
              <a:t>MapReduce</a:t>
            </a:r>
            <a:r>
              <a:rPr lang="en-US" sz="2400" dirty="0" smtClean="0">
                <a:latin typeface="Calibri" charset="0"/>
              </a:rPr>
              <a:t> job to the input of some other </a:t>
            </a:r>
            <a:r>
              <a:rPr lang="en-US" sz="2400" dirty="0" err="1" smtClean="0">
                <a:latin typeface="Calibri" charset="0"/>
              </a:rPr>
              <a:t>MapReduce</a:t>
            </a:r>
            <a:r>
              <a:rPr lang="en-US" sz="2400" dirty="0" smtClean="0">
                <a:latin typeface="Calibri" charset="0"/>
              </a:rPr>
              <a:t> job)</a:t>
            </a:r>
            <a:endParaRPr lang="en-US" altLang="ja-JP" sz="2400" dirty="0">
              <a:latin typeface="Calibri" charset="0"/>
            </a:endParaRPr>
          </a:p>
          <a:p>
            <a:r>
              <a:rPr lang="en-US" sz="2800" dirty="0" err="1">
                <a:latin typeface="Calibri" charset="0"/>
              </a:rPr>
              <a:t>SequenceFileAsTextInputFormat</a:t>
            </a:r>
            <a:endParaRPr lang="en-US" sz="2800" dirty="0">
              <a:latin typeface="Calibri" charset="0"/>
            </a:endParaRPr>
          </a:p>
          <a:p>
            <a:pPr lvl="1"/>
            <a:r>
              <a:rPr lang="en-US" sz="2400" dirty="0">
                <a:latin typeface="Calibri" charset="0"/>
              </a:rPr>
              <a:t>Same, but maps (</a:t>
            </a:r>
            <a:r>
              <a:rPr lang="en-US" sz="2400" dirty="0" err="1">
                <a:latin typeface="Calibri" charset="0"/>
              </a:rPr>
              <a:t>k.toString</a:t>
            </a:r>
            <a:r>
              <a:rPr lang="en-US" sz="2400" dirty="0">
                <a:latin typeface="Calibri" charset="0"/>
              </a:rPr>
              <a:t>(), </a:t>
            </a:r>
            <a:r>
              <a:rPr lang="en-US" sz="2400" dirty="0" err="1">
                <a:latin typeface="Calibri" charset="0"/>
              </a:rPr>
              <a:t>v.toString</a:t>
            </a:r>
            <a:r>
              <a:rPr lang="en-US" sz="2400" dirty="0">
                <a:latin typeface="Calibri" charset="0"/>
              </a:rPr>
              <a:t>())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Filtering File Inputs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FileInputFormat</a:t>
            </a:r>
            <a:r>
              <a:rPr lang="en-US">
                <a:latin typeface="Calibri" charset="0"/>
              </a:rPr>
              <a:t> will read all files out of a specified directory and send them to the mapper</a:t>
            </a:r>
          </a:p>
          <a:p>
            <a:r>
              <a:rPr lang="en-US">
                <a:latin typeface="Calibri" charset="0"/>
              </a:rPr>
              <a:t>Delegates filtering this file list to a method subclasses may override</a:t>
            </a:r>
          </a:p>
          <a:p>
            <a:pPr lvl="1"/>
            <a:r>
              <a:rPr lang="en-US" i="1">
                <a:latin typeface="Calibri" charset="0"/>
              </a:rPr>
              <a:t>e.g., </a:t>
            </a:r>
            <a:r>
              <a:rPr lang="en-US">
                <a:latin typeface="Calibri" charset="0"/>
              </a:rPr>
              <a:t>Create your own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xyzFileInputFormat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>
                <a:latin typeface="Calibri" charset="0"/>
              </a:rPr>
              <a:t> to read *.xyz from directory list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Record Readers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Each </a:t>
            </a:r>
            <a:r>
              <a:rPr lang="en-US" i="1">
                <a:latin typeface="Calibri" charset="0"/>
              </a:rPr>
              <a:t>InputFormat</a:t>
            </a:r>
            <a:r>
              <a:rPr lang="en-US">
                <a:latin typeface="Calibri" charset="0"/>
              </a:rPr>
              <a:t> provides its own </a:t>
            </a:r>
            <a:r>
              <a:rPr lang="en-US" i="1">
                <a:latin typeface="Calibri" charset="0"/>
              </a:rPr>
              <a:t>RecordReader</a:t>
            </a:r>
            <a:r>
              <a:rPr lang="en-US">
                <a:latin typeface="Calibri" charset="0"/>
              </a:rPr>
              <a:t> implementation</a:t>
            </a:r>
          </a:p>
          <a:p>
            <a:pPr lvl="1"/>
            <a:r>
              <a:rPr lang="en-US">
                <a:latin typeface="Calibri" charset="0"/>
              </a:rPr>
              <a:t>Provides (unused?) capability multiplexing</a:t>
            </a:r>
          </a:p>
          <a:p>
            <a:r>
              <a:rPr lang="en-US" i="1">
                <a:latin typeface="Calibri" charset="0"/>
              </a:rPr>
              <a:t>LineRecordReader</a:t>
            </a:r>
            <a:endParaRPr lang="en-US">
              <a:latin typeface="Calibri" charset="0"/>
            </a:endParaRPr>
          </a:p>
          <a:p>
            <a:pPr lvl="1"/>
            <a:r>
              <a:rPr lang="en-US">
                <a:latin typeface="Calibri" charset="0"/>
              </a:rPr>
              <a:t>Reads a line from a text file</a:t>
            </a:r>
          </a:p>
          <a:p>
            <a:r>
              <a:rPr lang="en-US" i="1">
                <a:latin typeface="Calibri" charset="0"/>
              </a:rPr>
              <a:t>KeyValueRecordReader</a:t>
            </a:r>
            <a:endParaRPr lang="en-US">
              <a:latin typeface="Calibri" charset="0"/>
            </a:endParaRPr>
          </a:p>
          <a:p>
            <a:pPr lvl="1"/>
            <a:r>
              <a:rPr lang="en-US">
                <a:latin typeface="Calibri" charset="0"/>
              </a:rPr>
              <a:t>Used by </a:t>
            </a:r>
            <a:r>
              <a:rPr lang="en-US" i="1">
                <a:latin typeface="Calibri" charset="0"/>
              </a:rPr>
              <a:t>KeyValueTextInputFormat </a:t>
            </a:r>
          </a:p>
        </p:txBody>
      </p:sp>
    </p:spTree>
    <p:extLst>
      <p:ext uri="{BB962C8B-B14F-4D97-AF65-F5344CB8AC3E}">
        <p14:creationId xmlns:p14="http://schemas.microsoft.com/office/powerpoint/2010/main" val="615924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Input Split Size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FileInputFormat </a:t>
            </a:r>
            <a:r>
              <a:rPr lang="en-US">
                <a:latin typeface="Calibri" charset="0"/>
              </a:rPr>
              <a:t>will divide large files into chunks</a:t>
            </a:r>
          </a:p>
          <a:p>
            <a:pPr lvl="1"/>
            <a:r>
              <a:rPr lang="en-US">
                <a:latin typeface="Calibri" charset="0"/>
              </a:rPr>
              <a:t>Exact size controlled by mapred.min.split.size </a:t>
            </a:r>
          </a:p>
          <a:p>
            <a:r>
              <a:rPr lang="en-US">
                <a:latin typeface="Calibri" charset="0"/>
              </a:rPr>
              <a:t>RecordReaders receive file, offset, and length of chunk</a:t>
            </a:r>
          </a:p>
          <a:p>
            <a:r>
              <a:rPr lang="en-US">
                <a:latin typeface="Calibri" charset="0"/>
              </a:rPr>
              <a:t>Custom </a:t>
            </a:r>
            <a:r>
              <a:rPr lang="en-US" i="1">
                <a:latin typeface="Calibri" charset="0"/>
              </a:rPr>
              <a:t>InputFormat</a:t>
            </a:r>
            <a:r>
              <a:rPr lang="en-US">
                <a:latin typeface="Calibri" charset="0"/>
              </a:rPr>
              <a:t> implementations may override split size</a:t>
            </a:r>
          </a:p>
          <a:p>
            <a:pPr lvl="1"/>
            <a:r>
              <a:rPr lang="en-US">
                <a:latin typeface="Calibri" charset="0"/>
              </a:rPr>
              <a:t>e.g.,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NeverChunkFile</a:t>
            </a:r>
            <a:r>
              <a:rPr lang="ja-JP" altLang="en-US">
                <a:latin typeface="Arial" charset="0"/>
              </a:rPr>
              <a:t>”</a:t>
            </a:r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235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422" y="1322974"/>
            <a:ext cx="851896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public class </a:t>
            </a:r>
            <a:r>
              <a:rPr lang="en-US" dirty="0" err="1"/>
              <a:t>ObjectPositionInputFormat</a:t>
            </a:r>
            <a:r>
              <a:rPr lang="en-US" dirty="0"/>
              <a:t> extends</a:t>
            </a:r>
          </a:p>
          <a:p>
            <a:r>
              <a:rPr lang="en-US" dirty="0"/>
              <a:t>    </a:t>
            </a:r>
            <a:r>
              <a:rPr lang="en-US" dirty="0" err="1"/>
              <a:t>FileInputFormat</a:t>
            </a:r>
            <a:r>
              <a:rPr lang="en-US" dirty="0"/>
              <a:t>&lt;Text, Point3D&gt; {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b="1" dirty="0"/>
              <a:t>public </a:t>
            </a:r>
            <a:r>
              <a:rPr lang="en-US" b="1" dirty="0" err="1"/>
              <a:t>RecordReader</a:t>
            </a:r>
            <a:r>
              <a:rPr lang="en-US" b="1" dirty="0"/>
              <a:t>&lt;Text, Point3D&gt; </a:t>
            </a:r>
            <a:r>
              <a:rPr lang="en-US" b="1" dirty="0" err="1"/>
              <a:t>getRecordReader</a:t>
            </a:r>
            <a:r>
              <a:rPr lang="en-US" dirty="0"/>
              <a:t>(</a:t>
            </a:r>
          </a:p>
          <a:p>
            <a:r>
              <a:rPr lang="en-US" dirty="0"/>
              <a:t>      </a:t>
            </a:r>
            <a:r>
              <a:rPr lang="en-US" dirty="0" err="1"/>
              <a:t>InputSplit</a:t>
            </a:r>
            <a:r>
              <a:rPr lang="en-US" dirty="0"/>
              <a:t> input, </a:t>
            </a:r>
            <a:r>
              <a:rPr lang="en-US" dirty="0" err="1"/>
              <a:t>JobConf</a:t>
            </a:r>
            <a:r>
              <a:rPr lang="en-US" dirty="0"/>
              <a:t> job, Reporter reporter)</a:t>
            </a:r>
          </a:p>
          <a:p>
            <a:r>
              <a:rPr lang="en-US" dirty="0"/>
              <a:t>      throws </a:t>
            </a:r>
            <a:r>
              <a:rPr lang="en-US" dirty="0" err="1"/>
              <a:t>IOException</a:t>
            </a:r>
            <a:r>
              <a:rPr lang="en-US" dirty="0"/>
              <a:t> {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reporter.setStatus</a:t>
            </a:r>
            <a:r>
              <a:rPr lang="en-US" dirty="0"/>
              <a:t>(</a:t>
            </a:r>
            <a:r>
              <a:rPr lang="en-US" dirty="0" err="1"/>
              <a:t>input.toString</a:t>
            </a:r>
            <a:r>
              <a:rPr lang="en-US" dirty="0"/>
              <a:t>());</a:t>
            </a:r>
          </a:p>
          <a:p>
            <a:r>
              <a:rPr lang="en-US" dirty="0"/>
              <a:t>    return new </a:t>
            </a:r>
            <a:r>
              <a:rPr lang="en-US" dirty="0" err="1"/>
              <a:t>ObjPosRecordReader</a:t>
            </a:r>
            <a:r>
              <a:rPr lang="en-US" dirty="0"/>
              <a:t>(job, (</a:t>
            </a:r>
            <a:r>
              <a:rPr lang="en-US" dirty="0" err="1"/>
              <a:t>FileSplit</a:t>
            </a:r>
            <a:r>
              <a:rPr lang="en-US" dirty="0"/>
              <a:t>)input);</a:t>
            </a:r>
          </a:p>
          <a:p>
            <a:r>
              <a:rPr lang="en-US" dirty="0"/>
              <a:t>  </a:t>
            </a:r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b="1" dirty="0" smtClean="0"/>
              <a:t>   </a:t>
            </a:r>
            <a:r>
              <a:rPr lang="en-US" b="1" dirty="0" err="1" smtClean="0"/>
              <a:t>InputSplit</a:t>
            </a:r>
            <a:r>
              <a:rPr lang="en-US" b="1" dirty="0" smtClean="0"/>
              <a:t>[] </a:t>
            </a:r>
            <a:r>
              <a:rPr lang="en-US" b="1" dirty="0" err="1" smtClean="0"/>
              <a:t>getSplits</a:t>
            </a:r>
            <a:r>
              <a:rPr lang="en-US" b="1" dirty="0" smtClean="0"/>
              <a:t>(</a:t>
            </a:r>
            <a:r>
              <a:rPr lang="en-US" b="1" dirty="0" err="1" smtClean="0"/>
              <a:t>JobConf</a:t>
            </a:r>
            <a:r>
              <a:rPr lang="en-US" b="1" dirty="0" smtClean="0"/>
              <a:t> job,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numSplits</a:t>
            </a:r>
            <a:r>
              <a:rPr lang="en-US" b="1" dirty="0" smtClean="0"/>
              <a:t>) </a:t>
            </a:r>
            <a:r>
              <a:rPr lang="en-US" b="1" dirty="0" err="1" smtClean="0"/>
              <a:t>throuw</a:t>
            </a:r>
            <a:r>
              <a:rPr lang="en-US" b="1" dirty="0" smtClean="0"/>
              <a:t> </a:t>
            </a:r>
            <a:r>
              <a:rPr lang="en-US" b="1" dirty="0" err="1" smtClean="0"/>
              <a:t>IOException</a:t>
            </a:r>
            <a:r>
              <a:rPr lang="en-US" b="1" dirty="0" smtClean="0"/>
              <a:t>;</a:t>
            </a:r>
            <a:endParaRPr lang="en-US" b="1" dirty="0"/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8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Hadoop Modes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Standalone (or local) mode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There are no daemons running and everything runs in a single JVM. Standalone mode is suitable for running </a:t>
            </a:r>
            <a:r>
              <a:rPr lang="en-US" dirty="0" err="1" smtClean="0">
                <a:ea typeface="+mn-ea"/>
              </a:rPr>
              <a:t>MapReduce</a:t>
            </a:r>
            <a:r>
              <a:rPr lang="en-US" dirty="0" smtClean="0">
                <a:ea typeface="+mn-ea"/>
              </a:rPr>
              <a:t> programs during development, since it is easy to test and debug them.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Pseudo-distributed mode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 </a:t>
            </a: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daemons run on the local machine, thus simulating a cluster on a small scale.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Fully distributed mode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The </a:t>
            </a: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daemons run on a cluster of machines.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4680" y="173800"/>
            <a:ext cx="7344137" cy="6463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class </a:t>
            </a:r>
            <a:r>
              <a:rPr lang="en-US" dirty="0" err="1"/>
              <a:t>ObjPosRecordReader</a:t>
            </a:r>
            <a:r>
              <a:rPr lang="en-US" dirty="0"/>
              <a:t> implements </a:t>
            </a:r>
            <a:r>
              <a:rPr lang="en-US" dirty="0" err="1"/>
              <a:t>RecordReader</a:t>
            </a:r>
            <a:r>
              <a:rPr lang="en-US" dirty="0"/>
              <a:t>&lt;Text, Point3D&gt; {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public </a:t>
            </a:r>
            <a:r>
              <a:rPr lang="en-US" dirty="0" err="1"/>
              <a:t>ObjPosRecordReader</a:t>
            </a:r>
            <a:r>
              <a:rPr lang="en-US" dirty="0"/>
              <a:t>(</a:t>
            </a:r>
            <a:r>
              <a:rPr lang="en-US" dirty="0" err="1"/>
              <a:t>JobConf</a:t>
            </a:r>
            <a:r>
              <a:rPr lang="en-US" dirty="0"/>
              <a:t> job, </a:t>
            </a:r>
            <a:r>
              <a:rPr lang="en-US" dirty="0" err="1"/>
              <a:t>FileSplit</a:t>
            </a:r>
            <a:r>
              <a:rPr lang="en-US" dirty="0"/>
              <a:t> split) throws </a:t>
            </a:r>
            <a:r>
              <a:rPr lang="en-US" dirty="0" err="1"/>
              <a:t>IOException</a:t>
            </a:r>
            <a:r>
              <a:rPr lang="en-US" dirty="0"/>
              <a:t> </a:t>
            </a:r>
            <a:r>
              <a:rPr lang="en-US" dirty="0" smtClean="0"/>
              <a:t>{}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  public </a:t>
            </a:r>
            <a:r>
              <a:rPr lang="en-US" b="1" dirty="0" err="1"/>
              <a:t>boolean</a:t>
            </a:r>
            <a:r>
              <a:rPr lang="en-US" b="1" dirty="0"/>
              <a:t> next(Text key, Point3D value) throws </a:t>
            </a:r>
            <a:r>
              <a:rPr lang="en-US" b="1" dirty="0" err="1"/>
              <a:t>IOException</a:t>
            </a:r>
            <a:r>
              <a:rPr lang="en-US" b="1" dirty="0"/>
              <a:t> </a:t>
            </a:r>
            <a:r>
              <a:rPr lang="en-US" dirty="0"/>
              <a:t>{</a:t>
            </a:r>
          </a:p>
          <a:p>
            <a:r>
              <a:rPr lang="en-US" dirty="0"/>
              <a:t>    // get the next </a:t>
            </a:r>
            <a:r>
              <a:rPr lang="en-US" dirty="0" smtClean="0"/>
              <a:t>line}</a:t>
            </a:r>
          </a:p>
          <a:p>
            <a:endParaRPr lang="en-US" dirty="0"/>
          </a:p>
          <a:p>
            <a:r>
              <a:rPr lang="en-US" b="1" dirty="0"/>
              <a:t>  public Text </a:t>
            </a:r>
            <a:r>
              <a:rPr lang="en-US" b="1" dirty="0" err="1"/>
              <a:t>createKey</a:t>
            </a:r>
            <a:r>
              <a:rPr lang="en-US" b="1" dirty="0"/>
              <a:t>() </a:t>
            </a:r>
            <a:r>
              <a:rPr lang="en-US" dirty="0" smtClean="0"/>
              <a:t>{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b="1" dirty="0"/>
              <a:t>public Point3D </a:t>
            </a:r>
            <a:r>
              <a:rPr lang="en-US" b="1" dirty="0" err="1"/>
              <a:t>createValue</a:t>
            </a:r>
            <a:r>
              <a:rPr lang="en-US" b="1" dirty="0"/>
              <a:t>()</a:t>
            </a:r>
            <a:r>
              <a:rPr lang="en-US" dirty="0"/>
              <a:t> {</a:t>
            </a:r>
          </a:p>
          <a:p>
            <a:r>
              <a:rPr lang="en-US" dirty="0" smtClean="0"/>
              <a:t>}</a:t>
            </a:r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b="1" dirty="0"/>
              <a:t>public long </a:t>
            </a:r>
            <a:r>
              <a:rPr lang="en-US" b="1" dirty="0" err="1"/>
              <a:t>getPos</a:t>
            </a:r>
            <a:r>
              <a:rPr lang="en-US" b="1" dirty="0"/>
              <a:t>() throws </a:t>
            </a:r>
            <a:r>
              <a:rPr lang="en-US" b="1" dirty="0" err="1"/>
              <a:t>IOException</a:t>
            </a:r>
            <a:r>
              <a:rPr lang="en-US" dirty="0"/>
              <a:t> {</a:t>
            </a:r>
          </a:p>
          <a:p>
            <a:r>
              <a:rPr lang="en-US" dirty="0" smtClean="0"/>
              <a:t>}</a:t>
            </a:r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b="1" dirty="0"/>
              <a:t>public void close() throws </a:t>
            </a:r>
            <a:r>
              <a:rPr lang="en-US" b="1" dirty="0" err="1"/>
              <a:t>IOException</a:t>
            </a:r>
            <a:r>
              <a:rPr lang="en-US" dirty="0"/>
              <a:t> {</a:t>
            </a:r>
          </a:p>
          <a:p>
            <a:r>
              <a:rPr lang="en-US" dirty="0" smtClean="0"/>
              <a:t>}</a:t>
            </a:r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b="1" dirty="0"/>
              <a:t>public float </a:t>
            </a:r>
            <a:r>
              <a:rPr lang="en-US" b="1" dirty="0" err="1"/>
              <a:t>getProgress</a:t>
            </a:r>
            <a:r>
              <a:rPr lang="en-US" b="1" dirty="0"/>
              <a:t>() throws </a:t>
            </a:r>
            <a:r>
              <a:rPr lang="en-US" b="1" dirty="0" err="1"/>
              <a:t>IOException</a:t>
            </a:r>
            <a:r>
              <a:rPr lang="en-US" b="1" dirty="0"/>
              <a:t> </a:t>
            </a:r>
            <a:r>
              <a:rPr lang="en-US" dirty="0" smtClean="0"/>
              <a:t>{}</a:t>
            </a:r>
            <a:endParaRPr lang="en-US" dirty="0"/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01939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Sending Data To Reducers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Map function receives </a:t>
            </a:r>
            <a:r>
              <a:rPr lang="en-US" i="1">
                <a:latin typeface="Calibri" charset="0"/>
              </a:rPr>
              <a:t>OutputCollector</a:t>
            </a:r>
            <a:r>
              <a:rPr lang="en-US">
                <a:latin typeface="Calibri" charset="0"/>
              </a:rPr>
              <a:t> object</a:t>
            </a:r>
          </a:p>
          <a:p>
            <a:pPr lvl="1"/>
            <a:r>
              <a:rPr lang="en-US">
                <a:latin typeface="Calibri" charset="0"/>
              </a:rPr>
              <a:t>OutputCollector.collect() takes (k, v) elements</a:t>
            </a:r>
          </a:p>
          <a:p>
            <a:r>
              <a:rPr lang="en-US">
                <a:latin typeface="Calibri" charset="0"/>
              </a:rPr>
              <a:t>Any </a:t>
            </a:r>
            <a:r>
              <a:rPr lang="en-US" i="1">
                <a:latin typeface="Calibri" charset="0"/>
              </a:rPr>
              <a:t>(WritableComparable, Writable)</a:t>
            </a:r>
            <a:r>
              <a:rPr lang="en-US">
                <a:latin typeface="Calibri" charset="0"/>
              </a:rPr>
              <a:t> can be used</a:t>
            </a:r>
          </a:p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WritableComparator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Compares WritableComparable data</a:t>
            </a:r>
          </a:p>
          <a:p>
            <a:pPr lvl="1"/>
            <a:r>
              <a:rPr lang="en-US">
                <a:latin typeface="Calibri" charset="0"/>
              </a:rPr>
              <a:t>Will call WritableComparable.compare()</a:t>
            </a:r>
          </a:p>
          <a:p>
            <a:pPr lvl="1"/>
            <a:r>
              <a:rPr lang="en-US">
                <a:latin typeface="Calibri" charset="0"/>
              </a:rPr>
              <a:t>Can provide fast path for serialized data</a:t>
            </a:r>
          </a:p>
          <a:p>
            <a:r>
              <a:rPr lang="en-US" sz="2800" i="1">
                <a:latin typeface="Calibri" charset="0"/>
              </a:rPr>
              <a:t>JobConf.setOutputValueGroupingComparator()</a:t>
            </a:r>
          </a:p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Sending Data To The Client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Reporter</a:t>
            </a:r>
            <a:r>
              <a:rPr lang="en-US">
                <a:latin typeface="Calibri" charset="0"/>
              </a:rPr>
              <a:t> object sent to Mapper allows simple asynchronous feedback</a:t>
            </a:r>
          </a:p>
          <a:p>
            <a:pPr lvl="1"/>
            <a:r>
              <a:rPr lang="en-US">
                <a:latin typeface="Calibri" charset="0"/>
              </a:rPr>
              <a:t>incrCounter(Enum key, long amount) </a:t>
            </a:r>
          </a:p>
          <a:p>
            <a:pPr lvl="1"/>
            <a:r>
              <a:rPr lang="en-US">
                <a:latin typeface="Calibri" charset="0"/>
              </a:rPr>
              <a:t>setStatus(String msg)</a:t>
            </a:r>
          </a:p>
          <a:p>
            <a:r>
              <a:rPr lang="en-US">
                <a:latin typeface="Calibri" charset="0"/>
              </a:rPr>
              <a:t>Allows self-identification of input</a:t>
            </a:r>
          </a:p>
          <a:p>
            <a:pPr lvl="1"/>
            <a:r>
              <a:rPr lang="en-US">
                <a:latin typeface="Calibri" charset="0"/>
              </a:rPr>
              <a:t>InputSplit getInputSplit()</a:t>
            </a:r>
          </a:p>
          <a:p>
            <a:pPr lvl="1"/>
            <a:endParaRPr lang="en-US" i="1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>
                <a:latin typeface="Calibri" charset="0"/>
              </a:rPr>
              <a:t>Partition And Shuffle</a:t>
            </a:r>
          </a:p>
        </p:txBody>
      </p:sp>
      <p:graphicFrame>
        <p:nvGraphicFramePr>
          <p:cNvPr id="2355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609600" y="1752600"/>
          <a:ext cx="8001000" cy="468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Visio" r:id="rId3" imgW="4051300" imgH="2374900" progId="Visio.Drawing.11">
                  <p:embed/>
                </p:oleObj>
              </mc:Choice>
              <mc:Fallback>
                <p:oleObj name="Visio" r:id="rId3" imgW="4051300" imgH="237490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52600"/>
                        <a:ext cx="8001000" cy="468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Partitioner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int getPartition(key, val, numPartitions)</a:t>
            </a:r>
          </a:p>
          <a:p>
            <a:pPr lvl="1"/>
            <a:r>
              <a:rPr lang="en-US">
                <a:latin typeface="Calibri" charset="0"/>
              </a:rPr>
              <a:t>Outputs the partition number for a given key</a:t>
            </a:r>
          </a:p>
          <a:p>
            <a:pPr lvl="1"/>
            <a:r>
              <a:rPr lang="en-US">
                <a:latin typeface="Calibri" charset="0"/>
              </a:rPr>
              <a:t>One partition == values sent to one Reduce task</a:t>
            </a:r>
          </a:p>
          <a:p>
            <a:r>
              <a:rPr lang="en-US" i="1">
                <a:latin typeface="Calibri" charset="0"/>
              </a:rPr>
              <a:t>HashPartitioner</a:t>
            </a:r>
            <a:r>
              <a:rPr lang="en-US">
                <a:latin typeface="Calibri" charset="0"/>
              </a:rPr>
              <a:t> used by default</a:t>
            </a:r>
          </a:p>
          <a:p>
            <a:pPr lvl="1"/>
            <a:r>
              <a:rPr lang="en-US">
                <a:latin typeface="Calibri" charset="0"/>
              </a:rPr>
              <a:t>Uses key.hashCode() to return partition num</a:t>
            </a:r>
          </a:p>
          <a:p>
            <a:r>
              <a:rPr lang="en-US" i="1">
                <a:latin typeface="Calibri" charset="0"/>
              </a:rPr>
              <a:t>JobConf </a:t>
            </a:r>
            <a:r>
              <a:rPr lang="en-US">
                <a:latin typeface="Calibri" charset="0"/>
              </a:rPr>
              <a:t>sets </a:t>
            </a:r>
            <a:r>
              <a:rPr lang="en-US" i="1">
                <a:latin typeface="Calibri" charset="0"/>
              </a:rPr>
              <a:t>Partitioner </a:t>
            </a:r>
            <a:r>
              <a:rPr lang="en-US">
                <a:latin typeface="Calibri" charset="0"/>
              </a:rPr>
              <a:t>implementation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5269" y="335845"/>
            <a:ext cx="7950155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public class </a:t>
            </a:r>
            <a:r>
              <a:rPr lang="en-US" dirty="0" err="1"/>
              <a:t>MyPartitioner</a:t>
            </a:r>
            <a:r>
              <a:rPr lang="en-US" dirty="0"/>
              <a:t> implements </a:t>
            </a:r>
            <a:r>
              <a:rPr lang="en-US" dirty="0" err="1"/>
              <a:t>Partitioner</a:t>
            </a:r>
            <a:r>
              <a:rPr lang="en-US" dirty="0"/>
              <a:t>&lt;</a:t>
            </a:r>
            <a:r>
              <a:rPr lang="en-US" dirty="0" err="1"/>
              <a:t>IntWritable,Text</a:t>
            </a:r>
            <a:r>
              <a:rPr lang="en-US" dirty="0"/>
              <a:t>&gt; {</a:t>
            </a:r>
          </a:p>
          <a:p>
            <a:r>
              <a:rPr lang="en-US" dirty="0"/>
              <a:t>	@Override</a:t>
            </a:r>
          </a:p>
          <a:p>
            <a:r>
              <a:rPr lang="en-US" dirty="0"/>
              <a:t>	</a:t>
            </a:r>
            <a:r>
              <a:rPr lang="en-US" b="1" dirty="0"/>
              <a:t>public </a:t>
            </a: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b="1" dirty="0" err="1"/>
              <a:t>getPartition</a:t>
            </a:r>
            <a:r>
              <a:rPr lang="en-US" b="1" dirty="0"/>
              <a:t>(</a:t>
            </a:r>
            <a:r>
              <a:rPr lang="en-US" b="1" dirty="0" err="1"/>
              <a:t>IntWritable</a:t>
            </a:r>
            <a:r>
              <a:rPr lang="en-US" b="1" dirty="0"/>
              <a:t> key, Text value, </a:t>
            </a: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b="1" dirty="0" err="1"/>
              <a:t>numPartitions</a:t>
            </a:r>
            <a:r>
              <a:rPr lang="en-US" b="1" dirty="0"/>
              <a:t>)</a:t>
            </a:r>
            <a:r>
              <a:rPr lang="en-US" dirty="0"/>
              <a:t> {</a:t>
            </a:r>
          </a:p>
          <a:p>
            <a:r>
              <a:rPr lang="en-US" dirty="0"/>
              <a:t>		/* Pretty ugly hard coded partitioning function. Don't do that in practice, it is just for the sake of understanding. */</a:t>
            </a:r>
          </a:p>
          <a:p>
            <a:r>
              <a:rPr lang="en-US" dirty="0"/>
              <a:t>	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nbOccurences</a:t>
            </a:r>
            <a:r>
              <a:rPr lang="en-US" dirty="0"/>
              <a:t> = </a:t>
            </a:r>
            <a:r>
              <a:rPr lang="en-US" dirty="0" err="1"/>
              <a:t>key.get</a:t>
            </a:r>
            <a:r>
              <a:rPr lang="en-US" dirty="0"/>
              <a:t>();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		if( </a:t>
            </a:r>
            <a:r>
              <a:rPr lang="en-US" dirty="0" err="1"/>
              <a:t>nbOccurences</a:t>
            </a:r>
            <a:r>
              <a:rPr lang="en-US" dirty="0"/>
              <a:t> &lt; 3 )</a:t>
            </a:r>
          </a:p>
          <a:p>
            <a:r>
              <a:rPr lang="en-US" dirty="0"/>
              <a:t>			return 0;</a:t>
            </a:r>
          </a:p>
          <a:p>
            <a:r>
              <a:rPr lang="en-US" dirty="0"/>
              <a:t>		else</a:t>
            </a:r>
          </a:p>
          <a:p>
            <a:r>
              <a:rPr lang="en-US" dirty="0"/>
              <a:t>			return 1;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	@Override</a:t>
            </a:r>
          </a:p>
          <a:p>
            <a:r>
              <a:rPr lang="en-US" b="1" dirty="0"/>
              <a:t>	public void configure(</a:t>
            </a:r>
            <a:r>
              <a:rPr lang="en-US" b="1" dirty="0" err="1"/>
              <a:t>JobConf</a:t>
            </a:r>
            <a:r>
              <a:rPr lang="en-US" b="1" dirty="0"/>
              <a:t> arg0) </a:t>
            </a:r>
            <a:r>
              <a:rPr lang="en-US" b="1" dirty="0" smtClean="0"/>
              <a:t>{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}</a:t>
            </a:r>
            <a:endParaRPr lang="en-US" dirty="0"/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conf.setPartitionerClass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MyPartitioner.</a:t>
            </a:r>
            <a:r>
              <a:rPr lang="en-US" b="1" dirty="0" err="1">
                <a:solidFill>
                  <a:srgbClr val="FF0000"/>
                </a:solidFill>
              </a:rPr>
              <a:t>class</a:t>
            </a:r>
            <a:r>
              <a:rPr lang="en-US" b="1" dirty="0">
                <a:solidFill>
                  <a:srgbClr val="FF0000"/>
                </a:solidFill>
              </a:rPr>
              <a:t>);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1613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Reduction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reduce(	</a:t>
            </a:r>
            <a:r>
              <a:rPr lang="en-US" sz="2800">
                <a:latin typeface="Calibri" charset="0"/>
              </a:rPr>
              <a:t>WritableComparable key,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			Iterator values,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			OutputCollector output,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			Reporter reporter)</a:t>
            </a:r>
          </a:p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Keys &amp; values sent to one partition all go to the same reduce task</a:t>
            </a:r>
          </a:p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Calls are sorted by key –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earlier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>
                <a:latin typeface="Calibri" charset="0"/>
              </a:rPr>
              <a:t> keys are reduced and output before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later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>
                <a:latin typeface="Calibri" charset="0"/>
              </a:rPr>
              <a:t> keys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12753" y="641297"/>
            <a:ext cx="8676603" cy="5285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 smtClean="0"/>
              <a:t> public static class </a:t>
            </a:r>
            <a:r>
              <a:rPr lang="en-US" dirty="0" err="1" smtClean="0"/>
              <a:t>IntSumReducer</a:t>
            </a:r>
            <a:r>
              <a:rPr lang="en-US" dirty="0" smtClean="0"/>
              <a:t> </a:t>
            </a:r>
          </a:p>
          <a:p>
            <a:pPr marL="0" indent="0">
              <a:buFont typeface="Arial" charset="0"/>
              <a:buNone/>
            </a:pPr>
            <a:r>
              <a:rPr lang="en-US" b="1" dirty="0" smtClean="0"/>
              <a:t>       extends Reducer&lt;</a:t>
            </a:r>
            <a:r>
              <a:rPr lang="en-US" b="1" dirty="0" err="1" smtClean="0"/>
              <a:t>Text,IntWritable,Text,IntWritable</a:t>
            </a:r>
            <a:r>
              <a:rPr lang="en-US" b="1" dirty="0" smtClean="0"/>
              <a:t>&gt; {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private </a:t>
            </a:r>
            <a:r>
              <a:rPr lang="en-US" dirty="0" err="1" smtClean="0"/>
              <a:t>IntWritable</a:t>
            </a:r>
            <a:r>
              <a:rPr lang="en-US" dirty="0" smtClean="0"/>
              <a:t> result = new </a:t>
            </a:r>
            <a:r>
              <a:rPr lang="en-US" dirty="0" err="1" smtClean="0"/>
              <a:t>IntWritable</a:t>
            </a:r>
            <a:r>
              <a:rPr lang="en-US" dirty="0" smtClean="0"/>
              <a:t>();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r>
              <a:rPr lang="en-US" dirty="0" smtClean="0"/>
              <a:t>    </a:t>
            </a:r>
            <a:r>
              <a:rPr lang="en-US" b="1" dirty="0" smtClean="0"/>
              <a:t>public void reduce(Text key, </a:t>
            </a:r>
            <a:r>
              <a:rPr lang="en-US" b="1" dirty="0" err="1" smtClean="0"/>
              <a:t>Iterable</a:t>
            </a:r>
            <a:r>
              <a:rPr lang="en-US" b="1" dirty="0" smtClean="0"/>
              <a:t>&lt;</a:t>
            </a:r>
            <a:r>
              <a:rPr lang="en-US" b="1" dirty="0" err="1" smtClean="0"/>
              <a:t>IntWritable</a:t>
            </a:r>
            <a:r>
              <a:rPr lang="en-US" b="1" dirty="0" smtClean="0"/>
              <a:t>&gt; values, </a:t>
            </a:r>
          </a:p>
          <a:p>
            <a:pPr marL="0" indent="0">
              <a:buFont typeface="Arial" charset="0"/>
              <a:buNone/>
            </a:pPr>
            <a:r>
              <a:rPr lang="en-US" b="1" dirty="0" smtClean="0"/>
              <a:t>                       Context context</a:t>
            </a:r>
          </a:p>
          <a:p>
            <a:pPr marL="0" indent="0">
              <a:buFont typeface="Arial" charset="0"/>
              <a:buNone/>
            </a:pPr>
            <a:r>
              <a:rPr lang="en-US" b="1" dirty="0" smtClean="0"/>
              <a:t>                       ) throws </a:t>
            </a:r>
            <a:r>
              <a:rPr lang="en-US" b="1" dirty="0" err="1" smtClean="0"/>
              <a:t>IOException</a:t>
            </a:r>
            <a:r>
              <a:rPr lang="en-US" b="1" dirty="0" smtClean="0"/>
              <a:t>, </a:t>
            </a:r>
            <a:r>
              <a:rPr lang="en-US" b="1" dirty="0" err="1" smtClean="0"/>
              <a:t>InterruptedException</a:t>
            </a:r>
            <a:r>
              <a:rPr lang="en-US" b="1" dirty="0" smtClean="0"/>
              <a:t> {</a:t>
            </a:r>
          </a:p>
          <a:p>
            <a:pPr marL="0" indent="0">
              <a:buFont typeface="Arial" charset="0"/>
              <a:buNone/>
            </a:pPr>
            <a:r>
              <a:rPr lang="is-IS" b="1" dirty="0" smtClean="0"/>
              <a:t>     </a:t>
            </a:r>
            <a:r>
              <a:rPr lang="is-IS" dirty="0" smtClean="0"/>
              <a:t> int sum = 0;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for (</a:t>
            </a:r>
            <a:r>
              <a:rPr lang="en-US" dirty="0" err="1" smtClean="0"/>
              <a:t>IntWritable</a:t>
            </a:r>
            <a:r>
              <a:rPr lang="en-US" dirty="0" smtClean="0"/>
              <a:t> </a:t>
            </a:r>
            <a:r>
              <a:rPr lang="en-US" dirty="0" err="1" smtClean="0"/>
              <a:t>val</a:t>
            </a:r>
            <a:r>
              <a:rPr lang="en-US" dirty="0" smtClean="0"/>
              <a:t> : values) {</a:t>
            </a:r>
          </a:p>
          <a:p>
            <a:pPr marL="0" indent="0">
              <a:buFont typeface="Arial" charset="0"/>
              <a:buNone/>
            </a:pPr>
            <a:r>
              <a:rPr lang="is-IS" dirty="0" smtClean="0"/>
              <a:t>        sum += val.get();</a:t>
            </a:r>
          </a:p>
          <a:p>
            <a:pPr marL="0" indent="0">
              <a:buFont typeface="Arial" charset="0"/>
              <a:buNone/>
            </a:pPr>
            <a:r>
              <a:rPr lang="is-IS" dirty="0" smtClean="0"/>
              <a:t>      }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result.set</a:t>
            </a:r>
            <a:r>
              <a:rPr lang="en-US" dirty="0" smtClean="0"/>
              <a:t>(sum);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context.write</a:t>
            </a:r>
            <a:r>
              <a:rPr lang="en-US" dirty="0" smtClean="0"/>
              <a:t>(key, result);</a:t>
            </a:r>
          </a:p>
          <a:p>
            <a:pPr marL="0" indent="0">
              <a:buFont typeface="Arial" charset="0"/>
              <a:buNone/>
            </a:pPr>
            <a:r>
              <a:rPr lang="en-US" b="1" dirty="0" smtClean="0"/>
              <a:t>    }</a:t>
            </a:r>
          </a:p>
          <a:p>
            <a:pPr marL="0" indent="0">
              <a:buFont typeface="Arial" charset="0"/>
              <a:buNone/>
            </a:pPr>
            <a:r>
              <a:rPr lang="en-US" dirty="0" smtClean="0"/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503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Finally: Writing The Output</a:t>
            </a:r>
          </a:p>
        </p:txBody>
      </p:sp>
      <p:graphicFrame>
        <p:nvGraphicFramePr>
          <p:cNvPr id="26626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914400" y="2233613"/>
          <a:ext cx="7010400" cy="370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Visio" r:id="rId3" imgW="3187700" imgH="1689100" progId="Visio.Drawing.11">
                  <p:embed/>
                </p:oleObj>
              </mc:Choice>
              <mc:Fallback>
                <p:oleObj name="Visio" r:id="rId3" imgW="3187700" imgH="168910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33613"/>
                        <a:ext cx="7010400" cy="370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Pseudo Distributed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758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Create an RSA key to be used by </a:t>
            </a: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when </a:t>
            </a:r>
            <a:r>
              <a:rPr lang="en-US" dirty="0" err="1" smtClean="0">
                <a:ea typeface="+mn-ea"/>
                <a:cs typeface="+mn-cs"/>
              </a:rPr>
              <a:t>ssh’ing</a:t>
            </a:r>
            <a:r>
              <a:rPr lang="en-US" dirty="0" smtClean="0">
                <a:ea typeface="+mn-ea"/>
                <a:cs typeface="+mn-cs"/>
              </a:rPr>
              <a:t> to </a:t>
            </a:r>
            <a:r>
              <a:rPr lang="en-US" dirty="0" err="1" smtClean="0">
                <a:ea typeface="+mn-ea"/>
                <a:cs typeface="+mn-cs"/>
              </a:rPr>
              <a:t>Localhost</a:t>
            </a:r>
            <a:r>
              <a:rPr lang="en-US" dirty="0" smtClean="0">
                <a:ea typeface="+mn-ea"/>
                <a:cs typeface="+mn-cs"/>
              </a:rPr>
              <a:t>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ssh-keygen</a:t>
            </a:r>
            <a:r>
              <a:rPr lang="en-US" dirty="0" smtClean="0">
                <a:ea typeface="+mn-ea"/>
              </a:rPr>
              <a:t> -t </a:t>
            </a:r>
            <a:r>
              <a:rPr lang="en-US" dirty="0" err="1" smtClean="0">
                <a:ea typeface="+mn-ea"/>
              </a:rPr>
              <a:t>rsa</a:t>
            </a:r>
            <a:r>
              <a:rPr lang="en-US" dirty="0" smtClean="0">
                <a:ea typeface="+mn-ea"/>
              </a:rPr>
              <a:t> -P ""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cat ~/.</a:t>
            </a:r>
            <a:r>
              <a:rPr lang="en-US" dirty="0" err="1" smtClean="0">
                <a:ea typeface="+mn-ea"/>
              </a:rPr>
              <a:t>ssh</a:t>
            </a:r>
            <a:r>
              <a:rPr lang="en-US" dirty="0" smtClean="0">
                <a:ea typeface="+mn-ea"/>
              </a:rPr>
              <a:t>/</a:t>
            </a:r>
            <a:r>
              <a:rPr lang="en-US" dirty="0" err="1" smtClean="0">
                <a:ea typeface="+mn-ea"/>
              </a:rPr>
              <a:t>id_rsa.pub</a:t>
            </a:r>
            <a:r>
              <a:rPr lang="en-US" dirty="0" smtClean="0">
                <a:ea typeface="+mn-ea"/>
              </a:rPr>
              <a:t> &gt;&gt; ~/.</a:t>
            </a:r>
            <a:r>
              <a:rPr lang="en-US" dirty="0" err="1" smtClean="0">
                <a:ea typeface="+mn-ea"/>
              </a:rPr>
              <a:t>ssh</a:t>
            </a:r>
            <a:r>
              <a:rPr lang="en-US" dirty="0" smtClean="0">
                <a:ea typeface="+mn-ea"/>
              </a:rPr>
              <a:t>/</a:t>
            </a:r>
            <a:r>
              <a:rPr lang="en-US" dirty="0" err="1" smtClean="0">
                <a:ea typeface="+mn-ea"/>
              </a:rPr>
              <a:t>authorized_keys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ssh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localhost</a:t>
            </a:r>
            <a:r>
              <a:rPr lang="en-US" dirty="0" smtClean="0">
                <a:ea typeface="+mn-ea"/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Configuration Files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Core-</a:t>
            </a:r>
            <a:r>
              <a:rPr lang="en-US" dirty="0" err="1" smtClean="0">
                <a:ea typeface="+mn-ea"/>
              </a:rPr>
              <a:t>site.xml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Mapredu-site.xml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Hdfs-site.xml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Masters/Slaves: </a:t>
            </a:r>
            <a:r>
              <a:rPr lang="en-US" dirty="0" err="1" smtClean="0">
                <a:ea typeface="+mn-ea"/>
              </a:rPr>
              <a:t>localhost</a:t>
            </a: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latin typeface="Calibri" charset="0"/>
              </a:rPr>
              <a:t>OutputFormat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Analogous to </a:t>
            </a:r>
            <a:r>
              <a:rPr lang="en-US" i="1">
                <a:latin typeface="Calibri" charset="0"/>
              </a:rPr>
              <a:t>InputFormat</a:t>
            </a:r>
          </a:p>
          <a:p>
            <a:r>
              <a:rPr lang="en-US" i="1">
                <a:latin typeface="Calibri" charset="0"/>
              </a:rPr>
              <a:t>TextOutputFormat</a:t>
            </a:r>
            <a:endParaRPr lang="en-US">
              <a:latin typeface="Calibri" charset="0"/>
            </a:endParaRPr>
          </a:p>
          <a:p>
            <a:pPr lvl="1"/>
            <a:r>
              <a:rPr lang="en-US">
                <a:latin typeface="Calibri" charset="0"/>
              </a:rPr>
              <a:t>Writes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key val\n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>
                <a:latin typeface="Calibri" charset="0"/>
              </a:rPr>
              <a:t> strings to output file</a:t>
            </a:r>
          </a:p>
          <a:p>
            <a:r>
              <a:rPr lang="en-US" i="1">
                <a:latin typeface="Calibri" charset="0"/>
              </a:rPr>
              <a:t>SequenceFileOutputFormat</a:t>
            </a:r>
          </a:p>
          <a:p>
            <a:pPr lvl="1"/>
            <a:r>
              <a:rPr lang="en-US">
                <a:latin typeface="Calibri" charset="0"/>
              </a:rPr>
              <a:t>Uses a binary format to pack (k, v) pairs</a:t>
            </a:r>
          </a:p>
          <a:p>
            <a:r>
              <a:rPr lang="en-US" i="1">
                <a:latin typeface="Calibri" charset="0"/>
              </a:rPr>
              <a:t>NullOutputFormat</a:t>
            </a:r>
          </a:p>
          <a:p>
            <a:pPr lvl="1"/>
            <a:r>
              <a:rPr lang="en-US">
                <a:latin typeface="Calibri" charset="0"/>
              </a:rPr>
              <a:t>Discards output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665" y="324278"/>
            <a:ext cx="8003067" cy="6463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public static void main(String[] </a:t>
            </a:r>
            <a:r>
              <a:rPr lang="en-US" dirty="0" err="1"/>
              <a:t>args</a:t>
            </a:r>
            <a:r>
              <a:rPr lang="en-US" dirty="0"/>
              <a:t>) throws Exception {</a:t>
            </a:r>
          </a:p>
          <a:p>
            <a:r>
              <a:rPr lang="en-US" b="1" dirty="0"/>
              <a:t>    Configuration </a:t>
            </a:r>
            <a:r>
              <a:rPr lang="en-US" b="1" dirty="0" err="1"/>
              <a:t>conf</a:t>
            </a:r>
            <a:r>
              <a:rPr lang="en-US" b="1" dirty="0"/>
              <a:t> = new Configuration();</a:t>
            </a:r>
          </a:p>
          <a:p>
            <a:r>
              <a:rPr lang="en-US" dirty="0"/>
              <a:t>    String[] </a:t>
            </a:r>
            <a:r>
              <a:rPr lang="en-US" dirty="0" err="1"/>
              <a:t>otherArgs</a:t>
            </a:r>
            <a:r>
              <a:rPr lang="en-US" dirty="0"/>
              <a:t> = new </a:t>
            </a:r>
            <a:r>
              <a:rPr lang="en-US" dirty="0" err="1"/>
              <a:t>GenericOptionsParser</a:t>
            </a:r>
            <a:r>
              <a:rPr lang="en-US" dirty="0"/>
              <a:t>(</a:t>
            </a:r>
            <a:r>
              <a:rPr lang="en-US" dirty="0" err="1"/>
              <a:t>conf</a:t>
            </a:r>
            <a:r>
              <a:rPr lang="en-US" dirty="0"/>
              <a:t>, </a:t>
            </a:r>
            <a:r>
              <a:rPr lang="en-US" dirty="0" err="1"/>
              <a:t>args</a:t>
            </a:r>
            <a:r>
              <a:rPr lang="en-US" dirty="0"/>
              <a:t>).</a:t>
            </a:r>
            <a:r>
              <a:rPr lang="en-US" dirty="0" err="1"/>
              <a:t>getRemainingArgs</a:t>
            </a:r>
            <a:r>
              <a:rPr lang="en-US" dirty="0"/>
              <a:t>();</a:t>
            </a:r>
          </a:p>
          <a:p>
            <a:r>
              <a:rPr lang="en-US" dirty="0"/>
              <a:t>    if (</a:t>
            </a:r>
            <a:r>
              <a:rPr lang="en-US" dirty="0" err="1"/>
              <a:t>otherArgs.length</a:t>
            </a:r>
            <a:r>
              <a:rPr lang="en-US" dirty="0"/>
              <a:t> != 2) {</a:t>
            </a:r>
          </a:p>
          <a:p>
            <a:r>
              <a:rPr lang="en-US" dirty="0"/>
              <a:t>      </a:t>
            </a:r>
            <a:r>
              <a:rPr lang="en-US" dirty="0" err="1"/>
              <a:t>System.err.println</a:t>
            </a:r>
            <a:r>
              <a:rPr lang="en-US" dirty="0"/>
              <a:t>("Usage: </a:t>
            </a:r>
            <a:r>
              <a:rPr lang="en-US" dirty="0" err="1"/>
              <a:t>wordcount</a:t>
            </a:r>
            <a:r>
              <a:rPr lang="en-US" dirty="0"/>
              <a:t> &lt;in&gt; &lt;out&gt;");</a:t>
            </a:r>
          </a:p>
          <a:p>
            <a:r>
              <a:rPr lang="en-US" dirty="0"/>
              <a:t>      </a:t>
            </a:r>
            <a:r>
              <a:rPr lang="en-US" dirty="0" err="1"/>
              <a:t>System.exit</a:t>
            </a:r>
            <a:r>
              <a:rPr lang="en-US" dirty="0"/>
              <a:t>(2);</a:t>
            </a:r>
          </a:p>
          <a:p>
            <a:r>
              <a:rPr lang="en-US" dirty="0"/>
              <a:t>    </a:t>
            </a:r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b="1" dirty="0"/>
              <a:t>    Job job = new Job(</a:t>
            </a:r>
            <a:r>
              <a:rPr lang="en-US" b="1" dirty="0" err="1"/>
              <a:t>conf</a:t>
            </a:r>
            <a:r>
              <a:rPr lang="en-US" b="1" dirty="0"/>
              <a:t>, "word count");</a:t>
            </a:r>
          </a:p>
          <a:p>
            <a:r>
              <a:rPr lang="en-US" b="1" dirty="0"/>
              <a:t>    </a:t>
            </a:r>
            <a:r>
              <a:rPr lang="en-US" b="1" dirty="0" err="1"/>
              <a:t>job.setJarByClass</a:t>
            </a:r>
            <a:r>
              <a:rPr lang="en-US" b="1" dirty="0"/>
              <a:t>(</a:t>
            </a:r>
            <a:r>
              <a:rPr lang="en-US" b="1" dirty="0" err="1"/>
              <a:t>WordCount.class</a:t>
            </a:r>
            <a:r>
              <a:rPr lang="en-US" b="1" dirty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/>
              <a:t>job.setMapperClass</a:t>
            </a:r>
            <a:r>
              <a:rPr lang="en-US" dirty="0"/>
              <a:t>(</a:t>
            </a:r>
            <a:r>
              <a:rPr lang="en-US" dirty="0" err="1"/>
              <a:t>TokenizerMapper.class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job.setCombinerClass</a:t>
            </a:r>
            <a:r>
              <a:rPr lang="en-US" dirty="0"/>
              <a:t>(</a:t>
            </a:r>
            <a:r>
              <a:rPr lang="en-US" dirty="0" err="1"/>
              <a:t>IntSumReducer.class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job.setReducerClass</a:t>
            </a:r>
            <a:r>
              <a:rPr lang="en-US" dirty="0"/>
              <a:t>(</a:t>
            </a:r>
            <a:r>
              <a:rPr lang="en-US" dirty="0" err="1"/>
              <a:t>IntSumReducer.class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/>
              <a:t>  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job.setOutputKeyClass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Text.class</a:t>
            </a:r>
            <a:r>
              <a:rPr lang="en-US" b="1" dirty="0">
                <a:solidFill>
                  <a:srgbClr val="FF0000"/>
                </a:solidFill>
              </a:rPr>
              <a:t>);</a:t>
            </a:r>
          </a:p>
          <a:p>
            <a:r>
              <a:rPr lang="en-US" b="1" dirty="0">
                <a:solidFill>
                  <a:srgbClr val="FF0000"/>
                </a:solidFill>
              </a:rPr>
              <a:t>    </a:t>
            </a:r>
            <a:r>
              <a:rPr lang="en-US" b="1" dirty="0" err="1">
                <a:solidFill>
                  <a:srgbClr val="FF0000"/>
                </a:solidFill>
              </a:rPr>
              <a:t>job.setOutputValueClass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IntWritable.class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    </a:t>
            </a:r>
            <a:r>
              <a:rPr lang="en-US" dirty="0" err="1"/>
              <a:t>FileInputFormat.addInputPath</a:t>
            </a:r>
            <a:r>
              <a:rPr lang="en-US" dirty="0"/>
              <a:t>(job, new Path(</a:t>
            </a:r>
            <a:r>
              <a:rPr lang="en-US" dirty="0" err="1"/>
              <a:t>otherArgs</a:t>
            </a:r>
            <a:r>
              <a:rPr lang="en-US" dirty="0"/>
              <a:t>[0]));</a:t>
            </a:r>
          </a:p>
          <a:p>
            <a:r>
              <a:rPr lang="en-US" b="1" dirty="0">
                <a:solidFill>
                  <a:srgbClr val="FF0000"/>
                </a:solidFill>
              </a:rPr>
              <a:t>    </a:t>
            </a:r>
            <a:r>
              <a:rPr lang="en-US" b="1" dirty="0" err="1">
                <a:solidFill>
                  <a:srgbClr val="FF0000"/>
                </a:solidFill>
              </a:rPr>
              <a:t>FileOutputFormat.setOutputPath</a:t>
            </a:r>
            <a:r>
              <a:rPr lang="en-US" b="1" dirty="0">
                <a:solidFill>
                  <a:srgbClr val="FF0000"/>
                </a:solidFill>
              </a:rPr>
              <a:t>(job, new Path(</a:t>
            </a:r>
            <a:r>
              <a:rPr lang="en-US" b="1" dirty="0" err="1">
                <a:solidFill>
                  <a:srgbClr val="FF0000"/>
                </a:solidFill>
              </a:rPr>
              <a:t>otherArgs</a:t>
            </a:r>
            <a:r>
              <a:rPr lang="en-US" b="1" dirty="0">
                <a:solidFill>
                  <a:srgbClr val="FF0000"/>
                </a:solidFill>
              </a:rPr>
              <a:t>[1]));</a:t>
            </a:r>
          </a:p>
          <a:p>
            <a:endParaRPr lang="en-US" b="1" dirty="0" smtClean="0"/>
          </a:p>
          <a:p>
            <a:r>
              <a:rPr lang="en-US" b="1" dirty="0" smtClean="0"/>
              <a:t>    </a:t>
            </a:r>
            <a:r>
              <a:rPr lang="en-US" b="1" dirty="0" err="1"/>
              <a:t>System.exit</a:t>
            </a:r>
            <a:r>
              <a:rPr lang="en-US" b="1" dirty="0"/>
              <a:t>(</a:t>
            </a:r>
            <a:r>
              <a:rPr lang="en-US" b="1" dirty="0" err="1"/>
              <a:t>job.waitForCompletion</a:t>
            </a:r>
            <a:r>
              <a:rPr lang="en-US" b="1" dirty="0"/>
              <a:t>(true) ? 0 : 1);</a:t>
            </a:r>
          </a:p>
          <a:p>
            <a:r>
              <a:rPr lang="en-US" dirty="0"/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901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ChangeArrowheads="1"/>
          </p:cNvSpPr>
          <p:nvPr/>
        </p:nvSpPr>
        <p:spPr bwMode="auto">
          <a:xfrm>
            <a:off x="247650" y="636588"/>
            <a:ext cx="370205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&lt;?xml version="1.0"?&gt;</a:t>
            </a:r>
          </a:p>
          <a:p>
            <a:r>
              <a:rPr lang="en-US"/>
              <a:t>&lt;!-- core-site.xml --&gt;</a:t>
            </a:r>
          </a:p>
          <a:p>
            <a:r>
              <a:rPr lang="en-US"/>
              <a:t>&lt;configuration&gt;</a:t>
            </a:r>
          </a:p>
          <a:p>
            <a:r>
              <a:rPr lang="en-US"/>
              <a:t>  &lt;property&gt;</a:t>
            </a:r>
          </a:p>
          <a:p>
            <a:r>
              <a:rPr lang="en-US"/>
              <a:t>    &lt;name&gt;fs.default.name&lt;/name&gt;</a:t>
            </a:r>
          </a:p>
          <a:p>
            <a:r>
              <a:rPr lang="en-US"/>
              <a:t>    &lt;value&gt;hdfs://localhost/&lt;/value&gt;</a:t>
            </a:r>
          </a:p>
          <a:p>
            <a:endParaRPr lang="en-US"/>
          </a:p>
          <a:p>
            <a:r>
              <a:rPr lang="en-US"/>
              <a:t>  &lt;/property&gt;</a:t>
            </a:r>
          </a:p>
          <a:p>
            <a:r>
              <a:rPr lang="en-US"/>
              <a:t>&lt;/configuration&gt;</a:t>
            </a:r>
          </a:p>
          <a:p>
            <a:endParaRPr lang="en-US"/>
          </a:p>
          <a:p>
            <a:r>
              <a:rPr lang="en-US"/>
              <a:t>&lt;?xml version="1.0"?&gt;</a:t>
            </a:r>
          </a:p>
          <a:p>
            <a:r>
              <a:rPr lang="en-US"/>
              <a:t>&lt;!-- hdfs-site.xml --&gt;</a:t>
            </a:r>
          </a:p>
          <a:p>
            <a:r>
              <a:rPr lang="en-US"/>
              <a:t>&lt;configuration&gt;</a:t>
            </a:r>
          </a:p>
          <a:p>
            <a:r>
              <a:rPr lang="en-US"/>
              <a:t>  &lt;property&gt;</a:t>
            </a:r>
          </a:p>
          <a:p>
            <a:r>
              <a:rPr lang="en-US"/>
              <a:t>    &lt;name&gt;dfs.replication&lt;/name&gt;</a:t>
            </a:r>
          </a:p>
          <a:p>
            <a:endParaRPr lang="en-US"/>
          </a:p>
          <a:p>
            <a:r>
              <a:rPr lang="en-US"/>
              <a:t>    &lt;value&gt;1&lt;/value&gt;</a:t>
            </a:r>
          </a:p>
          <a:p>
            <a:r>
              <a:rPr lang="en-US"/>
              <a:t>  &lt;/property&gt;</a:t>
            </a:r>
          </a:p>
          <a:p>
            <a:r>
              <a:rPr lang="en-US"/>
              <a:t>&lt;/configuration&gt;</a:t>
            </a:r>
          </a:p>
          <a:p>
            <a:endParaRPr lang="en-US"/>
          </a:p>
        </p:txBody>
      </p:sp>
      <p:sp>
        <p:nvSpPr>
          <p:cNvPr id="34818" name="TextBox 4"/>
          <p:cNvSpPr txBox="1">
            <a:spLocks noChangeArrowheads="1"/>
          </p:cNvSpPr>
          <p:nvPr/>
        </p:nvSpPr>
        <p:spPr bwMode="auto">
          <a:xfrm>
            <a:off x="4786313" y="744538"/>
            <a:ext cx="3817937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/>
              <a:t>&lt;?xml version="1.0"?&gt;</a:t>
            </a:r>
          </a:p>
          <a:p>
            <a:r>
              <a:rPr lang="en-US"/>
              <a:t>&lt;!-- mapred-site.xml --&gt;</a:t>
            </a:r>
          </a:p>
          <a:p>
            <a:r>
              <a:rPr lang="en-US"/>
              <a:t>&lt;configuration&gt;</a:t>
            </a:r>
          </a:p>
          <a:p>
            <a:r>
              <a:rPr lang="en-US"/>
              <a:t>  &lt;property&gt;</a:t>
            </a:r>
          </a:p>
          <a:p>
            <a:endParaRPr lang="en-US"/>
          </a:p>
          <a:p>
            <a:r>
              <a:rPr lang="en-US"/>
              <a:t>    &lt;name&gt;mapred.job.tracker&lt;/name&gt;</a:t>
            </a:r>
          </a:p>
          <a:p>
            <a:r>
              <a:rPr lang="en-US"/>
              <a:t>    &lt;value&gt;localhost:8021&lt;/value&gt;</a:t>
            </a:r>
          </a:p>
          <a:p>
            <a:r>
              <a:rPr lang="en-US"/>
              <a:t>  &lt;/property&gt;</a:t>
            </a:r>
          </a:p>
          <a:p>
            <a:r>
              <a:rPr lang="en-US"/>
              <a:t>&lt;/configuration&gt;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Start Hadoop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namenode</a:t>
            </a:r>
            <a:r>
              <a:rPr lang="en-US" dirty="0" smtClean="0">
                <a:ea typeface="+mn-ea"/>
                <a:cs typeface="+mn-cs"/>
              </a:rPr>
              <a:t> –format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bin/star-</a:t>
            </a:r>
            <a:r>
              <a:rPr lang="en-US" dirty="0" err="1" smtClean="0">
                <a:ea typeface="+mn-ea"/>
                <a:cs typeface="+mn-cs"/>
              </a:rPr>
              <a:t>all.sh</a:t>
            </a:r>
            <a:r>
              <a:rPr lang="en-US" dirty="0" smtClean="0">
                <a:ea typeface="+mn-ea"/>
                <a:cs typeface="+mn-cs"/>
              </a:rPr>
              <a:t> (start-</a:t>
            </a:r>
            <a:r>
              <a:rPr lang="en-US" dirty="0" err="1" smtClean="0">
                <a:ea typeface="+mn-ea"/>
                <a:cs typeface="+mn-cs"/>
              </a:rPr>
              <a:t>dfs.sh</a:t>
            </a:r>
            <a:r>
              <a:rPr lang="en-US" dirty="0" smtClean="0">
                <a:ea typeface="+mn-ea"/>
                <a:cs typeface="+mn-cs"/>
              </a:rPr>
              <a:t>/start-</a:t>
            </a:r>
            <a:r>
              <a:rPr lang="en-US" dirty="0" err="1" smtClean="0">
                <a:ea typeface="+mn-ea"/>
                <a:cs typeface="+mn-cs"/>
              </a:rPr>
              <a:t>mapred.sh</a:t>
            </a:r>
            <a:r>
              <a:rPr lang="en-US" dirty="0" smtClean="0">
                <a:ea typeface="+mn-ea"/>
                <a:cs typeface="+mn-cs"/>
              </a:rPr>
              <a:t>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jps</a:t>
            </a:r>
            <a:r>
              <a:rPr lang="en-US" dirty="0" smtClean="0">
                <a:ea typeface="+mn-ea"/>
                <a:cs typeface="+mn-cs"/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bin/stop-</a:t>
            </a:r>
            <a:r>
              <a:rPr lang="en-US" dirty="0" err="1" smtClean="0">
                <a:ea typeface="+mn-ea"/>
                <a:cs typeface="+mn-cs"/>
              </a:rPr>
              <a:t>all.sh</a:t>
            </a: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Web-based UI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  <a:hlinkClick r:id="rId2"/>
              </a:rPr>
              <a:t>http://localhost:50070</a:t>
            </a:r>
            <a:r>
              <a:rPr lang="en-US" dirty="0" smtClean="0">
                <a:ea typeface="+mn-ea"/>
              </a:rPr>
              <a:t> (</a:t>
            </a:r>
            <a:r>
              <a:rPr lang="en-US" dirty="0" err="1" smtClean="0">
                <a:ea typeface="+mn-ea"/>
              </a:rPr>
              <a:t>Namenode</a:t>
            </a:r>
            <a:r>
              <a:rPr lang="en-US" dirty="0" smtClean="0">
                <a:ea typeface="+mn-ea"/>
              </a:rPr>
              <a:t> report)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  <a:hlinkClick r:id="rId3"/>
              </a:rPr>
              <a:t>http://localhost:50030</a:t>
            </a:r>
            <a:r>
              <a:rPr lang="en-US" dirty="0" smtClean="0">
                <a:ea typeface="+mn-ea"/>
              </a:rPr>
              <a:t> (</a:t>
            </a:r>
            <a:r>
              <a:rPr lang="en-US" dirty="0" err="1" smtClean="0">
                <a:ea typeface="+mn-ea"/>
              </a:rPr>
              <a:t>Jobtracker</a:t>
            </a:r>
            <a:r>
              <a:rPr lang="en-US" dirty="0" smtClean="0">
                <a:ea typeface="+mn-ea"/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Basic File Command in HDFS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775" y="1600200"/>
            <a:ext cx="8455025" cy="49371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fs</a:t>
            </a:r>
            <a:r>
              <a:rPr lang="en-US" dirty="0" smtClean="0">
                <a:ea typeface="+mn-ea"/>
                <a:cs typeface="+mn-cs"/>
              </a:rPr>
              <a:t> –</a:t>
            </a:r>
            <a:r>
              <a:rPr lang="en-US" dirty="0" err="1" smtClean="0">
                <a:ea typeface="+mn-ea"/>
                <a:cs typeface="+mn-cs"/>
              </a:rPr>
              <a:t>cmd</a:t>
            </a:r>
            <a:r>
              <a:rPr lang="en-US" dirty="0" smtClean="0">
                <a:ea typeface="+mn-ea"/>
                <a:cs typeface="+mn-cs"/>
              </a:rPr>
              <a:t> &lt;</a:t>
            </a:r>
            <a:r>
              <a:rPr lang="en-US" dirty="0" err="1" smtClean="0">
                <a:ea typeface="+mn-ea"/>
                <a:cs typeface="+mn-cs"/>
              </a:rPr>
              <a:t>args</a:t>
            </a:r>
            <a:r>
              <a:rPr lang="en-US" dirty="0" smtClean="0">
                <a:ea typeface="+mn-ea"/>
                <a:cs typeface="+mn-cs"/>
              </a:rPr>
              <a:t>&gt;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dfs</a:t>
            </a: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URI: //authority/path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authority: </a:t>
            </a:r>
            <a:r>
              <a:rPr lang="en-US" dirty="0" err="1" smtClean="0">
                <a:ea typeface="+mn-ea"/>
              </a:rPr>
              <a:t>hdfs</a:t>
            </a:r>
            <a:r>
              <a:rPr lang="en-US" dirty="0" smtClean="0">
                <a:ea typeface="+mn-ea"/>
              </a:rPr>
              <a:t>://localhost:9000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Adding files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–</a:t>
            </a:r>
            <a:r>
              <a:rPr lang="en-US" dirty="0" err="1" smtClean="0">
                <a:ea typeface="+mn-ea"/>
              </a:rPr>
              <a:t>mkdir</a:t>
            </a:r>
            <a:r>
              <a:rPr lang="en-US" dirty="0" smtClean="0">
                <a:ea typeface="+mn-ea"/>
              </a:rPr>
              <a:t>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-put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Retrieving files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-get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Deleting files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hadoop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fs</a:t>
            </a:r>
            <a:r>
              <a:rPr lang="en-US" dirty="0" smtClean="0">
                <a:ea typeface="+mn-ea"/>
              </a:rPr>
              <a:t> –</a:t>
            </a:r>
            <a:r>
              <a:rPr lang="en-US" dirty="0" err="1" smtClean="0">
                <a:ea typeface="+mn-ea"/>
              </a:rPr>
              <a:t>rm</a:t>
            </a:r>
            <a:r>
              <a:rPr lang="en-US" dirty="0" smtClean="0">
                <a:ea typeface="+mn-ea"/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hadoop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fs</a:t>
            </a:r>
            <a:r>
              <a:rPr lang="en-US" dirty="0" smtClean="0">
                <a:ea typeface="+mn-ea"/>
                <a:cs typeface="+mn-cs"/>
              </a:rPr>
              <a:t> –help </a:t>
            </a:r>
            <a:r>
              <a:rPr lang="en-US" dirty="0" err="1" smtClean="0">
                <a:ea typeface="+mn-ea"/>
                <a:cs typeface="+mn-cs"/>
              </a:rPr>
              <a:t>ls</a:t>
            </a: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Run WordCount	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Create an input directory in HDFS</a:t>
            </a:r>
          </a:p>
          <a:p>
            <a:r>
              <a:rPr lang="en-US">
                <a:latin typeface="Calibri" charset="0"/>
              </a:rPr>
              <a:t>Run wordcount example</a:t>
            </a:r>
          </a:p>
          <a:p>
            <a:pPr lvl="1"/>
            <a:r>
              <a:rPr lang="en-US">
                <a:latin typeface="Calibri" charset="0"/>
              </a:rPr>
              <a:t>hadoop jar hadoop-examples-0.20.203.0.jar wordcount /user/jin/input  /user/jin/ouput</a:t>
            </a:r>
          </a:p>
          <a:p>
            <a:r>
              <a:rPr lang="en-US">
                <a:latin typeface="Calibri" charset="0"/>
              </a:rPr>
              <a:t>Check output directory</a:t>
            </a:r>
          </a:p>
          <a:p>
            <a:pPr lvl="1"/>
            <a:r>
              <a:rPr lang="en-US">
                <a:latin typeface="Calibri" charset="0"/>
              </a:rPr>
              <a:t>hadoop fs lsr /user/jin/ouput</a:t>
            </a:r>
          </a:p>
          <a:p>
            <a:pPr lvl="1"/>
            <a:r>
              <a:rPr lang="en-US">
                <a:latin typeface="Calibri" charset="0"/>
              </a:rPr>
              <a:t>http://localhost:50070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3070</Words>
  <Application>Microsoft Macintosh PowerPoint</Application>
  <PresentationFormat>On-screen Show (4:3)</PresentationFormat>
  <Paragraphs>488</Paragraphs>
  <Slides>51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3" baseType="lpstr">
      <vt:lpstr>Office Theme</vt:lpstr>
      <vt:lpstr>Visio</vt:lpstr>
      <vt:lpstr>Running Hadoop</vt:lpstr>
      <vt:lpstr>Hadoop Platforms</vt:lpstr>
      <vt:lpstr>Hadoop Installation</vt:lpstr>
      <vt:lpstr>Hadoop Modes</vt:lpstr>
      <vt:lpstr>Pseudo Distributed Mode</vt:lpstr>
      <vt:lpstr>PowerPoint Presentation</vt:lpstr>
      <vt:lpstr>Start Hadoop</vt:lpstr>
      <vt:lpstr>Basic File Command in HDFS</vt:lpstr>
      <vt:lpstr>Run WordCount </vt:lpstr>
      <vt:lpstr>References</vt:lpstr>
      <vt:lpstr>Hadoop and HFDS  Programming</vt:lpstr>
      <vt:lpstr>PowerPoint Presentation</vt:lpstr>
      <vt:lpstr>PowerPoint Presentation</vt:lpstr>
      <vt:lpstr>JobClient.runJob(conf)</vt:lpstr>
      <vt:lpstr>PowerPoint Presentation</vt:lpstr>
      <vt:lpstr>Job Launch: Client</vt:lpstr>
      <vt:lpstr>Job Launch: JobClient</vt:lpstr>
      <vt:lpstr>Job Launch: JobTracker</vt:lpstr>
      <vt:lpstr>Job Launch: TaskTracker</vt:lpstr>
      <vt:lpstr>Job Launch: Task</vt:lpstr>
      <vt:lpstr>Job Launch: TaskRunner</vt:lpstr>
      <vt:lpstr>PowerPoint Presentation</vt:lpstr>
      <vt:lpstr>PowerPoint Presentation</vt:lpstr>
      <vt:lpstr>PowerPoint Presentation</vt:lpstr>
      <vt:lpstr>PowerPoint Presentation</vt:lpstr>
      <vt:lpstr>Creating the Mapper</vt:lpstr>
      <vt:lpstr>Mapper</vt:lpstr>
      <vt:lpstr>PowerPoint Presentation</vt:lpstr>
      <vt:lpstr>What is Writable?</vt:lpstr>
      <vt:lpstr>PowerPoint Presentation</vt:lpstr>
      <vt:lpstr>PowerPoint Presentation</vt:lpstr>
      <vt:lpstr>Getting Data To The Mapper</vt:lpstr>
      <vt:lpstr>PowerPoint Presentation</vt:lpstr>
      <vt:lpstr>Reading Data</vt:lpstr>
      <vt:lpstr>FileInputFormat and Friends</vt:lpstr>
      <vt:lpstr>Filtering File Inputs</vt:lpstr>
      <vt:lpstr>Record Readers</vt:lpstr>
      <vt:lpstr>Input Split Size</vt:lpstr>
      <vt:lpstr>PowerPoint Presentation</vt:lpstr>
      <vt:lpstr>PowerPoint Presentation</vt:lpstr>
      <vt:lpstr>Sending Data To Reducers</vt:lpstr>
      <vt:lpstr>WritableComparator</vt:lpstr>
      <vt:lpstr>Sending Data To The Client</vt:lpstr>
      <vt:lpstr>Partition And Shuffle</vt:lpstr>
      <vt:lpstr>Partitioner</vt:lpstr>
      <vt:lpstr>PowerPoint Presentation</vt:lpstr>
      <vt:lpstr>Reduction</vt:lpstr>
      <vt:lpstr>PowerPoint Presentation</vt:lpstr>
      <vt:lpstr>Finally: Writing The Output</vt:lpstr>
      <vt:lpstr>OutputFormat</vt:lpstr>
      <vt:lpstr>PowerPoint Presentation</vt:lpstr>
    </vt:vector>
  </TitlesOfParts>
  <Company>KSU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Hadoop in Action </dc:title>
  <dc:creator>Kent State</dc:creator>
  <cp:lastModifiedBy>Kent State</cp:lastModifiedBy>
  <cp:revision>32</cp:revision>
  <dcterms:created xsi:type="dcterms:W3CDTF">2012-01-19T19:08:44Z</dcterms:created>
  <dcterms:modified xsi:type="dcterms:W3CDTF">2012-01-24T21:57:55Z</dcterms:modified>
</cp:coreProperties>
</file>