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5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322" r:id="rId20"/>
    <p:sldId id="296" r:id="rId21"/>
    <p:sldId id="277" r:id="rId22"/>
    <p:sldId id="278" r:id="rId23"/>
    <p:sldId id="279" r:id="rId24"/>
    <p:sldId id="297" r:id="rId25"/>
    <p:sldId id="281" r:id="rId26"/>
    <p:sldId id="283" r:id="rId27"/>
    <p:sldId id="298" r:id="rId28"/>
    <p:sldId id="284" r:id="rId29"/>
    <p:sldId id="301" r:id="rId30"/>
    <p:sldId id="302" r:id="rId31"/>
    <p:sldId id="320" r:id="rId32"/>
    <p:sldId id="321" r:id="rId33"/>
    <p:sldId id="314" r:id="rId34"/>
    <p:sldId id="315" r:id="rId35"/>
    <p:sldId id="316" r:id="rId36"/>
    <p:sldId id="317" r:id="rId37"/>
    <p:sldId id="318" r:id="rId38"/>
    <p:sldId id="319" r:id="rId39"/>
    <p:sldId id="285" r:id="rId40"/>
    <p:sldId id="286" r:id="rId41"/>
    <p:sldId id="287" r:id="rId42"/>
    <p:sldId id="288" r:id="rId43"/>
    <p:sldId id="289" r:id="rId44"/>
    <p:sldId id="290" r:id="rId45"/>
    <p:sldId id="312" r:id="rId46"/>
    <p:sldId id="304" r:id="rId47"/>
    <p:sldId id="305" r:id="rId48"/>
    <p:sldId id="306" r:id="rId49"/>
    <p:sldId id="307" r:id="rId50"/>
    <p:sldId id="313" r:id="rId51"/>
    <p:sldId id="308" r:id="rId52"/>
    <p:sldId id="309" r:id="rId53"/>
    <p:sldId id="310" r:id="rId54"/>
    <p:sldId id="311" r:id="rId55"/>
    <p:sldId id="29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A618-DDFF-4FC8-8592-C84CA822C98D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57A3D-AF5B-4ACF-A0F0-9C113D930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Relationship Id="rId3" Type="http://schemas.openxmlformats.org/officeDocument/2006/relationships/hyperlink" Target="http://en.wikipedia.org/wiki/Apache_Hadoop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5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91E87BC-B75B-420F-98DE-C19EACD1DA0D}" type="slidenum">
              <a:rPr lang="en-GB" smtClean="0"/>
              <a:pPr defTabSz="911482"/>
              <a:t>40</a:t>
            </a:fld>
            <a:endParaRPr lang="en-GB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0CB03AEF-385D-486F-8443-582D3770FCA0}" type="slidenum">
              <a:rPr lang="en-GB" smtClean="0"/>
              <a:pPr defTabSz="911482"/>
              <a:t>41</a:t>
            </a:fld>
            <a:endParaRPr lang="en-GB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A63F802-E59E-4480-AB12-5A0E8FB09767}" type="slidenum">
              <a:rPr lang="en-GB" smtClean="0"/>
              <a:pPr defTabSz="911482"/>
              <a:t>43</a:t>
            </a:fld>
            <a:endParaRPr lang="en-GB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3668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5879619" indent="-3544715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755C09-8E0A-40B6-8A25-188ABBB9A511}" type="slidenum">
              <a:rPr lang="en-US" sz="1200">
                <a:solidFill>
                  <a:prstClr val="black"/>
                </a:solidFill>
              </a:rPr>
              <a:pPr/>
              <a:t>44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9000"/>
          </a:xfrm>
          <a:ln/>
        </p:spPr>
      </p:sp>
      <p:sp>
        <p:nvSpPr>
          <p:cNvPr id="245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579A913F-144C-4EC5-868B-DC0A768C4373}" type="slidenum">
              <a:rPr lang="en-GB" smtClean="0"/>
              <a:pPr defTabSz="911482"/>
              <a:t>48</a:t>
            </a:fld>
            <a:endParaRPr lang="en-GB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6</a:t>
            </a:fld>
            <a:endParaRPr lang="en-US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8</a:t>
            </a:fld>
            <a:endParaRPr lang="en-US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3593648-B6B4-48DF-B44C-E3693731EC71}" type="slidenum">
              <a:rPr lang="en-GB" smtClean="0">
                <a:solidFill>
                  <a:prstClr val="black"/>
                </a:solidFill>
              </a:rPr>
              <a:pPr defTabSz="911482"/>
              <a:t>18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2828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3593648-B6B4-48DF-B44C-E3693731EC71}" type="slidenum">
              <a:rPr lang="en-GB" smtClean="0">
                <a:solidFill>
                  <a:prstClr val="black"/>
                </a:solidFill>
              </a:rPr>
              <a:pPr defTabSz="911482"/>
              <a:t>22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82828" cy="411389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.</a:t>
            </a:r>
            <a:r>
              <a:rPr lang="en-US" sz="1200" baseline="30000" dirty="0" smtClean="0">
                <a:hlinkClick r:id="rId3"/>
              </a:rPr>
              <a:t>[24]</a:t>
            </a:r>
            <a:r>
              <a:rPr lang="en-US" sz="1200" dirty="0" smtClean="0"/>
              <a:t> Yahoo! contributes back all work it does on </a:t>
            </a:r>
            <a:r>
              <a:rPr lang="en-US" sz="1200" dirty="0" err="1" smtClean="0"/>
              <a:t>Hadoop</a:t>
            </a:r>
            <a:r>
              <a:rPr lang="en-US" sz="1200" dirty="0" smtClean="0"/>
              <a:t> to the open-source community, the company's developers also fix bugs and provide stability improvements internally, and release this patched source code so that other users may benefit from their effort.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57A3D-AF5B-4ACF-A0F0-9C113D9300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BC6B5F8-F46F-3243-BD28-AEBAB3C9D41F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FCBC24-00BC-8F4A-933C-C292B0295708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629BC8-015B-7645-9F7C-4332A2B22786}" type="slidenum">
              <a:rPr lang="en-US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1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29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34558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99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07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625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88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847D3-7C5A-467E-BEBA-7AE4C9594E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3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67E82-2538-4521-912B-F0D52EED4E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6CE81-CA18-4DBE-88FB-66AAC7C3A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7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4001E-7E2C-438E-8FED-813EB990B6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9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0805C-3B1B-498D-8816-55EC3CFD86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74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BA2C2E-4C57-46F1-A132-75CCD899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4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C7BC1-36F7-4B70-A955-5FF3C3E7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47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77772-4830-4FB5-AFBB-14974FCD0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9D167-302C-4B65-A8AC-B982C7164C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5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16791-CBA0-481C-8D55-080D941A49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76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F5598-3053-4C10-8A99-6F1DDF82F5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2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2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6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F844-FF38-4D19-83A3-9D65CCB2028A}" type="datetimeFigureOut">
              <a:rPr lang="en-US" smtClean="0"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37E78-C6D1-4E81-8680-F1E672D35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604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+mn-lt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2400" baseline="0">
          <a:solidFill>
            <a:schemeClr val="bg1"/>
          </a:solidFill>
          <a:latin typeface="+mn-lt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+mn-lt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030E0B-61AF-4037-AD7C-D036FA273A3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hadoop-logo-bi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48400"/>
            <a:ext cx="1828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MapReduce</a:t>
            </a:r>
            <a:r>
              <a:rPr lang="en-US" dirty="0" smtClean="0"/>
              <a:t>/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Adopted from Jimmy Lin’s slides (at UMD)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1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Challenge!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Concurrency is difficult to reason about</a:t>
            </a:r>
          </a:p>
          <a:p>
            <a:r>
              <a:rPr lang="en-US" dirty="0" smtClean="0"/>
              <a:t>Concurrency is even more difficult to reason about</a:t>
            </a:r>
          </a:p>
          <a:p>
            <a:pPr lvl="1"/>
            <a:r>
              <a:rPr lang="en-US" dirty="0" smtClean="0"/>
              <a:t>At the scale of datacenters (even across datacenters)</a:t>
            </a:r>
          </a:p>
          <a:p>
            <a:pPr lvl="1"/>
            <a:r>
              <a:rPr lang="en-US" dirty="0" smtClean="0"/>
              <a:t>In the presence of failures</a:t>
            </a:r>
          </a:p>
          <a:p>
            <a:pPr lvl="1"/>
            <a:r>
              <a:rPr lang="en-US" dirty="0" smtClean="0"/>
              <a:t>In terms of multiple interacting services</a:t>
            </a:r>
          </a:p>
          <a:p>
            <a:r>
              <a:rPr lang="en-US" dirty="0" smtClean="0"/>
              <a:t>Not to mention debugging…</a:t>
            </a:r>
          </a:p>
          <a:p>
            <a:pPr eaLnBrk="1" hangingPunct="1"/>
            <a:r>
              <a:rPr lang="en-US" dirty="0" smtClean="0"/>
              <a:t>The reality:</a:t>
            </a:r>
          </a:p>
          <a:p>
            <a:pPr lvl="1" eaLnBrk="1" hangingPunct="1"/>
            <a:r>
              <a:rPr lang="en-US" dirty="0" smtClean="0"/>
              <a:t>Lots of one-off solutions, custom code</a:t>
            </a:r>
          </a:p>
          <a:p>
            <a:pPr lvl="1" eaLnBrk="1" hangingPunct="1"/>
            <a:r>
              <a:rPr lang="en-US" dirty="0" smtClean="0"/>
              <a:t>Write you own dedicated library, then program with it</a:t>
            </a:r>
          </a:p>
          <a:p>
            <a:pPr lvl="1" eaLnBrk="1" hangingPunct="1"/>
            <a:r>
              <a:rPr lang="en-US" dirty="0" smtClean="0"/>
              <a:t>Burden on the programmer to explicitly manage everything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point?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It’s all about the right level of abstraction</a:t>
            </a:r>
          </a:p>
          <a:p>
            <a:pPr lvl="1"/>
            <a:r>
              <a:rPr lang="en-US" dirty="0" smtClean="0"/>
              <a:t>The von Neumann architecture has served us well, but is no longer appropriate for the multi-core/cluster environment</a:t>
            </a:r>
          </a:p>
          <a:p>
            <a:r>
              <a:rPr lang="en-US" dirty="0" smtClean="0"/>
              <a:t>Hide system-level details from the developers</a:t>
            </a:r>
          </a:p>
          <a:p>
            <a:pPr lvl="1"/>
            <a:r>
              <a:rPr lang="en-US" dirty="0" smtClean="0"/>
              <a:t>No more race conditions, lock contention, etc.</a:t>
            </a:r>
          </a:p>
          <a:p>
            <a:r>
              <a:rPr lang="en-US" dirty="0" smtClean="0"/>
              <a:t>Separating the </a:t>
            </a:r>
            <a:r>
              <a:rPr lang="en-US" i="1" dirty="0" smtClean="0"/>
              <a:t>what</a:t>
            </a:r>
            <a:r>
              <a:rPr lang="en-US" dirty="0" smtClean="0"/>
              <a:t> from </a:t>
            </a:r>
            <a:r>
              <a:rPr lang="en-US" i="1" dirty="0" smtClean="0"/>
              <a:t>how</a:t>
            </a:r>
            <a:endParaRPr lang="en-US" dirty="0" smtClean="0"/>
          </a:p>
          <a:p>
            <a:pPr lvl="1"/>
            <a:r>
              <a:rPr lang="en-US" dirty="0" smtClean="0"/>
              <a:t>Developer specifies the computation that needs to be performed</a:t>
            </a:r>
          </a:p>
          <a:p>
            <a:pPr lvl="1"/>
            <a:r>
              <a:rPr lang="en-US" dirty="0" smtClean="0"/>
              <a:t>Execution framework (“runtime”) handles actual execution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5786735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datacenter </a:t>
            </a:r>
            <a:r>
              <a:rPr lang="en-US" sz="2400" i="1" dirty="0" smtClean="0">
                <a:solidFill>
                  <a:srgbClr val="FF0000"/>
                </a:solidFill>
              </a:rPr>
              <a:t>is</a:t>
            </a:r>
            <a:r>
              <a:rPr lang="en-US" sz="2400" dirty="0" smtClean="0">
                <a:solidFill>
                  <a:srgbClr val="FF0000"/>
                </a:solidFill>
              </a:rPr>
              <a:t> the computer!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“Big Ideas”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Scale “out”, not “up”</a:t>
            </a:r>
          </a:p>
          <a:p>
            <a:pPr lvl="1"/>
            <a:r>
              <a:rPr lang="en-US" dirty="0" smtClean="0"/>
              <a:t>Limits of SMP and large shared-memory machines</a:t>
            </a:r>
          </a:p>
          <a:p>
            <a:r>
              <a:rPr lang="en-US" dirty="0" smtClean="0"/>
              <a:t>Move processing to the data</a:t>
            </a:r>
          </a:p>
          <a:p>
            <a:pPr lvl="1"/>
            <a:r>
              <a:rPr lang="en-US" dirty="0" smtClean="0"/>
              <a:t>Cluster have limited bandwidth</a:t>
            </a:r>
          </a:p>
          <a:p>
            <a:r>
              <a:rPr lang="en-US" dirty="0" smtClean="0"/>
              <a:t>Process data sequentially, avoid random access</a:t>
            </a:r>
          </a:p>
          <a:p>
            <a:pPr lvl="1"/>
            <a:r>
              <a:rPr lang="en-US" dirty="0" smtClean="0"/>
              <a:t>Seeks are expensive, disk throughput is reasonable</a:t>
            </a:r>
          </a:p>
          <a:p>
            <a:r>
              <a:rPr lang="en-US" dirty="0" smtClean="0"/>
              <a:t>Seamless scalability</a:t>
            </a:r>
          </a:p>
          <a:p>
            <a:pPr lvl="1"/>
            <a:r>
              <a:rPr lang="en-US" dirty="0" smtClean="0"/>
              <a:t>From the mythical man-month to the tradable machine-hour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MapReduce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54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Large-Data Problem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Iterate over a large number of records</a:t>
            </a:r>
          </a:p>
          <a:p>
            <a:r>
              <a:rPr lang="en-US" dirty="0" smtClean="0"/>
              <a:t>Extract something of interest from each</a:t>
            </a:r>
          </a:p>
          <a:p>
            <a:r>
              <a:rPr lang="en-US" dirty="0" smtClean="0"/>
              <a:t>Shuffle and sort intermediate results</a:t>
            </a:r>
          </a:p>
          <a:p>
            <a:r>
              <a:rPr lang="en-US" dirty="0" smtClean="0"/>
              <a:t>Aggregate intermediate results</a:t>
            </a:r>
          </a:p>
          <a:p>
            <a:r>
              <a:rPr lang="en-US" dirty="0" smtClean="0"/>
              <a:t>Generate final output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Key idea: </a:t>
            </a:r>
            <a:r>
              <a:rPr lang="en-US" sz="2400" dirty="0" smtClean="0">
                <a:solidFill>
                  <a:srgbClr val="FF0000"/>
                </a:solidFill>
              </a:rPr>
              <a:t>provide a functional </a:t>
            </a:r>
            <a:r>
              <a:rPr lang="en-US" sz="2400" dirty="0">
                <a:solidFill>
                  <a:srgbClr val="FF0000"/>
                </a:solidFill>
              </a:rPr>
              <a:t>abstraction </a:t>
            </a:r>
            <a:r>
              <a:rPr lang="en-US" sz="2400" dirty="0" smtClean="0">
                <a:solidFill>
                  <a:srgbClr val="FF0000"/>
                </a:solidFill>
              </a:rPr>
              <a:t>for these </a:t>
            </a:r>
            <a:r>
              <a:rPr lang="en-US" sz="2400" dirty="0">
                <a:solidFill>
                  <a:srgbClr val="FF0000"/>
                </a:solidFill>
              </a:rPr>
              <a:t>two operations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816188">
            <a:off x="201613" y="1546225"/>
            <a:ext cx="903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Map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811533">
            <a:off x="4384675" y="2757488"/>
            <a:ext cx="14843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Reduce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36113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33313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40171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47029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3887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6074529" y="21717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2743200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4075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34431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37"/>
          <p:cNvCxnSpPr>
            <a:cxnSpLocks noChangeShapeType="1"/>
            <a:stCxn id="37" idx="0"/>
            <a:endCxn id="40" idx="1"/>
          </p:cNvCxnSpPr>
          <p:nvPr/>
        </p:nvCxnSpPr>
        <p:spPr bwMode="auto">
          <a:xfrm rot="5400000" flipH="1" flipV="1">
            <a:off x="2930178" y="4668600"/>
            <a:ext cx="516523" cy="509479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50"/>
          <p:cNvCxnSpPr>
            <a:cxnSpLocks noChangeShapeType="1"/>
            <a:stCxn id="70" idx="4"/>
            <a:endCxn id="40" idx="0"/>
          </p:cNvCxnSpPr>
          <p:nvPr/>
        </p:nvCxnSpPr>
        <p:spPr bwMode="auto">
          <a:xfrm rot="5400000">
            <a:off x="34075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51"/>
          <p:cNvCxnSpPr>
            <a:cxnSpLocks noChangeShapeType="1"/>
            <a:stCxn id="40" idx="2"/>
            <a:endCxn id="39" idx="0"/>
          </p:cNvCxnSpPr>
          <p:nvPr/>
        </p:nvCxnSpPr>
        <p:spPr bwMode="auto">
          <a:xfrm rot="5400000">
            <a:off x="34244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40933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TextBox 53"/>
          <p:cNvSpPr txBox="1">
            <a:spLocks noChangeArrowheads="1"/>
          </p:cNvSpPr>
          <p:nvPr/>
        </p:nvSpPr>
        <p:spPr bwMode="auto">
          <a:xfrm>
            <a:off x="41289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54"/>
          <p:cNvCxnSpPr>
            <a:cxnSpLocks noChangeShapeType="1"/>
            <a:stCxn id="39" idx="0"/>
            <a:endCxn id="46" idx="1"/>
          </p:cNvCxnSpPr>
          <p:nvPr/>
        </p:nvCxnSpPr>
        <p:spPr bwMode="auto">
          <a:xfrm rot="5400000" flipH="1" flipV="1">
            <a:off x="36052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55"/>
          <p:cNvCxnSpPr>
            <a:cxnSpLocks noChangeShapeType="1"/>
            <a:stCxn id="74" idx="4"/>
            <a:endCxn id="46" idx="0"/>
          </p:cNvCxnSpPr>
          <p:nvPr/>
        </p:nvCxnSpPr>
        <p:spPr bwMode="auto">
          <a:xfrm rot="5400000">
            <a:off x="40933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56"/>
          <p:cNvCxnSpPr>
            <a:cxnSpLocks noChangeShapeType="1"/>
            <a:stCxn id="46" idx="2"/>
            <a:endCxn id="45" idx="0"/>
          </p:cNvCxnSpPr>
          <p:nvPr/>
        </p:nvCxnSpPr>
        <p:spPr bwMode="auto">
          <a:xfrm rot="5400000">
            <a:off x="41102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47791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TextBox 57"/>
          <p:cNvSpPr txBox="1">
            <a:spLocks noChangeArrowheads="1"/>
          </p:cNvSpPr>
          <p:nvPr/>
        </p:nvSpPr>
        <p:spPr bwMode="auto">
          <a:xfrm>
            <a:off x="48147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8"/>
          <p:cNvCxnSpPr>
            <a:cxnSpLocks noChangeShapeType="1"/>
            <a:stCxn id="45" idx="0"/>
            <a:endCxn id="52" idx="1"/>
          </p:cNvCxnSpPr>
          <p:nvPr/>
        </p:nvCxnSpPr>
        <p:spPr bwMode="auto">
          <a:xfrm rot="5400000" flipH="1" flipV="1">
            <a:off x="42910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9"/>
          <p:cNvCxnSpPr>
            <a:cxnSpLocks noChangeShapeType="1"/>
            <a:stCxn id="75" idx="4"/>
            <a:endCxn id="52" idx="0"/>
          </p:cNvCxnSpPr>
          <p:nvPr/>
        </p:nvCxnSpPr>
        <p:spPr bwMode="auto">
          <a:xfrm rot="5400000">
            <a:off x="47791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60"/>
          <p:cNvCxnSpPr>
            <a:cxnSpLocks noChangeShapeType="1"/>
            <a:stCxn id="52" idx="2"/>
            <a:endCxn id="51" idx="0"/>
          </p:cNvCxnSpPr>
          <p:nvPr/>
        </p:nvCxnSpPr>
        <p:spPr bwMode="auto">
          <a:xfrm rot="5400000">
            <a:off x="47960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54649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55005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62"/>
          <p:cNvCxnSpPr>
            <a:cxnSpLocks noChangeShapeType="1"/>
            <a:stCxn id="51" idx="0"/>
            <a:endCxn id="58" idx="1"/>
          </p:cNvCxnSpPr>
          <p:nvPr/>
        </p:nvCxnSpPr>
        <p:spPr bwMode="auto">
          <a:xfrm rot="5400000" flipH="1" flipV="1">
            <a:off x="49768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63"/>
          <p:cNvCxnSpPr>
            <a:cxnSpLocks noChangeShapeType="1"/>
            <a:stCxn id="76" idx="4"/>
            <a:endCxn id="58" idx="0"/>
          </p:cNvCxnSpPr>
          <p:nvPr/>
        </p:nvCxnSpPr>
        <p:spPr bwMode="auto">
          <a:xfrm rot="5400000">
            <a:off x="54649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4"/>
          <p:cNvCxnSpPr>
            <a:cxnSpLocks noChangeShapeType="1"/>
            <a:stCxn id="58" idx="2"/>
            <a:endCxn id="57" idx="0"/>
          </p:cNvCxnSpPr>
          <p:nvPr/>
        </p:nvCxnSpPr>
        <p:spPr bwMode="auto">
          <a:xfrm rot="5400000">
            <a:off x="54818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6150729" y="5181600"/>
            <a:ext cx="3810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TextBox 65"/>
          <p:cNvSpPr txBox="1">
            <a:spLocks noChangeArrowheads="1"/>
          </p:cNvSpPr>
          <p:nvPr/>
        </p:nvSpPr>
        <p:spPr bwMode="auto">
          <a:xfrm>
            <a:off x="6186379" y="4495800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Arrow Connector 66"/>
          <p:cNvCxnSpPr>
            <a:cxnSpLocks noChangeShapeType="1"/>
            <a:stCxn id="57" idx="0"/>
            <a:endCxn id="64" idx="1"/>
          </p:cNvCxnSpPr>
          <p:nvPr/>
        </p:nvCxnSpPr>
        <p:spPr bwMode="auto">
          <a:xfrm rot="5400000" flipH="1" flipV="1">
            <a:off x="5662643" y="4657864"/>
            <a:ext cx="516523" cy="530950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7"/>
          <p:cNvCxnSpPr>
            <a:cxnSpLocks noChangeShapeType="1"/>
            <a:stCxn id="77" idx="4"/>
            <a:endCxn id="64" idx="0"/>
          </p:cNvCxnSpPr>
          <p:nvPr/>
        </p:nvCxnSpPr>
        <p:spPr bwMode="auto">
          <a:xfrm rot="5400000">
            <a:off x="6150729" y="4305300"/>
            <a:ext cx="3810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8"/>
          <p:cNvCxnSpPr>
            <a:cxnSpLocks noChangeShapeType="1"/>
            <a:stCxn id="64" idx="2"/>
            <a:endCxn id="63" idx="0"/>
          </p:cNvCxnSpPr>
          <p:nvPr/>
        </p:nvCxnSpPr>
        <p:spPr bwMode="auto">
          <a:xfrm rot="5400000">
            <a:off x="6167606" y="5007977"/>
            <a:ext cx="3472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7"/>
          <p:cNvSpPr>
            <a:spLocks noChangeArrowheads="1"/>
          </p:cNvSpPr>
          <p:nvPr/>
        </p:nvSpPr>
        <p:spPr bwMode="auto">
          <a:xfrm>
            <a:off x="33313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Oval 7"/>
          <p:cNvSpPr>
            <a:spLocks noChangeArrowheads="1"/>
          </p:cNvSpPr>
          <p:nvPr/>
        </p:nvSpPr>
        <p:spPr bwMode="auto">
          <a:xfrm>
            <a:off x="40171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47029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53887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6074529" y="3581400"/>
            <a:ext cx="533400" cy="533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2" name="TextBox 12"/>
          <p:cNvSpPr txBox="1">
            <a:spLocks noChangeArrowheads="1"/>
          </p:cNvSpPr>
          <p:nvPr/>
        </p:nvSpPr>
        <p:spPr bwMode="auto">
          <a:xfrm>
            <a:off x="34712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50"/>
          <p:cNvCxnSpPr>
            <a:cxnSpLocks noChangeShapeType="1"/>
            <a:stCxn id="27" idx="4"/>
            <a:endCxn id="82" idx="0"/>
          </p:cNvCxnSpPr>
          <p:nvPr/>
        </p:nvCxnSpPr>
        <p:spPr bwMode="auto">
          <a:xfrm rot="5400000">
            <a:off x="34625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51"/>
          <p:cNvCxnSpPr>
            <a:cxnSpLocks noChangeShapeType="1"/>
            <a:stCxn id="82" idx="2"/>
            <a:endCxn id="70" idx="0"/>
          </p:cNvCxnSpPr>
          <p:nvPr/>
        </p:nvCxnSpPr>
        <p:spPr bwMode="auto">
          <a:xfrm rot="5400000">
            <a:off x="34646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53"/>
          <p:cNvSpPr txBox="1">
            <a:spLocks noChangeArrowheads="1"/>
          </p:cNvSpPr>
          <p:nvPr/>
        </p:nvSpPr>
        <p:spPr bwMode="auto">
          <a:xfrm>
            <a:off x="41570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8" name="Straight Arrow Connector 55"/>
          <p:cNvCxnSpPr>
            <a:cxnSpLocks noChangeShapeType="1"/>
            <a:stCxn id="28" idx="4"/>
            <a:endCxn id="86" idx="0"/>
          </p:cNvCxnSpPr>
          <p:nvPr/>
        </p:nvCxnSpPr>
        <p:spPr bwMode="auto">
          <a:xfrm rot="5400000">
            <a:off x="41483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56"/>
          <p:cNvCxnSpPr>
            <a:cxnSpLocks noChangeShapeType="1"/>
            <a:stCxn id="86" idx="2"/>
            <a:endCxn id="74" idx="0"/>
          </p:cNvCxnSpPr>
          <p:nvPr/>
        </p:nvCxnSpPr>
        <p:spPr bwMode="auto">
          <a:xfrm rot="5400000">
            <a:off x="41504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57"/>
          <p:cNvSpPr txBox="1">
            <a:spLocks noChangeArrowheads="1"/>
          </p:cNvSpPr>
          <p:nvPr/>
        </p:nvSpPr>
        <p:spPr bwMode="auto">
          <a:xfrm>
            <a:off x="48428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2" name="Straight Arrow Connector 59"/>
          <p:cNvCxnSpPr>
            <a:cxnSpLocks noChangeShapeType="1"/>
            <a:stCxn id="29" idx="4"/>
            <a:endCxn id="90" idx="0"/>
          </p:cNvCxnSpPr>
          <p:nvPr/>
        </p:nvCxnSpPr>
        <p:spPr bwMode="auto">
          <a:xfrm rot="5400000">
            <a:off x="48341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60"/>
          <p:cNvCxnSpPr>
            <a:cxnSpLocks noChangeShapeType="1"/>
            <a:stCxn id="90" idx="2"/>
            <a:endCxn id="75" idx="0"/>
          </p:cNvCxnSpPr>
          <p:nvPr/>
        </p:nvCxnSpPr>
        <p:spPr bwMode="auto">
          <a:xfrm rot="5400000">
            <a:off x="48362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61"/>
          <p:cNvSpPr txBox="1">
            <a:spLocks noChangeArrowheads="1"/>
          </p:cNvSpPr>
          <p:nvPr/>
        </p:nvSpPr>
        <p:spPr bwMode="auto">
          <a:xfrm>
            <a:off x="55286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6" name="Straight Arrow Connector 63"/>
          <p:cNvCxnSpPr>
            <a:cxnSpLocks noChangeShapeType="1"/>
            <a:stCxn id="30" idx="4"/>
            <a:endCxn id="94" idx="0"/>
          </p:cNvCxnSpPr>
          <p:nvPr/>
        </p:nvCxnSpPr>
        <p:spPr bwMode="auto">
          <a:xfrm rot="5400000">
            <a:off x="55199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64"/>
          <p:cNvCxnSpPr>
            <a:cxnSpLocks noChangeShapeType="1"/>
            <a:stCxn id="94" idx="2"/>
            <a:endCxn id="76" idx="0"/>
          </p:cNvCxnSpPr>
          <p:nvPr/>
        </p:nvCxnSpPr>
        <p:spPr bwMode="auto">
          <a:xfrm rot="5400000">
            <a:off x="55220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TextBox 65"/>
          <p:cNvSpPr txBox="1">
            <a:spLocks noChangeArrowheads="1"/>
          </p:cNvSpPr>
          <p:nvPr/>
        </p:nvSpPr>
        <p:spPr bwMode="auto">
          <a:xfrm>
            <a:off x="6214431" y="2976146"/>
            <a:ext cx="253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0" name="Straight Arrow Connector 67"/>
          <p:cNvCxnSpPr>
            <a:cxnSpLocks noChangeShapeType="1"/>
            <a:stCxn id="31" idx="4"/>
            <a:endCxn id="98" idx="0"/>
          </p:cNvCxnSpPr>
          <p:nvPr/>
        </p:nvCxnSpPr>
        <p:spPr bwMode="auto">
          <a:xfrm rot="5400000">
            <a:off x="6205706" y="2840623"/>
            <a:ext cx="271046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68"/>
          <p:cNvCxnSpPr>
            <a:cxnSpLocks noChangeShapeType="1"/>
            <a:stCxn id="98" idx="2"/>
            <a:endCxn id="77" idx="0"/>
          </p:cNvCxnSpPr>
          <p:nvPr/>
        </p:nvCxnSpPr>
        <p:spPr bwMode="auto">
          <a:xfrm rot="5400000">
            <a:off x="6207879" y="3448050"/>
            <a:ext cx="266700" cy="1588"/>
          </a:xfrm>
          <a:prstGeom prst="straightConnector1">
            <a:avLst/>
          </a:prstGeom>
          <a:ln w="9525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990600" y="289560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Map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000585" y="43434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Fold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Roots in Functional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9" grpId="0" animBg="1"/>
      <p:bldP spid="40" grpId="0"/>
      <p:bldP spid="45" grpId="0" animBg="1"/>
      <p:bldP spid="46" grpId="0"/>
      <p:bldP spid="51" grpId="0" animBg="1"/>
      <p:bldP spid="52" grpId="0"/>
      <p:bldP spid="57" grpId="0" animBg="1"/>
      <p:bldP spid="58" grpId="0"/>
      <p:bldP spid="63" grpId="0" animBg="1"/>
      <p:bldP spid="64" grpId="0"/>
      <p:bldP spid="70" grpId="0" animBg="1"/>
      <p:bldP spid="74" grpId="0" animBg="1"/>
      <p:bldP spid="75" grpId="0" animBg="1"/>
      <p:bldP spid="76" grpId="0" animBg="1"/>
      <p:bldP spid="77" grpId="0" animBg="1"/>
      <p:bldP spid="82" grpId="0"/>
      <p:bldP spid="86" grpId="0"/>
      <p:bldP spid="90" grpId="0"/>
      <p:bldP spid="94" grpId="0"/>
      <p:bldP spid="98" grpId="0"/>
      <p:bldP spid="146" grpId="0"/>
      <p:bldP spid="1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[(k’, v’)]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[v’]) → [(k’, v’)]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sent to the same reducer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</p:spTree>
    <p:extLst>
      <p:ext uri="{BB962C8B-B14F-4D97-AF65-F5344CB8AC3E}">
        <p14:creationId xmlns:p14="http://schemas.microsoft.com/office/powerpoint/2010/main" val="42060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6A17-F4C5-2B45-B845-1D45AF227567}" type="datetime1">
              <a:rPr lang="zh-CN" altLang="en-US"/>
              <a:pPr/>
              <a:t>1/17/12</a:t>
            </a:fld>
            <a:endParaRPr lang="en-US" altLang="zh-CN"/>
          </a:p>
        </p:txBody>
      </p:sp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charset="0"/>
                <a:cs typeface="宋体" charset="0"/>
              </a:rPr>
              <a:t>Key Observation from </a:t>
            </a:r>
            <a:r>
              <a:rPr lang="en-US" altLang="zh-CN" dirty="0" smtClean="0">
                <a:ea typeface="宋体" charset="0"/>
                <a:cs typeface="宋体" charset="0"/>
              </a:rPr>
              <a:t>Data Mining </a:t>
            </a:r>
            <a:r>
              <a:rPr lang="en-US" altLang="zh-CN" dirty="0">
                <a:ea typeface="宋体" charset="0"/>
                <a:cs typeface="宋体" charset="0"/>
              </a:rPr>
              <a:t>Algorithms </a:t>
            </a:r>
            <a:r>
              <a:rPr lang="en-US" altLang="zh-CN" dirty="0" smtClean="0">
                <a:ea typeface="宋体" charset="0"/>
                <a:cs typeface="宋体" charset="0"/>
              </a:rPr>
              <a:t>(Jin &amp; </a:t>
            </a:r>
            <a:r>
              <a:rPr lang="en-US" altLang="zh-CN" dirty="0" err="1" smtClean="0">
                <a:ea typeface="宋体" charset="0"/>
                <a:cs typeface="宋体" charset="0"/>
              </a:rPr>
              <a:t>Agrawal</a:t>
            </a:r>
            <a:r>
              <a:rPr lang="en-US" altLang="zh-CN" dirty="0" smtClean="0">
                <a:ea typeface="宋体" charset="0"/>
                <a:cs typeface="宋体" charset="0"/>
              </a:rPr>
              <a:t>, SDM</a:t>
            </a:r>
            <a:r>
              <a:rPr lang="en-US" altLang="zh-CN" dirty="0">
                <a:ea typeface="宋体" charset="0"/>
                <a:cs typeface="宋体" charset="0"/>
              </a:rPr>
              <a:t>’01)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>
                <a:ea typeface="宋体" charset="0"/>
                <a:cs typeface="宋体" charset="0"/>
              </a:rPr>
              <a:t>Popular algorithms have a common canonical loop  </a:t>
            </a:r>
          </a:p>
          <a:p>
            <a:pPr>
              <a:buFontTx/>
              <a:buNone/>
            </a:pPr>
            <a:endParaRPr lang="en-US" altLang="zh-CN" sz="2400" dirty="0">
              <a:ea typeface="宋体" charset="0"/>
              <a:cs typeface="宋体" charset="0"/>
            </a:endParaRPr>
          </a:p>
          <a:p>
            <a:r>
              <a:rPr lang="en-US" altLang="zh-CN" sz="2400" dirty="0">
                <a:ea typeface="宋体" charset="0"/>
                <a:cs typeface="宋体" charset="0"/>
              </a:rPr>
              <a:t>Can be used as the basis for supporting a common middleware</a:t>
            </a:r>
            <a:r>
              <a:rPr lang="en-US" altLang="zh-CN" dirty="0">
                <a:ea typeface="宋体" charset="0"/>
                <a:cs typeface="宋体" charset="0"/>
              </a:rPr>
              <a:t>  </a:t>
            </a:r>
            <a:r>
              <a:rPr lang="en-US" altLang="zh-CN" sz="2400" dirty="0">
                <a:ea typeface="宋体" charset="0"/>
                <a:cs typeface="宋体" charset="0"/>
              </a:rPr>
              <a:t>(</a:t>
            </a:r>
            <a:r>
              <a:rPr lang="en-US" altLang="zh-CN" sz="2400" dirty="0" err="1" smtClean="0">
                <a:ea typeface="宋体" charset="0"/>
                <a:cs typeface="宋体" charset="0"/>
              </a:rPr>
              <a:t>FREERide</a:t>
            </a:r>
            <a:r>
              <a:rPr lang="en-US" altLang="zh-CN" sz="2400" dirty="0" smtClean="0">
                <a:ea typeface="宋体" charset="0"/>
                <a:cs typeface="宋体" charset="0"/>
              </a:rPr>
              <a:t>, Framework </a:t>
            </a:r>
            <a:r>
              <a:rPr lang="en-US" altLang="zh-CN" sz="2400" dirty="0">
                <a:ea typeface="宋体" charset="0"/>
                <a:cs typeface="宋体" charset="0"/>
              </a:rPr>
              <a:t>for Rapid Implementation of Data mining </a:t>
            </a:r>
            <a:r>
              <a:rPr lang="en-US" altLang="zh-CN" sz="2400" dirty="0" smtClean="0">
                <a:ea typeface="宋体" charset="0"/>
                <a:cs typeface="宋体" charset="0"/>
              </a:rPr>
              <a:t>Engines)</a:t>
            </a:r>
          </a:p>
          <a:p>
            <a:pPr marL="0" indent="0">
              <a:buNone/>
            </a:pPr>
            <a:r>
              <a:rPr lang="en-US" altLang="zh-CN" sz="2400" dirty="0">
                <a:ea typeface="宋体" charset="0"/>
                <a:cs typeface="宋体" charset="0"/>
              </a:rPr>
              <a:t>	 </a:t>
            </a:r>
          </a:p>
          <a:p>
            <a:r>
              <a:rPr lang="en-US" altLang="zh-CN" sz="2400" dirty="0">
                <a:ea typeface="宋体" charset="0"/>
                <a:cs typeface="宋体" charset="0"/>
              </a:rPr>
              <a:t>Target  distributed memory parallelism, shared memory parallelism, and combination </a:t>
            </a:r>
            <a:endParaRPr lang="en-US" altLang="zh-CN" sz="2400" dirty="0" smtClean="0">
              <a:ea typeface="宋体" charset="0"/>
              <a:cs typeface="宋体" charset="0"/>
            </a:endParaRPr>
          </a:p>
          <a:p>
            <a:endParaRPr lang="en-US" altLang="zh-CN" sz="2400" dirty="0">
              <a:ea typeface="宋体" charset="0"/>
              <a:cs typeface="宋体" charset="0"/>
            </a:endParaRPr>
          </a:p>
          <a:p>
            <a:r>
              <a:rPr lang="en-US" altLang="zh-CN" sz="2400" dirty="0">
                <a:ea typeface="宋体" charset="0"/>
                <a:cs typeface="宋体" charset="0"/>
              </a:rPr>
              <a:t>Ability to process large and disk-resident datasets</a:t>
            </a:r>
          </a:p>
          <a:p>
            <a:endParaRPr lang="en-US" altLang="zh-CN" dirty="0">
              <a:ea typeface="宋体" charset="0"/>
              <a:cs typeface="宋体" charset="0"/>
            </a:endParaRPr>
          </a:p>
          <a:p>
            <a:endParaRPr lang="zh-CN" altLang="en-US" dirty="0">
              <a:ea typeface="宋体" charset="0"/>
              <a:cs typeface="宋体" charset="0"/>
            </a:endParaRP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1752600" y="32766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zh-CN" altLang="en-US" sz="2800">
              <a:ea typeface="宋体" charset="0"/>
              <a:cs typeface="宋体" charset="0"/>
            </a:endParaRPr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3429000" cy="3606800"/>
          </a:xfrm>
          <a:prstGeom prst="rect">
            <a:avLst/>
          </a:prstGeom>
          <a:gradFill rotWithShape="1">
            <a:gsLst>
              <a:gs pos="0">
                <a:schemeClr val="hlink">
                  <a:alpha val="52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While( )  {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</a:t>
            </a:r>
            <a:r>
              <a:rPr lang="en-US" altLang="zh-CN" sz="2000" dirty="0" err="1">
                <a:solidFill>
                  <a:srgbClr val="FFFF00"/>
                </a:solidFill>
                <a:ea typeface="宋体" charset="0"/>
                <a:cs typeface="宋体" charset="0"/>
              </a:rPr>
              <a:t>forall</a:t>
            </a: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( data instances d)  {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    I   =   process(d)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   R(I)  = R(I) </a:t>
            </a:r>
            <a:r>
              <a:rPr lang="en-US" altLang="zh-CN" sz="2000" u="sng" dirty="0">
                <a:solidFill>
                  <a:srgbClr val="FFFF00"/>
                </a:solidFill>
                <a:ea typeface="宋体" charset="0"/>
                <a:cs typeface="宋体" charset="0"/>
              </a:rPr>
              <a:t>op</a:t>
            </a: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d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}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   …….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FFFF00"/>
                </a:solidFill>
                <a:ea typeface="宋体" charset="0"/>
                <a:cs typeface="宋体" charset="0"/>
              </a:rPr>
              <a:t>}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000" dirty="0"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3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2644776" y="3032125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 noChangeShapeType="1"/>
          </p:cNvCxnSpPr>
          <p:nvPr/>
        </p:nvCxnSpPr>
        <p:spPr bwMode="auto">
          <a:xfrm rot="5400000">
            <a:off x="3938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 rot="5400000">
            <a:off x="52339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rot="5400000">
            <a:off x="6605588" y="3032125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 noChangeShapeType="1"/>
          </p:cNvCxnSpPr>
          <p:nvPr/>
        </p:nvCxnSpPr>
        <p:spPr bwMode="auto">
          <a:xfrm rot="5400000">
            <a:off x="3047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rot="5400000">
            <a:off x="3178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 rot="5400000">
            <a:off x="4419601" y="44561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cxnSpLocks noChangeShapeType="1"/>
          </p:cNvCxnSpPr>
          <p:nvPr/>
        </p:nvCxnSpPr>
        <p:spPr bwMode="auto">
          <a:xfrm rot="5400000">
            <a:off x="45497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cxnSpLocks noChangeShapeType="1"/>
          </p:cNvCxnSpPr>
          <p:nvPr/>
        </p:nvCxnSpPr>
        <p:spPr bwMode="auto">
          <a:xfrm rot="5400000">
            <a:off x="5714207" y="44569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 rot="5400000">
            <a:off x="5845175" y="55006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30" name="Rectangle 7"/>
          <p:cNvSpPr>
            <a:spLocks noChangeArrowheads="1"/>
          </p:cNvSpPr>
          <p:nvPr/>
        </p:nvSpPr>
        <p:spPr bwMode="auto">
          <a:xfrm>
            <a:off x="6324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31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6" name="Rectangle 4"/>
          <p:cNvSpPr>
            <a:spLocks noChangeArrowheads="1"/>
          </p:cNvSpPr>
          <p:nvPr/>
        </p:nvSpPr>
        <p:spPr bwMode="auto">
          <a:xfrm>
            <a:off x="23622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27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1600200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3" name="Rectangle 5"/>
          <p:cNvSpPr>
            <a:spLocks noChangeArrowheads="1"/>
          </p:cNvSpPr>
          <p:nvPr/>
        </p:nvSpPr>
        <p:spPr bwMode="auto">
          <a:xfrm>
            <a:off x="36576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2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620" name="Rectangle 6"/>
          <p:cNvSpPr>
            <a:spLocks noChangeArrowheads="1"/>
          </p:cNvSpPr>
          <p:nvPr/>
        </p:nvSpPr>
        <p:spPr bwMode="auto">
          <a:xfrm>
            <a:off x="4953000" y="2286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4621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1866900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981200" y="35052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Shuffle and Sort:</a:t>
            </a:r>
            <a:r>
              <a:rPr lang="en-US" sz="1600" dirty="0">
                <a:solidFill>
                  <a:srgbClr val="000000"/>
                </a:solidFill>
              </a:rPr>
              <a:t> aggregate values by keys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95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2672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562600" y="47244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033713" y="1219200"/>
            <a:ext cx="3214687" cy="276225"/>
            <a:chOff x="3033713" y="1219200"/>
            <a:chExt cx="3214687" cy="276225"/>
          </a:xfrm>
        </p:grpSpPr>
        <p:sp>
          <p:nvSpPr>
            <p:cNvPr id="24677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8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9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0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1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2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83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1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84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2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85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6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4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7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5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8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6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89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0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v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691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2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3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4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5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6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4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7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98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99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700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286000" y="3200400"/>
            <a:ext cx="996950" cy="276225"/>
            <a:chOff x="2286000" y="3200400"/>
            <a:chExt cx="996950" cy="276225"/>
          </a:xfrm>
        </p:grpSpPr>
        <p:sp>
          <p:nvSpPr>
            <p:cNvPr id="24669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0" name="TextBox 145"/>
            <p:cNvSpPr txBox="1">
              <a:spLocks noChangeArrowheads="1"/>
            </p:cNvSpPr>
            <p:nvPr/>
          </p:nvSpPr>
          <p:spPr bwMode="auto">
            <a:xfrm>
              <a:off x="27844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b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71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72" name="TextBox 138"/>
            <p:cNvSpPr txBox="1">
              <a:spLocks noChangeArrowheads="1"/>
            </p:cNvSpPr>
            <p:nvPr/>
          </p:nvSpPr>
          <p:spPr bwMode="auto">
            <a:xfrm>
              <a:off x="22860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a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673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74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675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76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81400" y="3200400"/>
            <a:ext cx="996950" cy="276225"/>
            <a:chOff x="3581400" y="3200400"/>
            <a:chExt cx="996950" cy="276225"/>
          </a:xfrm>
        </p:grpSpPr>
        <p:sp>
          <p:nvSpPr>
            <p:cNvPr id="24661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62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63" name="TextBox 152"/>
            <p:cNvSpPr txBox="1">
              <a:spLocks noChangeArrowheads="1"/>
            </p:cNvSpPr>
            <p:nvPr/>
          </p:nvSpPr>
          <p:spPr bwMode="auto">
            <a:xfrm>
              <a:off x="3581400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64" name="TextBox 159"/>
            <p:cNvSpPr txBox="1">
              <a:spLocks noChangeArrowheads="1"/>
            </p:cNvSpPr>
            <p:nvPr/>
          </p:nvSpPr>
          <p:spPr bwMode="auto">
            <a:xfrm>
              <a:off x="4079875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65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66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67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68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876800" y="3200400"/>
            <a:ext cx="990600" cy="276225"/>
            <a:chOff x="4876800" y="3200400"/>
            <a:chExt cx="990600" cy="276225"/>
          </a:xfrm>
        </p:grpSpPr>
        <p:sp>
          <p:nvSpPr>
            <p:cNvPr id="24653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54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55" name="TextBox 166"/>
            <p:cNvSpPr txBox="1">
              <a:spLocks noChangeArrowheads="1"/>
            </p:cNvSpPr>
            <p:nvPr/>
          </p:nvSpPr>
          <p:spPr bwMode="auto">
            <a:xfrm>
              <a:off x="48768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56" name="TextBox 173"/>
            <p:cNvSpPr txBox="1">
              <a:spLocks noChangeArrowheads="1"/>
            </p:cNvSpPr>
            <p:nvPr/>
          </p:nvSpPr>
          <p:spPr bwMode="auto">
            <a:xfrm>
              <a:off x="53691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57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58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59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60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48400" y="3200400"/>
            <a:ext cx="990600" cy="276225"/>
            <a:chOff x="6248400" y="3200400"/>
            <a:chExt cx="990600" cy="276225"/>
          </a:xfrm>
        </p:grpSpPr>
        <p:sp>
          <p:nvSpPr>
            <p:cNvPr id="24645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46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47" name="TextBox 180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48" name="TextBox 187"/>
            <p:cNvSpPr txBox="1">
              <a:spLocks noChangeArrowheads="1"/>
            </p:cNvSpPr>
            <p:nvPr/>
          </p:nvSpPr>
          <p:spPr bwMode="auto">
            <a:xfrm>
              <a:off x="6740774" y="3200400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49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50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51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52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200400" y="3838575"/>
            <a:ext cx="803275" cy="276225"/>
            <a:chOff x="3200400" y="3838575"/>
            <a:chExt cx="803275" cy="276225"/>
          </a:xfrm>
        </p:grpSpPr>
        <p:sp>
          <p:nvSpPr>
            <p:cNvPr id="24639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40" name="TextBox 194"/>
            <p:cNvSpPr txBox="1">
              <a:spLocks noChangeArrowheads="1"/>
            </p:cNvSpPr>
            <p:nvPr/>
          </p:nvSpPr>
          <p:spPr bwMode="auto">
            <a:xfrm>
              <a:off x="32004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41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42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43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44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3838575"/>
            <a:ext cx="803275" cy="276225"/>
            <a:chOff x="4572000" y="3838575"/>
            <a:chExt cx="803275" cy="276225"/>
          </a:xfrm>
        </p:grpSpPr>
        <p:sp>
          <p:nvSpPr>
            <p:cNvPr id="24633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34" name="TextBox 200"/>
            <p:cNvSpPr txBox="1">
              <a:spLocks noChangeArrowheads="1"/>
            </p:cNvSpPr>
            <p:nvPr/>
          </p:nvSpPr>
          <p:spPr bwMode="auto">
            <a:xfrm>
              <a:off x="4572000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35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36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37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38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867400" y="3838575"/>
            <a:ext cx="1260475" cy="276225"/>
            <a:chOff x="5867400" y="3838575"/>
            <a:chExt cx="1260475" cy="276225"/>
          </a:xfrm>
        </p:grpSpPr>
        <p:sp>
          <p:nvSpPr>
            <p:cNvPr id="13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4" name="TextBox 209"/>
            <p:cNvSpPr txBox="1">
              <a:spLocks noChangeArrowheads="1"/>
            </p:cNvSpPr>
            <p:nvPr/>
          </p:nvSpPr>
          <p:spPr bwMode="auto">
            <a:xfrm>
              <a:off x="586740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25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5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28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629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7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32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048000" y="5667375"/>
            <a:ext cx="547688" cy="276225"/>
            <a:chOff x="3048000" y="5667375"/>
            <a:chExt cx="547688" cy="276225"/>
          </a:xfrm>
        </p:grpSpPr>
        <p:sp>
          <p:nvSpPr>
            <p:cNvPr id="24619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1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22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05313" y="5667375"/>
            <a:ext cx="547687" cy="276225"/>
            <a:chOff x="4405313" y="5667375"/>
            <a:chExt cx="547687" cy="276225"/>
          </a:xfrm>
        </p:grpSpPr>
        <p:sp>
          <p:nvSpPr>
            <p:cNvPr id="24615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16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2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17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18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15000" y="5667375"/>
            <a:ext cx="547688" cy="276225"/>
            <a:chOff x="5715000" y="5667375"/>
            <a:chExt cx="547688" cy="276225"/>
          </a:xfrm>
        </p:grpSpPr>
        <p:sp>
          <p:nvSpPr>
            <p:cNvPr id="24611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12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4613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614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9693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0" grpId="0" animBg="1"/>
      <p:bldP spid="24626" grpId="0" animBg="1"/>
      <p:bldP spid="24623" grpId="0" animBg="1"/>
      <p:bldP spid="24620" grpId="0" animBg="1"/>
      <p:bldP spid="69" grpId="0" animBg="1"/>
      <p:bldP spid="70" grpId="0" animBg="1"/>
      <p:bldP spid="76" grpId="0" animBg="1"/>
      <p:bldP spid="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sent to the same reducer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33600" y="4950767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“everything else”?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cale out vs. Scale up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79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“Runtime”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scheduling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Assigns workers to map and reduce tasks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“data distribution”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Moves processes to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synchronization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Gathers, sorts, and shuffles intermediate data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Handles errors and faults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Detects worker failures and restarts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Everything happens on top of a distributed FS (later)</a:t>
            </a:r>
          </a:p>
        </p:txBody>
      </p:sp>
    </p:spTree>
    <p:extLst>
      <p:ext uri="{BB962C8B-B14F-4D97-AF65-F5344CB8AC3E}">
        <p14:creationId xmlns:p14="http://schemas.microsoft.com/office/powerpoint/2010/main" val="36499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specify two functions: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[(k’, v’)]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[v’]) → [(k’, v’)]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Not quite…usually, programmers also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[v’]) → [(k’, v’’)]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</p:txBody>
      </p:sp>
    </p:spTree>
    <p:extLst>
      <p:ext uri="{BB962C8B-B14F-4D97-AF65-F5344CB8AC3E}">
        <p14:creationId xmlns:p14="http://schemas.microsoft.com/office/powerpoint/2010/main" val="32344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combine</a:t>
            </a:r>
          </a:p>
        </p:txBody>
      </p:sp>
      <p:grpSp>
        <p:nvGrpSpPr>
          <p:cNvPr id="327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b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a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9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partition</a:t>
            </a: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1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k</a:t>
              </a:r>
              <a:r>
                <a:rPr lang="en-US" sz="1200" baseline="-25000" dirty="0">
                  <a:solidFill>
                    <a:srgbClr val="FFFFFF"/>
                  </a:solidFill>
                </a:rPr>
                <a:t>2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4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5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k</a:t>
              </a:r>
              <a:r>
                <a:rPr lang="en-US" sz="1200" baseline="-25000">
                  <a:solidFill>
                    <a:srgbClr val="FFFFFF"/>
                  </a:solidFill>
                </a:rPr>
                <a:t>6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v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4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v</a:t>
              </a:r>
              <a:r>
                <a:rPr lang="en-US" sz="1200" baseline="-250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b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</a:rPr>
                <a:t>a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1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6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Shuffle and Sort:</a:t>
            </a:r>
            <a:r>
              <a:rPr lang="en-US" sz="1600" dirty="0">
                <a:solidFill>
                  <a:srgbClr val="000000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reduce</a:t>
            </a:r>
          </a:p>
        </p:txBody>
      </p:sp>
      <p:grpSp>
        <p:nvGrpSpPr>
          <p:cNvPr id="333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a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5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b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7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9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1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2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r</a:t>
              </a:r>
              <a:r>
                <a:rPr lang="en-US" sz="1200" baseline="-25000">
                  <a:solidFill>
                    <a:srgbClr val="FFFFFF"/>
                  </a:solidFill>
                </a:rPr>
                <a:t>3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</a:t>
              </a:r>
              <a:r>
                <a:rPr lang="en-US" sz="1200" baseline="-25000">
                  <a:solidFill>
                    <a:srgbClr val="000000"/>
                  </a:solidFill>
                </a:rPr>
                <a:t>3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5867400" y="4448175"/>
            <a:ext cx="1260475" cy="276225"/>
            <a:chOff x="5867400" y="4448175"/>
            <a:chExt cx="1260475" cy="276225"/>
          </a:xfrm>
        </p:grpSpPr>
        <p:sp>
          <p:nvSpPr>
            <p:cNvPr id="335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FFFFFF"/>
                </a:solidFill>
              </a:endParaRPr>
            </a:p>
          </p:txBody>
        </p:sp>
        <p:sp>
          <p:nvSpPr>
            <p:cNvPr id="336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</a:rPr>
                <a:t>c</a:t>
              </a:r>
              <a:endParaRPr lang="en-US" sz="1600" baseline="-25000">
                <a:solidFill>
                  <a:srgbClr val="FFFFFF"/>
                </a:solidFill>
              </a:endParaRPr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38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</a:t>
              </a:r>
              <a:endParaRPr lang="en-US" sz="1600" baseline="-25000">
                <a:solidFill>
                  <a:srgbClr val="000000"/>
                </a:solidFill>
              </a:endParaRPr>
            </a:p>
          </p:txBody>
        </p:sp>
        <p:sp>
          <p:nvSpPr>
            <p:cNvPr id="339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40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3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41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42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6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43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</a:endParaRPr>
            </a:p>
          </p:txBody>
        </p:sp>
        <p:sp>
          <p:nvSpPr>
            <p:cNvPr id="344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8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746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213" grpId="0" animBg="1"/>
      <p:bldP spid="214" grpId="0" animBg="1"/>
      <p:bldP spid="215" grpId="0" animBg="1"/>
      <p:bldP spid="216" grpId="0" animBg="1"/>
      <p:bldP spid="188" grpId="0" animBg="1"/>
      <p:bldP spid="193" grpId="0" animBg="1"/>
      <p:bldP spid="195" grpId="0" animBg="1"/>
      <p:bldP spid="217" grpId="0" animBg="1"/>
      <p:bldP spid="281" grpId="0" animBg="1"/>
      <p:bldP spid="282" grpId="0" animBg="1"/>
      <p:bldP spid="283" grpId="0" animBg="1"/>
      <p:bldP spid="2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more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Barrier between map and reduce phases</a:t>
            </a:r>
          </a:p>
          <a:p>
            <a:pPr lvl="1"/>
            <a:r>
              <a:rPr lang="en-US" dirty="0" smtClean="0"/>
              <a:t>But we can begin copying intermediate data earlier</a:t>
            </a:r>
          </a:p>
          <a:p>
            <a:r>
              <a:rPr lang="en-US" dirty="0" smtClean="0"/>
              <a:t>Keys arrive at each reducer in sorted order</a:t>
            </a:r>
          </a:p>
          <a:p>
            <a:pPr lvl="1"/>
            <a:r>
              <a:rPr lang="en-US" dirty="0" smtClean="0"/>
              <a:t>No enforced ordering </a:t>
            </a:r>
            <a:r>
              <a:rPr lang="en-US" i="1" dirty="0" smtClean="0"/>
              <a:t>across</a:t>
            </a:r>
            <a:r>
              <a:rPr lang="en-US" dirty="0" smtClean="0"/>
              <a:t> reducers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can refer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programming model</a:t>
            </a:r>
          </a:p>
          <a:p>
            <a:r>
              <a:rPr lang="en-US" dirty="0" smtClean="0"/>
              <a:t>The execution framework (aka “runtime”)</a:t>
            </a:r>
          </a:p>
          <a:p>
            <a:r>
              <a:rPr lang="en-US" dirty="0" smtClean="0"/>
              <a:t>The specific implementation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42680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Usage is usually clear from context!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“Hello World”: Word Count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660525" y="1905000"/>
            <a:ext cx="61118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Map(String </a:t>
            </a:r>
            <a:r>
              <a:rPr lang="en-US" b="1" dirty="0" err="1">
                <a:solidFill>
                  <a:srgbClr val="000000"/>
                </a:solidFill>
              </a:rPr>
              <a:t>docid</a:t>
            </a:r>
            <a:r>
              <a:rPr lang="en-US" b="1" dirty="0">
                <a:solidFill>
                  <a:srgbClr val="000000"/>
                </a:solidFill>
              </a:rPr>
              <a:t>, String text):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for each word w in text: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Emit(w, 1);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Reduce(String term, </a:t>
            </a:r>
            <a:r>
              <a:rPr lang="en-US" b="1" dirty="0" err="1">
                <a:solidFill>
                  <a:srgbClr val="000000"/>
                </a:solidFill>
              </a:rPr>
              <a:t>Iterator</a:t>
            </a:r>
            <a:r>
              <a:rPr lang="en-US" b="1" dirty="0">
                <a:solidFill>
                  <a:srgbClr val="000000"/>
                </a:solidFill>
              </a:rPr>
              <a:t>&lt;</a:t>
            </a:r>
            <a:r>
              <a:rPr lang="en-US" b="1" dirty="0" err="1">
                <a:solidFill>
                  <a:srgbClr val="000000"/>
                </a:solidFill>
              </a:rPr>
              <a:t>Int</a:t>
            </a:r>
            <a:r>
              <a:rPr lang="en-US" b="1" dirty="0">
                <a:solidFill>
                  <a:srgbClr val="000000"/>
                </a:solidFill>
              </a:rPr>
              <a:t>&gt; values):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 err="1">
                <a:solidFill>
                  <a:srgbClr val="000000"/>
                </a:solidFill>
              </a:rPr>
              <a:t>int</a:t>
            </a:r>
            <a:r>
              <a:rPr lang="en-US" dirty="0">
                <a:solidFill>
                  <a:srgbClr val="000000"/>
                </a:solidFill>
              </a:rPr>
              <a:t> sum = 0;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for each v in values: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sum += v;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          Emit(term, value);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64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Google has a proprietary implementation in C++</a:t>
            </a:r>
          </a:p>
          <a:p>
            <a:pPr lvl="1"/>
            <a:r>
              <a:rPr lang="en-US" dirty="0" smtClean="0"/>
              <a:t>Bindings in Java, Python</a:t>
            </a:r>
          </a:p>
          <a:p>
            <a:r>
              <a:rPr lang="en-US" dirty="0" smtClean="0"/>
              <a:t>Hadoop is an open-source implementation in Java</a:t>
            </a:r>
          </a:p>
          <a:p>
            <a:pPr lvl="1"/>
            <a:r>
              <a:rPr lang="en-US" dirty="0" smtClean="0"/>
              <a:t>Development led by Yahoo, used in production</a:t>
            </a:r>
          </a:p>
          <a:p>
            <a:pPr lvl="1"/>
            <a:r>
              <a:rPr lang="en-US" dirty="0" smtClean="0"/>
              <a:t>Now an Apache project</a:t>
            </a:r>
          </a:p>
          <a:p>
            <a:pPr lvl="1"/>
            <a:r>
              <a:rPr lang="en-US" dirty="0" smtClean="0"/>
              <a:t>Rapidly expanding software ecosystem</a:t>
            </a:r>
          </a:p>
          <a:p>
            <a:r>
              <a:rPr lang="en-US" dirty="0" smtClean="0"/>
              <a:t>Lots of custom research implementations</a:t>
            </a:r>
          </a:p>
          <a:p>
            <a:pPr lvl="1"/>
            <a:r>
              <a:rPr lang="en-US" dirty="0" smtClean="0"/>
              <a:t>For GPUs, cell processors,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Hadoop</a:t>
            </a:r>
            <a:r>
              <a:rPr lang="en-US" dirty="0" smtClean="0"/>
              <a:t> History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b="1" dirty="0" smtClean="0"/>
              <a:t>Dec 2004</a:t>
            </a:r>
            <a:r>
              <a:rPr lang="en-US" b="1" dirty="0" smtClean="0"/>
              <a:t> – </a:t>
            </a:r>
            <a:r>
              <a:rPr lang="en-US" sz="2400" dirty="0" smtClean="0"/>
              <a:t>Google GFS paper published</a:t>
            </a:r>
          </a:p>
          <a:p>
            <a:pPr eaLnBrk="1" hangingPunct="1"/>
            <a:r>
              <a:rPr lang="en-US" sz="2400" b="1" dirty="0" smtClean="0"/>
              <a:t>July 2005</a:t>
            </a:r>
            <a:r>
              <a:rPr lang="en-US" b="1" dirty="0" smtClean="0"/>
              <a:t> – </a:t>
            </a:r>
            <a:r>
              <a:rPr lang="en-US" sz="2400" dirty="0" err="1" smtClean="0"/>
              <a:t>Nutch</a:t>
            </a:r>
            <a:r>
              <a:rPr lang="en-US" sz="2400" dirty="0" smtClean="0"/>
              <a:t> uses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 eaLnBrk="1" hangingPunct="1"/>
            <a:r>
              <a:rPr lang="en-US" sz="2400" b="1" dirty="0" smtClean="0"/>
              <a:t>Feb 2006</a:t>
            </a:r>
            <a:r>
              <a:rPr lang="en-US" b="1" dirty="0" smtClean="0"/>
              <a:t> – </a:t>
            </a:r>
            <a:r>
              <a:rPr lang="en-US" sz="2400" dirty="0" smtClean="0"/>
              <a:t>Becomes </a:t>
            </a:r>
            <a:r>
              <a:rPr lang="en-US" sz="2400" dirty="0" err="1" smtClean="0"/>
              <a:t>Lucene</a:t>
            </a:r>
            <a:r>
              <a:rPr lang="en-US" sz="2400" dirty="0" smtClean="0"/>
              <a:t> subproject</a:t>
            </a:r>
          </a:p>
          <a:p>
            <a:pPr eaLnBrk="1" hangingPunct="1"/>
            <a:r>
              <a:rPr lang="en-US" sz="2400" b="1" dirty="0" smtClean="0"/>
              <a:t>Apr 2007</a:t>
            </a:r>
            <a:r>
              <a:rPr lang="en-US" b="1" dirty="0" smtClean="0"/>
              <a:t> – </a:t>
            </a:r>
            <a:r>
              <a:rPr lang="en-US" sz="2400" dirty="0" smtClean="0"/>
              <a:t>Yahoo! on 1000-node cluster</a:t>
            </a:r>
          </a:p>
          <a:p>
            <a:pPr eaLnBrk="1" hangingPunct="1"/>
            <a:r>
              <a:rPr lang="en-US" sz="2400" b="1" dirty="0" smtClean="0"/>
              <a:t>Jan 2008</a:t>
            </a:r>
            <a:r>
              <a:rPr lang="en-US" b="1" dirty="0" smtClean="0"/>
              <a:t> – </a:t>
            </a:r>
            <a:r>
              <a:rPr lang="en-US" sz="2400" dirty="0" smtClean="0"/>
              <a:t>An Apache Top Level Project</a:t>
            </a:r>
          </a:p>
          <a:p>
            <a:pPr eaLnBrk="1" hangingPunct="1"/>
            <a:r>
              <a:rPr lang="en-US" sz="2400" b="1" dirty="0" smtClean="0"/>
              <a:t>Jul 2008</a:t>
            </a:r>
            <a:r>
              <a:rPr lang="en-US" b="1" dirty="0" smtClean="0"/>
              <a:t> – </a:t>
            </a:r>
            <a:r>
              <a:rPr lang="en-US" sz="2400" dirty="0" smtClean="0"/>
              <a:t>A 4000 node test cluster</a:t>
            </a:r>
          </a:p>
          <a:p>
            <a:pPr eaLnBrk="1" hangingPunct="1"/>
            <a:r>
              <a:rPr lang="en-US" sz="2400" b="1" dirty="0" smtClean="0"/>
              <a:t>Sept 2008 – </a:t>
            </a:r>
            <a:r>
              <a:rPr lang="en-US" sz="2400" dirty="0" smtClean="0"/>
              <a:t>Hive becomes a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subproject</a:t>
            </a:r>
          </a:p>
          <a:p>
            <a:r>
              <a:rPr lang="en-US" sz="2400" b="1" dirty="0" smtClean="0"/>
              <a:t>Feb 2009 –</a:t>
            </a:r>
            <a:r>
              <a:rPr lang="en-US" sz="2400" dirty="0" smtClean="0"/>
              <a:t> The Yahoo! Search </a:t>
            </a:r>
            <a:r>
              <a:rPr lang="en-US" sz="2400" dirty="0" err="1" smtClean="0"/>
              <a:t>Webmap</a:t>
            </a:r>
            <a:r>
              <a:rPr lang="en-US" sz="2400" dirty="0" smtClean="0"/>
              <a:t> is a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application that runs on more than 10,000 core Linux cluster and produces data that is now used in every Yahoo! Web search query.</a:t>
            </a:r>
            <a:r>
              <a:rPr lang="en-US" sz="2400" baseline="30000" dirty="0"/>
              <a:t> </a:t>
            </a:r>
            <a:endParaRPr lang="en-US" sz="2400" dirty="0" smtClean="0"/>
          </a:p>
          <a:p>
            <a:r>
              <a:rPr lang="en-US" sz="2400" b="1" dirty="0" smtClean="0"/>
              <a:t>June 2009 – </a:t>
            </a:r>
            <a:r>
              <a:rPr lang="en-US" sz="2400" dirty="0" smtClean="0"/>
              <a:t>On June 10, 2009, Yahoo! made available the source code to the version of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it runs in production. </a:t>
            </a:r>
            <a:endParaRPr lang="en-US" sz="2400" b="1" dirty="0" smtClean="0"/>
          </a:p>
          <a:p>
            <a:r>
              <a:rPr lang="en-US" sz="2400" b="1" dirty="0"/>
              <a:t>In 2010 </a:t>
            </a:r>
            <a:r>
              <a:rPr lang="en-US" sz="2400" dirty="0" smtClean="0"/>
              <a:t>Facebook claimed that they have the largest </a:t>
            </a:r>
            <a:r>
              <a:rPr lang="en-US" sz="2400" dirty="0" err="1" smtClean="0"/>
              <a:t>Hadoop</a:t>
            </a:r>
            <a:r>
              <a:rPr lang="en-US" sz="2400" dirty="0" smtClean="0"/>
              <a:t> cluster in the world with 21 PB of storage. On July 27, 2011 they announced the data has grown to 30 PB.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297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uses Hadoop?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Amazon/A9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Facebook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Google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IBM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Joost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Last.fm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New York Times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PowerSet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Veoh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Yahoo!</a:t>
            </a:r>
          </a:p>
        </p:txBody>
      </p:sp>
    </p:spTree>
    <p:extLst>
      <p:ext uri="{BB962C8B-B14F-4D97-AF65-F5344CB8AC3E}">
        <p14:creationId xmlns:p14="http://schemas.microsoft.com/office/powerpoint/2010/main" val="250250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Typical Hadoop Cluster</a:t>
            </a:r>
          </a:p>
        </p:txBody>
      </p:sp>
      <p:grpSp>
        <p:nvGrpSpPr>
          <p:cNvPr id="13315" name="Group 11"/>
          <p:cNvGrpSpPr>
            <a:grpSpLocks/>
          </p:cNvGrpSpPr>
          <p:nvPr/>
        </p:nvGrpSpPr>
        <p:grpSpPr bwMode="auto">
          <a:xfrm>
            <a:off x="838200" y="1600200"/>
            <a:ext cx="7239000" cy="2692400"/>
            <a:chOff x="1001010" y="1447800"/>
            <a:chExt cx="7239000" cy="2692003"/>
          </a:xfrm>
        </p:grpSpPr>
        <p:pic>
          <p:nvPicPr>
            <p:cNvPr id="13317" name="Picture 3" descr="Picture 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10" y="1447800"/>
              <a:ext cx="7239000" cy="269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Box 4"/>
            <p:cNvSpPr txBox="1">
              <a:spLocks noChangeArrowheads="1"/>
            </p:cNvSpPr>
            <p:nvPr/>
          </p:nvSpPr>
          <p:spPr bwMode="auto">
            <a:xfrm>
              <a:off x="3688830" y="1496091"/>
              <a:ext cx="18411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Aggregation switch</a:t>
              </a:r>
            </a:p>
          </p:txBody>
        </p:sp>
        <p:sp>
          <p:nvSpPr>
            <p:cNvPr id="13319" name="TextBox 5"/>
            <p:cNvSpPr txBox="1">
              <a:spLocks noChangeArrowheads="1"/>
            </p:cNvSpPr>
            <p:nvPr/>
          </p:nvSpPr>
          <p:spPr bwMode="auto">
            <a:xfrm>
              <a:off x="2286000" y="2071135"/>
              <a:ext cx="12138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Rack switch</a:t>
              </a:r>
            </a:p>
          </p:txBody>
        </p:sp>
      </p:grp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762000" y="4648200"/>
            <a:ext cx="7543800" cy="1905000"/>
          </a:xfrm>
        </p:spPr>
        <p:txBody>
          <a:bodyPr/>
          <a:lstStyle/>
          <a:p>
            <a:pPr marL="328613" indent="-328613"/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40 nodes/rack, 1000-4000 nodes in cluster</a:t>
            </a:r>
          </a:p>
          <a:p>
            <a:pPr marL="328613" indent="-328613"/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1 GBps bandwidth in rack, 8 GBps out of rack</a:t>
            </a:r>
          </a:p>
          <a:p>
            <a:pPr marL="328613" indent="-328613"/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Node specs (Yahoo terasort):</a:t>
            </a:r>
            <a:br>
              <a:rPr lang="en-US" sz="22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8 x 2.0 GHz cores, 8 GB RAM, 4 disks (= 4 TB?)</a:t>
            </a:r>
          </a:p>
        </p:txBody>
      </p:sp>
    </p:spTree>
    <p:extLst>
      <p:ext uri="{BB962C8B-B14F-4D97-AF65-F5344CB8AC3E}">
        <p14:creationId xmlns:p14="http://schemas.microsoft.com/office/powerpoint/2010/main" val="417126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runner_supercomputer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(IBM Roadrunner)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Typical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Hadoop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Cluster</a:t>
            </a:r>
          </a:p>
        </p:txBody>
      </p:sp>
      <p:pic>
        <p:nvPicPr>
          <p:cNvPr id="14339" name="Picture 3" descr="Pictur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985837"/>
            <a:ext cx="76517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596390"/>
            <a:ext cx="74430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3">
                    <a:lumMod val="85000"/>
                  </a:schemeClr>
                </a:solidFill>
                <a:ea typeface="+mn-ea"/>
                <a:cs typeface="+mn-cs"/>
              </a:rPr>
              <a:t>Image from http://wiki.apache.org/hadoop-data/attachments/HadoopPresentations/attachments/aw-apachecon-eu-2009.pdf</a:t>
            </a:r>
            <a:endParaRPr lang="en-US" sz="1100" dirty="0">
              <a:solidFill>
                <a:schemeClr val="accent3">
                  <a:lumMod val="8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9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Word Count </a:t>
            </a:r>
            <a:r>
              <a:rPr lang="en-US" dirty="0" smtClean="0"/>
              <a:t>(Map)</a:t>
            </a: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public static class </a:t>
            </a:r>
            <a:r>
              <a:rPr lang="en-US" dirty="0" err="1"/>
              <a:t>TokenizerMapper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extends Mapper&lt;Object, Text, Text, </a:t>
            </a:r>
            <a:r>
              <a:rPr lang="en-US" dirty="0" err="1"/>
              <a:t>IntWritable</a:t>
            </a:r>
            <a:r>
              <a:rPr lang="en-US" dirty="0"/>
              <a:t>&gt;{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private final static </a:t>
            </a:r>
            <a:r>
              <a:rPr lang="en-US" dirty="0" err="1"/>
              <a:t>IntWritable</a:t>
            </a:r>
            <a:r>
              <a:rPr lang="en-US" dirty="0"/>
              <a:t> one = new </a:t>
            </a:r>
            <a:r>
              <a:rPr lang="en-US" dirty="0" err="1"/>
              <a:t>IntWritable</a:t>
            </a:r>
            <a:r>
              <a:rPr lang="en-US" dirty="0"/>
              <a:t>(1);</a:t>
            </a:r>
          </a:p>
          <a:p>
            <a:pPr marL="0" indent="0">
              <a:buNone/>
            </a:pPr>
            <a:r>
              <a:rPr lang="en-US" dirty="0"/>
              <a:t>    private Text word = new Text();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b="1" dirty="0"/>
              <a:t>    public void map(Object key, Text value, Context context</a:t>
            </a:r>
          </a:p>
          <a:p>
            <a:pPr marL="0" indent="0">
              <a:buNone/>
            </a:pPr>
            <a:r>
              <a:rPr lang="en-US" b="1" dirty="0"/>
              <a:t>                    ) throws </a:t>
            </a:r>
            <a:r>
              <a:rPr lang="en-US" b="1" dirty="0" err="1"/>
              <a:t>IOException</a:t>
            </a:r>
            <a:r>
              <a:rPr lang="en-US" b="1" dirty="0"/>
              <a:t>, </a:t>
            </a:r>
            <a:r>
              <a:rPr lang="en-US" b="1" dirty="0" err="1"/>
              <a:t>InterruptedException</a:t>
            </a:r>
            <a:r>
              <a:rPr lang="en-US" b="1" dirty="0"/>
              <a:t> {</a:t>
            </a:r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 err="1"/>
              <a:t>StringTokenizer</a:t>
            </a:r>
            <a:r>
              <a:rPr lang="en-US" b="1" dirty="0"/>
              <a:t> </a:t>
            </a:r>
            <a:r>
              <a:rPr lang="en-US" b="1" dirty="0" err="1"/>
              <a:t>itr</a:t>
            </a:r>
            <a:r>
              <a:rPr lang="en-US" b="1" dirty="0"/>
              <a:t> = new </a:t>
            </a:r>
            <a:r>
              <a:rPr lang="en-US" b="1" dirty="0" err="1"/>
              <a:t>StringTokenizer</a:t>
            </a:r>
            <a:r>
              <a:rPr lang="en-US" b="1" dirty="0"/>
              <a:t>(</a:t>
            </a:r>
            <a:r>
              <a:rPr lang="en-US" b="1" dirty="0" err="1"/>
              <a:t>value.toString</a:t>
            </a:r>
            <a:r>
              <a:rPr lang="en-US" b="1" dirty="0"/>
              <a:t>());</a:t>
            </a:r>
          </a:p>
          <a:p>
            <a:pPr marL="0" indent="0">
              <a:buNone/>
            </a:pPr>
            <a:r>
              <a:rPr lang="en-US" b="1" dirty="0"/>
              <a:t>      while (</a:t>
            </a:r>
            <a:r>
              <a:rPr lang="en-US" b="1" dirty="0" err="1"/>
              <a:t>itr.hasMoreTokens</a:t>
            </a:r>
            <a:r>
              <a:rPr lang="en-US" b="1" dirty="0"/>
              <a:t>()) {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word.set</a:t>
            </a:r>
            <a:r>
              <a:rPr lang="en-US" b="1" dirty="0"/>
              <a:t>(</a:t>
            </a:r>
            <a:r>
              <a:rPr lang="en-US" b="1" dirty="0" err="1"/>
              <a:t>itr.nextToken</a:t>
            </a:r>
            <a:r>
              <a:rPr lang="en-US" b="1" dirty="0"/>
              <a:t>());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 err="1"/>
              <a:t>context.write</a:t>
            </a:r>
            <a:r>
              <a:rPr lang="en-US" b="1" dirty="0"/>
              <a:t>(word, one);</a:t>
            </a:r>
          </a:p>
          <a:p>
            <a:pPr marL="0" indent="0">
              <a:buNone/>
            </a:pPr>
            <a:r>
              <a:rPr lang="en-US" dirty="0"/>
              <a:t>      }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1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Word Count </a:t>
            </a:r>
            <a:r>
              <a:rPr lang="en-US" dirty="0" smtClean="0"/>
              <a:t>(Reduce)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public static class </a:t>
            </a:r>
            <a:r>
              <a:rPr lang="en-US" dirty="0" err="1"/>
              <a:t>IntSumReducer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extends Reducer&lt;</a:t>
            </a:r>
            <a:r>
              <a:rPr lang="en-US" dirty="0" err="1"/>
              <a:t>Text,IntWritable,Text,IntWritable</a:t>
            </a:r>
            <a:r>
              <a:rPr lang="en-US" dirty="0"/>
              <a:t>&gt; {</a:t>
            </a:r>
          </a:p>
          <a:p>
            <a:pPr marL="0" indent="0">
              <a:buNone/>
            </a:pPr>
            <a:r>
              <a:rPr lang="en-US" dirty="0"/>
              <a:t>    private </a:t>
            </a:r>
            <a:r>
              <a:rPr lang="en-US" dirty="0" err="1"/>
              <a:t>IntWritable</a:t>
            </a:r>
            <a:r>
              <a:rPr lang="en-US" dirty="0"/>
              <a:t> result = new </a:t>
            </a:r>
            <a:r>
              <a:rPr lang="en-US" dirty="0" err="1"/>
              <a:t>IntWritable</a:t>
            </a:r>
            <a:r>
              <a:rPr lang="en-US" dirty="0"/>
              <a:t>();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public void reduce(Text key, </a:t>
            </a:r>
            <a:r>
              <a:rPr lang="en-US" b="1" dirty="0" err="1"/>
              <a:t>Iterable</a:t>
            </a:r>
            <a:r>
              <a:rPr lang="en-US" b="1" dirty="0"/>
              <a:t>&lt;</a:t>
            </a:r>
            <a:r>
              <a:rPr lang="en-US" b="1" dirty="0" err="1"/>
              <a:t>IntWritable</a:t>
            </a:r>
            <a:r>
              <a:rPr lang="en-US" b="1" dirty="0"/>
              <a:t>&gt; values, </a:t>
            </a:r>
          </a:p>
          <a:p>
            <a:pPr marL="0" indent="0">
              <a:buNone/>
            </a:pPr>
            <a:r>
              <a:rPr lang="en-US" b="1" dirty="0"/>
              <a:t>                       Context context</a:t>
            </a:r>
          </a:p>
          <a:p>
            <a:pPr marL="0" indent="0">
              <a:buNone/>
            </a:pPr>
            <a:r>
              <a:rPr lang="en-US" b="1" dirty="0"/>
              <a:t>                       ) throws </a:t>
            </a:r>
            <a:r>
              <a:rPr lang="en-US" b="1" dirty="0" err="1"/>
              <a:t>IOException</a:t>
            </a:r>
            <a:r>
              <a:rPr lang="en-US" b="1" dirty="0"/>
              <a:t>, </a:t>
            </a:r>
            <a:r>
              <a:rPr lang="en-US" b="1" dirty="0" err="1"/>
              <a:t>InterruptedException</a:t>
            </a:r>
            <a:r>
              <a:rPr lang="en-US" b="1" dirty="0"/>
              <a:t> {</a:t>
            </a:r>
          </a:p>
          <a:p>
            <a:pPr marL="0" indent="0">
              <a:buNone/>
            </a:pPr>
            <a:r>
              <a:rPr lang="is-IS" b="1" dirty="0"/>
              <a:t>      int sum = 0;</a:t>
            </a:r>
          </a:p>
          <a:p>
            <a:pPr marL="0" indent="0">
              <a:buNone/>
            </a:pPr>
            <a:r>
              <a:rPr lang="en-US" b="1" dirty="0"/>
              <a:t>      for (</a:t>
            </a:r>
            <a:r>
              <a:rPr lang="en-US" b="1" dirty="0" err="1"/>
              <a:t>IntWritable</a:t>
            </a:r>
            <a:r>
              <a:rPr lang="en-US" b="1" dirty="0"/>
              <a:t> </a:t>
            </a:r>
            <a:r>
              <a:rPr lang="en-US" b="1" dirty="0" err="1"/>
              <a:t>val</a:t>
            </a:r>
            <a:r>
              <a:rPr lang="en-US" b="1" dirty="0"/>
              <a:t> : values) {</a:t>
            </a:r>
          </a:p>
          <a:p>
            <a:pPr marL="0" indent="0">
              <a:buNone/>
            </a:pPr>
            <a:r>
              <a:rPr lang="is-IS" b="1" dirty="0"/>
              <a:t>        sum += val.get();</a:t>
            </a:r>
          </a:p>
          <a:p>
            <a:pPr marL="0" indent="0">
              <a:buNone/>
            </a:pPr>
            <a:r>
              <a:rPr lang="is-IS" b="1" dirty="0"/>
              <a:t>      }</a:t>
            </a:r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 err="1"/>
              <a:t>result.set</a:t>
            </a:r>
            <a:r>
              <a:rPr lang="en-US" b="1" dirty="0"/>
              <a:t>(sum);</a:t>
            </a:r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b="1" dirty="0" err="1"/>
              <a:t>context.write</a:t>
            </a:r>
            <a:r>
              <a:rPr lang="en-US" b="1" dirty="0"/>
              <a:t>(key, result);</a:t>
            </a:r>
          </a:p>
          <a:p>
            <a:pPr marL="0" indent="0">
              <a:buNone/>
            </a:pPr>
            <a:r>
              <a:rPr lang="en-US" b="1" dirty="0"/>
              <a:t>    }</a:t>
            </a:r>
          </a:p>
          <a:p>
            <a:pPr marL="0" indent="0">
              <a:buNone/>
            </a:pPr>
            <a:r>
              <a:rPr lang="en-US" dirty="0"/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8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Word Count </a:t>
            </a:r>
            <a:r>
              <a:rPr lang="en-US" dirty="0" smtClean="0"/>
              <a:t>(Driver)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4973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1295400"/>
            <a:ext cx="723900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public static void main(String[] </a:t>
            </a:r>
            <a:r>
              <a:rPr lang="en-US" dirty="0" err="1"/>
              <a:t>args</a:t>
            </a:r>
            <a:r>
              <a:rPr lang="en-US" dirty="0"/>
              <a:t>) throws Exception {</a:t>
            </a:r>
          </a:p>
          <a:p>
            <a:r>
              <a:rPr lang="en-US" dirty="0"/>
              <a:t>    Configuration </a:t>
            </a:r>
            <a:r>
              <a:rPr lang="en-US" dirty="0" err="1"/>
              <a:t>conf</a:t>
            </a:r>
            <a:r>
              <a:rPr lang="en-US" dirty="0"/>
              <a:t> = new Configuration();</a:t>
            </a:r>
          </a:p>
          <a:p>
            <a:r>
              <a:rPr lang="en-US" dirty="0"/>
              <a:t>    String[] </a:t>
            </a:r>
            <a:r>
              <a:rPr lang="en-US" dirty="0" err="1"/>
              <a:t>otherArgs</a:t>
            </a:r>
            <a:r>
              <a:rPr lang="en-US" dirty="0"/>
              <a:t> = new </a:t>
            </a:r>
            <a:r>
              <a:rPr lang="en-US" dirty="0" err="1"/>
              <a:t>GenericOptionsParser</a:t>
            </a:r>
            <a:r>
              <a:rPr lang="en-US" dirty="0"/>
              <a:t>(</a:t>
            </a:r>
            <a:r>
              <a:rPr lang="en-US" dirty="0" err="1"/>
              <a:t>conf</a:t>
            </a:r>
            <a:r>
              <a:rPr lang="en-US" dirty="0"/>
              <a:t>, </a:t>
            </a:r>
            <a:r>
              <a:rPr lang="en-US" dirty="0" err="1"/>
              <a:t>args</a:t>
            </a:r>
            <a:r>
              <a:rPr lang="en-US" dirty="0"/>
              <a:t>).</a:t>
            </a:r>
            <a:r>
              <a:rPr lang="en-US" dirty="0" err="1"/>
              <a:t>getRemainingArgs</a:t>
            </a:r>
            <a:r>
              <a:rPr lang="en-US" dirty="0"/>
              <a:t>();</a:t>
            </a:r>
          </a:p>
          <a:p>
            <a:r>
              <a:rPr lang="en-US" dirty="0"/>
              <a:t>    if (</a:t>
            </a:r>
            <a:r>
              <a:rPr lang="en-US" dirty="0" err="1"/>
              <a:t>otherArgs.length</a:t>
            </a:r>
            <a:r>
              <a:rPr lang="en-US" dirty="0"/>
              <a:t> != 2) {</a:t>
            </a:r>
          </a:p>
          <a:p>
            <a:r>
              <a:rPr lang="en-US" dirty="0"/>
              <a:t>      </a:t>
            </a:r>
            <a:r>
              <a:rPr lang="en-US" dirty="0" err="1"/>
              <a:t>System.err.println</a:t>
            </a:r>
            <a:r>
              <a:rPr lang="en-US" dirty="0"/>
              <a:t>("Usage: </a:t>
            </a:r>
            <a:r>
              <a:rPr lang="en-US" dirty="0" err="1"/>
              <a:t>wordcount</a:t>
            </a:r>
            <a:r>
              <a:rPr lang="en-US" dirty="0"/>
              <a:t> &lt;in&gt; &lt;out&gt;");</a:t>
            </a:r>
          </a:p>
          <a:p>
            <a:r>
              <a:rPr lang="en-US" dirty="0"/>
              <a:t>      </a:t>
            </a:r>
            <a:r>
              <a:rPr lang="en-US" dirty="0" err="1"/>
              <a:t>System.exit</a:t>
            </a:r>
            <a:r>
              <a:rPr lang="en-US" dirty="0"/>
              <a:t>(2);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Job job = new Job(</a:t>
            </a:r>
            <a:r>
              <a:rPr lang="en-US" dirty="0" err="1"/>
              <a:t>conf</a:t>
            </a:r>
            <a:r>
              <a:rPr lang="en-US" dirty="0"/>
              <a:t>, "word count");</a:t>
            </a:r>
          </a:p>
          <a:p>
            <a:r>
              <a:rPr lang="en-US" dirty="0"/>
              <a:t>    </a:t>
            </a:r>
            <a:r>
              <a:rPr lang="en-US" dirty="0" err="1"/>
              <a:t>job.setJarByClass</a:t>
            </a:r>
            <a:r>
              <a:rPr lang="en-US" dirty="0"/>
              <a:t>(</a:t>
            </a:r>
            <a:r>
              <a:rPr lang="en-US" dirty="0" err="1"/>
              <a:t>WordCount.class</a:t>
            </a:r>
            <a:r>
              <a:rPr lang="en-US" dirty="0"/>
              <a:t>);</a:t>
            </a:r>
          </a:p>
          <a:p>
            <a:r>
              <a:rPr lang="en-US" b="1" dirty="0"/>
              <a:t>    </a:t>
            </a:r>
            <a:r>
              <a:rPr lang="en-US" b="1" dirty="0" err="1"/>
              <a:t>job.setMapperClass</a:t>
            </a:r>
            <a:r>
              <a:rPr lang="en-US" b="1" dirty="0"/>
              <a:t>(</a:t>
            </a:r>
            <a:r>
              <a:rPr lang="en-US" b="1" dirty="0" err="1"/>
              <a:t>TokenizerMapper.class</a:t>
            </a:r>
            <a:r>
              <a:rPr lang="en-US" b="1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job.setCombinerClass</a:t>
            </a:r>
            <a:r>
              <a:rPr lang="en-US" dirty="0"/>
              <a:t>(</a:t>
            </a:r>
            <a:r>
              <a:rPr lang="en-US" dirty="0" err="1"/>
              <a:t>IntSumReducer.class</a:t>
            </a:r>
            <a:r>
              <a:rPr lang="en-US" dirty="0"/>
              <a:t>);</a:t>
            </a:r>
          </a:p>
          <a:p>
            <a:r>
              <a:rPr lang="en-US" b="1" dirty="0"/>
              <a:t>    </a:t>
            </a:r>
            <a:r>
              <a:rPr lang="en-US" b="1" dirty="0" err="1"/>
              <a:t>job.setReducerClass</a:t>
            </a:r>
            <a:r>
              <a:rPr lang="en-US" b="1" dirty="0"/>
              <a:t>(</a:t>
            </a:r>
            <a:r>
              <a:rPr lang="en-US" b="1" dirty="0" err="1"/>
              <a:t>IntSumReducer.class</a:t>
            </a:r>
            <a:r>
              <a:rPr lang="en-US" b="1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job.setOutputKeyClass</a:t>
            </a:r>
            <a:r>
              <a:rPr lang="en-US" dirty="0"/>
              <a:t>(</a:t>
            </a:r>
            <a:r>
              <a:rPr lang="en-US" dirty="0" err="1"/>
              <a:t>Text.class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job.setOutputValueClass</a:t>
            </a:r>
            <a:r>
              <a:rPr lang="en-US" dirty="0"/>
              <a:t>(</a:t>
            </a:r>
            <a:r>
              <a:rPr lang="en-US" dirty="0" err="1"/>
              <a:t>IntWritable.class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FileInputFormat.addInputPath</a:t>
            </a:r>
            <a:r>
              <a:rPr lang="en-US" dirty="0"/>
              <a:t>(job, new Path(</a:t>
            </a:r>
            <a:r>
              <a:rPr lang="en-US" dirty="0" err="1"/>
              <a:t>otherArgs</a:t>
            </a:r>
            <a:r>
              <a:rPr lang="en-US" dirty="0"/>
              <a:t>[0]));</a:t>
            </a:r>
          </a:p>
          <a:p>
            <a:r>
              <a:rPr lang="en-US" dirty="0"/>
              <a:t>    </a:t>
            </a:r>
            <a:r>
              <a:rPr lang="en-US" dirty="0" err="1"/>
              <a:t>FileOutputFormat.setOutputPath</a:t>
            </a:r>
            <a:r>
              <a:rPr lang="en-US" dirty="0"/>
              <a:t>(job, new Path(</a:t>
            </a:r>
            <a:r>
              <a:rPr lang="en-US" dirty="0" err="1"/>
              <a:t>otherArgs</a:t>
            </a:r>
            <a:r>
              <a:rPr lang="en-US" dirty="0"/>
              <a:t>[1]));</a:t>
            </a:r>
          </a:p>
          <a:p>
            <a:r>
              <a:rPr lang="en-US" dirty="0"/>
              <a:t>    </a:t>
            </a:r>
            <a:r>
              <a:rPr lang="en-US" dirty="0" err="1"/>
              <a:t>System.exit</a:t>
            </a:r>
            <a:r>
              <a:rPr lang="en-US" dirty="0"/>
              <a:t>(</a:t>
            </a:r>
            <a:r>
              <a:rPr lang="en-US" dirty="0" err="1"/>
              <a:t>job.waitForCompletion</a:t>
            </a:r>
            <a:r>
              <a:rPr lang="en-US" dirty="0"/>
              <a:t>(true) ? 0 : 1);</a:t>
            </a:r>
          </a:p>
          <a:p>
            <a:r>
              <a:rPr lang="en-US" dirty="0"/>
              <a:t>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0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Word Count Execution</a:t>
            </a:r>
          </a:p>
        </p:txBody>
      </p:sp>
      <p:grpSp>
        <p:nvGrpSpPr>
          <p:cNvPr id="20483" name="Group 230"/>
          <p:cNvGrpSpPr>
            <a:grpSpLocks/>
          </p:cNvGrpSpPr>
          <p:nvPr/>
        </p:nvGrpSpPr>
        <p:grpSpPr bwMode="auto">
          <a:xfrm>
            <a:off x="381000" y="1981200"/>
            <a:ext cx="8305800" cy="4648200"/>
            <a:chOff x="381000" y="2133600"/>
            <a:chExt cx="8305800" cy="4495800"/>
          </a:xfrm>
        </p:grpSpPr>
        <p:sp>
          <p:nvSpPr>
            <p:cNvPr id="128" name="Folded Corner 127"/>
            <p:cNvSpPr>
              <a:spLocks noChangeArrowheads="1"/>
            </p:cNvSpPr>
            <p:nvPr/>
          </p:nvSpPr>
          <p:spPr bwMode="auto">
            <a:xfrm rot="10800000">
              <a:off x="3810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490" name="Straight Arrow Connector 454"/>
            <p:cNvCxnSpPr>
              <a:cxnSpLocks noChangeShapeType="1"/>
              <a:stCxn id="116" idx="2"/>
              <a:endCxn id="127" idx="1"/>
            </p:cNvCxnSpPr>
            <p:nvPr/>
          </p:nvCxnSpPr>
          <p:spPr bwMode="auto">
            <a:xfrm rot="10800000" flipH="1" flipV="1">
              <a:off x="1676400" y="2882899"/>
              <a:ext cx="609600" cy="51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1" name="TextBox 108"/>
            <p:cNvSpPr txBox="1">
              <a:spLocks noChangeArrowheads="1"/>
            </p:cNvSpPr>
            <p:nvPr/>
          </p:nvSpPr>
          <p:spPr bwMode="auto">
            <a:xfrm>
              <a:off x="381000" y="2561771"/>
              <a:ext cx="1143000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quick</a:t>
              </a:r>
            </a:p>
            <a:p>
              <a:pPr algn="ctr" eaLnBrk="1" hangingPunct="1"/>
              <a:r>
                <a:rPr lang="en-US" sz="1500"/>
                <a:t>brown fox</a:t>
              </a:r>
            </a:p>
          </p:txBody>
        </p:sp>
        <p:sp>
          <p:nvSpPr>
            <p:cNvPr id="20492" name="TextBox 109"/>
            <p:cNvSpPr txBox="1">
              <a:spLocks noChangeArrowheads="1"/>
            </p:cNvSpPr>
            <p:nvPr/>
          </p:nvSpPr>
          <p:spPr bwMode="auto">
            <a:xfrm>
              <a:off x="381000" y="4083619"/>
              <a:ext cx="1082974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fox ate</a:t>
              </a:r>
            </a:p>
            <a:p>
              <a:pPr algn="ctr" eaLnBrk="1" hangingPunct="1"/>
              <a:r>
                <a:rPr lang="en-US" sz="1500"/>
                <a:t>the mouse</a:t>
              </a:r>
            </a:p>
          </p:txBody>
        </p:sp>
        <p:sp>
          <p:nvSpPr>
            <p:cNvPr id="20493" name="TextBox 110"/>
            <p:cNvSpPr txBox="1">
              <a:spLocks noChangeArrowheads="1"/>
            </p:cNvSpPr>
            <p:nvPr/>
          </p:nvSpPr>
          <p:spPr bwMode="auto">
            <a:xfrm>
              <a:off x="381000" y="5558971"/>
              <a:ext cx="1107996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how now</a:t>
              </a:r>
            </a:p>
            <a:p>
              <a:pPr algn="ctr" eaLnBrk="1" hangingPunct="1"/>
              <a:r>
                <a:rPr lang="en-US" sz="1500"/>
                <a:t>brown cow</a:t>
              </a:r>
            </a:p>
          </p:txBody>
        </p:sp>
        <p:sp>
          <p:nvSpPr>
            <p:cNvPr id="116" name="Right Bracket 115"/>
            <p:cNvSpPr/>
            <p:nvPr/>
          </p:nvSpPr>
          <p:spPr>
            <a:xfrm>
              <a:off x="1524000" y="21336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ight Bracket 119"/>
            <p:cNvSpPr/>
            <p:nvPr/>
          </p:nvSpPr>
          <p:spPr>
            <a:xfrm>
              <a:off x="1524000" y="36322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ight Bracket 120"/>
            <p:cNvSpPr/>
            <p:nvPr/>
          </p:nvSpPr>
          <p:spPr>
            <a:xfrm>
              <a:off x="1524000" y="51308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0497" name="Straight Arrow Connector 124"/>
            <p:cNvCxnSpPr>
              <a:cxnSpLocks noChangeShapeType="1"/>
              <a:stCxn id="120" idx="2"/>
              <a:endCxn id="133" idx="1"/>
            </p:cNvCxnSpPr>
            <p:nvPr/>
          </p:nvCxnSpPr>
          <p:spPr bwMode="auto">
            <a:xfrm rot="10800000" flipH="1" flipV="1">
              <a:off x="1676400" y="4381500"/>
              <a:ext cx="609600" cy="414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Rounded Rectangle 126"/>
            <p:cNvSpPr>
              <a:spLocks noChangeArrowheads="1"/>
            </p:cNvSpPr>
            <p:nvPr/>
          </p:nvSpPr>
          <p:spPr bwMode="auto">
            <a:xfrm>
              <a:off x="2286000" y="2663128"/>
              <a:ext cx="838199" cy="440575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Rounded Rectangle 132"/>
            <p:cNvSpPr>
              <a:spLocks noChangeArrowheads="1"/>
            </p:cNvSpPr>
            <p:nvPr/>
          </p:nvSpPr>
          <p:spPr bwMode="auto">
            <a:xfrm>
              <a:off x="2286000" y="4161728"/>
              <a:ext cx="838199" cy="447824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Rounded Rectangle 134"/>
            <p:cNvSpPr>
              <a:spLocks noChangeArrowheads="1"/>
            </p:cNvSpPr>
            <p:nvPr/>
          </p:nvSpPr>
          <p:spPr bwMode="auto">
            <a:xfrm>
              <a:off x="2286000" y="5661359"/>
              <a:ext cx="838199" cy="443676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501" name="Straight Arrow Connector 135"/>
            <p:cNvCxnSpPr>
              <a:cxnSpLocks noChangeShapeType="1"/>
              <a:stCxn id="121" idx="2"/>
              <a:endCxn id="135" idx="1"/>
            </p:cNvCxnSpPr>
            <p:nvPr/>
          </p:nvCxnSpPr>
          <p:spPr bwMode="auto">
            <a:xfrm rot="10800000" flipH="1" flipV="1">
              <a:off x="1676400" y="5880100"/>
              <a:ext cx="609600" cy="309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Rounded Rectangle 153"/>
            <p:cNvSpPr>
              <a:spLocks noChangeArrowheads="1"/>
            </p:cNvSpPr>
            <p:nvPr/>
          </p:nvSpPr>
          <p:spPr bwMode="auto">
            <a:xfrm>
              <a:off x="5791200" y="3010627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5" name="Rounded Rectangle 154"/>
            <p:cNvSpPr>
              <a:spLocks noChangeArrowheads="1"/>
            </p:cNvSpPr>
            <p:nvPr/>
          </p:nvSpPr>
          <p:spPr bwMode="auto">
            <a:xfrm>
              <a:off x="5791200" y="5270431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504" name="Straight Arrow Connector 155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925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5" name="Straight Arrow Connector 158"/>
            <p:cNvCxnSpPr>
              <a:cxnSpLocks noChangeShapeType="1"/>
              <a:stCxn id="127" idx="3"/>
            </p:cNvCxnSpPr>
            <p:nvPr/>
          </p:nvCxnSpPr>
          <p:spPr bwMode="auto">
            <a:xfrm>
              <a:off x="3124199" y="2883416"/>
              <a:ext cx="2667001" cy="246147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6" name="Straight Arrow Connector 161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3346752"/>
              <a:ext cx="2667001" cy="25364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7" name="Straight Arrow Connector 162"/>
            <p:cNvCxnSpPr>
              <a:cxnSpLocks noChangeShapeType="1"/>
              <a:stCxn id="133" idx="3"/>
              <a:endCxn id="155" idx="1"/>
            </p:cNvCxnSpPr>
            <p:nvPr/>
          </p:nvCxnSpPr>
          <p:spPr bwMode="auto">
            <a:xfrm>
              <a:off x="3124199" y="4385640"/>
              <a:ext cx="2667001" cy="11050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8" name="Straight Arrow Connector 163"/>
            <p:cNvCxnSpPr>
              <a:cxnSpLocks noChangeShapeType="1"/>
              <a:stCxn id="133" idx="3"/>
              <a:endCxn id="154" idx="1"/>
            </p:cNvCxnSpPr>
            <p:nvPr/>
          </p:nvCxnSpPr>
          <p:spPr bwMode="auto">
            <a:xfrm flipV="1">
              <a:off x="3124199" y="3230915"/>
              <a:ext cx="2667001" cy="115472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9" name="Straight Arrow Connector 164"/>
            <p:cNvCxnSpPr>
              <a:cxnSpLocks noChangeShapeType="1"/>
              <a:stCxn id="135" idx="3"/>
            </p:cNvCxnSpPr>
            <p:nvPr/>
          </p:nvCxnSpPr>
          <p:spPr bwMode="auto">
            <a:xfrm flipV="1">
              <a:off x="3124199" y="5630333"/>
              <a:ext cx="2667001" cy="25286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Straight Arrow Connector 182"/>
            <p:cNvCxnSpPr>
              <a:cxnSpLocks noChangeShapeType="1"/>
              <a:stCxn id="154" idx="3"/>
              <a:endCxn id="188" idx="2"/>
            </p:cNvCxnSpPr>
            <p:nvPr/>
          </p:nvCxnSpPr>
          <p:spPr bwMode="auto">
            <a:xfrm>
              <a:off x="6858000" y="3230915"/>
              <a:ext cx="533400" cy="879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Straight Arrow Connector 183"/>
            <p:cNvCxnSpPr>
              <a:cxnSpLocks noChangeShapeType="1"/>
              <a:stCxn id="155" idx="3"/>
              <a:endCxn id="189" idx="2"/>
            </p:cNvCxnSpPr>
            <p:nvPr/>
          </p:nvCxnSpPr>
          <p:spPr bwMode="auto">
            <a:xfrm flipV="1">
              <a:off x="6858000" y="5487610"/>
              <a:ext cx="533400" cy="31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5" name="Folded Corner 184"/>
            <p:cNvSpPr>
              <a:spLocks noChangeArrowheads="1"/>
            </p:cNvSpPr>
            <p:nvPr/>
          </p:nvSpPr>
          <p:spPr bwMode="auto">
            <a:xfrm rot="10800000">
              <a:off x="75438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13" name="TextBox 185"/>
            <p:cNvSpPr txBox="1">
              <a:spLocks noChangeArrowheads="1"/>
            </p:cNvSpPr>
            <p:nvPr/>
          </p:nvSpPr>
          <p:spPr bwMode="auto">
            <a:xfrm>
              <a:off x="7543799" y="2606875"/>
              <a:ext cx="1143000" cy="116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brown, 2</a:t>
              </a:r>
            </a:p>
            <a:p>
              <a:pPr algn="ctr" eaLnBrk="1" hangingPunct="1"/>
              <a:r>
                <a:rPr lang="en-US" sz="1500"/>
                <a:t>fox, 2</a:t>
              </a:r>
            </a:p>
            <a:p>
              <a:pPr algn="ctr" eaLnBrk="1" hangingPunct="1"/>
              <a:r>
                <a:rPr lang="en-US" sz="1500"/>
                <a:t>how, 1</a:t>
              </a:r>
            </a:p>
            <a:p>
              <a:pPr algn="ctr" eaLnBrk="1" hangingPunct="1"/>
              <a:r>
                <a:rPr lang="en-US" sz="1500"/>
                <a:t>now, 1</a:t>
              </a:r>
            </a:p>
            <a:p>
              <a:pPr algn="ctr" eaLnBrk="1" hangingPunct="1"/>
              <a:r>
                <a:rPr lang="en-US" sz="1500"/>
                <a:t>the, 3</a:t>
              </a:r>
            </a:p>
          </p:txBody>
        </p:sp>
        <p:sp>
          <p:nvSpPr>
            <p:cNvPr id="20514" name="TextBox 186"/>
            <p:cNvSpPr txBox="1">
              <a:spLocks noChangeArrowheads="1"/>
            </p:cNvSpPr>
            <p:nvPr/>
          </p:nvSpPr>
          <p:spPr bwMode="auto">
            <a:xfrm>
              <a:off x="7543799" y="4978320"/>
              <a:ext cx="1143000" cy="95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ate, 1</a:t>
              </a:r>
            </a:p>
            <a:p>
              <a:pPr algn="ctr" eaLnBrk="1" hangingPunct="1"/>
              <a:r>
                <a:rPr lang="en-US" sz="1500"/>
                <a:t>cow, 1</a:t>
              </a:r>
            </a:p>
            <a:p>
              <a:pPr algn="ctr" eaLnBrk="1" hangingPunct="1"/>
              <a:r>
                <a:rPr lang="en-US" sz="1500"/>
                <a:t>mouse, 1</a:t>
              </a:r>
            </a:p>
            <a:p>
              <a:pPr algn="ctr" eaLnBrk="1" hangingPunct="1"/>
              <a:r>
                <a:rPr lang="en-US" sz="1500"/>
                <a:t>quick, 1</a:t>
              </a:r>
            </a:p>
          </p:txBody>
        </p:sp>
        <p:sp>
          <p:nvSpPr>
            <p:cNvPr id="188" name="Right Bracket 187"/>
            <p:cNvSpPr/>
            <p:nvPr/>
          </p:nvSpPr>
          <p:spPr>
            <a:xfrm flipH="1">
              <a:off x="7391400" y="2133600"/>
              <a:ext cx="152400" cy="221258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9" name="Right Bracket 188"/>
            <p:cNvSpPr/>
            <p:nvPr/>
          </p:nvSpPr>
          <p:spPr>
            <a:xfrm flipH="1">
              <a:off x="7391400" y="4346185"/>
              <a:ext cx="152400" cy="228321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7" name="TextBox 205"/>
            <p:cNvSpPr txBox="1">
              <a:spLocks noChangeArrowheads="1"/>
            </p:cNvSpPr>
            <p:nvPr/>
          </p:nvSpPr>
          <p:spPr bwMode="auto">
            <a:xfrm>
              <a:off x="3341004" y="2302244"/>
              <a:ext cx="774897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the,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</p:txBody>
        </p:sp>
        <p:sp>
          <p:nvSpPr>
            <p:cNvPr id="20518" name="TextBox 206"/>
            <p:cNvSpPr txBox="1">
              <a:spLocks noChangeArrowheads="1"/>
            </p:cNvSpPr>
            <p:nvPr/>
          </p:nvSpPr>
          <p:spPr bwMode="auto">
            <a:xfrm>
              <a:off x="5076191" y="4514579"/>
              <a:ext cx="715009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quick, 1</a:t>
              </a:r>
            </a:p>
          </p:txBody>
        </p:sp>
        <p:sp>
          <p:nvSpPr>
            <p:cNvPr id="20519" name="TextBox 208"/>
            <p:cNvSpPr txBox="1">
              <a:spLocks noChangeArrowheads="1"/>
            </p:cNvSpPr>
            <p:nvPr/>
          </p:nvSpPr>
          <p:spPr bwMode="auto">
            <a:xfrm>
              <a:off x="3048000" y="3560415"/>
              <a:ext cx="569687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the, 1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  <a:p>
              <a:pPr algn="ctr" eaLnBrk="1" hangingPunct="1"/>
              <a:r>
                <a:rPr lang="en-US" sz="1200"/>
                <a:t>the, 1</a:t>
              </a:r>
            </a:p>
          </p:txBody>
        </p:sp>
        <p:sp>
          <p:nvSpPr>
            <p:cNvPr id="20520" name="TextBox 209"/>
            <p:cNvSpPr txBox="1">
              <a:spLocks noChangeArrowheads="1"/>
            </p:cNvSpPr>
            <p:nvPr/>
          </p:nvSpPr>
          <p:spPr bwMode="auto">
            <a:xfrm>
              <a:off x="2764185" y="4882315"/>
              <a:ext cx="791954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how, 1</a:t>
              </a:r>
            </a:p>
            <a:p>
              <a:pPr algn="ctr" eaLnBrk="1" hangingPunct="1"/>
              <a:r>
                <a:rPr lang="en-US" sz="1200"/>
                <a:t>now,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</p:txBody>
        </p:sp>
        <p:sp>
          <p:nvSpPr>
            <p:cNvPr id="20521" name="TextBox 210"/>
            <p:cNvSpPr txBox="1">
              <a:spLocks noChangeArrowheads="1"/>
            </p:cNvSpPr>
            <p:nvPr/>
          </p:nvSpPr>
          <p:spPr bwMode="auto">
            <a:xfrm>
              <a:off x="4287748" y="5059438"/>
              <a:ext cx="817652" cy="43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ate, 1</a:t>
              </a:r>
            </a:p>
            <a:p>
              <a:pPr algn="ctr" eaLnBrk="1" hangingPunct="1"/>
              <a:r>
                <a:rPr lang="en-US" sz="1200"/>
                <a:t>mouse, 1</a:t>
              </a:r>
            </a:p>
          </p:txBody>
        </p:sp>
        <p:sp>
          <p:nvSpPr>
            <p:cNvPr id="20522" name="TextBox 211"/>
            <p:cNvSpPr txBox="1">
              <a:spLocks noChangeArrowheads="1"/>
            </p:cNvSpPr>
            <p:nvPr/>
          </p:nvSpPr>
          <p:spPr bwMode="auto">
            <a:xfrm>
              <a:off x="4223839" y="5734824"/>
              <a:ext cx="620933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cow, 1</a:t>
              </a:r>
            </a:p>
          </p:txBody>
        </p:sp>
      </p:grpSp>
      <p:sp>
        <p:nvSpPr>
          <p:cNvPr id="20484" name="TextBox 217"/>
          <p:cNvSpPr txBox="1">
            <a:spLocks noChangeArrowheads="1"/>
          </p:cNvSpPr>
          <p:nvPr/>
        </p:nvSpPr>
        <p:spPr bwMode="auto">
          <a:xfrm>
            <a:off x="609600" y="12192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485" name="TextBox 218"/>
          <p:cNvSpPr txBox="1">
            <a:spLocks noChangeArrowheads="1"/>
          </p:cNvSpPr>
          <p:nvPr/>
        </p:nvSpPr>
        <p:spPr bwMode="auto">
          <a:xfrm>
            <a:off x="2362200" y="12192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Map</a:t>
            </a:r>
          </a:p>
        </p:txBody>
      </p:sp>
      <p:sp>
        <p:nvSpPr>
          <p:cNvPr id="20486" name="TextBox 219"/>
          <p:cNvSpPr txBox="1">
            <a:spLocks noChangeArrowheads="1"/>
          </p:cNvSpPr>
          <p:nvPr/>
        </p:nvSpPr>
        <p:spPr bwMode="auto">
          <a:xfrm>
            <a:off x="3670300" y="1219200"/>
            <a:ext cx="166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Shuffle &amp; Sort</a:t>
            </a:r>
          </a:p>
        </p:txBody>
      </p:sp>
      <p:sp>
        <p:nvSpPr>
          <p:cNvPr id="20487" name="TextBox 220"/>
          <p:cNvSpPr txBox="1">
            <a:spLocks noChangeArrowheads="1"/>
          </p:cNvSpPr>
          <p:nvPr/>
        </p:nvSpPr>
        <p:spPr bwMode="auto">
          <a:xfrm>
            <a:off x="5791200" y="121920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Reduce</a:t>
            </a:r>
          </a:p>
        </p:txBody>
      </p:sp>
      <p:sp>
        <p:nvSpPr>
          <p:cNvPr id="20488" name="TextBox 221"/>
          <p:cNvSpPr txBox="1">
            <a:spLocks noChangeArrowheads="1"/>
          </p:cNvSpPr>
          <p:nvPr/>
        </p:nvSpPr>
        <p:spPr bwMode="auto">
          <a:xfrm>
            <a:off x="7732713" y="121920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45347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>
                <a:latin typeface="Arial" charset="0"/>
                <a:ea typeface="ＭＳ Ｐゴシック" charset="0"/>
                <a:cs typeface="ＭＳ Ｐゴシック" charset="0"/>
              </a:rPr>
              <a:t>An Optimization: The Combiner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52600" y="4940300"/>
            <a:ext cx="571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onsolas" charset="0"/>
                <a:cs typeface="Consolas" charset="0"/>
              </a:rPr>
              <a:t>def </a:t>
            </a:r>
            <a:r>
              <a:rPr lang="en-US" sz="2800">
                <a:latin typeface="Consolas" charset="0"/>
                <a:cs typeface="Consolas" charset="0"/>
              </a:rPr>
              <a:t>combiner(key, values):</a:t>
            </a:r>
          </a:p>
          <a:p>
            <a:r>
              <a:rPr lang="en-US" sz="2800">
                <a:latin typeface="Consolas" charset="0"/>
                <a:cs typeface="Consolas" charset="0"/>
              </a:rPr>
              <a:t>  output(key, sum(values))</a:t>
            </a:r>
          </a:p>
          <a:p>
            <a:endParaRPr lang="en-US" sz="2800">
              <a:latin typeface="Consolas" charset="0"/>
              <a:cs typeface="Consolas" charset="0"/>
            </a:endParaRP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combiner is a local aggregation function for repeated keys produced by same map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 associative ops. like sum, count, max</a:t>
            </a: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Decreases size of intermediate data</a:t>
            </a:r>
          </a:p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Example: local counting for Word Count:</a:t>
            </a:r>
          </a:p>
        </p:txBody>
      </p:sp>
    </p:spTree>
    <p:extLst>
      <p:ext uri="{BB962C8B-B14F-4D97-AF65-F5344CB8AC3E}">
        <p14:creationId xmlns:p14="http://schemas.microsoft.com/office/powerpoint/2010/main" val="36924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Word Count with Combiner</a:t>
            </a:r>
          </a:p>
        </p:txBody>
      </p:sp>
      <p:sp>
        <p:nvSpPr>
          <p:cNvPr id="23555" name="TextBox 217"/>
          <p:cNvSpPr txBox="1">
            <a:spLocks noChangeArrowheads="1"/>
          </p:cNvSpPr>
          <p:nvPr/>
        </p:nvSpPr>
        <p:spPr bwMode="auto">
          <a:xfrm>
            <a:off x="609600" y="12192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3556" name="TextBox 218"/>
          <p:cNvSpPr txBox="1">
            <a:spLocks noChangeArrowheads="1"/>
          </p:cNvSpPr>
          <p:nvPr/>
        </p:nvSpPr>
        <p:spPr bwMode="auto">
          <a:xfrm>
            <a:off x="1676400" y="1219200"/>
            <a:ext cx="183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Map &amp; Combine</a:t>
            </a:r>
          </a:p>
        </p:txBody>
      </p:sp>
      <p:sp>
        <p:nvSpPr>
          <p:cNvPr id="23557" name="TextBox 219"/>
          <p:cNvSpPr txBox="1">
            <a:spLocks noChangeArrowheads="1"/>
          </p:cNvSpPr>
          <p:nvPr/>
        </p:nvSpPr>
        <p:spPr bwMode="auto">
          <a:xfrm>
            <a:off x="3746500" y="1219200"/>
            <a:ext cx="166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Shuffle &amp; Sort</a:t>
            </a:r>
          </a:p>
        </p:txBody>
      </p:sp>
      <p:sp>
        <p:nvSpPr>
          <p:cNvPr id="23558" name="TextBox 220"/>
          <p:cNvSpPr txBox="1">
            <a:spLocks noChangeArrowheads="1"/>
          </p:cNvSpPr>
          <p:nvPr/>
        </p:nvSpPr>
        <p:spPr bwMode="auto">
          <a:xfrm>
            <a:off x="5791200" y="121920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Reduce</a:t>
            </a:r>
          </a:p>
        </p:txBody>
      </p:sp>
      <p:sp>
        <p:nvSpPr>
          <p:cNvPr id="23559" name="TextBox 221"/>
          <p:cNvSpPr txBox="1">
            <a:spLocks noChangeArrowheads="1"/>
          </p:cNvSpPr>
          <p:nvPr/>
        </p:nvSpPr>
        <p:spPr bwMode="auto">
          <a:xfrm>
            <a:off x="7732713" y="1219200"/>
            <a:ext cx="877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Output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048000" y="3581400"/>
            <a:ext cx="609600" cy="457200"/>
          </a:xfrm>
          <a:prstGeom prst="round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561" name="Group 79"/>
          <p:cNvGrpSpPr>
            <a:grpSpLocks/>
          </p:cNvGrpSpPr>
          <p:nvPr/>
        </p:nvGrpSpPr>
        <p:grpSpPr bwMode="auto">
          <a:xfrm>
            <a:off x="381000" y="1981200"/>
            <a:ext cx="8305800" cy="4648200"/>
            <a:chOff x="381000" y="2133600"/>
            <a:chExt cx="8305800" cy="4495800"/>
          </a:xfrm>
        </p:grpSpPr>
        <p:sp>
          <p:nvSpPr>
            <p:cNvPr id="81" name="Folded Corner 80"/>
            <p:cNvSpPr>
              <a:spLocks noChangeArrowheads="1"/>
            </p:cNvSpPr>
            <p:nvPr/>
          </p:nvSpPr>
          <p:spPr bwMode="auto">
            <a:xfrm rot="10800000">
              <a:off x="3810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3563" name="Straight Arrow Connector 81"/>
            <p:cNvCxnSpPr>
              <a:cxnSpLocks noChangeShapeType="1"/>
              <a:stCxn id="86" idx="2"/>
              <a:endCxn id="90" idx="1"/>
            </p:cNvCxnSpPr>
            <p:nvPr/>
          </p:nvCxnSpPr>
          <p:spPr bwMode="auto">
            <a:xfrm rot="10800000" flipH="1" flipV="1">
              <a:off x="1676400" y="2882899"/>
              <a:ext cx="609600" cy="516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4" name="TextBox 82"/>
            <p:cNvSpPr txBox="1">
              <a:spLocks noChangeArrowheads="1"/>
            </p:cNvSpPr>
            <p:nvPr/>
          </p:nvSpPr>
          <p:spPr bwMode="auto">
            <a:xfrm>
              <a:off x="381000" y="2561771"/>
              <a:ext cx="1143000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quick</a:t>
              </a:r>
            </a:p>
            <a:p>
              <a:pPr algn="ctr" eaLnBrk="1" hangingPunct="1"/>
              <a:r>
                <a:rPr lang="en-US" sz="1500"/>
                <a:t>brown fox</a:t>
              </a:r>
            </a:p>
          </p:txBody>
        </p:sp>
        <p:sp>
          <p:nvSpPr>
            <p:cNvPr id="23565" name="TextBox 83"/>
            <p:cNvSpPr txBox="1">
              <a:spLocks noChangeArrowheads="1"/>
            </p:cNvSpPr>
            <p:nvPr/>
          </p:nvSpPr>
          <p:spPr bwMode="auto">
            <a:xfrm>
              <a:off x="381000" y="4083619"/>
              <a:ext cx="1082974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the fox ate</a:t>
              </a:r>
            </a:p>
            <a:p>
              <a:pPr algn="ctr" eaLnBrk="1" hangingPunct="1"/>
              <a:r>
                <a:rPr lang="en-US" sz="1500"/>
                <a:t>the mouse</a:t>
              </a:r>
            </a:p>
          </p:txBody>
        </p:sp>
        <p:sp>
          <p:nvSpPr>
            <p:cNvPr id="23566" name="TextBox 84"/>
            <p:cNvSpPr txBox="1">
              <a:spLocks noChangeArrowheads="1"/>
            </p:cNvSpPr>
            <p:nvPr/>
          </p:nvSpPr>
          <p:spPr bwMode="auto">
            <a:xfrm>
              <a:off x="381000" y="5558971"/>
              <a:ext cx="1107996" cy="518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how now</a:t>
              </a:r>
            </a:p>
            <a:p>
              <a:pPr algn="ctr" eaLnBrk="1" hangingPunct="1"/>
              <a:r>
                <a:rPr lang="en-US" sz="1500"/>
                <a:t>brown cow</a:t>
              </a:r>
            </a:p>
          </p:txBody>
        </p:sp>
        <p:sp>
          <p:nvSpPr>
            <p:cNvPr id="86" name="Right Bracket 85"/>
            <p:cNvSpPr/>
            <p:nvPr/>
          </p:nvSpPr>
          <p:spPr>
            <a:xfrm>
              <a:off x="1524000" y="21336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ight Bracket 86"/>
            <p:cNvSpPr/>
            <p:nvPr/>
          </p:nvSpPr>
          <p:spPr>
            <a:xfrm>
              <a:off x="1524000" y="36322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ight Bracket 87"/>
            <p:cNvSpPr/>
            <p:nvPr/>
          </p:nvSpPr>
          <p:spPr>
            <a:xfrm>
              <a:off x="1524000" y="5130800"/>
              <a:ext cx="152400" cy="1498600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570" name="Straight Arrow Connector 88"/>
            <p:cNvCxnSpPr>
              <a:cxnSpLocks noChangeShapeType="1"/>
              <a:stCxn id="87" idx="2"/>
              <a:endCxn id="91" idx="1"/>
            </p:cNvCxnSpPr>
            <p:nvPr/>
          </p:nvCxnSpPr>
          <p:spPr bwMode="auto">
            <a:xfrm rot="10800000" flipH="1" flipV="1">
              <a:off x="1676400" y="4381500"/>
              <a:ext cx="609600" cy="414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" name="Rounded Rectangle 89"/>
            <p:cNvSpPr>
              <a:spLocks noChangeArrowheads="1"/>
            </p:cNvSpPr>
            <p:nvPr/>
          </p:nvSpPr>
          <p:spPr bwMode="auto">
            <a:xfrm>
              <a:off x="2286000" y="2663128"/>
              <a:ext cx="838199" cy="440575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Rounded Rectangle 90"/>
            <p:cNvSpPr>
              <a:spLocks noChangeArrowheads="1"/>
            </p:cNvSpPr>
            <p:nvPr/>
          </p:nvSpPr>
          <p:spPr bwMode="auto">
            <a:xfrm>
              <a:off x="2286000" y="4161728"/>
              <a:ext cx="838199" cy="447824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ounded Rectangle 91"/>
            <p:cNvSpPr>
              <a:spLocks noChangeArrowheads="1"/>
            </p:cNvSpPr>
            <p:nvPr/>
          </p:nvSpPr>
          <p:spPr bwMode="auto">
            <a:xfrm>
              <a:off x="2286000" y="5661359"/>
              <a:ext cx="838199" cy="443676"/>
            </a:xfrm>
            <a:prstGeom prst="roundRect">
              <a:avLst>
                <a:gd name="adj" fmla="val 16667"/>
              </a:avLst>
            </a:prstGeom>
            <a:solidFill>
              <a:srgbClr val="DAEDE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Map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3574" name="Straight Arrow Connector 92"/>
            <p:cNvCxnSpPr>
              <a:cxnSpLocks noChangeShapeType="1"/>
              <a:stCxn id="88" idx="2"/>
              <a:endCxn id="92" idx="1"/>
            </p:cNvCxnSpPr>
            <p:nvPr/>
          </p:nvCxnSpPr>
          <p:spPr bwMode="auto">
            <a:xfrm rot="10800000" flipH="1" flipV="1">
              <a:off x="1676400" y="5880100"/>
              <a:ext cx="609600" cy="3097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Rounded Rectangle 93"/>
            <p:cNvSpPr>
              <a:spLocks noChangeArrowheads="1"/>
            </p:cNvSpPr>
            <p:nvPr/>
          </p:nvSpPr>
          <p:spPr bwMode="auto">
            <a:xfrm>
              <a:off x="5791200" y="3010627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Rounded Rectangle 94"/>
            <p:cNvSpPr>
              <a:spLocks noChangeArrowheads="1"/>
            </p:cNvSpPr>
            <p:nvPr/>
          </p:nvSpPr>
          <p:spPr bwMode="auto">
            <a:xfrm>
              <a:off x="5791200" y="5270431"/>
              <a:ext cx="1066800" cy="440575"/>
            </a:xfrm>
            <a:prstGeom prst="roundRect">
              <a:avLst>
                <a:gd name="adj" fmla="val 16667"/>
              </a:avLst>
            </a:prstGeom>
            <a:solidFill>
              <a:srgbClr val="D0EDC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5401" dir="27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Reduce</a:t>
              </a:r>
              <a:endParaRPr lang="en-US" dirty="0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3577" name="Straight Arrow Connector 95"/>
            <p:cNvCxnSpPr>
              <a:cxnSpLocks noChangeShapeType="1"/>
              <a:stCxn id="90" idx="3"/>
            </p:cNvCxnSpPr>
            <p:nvPr/>
          </p:nvCxnSpPr>
          <p:spPr bwMode="auto">
            <a:xfrm>
              <a:off x="3124199" y="2883416"/>
              <a:ext cx="2667001" cy="249251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8" name="Straight Arrow Connector 96"/>
            <p:cNvCxnSpPr>
              <a:cxnSpLocks noChangeShapeType="1"/>
              <a:stCxn id="90" idx="3"/>
            </p:cNvCxnSpPr>
            <p:nvPr/>
          </p:nvCxnSpPr>
          <p:spPr bwMode="auto">
            <a:xfrm>
              <a:off x="3124199" y="2883416"/>
              <a:ext cx="2667001" cy="2461470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9" name="Straight Arrow Connector 97"/>
            <p:cNvCxnSpPr>
              <a:cxnSpLocks noChangeShapeType="1"/>
              <a:stCxn id="92" idx="3"/>
            </p:cNvCxnSpPr>
            <p:nvPr/>
          </p:nvCxnSpPr>
          <p:spPr bwMode="auto">
            <a:xfrm flipV="1">
              <a:off x="3124199" y="3346752"/>
              <a:ext cx="2667001" cy="253644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Straight Arrow Connector 98"/>
            <p:cNvCxnSpPr>
              <a:cxnSpLocks noChangeShapeType="1"/>
              <a:stCxn id="91" idx="3"/>
              <a:endCxn id="95" idx="1"/>
            </p:cNvCxnSpPr>
            <p:nvPr/>
          </p:nvCxnSpPr>
          <p:spPr bwMode="auto">
            <a:xfrm>
              <a:off x="3124199" y="4385640"/>
              <a:ext cx="2667001" cy="110507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1" name="Straight Arrow Connector 99"/>
            <p:cNvCxnSpPr>
              <a:cxnSpLocks noChangeShapeType="1"/>
              <a:stCxn id="91" idx="3"/>
              <a:endCxn id="94" idx="1"/>
            </p:cNvCxnSpPr>
            <p:nvPr/>
          </p:nvCxnSpPr>
          <p:spPr bwMode="auto">
            <a:xfrm flipV="1">
              <a:off x="3124199" y="3230915"/>
              <a:ext cx="2667001" cy="115472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2" name="Straight Arrow Connector 100"/>
            <p:cNvCxnSpPr>
              <a:cxnSpLocks noChangeShapeType="1"/>
              <a:stCxn id="92" idx="3"/>
            </p:cNvCxnSpPr>
            <p:nvPr/>
          </p:nvCxnSpPr>
          <p:spPr bwMode="auto">
            <a:xfrm flipV="1">
              <a:off x="3124199" y="5630333"/>
              <a:ext cx="2667001" cy="252864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3" name="Straight Arrow Connector 101"/>
            <p:cNvCxnSpPr>
              <a:cxnSpLocks noChangeShapeType="1"/>
              <a:stCxn id="94" idx="3"/>
              <a:endCxn id="107" idx="2"/>
            </p:cNvCxnSpPr>
            <p:nvPr/>
          </p:nvCxnSpPr>
          <p:spPr bwMode="auto">
            <a:xfrm>
              <a:off x="6858000" y="3230915"/>
              <a:ext cx="533400" cy="879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4" name="Straight Arrow Connector 102"/>
            <p:cNvCxnSpPr>
              <a:cxnSpLocks noChangeShapeType="1"/>
              <a:stCxn id="95" idx="3"/>
              <a:endCxn id="108" idx="2"/>
            </p:cNvCxnSpPr>
            <p:nvPr/>
          </p:nvCxnSpPr>
          <p:spPr bwMode="auto">
            <a:xfrm flipV="1">
              <a:off x="6858000" y="5487610"/>
              <a:ext cx="533400" cy="3109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Folded Corner 103"/>
            <p:cNvSpPr>
              <a:spLocks noChangeArrowheads="1"/>
            </p:cNvSpPr>
            <p:nvPr/>
          </p:nvSpPr>
          <p:spPr bwMode="auto">
            <a:xfrm rot="10800000">
              <a:off x="7543800" y="2133600"/>
              <a:ext cx="1143000" cy="4495800"/>
            </a:xfrm>
            <a:prstGeom prst="foldedCorner">
              <a:avLst>
                <a:gd name="adj" fmla="val 16667"/>
              </a:avLst>
            </a:prstGeom>
            <a:gradFill rotWithShape="1">
              <a:gsLst>
                <a:gs pos="0">
                  <a:srgbClr val="A8A8EA"/>
                </a:gs>
                <a:gs pos="35001">
                  <a:srgbClr val="C3C3EF"/>
                </a:gs>
                <a:gs pos="100000">
                  <a:srgbClr val="E8E8FA"/>
                </a:gs>
              </a:gsLst>
              <a:lin ang="5400000"/>
            </a:gradFill>
            <a:ln w="9525">
              <a:solidFill>
                <a:srgbClr val="2F2F98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dk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86" name="TextBox 104"/>
            <p:cNvSpPr txBox="1">
              <a:spLocks noChangeArrowheads="1"/>
            </p:cNvSpPr>
            <p:nvPr/>
          </p:nvSpPr>
          <p:spPr bwMode="auto">
            <a:xfrm>
              <a:off x="7543799" y="2606875"/>
              <a:ext cx="1143000" cy="116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brown, 2</a:t>
              </a:r>
            </a:p>
            <a:p>
              <a:pPr algn="ctr" eaLnBrk="1" hangingPunct="1"/>
              <a:r>
                <a:rPr lang="en-US" sz="1500"/>
                <a:t>fox, 2</a:t>
              </a:r>
            </a:p>
            <a:p>
              <a:pPr algn="ctr" eaLnBrk="1" hangingPunct="1"/>
              <a:r>
                <a:rPr lang="en-US" sz="1500"/>
                <a:t>how, 1</a:t>
              </a:r>
            </a:p>
            <a:p>
              <a:pPr algn="ctr" eaLnBrk="1" hangingPunct="1"/>
              <a:r>
                <a:rPr lang="en-US" sz="1500"/>
                <a:t>now, 1</a:t>
              </a:r>
            </a:p>
            <a:p>
              <a:pPr algn="ctr" eaLnBrk="1" hangingPunct="1"/>
              <a:r>
                <a:rPr lang="en-US" sz="1500"/>
                <a:t>the, 3</a:t>
              </a:r>
            </a:p>
          </p:txBody>
        </p:sp>
        <p:sp>
          <p:nvSpPr>
            <p:cNvPr id="23587" name="TextBox 105"/>
            <p:cNvSpPr txBox="1">
              <a:spLocks noChangeArrowheads="1"/>
            </p:cNvSpPr>
            <p:nvPr/>
          </p:nvSpPr>
          <p:spPr bwMode="auto">
            <a:xfrm>
              <a:off x="7543799" y="4978320"/>
              <a:ext cx="1143000" cy="95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/>
                <a:t>ate, 1</a:t>
              </a:r>
            </a:p>
            <a:p>
              <a:pPr algn="ctr" eaLnBrk="1" hangingPunct="1"/>
              <a:r>
                <a:rPr lang="en-US" sz="1500"/>
                <a:t>cow, 1</a:t>
              </a:r>
            </a:p>
            <a:p>
              <a:pPr algn="ctr" eaLnBrk="1" hangingPunct="1"/>
              <a:r>
                <a:rPr lang="en-US" sz="1500"/>
                <a:t>mouse, 1</a:t>
              </a:r>
            </a:p>
            <a:p>
              <a:pPr algn="ctr" eaLnBrk="1" hangingPunct="1"/>
              <a:r>
                <a:rPr lang="en-US" sz="1500"/>
                <a:t>quick, 1</a:t>
              </a:r>
            </a:p>
          </p:txBody>
        </p:sp>
        <p:sp>
          <p:nvSpPr>
            <p:cNvPr id="107" name="Right Bracket 106"/>
            <p:cNvSpPr/>
            <p:nvPr/>
          </p:nvSpPr>
          <p:spPr>
            <a:xfrm flipH="1">
              <a:off x="7391400" y="2133600"/>
              <a:ext cx="152400" cy="221258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ight Bracket 107"/>
            <p:cNvSpPr/>
            <p:nvPr/>
          </p:nvSpPr>
          <p:spPr>
            <a:xfrm flipH="1">
              <a:off x="7391400" y="4346185"/>
              <a:ext cx="152400" cy="2283215"/>
            </a:xfrm>
            <a:prstGeom prst="rightBracket">
              <a:avLst/>
            </a:prstGeom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90" name="TextBox 111"/>
            <p:cNvSpPr txBox="1">
              <a:spLocks noChangeArrowheads="1"/>
            </p:cNvSpPr>
            <p:nvPr/>
          </p:nvSpPr>
          <p:spPr bwMode="auto">
            <a:xfrm>
              <a:off x="3341004" y="2302244"/>
              <a:ext cx="774897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the,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</p:txBody>
        </p:sp>
        <p:sp>
          <p:nvSpPr>
            <p:cNvPr id="23591" name="TextBox 112"/>
            <p:cNvSpPr txBox="1">
              <a:spLocks noChangeArrowheads="1"/>
            </p:cNvSpPr>
            <p:nvPr/>
          </p:nvSpPr>
          <p:spPr bwMode="auto">
            <a:xfrm>
              <a:off x="5076191" y="4514579"/>
              <a:ext cx="715009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quick, 1</a:t>
              </a:r>
            </a:p>
          </p:txBody>
        </p:sp>
        <p:sp>
          <p:nvSpPr>
            <p:cNvPr id="23592" name="TextBox 113"/>
            <p:cNvSpPr txBox="1">
              <a:spLocks noChangeArrowheads="1"/>
            </p:cNvSpPr>
            <p:nvPr/>
          </p:nvSpPr>
          <p:spPr bwMode="auto">
            <a:xfrm>
              <a:off x="3059043" y="3667225"/>
              <a:ext cx="599418" cy="446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the, 2</a:t>
              </a:r>
            </a:p>
            <a:p>
              <a:pPr algn="ctr" eaLnBrk="1" hangingPunct="1"/>
              <a:r>
                <a:rPr lang="en-US" sz="1200"/>
                <a:t>fox, 1</a:t>
              </a:r>
            </a:p>
          </p:txBody>
        </p:sp>
        <p:sp>
          <p:nvSpPr>
            <p:cNvPr id="23593" name="TextBox 114"/>
            <p:cNvSpPr txBox="1">
              <a:spLocks noChangeArrowheads="1"/>
            </p:cNvSpPr>
            <p:nvPr/>
          </p:nvSpPr>
          <p:spPr bwMode="auto">
            <a:xfrm>
              <a:off x="2764185" y="4882315"/>
              <a:ext cx="791954" cy="60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how, 1</a:t>
              </a:r>
            </a:p>
            <a:p>
              <a:pPr algn="ctr" eaLnBrk="1" hangingPunct="1"/>
              <a:r>
                <a:rPr lang="en-US" sz="1200"/>
                <a:t>now, 1</a:t>
              </a:r>
            </a:p>
            <a:p>
              <a:pPr algn="ctr" eaLnBrk="1" hangingPunct="1"/>
              <a:r>
                <a:rPr lang="en-US" sz="1200"/>
                <a:t>brown, 1</a:t>
              </a:r>
            </a:p>
          </p:txBody>
        </p:sp>
        <p:sp>
          <p:nvSpPr>
            <p:cNvPr id="23594" name="TextBox 116"/>
            <p:cNvSpPr txBox="1">
              <a:spLocks noChangeArrowheads="1"/>
            </p:cNvSpPr>
            <p:nvPr/>
          </p:nvSpPr>
          <p:spPr bwMode="auto">
            <a:xfrm>
              <a:off x="4287748" y="5059438"/>
              <a:ext cx="817652" cy="432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ate, 1</a:t>
              </a:r>
            </a:p>
            <a:p>
              <a:pPr algn="ctr" eaLnBrk="1" hangingPunct="1"/>
              <a:r>
                <a:rPr lang="en-US" sz="1200"/>
                <a:t>mouse, 1</a:t>
              </a:r>
            </a:p>
          </p:txBody>
        </p:sp>
        <p:sp>
          <p:nvSpPr>
            <p:cNvPr id="23595" name="TextBox 117"/>
            <p:cNvSpPr txBox="1">
              <a:spLocks noChangeArrowheads="1"/>
            </p:cNvSpPr>
            <p:nvPr/>
          </p:nvSpPr>
          <p:spPr bwMode="auto">
            <a:xfrm>
              <a:off x="4223839" y="5734824"/>
              <a:ext cx="620933" cy="25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/>
                <a:t>cow,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66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371600" y="33289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4300" y="33051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split 0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71600" y="35575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384300" y="35337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1</a:t>
            </a: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1371600" y="37861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384300" y="37623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2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1371600" y="40147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1384300" y="39909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3</a:t>
            </a: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1371600" y="4243388"/>
            <a:ext cx="609600" cy="2286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1384300" y="4219575"/>
            <a:ext cx="58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split 4</a:t>
            </a:r>
          </a:p>
        </p:txBody>
      </p:sp>
      <p:sp>
        <p:nvSpPr>
          <p:cNvPr id="28684" name="Oval 18"/>
          <p:cNvSpPr>
            <a:spLocks noChangeArrowheads="1"/>
          </p:cNvSpPr>
          <p:nvPr/>
        </p:nvSpPr>
        <p:spPr bwMode="auto">
          <a:xfrm>
            <a:off x="2514600" y="29718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2611438" y="30622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2514600" y="38100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7" name="TextBox 22"/>
          <p:cNvSpPr txBox="1">
            <a:spLocks noChangeArrowheads="1"/>
          </p:cNvSpPr>
          <p:nvPr/>
        </p:nvSpPr>
        <p:spPr bwMode="auto">
          <a:xfrm>
            <a:off x="2611438" y="39004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88" name="Oval 24"/>
          <p:cNvSpPr>
            <a:spLocks noChangeArrowheads="1"/>
          </p:cNvSpPr>
          <p:nvPr/>
        </p:nvSpPr>
        <p:spPr bwMode="auto">
          <a:xfrm>
            <a:off x="2514600" y="46482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89" name="TextBox 25"/>
          <p:cNvSpPr txBox="1">
            <a:spLocks noChangeArrowheads="1"/>
          </p:cNvSpPr>
          <p:nvPr/>
        </p:nvSpPr>
        <p:spPr bwMode="auto">
          <a:xfrm>
            <a:off x="2611438" y="4738688"/>
            <a:ext cx="644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0" name="Oval 27"/>
          <p:cNvSpPr>
            <a:spLocks noChangeArrowheads="1"/>
          </p:cNvSpPr>
          <p:nvPr/>
        </p:nvSpPr>
        <p:spPr bwMode="auto">
          <a:xfrm>
            <a:off x="5791200" y="3430588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888038" y="3521075"/>
            <a:ext cx="644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2" name="Oval 30"/>
          <p:cNvSpPr>
            <a:spLocks noChangeArrowheads="1"/>
          </p:cNvSpPr>
          <p:nvPr/>
        </p:nvSpPr>
        <p:spPr bwMode="auto">
          <a:xfrm>
            <a:off x="5791200" y="4189413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3" name="TextBox 31"/>
          <p:cNvSpPr txBox="1">
            <a:spLocks noChangeArrowheads="1"/>
          </p:cNvSpPr>
          <p:nvPr/>
        </p:nvSpPr>
        <p:spPr bwMode="auto">
          <a:xfrm>
            <a:off x="5888038" y="4278313"/>
            <a:ext cx="644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worker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4" name="Oval 33"/>
          <p:cNvSpPr>
            <a:spLocks noChangeArrowheads="1"/>
          </p:cNvSpPr>
          <p:nvPr/>
        </p:nvSpPr>
        <p:spPr bwMode="auto">
          <a:xfrm>
            <a:off x="4191000" y="2133600"/>
            <a:ext cx="838200" cy="4572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5" name="TextBox 34"/>
          <p:cNvSpPr txBox="1">
            <a:spLocks noChangeArrowheads="1"/>
          </p:cNvSpPr>
          <p:nvPr/>
        </p:nvSpPr>
        <p:spPr bwMode="auto">
          <a:xfrm>
            <a:off x="4287838" y="2224088"/>
            <a:ext cx="654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bg1"/>
                </a:solidFill>
              </a:rPr>
              <a:t>Master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6" name="Oval 36"/>
          <p:cNvSpPr>
            <a:spLocks noChangeArrowheads="1"/>
          </p:cNvSpPr>
          <p:nvPr/>
        </p:nvSpPr>
        <p:spPr bwMode="auto">
          <a:xfrm>
            <a:off x="4114800" y="1143000"/>
            <a:ext cx="990600" cy="609600"/>
          </a:xfrm>
          <a:prstGeom prst="ellipse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7" name="TextBox 37"/>
          <p:cNvSpPr txBox="1">
            <a:spLocks noChangeArrowheads="1"/>
          </p:cNvSpPr>
          <p:nvPr/>
        </p:nvSpPr>
        <p:spPr bwMode="auto">
          <a:xfrm>
            <a:off x="4224338" y="1217613"/>
            <a:ext cx="771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User</a:t>
            </a:r>
            <a:br>
              <a:rPr lang="en-US" sz="1200" b="0">
                <a:solidFill>
                  <a:schemeClr val="bg1"/>
                </a:solidFill>
              </a:rPr>
            </a:br>
            <a:r>
              <a:rPr lang="en-US" sz="1200" b="0">
                <a:solidFill>
                  <a:schemeClr val="bg1"/>
                </a:solidFill>
              </a:rPr>
              <a:t>Program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28698" name="Rectangle 39"/>
          <p:cNvSpPr>
            <a:spLocks noChangeArrowheads="1"/>
          </p:cNvSpPr>
          <p:nvPr/>
        </p:nvSpPr>
        <p:spPr bwMode="auto">
          <a:xfrm>
            <a:off x="7315200" y="3443288"/>
            <a:ext cx="609600" cy="433387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699" name="TextBox 40"/>
          <p:cNvSpPr txBox="1">
            <a:spLocks noChangeArrowheads="1"/>
          </p:cNvSpPr>
          <p:nvPr/>
        </p:nvSpPr>
        <p:spPr bwMode="auto">
          <a:xfrm>
            <a:off x="7313613" y="3429000"/>
            <a:ext cx="611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 dirty="0">
                <a:solidFill>
                  <a:schemeClr val="bg1"/>
                </a:solidFill>
              </a:rPr>
              <a:t>file 0</a:t>
            </a:r>
          </a:p>
        </p:txBody>
      </p:sp>
      <p:sp>
        <p:nvSpPr>
          <p:cNvPr id="28700" name="Rectangle 44"/>
          <p:cNvSpPr>
            <a:spLocks noChangeArrowheads="1"/>
          </p:cNvSpPr>
          <p:nvPr/>
        </p:nvSpPr>
        <p:spPr bwMode="auto">
          <a:xfrm>
            <a:off x="7315200" y="4200525"/>
            <a:ext cx="609600" cy="433388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1" name="TextBox 45"/>
          <p:cNvSpPr txBox="1">
            <a:spLocks noChangeArrowheads="1"/>
          </p:cNvSpPr>
          <p:nvPr/>
        </p:nvSpPr>
        <p:spPr bwMode="auto">
          <a:xfrm>
            <a:off x="7315200" y="4186238"/>
            <a:ext cx="611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200" b="0">
                <a:solidFill>
                  <a:schemeClr val="bg1"/>
                </a:solidFill>
              </a:rPr>
              <a:t>file 1</a:t>
            </a:r>
          </a:p>
        </p:txBody>
      </p:sp>
      <p:sp>
        <p:nvSpPr>
          <p:cNvPr id="28702" name="Rectangle 46"/>
          <p:cNvSpPr>
            <a:spLocks noChangeArrowheads="1"/>
          </p:cNvSpPr>
          <p:nvPr/>
        </p:nvSpPr>
        <p:spPr bwMode="auto">
          <a:xfrm>
            <a:off x="44196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3" name="Rectangle 47"/>
          <p:cNvSpPr>
            <a:spLocks noChangeArrowheads="1"/>
          </p:cNvSpPr>
          <p:nvPr/>
        </p:nvSpPr>
        <p:spPr bwMode="auto">
          <a:xfrm>
            <a:off x="4572000" y="30099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4" name="Rectangle 48"/>
          <p:cNvSpPr>
            <a:spLocks noChangeArrowheads="1"/>
          </p:cNvSpPr>
          <p:nvPr/>
        </p:nvSpPr>
        <p:spPr bwMode="auto">
          <a:xfrm>
            <a:off x="44196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5" name="Rectangle 49"/>
          <p:cNvSpPr>
            <a:spLocks noChangeArrowheads="1"/>
          </p:cNvSpPr>
          <p:nvPr/>
        </p:nvSpPr>
        <p:spPr bwMode="auto">
          <a:xfrm>
            <a:off x="4572000" y="38481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6" name="Rectangle 50"/>
          <p:cNvSpPr>
            <a:spLocks noChangeArrowheads="1"/>
          </p:cNvSpPr>
          <p:nvPr/>
        </p:nvSpPr>
        <p:spPr bwMode="auto">
          <a:xfrm>
            <a:off x="44196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707" name="Rectangle 51"/>
          <p:cNvSpPr>
            <a:spLocks noChangeArrowheads="1"/>
          </p:cNvSpPr>
          <p:nvPr/>
        </p:nvSpPr>
        <p:spPr bwMode="auto">
          <a:xfrm>
            <a:off x="4572000" y="4686300"/>
            <a:ext cx="152400" cy="381000"/>
          </a:xfrm>
          <a:prstGeom prst="rect">
            <a:avLst/>
          </a:prstGeom>
          <a:noFill/>
          <a:ln w="9525" algn="ctr">
            <a:solidFill>
              <a:schemeClr val="dk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8708" name="Curved Connector 53"/>
          <p:cNvCxnSpPr>
            <a:cxnSpLocks noChangeShapeType="1"/>
            <a:stCxn id="28674" idx="3"/>
            <a:endCxn id="28684" idx="2"/>
          </p:cNvCxnSpPr>
          <p:nvPr/>
        </p:nvCxnSpPr>
        <p:spPr bwMode="auto">
          <a:xfrm flipV="1">
            <a:off x="1981200" y="3200400"/>
            <a:ext cx="533400" cy="242888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09" name="Curved Connector 55"/>
          <p:cNvCxnSpPr>
            <a:cxnSpLocks noChangeShapeType="1"/>
            <a:stCxn id="28677" idx="3"/>
            <a:endCxn id="28684" idx="3"/>
          </p:cNvCxnSpPr>
          <p:nvPr/>
        </p:nvCxnSpPr>
        <p:spPr bwMode="auto">
          <a:xfrm flipV="1">
            <a:off x="1968500" y="3362325"/>
            <a:ext cx="668338" cy="309563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0" name="Curved Connector 55"/>
          <p:cNvCxnSpPr>
            <a:cxnSpLocks noChangeShapeType="1"/>
            <a:stCxn id="28681" idx="3"/>
            <a:endCxn id="28688" idx="1"/>
          </p:cNvCxnSpPr>
          <p:nvPr/>
        </p:nvCxnSpPr>
        <p:spPr bwMode="auto">
          <a:xfrm>
            <a:off x="1968500" y="4129088"/>
            <a:ext cx="668338" cy="585787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1" name="Straight Arrow Connector 66"/>
          <p:cNvCxnSpPr>
            <a:cxnSpLocks noChangeShapeType="1"/>
            <a:stCxn id="28678" idx="3"/>
            <a:endCxn id="28686" idx="2"/>
          </p:cNvCxnSpPr>
          <p:nvPr/>
        </p:nvCxnSpPr>
        <p:spPr bwMode="auto">
          <a:xfrm>
            <a:off x="1981200" y="3900488"/>
            <a:ext cx="533400" cy="1381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2" name="Straight Arrow Connector 68"/>
          <p:cNvCxnSpPr>
            <a:cxnSpLocks noChangeShapeType="1"/>
            <a:stCxn id="28682" idx="3"/>
            <a:endCxn id="28686" idx="3"/>
          </p:cNvCxnSpPr>
          <p:nvPr/>
        </p:nvCxnSpPr>
        <p:spPr bwMode="auto">
          <a:xfrm flipV="1">
            <a:off x="1981200" y="4200525"/>
            <a:ext cx="655638" cy="15716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3" name="Straight Arrow Connector 72"/>
          <p:cNvCxnSpPr>
            <a:cxnSpLocks noChangeShapeType="1"/>
            <a:stCxn id="28684" idx="6"/>
            <a:endCxn id="28702" idx="1"/>
          </p:cNvCxnSpPr>
          <p:nvPr/>
        </p:nvCxnSpPr>
        <p:spPr bwMode="auto">
          <a:xfrm>
            <a:off x="3352800" y="3200400"/>
            <a:ext cx="1066800" cy="158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4" name="Straight Arrow Connector 75"/>
          <p:cNvCxnSpPr>
            <a:cxnSpLocks noChangeShapeType="1"/>
          </p:cNvCxnSpPr>
          <p:nvPr/>
        </p:nvCxnSpPr>
        <p:spPr bwMode="auto">
          <a:xfrm>
            <a:off x="3352800" y="4037013"/>
            <a:ext cx="1066800" cy="3175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5" name="Straight Arrow Connector 78"/>
          <p:cNvCxnSpPr>
            <a:cxnSpLocks noChangeShapeType="1"/>
          </p:cNvCxnSpPr>
          <p:nvPr/>
        </p:nvCxnSpPr>
        <p:spPr bwMode="auto">
          <a:xfrm>
            <a:off x="3352800" y="4875213"/>
            <a:ext cx="10668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6" name="Straight Arrow Connector 81"/>
          <p:cNvCxnSpPr>
            <a:cxnSpLocks noChangeShapeType="1"/>
            <a:stCxn id="28690" idx="6"/>
            <a:endCxn id="28699" idx="1"/>
          </p:cNvCxnSpPr>
          <p:nvPr/>
        </p:nvCxnSpPr>
        <p:spPr bwMode="auto">
          <a:xfrm>
            <a:off x="6629400" y="3659188"/>
            <a:ext cx="684213" cy="0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7" name="Straight Arrow Connector 84"/>
          <p:cNvCxnSpPr>
            <a:cxnSpLocks noChangeShapeType="1"/>
            <a:stCxn id="28692" idx="6"/>
            <a:endCxn id="28701" idx="1"/>
          </p:cNvCxnSpPr>
          <p:nvPr/>
        </p:nvCxnSpPr>
        <p:spPr bwMode="auto">
          <a:xfrm>
            <a:off x="6629400" y="4418013"/>
            <a:ext cx="685800" cy="0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8" name="Straight Arrow Connector 90"/>
          <p:cNvCxnSpPr>
            <a:cxnSpLocks noChangeShapeType="1"/>
            <a:stCxn id="28705" idx="3"/>
            <a:endCxn id="28690" idx="2"/>
          </p:cNvCxnSpPr>
          <p:nvPr/>
        </p:nvCxnSpPr>
        <p:spPr bwMode="auto">
          <a:xfrm flipV="1">
            <a:off x="4724400" y="3659188"/>
            <a:ext cx="1066800" cy="379412"/>
          </a:xfrm>
          <a:prstGeom prst="straightConnector1">
            <a:avLst/>
          </a:prstGeom>
          <a:noFill/>
          <a:ln w="222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19" name="Straight Arrow Connector 93"/>
          <p:cNvCxnSpPr>
            <a:cxnSpLocks noChangeShapeType="1"/>
            <a:stCxn id="28705" idx="3"/>
            <a:endCxn id="28692" idx="2"/>
          </p:cNvCxnSpPr>
          <p:nvPr/>
        </p:nvCxnSpPr>
        <p:spPr bwMode="auto">
          <a:xfrm>
            <a:off x="4724400" y="4038600"/>
            <a:ext cx="1066800" cy="379413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0" name="Curved Connector 98"/>
          <p:cNvCxnSpPr>
            <a:cxnSpLocks noChangeShapeType="1"/>
            <a:stCxn id="28703" idx="3"/>
            <a:endCxn id="28690" idx="1"/>
          </p:cNvCxnSpPr>
          <p:nvPr/>
        </p:nvCxnSpPr>
        <p:spPr bwMode="auto">
          <a:xfrm>
            <a:off x="4724400" y="320040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1" name="Curved Connector 98"/>
          <p:cNvCxnSpPr>
            <a:cxnSpLocks noChangeShapeType="1"/>
          </p:cNvCxnSpPr>
          <p:nvPr/>
        </p:nvCxnSpPr>
        <p:spPr bwMode="auto">
          <a:xfrm>
            <a:off x="4724400" y="32004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2" name="Curved Connector 98"/>
          <p:cNvCxnSpPr>
            <a:cxnSpLocks noChangeShapeType="1"/>
            <a:stCxn id="28707" idx="3"/>
          </p:cNvCxnSpPr>
          <p:nvPr/>
        </p:nvCxnSpPr>
        <p:spPr bwMode="auto">
          <a:xfrm flipV="1">
            <a:off x="4724400" y="3810000"/>
            <a:ext cx="1143000" cy="10668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3" name="Curved Connector 98"/>
          <p:cNvCxnSpPr>
            <a:cxnSpLocks noChangeShapeType="1"/>
            <a:stCxn id="28707" idx="3"/>
            <a:endCxn id="28692" idx="3"/>
          </p:cNvCxnSpPr>
          <p:nvPr/>
        </p:nvCxnSpPr>
        <p:spPr bwMode="auto">
          <a:xfrm flipV="1">
            <a:off x="4724400" y="4578350"/>
            <a:ext cx="1189038" cy="298450"/>
          </a:xfrm>
          <a:prstGeom prst="curvedConnector2">
            <a:avLst/>
          </a:prstGeom>
          <a:noFill/>
          <a:ln w="9525" algn="ctr">
            <a:solidFill>
              <a:schemeClr val="dk1"/>
            </a:solidFill>
            <a:round/>
            <a:headEnd/>
            <a:tailEnd type="triangle" w="med" len="med"/>
          </a:ln>
        </p:spPr>
      </p:cxnSp>
      <p:cxnSp>
        <p:nvCxnSpPr>
          <p:cNvPr id="28725" name="Straight Arrow Connector 120"/>
          <p:cNvCxnSpPr>
            <a:cxnSpLocks noChangeShapeType="1"/>
            <a:stCxn id="28696" idx="4"/>
            <a:endCxn id="28694" idx="0"/>
          </p:cNvCxnSpPr>
          <p:nvPr/>
        </p:nvCxnSpPr>
        <p:spPr bwMode="auto">
          <a:xfrm rot="5400000">
            <a:off x="4419601" y="1943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7" name="Straight Arrow Connector 127"/>
          <p:cNvCxnSpPr>
            <a:cxnSpLocks noChangeShapeType="1"/>
            <a:stCxn id="28694" idx="3"/>
          </p:cNvCxnSpPr>
          <p:nvPr/>
        </p:nvCxnSpPr>
        <p:spPr bwMode="auto">
          <a:xfrm rot="5400000">
            <a:off x="3532981" y="2343944"/>
            <a:ext cx="600075" cy="960438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28728" name="Straight Arrow Connector 133"/>
          <p:cNvCxnSpPr>
            <a:cxnSpLocks noChangeShapeType="1"/>
            <a:stCxn id="28694" idx="5"/>
          </p:cNvCxnSpPr>
          <p:nvPr/>
        </p:nvCxnSpPr>
        <p:spPr bwMode="auto">
          <a:xfrm rot="16200000" flipH="1">
            <a:off x="5010944" y="2420144"/>
            <a:ext cx="904875" cy="1112837"/>
          </a:xfrm>
          <a:prstGeom prst="straightConnector1">
            <a:avLst/>
          </a:prstGeom>
          <a:noFill/>
          <a:ln w="9525" algn="ctr">
            <a:solidFill>
              <a:schemeClr val="dk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28730" name="TextBox 137"/>
          <p:cNvSpPr txBox="1">
            <a:spLocks noChangeArrowheads="1"/>
          </p:cNvSpPr>
          <p:nvPr/>
        </p:nvSpPr>
        <p:spPr bwMode="auto">
          <a:xfrm>
            <a:off x="4572000" y="1752600"/>
            <a:ext cx="8098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(1) </a:t>
            </a:r>
            <a:r>
              <a:rPr lang="en-US" sz="1100" b="0" dirty="0" smtClean="0">
                <a:solidFill>
                  <a:srgbClr val="FF0000"/>
                </a:solidFill>
              </a:rPr>
              <a:t>submit</a:t>
            </a:r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8732" name="TextBox 139"/>
          <p:cNvSpPr txBox="1">
            <a:spLocks noChangeArrowheads="1"/>
          </p:cNvSpPr>
          <p:nvPr/>
        </p:nvSpPr>
        <p:spPr bwMode="auto">
          <a:xfrm>
            <a:off x="3352800" y="2633663"/>
            <a:ext cx="127310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map</a:t>
            </a:r>
          </a:p>
        </p:txBody>
      </p:sp>
      <p:sp>
        <p:nvSpPr>
          <p:cNvPr id="28733" name="TextBox 140"/>
          <p:cNvSpPr txBox="1">
            <a:spLocks noChangeArrowheads="1"/>
          </p:cNvSpPr>
          <p:nvPr/>
        </p:nvSpPr>
        <p:spPr bwMode="auto">
          <a:xfrm>
            <a:off x="4742000" y="2633990"/>
            <a:ext cx="14302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(2) </a:t>
            </a:r>
            <a:r>
              <a:rPr lang="en-US" sz="1100" b="0" dirty="0" smtClean="0">
                <a:solidFill>
                  <a:srgbClr val="FF0000"/>
                </a:solidFill>
              </a:rPr>
              <a:t>schedule </a:t>
            </a:r>
            <a:r>
              <a:rPr lang="en-US" sz="1100" b="0" dirty="0">
                <a:solidFill>
                  <a:srgbClr val="FF0000"/>
                </a:solidFill>
              </a:rPr>
              <a:t>reduce</a:t>
            </a:r>
          </a:p>
        </p:txBody>
      </p:sp>
      <p:sp>
        <p:nvSpPr>
          <p:cNvPr id="28734" name="TextBox 141"/>
          <p:cNvSpPr txBox="1">
            <a:spLocks noChangeArrowheads="1"/>
          </p:cNvSpPr>
          <p:nvPr/>
        </p:nvSpPr>
        <p:spPr bwMode="auto">
          <a:xfrm>
            <a:off x="1990725" y="3657600"/>
            <a:ext cx="6762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(3) read</a:t>
            </a:r>
          </a:p>
        </p:txBody>
      </p:sp>
      <p:sp>
        <p:nvSpPr>
          <p:cNvPr id="28735" name="TextBox 142"/>
          <p:cNvSpPr txBox="1">
            <a:spLocks noChangeArrowheads="1"/>
          </p:cNvSpPr>
          <p:nvPr/>
        </p:nvSpPr>
        <p:spPr bwMode="auto">
          <a:xfrm>
            <a:off x="3352800" y="3776663"/>
            <a:ext cx="1022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solidFill>
                  <a:srgbClr val="FF0000"/>
                </a:solidFill>
              </a:rPr>
              <a:t>(4) local write</a:t>
            </a:r>
          </a:p>
        </p:txBody>
      </p:sp>
      <p:sp>
        <p:nvSpPr>
          <p:cNvPr id="28736" name="TextBox 143"/>
          <p:cNvSpPr txBox="1">
            <a:spLocks noChangeArrowheads="1"/>
          </p:cNvSpPr>
          <p:nvPr/>
        </p:nvSpPr>
        <p:spPr bwMode="auto">
          <a:xfrm>
            <a:off x="4562475" y="350520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(5) remote read</a:t>
            </a:r>
          </a:p>
        </p:txBody>
      </p:sp>
      <p:sp>
        <p:nvSpPr>
          <p:cNvPr id="28737" name="TextBox 144"/>
          <p:cNvSpPr txBox="1">
            <a:spLocks noChangeArrowheads="1"/>
          </p:cNvSpPr>
          <p:nvPr/>
        </p:nvSpPr>
        <p:spPr bwMode="auto">
          <a:xfrm>
            <a:off x="6623050" y="3395663"/>
            <a:ext cx="692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>
                <a:solidFill>
                  <a:srgbClr val="FF0000"/>
                </a:solidFill>
              </a:rPr>
              <a:t>(6) write</a:t>
            </a:r>
          </a:p>
        </p:txBody>
      </p:sp>
      <p:sp>
        <p:nvSpPr>
          <p:cNvPr id="28738" name="TextBox 145"/>
          <p:cNvSpPr txBox="1">
            <a:spLocks noChangeArrowheads="1"/>
          </p:cNvSpPr>
          <p:nvPr/>
        </p:nvSpPr>
        <p:spPr bwMode="auto">
          <a:xfrm>
            <a:off x="1371600" y="5267325"/>
            <a:ext cx="62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39" name="TextBox 146"/>
          <p:cNvSpPr txBox="1">
            <a:spLocks noChangeArrowheads="1"/>
          </p:cNvSpPr>
          <p:nvPr/>
        </p:nvSpPr>
        <p:spPr bwMode="auto">
          <a:xfrm>
            <a:off x="2617788" y="5267325"/>
            <a:ext cx="70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Map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0" name="TextBox 147"/>
          <p:cNvSpPr txBox="1">
            <a:spLocks noChangeArrowheads="1"/>
          </p:cNvSpPr>
          <p:nvPr/>
        </p:nvSpPr>
        <p:spPr bwMode="auto">
          <a:xfrm>
            <a:off x="3754438" y="5267325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Intermediate files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(on local disk)</a:t>
            </a:r>
          </a:p>
        </p:txBody>
      </p:sp>
      <p:sp>
        <p:nvSpPr>
          <p:cNvPr id="28741" name="TextBox 148"/>
          <p:cNvSpPr txBox="1">
            <a:spLocks noChangeArrowheads="1"/>
          </p:cNvSpPr>
          <p:nvPr/>
        </p:nvSpPr>
        <p:spPr bwMode="auto">
          <a:xfrm>
            <a:off x="5934075" y="5267325"/>
            <a:ext cx="83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Reduce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28742" name="TextBox 149"/>
          <p:cNvSpPr txBox="1">
            <a:spLocks noChangeArrowheads="1"/>
          </p:cNvSpPr>
          <p:nvPr/>
        </p:nvSpPr>
        <p:spPr bwMode="auto">
          <a:xfrm>
            <a:off x="7315200" y="5267325"/>
            <a:ext cx="769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files</a:t>
            </a:r>
          </a:p>
        </p:txBody>
      </p:sp>
      <p:sp>
        <p:nvSpPr>
          <p:cNvPr id="28743" name="TextBox 2"/>
          <p:cNvSpPr txBox="1">
            <a:spLocks noChangeArrowheads="1"/>
          </p:cNvSpPr>
          <p:nvPr/>
        </p:nvSpPr>
        <p:spPr bwMode="auto">
          <a:xfrm>
            <a:off x="0" y="6611938"/>
            <a:ext cx="3124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(Dean </a:t>
            </a:r>
            <a:r>
              <a:rPr lang="en-US" sz="1000" b="0" dirty="0">
                <a:solidFill>
                  <a:schemeClr val="bg1"/>
                </a:solidFill>
              </a:rPr>
              <a:t>and 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, OSDI </a:t>
            </a:r>
            <a:r>
              <a:rPr lang="en-US" sz="1000" b="0" dirty="0">
                <a:solidFill>
                  <a:schemeClr val="bg1"/>
                </a:solidFill>
              </a:rPr>
              <a:t>2004)</a:t>
            </a:r>
          </a:p>
        </p:txBody>
      </p:sp>
    </p:spTree>
    <p:extLst>
      <p:ext uri="{BB962C8B-B14F-4D97-AF65-F5344CB8AC3E}">
        <p14:creationId xmlns:p14="http://schemas.microsoft.com/office/powerpoint/2010/main" val="510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How do we get data to the workers?</a:t>
            </a:r>
          </a:p>
        </p:txBody>
      </p:sp>
      <p:pic>
        <p:nvPicPr>
          <p:cNvPr id="31747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1404938" y="3929063"/>
            <a:ext cx="1755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 Nodes</a:t>
            </a:r>
          </a:p>
        </p:txBody>
      </p:sp>
      <p:pic>
        <p:nvPicPr>
          <p:cNvPr id="31752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3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09863"/>
            <a:ext cx="7191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3733800" y="2362200"/>
            <a:ext cx="1371600" cy="7239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3733800" y="3352800"/>
            <a:ext cx="1219200" cy="60960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148263" y="1295400"/>
            <a:ext cx="719137" cy="1828800"/>
            <a:chOff x="5105400" y="4114800"/>
            <a:chExt cx="719138" cy="1828800"/>
          </a:xfrm>
        </p:grpSpPr>
        <p:pic>
          <p:nvPicPr>
            <p:cNvPr id="3177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495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TextBox 7"/>
            <p:cNvSpPr txBox="1">
              <a:spLocks noChangeArrowheads="1"/>
            </p:cNvSpPr>
            <p:nvPr/>
          </p:nvSpPr>
          <p:spPr bwMode="auto">
            <a:xfrm>
              <a:off x="5175326" y="4114800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05400" y="3200400"/>
            <a:ext cx="3657600" cy="3124200"/>
            <a:chOff x="5105400" y="3200400"/>
            <a:chExt cx="3657600" cy="3124200"/>
          </a:xfrm>
        </p:grpSpPr>
        <p:pic>
          <p:nvPicPr>
            <p:cNvPr id="31760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3810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77062" y="48768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3862" y="38862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3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29462" y="32004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33" descr="MCj0435242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38862" y="3429000"/>
              <a:ext cx="719138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765" name="Straight Arrow Connector 25"/>
            <p:cNvCxnSpPr>
              <a:cxnSpLocks noChangeShapeType="1"/>
            </p:cNvCxnSpPr>
            <p:nvPr/>
          </p:nvCxnSpPr>
          <p:spPr bwMode="auto">
            <a:xfrm>
              <a:off x="5791200" y="4686300"/>
              <a:ext cx="1143000" cy="6477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6" name="Straight Arrow Connector 28"/>
            <p:cNvCxnSpPr>
              <a:cxnSpLocks noChangeShapeType="1"/>
            </p:cNvCxnSpPr>
            <p:nvPr/>
          </p:nvCxnSpPr>
          <p:spPr bwMode="auto">
            <a:xfrm flipV="1">
              <a:off x="5867400" y="4267200"/>
              <a:ext cx="3048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7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4457700"/>
              <a:ext cx="609600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8" name="Straight Arrow Connector 34"/>
            <p:cNvCxnSpPr>
              <a:cxnSpLocks noChangeShapeType="1"/>
            </p:cNvCxnSpPr>
            <p:nvPr/>
          </p:nvCxnSpPr>
          <p:spPr bwMode="auto">
            <a:xfrm>
              <a:off x="5824538" y="4533900"/>
              <a:ext cx="2219324" cy="762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769" name="Straight Arrow Connector 36"/>
            <p:cNvCxnSpPr>
              <a:cxnSpLocks noChangeShapeType="1"/>
            </p:cNvCxnSpPr>
            <p:nvPr/>
          </p:nvCxnSpPr>
          <p:spPr bwMode="auto">
            <a:xfrm flipV="1">
              <a:off x="7772400" y="4953000"/>
              <a:ext cx="457200" cy="381000"/>
            </a:xfrm>
            <a:prstGeom prst="straightConnector1">
              <a:avLst/>
            </a:prstGeom>
            <a:ln w="12700">
              <a:prstDash val="dash"/>
              <a:headEnd type="non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770" name="TextBox 7"/>
            <p:cNvSpPr txBox="1">
              <a:spLocks noChangeArrowheads="1"/>
            </p:cNvSpPr>
            <p:nvPr/>
          </p:nvSpPr>
          <p:spPr bwMode="auto">
            <a:xfrm>
              <a:off x="5181600" y="3395246"/>
              <a:ext cx="6158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SAN</a:t>
              </a:r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09600" y="5572125"/>
            <a:ext cx="458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What’s the problem here?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File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Don’t move data to workers… move workers to the data!</a:t>
            </a:r>
          </a:p>
          <a:p>
            <a:pPr lvl="1"/>
            <a:r>
              <a:rPr lang="en-US" dirty="0" smtClean="0"/>
              <a:t>Store data on the local disks of nodes in the cluster</a:t>
            </a:r>
          </a:p>
          <a:p>
            <a:pPr lvl="1"/>
            <a:r>
              <a:rPr lang="en-US" dirty="0" smtClean="0"/>
              <a:t>Start up the workers on the node that has the data local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Not enough RAM to hold all the data in memory</a:t>
            </a:r>
          </a:p>
          <a:p>
            <a:pPr lvl="1"/>
            <a:r>
              <a:rPr lang="en-US" dirty="0" smtClean="0"/>
              <a:t>Disk access is slow, but disk throughput is reasonable</a:t>
            </a:r>
          </a:p>
          <a:p>
            <a:r>
              <a:rPr lang="en-US" dirty="0" smtClean="0"/>
              <a:t>A distributed file system is the answer</a:t>
            </a:r>
          </a:p>
          <a:p>
            <a:pPr lvl="1"/>
            <a:r>
              <a:rPr lang="en-US" dirty="0" smtClean="0"/>
              <a:t>GFS (Google File System) for Google’s MapReduce</a:t>
            </a:r>
          </a:p>
          <a:p>
            <a:pPr lvl="1"/>
            <a:r>
              <a:rPr lang="en-US" dirty="0" smtClean="0"/>
              <a:t>HDFS (Hadoop Distributed File System) for Hadoop</a:t>
            </a:r>
          </a:p>
        </p:txBody>
      </p:sp>
    </p:spTree>
    <p:extLst>
      <p:ext uri="{BB962C8B-B14F-4D97-AF65-F5344CB8AC3E}">
        <p14:creationId xmlns:p14="http://schemas.microsoft.com/office/powerpoint/2010/main" val="3108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 and Conquer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“Work”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“Result”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4907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Assumptions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Commodity hardware over “exotic” hardware</a:t>
            </a:r>
          </a:p>
          <a:p>
            <a:pPr lvl="1"/>
            <a:r>
              <a:rPr lang="en-GB" dirty="0" smtClean="0"/>
              <a:t>Scale “out”, not “up”</a:t>
            </a:r>
          </a:p>
          <a:p>
            <a:r>
              <a:rPr lang="en-GB" dirty="0" smtClean="0"/>
              <a:t>High component failure rates</a:t>
            </a:r>
          </a:p>
          <a:p>
            <a:pPr lvl="1"/>
            <a:r>
              <a:rPr lang="en-GB" dirty="0" smtClean="0"/>
              <a:t>Inexpensive commodity components fail all the time</a:t>
            </a:r>
          </a:p>
          <a:p>
            <a:r>
              <a:rPr lang="en-GB" dirty="0" smtClean="0"/>
              <a:t>“Modest” number of huge files</a:t>
            </a:r>
          </a:p>
          <a:p>
            <a:pPr lvl="1"/>
            <a:r>
              <a:rPr lang="en-GB" dirty="0" smtClean="0"/>
              <a:t>Multi-gigabyte files are common, if not encouraged</a:t>
            </a:r>
          </a:p>
          <a:p>
            <a:r>
              <a:rPr lang="en-GB" dirty="0" smtClean="0"/>
              <a:t>Files are write-once, mostly appended to</a:t>
            </a:r>
          </a:p>
          <a:p>
            <a:pPr lvl="1"/>
            <a:r>
              <a:rPr lang="en-GB" dirty="0" smtClean="0"/>
              <a:t>Perhaps concurrently</a:t>
            </a:r>
          </a:p>
          <a:p>
            <a:r>
              <a:rPr lang="en-GB" dirty="0" smtClean="0"/>
              <a:t>Large streaming reads over random access</a:t>
            </a:r>
          </a:p>
          <a:p>
            <a:pPr lvl="1"/>
            <a:r>
              <a:rPr lang="en-GB" dirty="0" smtClean="0"/>
              <a:t>High sustained throughput over low latency</a:t>
            </a:r>
          </a:p>
        </p:txBody>
      </p:sp>
      <p:sp>
        <p:nvSpPr>
          <p:cNvPr id="33796" name="Text Box 16"/>
          <p:cNvSpPr txBox="1">
            <a:spLocks noChangeArrowheads="1"/>
          </p:cNvSpPr>
          <p:nvPr/>
        </p:nvSpPr>
        <p:spPr bwMode="auto">
          <a:xfrm>
            <a:off x="0" y="6611779"/>
            <a:ext cx="7483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GFS slides adapted from material by </a:t>
            </a:r>
            <a:r>
              <a:rPr lang="da-DK" sz="1000" b="0" dirty="0" smtClean="0">
                <a:solidFill>
                  <a:schemeClr val="bg1"/>
                </a:solidFill>
              </a:rPr>
              <a:t>(Ghemawat et al., SOSP 2003)</a:t>
            </a:r>
          </a:p>
        </p:txBody>
      </p:sp>
    </p:spTree>
    <p:extLst>
      <p:ext uri="{BB962C8B-B14F-4D97-AF65-F5344CB8AC3E}">
        <p14:creationId xmlns:p14="http://schemas.microsoft.com/office/powerpoint/2010/main" val="60032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GFS: Design Decisions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Files stored as chunks</a:t>
            </a:r>
          </a:p>
          <a:p>
            <a:pPr lvl="1"/>
            <a:r>
              <a:rPr lang="en-GB" dirty="0" smtClean="0"/>
              <a:t>Fixed size (64MB)</a:t>
            </a:r>
          </a:p>
          <a:p>
            <a:r>
              <a:rPr lang="en-GB" dirty="0" smtClean="0"/>
              <a:t>Reliability through replication</a:t>
            </a:r>
          </a:p>
          <a:p>
            <a:pPr lvl="1"/>
            <a:r>
              <a:rPr lang="en-GB" dirty="0" smtClean="0"/>
              <a:t>Each chunk replicated across 3+ </a:t>
            </a:r>
            <a:r>
              <a:rPr lang="en-GB" dirty="0" err="1" smtClean="0"/>
              <a:t>chunkservers</a:t>
            </a:r>
            <a:endParaRPr lang="en-GB" dirty="0" smtClean="0"/>
          </a:p>
          <a:p>
            <a:r>
              <a:rPr lang="en-GB" dirty="0" smtClean="0"/>
              <a:t>Single master to coordinate access, keep metadata</a:t>
            </a:r>
          </a:p>
          <a:p>
            <a:pPr lvl="1"/>
            <a:r>
              <a:rPr lang="en-GB" dirty="0" smtClean="0"/>
              <a:t>Simple centralized management</a:t>
            </a:r>
          </a:p>
          <a:p>
            <a:r>
              <a:rPr lang="en-GB" dirty="0" smtClean="0"/>
              <a:t>No data caching</a:t>
            </a:r>
          </a:p>
          <a:p>
            <a:pPr lvl="1"/>
            <a:r>
              <a:rPr lang="en-GB" dirty="0" smtClean="0"/>
              <a:t>Little benefit due to large datasets, streaming reads</a:t>
            </a:r>
          </a:p>
          <a:p>
            <a:r>
              <a:rPr lang="en-GB" dirty="0" smtClean="0"/>
              <a:t>Simplify the API</a:t>
            </a:r>
          </a:p>
          <a:p>
            <a:pPr lvl="1"/>
            <a:r>
              <a:rPr lang="en-GB" dirty="0" smtClean="0"/>
              <a:t>Push some of the issues onto the client (e.g., data layout)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5715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HDFS = GFS clone (same basic ideas)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30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GFS to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differences:</a:t>
            </a:r>
          </a:p>
          <a:p>
            <a:pPr lvl="1"/>
            <a:r>
              <a:rPr lang="en-US" dirty="0" smtClean="0"/>
              <a:t>GFS master = Hadoop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/>
            <a:r>
              <a:rPr lang="en-US" dirty="0" smtClean="0"/>
              <a:t>GFS </a:t>
            </a:r>
            <a:r>
              <a:rPr lang="en-US" dirty="0" err="1" smtClean="0"/>
              <a:t>chunkservers</a:t>
            </a:r>
            <a:r>
              <a:rPr lang="en-US" dirty="0" smtClean="0"/>
              <a:t> =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datanodes</a:t>
            </a:r>
          </a:p>
          <a:p>
            <a:r>
              <a:rPr lang="en-US" dirty="0" smtClean="0"/>
              <a:t>Functional differences:</a:t>
            </a:r>
          </a:p>
          <a:p>
            <a:pPr lvl="1"/>
            <a:r>
              <a:rPr lang="en-US" dirty="0" smtClean="0"/>
              <a:t>HDFS performance is (likely) slower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5877580"/>
            <a:ext cx="8018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the most part, we’ll use the Hadoop terminology…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0" y="6611938"/>
            <a:ext cx="27414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Adapted </a:t>
            </a:r>
            <a:r>
              <a:rPr lang="en-US" sz="1000" b="0" dirty="0">
                <a:solidFill>
                  <a:schemeClr val="bg1"/>
                </a:solidFill>
              </a:rPr>
              <a:t>from </a:t>
            </a:r>
            <a:r>
              <a:rPr lang="en-US" sz="1000" b="0" dirty="0" smtClean="0">
                <a:solidFill>
                  <a:schemeClr val="bg1"/>
                </a:solidFill>
              </a:rPr>
              <a:t>(</a:t>
            </a:r>
            <a:r>
              <a:rPr lang="en-US" sz="1000" b="0" dirty="0" err="1" smtClean="0">
                <a:solidFill>
                  <a:schemeClr val="bg1"/>
                </a:solidFill>
              </a:rPr>
              <a:t>Ghemawat</a:t>
            </a:r>
            <a:r>
              <a:rPr lang="en-US" sz="1000" b="0" dirty="0" smtClean="0">
                <a:solidFill>
                  <a:schemeClr val="bg1"/>
                </a:solidFill>
              </a:rPr>
              <a:t> </a:t>
            </a:r>
            <a:r>
              <a:rPr lang="en-US" sz="1000" b="0" dirty="0">
                <a:solidFill>
                  <a:schemeClr val="bg1"/>
                </a:solidFill>
              </a:rPr>
              <a:t>et </a:t>
            </a:r>
            <a:r>
              <a:rPr lang="en-US" sz="1000" b="0" dirty="0" smtClean="0">
                <a:solidFill>
                  <a:schemeClr val="bg1"/>
                </a:solidFill>
              </a:rPr>
              <a:t>al., SOSP </a:t>
            </a:r>
            <a:r>
              <a:rPr lang="en-US" sz="1000" b="0" dirty="0">
                <a:solidFill>
                  <a:schemeClr val="bg1"/>
                </a:solidFill>
              </a:rPr>
              <a:t>2003)</a:t>
            </a:r>
          </a:p>
        </p:txBody>
      </p: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1188720" y="2133600"/>
            <a:ext cx="109728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4" name="Straight Arrow Connector 53"/>
          <p:cNvCxnSpPr>
            <a:cxnSpLocks noChangeShapeType="1"/>
          </p:cNvCxnSpPr>
          <p:nvPr/>
        </p:nvCxnSpPr>
        <p:spPr bwMode="auto">
          <a:xfrm>
            <a:off x="2286000" y="25146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cxnSp>
        <p:nvCxnSpPr>
          <p:cNvPr id="115" name="Straight Arrow Connector 55"/>
          <p:cNvCxnSpPr>
            <a:cxnSpLocks noChangeShapeType="1"/>
          </p:cNvCxnSpPr>
          <p:nvPr/>
        </p:nvCxnSpPr>
        <p:spPr bwMode="auto">
          <a:xfrm rot="10800000">
            <a:off x="2286000" y="2667000"/>
            <a:ext cx="20574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16" name="TextBox 58"/>
          <p:cNvSpPr txBox="1">
            <a:spLocks noChangeArrowheads="1"/>
          </p:cNvSpPr>
          <p:nvPr/>
        </p:nvSpPr>
        <p:spPr bwMode="auto">
          <a:xfrm>
            <a:off x="2653514" y="2286000"/>
            <a:ext cx="140615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itchFamily="34" charset="0"/>
                <a:cs typeface="Arial" pitchFamily="34" charset="0"/>
              </a:rPr>
              <a:t>(file name,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id)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59"/>
          <p:cNvSpPr txBox="1">
            <a:spLocks noChangeArrowheads="1"/>
          </p:cNvSpPr>
          <p:nvPr/>
        </p:nvSpPr>
        <p:spPr bwMode="auto">
          <a:xfrm>
            <a:off x="2501114" y="2667000"/>
            <a:ext cx="16898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block location)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69"/>
          <p:cNvSpPr txBox="1">
            <a:spLocks noChangeArrowheads="1"/>
          </p:cNvSpPr>
          <p:nvPr/>
        </p:nvSpPr>
        <p:spPr bwMode="auto">
          <a:xfrm>
            <a:off x="4686300" y="3581400"/>
            <a:ext cx="16802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instructions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70"/>
          <p:cNvSpPr txBox="1">
            <a:spLocks noChangeArrowheads="1"/>
          </p:cNvSpPr>
          <p:nvPr/>
        </p:nvSpPr>
        <p:spPr bwMode="auto">
          <a:xfrm>
            <a:off x="5589589" y="3962400"/>
            <a:ext cx="111601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datanode state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Straight Arrow Connector 71"/>
          <p:cNvCxnSpPr>
            <a:cxnSpLocks noChangeShapeType="1"/>
          </p:cNvCxnSpPr>
          <p:nvPr/>
        </p:nvCxnSpPr>
        <p:spPr bwMode="auto">
          <a:xfrm>
            <a:off x="1981200" y="4343400"/>
            <a:ext cx="2362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med" len="med"/>
          </a:ln>
        </p:spPr>
      </p:cxnSp>
      <p:sp>
        <p:nvSpPr>
          <p:cNvPr id="121" name="TextBox 72"/>
          <p:cNvSpPr txBox="1">
            <a:spLocks noChangeArrowheads="1"/>
          </p:cNvSpPr>
          <p:nvPr/>
        </p:nvSpPr>
        <p:spPr bwMode="auto">
          <a:xfrm>
            <a:off x="2362200" y="4081463"/>
            <a:ext cx="14991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(block id, </a:t>
            </a:r>
            <a:r>
              <a:rPr lang="en-US" sz="1100" b="0" dirty="0">
                <a:latin typeface="Arial" pitchFamily="34" charset="0"/>
                <a:cs typeface="Arial" pitchFamily="34" charset="0"/>
              </a:rPr>
              <a:t>byte range)</a:t>
            </a:r>
          </a:p>
        </p:txBody>
      </p:sp>
      <p:cxnSp>
        <p:nvCxnSpPr>
          <p:cNvPr id="122" name="Straight Arrow Connector 73"/>
          <p:cNvCxnSpPr>
            <a:cxnSpLocks noChangeShapeType="1"/>
          </p:cNvCxnSpPr>
          <p:nvPr/>
        </p:nvCxnSpPr>
        <p:spPr bwMode="auto">
          <a:xfrm rot="5400000" flipH="1" flipV="1">
            <a:off x="1181894" y="3542506"/>
            <a:ext cx="1600200" cy="1588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23" name="Shape 79"/>
          <p:cNvCxnSpPr>
            <a:cxnSpLocks noChangeShapeType="1"/>
          </p:cNvCxnSpPr>
          <p:nvPr/>
        </p:nvCxnSpPr>
        <p:spPr bwMode="auto">
          <a:xfrm rot="10800000">
            <a:off x="1524000" y="2743200"/>
            <a:ext cx="2819400" cy="1752600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headEnd/>
            <a:tailEnd type="triangl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24" name="TextBox 84"/>
          <p:cNvSpPr txBox="1">
            <a:spLocks noChangeArrowheads="1"/>
          </p:cNvSpPr>
          <p:nvPr/>
        </p:nvSpPr>
        <p:spPr bwMode="auto">
          <a:xfrm>
            <a:off x="2362200" y="4495800"/>
            <a:ext cx="8274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0" dirty="0" smtClean="0">
                <a:latin typeface="Arial" pitchFamily="34" charset="0"/>
                <a:cs typeface="Arial" pitchFamily="34" charset="0"/>
              </a:rPr>
              <a:t>block data</a:t>
            </a:r>
            <a:endParaRPr lang="en-US" sz="11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4343400" y="1828800"/>
            <a:ext cx="3124200" cy="1752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4343400" y="1828800"/>
            <a:ext cx="3124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343400" y="3581400"/>
            <a:ext cx="1676400" cy="1707596"/>
            <a:chOff x="1828800" y="4572000"/>
            <a:chExt cx="1676400" cy="1707596"/>
          </a:xfrm>
        </p:grpSpPr>
        <p:grpSp>
          <p:nvGrpSpPr>
            <p:cNvPr id="128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31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2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34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5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36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39"/>
              <p:cNvCxnSpPr>
                <a:cxnSpLocks noChangeShapeType="1"/>
                <a:endCxn id="134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8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3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40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29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0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1" name="Group 140"/>
          <p:cNvGrpSpPr/>
          <p:nvPr/>
        </p:nvGrpSpPr>
        <p:grpSpPr>
          <a:xfrm>
            <a:off x="6477000" y="3581400"/>
            <a:ext cx="1676400" cy="1707596"/>
            <a:chOff x="1828800" y="4572000"/>
            <a:chExt cx="1676400" cy="1707596"/>
          </a:xfrm>
        </p:grpSpPr>
        <p:grpSp>
          <p:nvGrpSpPr>
            <p:cNvPr id="142" name="Group 80"/>
            <p:cNvGrpSpPr/>
            <p:nvPr/>
          </p:nvGrpSpPr>
          <p:grpSpPr>
            <a:xfrm>
              <a:off x="1828800" y="5257800"/>
              <a:ext cx="1676400" cy="1021796"/>
              <a:chOff x="1828800" y="5257800"/>
              <a:chExt cx="1676400" cy="1021796"/>
            </a:xfrm>
          </p:grpSpPr>
          <p:sp>
            <p:nvSpPr>
              <p:cNvPr id="145" name="Rectangle 6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609600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1828800" y="5257800"/>
                <a:ext cx="1676400" cy="304800"/>
              </a:xfrm>
              <a:prstGeom prst="rect">
                <a:avLst/>
              </a:prstGeom>
              <a:solidFill>
                <a:sysClr val="windowText" lastClr="000000"/>
              </a:solidFill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HDFS datanode</a:t>
                </a: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35"/>
              <p:cNvSpPr>
                <a:spLocks noChangeArrowheads="1"/>
              </p:cNvSpPr>
              <p:nvPr/>
            </p:nvSpPr>
            <p:spPr bwMode="auto">
              <a:xfrm>
                <a:off x="1828800" y="5562600"/>
                <a:ext cx="1676400" cy="304800"/>
              </a:xfrm>
              <a:prstGeom prst="rect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Linux file system</a:t>
                </a:r>
              </a:p>
            </p:txBody>
          </p:sp>
          <p:sp>
            <p:nvSpPr>
              <p:cNvPr id="148" name="Flowchart: Magnetic Disk 36"/>
              <p:cNvSpPr>
                <a:spLocks noChangeArrowheads="1"/>
              </p:cNvSpPr>
              <p:nvPr/>
            </p:nvSpPr>
            <p:spPr bwMode="auto">
              <a:xfrm>
                <a:off x="20991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49" name="Flowchart: Magnetic Disk 37"/>
              <p:cNvSpPr>
                <a:spLocks noChangeArrowheads="1"/>
              </p:cNvSpPr>
              <p:nvPr/>
            </p:nvSpPr>
            <p:spPr bwMode="auto">
              <a:xfrm>
                <a:off x="2632502" y="5943601"/>
                <a:ext cx="304800" cy="304800"/>
              </a:xfrm>
              <a:prstGeom prst="flowChartMagneticDisk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150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1832403" y="5981701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1" name="Straight Connector 39"/>
              <p:cNvCxnSpPr>
                <a:cxnSpLocks noChangeShapeType="1"/>
                <a:endCxn id="148" idx="2"/>
              </p:cNvCxnSpPr>
              <p:nvPr/>
            </p:nvCxnSpPr>
            <p:spPr bwMode="auto">
              <a:xfrm>
                <a:off x="1946702" y="6096001"/>
                <a:ext cx="152400" cy="1588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2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2365803" y="5980113"/>
                <a:ext cx="2286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cxnSp>
            <p:nvCxnSpPr>
              <p:cNvPr id="153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2480102" y="6094414"/>
                <a:ext cx="152400" cy="3175"/>
              </a:xfrm>
              <a:prstGeom prst="line">
                <a:avLst/>
              </a:prstGeom>
              <a:noFill/>
              <a:ln w="9525" algn="ctr">
                <a:solidFill>
                  <a:sysClr val="windowText" lastClr="000000"/>
                </a:solidFill>
                <a:round/>
                <a:headEnd/>
                <a:tailEnd/>
              </a:ln>
            </p:spPr>
          </p:cxnSp>
          <p:sp>
            <p:nvSpPr>
              <p:cNvPr id="154" name="TextBox 42"/>
              <p:cNvSpPr txBox="1">
                <a:spLocks noChangeArrowheads="1"/>
              </p:cNvSpPr>
              <p:nvPr/>
            </p:nvSpPr>
            <p:spPr bwMode="auto">
              <a:xfrm>
                <a:off x="3089702" y="5910264"/>
                <a:ext cx="4154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…</a:t>
                </a:r>
              </a:p>
            </p:txBody>
          </p:sp>
        </p:grpSp>
        <p:cxnSp>
          <p:nvCxnSpPr>
            <p:cNvPr id="143" name="Straight Arrow Connector 60"/>
            <p:cNvCxnSpPr>
              <a:cxnSpLocks noChangeShapeType="1"/>
            </p:cNvCxnSpPr>
            <p:nvPr/>
          </p:nvCxnSpPr>
          <p:spPr bwMode="auto">
            <a:xfrm rot="5400000">
              <a:off x="18661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Straight Arrow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1713706" y="4914106"/>
              <a:ext cx="685800" cy="1587"/>
            </a:xfrm>
            <a:prstGeom prst="straightConnector1">
              <a:avLst/>
            </a:prstGeom>
            <a:noFill/>
            <a:ln w="9525" algn="ctr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55" name="TextBox 9"/>
          <p:cNvSpPr txBox="1">
            <a:spLocks noChangeArrowheads="1"/>
          </p:cNvSpPr>
          <p:nvPr/>
        </p:nvSpPr>
        <p:spPr bwMode="auto">
          <a:xfrm>
            <a:off x="4648200" y="2359025"/>
            <a:ext cx="12668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File namespace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0"/>
          <p:cNvSpPr txBox="1">
            <a:spLocks noChangeArrowheads="1"/>
          </p:cNvSpPr>
          <p:nvPr/>
        </p:nvSpPr>
        <p:spPr bwMode="auto">
          <a:xfrm>
            <a:off x="6276975" y="2162175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2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foo</a:t>
            </a:r>
            <a:r>
              <a:rPr lang="en-US" sz="12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/bar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7" name="Straight Connector 11"/>
          <p:cNvCxnSpPr>
            <a:cxnSpLocks noChangeShapeType="1"/>
          </p:cNvCxnSpPr>
          <p:nvPr/>
        </p:nvCxnSpPr>
        <p:spPr bwMode="auto">
          <a:xfrm rot="5400000">
            <a:off x="4949826" y="2640012"/>
            <a:ext cx="411162" cy="40481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8" name="Straight Connector 12"/>
          <p:cNvCxnSpPr>
            <a:cxnSpLocks noChangeShapeType="1"/>
          </p:cNvCxnSpPr>
          <p:nvPr/>
        </p:nvCxnSpPr>
        <p:spPr bwMode="auto">
          <a:xfrm rot="16200000" flipH="1">
            <a:off x="5362576" y="2625725"/>
            <a:ext cx="258762" cy="280987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9" name="Straight Connector 13"/>
          <p:cNvCxnSpPr>
            <a:cxnSpLocks noChangeShapeType="1"/>
          </p:cNvCxnSpPr>
          <p:nvPr/>
        </p:nvCxnSpPr>
        <p:spPr bwMode="auto">
          <a:xfrm rot="16200000" flipH="1">
            <a:off x="5295900" y="32385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0" name="Straight Connector 14"/>
          <p:cNvCxnSpPr>
            <a:cxnSpLocks noChangeShapeType="1"/>
          </p:cNvCxnSpPr>
          <p:nvPr/>
        </p:nvCxnSpPr>
        <p:spPr bwMode="auto">
          <a:xfrm rot="10800000" flipV="1">
            <a:off x="5181600" y="3124200"/>
            <a:ext cx="228600" cy="228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1" name="Straight Connector 15"/>
          <p:cNvCxnSpPr>
            <a:cxnSpLocks noChangeShapeType="1"/>
          </p:cNvCxnSpPr>
          <p:nvPr/>
        </p:nvCxnSpPr>
        <p:spPr bwMode="auto">
          <a:xfrm rot="16200000" flipH="1">
            <a:off x="5241925" y="2755900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2" name="Straight Connector 16"/>
          <p:cNvCxnSpPr>
            <a:cxnSpLocks noChangeShapeType="1"/>
          </p:cNvCxnSpPr>
          <p:nvPr/>
        </p:nvCxnSpPr>
        <p:spPr bwMode="auto">
          <a:xfrm rot="16200000" flipH="1">
            <a:off x="5032375" y="2979738"/>
            <a:ext cx="2286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3" name="Rectangle 21"/>
          <p:cNvSpPr>
            <a:spLocks noChangeArrowheads="1"/>
          </p:cNvSpPr>
          <p:nvPr/>
        </p:nvSpPr>
        <p:spPr bwMode="auto">
          <a:xfrm>
            <a:off x="6400800" y="24384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block 3df2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64" name="Straight Connector 26"/>
          <p:cNvCxnSpPr>
            <a:cxnSpLocks noChangeShapeType="1"/>
          </p:cNvCxnSpPr>
          <p:nvPr/>
        </p:nvCxnSpPr>
        <p:spPr bwMode="auto">
          <a:xfrm>
            <a:off x="5141913" y="2865438"/>
            <a:ext cx="533400" cy="48736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5" name="Shape 29"/>
          <p:cNvCxnSpPr>
            <a:cxnSpLocks noChangeShapeType="1"/>
            <a:endCxn id="156" idx="1"/>
          </p:cNvCxnSpPr>
          <p:nvPr/>
        </p:nvCxnSpPr>
        <p:spPr bwMode="auto">
          <a:xfrm flipV="1">
            <a:off x="5686425" y="2300288"/>
            <a:ext cx="590550" cy="101441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ysClr val="windowText" lastClr="000000"/>
            </a:solidFill>
            <a:round/>
            <a:headEnd/>
            <a:tailEnd type="triangle" w="sm" len="sm"/>
          </a:ln>
        </p:spPr>
      </p:cxn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188720" y="2133600"/>
            <a:ext cx="109728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Application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35"/>
          <p:cNvSpPr>
            <a:spLocks noChangeArrowheads="1"/>
          </p:cNvSpPr>
          <p:nvPr/>
        </p:nvSpPr>
        <p:spPr bwMode="auto">
          <a:xfrm>
            <a:off x="1188720" y="2438400"/>
            <a:ext cx="109728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HDFS Client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21"/>
          <p:cNvSpPr>
            <a:spLocks noChangeArrowheads="1"/>
          </p:cNvSpPr>
          <p:nvPr/>
        </p:nvSpPr>
        <p:spPr bwMode="auto">
          <a:xfrm>
            <a:off x="6400800" y="26670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Rectangle 21"/>
          <p:cNvSpPr>
            <a:spLocks noChangeArrowheads="1"/>
          </p:cNvSpPr>
          <p:nvPr/>
        </p:nvSpPr>
        <p:spPr bwMode="auto">
          <a:xfrm>
            <a:off x="6400800" y="28956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Rectangle 21"/>
          <p:cNvSpPr>
            <a:spLocks noChangeArrowheads="1"/>
          </p:cNvSpPr>
          <p:nvPr/>
        </p:nvSpPr>
        <p:spPr bwMode="auto">
          <a:xfrm>
            <a:off x="6400800" y="3124200"/>
            <a:ext cx="838200" cy="228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Working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56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4227513" y="2149475"/>
            <a:ext cx="611187" cy="533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 dirty="0">
                <a:solidFill>
                  <a:srgbClr val="000000"/>
                </a:solidFill>
              </a:rPr>
              <a:t>Secondary</a:t>
            </a:r>
          </a:p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 dirty="0" err="1">
                <a:solidFill>
                  <a:srgbClr val="000000"/>
                </a:solidFill>
              </a:rPr>
              <a:t>NameNode</a:t>
            </a:r>
            <a:endParaRPr lang="en-GB" sz="700" dirty="0">
              <a:solidFill>
                <a:srgbClr val="000000"/>
              </a:solidFill>
            </a:endParaRP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49263" y="2514600"/>
            <a:ext cx="914400" cy="609600"/>
          </a:xfrm>
          <a:prstGeom prst="ellipse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/>
          <a:p>
            <a:pPr algn="ctr" defTabSz="6524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GB" sz="700">
                <a:solidFill>
                  <a:srgbClr val="000000"/>
                </a:solidFill>
              </a:rPr>
              <a:t>Client</a:t>
            </a:r>
          </a:p>
          <a:p>
            <a:pPr algn="ctr" defTabSz="6524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7990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7134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8846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5" name="AutoShape 13"/>
          <p:cNvSpPr>
            <a:spLocks/>
          </p:cNvSpPr>
          <p:nvPr/>
        </p:nvSpPr>
        <p:spPr bwMode="auto">
          <a:xfrm rot="16200000" flipV="1">
            <a:off x="4917281" y="2858294"/>
            <a:ext cx="534988" cy="4267200"/>
          </a:xfrm>
          <a:prstGeom prst="leftBrace">
            <a:avLst>
              <a:gd name="adj1" fmla="val 66469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9702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1800">
                <a:solidFill>
                  <a:srgbClr val="000000"/>
                </a:solidFill>
              </a:rPr>
              <a:t>HDFS Architecture</a:t>
            </a: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8229600" y="457200"/>
            <a:ext cx="457200" cy="5257800"/>
          </a:xfrm>
          <a:prstGeom prst="rect">
            <a:avLst/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4221163" y="107315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NameNode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4905375" y="1187450"/>
            <a:ext cx="3343275" cy="230188"/>
          </a:xfrm>
          <a:prstGeom prst="leftRightArrow">
            <a:avLst>
              <a:gd name="adj1" fmla="val 50000"/>
              <a:gd name="adj2" fmla="val 289137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8229600" y="2230438"/>
            <a:ext cx="180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89" name="Rectangle 3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43434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5257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4800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6627813" y="3886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172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5715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99" name="Rectangle 47"/>
          <p:cNvSpPr>
            <a:spLocks noChangeArrowheads="1"/>
          </p:cNvSpPr>
          <p:nvPr/>
        </p:nvSpPr>
        <p:spPr bwMode="auto">
          <a:xfrm>
            <a:off x="34290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0" name="Rectangle 48"/>
          <p:cNvSpPr>
            <a:spLocks noChangeArrowheads="1"/>
          </p:cNvSpPr>
          <p:nvPr/>
        </p:nvSpPr>
        <p:spPr bwMode="auto">
          <a:xfrm>
            <a:off x="38862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2" name="Rectangle 50"/>
          <p:cNvSpPr>
            <a:spLocks noChangeArrowheads="1"/>
          </p:cNvSpPr>
          <p:nvPr/>
        </p:nvSpPr>
        <p:spPr bwMode="auto">
          <a:xfrm>
            <a:off x="43434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3" name="Rectangle 51"/>
          <p:cNvSpPr>
            <a:spLocks noChangeArrowheads="1"/>
          </p:cNvSpPr>
          <p:nvPr/>
        </p:nvSpPr>
        <p:spPr bwMode="auto">
          <a:xfrm>
            <a:off x="52578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4" name="Rectangle 52"/>
          <p:cNvSpPr>
            <a:spLocks noChangeArrowheads="1"/>
          </p:cNvSpPr>
          <p:nvPr/>
        </p:nvSpPr>
        <p:spPr bwMode="auto">
          <a:xfrm>
            <a:off x="47990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5" name="Rectangle 53"/>
          <p:cNvSpPr>
            <a:spLocks noChangeArrowheads="1"/>
          </p:cNvSpPr>
          <p:nvPr/>
        </p:nvSpPr>
        <p:spPr bwMode="auto">
          <a:xfrm>
            <a:off x="70866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66278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61722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57134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3429000" y="34290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38846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2970213" y="34290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43434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52578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47990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7085013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66278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61722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57134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3429000" y="2971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38846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2970213" y="2971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2" name="Rectangle 7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6" name="Rectangle 7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7" name="Rectangle 7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8" name="Rectangle 7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29" name="Rectangle 7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43434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52578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47990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5" name="Rectangle 93"/>
          <p:cNvSpPr>
            <a:spLocks noChangeArrowheads="1"/>
          </p:cNvSpPr>
          <p:nvPr/>
        </p:nvSpPr>
        <p:spPr bwMode="auto">
          <a:xfrm>
            <a:off x="70866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6" name="Rectangle 94"/>
          <p:cNvSpPr>
            <a:spLocks noChangeArrowheads="1"/>
          </p:cNvSpPr>
          <p:nvPr/>
        </p:nvSpPr>
        <p:spPr bwMode="auto">
          <a:xfrm>
            <a:off x="66278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7" name="Rectangle 95"/>
          <p:cNvSpPr>
            <a:spLocks noChangeArrowheads="1"/>
          </p:cNvSpPr>
          <p:nvPr/>
        </p:nvSpPr>
        <p:spPr bwMode="auto">
          <a:xfrm>
            <a:off x="61722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57134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3429000" y="29718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38846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2970213" y="29718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2" name="Rectangle 10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3" name="Rectangle 10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>
            <a:off x="7085013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3" name="Rectangle 11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4" name="Rectangle 11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5" name="Rectangle 11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6" name="Rectangle 11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7" name="Rectangle 11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8" name="Rectangle 11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69" name="Rectangle 11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0" name="Rectangle 11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1" name="Rectangle 11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2" name="Rectangle 12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3" name="Rectangle 12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4" name="Rectangle 12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5" name="Rectangle 12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6" name="Rectangle 12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7" name="Rectangle 12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8" name="Rectangle 12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79" name="Rectangle 12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0" name="Rectangle 12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1" name="Rectangle 12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2" name="Rectangle 130"/>
          <p:cNvSpPr>
            <a:spLocks noChangeArrowheads="1"/>
          </p:cNvSpPr>
          <p:nvPr/>
        </p:nvSpPr>
        <p:spPr bwMode="auto">
          <a:xfrm>
            <a:off x="43434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3" name="Rectangle 131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4" name="Rectangle 132"/>
          <p:cNvSpPr>
            <a:spLocks noChangeArrowheads="1"/>
          </p:cNvSpPr>
          <p:nvPr/>
        </p:nvSpPr>
        <p:spPr bwMode="auto">
          <a:xfrm>
            <a:off x="47990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5" name="Rectangle 133"/>
          <p:cNvSpPr>
            <a:spLocks noChangeArrowheads="1"/>
          </p:cNvSpPr>
          <p:nvPr/>
        </p:nvSpPr>
        <p:spPr bwMode="auto">
          <a:xfrm>
            <a:off x="70866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6" name="Rectangle 134"/>
          <p:cNvSpPr>
            <a:spLocks noChangeArrowheads="1"/>
          </p:cNvSpPr>
          <p:nvPr/>
        </p:nvSpPr>
        <p:spPr bwMode="auto">
          <a:xfrm>
            <a:off x="66278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7" name="Rectangle 135"/>
          <p:cNvSpPr>
            <a:spLocks noChangeArrowheads="1"/>
          </p:cNvSpPr>
          <p:nvPr/>
        </p:nvSpPr>
        <p:spPr bwMode="auto">
          <a:xfrm>
            <a:off x="61722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8" name="Rectangle 136"/>
          <p:cNvSpPr>
            <a:spLocks noChangeArrowheads="1"/>
          </p:cNvSpPr>
          <p:nvPr/>
        </p:nvSpPr>
        <p:spPr bwMode="auto">
          <a:xfrm>
            <a:off x="57134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89" name="Rectangle 137"/>
          <p:cNvSpPr>
            <a:spLocks noChangeArrowheads="1"/>
          </p:cNvSpPr>
          <p:nvPr/>
        </p:nvSpPr>
        <p:spPr bwMode="auto">
          <a:xfrm>
            <a:off x="3429000" y="4343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0" name="Rectangle 138"/>
          <p:cNvSpPr>
            <a:spLocks noChangeArrowheads="1"/>
          </p:cNvSpPr>
          <p:nvPr/>
        </p:nvSpPr>
        <p:spPr bwMode="auto">
          <a:xfrm>
            <a:off x="38846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1" name="Rectangle 139"/>
          <p:cNvSpPr>
            <a:spLocks noChangeArrowheads="1"/>
          </p:cNvSpPr>
          <p:nvPr/>
        </p:nvSpPr>
        <p:spPr bwMode="auto">
          <a:xfrm>
            <a:off x="2970213" y="4343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2" name="Text Box 140"/>
          <p:cNvSpPr txBox="1">
            <a:spLocks noChangeArrowheads="1"/>
          </p:cNvSpPr>
          <p:nvPr/>
        </p:nvSpPr>
        <p:spPr bwMode="auto">
          <a:xfrm>
            <a:off x="4800600" y="5257800"/>
            <a:ext cx="9144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DataNodes</a:t>
            </a:r>
          </a:p>
        </p:txBody>
      </p:sp>
      <p:sp>
        <p:nvSpPr>
          <p:cNvPr id="23693" name="AutoShape 141"/>
          <p:cNvSpPr>
            <a:spLocks noChangeArrowheads="1"/>
          </p:cNvSpPr>
          <p:nvPr/>
        </p:nvSpPr>
        <p:spPr bwMode="auto">
          <a:xfrm>
            <a:off x="7542213" y="3657600"/>
            <a:ext cx="685800" cy="228600"/>
          </a:xfrm>
          <a:prstGeom prst="leftRightArrow">
            <a:avLst>
              <a:gd name="adj1" fmla="val 50000"/>
              <a:gd name="adj2" fmla="val 59722"/>
            </a:avLst>
          </a:prstGeom>
          <a:solidFill>
            <a:srgbClr val="E6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3694" name="AutoShape 142"/>
          <p:cNvCxnSpPr>
            <a:cxnSpLocks noChangeShapeType="1"/>
            <a:endCxn id="23569" idx="0"/>
          </p:cNvCxnSpPr>
          <p:nvPr/>
        </p:nvCxnSpPr>
        <p:spPr bwMode="auto">
          <a:xfrm flipV="1">
            <a:off x="990600" y="1073150"/>
            <a:ext cx="3535363" cy="1441450"/>
          </a:xfrm>
          <a:prstGeom prst="curvedConnector4">
            <a:avLst>
              <a:gd name="adj1" fmla="val 45667"/>
              <a:gd name="adj2" fmla="val 115861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95" name="Text Box 143"/>
          <p:cNvSpPr txBox="1">
            <a:spLocks noChangeArrowheads="1"/>
          </p:cNvSpPr>
          <p:nvPr/>
        </p:nvSpPr>
        <p:spPr bwMode="auto">
          <a:xfrm rot="-1380000">
            <a:off x="1757363" y="1323975"/>
            <a:ext cx="654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1. filename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GB" sz="700">
              <a:solidFill>
                <a:srgbClr val="000000"/>
              </a:solidFill>
            </a:endParaRPr>
          </a:p>
        </p:txBody>
      </p:sp>
      <p:sp>
        <p:nvSpPr>
          <p:cNvPr id="23696" name="Text Box 144"/>
          <p:cNvSpPr txBox="1">
            <a:spLocks noChangeArrowheads="1"/>
          </p:cNvSpPr>
          <p:nvPr/>
        </p:nvSpPr>
        <p:spPr bwMode="auto">
          <a:xfrm rot="-960000">
            <a:off x="2209800" y="2209800"/>
            <a:ext cx="1020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2. BlckId, DataNodes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3697" name="Line 145"/>
          <p:cNvSpPr>
            <a:spLocks noChangeShapeType="1"/>
          </p:cNvSpPr>
          <p:nvPr/>
        </p:nvSpPr>
        <p:spPr bwMode="auto">
          <a:xfrm flipV="1">
            <a:off x="2057400" y="1168400"/>
            <a:ext cx="620713" cy="660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698" name="Line 146"/>
          <p:cNvSpPr>
            <a:spLocks noChangeShapeType="1"/>
          </p:cNvSpPr>
          <p:nvPr/>
        </p:nvSpPr>
        <p:spPr bwMode="auto">
          <a:xfrm flipH="1">
            <a:off x="2209800" y="2133600"/>
            <a:ext cx="604838" cy="20796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3699" name="AutoShape 147"/>
          <p:cNvCxnSpPr>
            <a:cxnSpLocks noChangeShapeType="1"/>
            <a:stCxn id="23555" idx="5"/>
          </p:cNvCxnSpPr>
          <p:nvPr/>
        </p:nvCxnSpPr>
        <p:spPr bwMode="auto">
          <a:xfrm rot="16200000" flipH="1">
            <a:off x="1865313" y="2400300"/>
            <a:ext cx="496888" cy="1766887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00" name="Text Box 148"/>
          <p:cNvSpPr txBox="1">
            <a:spLocks noChangeArrowheads="1"/>
          </p:cNvSpPr>
          <p:nvPr/>
        </p:nvSpPr>
        <p:spPr bwMode="auto">
          <a:xfrm rot="480000">
            <a:off x="1524000" y="3505200"/>
            <a:ext cx="555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28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3.Read data</a:t>
            </a:r>
          </a:p>
        </p:txBody>
      </p:sp>
      <p:sp>
        <p:nvSpPr>
          <p:cNvPr id="23701" name="Text Box 149"/>
          <p:cNvSpPr txBox="1">
            <a:spLocks noChangeArrowheads="1"/>
          </p:cNvSpPr>
          <p:nvPr/>
        </p:nvSpPr>
        <p:spPr bwMode="auto">
          <a:xfrm>
            <a:off x="6096000" y="935038"/>
            <a:ext cx="914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Cluster Membership</a:t>
            </a:r>
          </a:p>
        </p:txBody>
      </p:sp>
      <p:sp>
        <p:nvSpPr>
          <p:cNvPr id="23702" name="Text Box 150"/>
          <p:cNvSpPr txBox="1">
            <a:spLocks noChangeArrowheads="1"/>
          </p:cNvSpPr>
          <p:nvPr/>
        </p:nvSpPr>
        <p:spPr bwMode="auto">
          <a:xfrm>
            <a:off x="7391400" y="3886200"/>
            <a:ext cx="9144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700">
                <a:solidFill>
                  <a:srgbClr val="000000"/>
                </a:solidFill>
              </a:rPr>
              <a:t>Cluster Membership</a:t>
            </a:r>
          </a:p>
        </p:txBody>
      </p:sp>
      <p:sp>
        <p:nvSpPr>
          <p:cNvPr id="23703" name="Text Box 151"/>
          <p:cNvSpPr txBox="1">
            <a:spLocks noChangeArrowheads="1"/>
          </p:cNvSpPr>
          <p:nvPr/>
        </p:nvSpPr>
        <p:spPr bwMode="auto">
          <a:xfrm>
            <a:off x="220255" y="5393282"/>
            <a:ext cx="303688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652463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900" dirty="0" err="1">
                <a:solidFill>
                  <a:srgbClr val="000000"/>
                </a:solidFill>
              </a:rPr>
              <a:t>NameNode</a:t>
            </a:r>
            <a:r>
              <a:rPr lang="en-GB" sz="900" dirty="0">
                <a:solidFill>
                  <a:srgbClr val="000000"/>
                </a:solidFill>
              </a:rPr>
              <a:t> : Maps a file to a file-id and list of </a:t>
            </a:r>
            <a:r>
              <a:rPr lang="en-GB" sz="900" dirty="0" err="1">
                <a:solidFill>
                  <a:srgbClr val="000000"/>
                </a:solidFill>
              </a:rPr>
              <a:t>MapNodes</a:t>
            </a:r>
            <a:endParaRPr lang="en-GB" sz="900" dirty="0">
              <a:solidFill>
                <a:srgbClr val="000000"/>
              </a:solidFill>
            </a:endParaRP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900" dirty="0" err="1">
                <a:solidFill>
                  <a:srgbClr val="000000"/>
                </a:solidFill>
              </a:rPr>
              <a:t>DataNode</a:t>
            </a:r>
            <a:r>
              <a:rPr lang="en-GB" sz="900" dirty="0">
                <a:solidFill>
                  <a:srgbClr val="000000"/>
                </a:solidFill>
              </a:rPr>
              <a:t>  : Maps a block-id to a physical location on disk</a:t>
            </a:r>
          </a:p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 sz="900" dirty="0" err="1">
                <a:solidFill>
                  <a:srgbClr val="000000"/>
                </a:solidFill>
              </a:rPr>
              <a:t>SecondaryNameNode</a:t>
            </a:r>
            <a:r>
              <a:rPr lang="en-GB" sz="900" dirty="0">
                <a:solidFill>
                  <a:srgbClr val="000000"/>
                </a:solidFill>
              </a:rPr>
              <a:t>: Periodic merge of Transaction log</a:t>
            </a:r>
          </a:p>
        </p:txBody>
      </p:sp>
      <p:sp>
        <p:nvSpPr>
          <p:cNvPr id="23704" name="Line 152"/>
          <p:cNvSpPr>
            <a:spLocks noChangeShapeType="1"/>
          </p:cNvSpPr>
          <p:nvPr/>
        </p:nvSpPr>
        <p:spPr bwMode="auto">
          <a:xfrm flipH="1">
            <a:off x="4516438" y="1625600"/>
            <a:ext cx="9525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084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Distributed File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Single Namespace for entire cluster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Data Coherency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Write-once-read-many access model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Client can only append to existing files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Files are broken up into blocks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Typically 128 MB block size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Each block replicated on multiple DataNodes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Intelligent Client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Client can find location of blocks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Client accesses data directly from DataNode</a:t>
            </a:r>
          </a:p>
        </p:txBody>
      </p:sp>
    </p:spTree>
    <p:extLst>
      <p:ext uri="{BB962C8B-B14F-4D97-AF65-F5344CB8AC3E}">
        <p14:creationId xmlns:p14="http://schemas.microsoft.com/office/powerpoint/2010/main" val="367378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DFS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0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NameNode Metadata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Meta-data in Memory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The entire metadata is in main memory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No demand paging of meta-data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Types of Metadata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List of files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List of Blocks for each file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List of DataNodes for each block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File attributes, e.g creation time, replication factor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A Transaction Log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Records file creations, file deletions. etc</a:t>
            </a:r>
          </a:p>
        </p:txBody>
      </p:sp>
    </p:spTree>
    <p:extLst>
      <p:ext uri="{BB962C8B-B14F-4D97-AF65-F5344CB8AC3E}">
        <p14:creationId xmlns:p14="http://schemas.microsoft.com/office/powerpoint/2010/main" val="410290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Namenode</a:t>
            </a:r>
            <a:r>
              <a:rPr lang="en-GB" dirty="0" smtClean="0"/>
              <a:t> Responsibilities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Managing the file system namespace:</a:t>
            </a:r>
          </a:p>
          <a:p>
            <a:pPr lvl="1"/>
            <a:r>
              <a:rPr lang="en-GB" dirty="0" smtClean="0"/>
              <a:t>Holds file/directory structure, metadata, file-to-block mapping, access permissions, etc.</a:t>
            </a:r>
          </a:p>
          <a:p>
            <a:r>
              <a:rPr lang="en-GB" dirty="0" smtClean="0"/>
              <a:t>Coordinating file operations:</a:t>
            </a:r>
          </a:p>
          <a:p>
            <a:pPr lvl="1"/>
            <a:r>
              <a:rPr lang="en-GB" dirty="0" smtClean="0"/>
              <a:t>Directs clients to </a:t>
            </a:r>
            <a:r>
              <a:rPr lang="en-GB" dirty="0" err="1" smtClean="0"/>
              <a:t>datanodes</a:t>
            </a:r>
            <a:r>
              <a:rPr lang="en-GB" dirty="0" smtClean="0"/>
              <a:t> for reads and writes</a:t>
            </a:r>
          </a:p>
          <a:p>
            <a:pPr lvl="1"/>
            <a:r>
              <a:rPr lang="en-GB" dirty="0" smtClean="0"/>
              <a:t>No data is moved through the </a:t>
            </a:r>
            <a:r>
              <a:rPr lang="en-GB" dirty="0" err="1" smtClean="0"/>
              <a:t>namenode</a:t>
            </a:r>
            <a:endParaRPr lang="en-GB" dirty="0" smtClean="0"/>
          </a:p>
          <a:p>
            <a:r>
              <a:rPr lang="en-GB" dirty="0" smtClean="0"/>
              <a:t>Maintaining overall health:</a:t>
            </a:r>
          </a:p>
          <a:p>
            <a:pPr lvl="1"/>
            <a:r>
              <a:rPr lang="en-GB" dirty="0" smtClean="0"/>
              <a:t>Periodic communication with the </a:t>
            </a:r>
            <a:r>
              <a:rPr lang="en-GB" dirty="0" err="1" smtClean="0"/>
              <a:t>datanodes</a:t>
            </a:r>
            <a:endParaRPr lang="en-GB" dirty="0" smtClean="0"/>
          </a:p>
          <a:p>
            <a:pPr lvl="1"/>
            <a:r>
              <a:rPr lang="en-GB" dirty="0" smtClean="0"/>
              <a:t>Block re-replication and rebalancing</a:t>
            </a:r>
          </a:p>
          <a:p>
            <a:pPr lvl="1"/>
            <a:r>
              <a:rPr lang="en-GB" dirty="0" smtClean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8317380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DataNode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A Block Server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Stores data in the local file system (e.g. ext3)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Stores meta-data of a block (e.g. CRC)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Serves data and meta-data to Clients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Block Report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Periodically sends a report of all existing blocks to the NameNode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Facilitates Pipelining of 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– Forwards data to other specified DataNodes</a:t>
            </a:r>
          </a:p>
        </p:txBody>
      </p:sp>
    </p:spTree>
    <p:extLst>
      <p:ext uri="{BB962C8B-B14F-4D97-AF65-F5344CB8AC3E}">
        <p14:creationId xmlns:p14="http://schemas.microsoft.com/office/powerpoint/2010/main" val="162658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Challenges</a:t>
            </a:r>
          </a:p>
        </p:txBody>
      </p:sp>
      <p:sp>
        <p:nvSpPr>
          <p:cNvPr id="4198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we assign work units to workers?</a:t>
            </a:r>
          </a:p>
          <a:p>
            <a:pPr eaLnBrk="1" hangingPunct="1"/>
            <a:r>
              <a:rPr lang="en-GB" smtClean="0"/>
              <a:t>What if we have more work units than workers?</a:t>
            </a:r>
          </a:p>
          <a:p>
            <a:pPr eaLnBrk="1" hangingPunct="1"/>
            <a:r>
              <a:rPr lang="en-GB" smtClean="0"/>
              <a:t>What if workers need to share partial results?</a:t>
            </a:r>
          </a:p>
          <a:p>
            <a:pPr eaLnBrk="1" hangingPunct="1"/>
            <a:r>
              <a:rPr lang="en-GB" smtClean="0"/>
              <a:t>How do we aggregate partial results?</a:t>
            </a:r>
          </a:p>
          <a:p>
            <a:pPr eaLnBrk="1" hangingPunct="1"/>
            <a:r>
              <a:rPr lang="en-GB" smtClean="0"/>
              <a:t>How do we know all the workers have finished?</a:t>
            </a:r>
          </a:p>
          <a:p>
            <a:pPr eaLnBrk="1" hangingPunct="1"/>
            <a:r>
              <a:rPr lang="en-GB" smtClean="0"/>
              <a:t>What if workers die?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30969" y="6172200"/>
            <a:ext cx="790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common theme of all of these problems?</a:t>
            </a:r>
          </a:p>
        </p:txBody>
      </p:sp>
    </p:spTree>
    <p:extLst>
      <p:ext uri="{BB962C8B-B14F-4D97-AF65-F5344CB8AC3E}">
        <p14:creationId xmlns:p14="http://schemas.microsoft.com/office/powerpoint/2010/main" val="10313312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Placement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Current Strategy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-- One replica on local node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-- Second replica on a remote rack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-- Third replica on same remote rack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-- Additional replicas are randomly placed</a:t>
            </a:r>
          </a:p>
          <a:p>
            <a:pPr eaLnBrk="1" hangingPunct="1"/>
            <a:r>
              <a:rPr lang="en-US" sz="2400" b="1" smtClean="0"/>
              <a:t>Clients read from nearest replica</a:t>
            </a:r>
          </a:p>
          <a:p>
            <a:pPr eaLnBrk="1" hangingPunct="1"/>
            <a:r>
              <a:rPr lang="en-US" sz="2400" b="1" smtClean="0"/>
              <a:t>Would like to make this policy pluggable</a:t>
            </a:r>
          </a:p>
        </p:txBody>
      </p:sp>
    </p:spTree>
    <p:extLst>
      <p:ext uri="{BB962C8B-B14F-4D97-AF65-F5344CB8AC3E}">
        <p14:creationId xmlns:p14="http://schemas.microsoft.com/office/powerpoint/2010/main" val="327387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Correctness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Use Checksums to validate data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– </a:t>
            </a:r>
            <a:r>
              <a:rPr lang="en-US" sz="2400" smtClean="0"/>
              <a:t>Use CRC32</a:t>
            </a:r>
          </a:p>
          <a:p>
            <a:pPr eaLnBrk="1" hangingPunct="1"/>
            <a:r>
              <a:rPr lang="en-US" sz="2400" b="1" smtClean="0"/>
              <a:t>File Creation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– </a:t>
            </a:r>
            <a:r>
              <a:rPr lang="en-US" sz="2400" smtClean="0"/>
              <a:t>Client computes checksum per 512 byte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– DataNode stores the checksum</a:t>
            </a:r>
          </a:p>
          <a:p>
            <a:pPr eaLnBrk="1" hangingPunct="1"/>
            <a:r>
              <a:rPr lang="en-US" sz="2400" b="1" smtClean="0"/>
              <a:t>File access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– </a:t>
            </a:r>
            <a:r>
              <a:rPr lang="en-US" sz="2400" smtClean="0"/>
              <a:t>Client retrieves the data and checksum from DataNode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– If Validation fails, Client tries other replicas</a:t>
            </a:r>
          </a:p>
        </p:txBody>
      </p:sp>
    </p:spTree>
    <p:extLst>
      <p:ext uri="{BB962C8B-B14F-4D97-AF65-F5344CB8AC3E}">
        <p14:creationId xmlns:p14="http://schemas.microsoft.com/office/powerpoint/2010/main" val="183355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NameNode Failure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A single point of failure</a:t>
            </a:r>
          </a:p>
          <a:p>
            <a:pPr eaLnBrk="1" hangingPunct="1"/>
            <a:r>
              <a:rPr lang="en-US" sz="2400" b="1" smtClean="0"/>
              <a:t>Transaction Log stored in multiple directories</a:t>
            </a:r>
          </a:p>
          <a:p>
            <a:pPr eaLnBrk="1" hangingPunct="1">
              <a:buFontTx/>
              <a:buNone/>
            </a:pPr>
            <a:r>
              <a:rPr lang="en-US" smtClean="0"/>
              <a:t>	– </a:t>
            </a:r>
            <a:r>
              <a:rPr lang="en-US" sz="2400" smtClean="0"/>
              <a:t>A directory on the local file system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– A directory on a remote file system (NFS/CIFS)</a:t>
            </a:r>
          </a:p>
          <a:p>
            <a:pPr eaLnBrk="1" hangingPunct="1"/>
            <a:r>
              <a:rPr lang="en-US" sz="2400" b="1" smtClean="0"/>
              <a:t>Need to develop a real HA solution</a:t>
            </a:r>
          </a:p>
        </p:txBody>
      </p:sp>
    </p:spTree>
    <p:extLst>
      <p:ext uri="{BB962C8B-B14F-4D97-AF65-F5344CB8AC3E}">
        <p14:creationId xmlns:p14="http://schemas.microsoft.com/office/powerpoint/2010/main" val="107828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together…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Common Theme?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Parallelization problems arise from:</a:t>
            </a:r>
          </a:p>
          <a:p>
            <a:pPr lvl="1" eaLnBrk="1" hangingPunct="1"/>
            <a:r>
              <a:rPr lang="en-GB" dirty="0" smtClean="0"/>
              <a:t>Communication between workers (e.g., to exchange state)</a:t>
            </a:r>
          </a:p>
          <a:p>
            <a:pPr lvl="1" eaLnBrk="1" hangingPunct="1"/>
            <a:r>
              <a:rPr lang="en-GB" dirty="0" smtClean="0"/>
              <a:t>Access to shared resources (e.g., data)</a:t>
            </a:r>
          </a:p>
          <a:p>
            <a:pPr eaLnBrk="1" hangingPunct="1"/>
            <a:r>
              <a:rPr lang="en-GB" dirty="0" smtClean="0"/>
              <a:t>Thus, we need a synchronization mechanism</a:t>
            </a:r>
          </a:p>
          <a:p>
            <a:pPr lvl="1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99361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  <p:extLst>
      <p:ext uri="{BB962C8B-B14F-4D97-AF65-F5344CB8AC3E}">
        <p14:creationId xmlns:p14="http://schemas.microsoft.com/office/powerpoint/2010/main" val="143545395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Managing Multiple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dirty="0" smtClean="0"/>
              <a:t>Difficult because</a:t>
            </a:r>
          </a:p>
          <a:p>
            <a:pPr lvl="1" eaLnBrk="1" hangingPunct="1"/>
            <a:r>
              <a:rPr lang="en-GB" dirty="0" smtClean="0"/>
              <a:t>We don’t know the order in which workers run</a:t>
            </a:r>
          </a:p>
          <a:p>
            <a:pPr lvl="1" eaLnBrk="1" hangingPunct="1"/>
            <a:r>
              <a:rPr lang="en-GB" dirty="0" smtClean="0"/>
              <a:t>We don’t know when workers interrupt each other</a:t>
            </a:r>
          </a:p>
          <a:p>
            <a:pPr lvl="1" eaLnBrk="1" hangingPunct="1"/>
            <a:r>
              <a:rPr lang="en-GB" dirty="0" smtClean="0"/>
              <a:t>We don’t know the order in which workers access shared data</a:t>
            </a:r>
          </a:p>
          <a:p>
            <a:pPr eaLnBrk="1" hangingPunct="1"/>
            <a:r>
              <a:rPr lang="en-GB" dirty="0" smtClean="0"/>
              <a:t>Thus, we need: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Conditional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n-GB" dirty="0" smtClean="0"/>
              <a:t>Still, lots of problems: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  <a:p>
            <a:pPr eaLnBrk="1" hangingPunct="1"/>
            <a:r>
              <a:rPr lang="en-GB" dirty="0" smtClean="0"/>
              <a:t>Moral of the story: be careful!</a:t>
            </a:r>
          </a:p>
        </p:txBody>
      </p:sp>
    </p:spTree>
    <p:extLst>
      <p:ext uri="{BB962C8B-B14F-4D97-AF65-F5344CB8AC3E}">
        <p14:creationId xmlns:p14="http://schemas.microsoft.com/office/powerpoint/2010/main" val="2129340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Programming models</a:t>
            </a:r>
          </a:p>
          <a:p>
            <a:pPr lvl="1"/>
            <a:r>
              <a:rPr lang="en-US" sz="2400" dirty="0" smtClean="0"/>
              <a:t>Shared memory (</a:t>
            </a:r>
            <a:r>
              <a:rPr lang="en-US" sz="2400" dirty="0" err="1" smtClean="0"/>
              <a:t>pthreads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Message passing (MPI)</a:t>
            </a:r>
          </a:p>
          <a:p>
            <a:r>
              <a:rPr lang="en-US" sz="2800" dirty="0" smtClean="0"/>
              <a:t>Design Patterns</a:t>
            </a:r>
          </a:p>
          <a:p>
            <a:pPr lvl="1"/>
            <a:r>
              <a:rPr lang="en-US" sz="2400" dirty="0" smtClean="0"/>
              <a:t>Master-slaves</a:t>
            </a:r>
          </a:p>
          <a:p>
            <a:pPr lvl="1"/>
            <a:r>
              <a:rPr lang="en-US" sz="2400" dirty="0" smtClean="0"/>
              <a:t>Producer-consumer flows</a:t>
            </a:r>
          </a:p>
          <a:p>
            <a:pPr lvl="1"/>
            <a:r>
              <a:rPr lang="en-US" sz="2400" dirty="0" smtClean="0"/>
              <a:t>Shared work queues</a:t>
            </a:r>
          </a:p>
          <a:p>
            <a:pPr lvl="1"/>
            <a:endParaRPr lang="en-US" sz="2400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1265238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1265238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1295400" y="5017328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223846" y="486492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271846" y="5093528"/>
            <a:ext cx="2133600" cy="1447800"/>
            <a:chOff x="6248400" y="4495800"/>
            <a:chExt cx="2133600" cy="1447800"/>
          </a:xfrm>
        </p:grpSpPr>
        <p:sp>
          <p:nvSpPr>
            <p:cNvPr id="184" name="AutoShape 4"/>
            <p:cNvSpPr>
              <a:spLocks noChangeArrowheads="1"/>
            </p:cNvSpPr>
            <p:nvPr/>
          </p:nvSpPr>
          <p:spPr bwMode="auto">
            <a:xfrm>
              <a:off x="8053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AutoShape 4"/>
            <p:cNvSpPr>
              <a:spLocks noChangeArrowheads="1"/>
            </p:cNvSpPr>
            <p:nvPr/>
          </p:nvSpPr>
          <p:spPr bwMode="auto">
            <a:xfrm>
              <a:off x="8053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AutoShape 4"/>
            <p:cNvSpPr>
              <a:spLocks noChangeArrowheads="1"/>
            </p:cNvSpPr>
            <p:nvPr/>
          </p:nvSpPr>
          <p:spPr bwMode="auto">
            <a:xfrm>
              <a:off x="8053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AutoShape 4"/>
            <p:cNvSpPr>
              <a:spLocks noChangeArrowheads="1"/>
            </p:cNvSpPr>
            <p:nvPr/>
          </p:nvSpPr>
          <p:spPr bwMode="auto">
            <a:xfrm>
              <a:off x="8053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AutoShape 4"/>
            <p:cNvSpPr>
              <a:spLocks noChangeArrowheads="1"/>
            </p:cNvSpPr>
            <p:nvPr/>
          </p:nvSpPr>
          <p:spPr bwMode="auto">
            <a:xfrm>
              <a:off x="6910754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AutoShape 4"/>
            <p:cNvSpPr>
              <a:spLocks noChangeArrowheads="1"/>
            </p:cNvSpPr>
            <p:nvPr/>
          </p:nvSpPr>
          <p:spPr bwMode="auto">
            <a:xfrm>
              <a:off x="70866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AutoShape 4"/>
            <p:cNvSpPr>
              <a:spLocks noChangeArrowheads="1"/>
            </p:cNvSpPr>
            <p:nvPr/>
          </p:nvSpPr>
          <p:spPr bwMode="auto">
            <a:xfrm>
              <a:off x="72390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AutoShape 4"/>
            <p:cNvSpPr>
              <a:spLocks noChangeArrowheads="1"/>
            </p:cNvSpPr>
            <p:nvPr/>
          </p:nvSpPr>
          <p:spPr bwMode="auto">
            <a:xfrm>
              <a:off x="73914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AutoShape 4"/>
            <p:cNvSpPr>
              <a:spLocks noChangeArrowheads="1"/>
            </p:cNvSpPr>
            <p:nvPr/>
          </p:nvSpPr>
          <p:spPr bwMode="auto">
            <a:xfrm>
              <a:off x="7543800" y="5105400"/>
              <a:ext cx="175846" cy="2286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6" name="Straight Arrow Connector 195"/>
            <p:cNvCxnSpPr>
              <a:stCxn id="183" idx="3"/>
              <a:endCxn id="191" idx="1"/>
            </p:cNvCxnSpPr>
            <p:nvPr/>
          </p:nvCxnSpPr>
          <p:spPr bwMode="auto">
            <a:xfrm>
              <a:off x="6576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>
              <a:stCxn id="189" idx="3"/>
              <a:endCxn id="191" idx="1"/>
            </p:cNvCxnSpPr>
            <p:nvPr/>
          </p:nvCxnSpPr>
          <p:spPr bwMode="auto">
            <a:xfrm flipV="1">
              <a:off x="6576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>
              <a:stCxn id="185" idx="3"/>
              <a:endCxn id="191" idx="1"/>
            </p:cNvCxnSpPr>
            <p:nvPr/>
          </p:nvCxnSpPr>
          <p:spPr bwMode="auto">
            <a:xfrm>
              <a:off x="6576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>
              <a:endCxn id="191" idx="1"/>
            </p:cNvCxnSpPr>
            <p:nvPr/>
          </p:nvCxnSpPr>
          <p:spPr bwMode="auto">
            <a:xfrm flipV="1">
              <a:off x="6553200" y="5219700"/>
              <a:ext cx="357554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AutoShape 8"/>
            <p:cNvSpPr>
              <a:spLocks noChangeArrowheads="1"/>
            </p:cNvSpPr>
            <p:nvPr/>
          </p:nvSpPr>
          <p:spPr bwMode="auto">
            <a:xfrm>
              <a:off x="6248400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>
              <a:off x="6248400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AutoShape 8"/>
            <p:cNvSpPr>
              <a:spLocks noChangeArrowheads="1"/>
            </p:cNvSpPr>
            <p:nvPr/>
          </p:nvSpPr>
          <p:spPr bwMode="auto">
            <a:xfrm>
              <a:off x="6248400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AutoShape 8"/>
            <p:cNvSpPr>
              <a:spLocks noChangeArrowheads="1"/>
            </p:cNvSpPr>
            <p:nvPr/>
          </p:nvSpPr>
          <p:spPr bwMode="auto">
            <a:xfrm>
              <a:off x="6248400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4" name="Straight Arrow Connector 213"/>
            <p:cNvCxnSpPr>
              <a:stCxn id="195" idx="3"/>
              <a:endCxn id="184" idx="1"/>
            </p:cNvCxnSpPr>
            <p:nvPr/>
          </p:nvCxnSpPr>
          <p:spPr bwMode="auto">
            <a:xfrm flipV="1">
              <a:off x="7719646" y="46482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95" idx="3"/>
              <a:endCxn id="186" idx="1"/>
            </p:cNvCxnSpPr>
            <p:nvPr/>
          </p:nvCxnSpPr>
          <p:spPr bwMode="auto">
            <a:xfrm flipV="1">
              <a:off x="7719646" y="50292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Arrow Connector 219"/>
            <p:cNvCxnSpPr>
              <a:stCxn id="195" idx="3"/>
              <a:endCxn id="188" idx="1"/>
            </p:cNvCxnSpPr>
            <p:nvPr/>
          </p:nvCxnSpPr>
          <p:spPr bwMode="auto">
            <a:xfrm>
              <a:off x="7719646" y="5219700"/>
              <a:ext cx="334108" cy="190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>
              <a:stCxn id="195" idx="3"/>
              <a:endCxn id="190" idx="1"/>
            </p:cNvCxnSpPr>
            <p:nvPr/>
          </p:nvCxnSpPr>
          <p:spPr bwMode="auto">
            <a:xfrm>
              <a:off x="7719646" y="5219700"/>
              <a:ext cx="334108" cy="571500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Text Box 14"/>
            <p:cNvSpPr txBox="1">
              <a:spLocks noChangeArrowheads="1"/>
            </p:cNvSpPr>
            <p:nvPr/>
          </p:nvSpPr>
          <p:spPr bwMode="auto">
            <a:xfrm>
              <a:off x="6781800" y="53340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200" b="0" kern="0" noProof="0" dirty="0" smtClean="0">
                  <a:solidFill>
                    <a:sysClr val="windowText" lastClr="000000"/>
                  </a:solidFill>
                </a:rPr>
                <a:t>work queue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0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2901</Words>
  <Application>Microsoft Macintosh PowerPoint</Application>
  <PresentationFormat>On-screen Show (4:3)</PresentationFormat>
  <Paragraphs>721</Paragraphs>
  <Slides>53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Default Design</vt:lpstr>
      <vt:lpstr>Blank Presentation</vt:lpstr>
      <vt:lpstr>Introduction to MapReduce/Hadoop</vt:lpstr>
      <vt:lpstr>Scale out vs. Scale up</vt:lpstr>
      <vt:lpstr>PowerPoint Presentation</vt:lpstr>
      <vt:lpstr>Divide and Conquer</vt:lpstr>
      <vt:lpstr>Parallelization Challenges</vt:lpstr>
      <vt:lpstr>Common Theme?</vt:lpstr>
      <vt:lpstr>PowerPoint Presentation</vt:lpstr>
      <vt:lpstr>Managing Multiple Workers</vt:lpstr>
      <vt:lpstr>Current Tools</vt:lpstr>
      <vt:lpstr>Concurrency Challenge!</vt:lpstr>
      <vt:lpstr>What’s the point?</vt:lpstr>
      <vt:lpstr>“Big Ideas”</vt:lpstr>
      <vt:lpstr>MapReduce</vt:lpstr>
      <vt:lpstr>Typical Large-Data Problem</vt:lpstr>
      <vt:lpstr>Roots in Functional Programming</vt:lpstr>
      <vt:lpstr>MapReduce</vt:lpstr>
      <vt:lpstr>Key Observation from Data Mining Algorithms (Jin &amp; Agrawal, SDM’01)</vt:lpstr>
      <vt:lpstr>PowerPoint Presentation</vt:lpstr>
      <vt:lpstr>MapReduce</vt:lpstr>
      <vt:lpstr>MapReduce “Runtime”</vt:lpstr>
      <vt:lpstr>MapReduce</vt:lpstr>
      <vt:lpstr>PowerPoint Presentation</vt:lpstr>
      <vt:lpstr>Two more details…</vt:lpstr>
      <vt:lpstr>MapReduce can refer to…</vt:lpstr>
      <vt:lpstr>“Hello World”: Word Count</vt:lpstr>
      <vt:lpstr>MapReduce Implementations</vt:lpstr>
      <vt:lpstr>Hadoop History</vt:lpstr>
      <vt:lpstr>Who uses Hadoop?</vt:lpstr>
      <vt:lpstr>Typical Hadoop Cluster</vt:lpstr>
      <vt:lpstr>Typical Hadoop Cluster</vt:lpstr>
      <vt:lpstr>Example Word Count (Map)</vt:lpstr>
      <vt:lpstr>Example Word Count (Reduce)</vt:lpstr>
      <vt:lpstr>Example Word Count (Driver)</vt:lpstr>
      <vt:lpstr>Word Count Execution</vt:lpstr>
      <vt:lpstr>An Optimization: The Combiner</vt:lpstr>
      <vt:lpstr>Word Count with Combiner</vt:lpstr>
      <vt:lpstr>PowerPoint Presentation</vt:lpstr>
      <vt:lpstr>How do we get data to the workers?</vt:lpstr>
      <vt:lpstr>Distributed File System</vt:lpstr>
      <vt:lpstr>GFS: Assumptions</vt:lpstr>
      <vt:lpstr>GFS: Design Decisions</vt:lpstr>
      <vt:lpstr>From GFS to HDFS</vt:lpstr>
      <vt:lpstr>HDFS Working Flow</vt:lpstr>
      <vt:lpstr>PowerPoint Presentation</vt:lpstr>
      <vt:lpstr>Distributed File System</vt:lpstr>
      <vt:lpstr>PowerPoint Presentation</vt:lpstr>
      <vt:lpstr>NameNode Metadata</vt:lpstr>
      <vt:lpstr>Namenode Responsibilities</vt:lpstr>
      <vt:lpstr>DataNode</vt:lpstr>
      <vt:lpstr>Block Placement</vt:lpstr>
      <vt:lpstr>Data Correctness</vt:lpstr>
      <vt:lpstr>NameNode Failure</vt:lpstr>
      <vt:lpstr>Putting everything together…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MapReduce/Hadoop</dc:title>
  <dc:creator>Jin</dc:creator>
  <cp:lastModifiedBy>Kent State</cp:lastModifiedBy>
  <cp:revision>24</cp:revision>
  <dcterms:created xsi:type="dcterms:W3CDTF">2012-01-17T18:39:47Z</dcterms:created>
  <dcterms:modified xsi:type="dcterms:W3CDTF">2012-01-17T20:42:35Z</dcterms:modified>
</cp:coreProperties>
</file>