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22" r:id="rId4"/>
    <p:sldId id="323" r:id="rId5"/>
    <p:sldId id="324" r:id="rId6"/>
    <p:sldId id="325" r:id="rId7"/>
    <p:sldId id="326" r:id="rId8"/>
    <p:sldId id="259" r:id="rId9"/>
    <p:sldId id="344" r:id="rId10"/>
    <p:sldId id="258" r:id="rId11"/>
    <p:sldId id="321" r:id="rId12"/>
    <p:sldId id="260" r:id="rId13"/>
    <p:sldId id="261" r:id="rId14"/>
    <p:sldId id="262" r:id="rId15"/>
    <p:sldId id="346" r:id="rId16"/>
    <p:sldId id="264" r:id="rId17"/>
    <p:sldId id="328" r:id="rId18"/>
    <p:sldId id="330" r:id="rId19"/>
    <p:sldId id="329" r:id="rId20"/>
    <p:sldId id="332" r:id="rId21"/>
    <p:sldId id="333" r:id="rId22"/>
    <p:sldId id="334" r:id="rId23"/>
    <p:sldId id="335" r:id="rId24"/>
    <p:sldId id="331" r:id="rId25"/>
    <p:sldId id="349" r:id="rId26"/>
    <p:sldId id="350" r:id="rId27"/>
    <p:sldId id="351" r:id="rId28"/>
    <p:sldId id="336" r:id="rId29"/>
    <p:sldId id="339" r:id="rId30"/>
    <p:sldId id="340" r:id="rId31"/>
    <p:sldId id="337" r:id="rId32"/>
    <p:sldId id="34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364C0-BDAC-4AAB-9589-58F9475D2C9A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D1EC1-7383-4C78-A9BE-7346D942F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5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08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577" indent="-280607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2426" indent="-224485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1396" indent="-224485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0367" indent="-224485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9337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8308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7278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6248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688D79-8BF5-4604-BB1E-BADDE5DFCE90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5650" cy="342582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41" y="4343869"/>
            <a:ext cx="5026920" cy="4111050"/>
          </a:xfrm>
          <a:noFill/>
        </p:spPr>
        <p:txBody>
          <a:bodyPr lIns="89850" tIns="44922" rIns="89850" bIns="4492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08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577" indent="-280607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2426" indent="-224485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1396" indent="-224485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0367" indent="-224485" defTabSz="91508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9337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8308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7278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6248" indent="-224485" defTabSz="9150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688D79-8BF5-4604-BB1E-BADDE5DFCE90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5650" cy="342582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41" y="4343869"/>
            <a:ext cx="5026920" cy="4111050"/>
          </a:xfrm>
          <a:noFill/>
        </p:spPr>
        <p:txBody>
          <a:bodyPr lIns="89850" tIns="44922" rIns="89850" bIns="44922"/>
          <a:lstStyle/>
          <a:p>
            <a:pPr eaLnBrk="1" hangingPunct="1"/>
            <a:r>
              <a:rPr lang="en-US" dirty="0" smtClean="0"/>
              <a:t>Amazon 2006?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D1EC1-7383-4C78-A9BE-7346D942F5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9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9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9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0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6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BA806-A900-4E86-9399-BFE806FE3A16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069C4-B6FE-43BA-872D-ED5FF74B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kent.edu/~jin/Cloud12Spring/Cloud.html" TargetMode="External"/><Relationship Id="rId2" Type="http://schemas.openxmlformats.org/officeDocument/2006/relationships/hyperlink" Target="mailto:jin@cs.kent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lesforce.com/platform/" TargetMode="External"/><Relationship Id="rId3" Type="http://schemas.openxmlformats.org/officeDocument/2006/relationships/hyperlink" Target="http://aws.amazon.com/s3/" TargetMode="External"/><Relationship Id="rId7" Type="http://schemas.openxmlformats.org/officeDocument/2006/relationships/hyperlink" Target="http://www.microsoft.com/windowsazure/" TargetMode="External"/><Relationship Id="rId2" Type="http://schemas.openxmlformats.org/officeDocument/2006/relationships/hyperlink" Target="http://aws.amazon.com/ec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appengine/" TargetMode="External"/><Relationship Id="rId11" Type="http://schemas.openxmlformats.org/officeDocument/2006/relationships/hyperlink" Target="http://docs.google.com/" TargetMode="External"/><Relationship Id="rId5" Type="http://schemas.openxmlformats.org/officeDocument/2006/relationships/hyperlink" Target="http://www.flexiscale.com/" TargetMode="External"/><Relationship Id="rId10" Type="http://schemas.openxmlformats.org/officeDocument/2006/relationships/hyperlink" Target="http://www.hotmail.com/" TargetMode="External"/><Relationship Id="rId4" Type="http://schemas.openxmlformats.org/officeDocument/2006/relationships/hyperlink" Target="http://www.rackspacecloud.com/cloud_hosting_products/servers" TargetMode="External"/><Relationship Id="rId9" Type="http://schemas.openxmlformats.org/officeDocument/2006/relationships/hyperlink" Target="http://www.gmail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Advanced Computing Platforms for Data Analysis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Ruoming</a:t>
            </a:r>
            <a:r>
              <a:rPr lang="en-US" dirty="0" smtClean="0"/>
              <a:t> Jin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6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Prerequisite 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Prerequisite:</a:t>
            </a:r>
          </a:p>
          <a:p>
            <a:pPr lvl="1"/>
            <a:r>
              <a:rPr lang="en-US" dirty="0" smtClean="0"/>
              <a:t>Java Programming / C++</a:t>
            </a:r>
          </a:p>
          <a:p>
            <a:pPr lvl="1"/>
            <a:r>
              <a:rPr lang="en-US" dirty="0" smtClean="0"/>
              <a:t>Data Structures and Algorithm </a:t>
            </a:r>
          </a:p>
          <a:p>
            <a:pPr lvl="1"/>
            <a:r>
              <a:rPr lang="en-US" dirty="0" smtClean="0"/>
              <a:t>Computer Architecture</a:t>
            </a:r>
          </a:p>
          <a:p>
            <a:pPr lvl="1"/>
            <a:r>
              <a:rPr lang="en-US" dirty="0" smtClean="0"/>
              <a:t>Database and Data Mining (preferred) 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5E52D-4B8D-48DD-8572-D0B414D50355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2770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course is not for you…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do not have a strong Java programming background</a:t>
            </a:r>
          </a:p>
          <a:p>
            <a:pPr lvl="1"/>
            <a:r>
              <a:rPr lang="en-US" dirty="0" smtClean="0"/>
              <a:t>This course is not about only programming (on </a:t>
            </a:r>
            <a:r>
              <a:rPr lang="en-US" dirty="0" err="1" smtClean="0"/>
              <a:t>Hadoop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Focus on “thinking at scale” and algorithm design</a:t>
            </a:r>
          </a:p>
          <a:p>
            <a:pPr lvl="1"/>
            <a:r>
              <a:rPr lang="en-US" dirty="0" smtClean="0"/>
              <a:t>Focus on how to manage and process Big Data! </a:t>
            </a:r>
          </a:p>
          <a:p>
            <a:r>
              <a:rPr lang="en-US" dirty="0" smtClean="0"/>
              <a:t>No previous experience necessary in</a:t>
            </a:r>
          </a:p>
          <a:p>
            <a:pPr lvl="1"/>
            <a:r>
              <a:rPr lang="en-US" dirty="0" smtClean="0"/>
              <a:t>MapReduce</a:t>
            </a:r>
          </a:p>
          <a:p>
            <a:pPr lvl="1"/>
            <a:r>
              <a:rPr lang="en-US" dirty="0" smtClean="0"/>
              <a:t>Parallel and distributed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8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Scheme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M.S. and Undergraduates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–"/>
              <a:defRPr/>
            </a:pPr>
            <a:r>
              <a:rPr lang="en-US" dirty="0" smtClean="0"/>
              <a:t>Ph.D. Students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2F507-DB05-4A0B-BD4A-8C5B8CBE7AA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43122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22777"/>
              </p:ext>
            </p:extLst>
          </p:nvPr>
        </p:nvGraphicFramePr>
        <p:xfrm>
          <a:off x="1752600" y="1524000"/>
          <a:ext cx="5791200" cy="1866913"/>
        </p:xfrm>
        <a:graphic>
          <a:graphicData uri="http://schemas.openxmlformats.org/drawingml/2006/table">
            <a:tbl>
              <a:tblPr/>
              <a:tblGrid>
                <a:gridCol w="2995685"/>
                <a:gridCol w="2795515"/>
              </a:tblGrid>
              <a:tr h="345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Homework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55%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Class Participation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10%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64850"/>
              </p:ext>
            </p:extLst>
          </p:nvPr>
        </p:nvGraphicFramePr>
        <p:xfrm>
          <a:off x="1676400" y="4300776"/>
          <a:ext cx="5791200" cy="1409737"/>
        </p:xfrm>
        <a:graphic>
          <a:graphicData uri="http://schemas.openxmlformats.org/drawingml/2006/table">
            <a:tbl>
              <a:tblPr/>
              <a:tblGrid>
                <a:gridCol w="2995685"/>
                <a:gridCol w="2795515"/>
              </a:tblGrid>
              <a:tr h="345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Homework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50%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Paper Presentation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15%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17957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Presentation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9155" name="Rectangle 2051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229600" cy="5257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Paper presentation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One per Ph.D. student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Research paper(s)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 of recommendations (will be available by the end of February)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Three parts (&lt;=30 minutes)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Review of research ideas in the paper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Debate (Pros/Cons)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Questions and comments from audience</a:t>
            </a:r>
          </a:p>
          <a:p>
            <a:pPr>
              <a:defRPr/>
            </a:pPr>
            <a:r>
              <a:rPr lang="en-US" dirty="0" smtClean="0"/>
              <a:t>For M.S. and Undergraduate students who would like to present</a:t>
            </a:r>
          </a:p>
          <a:p>
            <a:pPr lvl="1">
              <a:defRPr/>
            </a:pPr>
            <a:r>
              <a:rPr lang="en-US" dirty="0" smtClean="0"/>
              <a:t>Additional 5 bonus points maximally</a:t>
            </a:r>
          </a:p>
          <a:p>
            <a:pPr lvl="1">
              <a:defRPr/>
            </a:pPr>
            <a:r>
              <a:rPr lang="en-US" dirty="0" smtClean="0"/>
              <a:t>If we many multiple volunteers, the criterion will be based on the homework grades and class participation</a:t>
            </a:r>
          </a:p>
          <a:p>
            <a:pPr>
              <a:defRPr/>
            </a:pPr>
            <a:r>
              <a:rPr lang="en-US" dirty="0"/>
              <a:t>Each presentation will be graded by other students</a:t>
            </a:r>
          </a:p>
          <a:p>
            <a:pPr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6F542-2142-4BC2-89A8-A834415D615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Project (due April 24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One project: Group size &lt;= 4 students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Checkpoints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Proposal: title and goal (due March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Outline of approach (due March 15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Implementation and Demo (April 24</a:t>
            </a:r>
            <a:r>
              <a:rPr lang="en-US" baseline="30000" dirty="0" smtClean="0"/>
              <a:t>th</a:t>
            </a:r>
            <a:r>
              <a:rPr lang="en-US" dirty="0" smtClean="0"/>
              <a:t> and 26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Final Project Report (due April 29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Each group will have a short presentation and demo (15-20 minutes)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Each group will provide a five-page document on the project; the responsibility and work of each student shall be described precisely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94CB8-39D6-422B-B89F-BBCD12C2EE95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763000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What is Cloud Computing?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590800"/>
            <a:ext cx="87630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And Where it all starts?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8365" y="4626114"/>
            <a:ext cx="4070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MapReduce</a:t>
            </a:r>
            <a:r>
              <a:rPr lang="en-US" sz="2000" dirty="0" smtClean="0"/>
              <a:t>/GFS/</a:t>
            </a:r>
            <a:r>
              <a:rPr lang="en-US" sz="2000" dirty="0" err="1" smtClean="0"/>
              <a:t>BigTable</a:t>
            </a:r>
            <a:r>
              <a:rPr lang="en-US" sz="2000" dirty="0" smtClean="0"/>
              <a:t> 2004-2005</a:t>
            </a:r>
          </a:p>
          <a:p>
            <a:r>
              <a:rPr lang="en-US" sz="2000" dirty="0" smtClean="0"/>
              <a:t>AWS 2006</a:t>
            </a:r>
          </a:p>
        </p:txBody>
      </p:sp>
    </p:spTree>
    <p:extLst>
      <p:ext uri="{BB962C8B-B14F-4D97-AF65-F5344CB8AC3E}">
        <p14:creationId xmlns:p14="http://schemas.microsoft.com/office/powerpoint/2010/main" val="3019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resources provided as a service</a:t>
            </a:r>
          </a:p>
          <a:p>
            <a:pPr lvl="1"/>
            <a:r>
              <a:rPr lang="en-US" dirty="0" smtClean="0"/>
              <a:t>Compute, storage, databases, queues</a:t>
            </a:r>
          </a:p>
          <a:p>
            <a:r>
              <a:rPr lang="en-US" dirty="0" smtClean="0"/>
              <a:t>Clouds leverage economies of scale of commodity hardware</a:t>
            </a:r>
          </a:p>
          <a:p>
            <a:pPr lvl="1"/>
            <a:r>
              <a:rPr lang="en-US" dirty="0" smtClean="0"/>
              <a:t>Cheap storage, high bandwidth networks &amp; </a:t>
            </a:r>
            <a:r>
              <a:rPr lang="en-US" dirty="0" err="1" smtClean="0"/>
              <a:t>multicore</a:t>
            </a:r>
            <a:r>
              <a:rPr lang="en-US" dirty="0" smtClean="0"/>
              <a:t> processors </a:t>
            </a:r>
          </a:p>
          <a:p>
            <a:pPr lvl="1"/>
            <a:r>
              <a:rPr lang="en-US" dirty="0" smtClean="0"/>
              <a:t>Geographically distributed data centers</a:t>
            </a:r>
          </a:p>
          <a:p>
            <a:r>
              <a:rPr lang="en-US" dirty="0" smtClean="0"/>
              <a:t>Offerings from Microsoft, Amazon, Google, …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61266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34669" y="6336268"/>
            <a:ext cx="361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wikipedia:Cloud</a:t>
            </a:r>
            <a:r>
              <a:rPr lang="en-US" dirty="0" smtClean="0"/>
              <a:t>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Cost &amp; management</a:t>
            </a:r>
          </a:p>
          <a:p>
            <a:pPr lvl="1"/>
            <a:r>
              <a:rPr lang="en-US" dirty="0" smtClean="0"/>
              <a:t>Economies of scale, “out-sourced” resource management</a:t>
            </a:r>
          </a:p>
          <a:p>
            <a:r>
              <a:rPr lang="en-US" dirty="0" smtClean="0"/>
              <a:t>Reduced Time to deployment</a:t>
            </a:r>
          </a:p>
          <a:p>
            <a:pPr lvl="1"/>
            <a:r>
              <a:rPr lang="en-US" dirty="0" smtClean="0"/>
              <a:t>Ease of assembly, works “out of the box”</a:t>
            </a:r>
          </a:p>
          <a:p>
            <a:r>
              <a:rPr lang="en-US" dirty="0" smtClean="0"/>
              <a:t>Scaling</a:t>
            </a:r>
          </a:p>
          <a:p>
            <a:pPr lvl="1"/>
            <a:r>
              <a:rPr lang="en-US" dirty="0" smtClean="0"/>
              <a:t>On demand provisioning, co-locate data and compute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Massive, redundant, shared resources</a:t>
            </a:r>
          </a:p>
          <a:p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Hardware not owned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Ruoming</a:t>
            </a:r>
            <a:r>
              <a:rPr lang="en-US" dirty="0" smtClean="0"/>
              <a:t> Jin</a:t>
            </a:r>
          </a:p>
          <a:p>
            <a:pPr lvl="1"/>
            <a:r>
              <a:rPr lang="en-US" dirty="0" smtClean="0"/>
              <a:t>Office: 264 MCS Building</a:t>
            </a:r>
          </a:p>
          <a:p>
            <a:pPr lvl="1"/>
            <a:r>
              <a:rPr lang="en-US" dirty="0" smtClean="0"/>
              <a:t>Email: </a:t>
            </a:r>
            <a:r>
              <a:rPr lang="en-US" dirty="0" err="1" smtClean="0">
                <a:hlinkClick r:id="rId2"/>
              </a:rPr>
              <a:t>jin</a:t>
            </a:r>
            <a:r>
              <a:rPr lang="en-US" dirty="0" smtClean="0">
                <a:hlinkClick r:id="rId2"/>
              </a:rPr>
              <a:t> AT cs.kent.edu</a:t>
            </a:r>
            <a:endParaRPr lang="en-US" dirty="0" smtClean="0"/>
          </a:p>
          <a:p>
            <a:pPr lvl="1"/>
            <a:r>
              <a:rPr lang="en-US" dirty="0" smtClean="0"/>
              <a:t>Office hour: Tuesdays and Thursdays (4:30PM to 5:30PM) or by appointment</a:t>
            </a:r>
          </a:p>
          <a:p>
            <a:r>
              <a:rPr lang="en-US" dirty="0" smtClean="0"/>
              <a:t>TA: Lin Liu</a:t>
            </a:r>
          </a:p>
          <a:p>
            <a:pPr lvl="1"/>
            <a:r>
              <a:rPr lang="en-US" dirty="0" smtClean="0"/>
              <a:t>Email: </a:t>
            </a:r>
            <a:r>
              <a:rPr lang="en-US" dirty="0" err="1" smtClean="0"/>
              <a:t>lliu</a:t>
            </a:r>
            <a:r>
              <a:rPr lang="en-US" dirty="0" smtClean="0"/>
              <a:t> AT cs.kent.edu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Homepage: </a:t>
            </a:r>
            <a:r>
              <a:rPr lang="en-US" dirty="0" smtClean="0">
                <a:hlinkClick r:id="rId3"/>
              </a:rPr>
              <a:t>http://www.cs.kent.edu/~jin/Cloud12Spring/Cloud.html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5C7EA-3F28-488B-BFA6-9BD896D1014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365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1"/>
            <a:ext cx="8458200" cy="380999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Public Cloud</a:t>
            </a:r>
            <a:r>
              <a:rPr lang="en-US" sz="2400" dirty="0" smtClean="0"/>
              <a:t>: Computing infrastructure is hosted at the vendor’s premises. </a:t>
            </a:r>
          </a:p>
          <a:p>
            <a:r>
              <a:rPr lang="en-US" sz="2400" b="1" dirty="0" smtClean="0"/>
              <a:t>Private Cloud</a:t>
            </a:r>
            <a:r>
              <a:rPr lang="en-US" sz="2400" dirty="0" smtClean="0"/>
              <a:t>: Computing architecture is dedicated to the customer and is not shared with other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/>
              <a:t>Hybrid Cloud</a:t>
            </a:r>
            <a:r>
              <a:rPr lang="en-US" sz="2400" dirty="0" smtClean="0"/>
              <a:t>: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host some critical, secure applications in private clouds. The not so critical applications are hosted in the public cloud</a:t>
            </a:r>
          </a:p>
          <a:p>
            <a:pPr lvl="1"/>
            <a:r>
              <a:rPr lang="en-US" sz="2000" b="1" dirty="0" smtClean="0"/>
              <a:t>Cloud bursting</a:t>
            </a:r>
            <a:r>
              <a:rPr lang="en-US" sz="2000" dirty="0" smtClean="0"/>
              <a:t>: the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uses its own infrastructure for normal usage, but cloud is used for peak loads.</a:t>
            </a:r>
          </a:p>
          <a:p>
            <a:r>
              <a:rPr lang="en-US" sz="2400" b="1" dirty="0" smtClean="0"/>
              <a:t>Community Cloud</a:t>
            </a:r>
            <a:endParaRPr 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5719"/>
            <a:ext cx="4267200" cy="2518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93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Cloud Computing based on Service Provided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Infrastructure as a service (</a:t>
            </a:r>
            <a:r>
              <a:rPr lang="en-US" sz="3800" dirty="0" err="1" smtClean="0"/>
              <a:t>IaaS</a:t>
            </a:r>
            <a:r>
              <a:rPr lang="en-US" sz="3800" dirty="0" smtClean="0"/>
              <a:t>)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ffering hardware related services using the principles of cloud computing. These could include storage services (database or disk storage) or virtual servers. 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Amazon EC2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Amazon S3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Rackspace Cloud Servers</a:t>
            </a:r>
            <a:r>
              <a:rPr lang="en-US" dirty="0" smtClean="0"/>
              <a:t> and </a:t>
            </a:r>
            <a:r>
              <a:rPr lang="en-US" dirty="0" err="1" smtClean="0">
                <a:hlinkClick r:id="rId5"/>
              </a:rPr>
              <a:t>Flexiscale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3800" dirty="0" smtClean="0"/>
              <a:t>Platform as a Service (</a:t>
            </a:r>
            <a:r>
              <a:rPr lang="en-US" sz="3800" dirty="0" err="1" smtClean="0"/>
              <a:t>PaaS</a:t>
            </a:r>
            <a:r>
              <a:rPr lang="en-US" sz="3800" dirty="0" smtClean="0"/>
              <a:t>) </a:t>
            </a:r>
          </a:p>
          <a:p>
            <a:pPr lvl="1"/>
            <a:r>
              <a:rPr lang="en-US" sz="3200" dirty="0" smtClean="0"/>
              <a:t>Offering a development platform on the cloud. </a:t>
            </a:r>
          </a:p>
          <a:p>
            <a:pPr lvl="1"/>
            <a:r>
              <a:rPr lang="en-US" sz="3200" dirty="0" smtClean="0">
                <a:hlinkClick r:id="rId6"/>
              </a:rPr>
              <a:t>Google’s Application Engine</a:t>
            </a:r>
            <a:r>
              <a:rPr lang="en-US" sz="3200" dirty="0" smtClean="0"/>
              <a:t>, </a:t>
            </a:r>
            <a:r>
              <a:rPr lang="en-US" sz="3200" dirty="0" err="1" smtClean="0">
                <a:hlinkClick r:id="rId7"/>
              </a:rPr>
              <a:t>Microsofts</a:t>
            </a:r>
            <a:r>
              <a:rPr lang="en-US" sz="3200" dirty="0" smtClean="0">
                <a:hlinkClick r:id="rId7"/>
              </a:rPr>
              <a:t> Azure</a:t>
            </a:r>
            <a:r>
              <a:rPr lang="en-US" sz="3200" dirty="0" smtClean="0"/>
              <a:t>, </a:t>
            </a:r>
            <a:r>
              <a:rPr lang="en-US" sz="3200" dirty="0" err="1" smtClean="0"/>
              <a:t>Salesforce.com’s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8"/>
              </a:rPr>
              <a:t>force.com</a:t>
            </a:r>
            <a:r>
              <a:rPr lang="en-US" sz="3200" dirty="0" smtClean="0"/>
              <a:t> .</a:t>
            </a:r>
            <a:endParaRPr lang="en-US" dirty="0"/>
          </a:p>
          <a:p>
            <a:r>
              <a:rPr lang="en-US" sz="3800" dirty="0" smtClean="0"/>
              <a:t>Software as a service (</a:t>
            </a:r>
            <a:r>
              <a:rPr lang="en-US" sz="3800" dirty="0" err="1" smtClean="0"/>
              <a:t>SaaS</a:t>
            </a:r>
            <a:r>
              <a:rPr lang="en-US" dirty="0" smtClean="0"/>
              <a:t>) </a:t>
            </a:r>
          </a:p>
          <a:p>
            <a:pPr lvl="1"/>
            <a:r>
              <a:rPr lang="en-US" sz="3200" dirty="0" smtClean="0"/>
              <a:t>Including a complete software offering on the cloud. Users can access a software application hosted by the cloud vendor on pay-per-use basis. This is a well-established sector. </a:t>
            </a:r>
          </a:p>
          <a:p>
            <a:pPr lvl="1"/>
            <a:r>
              <a:rPr lang="en-US" sz="3200" dirty="0" err="1" smtClean="0"/>
              <a:t>Salesforce.coms</a:t>
            </a:r>
            <a:r>
              <a:rPr lang="en-US" sz="3200" dirty="0" smtClean="0"/>
              <a:t>’ offering in the online Customer Relationship Management (CRM) space, </a:t>
            </a:r>
            <a:r>
              <a:rPr lang="en-US" sz="3200" dirty="0" err="1" smtClean="0"/>
              <a:t>Googles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9"/>
              </a:rPr>
              <a:t>gmail</a:t>
            </a:r>
            <a:r>
              <a:rPr lang="en-US" sz="3200" dirty="0" smtClean="0"/>
              <a:t> and </a:t>
            </a:r>
            <a:r>
              <a:rPr lang="en-US" sz="3200" dirty="0" err="1" smtClean="0"/>
              <a:t>Microsofts</a:t>
            </a:r>
            <a:r>
              <a:rPr lang="en-US" sz="3200" dirty="0" smtClean="0"/>
              <a:t> </a:t>
            </a:r>
            <a:r>
              <a:rPr lang="en-US" sz="3200" dirty="0" err="1" smtClean="0">
                <a:hlinkClick r:id="rId10"/>
              </a:rPr>
              <a:t>hotmail</a:t>
            </a:r>
            <a:r>
              <a:rPr lang="en-US" sz="3200" dirty="0" smtClean="0"/>
              <a:t>, </a:t>
            </a:r>
            <a:r>
              <a:rPr lang="en-US" sz="3200" dirty="0" smtClean="0">
                <a:hlinkClick r:id="rId11"/>
              </a:rPr>
              <a:t>Google docs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5302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355619" cy="4953000"/>
          </a:xfrm>
        </p:spPr>
      </p:pic>
    </p:spTree>
    <p:extLst>
      <p:ext uri="{BB962C8B-B14F-4D97-AF65-F5344CB8AC3E}">
        <p14:creationId xmlns:p14="http://schemas.microsoft.com/office/powerpoint/2010/main" val="1388119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Refined 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Storage-as-a-service</a:t>
            </a:r>
          </a:p>
          <a:p>
            <a:r>
              <a:rPr lang="en-US" dirty="0" smtClean="0"/>
              <a:t>Database-as-a-service</a:t>
            </a:r>
          </a:p>
          <a:p>
            <a:r>
              <a:rPr lang="en-US" dirty="0" smtClean="0"/>
              <a:t>Information-as-a-service</a:t>
            </a:r>
          </a:p>
          <a:p>
            <a:r>
              <a:rPr lang="en-US" dirty="0" smtClean="0"/>
              <a:t>Process-as-a-service</a:t>
            </a:r>
          </a:p>
          <a:p>
            <a:r>
              <a:rPr lang="en-US" dirty="0" smtClean="0"/>
              <a:t>Application-as-a-service</a:t>
            </a:r>
          </a:p>
          <a:p>
            <a:r>
              <a:rPr lang="en-US" dirty="0" smtClean="0"/>
              <a:t>Platform-as-a-service</a:t>
            </a:r>
          </a:p>
          <a:p>
            <a:r>
              <a:rPr lang="en-US" dirty="0" smtClean="0"/>
              <a:t>Integration-as-a-service</a:t>
            </a:r>
          </a:p>
          <a:p>
            <a:r>
              <a:rPr lang="en-US" dirty="0" smtClean="0"/>
              <a:t>Security-as-a-service</a:t>
            </a:r>
          </a:p>
          <a:p>
            <a:r>
              <a:rPr lang="en-US" dirty="0" smtClean="0"/>
              <a:t>Management/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Governance-as-a-service</a:t>
            </a:r>
          </a:p>
          <a:p>
            <a:r>
              <a:rPr lang="en-US" dirty="0" smtClean="0"/>
              <a:t>Testing-as-a-service</a:t>
            </a:r>
          </a:p>
          <a:p>
            <a:r>
              <a:rPr lang="en-US" dirty="0" smtClean="0"/>
              <a:t>Infrastructure-as-a-service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29" y="1295400"/>
            <a:ext cx="5105400" cy="456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6031468"/>
            <a:ext cx="38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InfoWorld Cloud Computing Deep Dive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83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Ingredients in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Service-Oriented Architecture  (SOA)</a:t>
            </a:r>
          </a:p>
          <a:p>
            <a:r>
              <a:rPr lang="en-US" dirty="0" smtClean="0"/>
              <a:t>Utility Computing (on demand)</a:t>
            </a:r>
          </a:p>
          <a:p>
            <a:r>
              <a:rPr lang="en-US" dirty="0" smtClean="0"/>
              <a:t>Virtualization (P2P Network)</a:t>
            </a:r>
          </a:p>
          <a:p>
            <a:r>
              <a:rPr lang="en-US" dirty="0" smtClean="0"/>
              <a:t>SAAS (Software As A Service)</a:t>
            </a:r>
          </a:p>
          <a:p>
            <a:r>
              <a:rPr lang="en-US" dirty="0" smtClean="0"/>
              <a:t>PAAS (Platform AS A Service)</a:t>
            </a:r>
          </a:p>
          <a:p>
            <a:r>
              <a:rPr lang="en-US" dirty="0" smtClean="0"/>
              <a:t>IAAS (Infrastructure AS A </a:t>
            </a:r>
            <a:r>
              <a:rPr lang="en-US" dirty="0" err="1" smtClean="0"/>
              <a:t>Servie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 Services in Cloud</a:t>
            </a:r>
          </a:p>
        </p:txBody>
      </p:sp>
    </p:spTree>
    <p:extLst>
      <p:ext uri="{BB962C8B-B14F-4D97-AF65-F5344CB8AC3E}">
        <p14:creationId xmlns:p14="http://schemas.microsoft.com/office/powerpoint/2010/main" val="3778132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Utility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Computing resources as a metered service (“pay as you go”)</a:t>
            </a:r>
          </a:p>
          <a:p>
            <a:pPr lvl="1"/>
            <a:r>
              <a:rPr lang="en-US" dirty="0" smtClean="0"/>
              <a:t>Ability to dynamically provision virtual machines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Cost: capital vs. operating expenses</a:t>
            </a:r>
          </a:p>
          <a:p>
            <a:pPr lvl="1"/>
            <a:r>
              <a:rPr lang="en-US" dirty="0" smtClean="0"/>
              <a:t>Scalability: “infinite” capacity</a:t>
            </a:r>
          </a:p>
          <a:p>
            <a:pPr lvl="1"/>
            <a:r>
              <a:rPr lang="en-US" dirty="0" smtClean="0"/>
              <a:t>Elasticity: scale up or down on demand</a:t>
            </a:r>
          </a:p>
          <a:p>
            <a:r>
              <a:rPr lang="en-US" dirty="0" smtClean="0"/>
              <a:t>Does it make sense?</a:t>
            </a:r>
          </a:p>
          <a:p>
            <a:pPr lvl="1"/>
            <a:r>
              <a:rPr lang="en-US" dirty="0" smtClean="0"/>
              <a:t>Benefits to cloud users</a:t>
            </a:r>
          </a:p>
          <a:p>
            <a:pPr lvl="1"/>
            <a:r>
              <a:rPr lang="en-US" dirty="0" smtClean="0"/>
              <a:t>Business case for cloud providers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9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Technology: Virtualization</a:t>
            </a:r>
            <a:endParaRPr lang="en-US" dirty="0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990600" y="2819400"/>
            <a:ext cx="2895600" cy="2000250"/>
            <a:chOff x="2057400" y="2209800"/>
            <a:chExt cx="2895600" cy="2000310"/>
          </a:xfrm>
        </p:grpSpPr>
        <p:sp>
          <p:nvSpPr>
            <p:cNvPr id="5" name="Rounded Rectangle 5"/>
            <p:cNvSpPr>
              <a:spLocks noChangeArrowheads="1"/>
            </p:cNvSpPr>
            <p:nvPr/>
          </p:nvSpPr>
          <p:spPr bwMode="auto">
            <a:xfrm>
              <a:off x="2057400" y="3276600"/>
              <a:ext cx="2895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Hardware</a:t>
              </a:r>
            </a:p>
          </p:txBody>
        </p:sp>
        <p:sp>
          <p:nvSpPr>
            <p:cNvPr id="6" name="Rounded Rectangle 6"/>
            <p:cNvSpPr>
              <a:spLocks noChangeArrowheads="1"/>
            </p:cNvSpPr>
            <p:nvPr/>
          </p:nvSpPr>
          <p:spPr bwMode="auto">
            <a:xfrm>
              <a:off x="2057400" y="2743200"/>
              <a:ext cx="2895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Operating System</a:t>
              </a:r>
            </a:p>
          </p:txBody>
        </p:sp>
        <p:sp>
          <p:nvSpPr>
            <p:cNvPr id="7" name="Rounded Rectangle 7"/>
            <p:cNvSpPr>
              <a:spLocks noChangeArrowheads="1"/>
            </p:cNvSpPr>
            <p:nvPr/>
          </p:nvSpPr>
          <p:spPr bwMode="auto">
            <a:xfrm>
              <a:off x="2057400" y="22098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App</a:t>
              </a:r>
            </a:p>
          </p:txBody>
        </p:sp>
        <p:sp>
          <p:nvSpPr>
            <p:cNvPr id="8" name="Rounded Rectangle 9"/>
            <p:cNvSpPr>
              <a:spLocks noChangeArrowheads="1"/>
            </p:cNvSpPr>
            <p:nvPr/>
          </p:nvSpPr>
          <p:spPr bwMode="auto">
            <a:xfrm>
              <a:off x="3048000" y="22098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App</a:t>
              </a:r>
            </a:p>
          </p:txBody>
        </p:sp>
        <p:sp>
          <p:nvSpPr>
            <p:cNvPr id="9" name="Rounded Rectangle 11"/>
            <p:cNvSpPr>
              <a:spLocks noChangeArrowheads="1"/>
            </p:cNvSpPr>
            <p:nvPr/>
          </p:nvSpPr>
          <p:spPr bwMode="auto">
            <a:xfrm>
              <a:off x="4038600" y="22098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App</a:t>
              </a:r>
            </a:p>
          </p:txBody>
        </p:sp>
        <p:sp>
          <p:nvSpPr>
            <p:cNvPr id="10" name="TextBox 20"/>
            <p:cNvSpPr txBox="1">
              <a:spLocks noChangeArrowheads="1"/>
            </p:cNvSpPr>
            <p:nvPr/>
          </p:nvSpPr>
          <p:spPr bwMode="auto">
            <a:xfrm>
              <a:off x="2439584" y="3810000"/>
              <a:ext cx="22351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Traditional Stack</a:t>
              </a: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5029200" y="2286000"/>
            <a:ext cx="2895600" cy="2533650"/>
            <a:chOff x="5638800" y="1676400"/>
            <a:chExt cx="2895600" cy="2533710"/>
          </a:xfrm>
        </p:grpSpPr>
        <p:sp>
          <p:nvSpPr>
            <p:cNvPr id="12" name="Rounded Rectangle 12"/>
            <p:cNvSpPr>
              <a:spLocks noChangeArrowheads="1"/>
            </p:cNvSpPr>
            <p:nvPr/>
          </p:nvSpPr>
          <p:spPr bwMode="auto">
            <a:xfrm>
              <a:off x="5638800" y="3276600"/>
              <a:ext cx="2895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Hardware</a:t>
              </a:r>
            </a:p>
          </p:txBody>
        </p:sp>
        <p:sp>
          <p:nvSpPr>
            <p:cNvPr id="13" name="Rounded Rectangle 13"/>
            <p:cNvSpPr>
              <a:spLocks noChangeArrowheads="1"/>
            </p:cNvSpPr>
            <p:nvPr/>
          </p:nvSpPr>
          <p:spPr bwMode="auto">
            <a:xfrm>
              <a:off x="5638800" y="22098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OS</a:t>
              </a:r>
            </a:p>
          </p:txBody>
        </p:sp>
        <p:sp>
          <p:nvSpPr>
            <p:cNvPr id="14" name="Rounded Rectangle 14"/>
            <p:cNvSpPr>
              <a:spLocks noChangeArrowheads="1"/>
            </p:cNvSpPr>
            <p:nvPr/>
          </p:nvSpPr>
          <p:spPr bwMode="auto">
            <a:xfrm>
              <a:off x="5638800" y="16764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App</a:t>
              </a:r>
            </a:p>
          </p:txBody>
        </p:sp>
        <p:sp>
          <p:nvSpPr>
            <p:cNvPr id="15" name="Rounded Rectangle 15"/>
            <p:cNvSpPr>
              <a:spLocks noChangeArrowheads="1"/>
            </p:cNvSpPr>
            <p:nvPr/>
          </p:nvSpPr>
          <p:spPr bwMode="auto">
            <a:xfrm>
              <a:off x="6629400" y="16764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App</a:t>
              </a:r>
            </a:p>
          </p:txBody>
        </p:sp>
        <p:sp>
          <p:nvSpPr>
            <p:cNvPr id="16" name="Rounded Rectangle 16"/>
            <p:cNvSpPr>
              <a:spLocks noChangeArrowheads="1"/>
            </p:cNvSpPr>
            <p:nvPr/>
          </p:nvSpPr>
          <p:spPr bwMode="auto">
            <a:xfrm>
              <a:off x="7620000" y="16764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App</a:t>
              </a:r>
            </a:p>
          </p:txBody>
        </p:sp>
        <p:sp>
          <p:nvSpPr>
            <p:cNvPr id="17" name="Rounded Rectangle 17"/>
            <p:cNvSpPr>
              <a:spLocks noChangeArrowheads="1"/>
            </p:cNvSpPr>
            <p:nvPr/>
          </p:nvSpPr>
          <p:spPr bwMode="auto">
            <a:xfrm>
              <a:off x="5638800" y="2743200"/>
              <a:ext cx="28956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Hypervisor</a:t>
              </a:r>
            </a:p>
          </p:txBody>
        </p:sp>
        <p:sp>
          <p:nvSpPr>
            <p:cNvPr id="18" name="Rounded Rectangle 18"/>
            <p:cNvSpPr>
              <a:spLocks noChangeArrowheads="1"/>
            </p:cNvSpPr>
            <p:nvPr/>
          </p:nvSpPr>
          <p:spPr bwMode="auto">
            <a:xfrm>
              <a:off x="6629400" y="22098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OS</a:t>
              </a:r>
            </a:p>
          </p:txBody>
        </p:sp>
        <p:sp>
          <p:nvSpPr>
            <p:cNvPr id="19" name="Rounded Rectangle 19"/>
            <p:cNvSpPr>
              <a:spLocks noChangeArrowheads="1"/>
            </p:cNvSpPr>
            <p:nvPr/>
          </p:nvSpPr>
          <p:spPr bwMode="auto">
            <a:xfrm>
              <a:off x="7620000" y="2209800"/>
              <a:ext cx="914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bg2"/>
                  </a:solidFill>
                </a:rPr>
                <a:t>OS</a:t>
              </a:r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5999309" y="3810000"/>
              <a:ext cx="22302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Virtualized Stack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92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as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Utility computing = 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Why buy machines when you can rent cycles?</a:t>
            </a:r>
          </a:p>
          <a:p>
            <a:pPr lvl="1"/>
            <a:r>
              <a:rPr lang="en-US" dirty="0" smtClean="0"/>
              <a:t>Examples: Amazon’s EC2, </a:t>
            </a:r>
            <a:r>
              <a:rPr lang="en-US" dirty="0" err="1" smtClean="0"/>
              <a:t>Rackspace</a:t>
            </a:r>
            <a:endParaRPr lang="en-US" dirty="0" smtClean="0"/>
          </a:p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Give me nice API and take care of the maintenance, upgrades, …</a:t>
            </a:r>
          </a:p>
          <a:p>
            <a:pPr lvl="1"/>
            <a:r>
              <a:rPr lang="en-US" dirty="0" smtClean="0"/>
              <a:t>Example: Google App Engine</a:t>
            </a:r>
          </a:p>
          <a:p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run it for me!</a:t>
            </a:r>
          </a:p>
          <a:p>
            <a:pPr lvl="1"/>
            <a:r>
              <a:rPr lang="en-US" dirty="0" smtClean="0"/>
              <a:t>Example: Gmail, </a:t>
            </a:r>
            <a:r>
              <a:rPr lang="en-US" dirty="0" err="1" smtClean="0"/>
              <a:t>Salesforce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versus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Elastic Compute Cloud</a:t>
            </a:r>
          </a:p>
          <a:p>
            <a:r>
              <a:rPr lang="en-US" dirty="0" smtClean="0"/>
              <a:t>Google App Engine</a:t>
            </a:r>
          </a:p>
          <a:p>
            <a:r>
              <a:rPr lang="en-US" dirty="0" smtClean="0"/>
              <a:t>Microsoft Azure</a:t>
            </a:r>
          </a:p>
          <a:p>
            <a:r>
              <a:rPr lang="en-US" dirty="0" err="1" smtClean="0"/>
              <a:t>GoGrid</a:t>
            </a:r>
            <a:endParaRPr lang="en-US" dirty="0" smtClean="0"/>
          </a:p>
          <a:p>
            <a:r>
              <a:rPr lang="en-US" dirty="0" err="1" smtClean="0"/>
              <a:t>AppNexus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ight Arrow 26"/>
          <p:cNvSpPr/>
          <p:nvPr/>
        </p:nvSpPr>
        <p:spPr bwMode="auto">
          <a:xfrm>
            <a:off x="381000" y="3276600"/>
            <a:ext cx="8610600" cy="1447800"/>
          </a:xfrm>
          <a:prstGeom prst="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>
                  <a:alpha val="50196"/>
                </a:srgbClr>
              </a:gs>
              <a:gs pos="88000">
                <a:srgbClr val="7005D4">
                  <a:alpha val="40000"/>
                </a:srgbClr>
              </a:gs>
              <a:gs pos="100000">
                <a:srgbClr val="8C3D91">
                  <a:alpha val="30196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71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Obligatory Timeline Slide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898989">
                    <a:alpha val="100000"/>
                  </a:srgbClr>
                </a:solidFill>
              </a:rPr>
              <a:t>Mike Culver @ AWS)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8" name="Line Callout 2 (Border and Accent Bar) 7"/>
          <p:cNvSpPr/>
          <p:nvPr/>
        </p:nvSpPr>
        <p:spPr bwMode="auto">
          <a:xfrm>
            <a:off x="459024" y="2952693"/>
            <a:ext cx="990780" cy="68601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3612"/>
              <a:gd name="adj6" fmla="val -65627"/>
            </a:avLst>
          </a:prstGeom>
          <a:solidFill>
            <a:srgbClr val="FFE2B7"/>
          </a:solidFill>
          <a:ln w="25400" cap="rnd" cmpd="sng" algn="ctr">
            <a:noFill/>
            <a:prstDash val="solid"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alpha val="100000"/>
                  </a:schemeClr>
                </a:solidFill>
                <a:latin typeface="Calibri"/>
                <a:ea typeface="ヒラギノ角ゴ Pro W3"/>
              </a:rPr>
              <a:t>COBOL, </a:t>
            </a:r>
            <a:r>
              <a:rPr lang="en-US" sz="1600" dirty="0" err="1">
                <a:solidFill>
                  <a:schemeClr val="tx1">
                    <a:alpha val="100000"/>
                  </a:schemeClr>
                </a:solidFill>
                <a:latin typeface="Calibri"/>
                <a:ea typeface="ヒラギノ角ゴ Pro W3"/>
              </a:rPr>
              <a:t>Edsel</a:t>
            </a:r>
            <a:endParaRPr lang="en-US" sz="1600" dirty="0">
              <a:solidFill>
                <a:schemeClr val="tx1">
                  <a:alpha val="100000"/>
                </a:schemeClr>
              </a:solidFill>
              <a:latin typeface="Calibri"/>
              <a:ea typeface="ヒラギノ角ゴ Pro W3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-2492668">
            <a:off x="434975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1959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 rot="-2492668">
            <a:off x="1817688" y="4454525"/>
            <a:ext cx="6096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1969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-2492668">
            <a:off x="2997200" y="4481513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1982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2492668">
            <a:off x="3784600" y="4506913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1996</a:t>
            </a:r>
          </a:p>
        </p:txBody>
      </p:sp>
      <p:sp>
        <p:nvSpPr>
          <p:cNvPr id="17" name="Line Callout 2 (Border and Accent Bar) 16"/>
          <p:cNvSpPr/>
          <p:nvPr/>
        </p:nvSpPr>
        <p:spPr bwMode="auto">
          <a:xfrm>
            <a:off x="4192006" y="2876609"/>
            <a:ext cx="4038179" cy="38089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30278"/>
              <a:gd name="adj6" fmla="val -110761"/>
            </a:avLst>
          </a:prstGeom>
          <a:solidFill>
            <a:srgbClr val="FFC671"/>
          </a:solidFill>
          <a:ln w="25400" cap="rnd" cmpd="sng" algn="ctr">
            <a:noFill/>
            <a:prstDash val="solid"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alpha val="100000"/>
                  </a:schemeClr>
                </a:solidFill>
                <a:latin typeface="Calibri"/>
                <a:ea typeface="ヒラギノ角ゴ Pro W3"/>
              </a:rPr>
              <a:t>Amazon.com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 rot="-2492668">
            <a:off x="5842000" y="4506913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2004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rot="-2492668">
            <a:off x="6527800" y="4506913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2006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19200" y="3857625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Darkness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76800" y="3733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Web as a Platform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172200" y="3733800"/>
            <a:ext cx="251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Web Services, Resources Eliminated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581400" y="3733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</a:rPr>
              <a:t>Web Awareness</a:t>
            </a:r>
          </a:p>
        </p:txBody>
      </p:sp>
      <p:sp>
        <p:nvSpPr>
          <p:cNvPr id="14" name="Line Callout 2 (Border and Accent Bar) 13"/>
          <p:cNvSpPr/>
          <p:nvPr/>
        </p:nvSpPr>
        <p:spPr bwMode="auto">
          <a:xfrm>
            <a:off x="2818324" y="3257481"/>
            <a:ext cx="5413150" cy="38088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0278"/>
              <a:gd name="adj6" fmla="val -47567"/>
            </a:avLst>
          </a:prstGeom>
          <a:solidFill>
            <a:srgbClr val="FFE2B7"/>
          </a:solidFill>
          <a:ln w="25400" cap="rnd" cmpd="sng" algn="ctr">
            <a:noFill/>
            <a:prstDash val="solid"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alpha val="100000"/>
                  </a:schemeClr>
                </a:solidFill>
                <a:latin typeface="Calibri"/>
                <a:ea typeface="ヒラギノ角ゴ Pro W3"/>
              </a:rPr>
              <a:t>Internet</a:t>
            </a:r>
          </a:p>
        </p:txBody>
      </p:sp>
      <p:sp>
        <p:nvSpPr>
          <p:cNvPr id="10" name="Line Callout 2 (Border and Accent Bar) 9"/>
          <p:cNvSpPr/>
          <p:nvPr/>
        </p:nvSpPr>
        <p:spPr bwMode="auto">
          <a:xfrm>
            <a:off x="1601484" y="3257478"/>
            <a:ext cx="1141856" cy="38084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90278"/>
              <a:gd name="adj6" fmla="val -80194"/>
            </a:avLst>
          </a:prstGeom>
          <a:solidFill>
            <a:srgbClr val="FFE2B7"/>
          </a:solidFill>
          <a:ln w="25400" cap="rnd" cmpd="sng" algn="ctr">
            <a:noFill/>
            <a:prstDash val="solid"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alpha val="100000"/>
                  </a:schemeClr>
                </a:solidFill>
                <a:latin typeface="Calibri"/>
                <a:ea typeface="ヒラギノ角ゴ Pro W3"/>
              </a:rPr>
              <a:t>ARPANET</a:t>
            </a:r>
          </a:p>
        </p:txBody>
      </p:sp>
      <p:sp>
        <p:nvSpPr>
          <p:cNvPr id="33" name="Double Brace 32"/>
          <p:cNvSpPr>
            <a:spLocks noChangeArrowheads="1"/>
          </p:cNvSpPr>
          <p:nvPr/>
        </p:nvSpPr>
        <p:spPr bwMode="auto">
          <a:xfrm>
            <a:off x="4419600" y="4800600"/>
            <a:ext cx="1371600" cy="457200"/>
          </a:xfrm>
          <a:prstGeom prst="bracePair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>
                <a:latin typeface="Calibri" pitchFamily="34" charset="0"/>
                <a:ea typeface="ヒラギノ角ゴ Pro W3"/>
                <a:cs typeface="ヒラギノ角ゴ Pro W3"/>
              </a:rPr>
              <a:t>Dot-Com Bubble</a:t>
            </a:r>
          </a:p>
        </p:txBody>
      </p:sp>
      <p:sp>
        <p:nvSpPr>
          <p:cNvPr id="34" name="Double Brace 33"/>
          <p:cNvSpPr>
            <a:spLocks noChangeArrowheads="1"/>
          </p:cNvSpPr>
          <p:nvPr/>
        </p:nvSpPr>
        <p:spPr bwMode="auto">
          <a:xfrm>
            <a:off x="6019800" y="4800600"/>
            <a:ext cx="914400" cy="457200"/>
          </a:xfrm>
          <a:prstGeom prst="bracePair">
            <a:avLst>
              <a:gd name="adj" fmla="val 833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>
                <a:latin typeface="Calibri" pitchFamily="34" charset="0"/>
                <a:ea typeface="ヒラギノ角ゴ Pro W3"/>
                <a:cs typeface="ヒラギノ角ゴ Pro W3"/>
              </a:rPr>
              <a:t>Web 2.0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86600" y="4827588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200">
                <a:latin typeface="Calibri" pitchFamily="34" charset="0"/>
              </a:rPr>
              <a:t>Web Scale</a:t>
            </a:r>
            <a:endParaRPr lang="en-US"/>
          </a:p>
          <a:p>
            <a:pPr algn="ctr"/>
            <a:r>
              <a:rPr lang="en-US" sz="1200">
                <a:latin typeface="Calibri" pitchFamily="34" charset="0"/>
              </a:rPr>
              <a:t>Computing</a:t>
            </a:r>
          </a:p>
        </p:txBody>
      </p:sp>
      <p:sp>
        <p:nvSpPr>
          <p:cNvPr id="38" name="Left Brace 37"/>
          <p:cNvSpPr>
            <a:spLocks/>
          </p:cNvSpPr>
          <p:nvPr/>
        </p:nvSpPr>
        <p:spPr bwMode="auto">
          <a:xfrm>
            <a:off x="7010400" y="4800600"/>
            <a:ext cx="152400" cy="4572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400">
              <a:ea typeface="ヒラギノ角ゴ Pro W3"/>
              <a:cs typeface="ヒラギノ角ゴ Pro W3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-2492668">
            <a:off x="5384800" y="4506913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2001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 rot="-2492668">
            <a:off x="4089400" y="4506913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/>
              <a:t>1997</a:t>
            </a:r>
          </a:p>
        </p:txBody>
      </p:sp>
    </p:spTree>
    <p:extLst>
      <p:ext uri="{BB962C8B-B14F-4D97-AF65-F5344CB8AC3E}">
        <p14:creationId xmlns:p14="http://schemas.microsoft.com/office/powerpoint/2010/main" val="198648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0" grpId="0"/>
      <p:bldP spid="22" grpId="0"/>
      <p:bldP spid="26" grpId="0"/>
      <p:bldP spid="28" grpId="0"/>
      <p:bldP spid="28" grpId="1"/>
      <p:bldP spid="29" grpId="0"/>
      <p:bldP spid="30" grpId="0"/>
      <p:bldP spid="33" grpId="0" animBg="1"/>
      <p:bldP spid="34" grpId="0" animBg="1"/>
      <p:bldP spid="39" grpId="0"/>
      <p:bldP spid="38" grpId="0" animBg="1"/>
      <p:bldP spid="18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724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Scope: Big Data + Cloud Computing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Topics: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Basic </a:t>
            </a:r>
            <a:r>
              <a:rPr lang="en-US" dirty="0" err="1" smtClean="0"/>
              <a:t>Hadoop</a:t>
            </a:r>
            <a:r>
              <a:rPr lang="en-US" dirty="0" smtClean="0"/>
              <a:t>/Map-Reduce Programming (3 weeks)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Advanced Data Processing on </a:t>
            </a:r>
            <a:r>
              <a:rPr lang="en-US" dirty="0" err="1" smtClean="0"/>
              <a:t>Hadoop</a:t>
            </a:r>
            <a:r>
              <a:rPr lang="en-US" dirty="0" smtClean="0"/>
              <a:t> (5 weeks)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NoSQL</a:t>
            </a:r>
            <a:r>
              <a:rPr lang="en-US" dirty="0" smtClean="0"/>
              <a:t> (2 weeks)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Cloud Computing Research (Student Presentation, 4 weeks)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E7377-4BC1-4D17-9B13-87F74FF187A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921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Elastic Compute Cloud – EC2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Simple Storage Service – S3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Elastic Block Storage – EBS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SimpleDB</a:t>
            </a:r>
            <a:r>
              <a:rPr lang="en-US" dirty="0" smtClean="0"/>
              <a:t> (SDB)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Simple Queue Service – SQS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CloudFront</a:t>
            </a:r>
            <a:r>
              <a:rPr lang="en-US" dirty="0" smtClean="0"/>
              <a:t> (S3 based Content Delivery Network – 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Consistent AWS Web Services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13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152400" y="2493000"/>
            <a:ext cx="8839200" cy="3505200"/>
          </a:xfrm>
          <a:prstGeom prst="roundRect">
            <a:avLst>
              <a:gd name="adj" fmla="val 4279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does Azure platform offer to developers?</a:t>
            </a:r>
            <a:endParaRPr lang="en-US" dirty="0"/>
          </a:p>
        </p:txBody>
      </p:sp>
      <p:sp>
        <p:nvSpPr>
          <p:cNvPr id="3" name="Rounded Rectangle 2"/>
          <p:cNvSpPr>
            <a:spLocks/>
          </p:cNvSpPr>
          <p:nvPr/>
        </p:nvSpPr>
        <p:spPr>
          <a:xfrm>
            <a:off x="2943000" y="2598208"/>
            <a:ext cx="2514600" cy="2273204"/>
          </a:xfrm>
          <a:prstGeom prst="roundRect">
            <a:avLst>
              <a:gd name="adj" fmla="val 6977"/>
            </a:avLst>
          </a:prstGeom>
          <a:solidFill>
            <a:schemeClr val="bg2"/>
          </a:solidFill>
          <a:ln w="25400"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363" rtl="0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endParaRPr lang="en-US" sz="2400" kern="1200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Rounded Rectangle 3"/>
          <p:cNvSpPr>
            <a:spLocks/>
          </p:cNvSpPr>
          <p:nvPr/>
        </p:nvSpPr>
        <p:spPr>
          <a:xfrm>
            <a:off x="276001" y="2598208"/>
            <a:ext cx="2514600" cy="2273204"/>
          </a:xfrm>
          <a:prstGeom prst="roundRect">
            <a:avLst>
              <a:gd name="adj" fmla="val 7293"/>
            </a:avLst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363" rtl="0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endParaRPr lang="en-US" sz="2400" kern="1200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Rounded Rectangle 4"/>
          <p:cNvSpPr>
            <a:spLocks/>
          </p:cNvSpPr>
          <p:nvPr/>
        </p:nvSpPr>
        <p:spPr>
          <a:xfrm>
            <a:off x="276000" y="5036608"/>
            <a:ext cx="8610599" cy="830792"/>
          </a:xfrm>
          <a:prstGeom prst="roundRect">
            <a:avLst/>
          </a:prstGeom>
          <a:solidFill>
            <a:schemeClr val="bg2"/>
          </a:solidFill>
          <a:ln w="25400"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l" defTabSz="914363" rtl="0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endParaRPr lang="en-US" sz="2400" kern="1200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428400" y="34364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Service</a:t>
            </a:r>
            <a:b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</a:b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Bus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>
            <a:spLocks/>
          </p:cNvSpPr>
          <p:nvPr/>
        </p:nvSpPr>
        <p:spPr bwMode="auto">
          <a:xfrm>
            <a:off x="428400" y="4122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Access</a:t>
            </a:r>
            <a:b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</a:b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Control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>
            <a:spLocks/>
          </p:cNvSpPr>
          <p:nvPr/>
        </p:nvSpPr>
        <p:spPr bwMode="auto">
          <a:xfrm>
            <a:off x="1571401" y="3436408"/>
            <a:ext cx="1066800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Workflow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ounded Rectangle 8"/>
          <p:cNvSpPr>
            <a:spLocks/>
          </p:cNvSpPr>
          <p:nvPr/>
        </p:nvSpPr>
        <p:spPr bwMode="auto">
          <a:xfrm>
            <a:off x="1571400" y="4122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…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ounded Rectangle 9"/>
          <p:cNvSpPr>
            <a:spLocks/>
          </p:cNvSpPr>
          <p:nvPr/>
        </p:nvSpPr>
        <p:spPr bwMode="auto">
          <a:xfrm>
            <a:off x="3095400" y="34364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Database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0"/>
          <p:cNvSpPr>
            <a:spLocks/>
          </p:cNvSpPr>
          <p:nvPr/>
        </p:nvSpPr>
        <p:spPr bwMode="auto">
          <a:xfrm>
            <a:off x="3095400" y="4122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Reporting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1"/>
          <p:cNvSpPr>
            <a:spLocks/>
          </p:cNvSpPr>
          <p:nvPr/>
        </p:nvSpPr>
        <p:spPr bwMode="auto">
          <a:xfrm>
            <a:off x="4238401" y="3436408"/>
            <a:ext cx="1066800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Analytics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 bwMode="auto">
          <a:xfrm>
            <a:off x="4238400" y="4122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…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>
            <a:spLocks/>
          </p:cNvSpPr>
          <p:nvPr/>
        </p:nvSpPr>
        <p:spPr bwMode="auto">
          <a:xfrm>
            <a:off x="428399" y="5127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Compute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>
            <a:spLocks/>
          </p:cNvSpPr>
          <p:nvPr/>
        </p:nvSpPr>
        <p:spPr bwMode="auto">
          <a:xfrm>
            <a:off x="1566319" y="5127208"/>
            <a:ext cx="1066800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Storage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>
            <a:spLocks/>
          </p:cNvSpPr>
          <p:nvPr/>
        </p:nvSpPr>
        <p:spPr bwMode="auto">
          <a:xfrm>
            <a:off x="2711860" y="5127208"/>
            <a:ext cx="1066800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Manage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>
            <a:spLocks/>
          </p:cNvSpPr>
          <p:nvPr/>
        </p:nvSpPr>
        <p:spPr>
          <a:xfrm>
            <a:off x="5610000" y="2598208"/>
            <a:ext cx="2514600" cy="2273204"/>
          </a:xfrm>
          <a:prstGeom prst="roundRect">
            <a:avLst>
              <a:gd name="adj" fmla="val 6977"/>
            </a:avLst>
          </a:prstGeom>
          <a:solidFill>
            <a:schemeClr val="bg2"/>
          </a:solidFill>
          <a:ln w="25400">
            <a:solidFill>
              <a:schemeClr val="accent1"/>
            </a:solidFill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91436" tIns="45718" rIns="91436" bIns="45718" numCol="1" rtlCol="0" anchor="t" anchorCtr="0" compatLnSpc="1">
            <a:prstTxWarp prst="textNoShape">
              <a:avLst/>
            </a:prstTxWarp>
          </a:bodyPr>
          <a:lstStyle/>
          <a:p>
            <a:pPr algn="ctr" defTabSz="914363" rtl="0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endParaRPr lang="en-US" sz="2400" kern="1200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"/>
          <p:cNvSpPr>
            <a:spLocks/>
          </p:cNvSpPr>
          <p:nvPr/>
        </p:nvSpPr>
        <p:spPr bwMode="auto">
          <a:xfrm>
            <a:off x="5762400" y="34364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Identity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Rounded Rectangle 18"/>
          <p:cNvSpPr>
            <a:spLocks/>
          </p:cNvSpPr>
          <p:nvPr/>
        </p:nvSpPr>
        <p:spPr bwMode="auto">
          <a:xfrm>
            <a:off x="5762400" y="4122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Devices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"/>
          <p:cNvSpPr>
            <a:spLocks/>
          </p:cNvSpPr>
          <p:nvPr/>
        </p:nvSpPr>
        <p:spPr bwMode="auto">
          <a:xfrm>
            <a:off x="6905401" y="3436408"/>
            <a:ext cx="1066800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Contacts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Rounded Rectangle 20"/>
          <p:cNvSpPr>
            <a:spLocks/>
          </p:cNvSpPr>
          <p:nvPr/>
        </p:nvSpPr>
        <p:spPr bwMode="auto">
          <a:xfrm>
            <a:off x="6905400" y="4122208"/>
            <a:ext cx="1059179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…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Rounded Rectangle 21"/>
          <p:cNvSpPr>
            <a:spLocks/>
          </p:cNvSpPr>
          <p:nvPr/>
        </p:nvSpPr>
        <p:spPr>
          <a:xfrm>
            <a:off x="8277000" y="2598208"/>
            <a:ext cx="609600" cy="2273204"/>
          </a:xfrm>
          <a:prstGeom prst="roundRect">
            <a:avLst>
              <a:gd name="adj" fmla="val 27861"/>
            </a:avLst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363" rtl="0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…</a:t>
            </a:r>
            <a:endParaRPr lang="en-US" kern="1200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22"/>
          <p:cNvSpPr>
            <a:spLocks/>
          </p:cNvSpPr>
          <p:nvPr/>
        </p:nvSpPr>
        <p:spPr bwMode="auto">
          <a:xfrm>
            <a:off x="3857400" y="5127208"/>
            <a:ext cx="1066800" cy="6096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…</a:t>
            </a:r>
            <a:endParaRPr lang="en-US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Rounded Rectangle 23"/>
          <p:cNvSpPr>
            <a:spLocks/>
          </p:cNvSpPr>
          <p:nvPr/>
        </p:nvSpPr>
        <p:spPr bwMode="auto">
          <a:xfrm>
            <a:off x="228600" y="1447800"/>
            <a:ext cx="8686800" cy="838200"/>
          </a:xfrm>
          <a:prstGeom prst="roundRect">
            <a:avLst/>
          </a:prstGeom>
          <a:solidFill>
            <a:schemeClr val="bg2"/>
          </a:solidFill>
          <a:ln>
            <a:noFill/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rgbClr val="FFC000">
                <a:satMod val="300000"/>
              </a:srgbClr>
            </a:contourClr>
          </a:sp3d>
        </p:spPr>
        <p:txBody>
          <a:bodyPr vert="horz" wrap="square" lIns="0" tIns="45718" rIns="0" bIns="4571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5000"/>
              </a:lnSpc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3200" spc="-100" dirty="0" smtClean="0">
                <a:ln w="18415" cmpd="sng">
                  <a:noFill/>
                  <a:prstDash val="solid"/>
                </a:ln>
                <a:gradFill>
                  <a:gsLst>
                    <a:gs pos="0">
                      <a:srgbClr val="000000"/>
                    </a:gs>
                    <a:gs pos="50000">
                      <a:srgbClr val="000000"/>
                    </a:gs>
                  </a:gsLst>
                  <a:lin ang="5400000" scaled="0"/>
                </a:gradFill>
                <a:latin typeface="Segoe UI" pitchFamily="34" charset="0"/>
                <a:cs typeface="Segoe UI" pitchFamily="34" charset="0"/>
              </a:rPr>
              <a:t>Your Applications</a:t>
            </a:r>
            <a:endParaRPr lang="en-US" sz="3200" spc="-100" dirty="0">
              <a:ln w="18415" cmpd="sng">
                <a:noFill/>
                <a:prstDash val="solid"/>
              </a:ln>
              <a:gradFill>
                <a:gsLst>
                  <a:gs pos="0">
                    <a:srgbClr val="000000"/>
                  </a:gs>
                  <a:gs pos="50000">
                    <a:srgbClr val="000000"/>
                  </a:gs>
                </a:gsLst>
                <a:lin ang="5400000" scaled="0"/>
              </a:gra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26" name="Picture 3" descr="C:\Users\maryfj\Desktop\PDC Visuals\Assets\Strata3D architecture chart\Logos\NET Services\NETServices_h_rgb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" y="2733289"/>
            <a:ext cx="2209800" cy="514207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27" name="Picture 2" descr="C:\Users\maryfj\Desktop\PDC Visuals\Assets\Strata3D architecture chart\Logos\SQL Services\SQLServices_h_rgb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48000" y="2676910"/>
            <a:ext cx="2111330" cy="570586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28" name="Picture 27" descr="LiveServices_h_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2743200"/>
            <a:ext cx="1981200" cy="55198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29" name="Picture 28" descr="WinAzure_h_rg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5105400"/>
            <a:ext cx="3083124" cy="575965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47220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3, 2008</a:t>
            </a:r>
            <a:endParaRPr lang="en-US">
              <a:latin typeface="Arial Unicode MS" pitchFamily="34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94AEC300-1891-4A15-80DD-83EB59F93E27}" type="slidenum">
              <a:rPr lang="en-US"/>
              <a:pPr/>
              <a:t>32</a:t>
            </a:fld>
            <a:endParaRPr lang="en-US">
              <a:latin typeface="Arial Unicode MS" pitchFamily="34" charset="-128"/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Google AppEngine vs. Amazon EC2/S3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Google’s </a:t>
            </a:r>
            <a:r>
              <a:rPr lang="en-US" dirty="0" err="1" smtClean="0"/>
              <a:t>AppEngine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Amazon’s EC2</a:t>
            </a:r>
            <a:endParaRPr lang="en-US" dirty="0"/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14800"/>
            <a:ext cx="38100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AppEngine:</a:t>
            </a:r>
          </a:p>
          <a:p>
            <a:r>
              <a:rPr lang="en-US" sz="2000"/>
              <a:t>Higher-level functionality</a:t>
            </a:r>
            <a:br>
              <a:rPr lang="en-US" sz="2000"/>
            </a:br>
            <a:r>
              <a:rPr lang="en-US" sz="2000"/>
              <a:t>(e.g., automatic scaling)</a:t>
            </a:r>
          </a:p>
          <a:p>
            <a:r>
              <a:rPr lang="en-US" sz="2000"/>
              <a:t>More restrictive</a:t>
            </a:r>
            <a:br>
              <a:rPr lang="en-US" sz="2000"/>
            </a:br>
            <a:r>
              <a:rPr lang="en-US" sz="2000"/>
              <a:t>(e.g., respond to URL only)</a:t>
            </a:r>
          </a:p>
          <a:p>
            <a:r>
              <a:rPr lang="en-US" sz="2000"/>
              <a:t>Proprietary lock-in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114800"/>
            <a:ext cx="3810000" cy="2209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EC2/S3:</a:t>
            </a:r>
          </a:p>
          <a:p>
            <a:r>
              <a:rPr lang="en-US" sz="2000"/>
              <a:t>Lower-level functionality</a:t>
            </a:r>
          </a:p>
          <a:p>
            <a:r>
              <a:rPr lang="en-US" sz="2000"/>
              <a:t>More flexible</a:t>
            </a:r>
          </a:p>
          <a:p>
            <a:r>
              <a:rPr lang="en-US" sz="2000"/>
              <a:t>Coarser billing model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53000" y="3444875"/>
            <a:ext cx="2971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057400" y="2225675"/>
            <a:ext cx="914400" cy="1600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5181600" y="2759075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VMs</a:t>
            </a:r>
            <a:br>
              <a:rPr lang="en-US" sz="2000"/>
            </a:br>
            <a:r>
              <a:rPr lang="en-US" sz="2000"/>
              <a:t>Flat File Storage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400175" y="1219200"/>
            <a:ext cx="220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Python</a:t>
            </a:r>
            <a:br>
              <a:rPr lang="en-US" sz="2000"/>
            </a:br>
            <a:r>
              <a:rPr lang="en-US" sz="2000"/>
              <a:t>BigTable</a:t>
            </a:r>
            <a:br>
              <a:rPr lang="en-US" sz="2000"/>
            </a:br>
            <a:r>
              <a:rPr lang="en-US" sz="2000"/>
              <a:t>Other API’s</a:t>
            </a:r>
          </a:p>
        </p:txBody>
      </p:sp>
    </p:spTree>
    <p:extLst>
      <p:ext uri="{BB962C8B-B14F-4D97-AF65-F5344CB8AC3E}">
        <p14:creationId xmlns:p14="http://schemas.microsoft.com/office/powerpoint/2010/main" val="1167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1: Basic </a:t>
            </a:r>
            <a:r>
              <a:rPr lang="en-US" dirty="0" err="1" smtClean="0"/>
              <a:t>Hadoop</a:t>
            </a:r>
            <a:r>
              <a:rPr lang="en-US" dirty="0" smtClean="0"/>
              <a:t>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Basic Usage of </a:t>
            </a:r>
            <a:r>
              <a:rPr lang="en-US" dirty="0" err="1" smtClean="0"/>
              <a:t>Hadoop+HDFS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Hadoop+HDFS</a:t>
            </a:r>
            <a:r>
              <a:rPr lang="en-US" dirty="0" smtClean="0"/>
              <a:t> on your local computers</a:t>
            </a:r>
          </a:p>
          <a:p>
            <a:r>
              <a:rPr lang="en-US" dirty="0" smtClean="0"/>
              <a:t>Components of </a:t>
            </a:r>
            <a:r>
              <a:rPr lang="en-US" dirty="0" err="1" smtClean="0"/>
              <a:t>Hadoop</a:t>
            </a:r>
            <a:r>
              <a:rPr lang="en-US" dirty="0" smtClean="0"/>
              <a:t> and HDFS</a:t>
            </a:r>
          </a:p>
          <a:p>
            <a:r>
              <a:rPr lang="en-US" dirty="0" smtClean="0"/>
              <a:t>Programming on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Running </a:t>
            </a:r>
            <a:r>
              <a:rPr lang="en-US" dirty="0" err="1" smtClean="0"/>
              <a:t>Hadoop</a:t>
            </a:r>
            <a:r>
              <a:rPr lang="en-US" dirty="0" smtClean="0"/>
              <a:t> on Amazon EC2 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Programming Platform (Eclipse or </a:t>
            </a:r>
            <a:r>
              <a:rPr lang="en-US" dirty="0" err="1" smtClean="0"/>
              <a:t>Netbean</a:t>
            </a:r>
            <a:r>
              <a:rPr lang="en-US" dirty="0" smtClean="0"/>
              <a:t>) and Pipes (C++) + </a:t>
            </a:r>
            <a:r>
              <a:rPr lang="en-US" dirty="0" err="1" smtClean="0"/>
              <a:t>Streamming</a:t>
            </a:r>
            <a:r>
              <a:rPr lang="en-US" dirty="0" smtClean="0"/>
              <a:t> (Python) [Tutorial]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1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2: Data Processing on </a:t>
            </a:r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Data Processing: Sort and Join</a:t>
            </a:r>
          </a:p>
          <a:p>
            <a:r>
              <a:rPr lang="en-US" dirty="0" smtClean="0"/>
              <a:t>Information Retrieval using </a:t>
            </a:r>
            <a:r>
              <a:rPr lang="en-US" dirty="0" err="1" smtClean="0"/>
              <a:t>Hadoop</a:t>
            </a:r>
            <a:endParaRPr lang="en-US" dirty="0" smtClean="0"/>
          </a:p>
          <a:p>
            <a:r>
              <a:rPr lang="en-US" dirty="0" smtClean="0"/>
              <a:t>Data Mining using </a:t>
            </a:r>
            <a:r>
              <a:rPr lang="en-US" dirty="0" err="1" smtClean="0"/>
              <a:t>Hadoop</a:t>
            </a:r>
            <a:r>
              <a:rPr lang="en-US" dirty="0" smtClean="0"/>
              <a:t>  (</a:t>
            </a:r>
            <a:r>
              <a:rPr lang="en-US" dirty="0" err="1" smtClean="0"/>
              <a:t>Kmeans+Histograms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Graph Processing on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Machine Learning on </a:t>
            </a:r>
            <a:r>
              <a:rPr lang="en-US" dirty="0" err="1" smtClean="0"/>
              <a:t>Hadoop</a:t>
            </a:r>
            <a:r>
              <a:rPr lang="en-US" dirty="0" smtClean="0"/>
              <a:t> (EM)</a:t>
            </a:r>
          </a:p>
          <a:p>
            <a:r>
              <a:rPr lang="en-US" dirty="0" smtClean="0"/>
              <a:t>Hive and Pig will also be covered</a:t>
            </a:r>
          </a:p>
        </p:txBody>
      </p:sp>
    </p:spTree>
    <p:extLst>
      <p:ext uri="{BB962C8B-B14F-4D97-AF65-F5344CB8AC3E}">
        <p14:creationId xmlns:p14="http://schemas.microsoft.com/office/powerpoint/2010/main" val="315560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3: No SQL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r>
              <a:rPr lang="en-US" dirty="0" err="1" smtClean="0"/>
              <a:t>HBase</a:t>
            </a:r>
            <a:r>
              <a:rPr lang="en-US" dirty="0" smtClean="0"/>
              <a:t>/</a:t>
            </a:r>
            <a:r>
              <a:rPr lang="en-US" dirty="0" err="1" smtClean="0"/>
              <a:t>BigTable</a:t>
            </a:r>
            <a:endParaRPr lang="en-US" dirty="0" smtClean="0"/>
          </a:p>
          <a:p>
            <a:r>
              <a:rPr lang="en-US" dirty="0" smtClean="0"/>
              <a:t>Amazon S3/</a:t>
            </a:r>
            <a:r>
              <a:rPr lang="en-US" dirty="0" err="1" smtClean="0"/>
              <a:t>SimpleDB</a:t>
            </a:r>
            <a:endParaRPr lang="en-US" dirty="0" smtClean="0"/>
          </a:p>
          <a:p>
            <a:r>
              <a:rPr lang="en-US" dirty="0" smtClean="0"/>
              <a:t>Graph Database (http://en.wikipedia.org/wiki/Graph_database)</a:t>
            </a:r>
          </a:p>
          <a:p>
            <a:pPr lvl="1"/>
            <a:r>
              <a:rPr lang="en-US" dirty="0" smtClean="0"/>
              <a:t>Native Graph Database (Neo4j) </a:t>
            </a:r>
          </a:p>
          <a:p>
            <a:pPr lvl="1"/>
            <a:r>
              <a:rPr lang="en-US" dirty="0" err="1" smtClean="0"/>
              <a:t>Pregel</a:t>
            </a:r>
            <a:r>
              <a:rPr lang="en-US" dirty="0" smtClean="0"/>
              <a:t>/</a:t>
            </a:r>
            <a:r>
              <a:rPr lang="en-US" dirty="0" err="1" smtClean="0"/>
              <a:t>Giraph</a:t>
            </a:r>
            <a:r>
              <a:rPr lang="en-US" dirty="0" smtClean="0"/>
              <a:t> (Distributed Graph Processing Engine)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8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4: Cloud Computing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on Cloud</a:t>
            </a:r>
          </a:p>
          <a:p>
            <a:r>
              <a:rPr lang="en-US" dirty="0" smtClean="0"/>
              <a:t>Data Processing on Cloud</a:t>
            </a:r>
          </a:p>
          <a:p>
            <a:r>
              <a:rPr lang="en-US" dirty="0" smtClean="0"/>
              <a:t>Cloud Storage</a:t>
            </a:r>
          </a:p>
          <a:p>
            <a:r>
              <a:rPr lang="en-US" dirty="0" smtClean="0"/>
              <a:t>Service-Oriented Architecture in Cloud Computing </a:t>
            </a:r>
          </a:p>
          <a:p>
            <a:r>
              <a:rPr lang="en-US" dirty="0" smtClean="0"/>
              <a:t>Maintenance and Management of Cloud </a:t>
            </a:r>
          </a:p>
          <a:p>
            <a:r>
              <a:rPr lang="en-US" dirty="0" smtClean="0"/>
              <a:t>Computing Cloud Computing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2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Official Textbooks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References: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Hadoop</a:t>
            </a:r>
            <a:r>
              <a:rPr lang="en-US" dirty="0" smtClean="0"/>
              <a:t>: The Definitive Guide, Tom White, O’Reilly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Hadoop</a:t>
            </a:r>
            <a:r>
              <a:rPr lang="en-US" dirty="0" smtClean="0"/>
              <a:t> In Action, Chuck Lam, Manning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Data-Intensive Text Processing with </a:t>
            </a:r>
            <a:r>
              <a:rPr lang="en-US" dirty="0" err="1" smtClean="0"/>
              <a:t>MapReduce</a:t>
            </a:r>
            <a:r>
              <a:rPr lang="en-US" dirty="0" smtClean="0"/>
              <a:t>, Jimmy Lin and Chris Dyer (</a:t>
            </a:r>
            <a:r>
              <a:rPr lang="en-US" i="1" dirty="0" smtClean="0"/>
              <a:t>www.umiacs.umd.edu</a:t>
            </a:r>
            <a:r>
              <a:rPr lang="en-US" i="1" dirty="0"/>
              <a:t>/~</a:t>
            </a:r>
            <a:r>
              <a:rPr lang="en-US" i="1" dirty="0" smtClean="0"/>
              <a:t>jimmylin/</a:t>
            </a:r>
            <a:r>
              <a:rPr lang="en-US" b="1" i="1" dirty="0" smtClean="0"/>
              <a:t>MapReduce</a:t>
            </a:r>
            <a:r>
              <a:rPr lang="en-US" i="1" dirty="0" smtClean="0"/>
              <a:t>-book-final.pdf)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Many Online Tutorials and Papers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DE91A-45E3-48B8-AA79-3677A2F5957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on your local machine</a:t>
            </a:r>
          </a:p>
          <a:p>
            <a:r>
              <a:rPr lang="en-US" dirty="0" smtClean="0"/>
              <a:t>Hadoop in a virtual machine on your local machine (Pseudo-Distributed on </a:t>
            </a:r>
            <a:r>
              <a:rPr lang="en-US" b="1" dirty="0" smtClean="0"/>
              <a:t>Ubuntu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Hadoop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MacLab</a:t>
            </a:r>
            <a:r>
              <a:rPr lang="en-US" dirty="0" smtClean="0"/>
              <a:t> (364?) </a:t>
            </a:r>
          </a:p>
          <a:p>
            <a:r>
              <a:rPr lang="en-US" dirty="0" err="1" smtClean="0"/>
              <a:t>Hadoop</a:t>
            </a:r>
            <a:r>
              <a:rPr lang="en-US" dirty="0" smtClean="0"/>
              <a:t> in the clouds with Amazon EC2</a:t>
            </a:r>
          </a:p>
        </p:txBody>
      </p:sp>
    </p:spTree>
    <p:extLst>
      <p:ext uri="{BB962C8B-B14F-4D97-AF65-F5344CB8AC3E}">
        <p14:creationId xmlns:p14="http://schemas.microsoft.com/office/powerpoint/2010/main" val="377848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1288</Words>
  <Application>Microsoft Office PowerPoint</Application>
  <PresentationFormat>On-screen Show (4:3)</PresentationFormat>
  <Paragraphs>298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Introduction to Advanced Computing Platforms for Data Analysis </vt:lpstr>
      <vt:lpstr>Welcome!</vt:lpstr>
      <vt:lpstr>Topics</vt:lpstr>
      <vt:lpstr>Topic 1: Basic Hadoop Programming</vt:lpstr>
      <vt:lpstr>Topic 2: Data Processing on Hadoop</vt:lpstr>
      <vt:lpstr>Topic 3: No SQL </vt:lpstr>
      <vt:lpstr>Topic 4: Cloud Computing Research</vt:lpstr>
      <vt:lpstr>Textbooks</vt:lpstr>
      <vt:lpstr>Cloud Resources</vt:lpstr>
      <vt:lpstr>Course Prerequisite </vt:lpstr>
      <vt:lpstr>This course is not for you…</vt:lpstr>
      <vt:lpstr>Grade Scheme</vt:lpstr>
      <vt:lpstr>Presentation </vt:lpstr>
      <vt:lpstr>Project</vt:lpstr>
      <vt:lpstr>What is Cloud Computing?</vt:lpstr>
      <vt:lpstr>And Where it all starts? </vt:lpstr>
      <vt:lpstr>Cloud Computing </vt:lpstr>
      <vt:lpstr>PowerPoint Presentation</vt:lpstr>
      <vt:lpstr>Benefits</vt:lpstr>
      <vt:lpstr>Types of Cloud Computing</vt:lpstr>
      <vt:lpstr>Classification of Cloud Computing based on Service Provided</vt:lpstr>
      <vt:lpstr>Infrastructure as a Service (IaaS)</vt:lpstr>
      <vt:lpstr>More Refined Categorization</vt:lpstr>
      <vt:lpstr>Key Ingredients in Cloud Computing</vt:lpstr>
      <vt:lpstr>Utility Computing</vt:lpstr>
      <vt:lpstr>Enabling Technology: Virtualization</vt:lpstr>
      <vt:lpstr>Everything as a Service</vt:lpstr>
      <vt:lpstr>Cloud versus cloud</vt:lpstr>
      <vt:lpstr>The Obligatory Timeline Slide  (Mike Culver @ AWS) </vt:lpstr>
      <vt:lpstr>AWS</vt:lpstr>
      <vt:lpstr>What does Azure platform offer to developers?</vt:lpstr>
      <vt:lpstr>Google’s AppEngine vs Amazon’s EC2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Advanced Computing Platforms for Data Analysis </dc:title>
  <dc:creator>Jin</dc:creator>
  <cp:lastModifiedBy>Jin</cp:lastModifiedBy>
  <cp:revision>41</cp:revision>
  <dcterms:created xsi:type="dcterms:W3CDTF">2012-01-10T18:03:14Z</dcterms:created>
  <dcterms:modified xsi:type="dcterms:W3CDTF">2012-01-12T20:50:02Z</dcterms:modified>
</cp:coreProperties>
</file>