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256" r:id="rId2"/>
    <p:sldId id="272" r:id="rId3"/>
    <p:sldId id="257" r:id="rId4"/>
    <p:sldId id="259" r:id="rId5"/>
    <p:sldId id="260" r:id="rId6"/>
    <p:sldId id="261" r:id="rId7"/>
    <p:sldId id="262" r:id="rId8"/>
    <p:sldId id="263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6" r:id="rId26"/>
    <p:sldId id="297" r:id="rId27"/>
    <p:sldId id="298" r:id="rId28"/>
    <p:sldId id="299" r:id="rId29"/>
    <p:sldId id="300" r:id="rId30"/>
    <p:sldId id="302" r:id="rId31"/>
    <p:sldId id="314" r:id="rId32"/>
    <p:sldId id="318" r:id="rId33"/>
    <p:sldId id="319" r:id="rId34"/>
    <p:sldId id="315" r:id="rId35"/>
    <p:sldId id="316" r:id="rId36"/>
    <p:sldId id="306" r:id="rId37"/>
    <p:sldId id="307" r:id="rId38"/>
    <p:sldId id="308" r:id="rId39"/>
    <p:sldId id="309" r:id="rId40"/>
    <p:sldId id="310" r:id="rId41"/>
    <p:sldId id="311" r:id="rId42"/>
    <p:sldId id="313" r:id="rId43"/>
    <p:sldId id="346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76" r:id="rId65"/>
    <p:sldId id="377" r:id="rId66"/>
    <p:sldId id="378" r:id="rId67"/>
    <p:sldId id="347" r:id="rId68"/>
    <p:sldId id="348" r:id="rId69"/>
    <p:sldId id="349" r:id="rId70"/>
    <p:sldId id="350" r:id="rId71"/>
    <p:sldId id="351" r:id="rId72"/>
    <p:sldId id="352" r:id="rId73"/>
    <p:sldId id="353" r:id="rId74"/>
    <p:sldId id="354" r:id="rId75"/>
    <p:sldId id="355" r:id="rId76"/>
    <p:sldId id="356" r:id="rId77"/>
    <p:sldId id="357" r:id="rId78"/>
    <p:sldId id="358" r:id="rId79"/>
    <p:sldId id="359" r:id="rId80"/>
    <p:sldId id="360" r:id="rId81"/>
    <p:sldId id="361" r:id="rId82"/>
    <p:sldId id="362" r:id="rId83"/>
    <p:sldId id="320" r:id="rId84"/>
    <p:sldId id="321" r:id="rId85"/>
    <p:sldId id="323" r:id="rId86"/>
    <p:sldId id="325" r:id="rId87"/>
    <p:sldId id="329" r:id="rId88"/>
    <p:sldId id="330" r:id="rId89"/>
    <p:sldId id="331" r:id="rId90"/>
    <p:sldId id="332" r:id="rId91"/>
    <p:sldId id="333" r:id="rId92"/>
    <p:sldId id="334" r:id="rId93"/>
    <p:sldId id="335" r:id="rId94"/>
    <p:sldId id="336" r:id="rId95"/>
    <p:sldId id="337" r:id="rId96"/>
    <p:sldId id="338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4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A17A4-6BD2-4FDE-ABCE-4991AF4111C7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43143-F45A-4182-9FE3-DFDB4AD0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0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08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577" indent="-280607" defTabSz="91508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2426" indent="-224485" defTabSz="915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1396" indent="-224485" defTabSz="915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0367" indent="-224485" defTabSz="915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9337" indent="-224485" defTabSz="915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8308" indent="-224485" defTabSz="915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7278" indent="-224485" defTabSz="915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6248" indent="-224485" defTabSz="915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4104D2-5A41-41CA-957C-C5B577B4ACAA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41" y="4342307"/>
            <a:ext cx="5026920" cy="4114174"/>
          </a:xfrm>
          <a:noFill/>
        </p:spPr>
        <p:txBody>
          <a:bodyPr lIns="89876" tIns="44937" rIns="89876" bIns="4493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65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9pPr>
          </a:lstStyle>
          <a:p>
            <a:pPr eaLnBrk="1" hangingPunct="1"/>
            <a:fld id="{A12D4061-6E2C-49FA-90AB-A698264EBC20}" type="slidenum">
              <a:rPr lang="en-US"/>
              <a:pPr eaLnBrk="1" hangingPunct="1"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65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9pPr>
          </a:lstStyle>
          <a:p>
            <a:pPr eaLnBrk="1" hangingPunct="1"/>
            <a:fld id="{A8D7494C-A928-46E3-8845-547B7FC1C89D}" type="slidenum">
              <a:rPr lang="en-US"/>
              <a:pPr eaLnBrk="1" hangingPunct="1"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65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9pPr>
          </a:lstStyle>
          <a:p>
            <a:pPr eaLnBrk="1" hangingPunct="1"/>
            <a:fld id="{A82EAE14-9874-4AB7-9861-76383AF02F67}" type="slidenum">
              <a:rPr lang="en-US"/>
              <a:pPr eaLnBrk="1" hangingPunct="1"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08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577" indent="-280607" defTabSz="91508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2426" indent="-224485" defTabSz="915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1396" indent="-224485" defTabSz="915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0367" indent="-224485" defTabSz="915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9337" indent="-224485" defTabSz="915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8308" indent="-224485" defTabSz="915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7278" indent="-224485" defTabSz="915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6248" indent="-224485" defTabSz="915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6532F3-113D-454E-B95E-4573B1C9F5EF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9580" y="687519"/>
            <a:ext cx="4545057" cy="342665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41" y="4342307"/>
            <a:ext cx="5026920" cy="4114174"/>
          </a:xfrm>
          <a:noFill/>
        </p:spPr>
        <p:txBody>
          <a:bodyPr lIns="89876" tIns="44937" rIns="89876" bIns="4493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08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577" indent="-280607" defTabSz="91508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2426" indent="-224485" defTabSz="915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1396" indent="-224485" defTabSz="915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0367" indent="-224485" defTabSz="915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9337" indent="-224485" defTabSz="915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8308" indent="-224485" defTabSz="915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7278" indent="-224485" defTabSz="915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6248" indent="-224485" defTabSz="915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A5B295-6A97-4109-A68F-7192079C21D9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1135" y="687519"/>
            <a:ext cx="4545057" cy="342665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41" y="4342307"/>
            <a:ext cx="5026920" cy="4114174"/>
          </a:xfrm>
          <a:noFill/>
        </p:spPr>
        <p:txBody>
          <a:bodyPr lIns="89868" tIns="44934" rIns="89868" bIns="4493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8800C1-AA5F-459A-BE09-41879484AA4B}" type="slidenum">
              <a:rPr lang="en-US"/>
              <a:pPr/>
              <a:t>34</a:t>
            </a:fld>
            <a:endParaRPr lang="en-US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BFFCF5-345B-44F0-B42A-DAC204D7BDE4}" type="slidenum">
              <a:rPr lang="en-US"/>
              <a:pPr/>
              <a:t>35</a:t>
            </a:fld>
            <a:endParaRPr lang="en-US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65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9pPr>
          </a:lstStyle>
          <a:p>
            <a:pPr eaLnBrk="1" hangingPunct="1"/>
            <a:fld id="{2BCF5E94-2F03-4027-8CFD-006CFA423851}" type="slidenum">
              <a:rPr lang="en-US"/>
              <a:pPr eaLnBrk="1" hangingPunct="1"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65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9pPr>
          </a:lstStyle>
          <a:p>
            <a:pPr eaLnBrk="1" hangingPunct="1"/>
            <a:fld id="{C181114D-AE76-45EA-83AE-3D876121C3A9}" type="slidenum">
              <a:rPr lang="en-US"/>
              <a:pPr eaLnBrk="1" hangingPunct="1"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65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9pPr>
          </a:lstStyle>
          <a:p>
            <a:pPr eaLnBrk="1" hangingPunct="1"/>
            <a:fld id="{4CC9F624-EFD8-41AA-BA52-45BA5EAF4EB2}" type="slidenum">
              <a:rPr lang="en-US"/>
              <a:pPr eaLnBrk="1" hangingPunct="1"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65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9pPr>
          </a:lstStyle>
          <a:p>
            <a:pPr eaLnBrk="1" hangingPunct="1"/>
            <a:fld id="{6099B1A8-85A9-4E8F-8BAE-1F94F173F894}" type="slidenum">
              <a:rPr lang="en-US"/>
              <a:pPr eaLnBrk="1" hangingPunct="1"/>
              <a:t>93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E221-3B95-4D1C-BEE9-23986D71EAED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3B7F-BB15-4210-841D-EBF01ACC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E221-3B95-4D1C-BEE9-23986D71EAED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3B7F-BB15-4210-841D-EBF01ACC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E221-3B95-4D1C-BEE9-23986D71EAED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3B7F-BB15-4210-841D-EBF01ACC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38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9F040B-2A37-4004-981C-921655631233}" type="datetime1">
              <a:rPr lang="en-US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F11FEFC-1CF0-47C2-854A-C5BF05C8F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21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8B76-1C9C-43A1-9088-27C63343C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38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DD73B-C905-4206-9F83-79C72B0E0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32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F948-62A1-444E-AA78-ABDD5E59D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9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E221-3B95-4D1C-BEE9-23986D71EAED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3B7F-BB15-4210-841D-EBF01ACC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1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E221-3B95-4D1C-BEE9-23986D71EAED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3B7F-BB15-4210-841D-EBF01ACC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E221-3B95-4D1C-BEE9-23986D71EAED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3B7F-BB15-4210-841D-EBF01ACC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6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E221-3B95-4D1C-BEE9-23986D71EAED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3B7F-BB15-4210-841D-EBF01ACC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E221-3B95-4D1C-BEE9-23986D71EAED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3B7F-BB15-4210-841D-EBF01ACC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9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E221-3B95-4D1C-BEE9-23986D71EAED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3B7F-BB15-4210-841D-EBF01ACC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0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E221-3B95-4D1C-BEE9-23986D71EAED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3B7F-BB15-4210-841D-EBF01ACC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8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E221-3B95-4D1C-BEE9-23986D71EAED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3B7F-BB15-4210-841D-EBF01ACC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3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CE221-3B95-4D1C-BEE9-23986D71EAED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23B7F-BB15-4210-841D-EBF01ACC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6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maden.ibm.com/cs/people/ragrawal/papers/vldb94.ps" TargetMode="Externa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3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5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8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0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3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4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7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8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9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1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7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1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62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64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9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65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8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70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71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74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75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76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77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78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66.bin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ddlewis.com/resources/testcollections/reuters21578/reuters21578.tar.g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 and Machine Learning with 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56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0575"/>
          </a:xfrm>
        </p:spPr>
        <p:txBody>
          <a:bodyPr/>
          <a:lstStyle/>
          <a:p>
            <a:pPr eaLnBrk="1" hangingPunct="1"/>
            <a:r>
              <a:rPr lang="en-US" altLang="zh-CN" smtClean="0"/>
              <a:t>Frequent Itemsets Mining</a:t>
            </a:r>
          </a:p>
        </p:txBody>
      </p:sp>
      <p:graphicFrame>
        <p:nvGraphicFramePr>
          <p:cNvPr id="81967" name="Group 47"/>
          <p:cNvGraphicFramePr>
            <a:graphicFrameLocks noGrp="1"/>
          </p:cNvGraphicFramePr>
          <p:nvPr>
            <p:ph type="clipArt" sz="half" idx="1"/>
          </p:nvPr>
        </p:nvGraphicFramePr>
        <p:xfrm>
          <a:off x="457200" y="1636713"/>
          <a:ext cx="3886200" cy="4460876"/>
        </p:xfrm>
        <a:graphic>
          <a:graphicData uri="http://schemas.openxmlformats.org/drawingml/2006/table">
            <a:tbl>
              <a:tblPr/>
              <a:tblGrid>
                <a:gridCol w="1201738"/>
                <a:gridCol w="2684462"/>
              </a:tblGrid>
              <a:tr h="40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TID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Transactions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100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{ A, B, E 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200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{ B, D 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300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{ A, B, E 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400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{ A, C 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500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{ B, C 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600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{ A, C 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700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{ A, B 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800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{ A, B, C, E 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900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{ A, B, C 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1000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宋体" pitchFamily="2" charset="-122"/>
                        </a:rPr>
                        <a:t>{ A, C, E }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61" name="Rectangle 41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6400"/>
            <a:ext cx="3860800" cy="4572000"/>
          </a:xfrm>
        </p:spPr>
        <p:txBody>
          <a:bodyPr/>
          <a:lstStyle/>
          <a:p>
            <a:pPr eaLnBrk="1" hangingPunct="1"/>
            <a:r>
              <a:rPr lang="en-US" altLang="zh-CN" sz="2400" smtClean="0"/>
              <a:t>Minimum support level 50%</a:t>
            </a:r>
          </a:p>
          <a:p>
            <a:pPr lvl="1" eaLnBrk="1" hangingPunct="1"/>
            <a:r>
              <a:rPr lang="en-US" altLang="zh-CN" sz="2000" smtClean="0">
                <a:solidFill>
                  <a:srgbClr val="0000CC"/>
                </a:solidFill>
              </a:rPr>
              <a:t>{A},{B},{C},{A,B}, {A,C}</a:t>
            </a:r>
          </a:p>
          <a:p>
            <a:pPr eaLnBrk="1" hangingPunct="1"/>
            <a:endParaRPr lang="en-US" altLang="zh-CN" sz="2400" smtClean="0">
              <a:solidFill>
                <a:srgbClr val="0000CC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zh-CN" sz="2000" smtClean="0"/>
          </a:p>
          <a:p>
            <a:pPr lvl="1" eaLnBrk="1" hangingPunct="1">
              <a:buFont typeface="Wingdings" pitchFamily="2" charset="2"/>
              <a:buNone/>
            </a:pPr>
            <a:endParaRPr lang="en-US" altLang="zh-CN" sz="2000" smtClean="0"/>
          </a:p>
          <a:p>
            <a:pPr lvl="1" eaLnBrk="1" hangingPunct="1"/>
            <a:endParaRPr lang="zh-CN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1447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C5DB4063-58EF-4739-859B-791C433724D2}" type="slidenum">
              <a:rPr lang="en-US" sz="1000">
                <a:latin typeface="Verdana" pitchFamily="34" charset="0"/>
              </a:rPr>
              <a:pPr eaLnBrk="1" hangingPunct="1"/>
              <a:t>11</a:t>
            </a:fld>
            <a:endParaRPr lang="en-US" sz="1000">
              <a:latin typeface="Verdana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Frequent Itemset Generation</a:t>
            </a:r>
          </a:p>
        </p:txBody>
      </p:sp>
      <p:graphicFrame>
        <p:nvGraphicFramePr>
          <p:cNvPr id="10244" name="Object 2"/>
          <p:cNvGraphicFramePr>
            <a:graphicFrameLocks noChangeAspect="1"/>
          </p:cNvGraphicFramePr>
          <p:nvPr/>
        </p:nvGraphicFramePr>
        <p:xfrm>
          <a:off x="280988" y="1295400"/>
          <a:ext cx="7034212" cy="531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VISIO" r:id="rId3" imgW="9811512" imgH="7395972" progId="Visio.Drawing.6">
                  <p:embed/>
                </p:oleObj>
              </mc:Choice>
              <mc:Fallback>
                <p:oleObj name="VISIO" r:id="rId3" imgW="9811512" imgH="739597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1295400"/>
                        <a:ext cx="7034212" cy="531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6248400" y="5410200"/>
            <a:ext cx="274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Given d items, there are 2</a:t>
            </a:r>
            <a:r>
              <a:rPr lang="en-US" sz="2000" b="1" baseline="30000"/>
              <a:t>d</a:t>
            </a:r>
            <a:r>
              <a:rPr lang="en-US" sz="2000" b="1"/>
              <a:t> possible candidate itemsets</a:t>
            </a:r>
            <a:endParaRPr lang="en-US" sz="2000" b="1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865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8BB0E57-9F6C-4918-B3AD-60E8C317EF71}" type="slidenum">
              <a:rPr lang="en-US" sz="1000">
                <a:latin typeface="Verdana" pitchFamily="34" charset="0"/>
              </a:rPr>
              <a:pPr eaLnBrk="1" hangingPunct="1"/>
              <a:t>12</a:t>
            </a:fld>
            <a:endParaRPr lang="en-US" sz="1000">
              <a:latin typeface="Verdana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Frequent Itemset Generation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839200" cy="5410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Brute-force approach: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Each itemset in the lattice is a </a:t>
            </a:r>
            <a:r>
              <a:rPr lang="en-US" smtClean="0">
                <a:solidFill>
                  <a:srgbClr val="FF0000"/>
                </a:solidFill>
              </a:rPr>
              <a:t>candidate</a:t>
            </a:r>
            <a:r>
              <a:rPr lang="en-US" smtClean="0"/>
              <a:t> frequent itemset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Count the support of each candidate by scanning the database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Match each transaction against every candidate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Complexity ~ O(NMw) =&gt; </a:t>
            </a:r>
            <a:r>
              <a:rPr lang="en-US" smtClean="0">
                <a:solidFill>
                  <a:srgbClr val="FF0000"/>
                </a:solidFill>
              </a:rPr>
              <a:t>Expensive since M = 2</a:t>
            </a:r>
            <a:r>
              <a:rPr lang="en-US" baseline="30000" smtClean="0">
                <a:solidFill>
                  <a:srgbClr val="FF0000"/>
                </a:solidFill>
              </a:rPr>
              <a:t>d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!!!</a:t>
            </a:r>
          </a:p>
        </p:txBody>
      </p:sp>
      <p:graphicFrame>
        <p:nvGraphicFramePr>
          <p:cNvPr id="11269" name="Object 2"/>
          <p:cNvGraphicFramePr>
            <a:graphicFrameLocks noChangeAspect="1"/>
          </p:cNvGraphicFramePr>
          <p:nvPr/>
        </p:nvGraphicFramePr>
        <p:xfrm>
          <a:off x="1144588" y="3276600"/>
          <a:ext cx="728186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Visio" r:id="rId3" imgW="7643978" imgH="2744343" progId="Visio.Drawing.6">
                  <p:embed/>
                </p:oleObj>
              </mc:Choice>
              <mc:Fallback>
                <p:oleObj name="Visio" r:id="rId3" imgW="7643978" imgH="274434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3276600"/>
                        <a:ext cx="7281862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5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53A66F0-7371-4184-8DB4-829B22A03B0F}" type="slidenum">
              <a:rPr lang="en-US" sz="1000">
                <a:latin typeface="Verdana" pitchFamily="34" charset="0"/>
              </a:rPr>
              <a:pPr eaLnBrk="1" hangingPunct="1"/>
              <a:t>13</a:t>
            </a:fld>
            <a:endParaRPr lang="en-US" sz="1000">
              <a:latin typeface="Verdana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Reducing Number of Candidates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3563" y="1447800"/>
            <a:ext cx="8580437" cy="5181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CC3300"/>
                </a:solidFill>
              </a:rPr>
              <a:t>Apriori principle</a:t>
            </a:r>
            <a:r>
              <a:rPr lang="en-US" smtClean="0"/>
              <a:t>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If an itemset is frequent, then all of its subsets must also be frequent</a:t>
            </a:r>
          </a:p>
          <a:p>
            <a:pPr lvl="4" eaLnBrk="1" fontAlgn="auto" hangingPunct="1">
              <a:spcAft>
                <a:spcPts val="0"/>
              </a:spcAft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Apriori principle holds due to the following property of the support measure: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Support of an itemset never exceeds the support of its subsets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This is known as the </a:t>
            </a:r>
            <a:r>
              <a:rPr lang="en-US" smtClean="0">
                <a:solidFill>
                  <a:srgbClr val="CC3300"/>
                </a:solidFill>
              </a:rPr>
              <a:t>anti-monotone</a:t>
            </a:r>
            <a:r>
              <a:rPr lang="en-US" smtClean="0"/>
              <a:t> property of support</a:t>
            </a:r>
          </a:p>
        </p:txBody>
      </p:sp>
      <p:graphicFrame>
        <p:nvGraphicFramePr>
          <p:cNvPr id="12293" name="Object 2"/>
          <p:cNvGraphicFramePr>
            <a:graphicFrameLocks noChangeAspect="1"/>
          </p:cNvGraphicFramePr>
          <p:nvPr/>
        </p:nvGraphicFramePr>
        <p:xfrm>
          <a:off x="1981200" y="3984625"/>
          <a:ext cx="57150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3" imgW="1993900" imgH="203200" progId="Equation.3">
                  <p:embed/>
                </p:oleObj>
              </mc:Choice>
              <mc:Fallback>
                <p:oleObj name="Equation" r:id="rId3" imgW="1993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84625"/>
                        <a:ext cx="57150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1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6A792B3-4CD8-4423-9849-4F1B302B4E6B}" type="slidenum">
              <a:rPr lang="en-US" sz="1000">
                <a:latin typeface="Verdana" pitchFamily="34" charset="0"/>
              </a:rPr>
              <a:pPr eaLnBrk="1" hangingPunct="1"/>
              <a:t>14</a:t>
            </a:fld>
            <a:endParaRPr lang="en-US" sz="1000">
              <a:latin typeface="Verdana" pitchFamily="34" charset="0"/>
            </a:endParaRP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7975"/>
            <a:ext cx="8229600" cy="1139825"/>
          </a:xfrm>
        </p:spPr>
        <p:txBody>
          <a:bodyPr/>
          <a:lstStyle/>
          <a:p>
            <a:pPr eaLnBrk="1" hangingPunct="1"/>
            <a:r>
              <a:rPr lang="en-US" sz="4000" smtClean="0"/>
              <a:t>Illustrating Apriori Principle</a:t>
            </a:r>
          </a:p>
        </p:txBody>
      </p:sp>
      <p:grpSp>
        <p:nvGrpSpPr>
          <p:cNvPr id="13316" name="Group 2"/>
          <p:cNvGrpSpPr>
            <a:grpSpLocks/>
          </p:cNvGrpSpPr>
          <p:nvPr/>
        </p:nvGrpSpPr>
        <p:grpSpPr bwMode="auto">
          <a:xfrm>
            <a:off x="228600" y="1573213"/>
            <a:ext cx="8831263" cy="5235575"/>
            <a:chOff x="144" y="686"/>
            <a:chExt cx="5563" cy="3298"/>
          </a:xfrm>
        </p:grpSpPr>
        <p:sp>
          <p:nvSpPr>
            <p:cNvPr id="13320" name="Line 3"/>
            <p:cNvSpPr>
              <a:spLocks noChangeShapeType="1"/>
            </p:cNvSpPr>
            <p:nvPr/>
          </p:nvSpPr>
          <p:spPr bwMode="auto">
            <a:xfrm flipV="1">
              <a:off x="864" y="1920"/>
              <a:ext cx="57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Text Box 4"/>
            <p:cNvSpPr txBox="1">
              <a:spLocks noChangeArrowheads="1"/>
            </p:cNvSpPr>
            <p:nvPr/>
          </p:nvSpPr>
          <p:spPr bwMode="auto">
            <a:xfrm>
              <a:off x="144" y="2112"/>
              <a:ext cx="10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C6D9C"/>
                  </a:solidFill>
                </a:rPr>
                <a:t>Found to be Infrequent</a:t>
              </a:r>
              <a:endParaRPr lang="en-US" sz="2000">
                <a:solidFill>
                  <a:srgbClr val="0C6D9C"/>
                </a:solidFill>
                <a:sym typeface="Symbol" pitchFamily="18" charset="2"/>
              </a:endParaRPr>
            </a:p>
          </p:txBody>
        </p:sp>
        <p:graphicFrame>
          <p:nvGraphicFramePr>
            <p:cNvPr id="13322" name="Object 3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6" name="Visio" r:id="rId3" imgW="9866478" imgH="7377618" progId="Visio.Drawing.6">
                    <p:embed/>
                  </p:oleObj>
                </mc:Choice>
                <mc:Fallback>
                  <p:oleObj name="Visio" r:id="rId3" imgW="9866478" imgH="7377618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09800" y="1573213"/>
            <a:ext cx="6850063" cy="5235575"/>
            <a:chOff x="1392" y="686"/>
            <a:chExt cx="4315" cy="3298"/>
          </a:xfrm>
        </p:grpSpPr>
        <p:graphicFrame>
          <p:nvGraphicFramePr>
            <p:cNvPr id="13318" name="Object 2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7" name="Visio" r:id="rId5" imgW="9866478" imgH="7377618" progId="Visio.Drawing.6">
                    <p:embed/>
                  </p:oleObj>
                </mc:Choice>
                <mc:Fallback>
                  <p:oleObj name="Visio" r:id="rId5" imgW="9866478" imgH="7377618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9" name="Text Box 9"/>
            <p:cNvSpPr txBox="1">
              <a:spLocks noChangeArrowheads="1"/>
            </p:cNvSpPr>
            <p:nvPr/>
          </p:nvSpPr>
          <p:spPr bwMode="auto">
            <a:xfrm>
              <a:off x="1488" y="3494"/>
              <a:ext cx="91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0000"/>
                  </a:solidFill>
                </a:rPr>
                <a:t>Pruned supersets</a:t>
              </a:r>
              <a:endParaRPr lang="en-US" sz="2000">
                <a:solidFill>
                  <a:srgbClr val="FF0000"/>
                </a:solidFill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87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57175"/>
            <a:ext cx="7515225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8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Apriori</a:t>
            </a: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7086600" cy="3962400"/>
          </a:xfrm>
          <a:noFill/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219200" y="5638800"/>
            <a:ext cx="6035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Verdana" pitchFamily="34" charset="0"/>
              </a:rPr>
              <a:t>R. Agrawal and R. Srikant. </a:t>
            </a:r>
            <a:r>
              <a:rPr lang="en-US">
                <a:latin typeface="Verdana" pitchFamily="34" charset="0"/>
                <a:hlinkClick r:id="rId3"/>
              </a:rPr>
              <a:t>Fast algorithms for mining association rules</a:t>
            </a:r>
            <a:r>
              <a:rPr lang="en-US">
                <a:latin typeface="Verdana" pitchFamily="34" charset="0"/>
              </a:rPr>
              <a:t>. VLDB, 487-499, 1994</a:t>
            </a:r>
          </a:p>
        </p:txBody>
      </p:sp>
    </p:spTree>
    <p:extLst>
      <p:ext uri="{BB962C8B-B14F-4D97-AF65-F5344CB8AC3E}">
        <p14:creationId xmlns:p14="http://schemas.microsoft.com/office/powerpoint/2010/main" val="16646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82" y="304800"/>
            <a:ext cx="7582143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097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3152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572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Cluster Analysis?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1334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smtClean="0"/>
              <a:t>Finding groups of objects such that the objects in a group will be similar (or related) to one another and different from (or unrelated to) the objects in other groups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3276600" y="3875088"/>
            <a:ext cx="3048000" cy="2678112"/>
            <a:chOff x="2160" y="2544"/>
            <a:chExt cx="1920" cy="1687"/>
          </a:xfrm>
        </p:grpSpPr>
        <p:sp>
          <p:nvSpPr>
            <p:cNvPr id="4111" name="Line 5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Line 6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Freeform 7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AutoShape 8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AutoShape 9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AutoShape 10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AutoShape 11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AutoShape 12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AutoShape 13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AutoShape 14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AutoShape 15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AutoShape 16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AutoShape 17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AutoShape 18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AutoShape 19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AutoShape 20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AutoShape 21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AutoShape 22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AutoShape 23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AutoShape 24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AutoShape 25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AutoShape 26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AutoShape 27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AutoShape 28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AutoShape 29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AutoShape 30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671" name="Group 31"/>
          <p:cNvGrpSpPr>
            <a:grpSpLocks/>
          </p:cNvGrpSpPr>
          <p:nvPr/>
        </p:nvGrpSpPr>
        <p:grpSpPr bwMode="auto">
          <a:xfrm>
            <a:off x="5257800" y="2971800"/>
            <a:ext cx="3048000" cy="2514600"/>
            <a:chOff x="3312" y="1584"/>
            <a:chExt cx="1920" cy="1584"/>
          </a:xfrm>
        </p:grpSpPr>
        <p:sp>
          <p:nvSpPr>
            <p:cNvPr id="4109" name="Line 32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AutoShape 33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12674" name="Group 34"/>
          <p:cNvGrpSpPr>
            <a:grpSpLocks/>
          </p:cNvGrpSpPr>
          <p:nvPr/>
        </p:nvGrpSpPr>
        <p:grpSpPr bwMode="auto">
          <a:xfrm>
            <a:off x="2895600" y="3962400"/>
            <a:ext cx="3276600" cy="2286000"/>
            <a:chOff x="1824" y="2208"/>
            <a:chExt cx="2064" cy="1440"/>
          </a:xfrm>
        </p:grpSpPr>
        <p:sp>
          <p:nvSpPr>
            <p:cNvPr id="4106" name="Oval 35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Oval 36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Oval 37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678" name="Group 38"/>
          <p:cNvGrpSpPr>
            <a:grpSpLocks/>
          </p:cNvGrpSpPr>
          <p:nvPr/>
        </p:nvGrpSpPr>
        <p:grpSpPr bwMode="auto">
          <a:xfrm>
            <a:off x="1295400" y="3276600"/>
            <a:ext cx="2286000" cy="1676400"/>
            <a:chOff x="816" y="1776"/>
            <a:chExt cx="1440" cy="1056"/>
          </a:xfrm>
        </p:grpSpPr>
        <p:sp>
          <p:nvSpPr>
            <p:cNvPr id="4104" name="Line 39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AutoShape 40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66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Data Mining and Machine Learning are Ubiquitous!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Netflix</a:t>
            </a:r>
          </a:p>
          <a:p>
            <a:r>
              <a:rPr lang="en-US" dirty="0" smtClean="0"/>
              <a:t>Amazon</a:t>
            </a:r>
          </a:p>
          <a:p>
            <a:r>
              <a:rPr lang="en-US" dirty="0" smtClean="0"/>
              <a:t>Wal-Mart</a:t>
            </a:r>
          </a:p>
          <a:p>
            <a:r>
              <a:rPr lang="en-US" dirty="0" smtClean="0"/>
              <a:t>Algorithmic Trading/High Frequency Trading</a:t>
            </a:r>
          </a:p>
          <a:p>
            <a:r>
              <a:rPr lang="en-US" dirty="0" smtClean="0"/>
              <a:t>Banks (</a:t>
            </a:r>
            <a:r>
              <a:rPr lang="en-US" dirty="0" err="1" smtClean="0"/>
              <a:t>Segmint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Google/Yahoo/Microsoft/IBM</a:t>
            </a:r>
          </a:p>
          <a:p>
            <a:r>
              <a:rPr lang="en-US" dirty="0" smtClean="0"/>
              <a:t>CRM/Consumer Behavior Profiling</a:t>
            </a:r>
          </a:p>
          <a:p>
            <a:r>
              <a:rPr lang="en-US" dirty="0" smtClean="0"/>
              <a:t>Consumer Review</a:t>
            </a:r>
          </a:p>
          <a:p>
            <a:r>
              <a:rPr lang="en-US" dirty="0" smtClean="0"/>
              <a:t>Mobile Ads</a:t>
            </a:r>
          </a:p>
          <a:p>
            <a:r>
              <a:rPr lang="en-US" dirty="0" smtClean="0"/>
              <a:t>Social Network (Facebook/Twitter/Google+)</a:t>
            </a:r>
          </a:p>
          <a:p>
            <a:r>
              <a:rPr lang="en-US" dirty="0" smtClean="0"/>
              <a:t>Voting Behaviors</a:t>
            </a:r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91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of Cluster Analysis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30725"/>
          </a:xfrm>
        </p:spPr>
        <p:txBody>
          <a:bodyPr/>
          <a:lstStyle/>
          <a:p>
            <a:pPr eaLnBrk="1" hangingPunct="1"/>
            <a:r>
              <a:rPr lang="en-US" sz="2400" b="1" smtClean="0"/>
              <a:t>Understanding</a:t>
            </a:r>
          </a:p>
          <a:p>
            <a:pPr lvl="1" eaLnBrk="1" hangingPunct="1"/>
            <a:r>
              <a:rPr lang="en-US" sz="2000" smtClean="0"/>
              <a:t>Group related documents for browsing, group genes and proteins that have similar functionality, or group stocks with similar price fluctuations</a:t>
            </a:r>
            <a:endParaRPr lang="en-US" sz="2000" b="1" smtClean="0"/>
          </a:p>
          <a:p>
            <a:pPr eaLnBrk="1" hangingPunct="1"/>
            <a:endParaRPr lang="en-US" sz="2400" b="1" smtClean="0"/>
          </a:p>
          <a:p>
            <a:pPr eaLnBrk="1" hangingPunct="1"/>
            <a:r>
              <a:rPr lang="en-US" sz="2400" b="1" smtClean="0"/>
              <a:t>Summarization</a:t>
            </a:r>
          </a:p>
          <a:p>
            <a:pPr lvl="1" eaLnBrk="1" hangingPunct="1"/>
            <a:r>
              <a:rPr lang="en-US" sz="2000" smtClean="0"/>
              <a:t>Reduce the size of large data sets</a:t>
            </a:r>
          </a:p>
          <a:p>
            <a:pPr eaLnBrk="1" hangingPunct="1"/>
            <a:endParaRPr lang="en-US" sz="2400" smtClean="0"/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97413" y="1600200"/>
          <a:ext cx="3940175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Document" r:id="rId3" imgW="5620181" imgH="3122232" progId="Word.Document.8">
                  <p:embed/>
                </p:oleObj>
              </mc:Choice>
              <mc:Fallback>
                <p:oleObj name="Document" r:id="rId3" imgW="5620181" imgH="3122232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1600200"/>
                        <a:ext cx="3940175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Picture 5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3338" y="3941763"/>
            <a:ext cx="3108325" cy="2189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724400" y="5654675"/>
            <a:ext cx="2209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Clustering precipitation in Australia</a:t>
            </a:r>
          </a:p>
        </p:txBody>
      </p:sp>
    </p:spTree>
    <p:extLst>
      <p:ext uri="{BB962C8B-B14F-4D97-AF65-F5344CB8AC3E}">
        <p14:creationId xmlns:p14="http://schemas.microsoft.com/office/powerpoint/2010/main" val="30195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9535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Notion of a Cluster can be Ambiguous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685800" y="1905000"/>
            <a:ext cx="3344863" cy="1479550"/>
            <a:chOff x="432" y="1200"/>
            <a:chExt cx="2107" cy="932"/>
          </a:xfrm>
        </p:grpSpPr>
        <p:grpSp>
          <p:nvGrpSpPr>
            <p:cNvPr id="6217" name="Group 4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6219" name="Oval 5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0" name="Oval 6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1" name="Oval 7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2" name="Oval 8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3" name="Oval 9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4" name="Oval 10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5" name="Oval 11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6" name="Oval 12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7" name="Oval 13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8" name="Oval 14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8" name="Oval 24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18" name="Rectangle 25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How many clusters?</a:t>
              </a:r>
              <a:endParaRPr lang="en-US" sz="1600">
                <a:latin typeface="Times New Roman" pitchFamily="18" charset="0"/>
              </a:endParaRPr>
            </a:p>
          </p:txBody>
        </p:sp>
      </p:grpSp>
      <p:grpSp>
        <p:nvGrpSpPr>
          <p:cNvPr id="115738" name="Group 26"/>
          <p:cNvGrpSpPr>
            <a:grpSpLocks/>
          </p:cNvGrpSpPr>
          <p:nvPr/>
        </p:nvGrpSpPr>
        <p:grpSpPr bwMode="auto">
          <a:xfrm>
            <a:off x="4960938" y="4114800"/>
            <a:ext cx="3344862" cy="1371600"/>
            <a:chOff x="3125" y="2592"/>
            <a:chExt cx="2107" cy="864"/>
          </a:xfrm>
        </p:grpSpPr>
        <p:grpSp>
          <p:nvGrpSpPr>
            <p:cNvPr id="6195" name="Group 27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6197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44" name="AutoShape 32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745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746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04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6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0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1" name="AutoShape 42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AutoShape 43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AutoShape 44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4" name="AutoShape 45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5" name="AutoShape 46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6" name="AutoShape 47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96" name="Rectangle 4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Four Clusters</a:t>
              </a:r>
              <a:r>
                <a:rPr lang="en-US" sz="160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15761" name="Group 49"/>
          <p:cNvGrpSpPr>
            <a:grpSpLocks/>
          </p:cNvGrpSpPr>
          <p:nvPr/>
        </p:nvGrpSpPr>
        <p:grpSpPr bwMode="auto">
          <a:xfrm>
            <a:off x="685800" y="4114800"/>
            <a:ext cx="3344863" cy="1371600"/>
            <a:chOff x="432" y="2592"/>
            <a:chExt cx="2107" cy="864"/>
          </a:xfrm>
        </p:grpSpPr>
        <p:grpSp>
          <p:nvGrpSpPr>
            <p:cNvPr id="6173" name="Group 50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61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AutoShape 57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AutoShape 58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AutoShape 59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AutoShape 60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Rectangle 66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Rectangle 67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Rectangle 68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Rectangle 69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Rectangle 70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74" name="Rectangle 71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Two Clusters</a:t>
              </a:r>
              <a:r>
                <a:rPr lang="en-US" sz="160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15784" name="Group 72"/>
          <p:cNvGrpSpPr>
            <a:grpSpLocks/>
          </p:cNvGrpSpPr>
          <p:nvPr/>
        </p:nvGrpSpPr>
        <p:grpSpPr bwMode="auto">
          <a:xfrm>
            <a:off x="4960938" y="1905000"/>
            <a:ext cx="3344862" cy="1479550"/>
            <a:chOff x="3125" y="1200"/>
            <a:chExt cx="2107" cy="932"/>
          </a:xfrm>
        </p:grpSpPr>
        <p:grpSp>
          <p:nvGrpSpPr>
            <p:cNvPr id="6151" name="Group 73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6153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AutoShape 77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90" name="AutoShape 78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791" name="AutoShape 79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792" name="AutoShape 80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60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AutoShape 87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AutoShape 88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AutoShape 89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AutoShape 90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" name="Oval 91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Oval 92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" name="Oval 93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2" name="Rectangle 94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Six Clusters</a:t>
              </a:r>
              <a:r>
                <a:rPr lang="en-US" sz="1600">
                  <a:latin typeface="Times New Roman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541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Types of Clusterings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600200"/>
            <a:ext cx="7916863" cy="4465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</a:t>
            </a:r>
            <a:r>
              <a:rPr lang="en-US" smtClean="0">
                <a:solidFill>
                  <a:srgbClr val="FF0000"/>
                </a:solidFill>
              </a:rPr>
              <a:t>clustering</a:t>
            </a:r>
            <a:r>
              <a:rPr lang="en-US" smtClean="0"/>
              <a:t> is a set of clusters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Important distinction between </a:t>
            </a:r>
            <a:r>
              <a:rPr lang="en-US" smtClean="0">
                <a:solidFill>
                  <a:srgbClr val="FF0000"/>
                </a:solidFill>
              </a:rPr>
              <a:t>hierarchical</a:t>
            </a:r>
            <a:r>
              <a:rPr lang="en-US" smtClean="0"/>
              <a:t> and </a:t>
            </a:r>
            <a:r>
              <a:rPr lang="en-US" smtClean="0">
                <a:solidFill>
                  <a:srgbClr val="FF0000"/>
                </a:solidFill>
              </a:rPr>
              <a:t>partitional</a:t>
            </a:r>
            <a:r>
              <a:rPr lang="en-US" smtClean="0">
                <a:solidFill>
                  <a:srgbClr val="FFCC00"/>
                </a:solidFill>
              </a:rPr>
              <a:t> </a:t>
            </a:r>
            <a:r>
              <a:rPr lang="en-US" smtClean="0"/>
              <a:t>sets of clusters </a:t>
            </a:r>
            <a:endParaRPr lang="en-US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200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Partitional Clustering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division data objects into non-overlapping subsets (clusters) such that each data object is in exactly one subset</a:t>
            </a:r>
          </a:p>
          <a:p>
            <a:pPr lvl="1" eaLnBrk="1" hangingPunct="1">
              <a:lnSpc>
                <a:spcPct val="90000"/>
              </a:lnSpc>
            </a:pPr>
            <a:endParaRPr lang="en-US" sz="1000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Hierarchical clustering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set of nested clusters organized as a hierarchical tree </a:t>
            </a:r>
          </a:p>
        </p:txBody>
      </p:sp>
    </p:spTree>
    <p:extLst>
      <p:ext uri="{BB962C8B-B14F-4D97-AF65-F5344CB8AC3E}">
        <p14:creationId xmlns:p14="http://schemas.microsoft.com/office/powerpoint/2010/main" val="2297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9535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Partitional Clustering</a:t>
            </a:r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1254125" y="2517775"/>
            <a:ext cx="96838" cy="101600"/>
          </a:xfrm>
          <a:custGeom>
            <a:avLst/>
            <a:gdLst>
              <a:gd name="T0" fmla="*/ 153731119 w 61"/>
              <a:gd name="T1" fmla="*/ 75604688 h 64"/>
              <a:gd name="T2" fmla="*/ 138610103 w 61"/>
              <a:gd name="T3" fmla="*/ 123488450 h 64"/>
              <a:gd name="T4" fmla="*/ 108368072 w 61"/>
              <a:gd name="T5" fmla="*/ 153730325 h 64"/>
              <a:gd name="T6" fmla="*/ 60484062 w 61"/>
              <a:gd name="T7" fmla="*/ 161290000 h 64"/>
              <a:gd name="T8" fmla="*/ 22682317 w 61"/>
              <a:gd name="T9" fmla="*/ 138609388 h 64"/>
              <a:gd name="T10" fmla="*/ 0 w 61"/>
              <a:gd name="T11" fmla="*/ 98286888 h 64"/>
              <a:gd name="T12" fmla="*/ 0 w 61"/>
              <a:gd name="T13" fmla="*/ 60483750 h 64"/>
              <a:gd name="T14" fmla="*/ 22682317 w 61"/>
              <a:gd name="T15" fmla="*/ 22682200 h 64"/>
              <a:gd name="T16" fmla="*/ 60484062 w 61"/>
              <a:gd name="T17" fmla="*/ 0 h 64"/>
              <a:gd name="T18" fmla="*/ 108368072 w 61"/>
              <a:gd name="T19" fmla="*/ 7561263 h 64"/>
              <a:gd name="T20" fmla="*/ 138610103 w 61"/>
              <a:gd name="T21" fmla="*/ 37803138 h 64"/>
              <a:gd name="T22" fmla="*/ 153731119 w 61"/>
              <a:gd name="T23" fmla="*/ 75604688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1254125" y="2716213"/>
            <a:ext cx="96838" cy="98425"/>
          </a:xfrm>
          <a:custGeom>
            <a:avLst/>
            <a:gdLst>
              <a:gd name="T0" fmla="*/ 153731119 w 61"/>
              <a:gd name="T1" fmla="*/ 78125638 h 62"/>
              <a:gd name="T2" fmla="*/ 138610103 w 61"/>
              <a:gd name="T3" fmla="*/ 123488450 h 62"/>
              <a:gd name="T4" fmla="*/ 108368072 w 61"/>
              <a:gd name="T5" fmla="*/ 156249688 h 62"/>
              <a:gd name="T6" fmla="*/ 60484062 w 61"/>
              <a:gd name="T7" fmla="*/ 156249688 h 62"/>
              <a:gd name="T8" fmla="*/ 22682317 w 61"/>
              <a:gd name="T9" fmla="*/ 138609388 h 62"/>
              <a:gd name="T10" fmla="*/ 0 w 61"/>
              <a:gd name="T11" fmla="*/ 100806250 h 62"/>
              <a:gd name="T12" fmla="*/ 0 w 61"/>
              <a:gd name="T13" fmla="*/ 55443438 h 62"/>
              <a:gd name="T14" fmla="*/ 22682317 w 61"/>
              <a:gd name="T15" fmla="*/ 22682200 h 62"/>
              <a:gd name="T16" fmla="*/ 60484062 w 61"/>
              <a:gd name="T17" fmla="*/ 0 h 62"/>
              <a:gd name="T18" fmla="*/ 108368072 w 61"/>
              <a:gd name="T19" fmla="*/ 7561263 h 62"/>
              <a:gd name="T20" fmla="*/ 138610103 w 61"/>
              <a:gd name="T21" fmla="*/ 40322500 h 62"/>
              <a:gd name="T22" fmla="*/ 153731119 w 61"/>
              <a:gd name="T23" fmla="*/ 78125638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1951038" y="4711700"/>
            <a:ext cx="96837" cy="98425"/>
          </a:xfrm>
          <a:custGeom>
            <a:avLst/>
            <a:gdLst>
              <a:gd name="T0" fmla="*/ 153727944 w 61"/>
              <a:gd name="T1" fmla="*/ 78125638 h 62"/>
              <a:gd name="T2" fmla="*/ 138607084 w 61"/>
              <a:gd name="T3" fmla="*/ 115927188 h 62"/>
              <a:gd name="T4" fmla="*/ 108365365 w 61"/>
              <a:gd name="T5" fmla="*/ 148690013 h 62"/>
              <a:gd name="T6" fmla="*/ 60483438 w 61"/>
              <a:gd name="T7" fmla="*/ 156249688 h 62"/>
              <a:gd name="T8" fmla="*/ 22680495 w 61"/>
              <a:gd name="T9" fmla="*/ 133569075 h 62"/>
              <a:gd name="T10" fmla="*/ 0 w 61"/>
              <a:gd name="T11" fmla="*/ 100806250 h 62"/>
              <a:gd name="T12" fmla="*/ 0 w 61"/>
              <a:gd name="T13" fmla="*/ 55443438 h 62"/>
              <a:gd name="T14" fmla="*/ 22680495 w 61"/>
              <a:gd name="T15" fmla="*/ 17641888 h 62"/>
              <a:gd name="T16" fmla="*/ 60483438 w 61"/>
              <a:gd name="T17" fmla="*/ 0 h 62"/>
              <a:gd name="T18" fmla="*/ 108365365 w 61"/>
              <a:gd name="T19" fmla="*/ 0 h 62"/>
              <a:gd name="T20" fmla="*/ 138607084 w 61"/>
              <a:gd name="T21" fmla="*/ 32762825 h 62"/>
              <a:gd name="T22" fmla="*/ 153727944 w 61"/>
              <a:gd name="T23" fmla="*/ 78125638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Freeform 6"/>
          <p:cNvSpPr>
            <a:spLocks/>
          </p:cNvSpPr>
          <p:nvPr/>
        </p:nvSpPr>
        <p:spPr bwMode="auto">
          <a:xfrm>
            <a:off x="1550988" y="2619375"/>
            <a:ext cx="96837" cy="96838"/>
          </a:xfrm>
          <a:custGeom>
            <a:avLst/>
            <a:gdLst>
              <a:gd name="T0" fmla="*/ 153727944 w 61"/>
              <a:gd name="T1" fmla="*/ 78126041 h 61"/>
              <a:gd name="T2" fmla="*/ 146168308 w 61"/>
              <a:gd name="T3" fmla="*/ 115927786 h 61"/>
              <a:gd name="T4" fmla="*/ 108365365 w 61"/>
              <a:gd name="T5" fmla="*/ 146169817 h 61"/>
              <a:gd name="T6" fmla="*/ 63002787 w 61"/>
              <a:gd name="T7" fmla="*/ 153731119 h 61"/>
              <a:gd name="T8" fmla="*/ 22680495 w 61"/>
              <a:gd name="T9" fmla="*/ 138610103 h 61"/>
              <a:gd name="T10" fmla="*/ 0 w 61"/>
              <a:gd name="T11" fmla="*/ 100806770 h 61"/>
              <a:gd name="T12" fmla="*/ 0 w 61"/>
              <a:gd name="T13" fmla="*/ 52924348 h 61"/>
              <a:gd name="T14" fmla="*/ 22680495 w 61"/>
              <a:gd name="T15" fmla="*/ 15121016 h 61"/>
              <a:gd name="T16" fmla="*/ 63002787 w 61"/>
              <a:gd name="T17" fmla="*/ 0 h 61"/>
              <a:gd name="T18" fmla="*/ 108365365 w 61"/>
              <a:gd name="T19" fmla="*/ 7561302 h 61"/>
              <a:gd name="T20" fmla="*/ 146168308 w 61"/>
              <a:gd name="T21" fmla="*/ 30242031 h 61"/>
              <a:gd name="T22" fmla="*/ 153727944 w 61"/>
              <a:gd name="T23" fmla="*/ 78126041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1951038" y="3914775"/>
            <a:ext cx="96837" cy="96838"/>
          </a:xfrm>
          <a:custGeom>
            <a:avLst/>
            <a:gdLst>
              <a:gd name="T0" fmla="*/ 153727944 w 61"/>
              <a:gd name="T1" fmla="*/ 75605078 h 61"/>
              <a:gd name="T2" fmla="*/ 138607084 w 61"/>
              <a:gd name="T3" fmla="*/ 115927786 h 61"/>
              <a:gd name="T4" fmla="*/ 108365365 w 61"/>
              <a:gd name="T5" fmla="*/ 146169817 h 61"/>
              <a:gd name="T6" fmla="*/ 60483438 w 61"/>
              <a:gd name="T7" fmla="*/ 153731119 h 61"/>
              <a:gd name="T8" fmla="*/ 22680495 w 61"/>
              <a:gd name="T9" fmla="*/ 138610103 h 61"/>
              <a:gd name="T10" fmla="*/ 0 w 61"/>
              <a:gd name="T11" fmla="*/ 98287395 h 61"/>
              <a:gd name="T12" fmla="*/ 0 w 61"/>
              <a:gd name="T13" fmla="*/ 52924348 h 61"/>
              <a:gd name="T14" fmla="*/ 22680495 w 61"/>
              <a:gd name="T15" fmla="*/ 15121016 h 61"/>
              <a:gd name="T16" fmla="*/ 60483438 w 61"/>
              <a:gd name="T17" fmla="*/ 0 h 61"/>
              <a:gd name="T18" fmla="*/ 108365365 w 61"/>
              <a:gd name="T19" fmla="*/ 7561302 h 61"/>
              <a:gd name="T20" fmla="*/ 138607084 w 61"/>
              <a:gd name="T21" fmla="*/ 30242031 h 61"/>
              <a:gd name="T22" fmla="*/ 153727944 w 61"/>
              <a:gd name="T23" fmla="*/ 75605078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>
            <a:off x="2120900" y="1825625"/>
            <a:ext cx="98425" cy="98425"/>
          </a:xfrm>
          <a:custGeom>
            <a:avLst/>
            <a:gdLst>
              <a:gd name="T0" fmla="*/ 156249688 w 62"/>
              <a:gd name="T1" fmla="*/ 78125638 h 62"/>
              <a:gd name="T2" fmla="*/ 141128750 w 62"/>
              <a:gd name="T3" fmla="*/ 115927188 h 62"/>
              <a:gd name="T4" fmla="*/ 108367513 w 62"/>
              <a:gd name="T5" fmla="*/ 146169063 h 62"/>
              <a:gd name="T6" fmla="*/ 63004700 w 62"/>
              <a:gd name="T7" fmla="*/ 156249688 h 62"/>
              <a:gd name="T8" fmla="*/ 22682200 w 62"/>
              <a:gd name="T9" fmla="*/ 138609388 h 62"/>
              <a:gd name="T10" fmla="*/ 0 w 62"/>
              <a:gd name="T11" fmla="*/ 100806250 h 62"/>
              <a:gd name="T12" fmla="*/ 0 w 62"/>
              <a:gd name="T13" fmla="*/ 55443438 h 62"/>
              <a:gd name="T14" fmla="*/ 22682200 w 62"/>
              <a:gd name="T15" fmla="*/ 15120938 h 62"/>
              <a:gd name="T16" fmla="*/ 63004700 w 62"/>
              <a:gd name="T17" fmla="*/ 0 h 62"/>
              <a:gd name="T18" fmla="*/ 108367513 w 62"/>
              <a:gd name="T19" fmla="*/ 7561263 h 62"/>
              <a:gd name="T20" fmla="*/ 141128750 w 62"/>
              <a:gd name="T21" fmla="*/ 30241875 h 62"/>
              <a:gd name="T22" fmla="*/ 156249688 w 62"/>
              <a:gd name="T23" fmla="*/ 78125638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>
            <a:off x="2351088" y="2020888"/>
            <a:ext cx="96837" cy="96837"/>
          </a:xfrm>
          <a:custGeom>
            <a:avLst/>
            <a:gdLst>
              <a:gd name="T0" fmla="*/ 153727944 w 61"/>
              <a:gd name="T1" fmla="*/ 78123647 h 61"/>
              <a:gd name="T2" fmla="*/ 138607084 w 61"/>
              <a:gd name="T3" fmla="*/ 123486225 h 61"/>
              <a:gd name="T4" fmla="*/ 108365365 w 61"/>
              <a:gd name="T5" fmla="*/ 146168308 h 61"/>
              <a:gd name="T6" fmla="*/ 60483438 w 61"/>
              <a:gd name="T7" fmla="*/ 153727944 h 61"/>
              <a:gd name="T8" fmla="*/ 22680495 w 61"/>
              <a:gd name="T9" fmla="*/ 138607084 h 61"/>
              <a:gd name="T10" fmla="*/ 0 w 61"/>
              <a:gd name="T11" fmla="*/ 100805730 h 61"/>
              <a:gd name="T12" fmla="*/ 0 w 61"/>
              <a:gd name="T13" fmla="*/ 52922214 h 61"/>
              <a:gd name="T14" fmla="*/ 22680495 w 61"/>
              <a:gd name="T15" fmla="*/ 15120859 h 61"/>
              <a:gd name="T16" fmla="*/ 60483438 w 61"/>
              <a:gd name="T17" fmla="*/ 0 h 61"/>
              <a:gd name="T18" fmla="*/ 108365365 w 61"/>
              <a:gd name="T19" fmla="*/ 7559636 h 61"/>
              <a:gd name="T20" fmla="*/ 138607084 w 61"/>
              <a:gd name="T21" fmla="*/ 37801355 h 61"/>
              <a:gd name="T22" fmla="*/ 153727944 w 61"/>
              <a:gd name="T23" fmla="*/ 7812364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2447925" y="2317750"/>
            <a:ext cx="96838" cy="101600"/>
          </a:xfrm>
          <a:custGeom>
            <a:avLst/>
            <a:gdLst>
              <a:gd name="T0" fmla="*/ 153731119 w 61"/>
              <a:gd name="T1" fmla="*/ 78125638 h 64"/>
              <a:gd name="T2" fmla="*/ 146169817 w 61"/>
              <a:gd name="T3" fmla="*/ 123488450 h 64"/>
              <a:gd name="T4" fmla="*/ 108368072 w 61"/>
              <a:gd name="T5" fmla="*/ 153730325 h 64"/>
              <a:gd name="T6" fmla="*/ 70564739 w 61"/>
              <a:gd name="T7" fmla="*/ 161290000 h 64"/>
              <a:gd name="T8" fmla="*/ 22682317 w 61"/>
              <a:gd name="T9" fmla="*/ 138609388 h 64"/>
              <a:gd name="T10" fmla="*/ 0 w 61"/>
              <a:gd name="T11" fmla="*/ 100806250 h 64"/>
              <a:gd name="T12" fmla="*/ 0 w 61"/>
              <a:gd name="T13" fmla="*/ 60483750 h 64"/>
              <a:gd name="T14" fmla="*/ 22682317 w 61"/>
              <a:gd name="T15" fmla="*/ 22682200 h 64"/>
              <a:gd name="T16" fmla="*/ 70564739 w 61"/>
              <a:gd name="T17" fmla="*/ 0 h 64"/>
              <a:gd name="T18" fmla="*/ 108368072 w 61"/>
              <a:gd name="T19" fmla="*/ 7561263 h 64"/>
              <a:gd name="T20" fmla="*/ 146169817 w 61"/>
              <a:gd name="T21" fmla="*/ 37803138 h 64"/>
              <a:gd name="T22" fmla="*/ 153731119 w 61"/>
              <a:gd name="T23" fmla="*/ 78125638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2847975" y="2317750"/>
            <a:ext cx="96838" cy="101600"/>
          </a:xfrm>
          <a:custGeom>
            <a:avLst/>
            <a:gdLst>
              <a:gd name="T0" fmla="*/ 153731119 w 61"/>
              <a:gd name="T1" fmla="*/ 78125638 h 64"/>
              <a:gd name="T2" fmla="*/ 146169817 w 61"/>
              <a:gd name="T3" fmla="*/ 123488450 h 64"/>
              <a:gd name="T4" fmla="*/ 108368072 w 61"/>
              <a:gd name="T5" fmla="*/ 153730325 h 64"/>
              <a:gd name="T6" fmla="*/ 68045364 w 61"/>
              <a:gd name="T7" fmla="*/ 161290000 h 64"/>
              <a:gd name="T8" fmla="*/ 22682317 w 61"/>
              <a:gd name="T9" fmla="*/ 138609388 h 64"/>
              <a:gd name="T10" fmla="*/ 0 w 61"/>
              <a:gd name="T11" fmla="*/ 100806250 h 64"/>
              <a:gd name="T12" fmla="*/ 0 w 61"/>
              <a:gd name="T13" fmla="*/ 60483750 h 64"/>
              <a:gd name="T14" fmla="*/ 22682317 w 61"/>
              <a:gd name="T15" fmla="*/ 22682200 h 64"/>
              <a:gd name="T16" fmla="*/ 68045364 w 61"/>
              <a:gd name="T17" fmla="*/ 0 h 64"/>
              <a:gd name="T18" fmla="*/ 108368072 w 61"/>
              <a:gd name="T19" fmla="*/ 7561263 h 64"/>
              <a:gd name="T20" fmla="*/ 146169817 w 61"/>
              <a:gd name="T21" fmla="*/ 37803138 h 64"/>
              <a:gd name="T22" fmla="*/ 153731119 w 61"/>
              <a:gd name="T23" fmla="*/ 78125638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2647950" y="2117725"/>
            <a:ext cx="96838" cy="103188"/>
          </a:xfrm>
          <a:custGeom>
            <a:avLst/>
            <a:gdLst>
              <a:gd name="T0" fmla="*/ 153731119 w 61"/>
              <a:gd name="T1" fmla="*/ 85685728 h 65"/>
              <a:gd name="T2" fmla="*/ 146169817 w 61"/>
              <a:gd name="T3" fmla="*/ 123489048 h 65"/>
              <a:gd name="T4" fmla="*/ 108368072 w 61"/>
              <a:gd name="T5" fmla="*/ 153731070 h 65"/>
              <a:gd name="T6" fmla="*/ 70564739 w 61"/>
              <a:gd name="T7" fmla="*/ 163811744 h 65"/>
              <a:gd name="T8" fmla="*/ 22682317 w 61"/>
              <a:gd name="T9" fmla="*/ 138610059 h 65"/>
              <a:gd name="T10" fmla="*/ 0 w 61"/>
              <a:gd name="T11" fmla="*/ 100806738 h 65"/>
              <a:gd name="T12" fmla="*/ 0 w 61"/>
              <a:gd name="T13" fmla="*/ 63005005 h 65"/>
              <a:gd name="T14" fmla="*/ 22682317 w 61"/>
              <a:gd name="T15" fmla="*/ 22682310 h 65"/>
              <a:gd name="T16" fmla="*/ 70564739 w 61"/>
              <a:gd name="T17" fmla="*/ 0 h 65"/>
              <a:gd name="T18" fmla="*/ 108368072 w 61"/>
              <a:gd name="T19" fmla="*/ 7561299 h 65"/>
              <a:gd name="T20" fmla="*/ 146169817 w 61"/>
              <a:gd name="T21" fmla="*/ 40322695 h 65"/>
              <a:gd name="T22" fmla="*/ 153731119 w 61"/>
              <a:gd name="T23" fmla="*/ 85685728 h 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2647950" y="1724025"/>
            <a:ext cx="96838" cy="96838"/>
          </a:xfrm>
          <a:custGeom>
            <a:avLst/>
            <a:gdLst>
              <a:gd name="T0" fmla="*/ 153731119 w 61"/>
              <a:gd name="T1" fmla="*/ 75605078 h 61"/>
              <a:gd name="T2" fmla="*/ 146169817 w 61"/>
              <a:gd name="T3" fmla="*/ 123489088 h 61"/>
              <a:gd name="T4" fmla="*/ 108368072 w 61"/>
              <a:gd name="T5" fmla="*/ 153731119 h 61"/>
              <a:gd name="T6" fmla="*/ 70564739 w 61"/>
              <a:gd name="T7" fmla="*/ 153731119 h 61"/>
              <a:gd name="T8" fmla="*/ 22682317 w 61"/>
              <a:gd name="T9" fmla="*/ 138610103 h 61"/>
              <a:gd name="T10" fmla="*/ 0 w 61"/>
              <a:gd name="T11" fmla="*/ 100806770 h 61"/>
              <a:gd name="T12" fmla="*/ 0 w 61"/>
              <a:gd name="T13" fmla="*/ 52924348 h 61"/>
              <a:gd name="T14" fmla="*/ 22682317 w 61"/>
              <a:gd name="T15" fmla="*/ 22682317 h 61"/>
              <a:gd name="T16" fmla="*/ 70564739 w 61"/>
              <a:gd name="T17" fmla="*/ 0 h 61"/>
              <a:gd name="T18" fmla="*/ 108368072 w 61"/>
              <a:gd name="T19" fmla="*/ 7561302 h 61"/>
              <a:gd name="T20" fmla="*/ 146169817 w 61"/>
              <a:gd name="T21" fmla="*/ 37803333 h 61"/>
              <a:gd name="T22" fmla="*/ 153731119 w 61"/>
              <a:gd name="T23" fmla="*/ 75605078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Freeform 14"/>
          <p:cNvSpPr>
            <a:spLocks/>
          </p:cNvSpPr>
          <p:nvPr/>
        </p:nvSpPr>
        <p:spPr bwMode="auto">
          <a:xfrm>
            <a:off x="3344863" y="4711700"/>
            <a:ext cx="103187" cy="98425"/>
          </a:xfrm>
          <a:custGeom>
            <a:avLst/>
            <a:gdLst>
              <a:gd name="T0" fmla="*/ 163808569 w 65"/>
              <a:gd name="T1" fmla="*/ 78125638 h 62"/>
              <a:gd name="T2" fmla="*/ 146168354 w 65"/>
              <a:gd name="T3" fmla="*/ 115927188 h 62"/>
              <a:gd name="T4" fmla="*/ 115926626 w 65"/>
              <a:gd name="T5" fmla="*/ 148690013 h 62"/>
              <a:gd name="T6" fmla="*/ 70564033 w 65"/>
              <a:gd name="T7" fmla="*/ 156249688 h 62"/>
              <a:gd name="T8" fmla="*/ 30241728 w 65"/>
              <a:gd name="T9" fmla="*/ 133569075 h 62"/>
              <a:gd name="T10" fmla="*/ 0 w 65"/>
              <a:gd name="T11" fmla="*/ 100806250 h 62"/>
              <a:gd name="T12" fmla="*/ 0 w 65"/>
              <a:gd name="T13" fmla="*/ 55443438 h 62"/>
              <a:gd name="T14" fmla="*/ 30241728 w 65"/>
              <a:gd name="T15" fmla="*/ 17641888 h 62"/>
              <a:gd name="T16" fmla="*/ 70564033 w 65"/>
              <a:gd name="T17" fmla="*/ 0 h 62"/>
              <a:gd name="T18" fmla="*/ 115926626 w 65"/>
              <a:gd name="T19" fmla="*/ 0 h 62"/>
              <a:gd name="T20" fmla="*/ 146168354 w 65"/>
              <a:gd name="T21" fmla="*/ 32762825 h 62"/>
              <a:gd name="T22" fmla="*/ 163808569 w 65"/>
              <a:gd name="T23" fmla="*/ 78125638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Freeform 15"/>
          <p:cNvSpPr>
            <a:spLocks/>
          </p:cNvSpPr>
          <p:nvPr/>
        </p:nvSpPr>
        <p:spPr bwMode="auto">
          <a:xfrm>
            <a:off x="1550988" y="2220913"/>
            <a:ext cx="96837" cy="96837"/>
          </a:xfrm>
          <a:custGeom>
            <a:avLst/>
            <a:gdLst>
              <a:gd name="T0" fmla="*/ 153727944 w 61"/>
              <a:gd name="T1" fmla="*/ 75604297 h 61"/>
              <a:gd name="T2" fmla="*/ 146168308 w 61"/>
              <a:gd name="T3" fmla="*/ 123486225 h 61"/>
              <a:gd name="T4" fmla="*/ 108365365 w 61"/>
              <a:gd name="T5" fmla="*/ 146168308 h 61"/>
              <a:gd name="T6" fmla="*/ 63002787 w 61"/>
              <a:gd name="T7" fmla="*/ 153727944 h 61"/>
              <a:gd name="T8" fmla="*/ 22680495 w 61"/>
              <a:gd name="T9" fmla="*/ 138607084 h 61"/>
              <a:gd name="T10" fmla="*/ 0 w 61"/>
              <a:gd name="T11" fmla="*/ 98284793 h 61"/>
              <a:gd name="T12" fmla="*/ 0 w 61"/>
              <a:gd name="T13" fmla="*/ 52922214 h 61"/>
              <a:gd name="T14" fmla="*/ 22680495 w 61"/>
              <a:gd name="T15" fmla="*/ 15120859 h 61"/>
              <a:gd name="T16" fmla="*/ 63002787 w 61"/>
              <a:gd name="T17" fmla="*/ 0 h 61"/>
              <a:gd name="T18" fmla="*/ 108365365 w 61"/>
              <a:gd name="T19" fmla="*/ 7559636 h 61"/>
              <a:gd name="T20" fmla="*/ 146168308 w 61"/>
              <a:gd name="T21" fmla="*/ 30241719 h 61"/>
              <a:gd name="T22" fmla="*/ 153727944 w 61"/>
              <a:gd name="T23" fmla="*/ 75604297 h 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Freeform 16"/>
          <p:cNvSpPr>
            <a:spLocks/>
          </p:cNvSpPr>
          <p:nvPr/>
        </p:nvSpPr>
        <p:spPr bwMode="auto">
          <a:xfrm>
            <a:off x="1223963" y="4410075"/>
            <a:ext cx="98425" cy="98425"/>
          </a:xfrm>
          <a:custGeom>
            <a:avLst/>
            <a:gdLst>
              <a:gd name="T0" fmla="*/ 156249688 w 62"/>
              <a:gd name="T1" fmla="*/ 78125638 h 62"/>
              <a:gd name="T2" fmla="*/ 141128750 w 62"/>
              <a:gd name="T3" fmla="*/ 123488450 h 62"/>
              <a:gd name="T4" fmla="*/ 108367513 w 62"/>
              <a:gd name="T5" fmla="*/ 156249688 h 62"/>
              <a:gd name="T6" fmla="*/ 63004700 w 62"/>
              <a:gd name="T7" fmla="*/ 156249688 h 62"/>
              <a:gd name="T8" fmla="*/ 22682200 w 62"/>
              <a:gd name="T9" fmla="*/ 138609388 h 62"/>
              <a:gd name="T10" fmla="*/ 0 w 62"/>
              <a:gd name="T11" fmla="*/ 100806250 h 62"/>
              <a:gd name="T12" fmla="*/ 0 w 62"/>
              <a:gd name="T13" fmla="*/ 55443438 h 62"/>
              <a:gd name="T14" fmla="*/ 22682200 w 62"/>
              <a:gd name="T15" fmla="*/ 25201563 h 62"/>
              <a:gd name="T16" fmla="*/ 63004700 w 62"/>
              <a:gd name="T17" fmla="*/ 0 h 62"/>
              <a:gd name="T18" fmla="*/ 108367513 w 62"/>
              <a:gd name="T19" fmla="*/ 7561263 h 62"/>
              <a:gd name="T20" fmla="*/ 141128750 w 62"/>
              <a:gd name="T21" fmla="*/ 40322500 h 62"/>
              <a:gd name="T22" fmla="*/ 156249688 w 62"/>
              <a:gd name="T23" fmla="*/ 78125638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Freeform 17"/>
          <p:cNvSpPr>
            <a:spLocks/>
          </p:cNvSpPr>
          <p:nvPr/>
        </p:nvSpPr>
        <p:spPr bwMode="auto">
          <a:xfrm>
            <a:off x="1254125" y="5008563"/>
            <a:ext cx="96838" cy="98425"/>
          </a:xfrm>
          <a:custGeom>
            <a:avLst/>
            <a:gdLst>
              <a:gd name="T0" fmla="*/ 153731119 w 61"/>
              <a:gd name="T1" fmla="*/ 78125638 h 62"/>
              <a:gd name="T2" fmla="*/ 138610103 w 61"/>
              <a:gd name="T3" fmla="*/ 123488450 h 62"/>
              <a:gd name="T4" fmla="*/ 108368072 w 61"/>
              <a:gd name="T5" fmla="*/ 148690013 h 62"/>
              <a:gd name="T6" fmla="*/ 60484062 w 61"/>
              <a:gd name="T7" fmla="*/ 156249688 h 62"/>
              <a:gd name="T8" fmla="*/ 22682317 w 61"/>
              <a:gd name="T9" fmla="*/ 141128750 h 62"/>
              <a:gd name="T10" fmla="*/ 0 w 61"/>
              <a:gd name="T11" fmla="*/ 100806250 h 62"/>
              <a:gd name="T12" fmla="*/ 0 w 61"/>
              <a:gd name="T13" fmla="*/ 55443438 h 62"/>
              <a:gd name="T14" fmla="*/ 22682317 w 61"/>
              <a:gd name="T15" fmla="*/ 17641888 h 62"/>
              <a:gd name="T16" fmla="*/ 60484062 w 61"/>
              <a:gd name="T17" fmla="*/ 0 h 62"/>
              <a:gd name="T18" fmla="*/ 108368072 w 61"/>
              <a:gd name="T19" fmla="*/ 7561263 h 62"/>
              <a:gd name="T20" fmla="*/ 138610103 w 61"/>
              <a:gd name="T21" fmla="*/ 40322500 h 62"/>
              <a:gd name="T22" fmla="*/ 153731119 w 61"/>
              <a:gd name="T23" fmla="*/ 78125638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Freeform 18"/>
          <p:cNvSpPr>
            <a:spLocks/>
          </p:cNvSpPr>
          <p:nvPr/>
        </p:nvSpPr>
        <p:spPr bwMode="auto">
          <a:xfrm>
            <a:off x="1720850" y="1990725"/>
            <a:ext cx="98425" cy="98425"/>
          </a:xfrm>
          <a:custGeom>
            <a:avLst/>
            <a:gdLst>
              <a:gd name="T0" fmla="*/ 156249688 w 62"/>
              <a:gd name="T1" fmla="*/ 78125638 h 62"/>
              <a:gd name="T2" fmla="*/ 141128750 w 62"/>
              <a:gd name="T3" fmla="*/ 115927188 h 62"/>
              <a:gd name="T4" fmla="*/ 108367513 w 62"/>
              <a:gd name="T5" fmla="*/ 148690013 h 62"/>
              <a:gd name="T6" fmla="*/ 63004700 w 62"/>
              <a:gd name="T7" fmla="*/ 156249688 h 62"/>
              <a:gd name="T8" fmla="*/ 25201563 w 62"/>
              <a:gd name="T9" fmla="*/ 141128750 h 62"/>
              <a:gd name="T10" fmla="*/ 0 w 62"/>
              <a:gd name="T11" fmla="*/ 100806250 h 62"/>
              <a:gd name="T12" fmla="*/ 0 w 62"/>
              <a:gd name="T13" fmla="*/ 55443438 h 62"/>
              <a:gd name="T14" fmla="*/ 25201563 w 62"/>
              <a:gd name="T15" fmla="*/ 17641888 h 62"/>
              <a:gd name="T16" fmla="*/ 63004700 w 62"/>
              <a:gd name="T17" fmla="*/ 0 h 62"/>
              <a:gd name="T18" fmla="*/ 108367513 w 62"/>
              <a:gd name="T19" fmla="*/ 10080625 h 62"/>
              <a:gd name="T20" fmla="*/ 141128750 w 62"/>
              <a:gd name="T21" fmla="*/ 32762825 h 62"/>
              <a:gd name="T22" fmla="*/ 156249688 w 62"/>
              <a:gd name="T23" fmla="*/ 78125638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990600" y="55626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Original Points</a:t>
            </a:r>
          </a:p>
        </p:txBody>
      </p:sp>
      <p:grpSp>
        <p:nvGrpSpPr>
          <p:cNvPr id="117780" name="Group 20"/>
          <p:cNvGrpSpPr>
            <a:grpSpLocks/>
          </p:cNvGrpSpPr>
          <p:nvPr/>
        </p:nvGrpSpPr>
        <p:grpSpPr bwMode="auto">
          <a:xfrm>
            <a:off x="4724400" y="1295400"/>
            <a:ext cx="3581400" cy="4633913"/>
            <a:chOff x="2976" y="816"/>
            <a:chExt cx="2256" cy="2919"/>
          </a:xfrm>
        </p:grpSpPr>
        <p:graphicFrame>
          <p:nvGraphicFramePr>
            <p:cNvPr id="8213" name="Object 21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5" name="VISIO" r:id="rId3" imgW="1547102" imgH="2097084" progId="Visio.Drawing.6">
                    <p:embed/>
                  </p:oleObj>
                </mc:Choice>
                <mc:Fallback>
                  <p:oleObj name="VISIO" r:id="rId3" imgW="1547102" imgH="2097084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A Partitional  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86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Hierarchical Clustering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990600" y="4419600"/>
          <a:ext cx="275272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VISIO" r:id="rId3" imgW="2747671" imgH="1960706" progId="Visio.Drawing.6">
                  <p:embed/>
                </p:oleObj>
              </mc:Choice>
              <mc:Fallback>
                <p:oleObj name="VISIO" r:id="rId3" imgW="2747671" imgH="196070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19600"/>
                        <a:ext cx="2752725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914400" y="1905000"/>
          <a:ext cx="276066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VISIO" r:id="rId5" imgW="2756614" imgH="1795265" progId="Visio.Drawing.6">
                  <p:embed/>
                </p:oleObj>
              </mc:Choice>
              <mc:Fallback>
                <p:oleObj name="VISIO" r:id="rId5" imgW="2756614" imgH="179526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2760663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400675" y="1524000"/>
          <a:ext cx="1773238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VISIO" r:id="rId7" imgW="1379425" imgH="1779615" progId="Visio.Drawing.6">
                  <p:embed/>
                </p:oleObj>
              </mc:Choice>
              <mc:Fallback>
                <p:oleObj name="VISIO" r:id="rId7" imgW="1379425" imgH="177961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1524000"/>
                        <a:ext cx="1773238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400675" y="4114800"/>
          <a:ext cx="1909763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VISIO" r:id="rId9" imgW="1471089" imgH="1761729" progId="Visio.Drawing.6">
                  <p:embed/>
                </p:oleObj>
              </mc:Choice>
              <mc:Fallback>
                <p:oleObj name="VISIO" r:id="rId9" imgW="1471089" imgH="176172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4114800"/>
                        <a:ext cx="1909763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14400" y="36576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Traditional Hierarchical Clustering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14400" y="62484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Non-traditional Hierarchical Clustering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800600" y="62484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Non-traditional Dendrogram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800600" y="36576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Traditional Dendrogram</a:t>
            </a:r>
          </a:p>
        </p:txBody>
      </p:sp>
    </p:spTree>
    <p:extLst>
      <p:ext uri="{BB962C8B-B14F-4D97-AF65-F5344CB8AC3E}">
        <p14:creationId xmlns:p14="http://schemas.microsoft.com/office/powerpoint/2010/main" val="39667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K-means Clustering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600200"/>
            <a:ext cx="7916863" cy="2209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400" smtClean="0"/>
              <a:t>Partitional clustering approach 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2000" smtClean="0"/>
              <a:t>Each cluster is associated with a </a:t>
            </a:r>
            <a:r>
              <a:rPr lang="en-US" sz="2000" smtClean="0">
                <a:solidFill>
                  <a:srgbClr val="FFCC00"/>
                </a:solidFill>
              </a:rPr>
              <a:t>centroid</a:t>
            </a:r>
            <a:r>
              <a:rPr lang="en-US" sz="2000" smtClean="0"/>
              <a:t> (center point) 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2000" smtClean="0"/>
              <a:t>Each point is assigned to the cluster with the closest centroid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 smtClean="0"/>
              <a:t>Number of clusters, K, must be specified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 smtClean="0"/>
              <a:t>The basic algorithm is very simple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57200" y="4133850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Bitmap Image" r:id="rId3" imgW="9784928" imgH="3177815" progId="Paint.Picture">
                  <p:embed/>
                </p:oleObj>
              </mc:Choice>
              <mc:Fallback>
                <p:oleObj name="Bitmap Image" r:id="rId3" imgW="9784928" imgH="317781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457200" y="4133850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16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K-means Clustering – Details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10600" cy="4267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400" smtClean="0"/>
              <a:t>Initial centroids are often chosen randomly.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000" smtClean="0"/>
              <a:t>Clusters produced vary from one run to another.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 smtClean="0"/>
              <a:t>The centroid is (typically) the mean of the points in the cluster.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 smtClean="0"/>
              <a:t>‘Closeness’ is measured by Euclidean distance, cosine similarity, correlation, etc.</a:t>
            </a:r>
          </a:p>
        </p:txBody>
      </p:sp>
    </p:spTree>
    <p:extLst>
      <p:ext uri="{BB962C8B-B14F-4D97-AF65-F5344CB8AC3E}">
        <p14:creationId xmlns:p14="http://schemas.microsoft.com/office/powerpoint/2010/main" val="17447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99623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722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057400"/>
            <a:ext cx="79533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33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K-means Clustering –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K-means will converge for common similarity measures mentioned above.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Most of the convergence happens in the first few iterations.</a:t>
            </a:r>
          </a:p>
          <a:p>
            <a:pPr marL="990600" lvl="1" indent="-5334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Often the stopping condition is changed to ‘Until relatively few points change clusters’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Complexity is O( n * K * I * d )</a:t>
            </a:r>
          </a:p>
          <a:p>
            <a:pPr marL="990600" lvl="1" indent="-5334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n = number of points, K = number of clusters, </a:t>
            </a:r>
            <a:br>
              <a:rPr lang="en-US" sz="2000" dirty="0" smtClean="0"/>
            </a:br>
            <a:r>
              <a:rPr lang="en-US" sz="2000" dirty="0" smtClean="0"/>
              <a:t>I = number of iterations, d = number of attributes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431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b="2116"/>
          <a:stretch>
            <a:fillRect/>
          </a:stretch>
        </p:blipFill>
        <p:spPr bwMode="auto">
          <a:xfrm>
            <a:off x="3657600" y="3505200"/>
            <a:ext cx="5486400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" y="914400"/>
            <a:ext cx="8280400" cy="533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Data Mining</a:t>
            </a:r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</p:nvPr>
        </p:nvSpPr>
        <p:spPr>
          <a:xfrm>
            <a:off x="146050" y="1524000"/>
            <a:ext cx="8394700" cy="5029200"/>
          </a:xfrm>
        </p:spPr>
        <p:txBody>
          <a:bodyPr/>
          <a:lstStyle/>
          <a:p>
            <a:pPr marL="400050">
              <a:lnSpc>
                <a:spcPct val="95000"/>
              </a:lnSpc>
            </a:pPr>
            <a:r>
              <a:rPr lang="en-US" b="1" dirty="0" smtClean="0"/>
              <a:t>Non-trivial extraction of implicit, previously unknown and potentially useful information from data</a:t>
            </a:r>
          </a:p>
          <a:p>
            <a:pPr marL="400050">
              <a:lnSpc>
                <a:spcPct val="95000"/>
              </a:lnSpc>
            </a:pPr>
            <a:r>
              <a:rPr lang="en-US" b="1" dirty="0" smtClean="0"/>
              <a:t>Exploration &amp; analysis, by automatic or </a:t>
            </a:r>
            <a:br>
              <a:rPr lang="en-US" b="1" dirty="0" smtClean="0"/>
            </a:br>
            <a:r>
              <a:rPr lang="en-US" b="1" dirty="0" smtClean="0"/>
              <a:t>semi-automatic means, of </a:t>
            </a:r>
            <a:br>
              <a:rPr lang="en-US" b="1" dirty="0" smtClean="0"/>
            </a:br>
            <a:r>
              <a:rPr lang="en-US" b="1" dirty="0" smtClean="0"/>
              <a:t>large quantities of data </a:t>
            </a:r>
            <a:br>
              <a:rPr lang="en-US" b="1" dirty="0" smtClean="0"/>
            </a:br>
            <a:r>
              <a:rPr lang="en-US" b="1" dirty="0" smtClean="0"/>
              <a:t>in order to discover </a:t>
            </a:r>
            <a:br>
              <a:rPr lang="en-US" b="1" dirty="0" smtClean="0"/>
            </a:br>
            <a:r>
              <a:rPr lang="en-US" b="1" dirty="0" smtClean="0"/>
              <a:t>meaningful patterns </a:t>
            </a:r>
            <a:br>
              <a:rPr lang="en-US" b="1" dirty="0" smtClean="0"/>
            </a:b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330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058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9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K-Means Clustering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0FD39-B6B1-45C3-986C-3866844B4411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914400" y="1143000"/>
            <a:ext cx="7391400" cy="4953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26209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44958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92538"/>
            <a:ext cx="37338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087" name="Line 7"/>
          <p:cNvSpPr>
            <a:spLocks noChangeShapeType="1"/>
          </p:cNvSpPr>
          <p:nvPr/>
        </p:nvSpPr>
        <p:spPr bwMode="auto">
          <a:xfrm>
            <a:off x="2438400" y="1143000"/>
            <a:ext cx="121920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088" name="Line 8"/>
          <p:cNvSpPr>
            <a:spLocks noChangeShapeType="1"/>
          </p:cNvSpPr>
          <p:nvPr/>
        </p:nvSpPr>
        <p:spPr bwMode="auto">
          <a:xfrm flipV="1">
            <a:off x="3657600" y="43434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089" name="Line 9"/>
          <p:cNvSpPr>
            <a:spLocks noChangeShapeType="1"/>
          </p:cNvSpPr>
          <p:nvPr/>
        </p:nvSpPr>
        <p:spPr bwMode="auto">
          <a:xfrm>
            <a:off x="1905000" y="3657600"/>
            <a:ext cx="609600" cy="685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Oval 10"/>
          <p:cNvSpPr>
            <a:spLocks noChangeArrowheads="1"/>
          </p:cNvSpPr>
          <p:nvPr/>
        </p:nvSpPr>
        <p:spPr bwMode="auto">
          <a:xfrm>
            <a:off x="1752600" y="3505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91" name="Oval 11"/>
          <p:cNvSpPr>
            <a:spLocks noChangeArrowheads="1"/>
          </p:cNvSpPr>
          <p:nvPr/>
        </p:nvSpPr>
        <p:spPr bwMode="auto">
          <a:xfrm>
            <a:off x="5638800" y="2971800"/>
            <a:ext cx="152400" cy="1524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92" name="Line 12"/>
          <p:cNvSpPr>
            <a:spLocks noChangeShapeType="1"/>
          </p:cNvSpPr>
          <p:nvPr/>
        </p:nvSpPr>
        <p:spPr bwMode="auto">
          <a:xfrm flipH="1">
            <a:off x="2362200" y="4343400"/>
            <a:ext cx="12954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093" name="Oval 13"/>
          <p:cNvSpPr>
            <a:spLocks noChangeArrowheads="1"/>
          </p:cNvSpPr>
          <p:nvPr/>
        </p:nvSpPr>
        <p:spPr bwMode="auto">
          <a:xfrm>
            <a:off x="5943600" y="4953000"/>
            <a:ext cx="152400" cy="1524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94" name="Oval 14"/>
          <p:cNvSpPr>
            <a:spLocks noChangeArrowheads="1"/>
          </p:cNvSpPr>
          <p:nvPr/>
        </p:nvSpPr>
        <p:spPr bwMode="auto">
          <a:xfrm>
            <a:off x="2514600" y="4343400"/>
            <a:ext cx="152400" cy="1524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Oval 15"/>
          <p:cNvSpPr>
            <a:spLocks noChangeArrowheads="1"/>
          </p:cNvSpPr>
          <p:nvPr/>
        </p:nvSpPr>
        <p:spPr bwMode="auto">
          <a:xfrm>
            <a:off x="4191000" y="2362200"/>
            <a:ext cx="152400" cy="1524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Oval 16"/>
          <p:cNvSpPr>
            <a:spLocks noChangeArrowheads="1"/>
          </p:cNvSpPr>
          <p:nvPr/>
        </p:nvSpPr>
        <p:spPr bwMode="auto">
          <a:xfrm>
            <a:off x="4572000" y="5638800"/>
            <a:ext cx="152400" cy="1524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97" name="Line 17"/>
          <p:cNvSpPr>
            <a:spLocks noChangeShapeType="1"/>
          </p:cNvSpPr>
          <p:nvPr/>
        </p:nvSpPr>
        <p:spPr bwMode="auto">
          <a:xfrm>
            <a:off x="4267200" y="2438400"/>
            <a:ext cx="1371600" cy="533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098" name="Line 18"/>
          <p:cNvSpPr>
            <a:spLocks noChangeShapeType="1"/>
          </p:cNvSpPr>
          <p:nvPr/>
        </p:nvSpPr>
        <p:spPr bwMode="auto">
          <a:xfrm flipV="1">
            <a:off x="4724400" y="5029200"/>
            <a:ext cx="1219200" cy="609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5" name="Oval 65"/>
          <p:cNvSpPr>
            <a:spLocks noChangeArrowheads="1"/>
          </p:cNvSpPr>
          <p:nvPr/>
        </p:nvSpPr>
        <p:spPr bwMode="auto">
          <a:xfrm>
            <a:off x="2667000" y="4343400"/>
            <a:ext cx="152400" cy="1524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6" name="Oval 66"/>
          <p:cNvSpPr>
            <a:spLocks noChangeArrowheads="1"/>
          </p:cNvSpPr>
          <p:nvPr/>
        </p:nvSpPr>
        <p:spPr bwMode="auto">
          <a:xfrm>
            <a:off x="5562600" y="2667000"/>
            <a:ext cx="152400" cy="1524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7" name="Line 67"/>
          <p:cNvSpPr>
            <a:spLocks noChangeShapeType="1"/>
          </p:cNvSpPr>
          <p:nvPr/>
        </p:nvSpPr>
        <p:spPr bwMode="auto">
          <a:xfrm flipH="1" flipV="1">
            <a:off x="5638800" y="2743200"/>
            <a:ext cx="762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8" name="Oval 68"/>
          <p:cNvSpPr>
            <a:spLocks noChangeArrowheads="1"/>
          </p:cNvSpPr>
          <p:nvPr/>
        </p:nvSpPr>
        <p:spPr bwMode="auto">
          <a:xfrm>
            <a:off x="6019800" y="4648200"/>
            <a:ext cx="152400" cy="1524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9" name="Line 69"/>
          <p:cNvSpPr>
            <a:spLocks noChangeShapeType="1"/>
          </p:cNvSpPr>
          <p:nvPr/>
        </p:nvSpPr>
        <p:spPr bwMode="auto">
          <a:xfrm flipV="1">
            <a:off x="6019800" y="4724400"/>
            <a:ext cx="76200" cy="228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1" name="Line 71"/>
          <p:cNvSpPr>
            <a:spLocks noChangeShapeType="1"/>
          </p:cNvSpPr>
          <p:nvPr/>
        </p:nvSpPr>
        <p:spPr bwMode="auto">
          <a:xfrm>
            <a:off x="3074988" y="1219200"/>
            <a:ext cx="1247775" cy="297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52" name="Line 72"/>
          <p:cNvSpPr>
            <a:spLocks noChangeShapeType="1"/>
          </p:cNvSpPr>
          <p:nvPr/>
        </p:nvSpPr>
        <p:spPr bwMode="auto">
          <a:xfrm flipH="1">
            <a:off x="3768725" y="4197350"/>
            <a:ext cx="525463" cy="181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53" name="Line 73"/>
          <p:cNvSpPr>
            <a:spLocks noChangeShapeType="1"/>
          </p:cNvSpPr>
          <p:nvPr/>
        </p:nvSpPr>
        <p:spPr bwMode="auto">
          <a:xfrm flipV="1">
            <a:off x="4281488" y="3587750"/>
            <a:ext cx="3894137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9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3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3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3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3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3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3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3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3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3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3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3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500"/>
                                        <p:tgtEl>
                                          <p:spTgt spid="430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500"/>
                                        <p:tgtEl>
                                          <p:spTgt spid="430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500"/>
                                        <p:tgtEl>
                                          <p:spTgt spid="430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7" grpId="0" animBg="1"/>
      <p:bldP spid="430088" grpId="0" animBg="1"/>
      <p:bldP spid="430089" grpId="0" animBg="1"/>
      <p:bldP spid="430091" grpId="0" animBg="1"/>
      <p:bldP spid="430092" grpId="0" animBg="1"/>
      <p:bldP spid="430093" grpId="0" animBg="1"/>
      <p:bldP spid="430094" grpId="0" animBg="1"/>
      <p:bldP spid="430097" grpId="0" animBg="1"/>
      <p:bldP spid="430098" grpId="0" animBg="1"/>
      <p:bldP spid="430145" grpId="0" animBg="1"/>
      <p:bldP spid="430146" grpId="0" animBg="1"/>
      <p:bldP spid="430147" grpId="0" animBg="1"/>
      <p:bldP spid="430148" grpId="0" animBg="1"/>
      <p:bldP spid="430149" grpId="0" animBg="1"/>
      <p:bldP spid="430151" grpId="0" animBg="1"/>
      <p:bldP spid="430151" grpId="1" animBg="1"/>
      <p:bldP spid="430152" grpId="0" animBg="1"/>
      <p:bldP spid="430152" grpId="1" animBg="1"/>
      <p:bldP spid="430153" grpId="0" animBg="1"/>
      <p:bldP spid="43015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</a:t>
            </a:r>
            <a:r>
              <a:rPr lang="en-US" dirty="0" err="1" smtClean="0"/>
              <a:t>MapReduce</a:t>
            </a:r>
            <a:r>
              <a:rPr lang="en-US" dirty="0" smtClean="0"/>
              <a:t> K-Means?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Given </a:t>
            </a:r>
            <a:r>
              <a:rPr lang="en-US" i="1" smtClean="0"/>
              <a:t>K</a:t>
            </a:r>
            <a:r>
              <a:rPr lang="en-US" smtClean="0"/>
              <a:t>, assign the first </a:t>
            </a:r>
            <a:r>
              <a:rPr lang="en-US" i="1" smtClean="0"/>
              <a:t>K</a:t>
            </a:r>
            <a:r>
              <a:rPr lang="en-US" smtClean="0"/>
              <a:t> random points to be the initial cluster centers</a:t>
            </a:r>
          </a:p>
          <a:p>
            <a:pPr>
              <a:lnSpc>
                <a:spcPct val="90000"/>
              </a:lnSpc>
            </a:pPr>
            <a:r>
              <a:rPr lang="en-US" smtClean="0"/>
              <a:t>Assign subsequent points to the closest cluster using the supplied distance measure</a:t>
            </a:r>
          </a:p>
          <a:p>
            <a:pPr>
              <a:lnSpc>
                <a:spcPct val="90000"/>
              </a:lnSpc>
            </a:pPr>
            <a:r>
              <a:rPr lang="en-US" smtClean="0"/>
              <a:t>Compute the centroid of each cluster and iterate the previous step until the cluster centers converge within </a:t>
            </a:r>
            <a:r>
              <a:rPr lang="en-US" i="1" smtClean="0"/>
              <a:t>delta</a:t>
            </a:r>
          </a:p>
          <a:p>
            <a:pPr>
              <a:lnSpc>
                <a:spcPct val="90000"/>
              </a:lnSpc>
            </a:pPr>
            <a:r>
              <a:rPr lang="en-US" smtClean="0"/>
              <a:t>Run a final pass over the points to cluster them for output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1754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K-Means Map/Reduce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Driver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Runs multiple iteration jobs using </a:t>
            </a:r>
            <a:r>
              <a:rPr lang="en-US" sz="2000" dirty="0" err="1" smtClean="0"/>
              <a:t>mapper+combiner+reducer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Runs final clustering job using only mapper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Mapper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Configure: Single file containing encoded Clusters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Input: File split containing encoded Vectors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Output: Vectors keyed by nearest cluster 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Combiner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Input: Vectors keyed by nearest cluster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Output: Cluster centroid vectors keyed by “cluster”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Reducer (singleton)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Input: Cluster centroid vectors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Output: Single file containing Vectors keyed by cluster</a:t>
            </a:r>
          </a:p>
        </p:txBody>
      </p:sp>
    </p:spTree>
    <p:extLst>
      <p:ext uri="{BB962C8B-B14F-4D97-AF65-F5344CB8AC3E}">
        <p14:creationId xmlns:p14="http://schemas.microsoft.com/office/powerpoint/2010/main" val="3048256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33400" y="762000"/>
            <a:ext cx="7315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16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u="sng" dirty="0"/>
              <a:t>M</a:t>
            </a:r>
            <a:r>
              <a:rPr lang="en-US" u="sng" dirty="0" smtClean="0"/>
              <a:t>apper</a:t>
            </a:r>
            <a:r>
              <a:rPr lang="en-US" dirty="0" smtClean="0"/>
              <a:t> </a:t>
            </a:r>
            <a:r>
              <a:rPr lang="en-US" dirty="0"/>
              <a:t>- mapper has k centers in memory.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Input Key-value pair (each input </a:t>
            </a:r>
            <a:r>
              <a:rPr lang="en-US" dirty="0"/>
              <a:t>data point  </a:t>
            </a:r>
            <a:r>
              <a:rPr lang="en-US" dirty="0" smtClean="0"/>
              <a:t>x</a:t>
            </a:r>
            <a:r>
              <a:rPr lang="en-US" dirty="0"/>
              <a:t>).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Find </a:t>
            </a:r>
            <a:r>
              <a:rPr lang="en-US" dirty="0"/>
              <a:t>the index of the closest of the </a:t>
            </a:r>
            <a:r>
              <a:rPr lang="en-US" dirty="0" smtClean="0"/>
              <a:t> k </a:t>
            </a:r>
            <a:r>
              <a:rPr lang="en-US" dirty="0"/>
              <a:t>centers (call it </a:t>
            </a:r>
            <a:r>
              <a:rPr lang="en-US" dirty="0" err="1"/>
              <a:t>iClosest</a:t>
            </a:r>
            <a:r>
              <a:rPr lang="en-US" dirty="0"/>
              <a:t>).  </a:t>
            </a:r>
          </a:p>
          <a:p>
            <a:endParaRPr lang="en-US" dirty="0"/>
          </a:p>
          <a:p>
            <a:r>
              <a:rPr lang="en-US" dirty="0"/>
              <a:t>Emit: (</a:t>
            </a:r>
            <a:r>
              <a:rPr lang="en-US" dirty="0" err="1"/>
              <a:t>key,value</a:t>
            </a:r>
            <a:r>
              <a:rPr lang="en-US" dirty="0"/>
              <a:t>) = (</a:t>
            </a:r>
            <a:r>
              <a:rPr lang="en-US" dirty="0" err="1"/>
              <a:t>iClosest</a:t>
            </a:r>
            <a:r>
              <a:rPr lang="en-US" dirty="0"/>
              <a:t>, x)</a:t>
            </a:r>
          </a:p>
          <a:p>
            <a:endParaRPr lang="en-US" dirty="0"/>
          </a:p>
          <a:p>
            <a:r>
              <a:rPr lang="en-US" u="sng" dirty="0" smtClean="0"/>
              <a:t>Reducer(s</a:t>
            </a:r>
            <a:r>
              <a:rPr lang="en-US" u="sng" dirty="0"/>
              <a:t>)</a:t>
            </a:r>
            <a:r>
              <a:rPr lang="en-US" dirty="0"/>
              <a:t> – Input (</a:t>
            </a:r>
            <a:r>
              <a:rPr lang="en-US" dirty="0" err="1"/>
              <a:t>key,value</a:t>
            </a:r>
            <a:r>
              <a:rPr lang="en-US" dirty="0"/>
              <a:t>) </a:t>
            </a:r>
          </a:p>
          <a:p>
            <a:r>
              <a:rPr lang="en-US" dirty="0"/>
              <a:t>Key = index of center</a:t>
            </a:r>
          </a:p>
          <a:p>
            <a:r>
              <a:rPr lang="en-US" dirty="0"/>
              <a:t>Value = iterator over input data points closest to </a:t>
            </a:r>
            <a:r>
              <a:rPr lang="en-US" dirty="0" err="1"/>
              <a:t>ith</a:t>
            </a:r>
            <a:r>
              <a:rPr lang="en-US" dirty="0"/>
              <a:t> center</a:t>
            </a:r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each key value, run through the iterator and average all the </a:t>
            </a:r>
          </a:p>
          <a:p>
            <a:r>
              <a:rPr lang="en-US" dirty="0"/>
              <a:t>Corresponding input data points. </a:t>
            </a:r>
          </a:p>
          <a:p>
            <a:endParaRPr lang="en-US" dirty="0"/>
          </a:p>
          <a:p>
            <a:r>
              <a:rPr lang="en-US" dirty="0"/>
              <a:t>Emit:  (index of center, new center)  </a:t>
            </a:r>
          </a:p>
        </p:txBody>
      </p:sp>
    </p:spTree>
    <p:extLst>
      <p:ext uri="{BB962C8B-B14F-4D97-AF65-F5344CB8AC3E}">
        <p14:creationId xmlns:p14="http://schemas.microsoft.com/office/powerpoint/2010/main" val="428528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235520" y="829526"/>
            <a:ext cx="7222680" cy="503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16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dirty="0" smtClean="0"/>
              <a:t>Improved Version: Calculate </a:t>
            </a:r>
            <a:r>
              <a:rPr lang="en-US" dirty="0"/>
              <a:t>partial sums in mappers</a:t>
            </a:r>
          </a:p>
          <a:p>
            <a:endParaRPr lang="en-US" dirty="0"/>
          </a:p>
          <a:p>
            <a:r>
              <a:rPr lang="en-US" u="sng" dirty="0"/>
              <a:t>Mapper</a:t>
            </a:r>
            <a:r>
              <a:rPr lang="en-US" dirty="0"/>
              <a:t> - mapper has k centers in memory.  Running through one </a:t>
            </a:r>
          </a:p>
          <a:p>
            <a:r>
              <a:rPr lang="en-US" dirty="0"/>
              <a:t>input data point at a time (call it x).  Find the index of the closest of the </a:t>
            </a:r>
          </a:p>
          <a:p>
            <a:r>
              <a:rPr lang="en-US" dirty="0"/>
              <a:t>k centers (call it </a:t>
            </a:r>
            <a:r>
              <a:rPr lang="en-US" dirty="0" err="1"/>
              <a:t>iClosest</a:t>
            </a:r>
            <a:r>
              <a:rPr lang="en-US" dirty="0"/>
              <a:t>).  Accumulate sum of inputs segregated into </a:t>
            </a:r>
          </a:p>
          <a:p>
            <a:r>
              <a:rPr lang="en-US" dirty="0"/>
              <a:t>K groups depending on which center is closest.  </a:t>
            </a:r>
          </a:p>
          <a:p>
            <a:endParaRPr lang="en-US" dirty="0"/>
          </a:p>
          <a:p>
            <a:r>
              <a:rPr lang="en-US" dirty="0"/>
              <a:t>Emit: ( , partial sum)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Emit(index, partial sum)</a:t>
            </a:r>
          </a:p>
          <a:p>
            <a:endParaRPr lang="en-US" dirty="0"/>
          </a:p>
          <a:p>
            <a:r>
              <a:rPr lang="en-US" u="sng" dirty="0"/>
              <a:t>Reducer</a:t>
            </a:r>
            <a:r>
              <a:rPr lang="en-US" dirty="0"/>
              <a:t> – accumulate partial sums and </a:t>
            </a:r>
          </a:p>
          <a:p>
            <a:endParaRPr lang="en-US" dirty="0"/>
          </a:p>
          <a:p>
            <a:r>
              <a:rPr lang="en-US" dirty="0"/>
              <a:t>Emit with index or without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69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Issues and Limitations for K-means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choose initial centers?</a:t>
            </a:r>
          </a:p>
          <a:p>
            <a:pPr eaLnBrk="1" hangingPunct="1"/>
            <a:r>
              <a:rPr lang="en-US" smtClean="0"/>
              <a:t>How to choose K?</a:t>
            </a:r>
          </a:p>
          <a:p>
            <a:pPr eaLnBrk="1" hangingPunct="1"/>
            <a:r>
              <a:rPr lang="en-US" smtClean="0"/>
              <a:t>How to handle Outliers?</a:t>
            </a:r>
          </a:p>
          <a:p>
            <a:pPr eaLnBrk="1" hangingPunct="1"/>
            <a:r>
              <a:rPr lang="en-US" smtClean="0"/>
              <a:t>Clusters different in</a:t>
            </a:r>
          </a:p>
          <a:p>
            <a:pPr lvl="1" eaLnBrk="1" hangingPunct="1"/>
            <a:r>
              <a:rPr lang="en-US" smtClean="0"/>
              <a:t>Shape</a:t>
            </a:r>
          </a:p>
          <a:p>
            <a:pPr lvl="1" eaLnBrk="1" hangingPunct="1"/>
            <a:r>
              <a:rPr lang="en-US" smtClean="0"/>
              <a:t>Density</a:t>
            </a:r>
          </a:p>
          <a:p>
            <a:pPr lvl="1" eaLnBrk="1" hangingPunct="1"/>
            <a:r>
              <a:rPr lang="en-US" smtClean="0"/>
              <a:t>Size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13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Two different K-means Clusterings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600200"/>
            <a:ext cx="3043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/>
          </a:p>
        </p:txBody>
      </p:sp>
      <p:grpSp>
        <p:nvGrpSpPr>
          <p:cNvPr id="133125" name="Group 5"/>
          <p:cNvGrpSpPr>
            <a:grpSpLocks/>
          </p:cNvGrpSpPr>
          <p:nvPr/>
        </p:nvGrpSpPr>
        <p:grpSpPr bwMode="auto">
          <a:xfrm>
            <a:off x="5105400" y="4270375"/>
            <a:ext cx="3048000" cy="2587625"/>
            <a:chOff x="3216" y="2306"/>
            <a:chExt cx="1920" cy="1630"/>
          </a:xfrm>
        </p:grpSpPr>
        <p:pic>
          <p:nvPicPr>
            <p:cNvPr id="2356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63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Sub-optimal Clustering</a:t>
              </a:r>
            </a:p>
          </p:txBody>
        </p:sp>
      </p:grpSp>
      <p:grpSp>
        <p:nvGrpSpPr>
          <p:cNvPr id="133128" name="Group 8"/>
          <p:cNvGrpSpPr>
            <a:grpSpLocks/>
          </p:cNvGrpSpPr>
          <p:nvPr/>
        </p:nvGrpSpPr>
        <p:grpSpPr bwMode="auto">
          <a:xfrm>
            <a:off x="990600" y="4270375"/>
            <a:ext cx="3043238" cy="2587625"/>
            <a:chOff x="624" y="2306"/>
            <a:chExt cx="1917" cy="1630"/>
          </a:xfrm>
        </p:grpSpPr>
        <p:pic>
          <p:nvPicPr>
            <p:cNvPr id="2356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61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Optimal Clustering</a:t>
              </a:r>
            </a:p>
          </p:txBody>
        </p:sp>
      </p:grp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5257800" y="1524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Original Points</a:t>
            </a:r>
          </a:p>
        </p:txBody>
      </p:sp>
    </p:spTree>
    <p:extLst>
      <p:ext uri="{BB962C8B-B14F-4D97-AF65-F5344CB8AC3E}">
        <p14:creationId xmlns:p14="http://schemas.microsoft.com/office/powerpoint/2010/main" val="79800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Importance of Choosing Initial Centroids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5181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7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41375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Importance of Choosing Initial Centroids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31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31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5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5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5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Data Mining Tasks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33550"/>
            <a:ext cx="8091487" cy="3648075"/>
          </a:xfrm>
        </p:spPr>
        <p:txBody>
          <a:bodyPr/>
          <a:lstStyle/>
          <a:p>
            <a:r>
              <a:rPr lang="en-US" smtClean="0"/>
              <a:t>Prediction Methods</a:t>
            </a:r>
          </a:p>
          <a:p>
            <a:pPr lvl="1"/>
            <a:r>
              <a:rPr lang="en-US" smtClean="0"/>
              <a:t>Use some variables to predict unknown or future values of other variables.</a:t>
            </a:r>
          </a:p>
          <a:p>
            <a:pPr lvl="2"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Description Methods</a:t>
            </a:r>
          </a:p>
          <a:p>
            <a:pPr lvl="1"/>
            <a:r>
              <a:rPr lang="en-US" smtClean="0"/>
              <a:t>Find human-interpretable patterns that describe the data.</a:t>
            </a:r>
          </a:p>
          <a:p>
            <a:pPr lvl="2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10000" y="5973763"/>
            <a:ext cx="5135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From [Fayyad, et.al.] Advances in Knowledge Discovery and Data Mining, 1996</a:t>
            </a:r>
            <a:endParaRPr lang="en-US" sz="12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Importance of Choosing Initial Centroids …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" y="5181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16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80400" cy="552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Importance of Choosing Initial Centroids …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5181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8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Solutions to Initial Centroids Problem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Multiple runs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Helps, but probability is not on your side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Sample and use hierarchical clustering to determine initial centroids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more than k initial centroids and then select among these initial centroids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Select most widely separated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Postprocessing</a:t>
            </a: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Bisecting K-means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Not as susceptible to initialization issues</a:t>
            </a:r>
          </a:p>
        </p:txBody>
      </p:sp>
    </p:spTree>
    <p:extLst>
      <p:ext uri="{BB962C8B-B14F-4D97-AF65-F5344CB8AC3E}">
        <p14:creationId xmlns:p14="http://schemas.microsoft.com/office/powerpoint/2010/main" val="26191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EM-Algorithm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40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is MLE?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sz="2400" smtClean="0"/>
              <a:t>Given</a:t>
            </a:r>
          </a:p>
          <a:p>
            <a:pPr lvl="1" eaLnBrk="1" hangingPunct="1"/>
            <a:r>
              <a:rPr lang="en-US" sz="2400" smtClean="0"/>
              <a:t>A sample X={X</a:t>
            </a:r>
            <a:r>
              <a:rPr lang="en-US" sz="2400" baseline="-25000" smtClean="0"/>
              <a:t>1</a:t>
            </a:r>
            <a:r>
              <a:rPr lang="en-US" sz="2400" smtClean="0"/>
              <a:t>, …, X</a:t>
            </a:r>
            <a:r>
              <a:rPr lang="en-US" sz="2400" baseline="-25000" smtClean="0"/>
              <a:t>n</a:t>
            </a:r>
            <a:r>
              <a:rPr lang="en-US" sz="2400" smtClean="0"/>
              <a:t>}</a:t>
            </a:r>
          </a:p>
          <a:p>
            <a:pPr lvl="1" eaLnBrk="1" hangingPunct="1"/>
            <a:r>
              <a:rPr lang="en-US" sz="2400" smtClean="0"/>
              <a:t>A vector of parameters </a:t>
            </a:r>
            <a:r>
              <a:rPr lang="el-GR" sz="2400" smtClean="0">
                <a:cs typeface="Arial" charset="0"/>
              </a:rPr>
              <a:t>θ</a:t>
            </a:r>
            <a:endParaRPr lang="en-US" sz="2400" smtClean="0">
              <a:cs typeface="Arial" charset="0"/>
            </a:endParaRPr>
          </a:p>
          <a:p>
            <a:pPr lvl="1" eaLnBrk="1" hangingPunct="1">
              <a:buFontTx/>
              <a:buNone/>
            </a:pPr>
            <a:endParaRPr lang="en-US" sz="2400" smtClean="0">
              <a:cs typeface="Arial" charset="0"/>
            </a:endParaRPr>
          </a:p>
          <a:p>
            <a:pPr eaLnBrk="1" hangingPunct="1"/>
            <a:r>
              <a:rPr lang="en-US" sz="2400" smtClean="0">
                <a:cs typeface="Arial" charset="0"/>
              </a:rPr>
              <a:t>We define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Likelihood of the data: P(X | </a:t>
            </a:r>
            <a:r>
              <a:rPr lang="el-GR" sz="2400" smtClean="0">
                <a:cs typeface="Arial" charset="0"/>
              </a:rPr>
              <a:t>θ</a:t>
            </a:r>
            <a:r>
              <a:rPr lang="en-US" sz="2400" smtClean="0">
                <a:cs typeface="Arial" charset="0"/>
              </a:rPr>
              <a:t>)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Log-likelihood of the data: L(</a:t>
            </a:r>
            <a:r>
              <a:rPr lang="el-GR" sz="2400" smtClean="0">
                <a:cs typeface="Arial" charset="0"/>
              </a:rPr>
              <a:t>θ</a:t>
            </a:r>
            <a:r>
              <a:rPr lang="en-US" sz="2400" smtClean="0">
                <a:cs typeface="Arial" charset="0"/>
              </a:rPr>
              <a:t>)=log P(X|</a:t>
            </a:r>
            <a:r>
              <a:rPr lang="el-GR" sz="2400" smtClean="0">
                <a:cs typeface="Arial" charset="0"/>
              </a:rPr>
              <a:t>θ</a:t>
            </a:r>
            <a:r>
              <a:rPr lang="en-US" sz="2400" smtClean="0">
                <a:cs typeface="Arial" charset="0"/>
              </a:rPr>
              <a:t>)</a:t>
            </a:r>
          </a:p>
          <a:p>
            <a:pPr lvl="1" eaLnBrk="1" hangingPunct="1"/>
            <a:endParaRPr lang="en-US" sz="2400" smtClean="0">
              <a:cs typeface="Arial" charset="0"/>
            </a:endParaRPr>
          </a:p>
          <a:p>
            <a:pPr eaLnBrk="1" hangingPunct="1"/>
            <a:r>
              <a:rPr lang="en-US" sz="2800" smtClean="0">
                <a:cs typeface="Arial" charset="0"/>
              </a:rPr>
              <a:t>Given X, find</a:t>
            </a:r>
          </a:p>
          <a:p>
            <a:pPr eaLnBrk="1" hangingPunct="1"/>
            <a:endParaRPr lang="en-US" sz="2800" smtClean="0">
              <a:cs typeface="Arial" charset="0"/>
            </a:endParaRPr>
          </a:p>
          <a:p>
            <a:pPr lvl="1" eaLnBrk="1" hangingPunct="1"/>
            <a:endParaRPr lang="en-US" sz="2400" smtClean="0">
              <a:cs typeface="Arial" charset="0"/>
            </a:endParaRPr>
          </a:p>
          <a:p>
            <a:pPr lvl="1" eaLnBrk="1" hangingPunct="1"/>
            <a:endParaRPr lang="en-US" sz="2400" smtClean="0">
              <a:cs typeface="Arial" charset="0"/>
            </a:endParaRPr>
          </a:p>
          <a:p>
            <a:pPr lvl="1" eaLnBrk="1" hangingPunct="1"/>
            <a:endParaRPr lang="el-GR" sz="2400" smtClean="0">
              <a:cs typeface="Arial" charset="0"/>
            </a:endParaRPr>
          </a:p>
          <a:p>
            <a:pPr lvl="1" eaLnBrk="1" hangingPunct="1"/>
            <a:endParaRPr lang="el-GR" sz="2400" smtClean="0">
              <a:cs typeface="Arial" charset="0"/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514725" y="5486400"/>
          <a:ext cx="34544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3" imgW="1282700" imgH="304800" progId="Equation.3">
                  <p:embed/>
                </p:oleObj>
              </mc:Choice>
              <mc:Fallback>
                <p:oleObj name="Equation" r:id="rId3" imgW="12827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5486400"/>
                        <a:ext cx="345440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14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MLE (cont)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/>
            <a:r>
              <a:rPr lang="en-US" sz="2800" smtClean="0"/>
              <a:t>Often we assume that X</a:t>
            </a:r>
            <a:r>
              <a:rPr lang="en-US" sz="2800" baseline="-25000" smtClean="0"/>
              <a:t>i</a:t>
            </a:r>
            <a:r>
              <a:rPr lang="en-US" sz="2800" smtClean="0"/>
              <a:t>s are independently identically distributed (i.i.d.)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Depending on the form of p(x|</a:t>
            </a:r>
            <a:r>
              <a:rPr lang="el-GR" sz="2800" smtClean="0">
                <a:cs typeface="Arial" charset="0"/>
              </a:rPr>
              <a:t>θ</a:t>
            </a:r>
            <a:r>
              <a:rPr lang="en-US" sz="2800" smtClean="0">
                <a:cs typeface="Arial" charset="0"/>
              </a:rPr>
              <a:t>), solving optimization</a:t>
            </a:r>
            <a:r>
              <a:rPr lang="en-US" sz="2800" smtClean="0"/>
              <a:t> problem can be easy or hard.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2336800" y="2438400"/>
          <a:ext cx="2662238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438400"/>
                        <a:ext cx="2662238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1752600" y="2667000"/>
          <a:ext cx="3886200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6" imgW="2184400" imgH="1638300" progId="Equation.3">
                  <p:embed/>
                </p:oleObj>
              </mc:Choice>
              <mc:Fallback>
                <p:oleObj name="Equation" r:id="rId6" imgW="2184400" imgH="163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667000"/>
                        <a:ext cx="3886200" cy="291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5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easy case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Assuming</a:t>
            </a:r>
          </a:p>
          <a:p>
            <a:pPr lvl="1" eaLnBrk="1" hangingPunct="1"/>
            <a:r>
              <a:rPr lang="en-US" smtClean="0"/>
              <a:t>A coin has a probability p of being heads, 1-p of being tails.</a:t>
            </a:r>
          </a:p>
          <a:p>
            <a:pPr lvl="1" eaLnBrk="1" hangingPunct="1"/>
            <a:r>
              <a:rPr lang="en-US" smtClean="0"/>
              <a:t>Observation: We toss a coin N times, and the result is a set of Hs and Ts,  and there are m Hs. 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What is the value of p based on MLE, given the observation? </a:t>
            </a:r>
          </a:p>
        </p:txBody>
      </p:sp>
    </p:spTree>
    <p:extLst>
      <p:ext uri="{BB962C8B-B14F-4D97-AF65-F5344CB8AC3E}">
        <p14:creationId xmlns:p14="http://schemas.microsoft.com/office/powerpoint/2010/main" val="304744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easy case (cont)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72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341438" y="2133600"/>
          <a:ext cx="47085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3" imgW="2413000" imgH="457200" progId="Equation.3">
                  <p:embed/>
                </p:oleObj>
              </mc:Choice>
              <mc:Fallback>
                <p:oleObj name="Equation" r:id="rId3" imgW="2413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2133600"/>
                        <a:ext cx="47085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1381125" y="3810000"/>
          <a:ext cx="56165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5" imgW="3530600" imgH="419100" progId="Equation.3">
                  <p:embed/>
                </p:oleObj>
              </mc:Choice>
              <mc:Fallback>
                <p:oleObj name="Equation" r:id="rId5" imgW="3530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3810000"/>
                        <a:ext cx="561657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1752600" y="5562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048000" y="5562600"/>
            <a:ext cx="1341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p= m/N</a:t>
            </a:r>
          </a:p>
        </p:txBody>
      </p:sp>
    </p:spTree>
    <p:extLst>
      <p:ext uri="{BB962C8B-B14F-4D97-AF65-F5344CB8AC3E}">
        <p14:creationId xmlns:p14="http://schemas.microsoft.com/office/powerpoint/2010/main" val="386243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EM: basic concepts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5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setting in EM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391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X is a set of data points: </a:t>
            </a:r>
            <a:r>
              <a:rPr lang="en-US" sz="2800" b="1" smtClean="0"/>
              <a:t>observed</a:t>
            </a:r>
            <a:r>
              <a:rPr lang="en-US" sz="2800" smtClean="0"/>
              <a:t> data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cs typeface="Arial" charset="0"/>
              </a:rPr>
              <a:t>Θ</a:t>
            </a:r>
            <a:r>
              <a:rPr lang="en-US" sz="2800" smtClean="0">
                <a:cs typeface="Arial" charset="0"/>
              </a:rPr>
              <a:t> is a parameter vector.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cs typeface="Arial" charset="0"/>
              </a:rPr>
              <a:t>EM is a method to find </a:t>
            </a:r>
            <a:r>
              <a:rPr lang="el-GR" sz="2800" smtClean="0">
                <a:cs typeface="Arial" charset="0"/>
              </a:rPr>
              <a:t>θ</a:t>
            </a:r>
            <a:r>
              <a:rPr lang="en-US" sz="2800" baseline="-25000" smtClean="0">
                <a:cs typeface="Arial" charset="0"/>
              </a:rPr>
              <a:t>ML</a:t>
            </a:r>
            <a:r>
              <a:rPr lang="en-US" sz="2800" smtClean="0">
                <a:cs typeface="Arial" charset="0"/>
              </a:rPr>
              <a:t> where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cs typeface="Arial" charset="0"/>
              </a:rPr>
              <a:t>Calculating P(X | </a:t>
            </a:r>
            <a:r>
              <a:rPr lang="el-GR" sz="2800" smtClean="0">
                <a:cs typeface="Arial" charset="0"/>
              </a:rPr>
              <a:t>θ</a:t>
            </a:r>
            <a:r>
              <a:rPr lang="en-US" sz="2800" smtClean="0">
                <a:cs typeface="Arial" charset="0"/>
              </a:rPr>
              <a:t>) directly is hard.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cs typeface="Arial" charset="0"/>
              </a:rPr>
              <a:t>Calculating P(X,Y|</a:t>
            </a:r>
            <a:r>
              <a:rPr lang="el-GR" sz="2800" smtClean="0">
                <a:cs typeface="Arial" charset="0"/>
              </a:rPr>
              <a:t>θ</a:t>
            </a:r>
            <a:r>
              <a:rPr lang="en-US" sz="2800" smtClean="0">
                <a:cs typeface="Arial" charset="0"/>
              </a:rPr>
              <a:t>) is much simpler, where Y is “hidden” data (or “missing” data).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l-GR" sz="28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l-GR" sz="28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905000" y="3124200"/>
          <a:ext cx="346075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3" imgW="1727200" imgH="609600" progId="Equation.3">
                  <p:embed/>
                </p:oleObj>
              </mc:Choice>
              <mc:Fallback>
                <p:oleObj name="Equation" r:id="rId3" imgW="17272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124200"/>
                        <a:ext cx="346075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536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Data Mining Tasks...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Classification </a:t>
            </a:r>
            <a:r>
              <a:rPr lang="en-US" sz="2000" smtClean="0"/>
              <a:t>[Predictive]</a:t>
            </a:r>
            <a:endParaRPr lang="en-US" smtClean="0"/>
          </a:p>
          <a:p>
            <a:r>
              <a:rPr lang="en-US" smtClean="0"/>
              <a:t>Clustering </a:t>
            </a:r>
            <a:r>
              <a:rPr lang="en-US" sz="2000" smtClean="0"/>
              <a:t>[Descriptive]</a:t>
            </a:r>
            <a:endParaRPr lang="en-US" smtClean="0"/>
          </a:p>
          <a:p>
            <a:r>
              <a:rPr lang="en-US" smtClean="0"/>
              <a:t>Association Rule Discovery </a:t>
            </a:r>
            <a:r>
              <a:rPr lang="en-US" sz="2000" smtClean="0"/>
              <a:t>[Descriptive]</a:t>
            </a:r>
            <a:endParaRPr lang="en-US" smtClean="0"/>
          </a:p>
          <a:p>
            <a:r>
              <a:rPr lang="en-US" smtClean="0"/>
              <a:t>Sequential Pattern Discovery </a:t>
            </a:r>
            <a:r>
              <a:rPr lang="en-US" sz="2000" smtClean="0"/>
              <a:t>[Descriptive]</a:t>
            </a:r>
            <a:endParaRPr lang="en-US" smtClean="0"/>
          </a:p>
          <a:p>
            <a:r>
              <a:rPr lang="en-US" smtClean="0"/>
              <a:t>Regression </a:t>
            </a:r>
            <a:r>
              <a:rPr lang="en-US" sz="2000" smtClean="0"/>
              <a:t>[Predictive]</a:t>
            </a:r>
            <a:endParaRPr lang="en-US" smtClean="0"/>
          </a:p>
          <a:p>
            <a:r>
              <a:rPr lang="en-US" smtClean="0"/>
              <a:t>Deviation Detection </a:t>
            </a:r>
            <a:r>
              <a:rPr lang="en-US" sz="2000" smtClean="0"/>
              <a:t>[Predictive]</a:t>
            </a:r>
          </a:p>
        </p:txBody>
      </p:sp>
    </p:spTree>
    <p:extLst>
      <p:ext uri="{BB962C8B-B14F-4D97-AF65-F5344CB8AC3E}">
        <p14:creationId xmlns:p14="http://schemas.microsoft.com/office/powerpoint/2010/main" val="15573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basic EM strategy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 = (X, Y)</a:t>
            </a:r>
          </a:p>
          <a:p>
            <a:pPr lvl="1" eaLnBrk="1" hangingPunct="1"/>
            <a:r>
              <a:rPr lang="en-US" smtClean="0"/>
              <a:t>Z: complete data (“augmented data”)</a:t>
            </a:r>
          </a:p>
          <a:p>
            <a:pPr lvl="1" eaLnBrk="1" hangingPunct="1"/>
            <a:r>
              <a:rPr lang="en-US" smtClean="0"/>
              <a:t>X: observed data (“incomplete” data)</a:t>
            </a:r>
          </a:p>
          <a:p>
            <a:pPr lvl="1" eaLnBrk="1" hangingPunct="1"/>
            <a:r>
              <a:rPr lang="en-US" smtClean="0"/>
              <a:t>Y: hidden data (“missing” data) 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26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log-likelihood function</a:t>
            </a:r>
          </a:p>
        </p:txBody>
      </p:sp>
      <p:sp>
        <p:nvSpPr>
          <p:cNvPr id="9933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 is a function of </a:t>
            </a:r>
            <a:r>
              <a:rPr lang="el-GR" smtClean="0">
                <a:cs typeface="Arial" pitchFamily="34" charset="0"/>
              </a:rPr>
              <a:t>θ</a:t>
            </a:r>
            <a:r>
              <a:rPr lang="en-US" smtClean="0">
                <a:cs typeface="Arial" pitchFamily="34" charset="0"/>
              </a:rPr>
              <a:t>, while holding X constant:</a:t>
            </a:r>
            <a:endParaRPr lang="el-GR" smtClean="0">
              <a:cs typeface="Arial" pitchFamily="34" charset="0"/>
            </a:endParaRPr>
          </a:p>
        </p:txBody>
      </p:sp>
      <p:graphicFrame>
        <p:nvGraphicFramePr>
          <p:cNvPr id="99332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895600" y="2286000"/>
          <a:ext cx="51054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Equation" r:id="rId3" imgW="1688367" imgH="203112" progId="Equation.3">
                  <p:embed/>
                </p:oleObj>
              </mc:Choice>
              <mc:Fallback>
                <p:oleObj name="Equation" r:id="rId3" imgW="168836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86000"/>
                        <a:ext cx="510540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5" name="Object 7"/>
          <p:cNvGraphicFramePr>
            <a:graphicFrameLocks noChangeAspect="1"/>
          </p:cNvGraphicFramePr>
          <p:nvPr>
            <p:ph sz="half" idx="4294967295"/>
          </p:nvPr>
        </p:nvGraphicFramePr>
        <p:xfrm>
          <a:off x="1752600" y="3590925"/>
          <a:ext cx="3362325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5" imgW="1841500" imgH="1574800" progId="Equation.3">
                  <p:embed/>
                </p:oleObj>
              </mc:Choice>
              <mc:Fallback>
                <p:oleObj name="Equation" r:id="rId5" imgW="1841500" imgH="157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90925"/>
                        <a:ext cx="3362325" cy="287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831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iterative approach for MLE</a:t>
            </a:r>
          </a:p>
        </p:txBody>
      </p:sp>
      <p:graphicFrame>
        <p:nvGraphicFramePr>
          <p:cNvPr id="104453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2209800" y="1828800"/>
          <a:ext cx="4724400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Equation" r:id="rId3" imgW="2171700" imgH="1092200" progId="Equation.3">
                  <p:embed/>
                </p:oleObj>
              </mc:Choice>
              <mc:Fallback>
                <p:oleObj name="Equation" r:id="rId3" imgW="2171700" imgH="109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828800"/>
                        <a:ext cx="4724400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7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6096000" y="5181600"/>
          <a:ext cx="251301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Equation" r:id="rId5" imgW="939800" imgH="228600" progId="Equation.3">
                  <p:embed/>
                </p:oleObj>
              </mc:Choice>
              <mc:Fallback>
                <p:oleObj name="Equation" r:id="rId5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181600"/>
                        <a:ext cx="2513013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1050925" y="4764088"/>
            <a:ext cx="706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0"/>
              <a:t>In many cases, we cannot find the solution directly.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1066800" y="5260975"/>
            <a:ext cx="501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0"/>
              <a:t>An alternative is to find a sequence:</a:t>
            </a:r>
          </a:p>
        </p:txBody>
      </p:sp>
      <p:graphicFrame>
        <p:nvGraphicFramePr>
          <p:cNvPr id="104459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2286000" y="5943600"/>
          <a:ext cx="52578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Equation" r:id="rId7" imgW="1841500" imgH="228600" progId="Equation.3">
                  <p:embed/>
                </p:oleObj>
              </mc:Choice>
              <mc:Fallback>
                <p:oleObj name="Equation" r:id="rId7" imgW="1841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943600"/>
                        <a:ext cx="525780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1127125" y="5932488"/>
            <a:ext cx="657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0"/>
              <a:t>s.t.</a:t>
            </a:r>
          </a:p>
        </p:txBody>
      </p:sp>
    </p:spTree>
    <p:extLst>
      <p:ext uri="{BB962C8B-B14F-4D97-AF65-F5344CB8AC3E}">
        <p14:creationId xmlns:p14="http://schemas.microsoft.com/office/powerpoint/2010/main" val="167139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  <p:bldP spid="104456" grpId="0"/>
      <p:bldP spid="10446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81000" y="457200"/>
          <a:ext cx="3954463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Equation" r:id="rId3" imgW="2832100" imgH="4584700" progId="Equation.3">
                  <p:embed/>
                </p:oleObj>
              </mc:Choice>
              <mc:Fallback>
                <p:oleObj name="Equation" r:id="rId3" imgW="2832100" imgH="458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"/>
                        <a:ext cx="3954463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5486400" y="6019800"/>
            <a:ext cx="3195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0"/>
              <a:t>Jensen’s inequality</a:t>
            </a:r>
          </a:p>
        </p:txBody>
      </p:sp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533400" y="6172200"/>
            <a:ext cx="2895600" cy="685800"/>
          </a:xfrm>
          <a:prstGeom prst="rect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5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/>
      <p:bldP spid="10855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Jensen’s inequality</a:t>
            </a:r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609600" y="2057400"/>
          <a:ext cx="74676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Equation" r:id="rId3" imgW="2959100" imgH="203200" progId="Equation.3">
                  <p:embed/>
                </p:oleObj>
              </mc:Choice>
              <mc:Fallback>
                <p:oleObj name="Equation" r:id="rId3" imgW="2959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57400"/>
                        <a:ext cx="74676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1219200" y="4953000"/>
          <a:ext cx="5257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Equation" r:id="rId5" imgW="1714500" imgH="203200" progId="Equation.3">
                  <p:embed/>
                </p:oleObj>
              </mc:Choice>
              <mc:Fallback>
                <p:oleObj name="Equation" r:id="rId5" imgW="1714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953000"/>
                        <a:ext cx="5257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6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609600" y="3200400"/>
          <a:ext cx="69342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Equation" r:id="rId7" imgW="3022600" imgH="203200" progId="Equation.3">
                  <p:embed/>
                </p:oleObj>
              </mc:Choice>
              <mc:Fallback>
                <p:oleObj name="Equation" r:id="rId7" imgW="3022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00400"/>
                        <a:ext cx="69342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8" name="AutoShape 10"/>
          <p:cNvSpPr>
            <a:spLocks noChangeArrowheads="1"/>
          </p:cNvSpPr>
          <p:nvPr/>
        </p:nvSpPr>
        <p:spPr bwMode="auto">
          <a:xfrm>
            <a:off x="2971800" y="38100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4114800" y="4038600"/>
            <a:ext cx="352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0"/>
              <a:t>log is a concave function</a:t>
            </a:r>
          </a:p>
        </p:txBody>
      </p:sp>
    </p:spTree>
    <p:extLst>
      <p:ext uri="{BB962C8B-B14F-4D97-AF65-F5344CB8AC3E}">
        <p14:creationId xmlns:p14="http://schemas.microsoft.com/office/powerpoint/2010/main" val="226839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8" grpId="0" animBg="1"/>
      <p:bldP spid="11981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Maximizing the lower bound</a:t>
            </a:r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>
            <p:ph idx="1"/>
          </p:nvPr>
        </p:nvGraphicFramePr>
        <p:xfrm>
          <a:off x="1219200" y="1828800"/>
          <a:ext cx="6934200" cy="424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Equation" r:id="rId3" imgW="2984500" imgH="1828800" progId="Equation.3">
                  <p:embed/>
                </p:oleObj>
              </mc:Choice>
              <mc:Fallback>
                <p:oleObj name="Equation" r:id="rId3" imgW="2984500" imgH="182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28800"/>
                        <a:ext cx="6934200" cy="424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3352800" y="5105400"/>
            <a:ext cx="4419600" cy="9906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962400" y="6338888"/>
            <a:ext cx="2519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0"/>
              <a:t>The Q function</a:t>
            </a:r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 flipV="1">
            <a:off x="5029200" y="609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6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animBg="1"/>
      <p:bldP spid="110599" grpId="0"/>
      <p:bldP spid="11060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Q-function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077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Define the Q-function (a function of </a:t>
            </a:r>
            <a:r>
              <a:rPr lang="el-GR" sz="2000" smtClean="0">
                <a:cs typeface="Arial" pitchFamily="34" charset="0"/>
              </a:rPr>
              <a:t>θ</a:t>
            </a:r>
            <a:r>
              <a:rPr lang="en-US" sz="2000" smtClean="0">
                <a:cs typeface="Arial" pitchFamily="34" charset="0"/>
              </a:rPr>
              <a:t>):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smtClean="0"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800" smtClean="0"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800" smtClean="0"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800" smtClean="0"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800" smtClean="0"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cs typeface="Arial" pitchFamily="34" charset="0"/>
              </a:rPr>
              <a:t>Y is a random vector.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cs typeface="Arial" pitchFamily="34" charset="0"/>
              </a:rPr>
              <a:t>X=(x</a:t>
            </a:r>
            <a:r>
              <a:rPr lang="en-US" sz="1800" baseline="-25000" smtClean="0">
                <a:cs typeface="Arial" pitchFamily="34" charset="0"/>
              </a:rPr>
              <a:t>1</a:t>
            </a:r>
            <a:r>
              <a:rPr lang="en-US" sz="1800" smtClean="0">
                <a:cs typeface="Arial" pitchFamily="34" charset="0"/>
              </a:rPr>
              <a:t>, x</a:t>
            </a:r>
            <a:r>
              <a:rPr lang="en-US" sz="1800" baseline="-25000" smtClean="0">
                <a:cs typeface="Arial" pitchFamily="34" charset="0"/>
              </a:rPr>
              <a:t>2</a:t>
            </a:r>
            <a:r>
              <a:rPr lang="en-US" sz="1800" smtClean="0">
                <a:cs typeface="Arial" pitchFamily="34" charset="0"/>
              </a:rPr>
              <a:t>, …, x</a:t>
            </a:r>
            <a:r>
              <a:rPr lang="en-US" sz="1800" baseline="-25000" smtClean="0">
                <a:cs typeface="Arial" pitchFamily="34" charset="0"/>
              </a:rPr>
              <a:t>n</a:t>
            </a:r>
            <a:r>
              <a:rPr lang="en-US" sz="1800" smtClean="0">
                <a:cs typeface="Arial" pitchFamily="34" charset="0"/>
              </a:rPr>
              <a:t>) is a constant (vector).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1800" smtClean="0">
                <a:cs typeface="Arial" pitchFamily="34" charset="0"/>
              </a:rPr>
              <a:t>Θ</a:t>
            </a:r>
            <a:r>
              <a:rPr lang="en-US" sz="1800" baseline="30000" smtClean="0">
                <a:cs typeface="Arial" pitchFamily="34" charset="0"/>
              </a:rPr>
              <a:t>t   </a:t>
            </a:r>
            <a:r>
              <a:rPr lang="en-US" sz="1800" smtClean="0">
                <a:cs typeface="Arial" pitchFamily="34" charset="0"/>
              </a:rPr>
              <a:t>is the current parameter estimate and is a constant (vector).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1800" smtClean="0">
                <a:cs typeface="Arial" pitchFamily="34" charset="0"/>
              </a:rPr>
              <a:t>Θ</a:t>
            </a:r>
            <a:r>
              <a:rPr lang="en-US" sz="1800" smtClean="0">
                <a:cs typeface="Arial" pitchFamily="34" charset="0"/>
              </a:rPr>
              <a:t> is the normal variable (vector) that we wish to adjust.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cs typeface="Arial" pitchFamily="34" charset="0"/>
              </a:rPr>
              <a:t>The Q-function is the expected value of the complete data log-likelihood P(X,Y|</a:t>
            </a:r>
            <a:r>
              <a:rPr lang="el-GR" sz="2000" smtClean="0">
                <a:cs typeface="Arial" pitchFamily="34" charset="0"/>
              </a:rPr>
              <a:t>θ</a:t>
            </a:r>
            <a:r>
              <a:rPr lang="en-US" sz="2000" smtClean="0">
                <a:cs typeface="Arial" pitchFamily="34" charset="0"/>
              </a:rPr>
              <a:t>) with respect to Y given X and </a:t>
            </a:r>
            <a:r>
              <a:rPr lang="el-GR" sz="2000" smtClean="0">
                <a:cs typeface="Arial" pitchFamily="34" charset="0"/>
              </a:rPr>
              <a:t>θ</a:t>
            </a:r>
            <a:r>
              <a:rPr lang="en-US" sz="2000" baseline="30000" smtClean="0">
                <a:cs typeface="Arial" pitchFamily="34" charset="0"/>
              </a:rPr>
              <a:t>t</a:t>
            </a:r>
            <a:r>
              <a:rPr lang="en-US" sz="2000" smtClean="0">
                <a:cs typeface="Arial" pitchFamily="34" charset="0"/>
              </a:rPr>
              <a:t>.</a:t>
            </a:r>
            <a:endParaRPr lang="el-GR" sz="2000" smtClean="0">
              <a:cs typeface="Arial" pitchFamily="34" charset="0"/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62000" y="2209800"/>
          <a:ext cx="6324600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Equation" r:id="rId3" imgW="3873500" imgH="1193800" progId="Equation.3">
                  <p:embed/>
                </p:oleObj>
              </mc:Choice>
              <mc:Fallback>
                <p:oleObj name="Equation" r:id="rId3" imgW="38735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09800"/>
                        <a:ext cx="6324600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99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The inner loop of the </a:t>
            </a:r>
            <a:br>
              <a:rPr lang="en-US" sz="4000" smtClean="0"/>
            </a:br>
            <a:r>
              <a:rPr lang="en-US" sz="4000" smtClean="0"/>
              <a:t>EM algorithm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E-step: calculate 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M-step: find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graphicFrame>
        <p:nvGraphicFramePr>
          <p:cNvPr id="45062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1295400" y="4495800"/>
          <a:ext cx="57150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Equation" r:id="rId3" imgW="1485255" imgH="317362" progId="Equation.3">
                  <p:embed/>
                </p:oleObj>
              </mc:Choice>
              <mc:Fallback>
                <p:oleObj name="Equation" r:id="rId3" imgW="1485255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95800"/>
                        <a:ext cx="5715000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1143000" y="2286000"/>
          <a:ext cx="66294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Equation" r:id="rId5" imgW="2692400" imgH="444500" progId="Equation.3">
                  <p:embed/>
                </p:oleObj>
              </mc:Choice>
              <mc:Fallback>
                <p:oleObj name="Equation" r:id="rId5" imgW="2692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662940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625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L(</a:t>
            </a:r>
            <a:r>
              <a:rPr lang="el-GR" sz="4000" smtClean="0">
                <a:cs typeface="Arial" pitchFamily="34" charset="0"/>
              </a:rPr>
              <a:t>θ</a:t>
            </a:r>
            <a:r>
              <a:rPr lang="en-US" sz="4000" smtClean="0">
                <a:cs typeface="Arial" pitchFamily="34" charset="0"/>
              </a:rPr>
              <a:t>) is non-decreasing </a:t>
            </a:r>
            <a:br>
              <a:rPr lang="en-US" sz="4000" smtClean="0">
                <a:cs typeface="Arial" pitchFamily="34" charset="0"/>
              </a:rPr>
            </a:br>
            <a:r>
              <a:rPr lang="en-US" sz="4000" smtClean="0">
                <a:cs typeface="Arial" pitchFamily="34" charset="0"/>
              </a:rPr>
              <a:t>at each iteration</a:t>
            </a:r>
            <a:endParaRPr lang="el-GR" sz="4000" smtClean="0">
              <a:cs typeface="Arial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4495800"/>
          </a:xfrm>
        </p:spPr>
        <p:txBody>
          <a:bodyPr/>
          <a:lstStyle/>
          <a:p>
            <a:pPr eaLnBrk="1" hangingPunct="1"/>
            <a:r>
              <a:rPr lang="en-US" sz="2800" smtClean="0"/>
              <a:t>The EM algorithm will produce a sequence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It can be proved that </a:t>
            </a:r>
          </a:p>
          <a:p>
            <a:pPr eaLnBrk="1" hangingPunct="1"/>
            <a:endParaRPr lang="en-US" sz="2800" smtClean="0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209800" y="2514600"/>
          <a:ext cx="35814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Equation" r:id="rId3" imgW="939800" imgH="228600" progId="Equation.3">
                  <p:embed/>
                </p:oleObj>
              </mc:Choice>
              <mc:Fallback>
                <p:oleObj name="Equation" r:id="rId3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14600"/>
                        <a:ext cx="35814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1447800" y="4953000"/>
          <a:ext cx="62484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Equation" r:id="rId5" imgW="1841500" imgH="228600" progId="Equation.3">
                  <p:embed/>
                </p:oleObj>
              </mc:Choice>
              <mc:Fallback>
                <p:oleObj name="Equation" r:id="rId5" imgW="1841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953000"/>
                        <a:ext cx="62484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6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The inner loop of the </a:t>
            </a:r>
            <a:br>
              <a:rPr lang="en-US" sz="4000" smtClean="0"/>
            </a:br>
            <a:r>
              <a:rPr lang="en-US" sz="4000" smtClean="0"/>
              <a:t>Generalized EM algorithm (GEM)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E-step: calculate 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M-step: find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graphicFrame>
        <p:nvGraphicFramePr>
          <p:cNvPr id="143364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1295400" y="4267200"/>
          <a:ext cx="43434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Equation" r:id="rId3" imgW="1485255" imgH="317362" progId="Equation.3">
                  <p:embed/>
                </p:oleObj>
              </mc:Choice>
              <mc:Fallback>
                <p:oleObj name="Equation" r:id="rId3" imgW="1485255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434340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1143000" y="2286000"/>
          <a:ext cx="66294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Equation" r:id="rId5" imgW="2692400" imgH="444500" progId="Equation.3">
                  <p:embed/>
                </p:oleObj>
              </mc:Choice>
              <mc:Fallback>
                <p:oleObj name="Equation" r:id="rId5" imgW="2692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662940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6" name="AutoShape 6"/>
          <p:cNvSpPr>
            <a:spLocks noChangeArrowheads="1"/>
          </p:cNvSpPr>
          <p:nvPr/>
        </p:nvSpPr>
        <p:spPr bwMode="auto">
          <a:xfrm>
            <a:off x="2286000" y="5029200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aphicFrame>
        <p:nvGraphicFramePr>
          <p:cNvPr id="143367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1371600" y="5486400"/>
          <a:ext cx="50292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Equation" r:id="rId7" imgW="1422400" imgH="228600" progId="Equation.3">
                  <p:embed/>
                </p:oleObj>
              </mc:Choice>
              <mc:Fallback>
                <p:oleObj name="Equation" r:id="rId7" imgW="142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86400"/>
                        <a:ext cx="50292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944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19200"/>
            <a:ext cx="4419600" cy="411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of the EM algorithm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16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Idea #1: find </a:t>
            </a:r>
            <a:r>
              <a:rPr lang="el-GR" sz="4000" smtClean="0">
                <a:cs typeface="Arial" pitchFamily="34" charset="0"/>
              </a:rPr>
              <a:t>θ</a:t>
            </a:r>
            <a:r>
              <a:rPr lang="en-US" sz="4000" smtClean="0">
                <a:cs typeface="Arial" pitchFamily="34" charset="0"/>
              </a:rPr>
              <a:t> that </a:t>
            </a:r>
            <a:r>
              <a:rPr lang="en-US" sz="4000" smtClean="0"/>
              <a:t>maximizes the likelihood of training data</a:t>
            </a:r>
          </a:p>
        </p:txBody>
      </p:sp>
      <p:graphicFrame>
        <p:nvGraphicFramePr>
          <p:cNvPr id="147461" name="Object 5"/>
          <p:cNvGraphicFramePr>
            <a:graphicFrameLocks noChangeAspect="1"/>
          </p:cNvGraphicFramePr>
          <p:nvPr>
            <p:ph idx="1"/>
          </p:nvPr>
        </p:nvGraphicFramePr>
        <p:xfrm>
          <a:off x="1219200" y="2438400"/>
          <a:ext cx="5943600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Equation" r:id="rId3" imgW="1727200" imgH="609600" progId="Equation.3">
                  <p:embed/>
                </p:oleObj>
              </mc:Choice>
              <mc:Fallback>
                <p:oleObj name="Equation" r:id="rId3" imgW="17272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438400"/>
                        <a:ext cx="5943600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8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Idea #2: find the </a:t>
            </a:r>
            <a:r>
              <a:rPr lang="el-GR" sz="4000" smtClean="0">
                <a:cs typeface="Arial" pitchFamily="34" charset="0"/>
              </a:rPr>
              <a:t>θ</a:t>
            </a:r>
            <a:r>
              <a:rPr lang="en-US" sz="4000" baseline="30000" smtClean="0">
                <a:cs typeface="Arial" pitchFamily="34" charset="0"/>
              </a:rPr>
              <a:t>t</a:t>
            </a:r>
            <a:r>
              <a:rPr lang="en-US" sz="4000" smtClean="0">
                <a:cs typeface="Arial" pitchFamily="34" charset="0"/>
              </a:rPr>
              <a:t> sequence</a:t>
            </a:r>
            <a:endParaRPr lang="en-US" sz="4000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cs typeface="Arial" pitchFamily="34" charset="0"/>
              </a:rPr>
              <a:t>No analytical solution </a:t>
            </a:r>
            <a:r>
              <a:rPr lang="en-US" sz="2800" smtClean="0">
                <a:cs typeface="Arial" pitchFamily="34" charset="0"/>
                <a:sym typeface="Wingdings" pitchFamily="2" charset="2"/>
              </a:rPr>
              <a:t> iterative approach, find </a:t>
            </a:r>
            <a:endParaRPr lang="en-US" sz="2800" smtClean="0"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cs typeface="Arial" pitchFamily="34" charset="0"/>
              </a:rPr>
              <a:t>    </a:t>
            </a:r>
          </a:p>
          <a:p>
            <a:pPr eaLnBrk="1" hangingPunct="1">
              <a:buFontTx/>
              <a:buNone/>
            </a:pPr>
            <a:r>
              <a:rPr lang="en-US" sz="2800" smtClean="0">
                <a:cs typeface="Arial" pitchFamily="34" charset="0"/>
              </a:rPr>
              <a:t>     </a:t>
            </a:r>
          </a:p>
          <a:p>
            <a:pPr eaLnBrk="1" hangingPunct="1">
              <a:buFontTx/>
              <a:buNone/>
            </a:pPr>
            <a:r>
              <a:rPr lang="en-US" sz="2800" smtClean="0">
                <a:cs typeface="Arial" pitchFamily="34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sz="2800" smtClean="0">
                <a:cs typeface="Arial" pitchFamily="34" charset="0"/>
              </a:rPr>
              <a:t>    s.t. </a:t>
            </a:r>
          </a:p>
          <a:p>
            <a:pPr eaLnBrk="1" hangingPunct="1">
              <a:buFontTx/>
              <a:buNone/>
            </a:pPr>
            <a:endParaRPr lang="en-US" sz="2800" smtClean="0">
              <a:cs typeface="Arial" pitchFamily="34" charset="0"/>
            </a:endParaRPr>
          </a:p>
        </p:txBody>
      </p:sp>
      <p:graphicFrame>
        <p:nvGraphicFramePr>
          <p:cNvPr id="11469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752600" y="2133600"/>
          <a:ext cx="23622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Equation" r:id="rId3" imgW="939800" imgH="228600" progId="Equation.3">
                  <p:embed/>
                </p:oleObj>
              </mc:Choice>
              <mc:Fallback>
                <p:oleObj name="Equation" r:id="rId3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33600"/>
                        <a:ext cx="23622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4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1752600" y="4343400"/>
          <a:ext cx="54864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Equation" r:id="rId5" imgW="1841500" imgH="228600" progId="Equation.3">
                  <p:embed/>
                </p:oleObj>
              </mc:Choice>
              <mc:Fallback>
                <p:oleObj name="Equation" r:id="rId5" imgW="1841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343400"/>
                        <a:ext cx="548640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3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Idea #3: find </a:t>
            </a:r>
            <a:r>
              <a:rPr lang="el-GR" sz="4000" smtClean="0">
                <a:cs typeface="Arial" pitchFamily="34" charset="0"/>
              </a:rPr>
              <a:t>θ</a:t>
            </a:r>
            <a:r>
              <a:rPr lang="en-US" sz="4000" baseline="30000" smtClean="0">
                <a:cs typeface="Arial" pitchFamily="34" charset="0"/>
              </a:rPr>
              <a:t>t+1 </a:t>
            </a:r>
            <a:r>
              <a:rPr lang="en-US" sz="4000" smtClean="0">
                <a:cs typeface="Arial" pitchFamily="34" charset="0"/>
              </a:rPr>
              <a:t>that </a:t>
            </a:r>
            <a:r>
              <a:rPr lang="en-US" sz="4000" smtClean="0"/>
              <a:t>maximizes a tight lower bound of               </a:t>
            </a:r>
          </a:p>
        </p:txBody>
      </p:sp>
      <p:graphicFrame>
        <p:nvGraphicFramePr>
          <p:cNvPr id="20483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6477000" y="914400"/>
          <a:ext cx="19812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Equation" r:id="rId3" imgW="736600" imgH="228600" progId="Equation.3">
                  <p:embed/>
                </p:oleObj>
              </mc:Choice>
              <mc:Fallback>
                <p:oleObj name="Equation" r:id="rId3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14400"/>
                        <a:ext cx="198120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4114800" y="5105400"/>
            <a:ext cx="3294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215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0">
                <a:cs typeface="Arial" pitchFamily="34" charset="0"/>
              </a:rPr>
              <a:t> a tight lower bound</a:t>
            </a:r>
            <a:endParaRPr lang="el-GR" b="0">
              <a:cs typeface="Arial" pitchFamily="34" charset="0"/>
            </a:endParaRPr>
          </a:p>
        </p:txBody>
      </p:sp>
      <p:graphicFrame>
        <p:nvGraphicFramePr>
          <p:cNvPr id="14541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1143000" y="3200400"/>
          <a:ext cx="693420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Equation" r:id="rId5" imgW="2641600" imgH="444500" progId="Equation.3">
                  <p:embed/>
                </p:oleObj>
              </mc:Choice>
              <mc:Fallback>
                <p:oleObj name="Equation" r:id="rId5" imgW="2641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00400"/>
                        <a:ext cx="6934200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3352800" y="2971800"/>
            <a:ext cx="5105400" cy="1524000"/>
          </a:xfrm>
          <a:prstGeom prst="rect">
            <a:avLst/>
          </a:prstGeom>
          <a:solidFill>
            <a:schemeClr val="accent1">
              <a:alpha val="5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9" name="Line 11"/>
          <p:cNvSpPr>
            <a:spLocks noChangeShapeType="1"/>
          </p:cNvSpPr>
          <p:nvPr/>
        </p:nvSpPr>
        <p:spPr bwMode="auto">
          <a:xfrm flipV="1">
            <a:off x="5562600" y="4495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4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/>
      <p:bldP spid="145418" grpId="0" animBg="1"/>
      <p:bldP spid="14541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Idea #4: find </a:t>
            </a:r>
            <a:r>
              <a:rPr lang="el-GR" sz="4000" smtClean="0">
                <a:cs typeface="Arial" pitchFamily="34" charset="0"/>
              </a:rPr>
              <a:t>θ</a:t>
            </a:r>
            <a:r>
              <a:rPr lang="en-US" sz="4000" baseline="30000" smtClean="0">
                <a:cs typeface="Arial" pitchFamily="34" charset="0"/>
              </a:rPr>
              <a:t>t+1 </a:t>
            </a:r>
            <a:r>
              <a:rPr lang="en-US" sz="4000" smtClean="0">
                <a:cs typeface="Arial" pitchFamily="34" charset="0"/>
              </a:rPr>
              <a:t>that </a:t>
            </a:r>
            <a:r>
              <a:rPr lang="en-US" sz="4000" smtClean="0"/>
              <a:t>maximizes</a:t>
            </a:r>
            <a:br>
              <a:rPr lang="en-US" sz="4000" smtClean="0"/>
            </a:br>
            <a:r>
              <a:rPr lang="en-US" sz="4000" smtClean="0"/>
              <a:t> the Q function</a:t>
            </a:r>
          </a:p>
        </p:txBody>
      </p:sp>
      <p:graphicFrame>
        <p:nvGraphicFramePr>
          <p:cNvPr id="15053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990600" y="2743200"/>
          <a:ext cx="7391400" cy="299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Equation" r:id="rId3" imgW="2755900" imgH="1117600" progId="Equation.3">
                  <p:embed/>
                </p:oleObj>
              </mc:Choice>
              <mc:Fallback>
                <p:oleObj name="Equation" r:id="rId3" imgW="27559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43200"/>
                        <a:ext cx="7391400" cy="299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3581400" y="2743200"/>
            <a:ext cx="5181600" cy="1447800"/>
          </a:xfrm>
          <a:prstGeom prst="rect">
            <a:avLst/>
          </a:prstGeom>
          <a:solidFill>
            <a:schemeClr val="accent1">
              <a:alpha val="5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3505200" y="1905000"/>
            <a:ext cx="2740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215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0"/>
              <a:t>Lower bound of </a:t>
            </a:r>
          </a:p>
        </p:txBody>
      </p:sp>
      <p:graphicFrame>
        <p:nvGraphicFramePr>
          <p:cNvPr id="15053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6324600" y="1905000"/>
          <a:ext cx="20574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Equation" r:id="rId5" imgW="736600" imgH="228600" progId="Equation.3">
                  <p:embed/>
                </p:oleObj>
              </mc:Choice>
              <mc:Fallback>
                <p:oleObj name="Equation" r:id="rId5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905000"/>
                        <a:ext cx="20574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8" name="Line 10"/>
          <p:cNvSpPr>
            <a:spLocks noChangeShapeType="1"/>
          </p:cNvSpPr>
          <p:nvPr/>
        </p:nvSpPr>
        <p:spPr bwMode="auto">
          <a:xfrm>
            <a:off x="57150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3581400" y="4572000"/>
            <a:ext cx="4800600" cy="1219200"/>
          </a:xfrm>
          <a:prstGeom prst="rect">
            <a:avLst/>
          </a:prstGeom>
          <a:solidFill>
            <a:schemeClr val="accent1">
              <a:alpha val="5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4724400" y="6338888"/>
            <a:ext cx="2519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215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0"/>
              <a:t>The Q function</a:t>
            </a:r>
          </a:p>
        </p:txBody>
      </p:sp>
      <p:sp>
        <p:nvSpPr>
          <p:cNvPr id="150541" name="Line 13"/>
          <p:cNvSpPr>
            <a:spLocks noChangeShapeType="1"/>
          </p:cNvSpPr>
          <p:nvPr/>
        </p:nvSpPr>
        <p:spPr bwMode="auto">
          <a:xfrm flipV="1">
            <a:off x="5943600" y="579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6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 animBg="1"/>
      <p:bldP spid="150534" grpId="1" animBg="1"/>
      <p:bldP spid="150535" grpId="0"/>
      <p:bldP spid="150538" grpId="0" animBg="1"/>
      <p:bldP spid="150539" grpId="0" animBg="1"/>
      <p:bldP spid="150540" grpId="0"/>
      <p:bldP spid="15054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EM algorithm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67600" cy="5029200"/>
          </a:xfrm>
        </p:spPr>
        <p:txBody>
          <a:bodyPr/>
          <a:lstStyle/>
          <a:p>
            <a:pPr eaLnBrk="1" hangingPunct="1"/>
            <a:r>
              <a:rPr lang="en-US" sz="2800" smtClean="0"/>
              <a:t>Start with initial estimate, </a:t>
            </a:r>
            <a:r>
              <a:rPr lang="el-GR" sz="2800" smtClean="0">
                <a:cs typeface="Arial" pitchFamily="34" charset="0"/>
              </a:rPr>
              <a:t>θ</a:t>
            </a:r>
            <a:r>
              <a:rPr lang="en-US" sz="2800" baseline="30000" smtClean="0">
                <a:cs typeface="Arial" pitchFamily="34" charset="0"/>
              </a:rPr>
              <a:t>0</a:t>
            </a:r>
            <a:endParaRPr lang="el-GR" sz="2800" baseline="30000" smtClean="0">
              <a:cs typeface="Arial" pitchFamily="34" charset="0"/>
            </a:endParaRP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Repeat until convergence</a:t>
            </a:r>
          </a:p>
          <a:p>
            <a:pPr lvl="1" eaLnBrk="1" hangingPunct="1"/>
            <a:r>
              <a:rPr lang="en-US" sz="2400" smtClean="0"/>
              <a:t>E-step: calculate 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  <a:p>
            <a:pPr lvl="1" eaLnBrk="1" hangingPunct="1"/>
            <a:r>
              <a:rPr lang="en-US" sz="2400" smtClean="0"/>
              <a:t>M-step: find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graphicFrame>
        <p:nvGraphicFramePr>
          <p:cNvPr id="153604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1981200" y="5257800"/>
          <a:ext cx="37338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Equation" r:id="rId3" imgW="1485255" imgH="317362" progId="Equation.3">
                  <p:embed/>
                </p:oleObj>
              </mc:Choice>
              <mc:Fallback>
                <p:oleObj name="Equation" r:id="rId3" imgW="1485255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57800"/>
                        <a:ext cx="37338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1828800" y="3657600"/>
          <a:ext cx="48768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Equation" r:id="rId5" imgW="2692400" imgH="444500" progId="Equation.3">
                  <p:embed/>
                </p:oleObj>
              </mc:Choice>
              <mc:Fallback>
                <p:oleObj name="Equation" r:id="rId5" imgW="2692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657600"/>
                        <a:ext cx="48768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96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Important classes of EM problem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Products of multinomial (PM) models</a:t>
            </a:r>
          </a:p>
          <a:p>
            <a:pPr eaLnBrk="1" hangingPunct="1"/>
            <a:r>
              <a:rPr lang="en-US" smtClean="0"/>
              <a:t>Exponential families</a:t>
            </a:r>
          </a:p>
          <a:p>
            <a:pPr eaLnBrk="1" hangingPunct="1"/>
            <a:r>
              <a:rPr lang="en-US" smtClean="0"/>
              <a:t>Gaussian mixture</a:t>
            </a:r>
          </a:p>
          <a:p>
            <a:pPr eaLnBrk="1" hangingPunct="1"/>
            <a:r>
              <a:rPr lang="en-US" smtClean="0"/>
              <a:t>…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33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9220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dirty="0" smtClean="0"/>
              <a:t>Probabilistic Latent Semantic Analysis (PLSA)</a:t>
            </a:r>
            <a:br>
              <a:rPr lang="en-US" altLang="zh-CN" dirty="0" smtClean="0"/>
            </a:br>
            <a:endParaRPr lang="en-US" altLang="zh-CN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PLSA is a generative model for generating the co-occurrence of documents </a:t>
            </a:r>
            <a:r>
              <a:rPr lang="en-US" altLang="zh-CN" sz="2800" i="1" smtClean="0"/>
              <a:t>d</a:t>
            </a:r>
            <a:r>
              <a:rPr lang="en-US" altLang="zh-CN" sz="2800" smtClean="0"/>
              <a:t>∈</a:t>
            </a:r>
            <a:r>
              <a:rPr lang="en-US" altLang="zh-CN" sz="2800" i="1" smtClean="0"/>
              <a:t>D</a:t>
            </a:r>
            <a:r>
              <a:rPr lang="en-US" altLang="zh-CN" sz="2800" smtClean="0"/>
              <a:t>={</a:t>
            </a:r>
            <a:r>
              <a:rPr lang="en-US" altLang="zh-CN" sz="2800" i="1" smtClean="0"/>
              <a:t>d</a:t>
            </a:r>
            <a:r>
              <a:rPr lang="en-US" altLang="zh-CN" sz="2800" i="1" baseline="-25000" smtClean="0"/>
              <a:t>1</a:t>
            </a:r>
            <a:r>
              <a:rPr lang="en-US" altLang="zh-CN" sz="2800" smtClean="0"/>
              <a:t>,…,</a:t>
            </a:r>
            <a:r>
              <a:rPr lang="en-US" altLang="zh-CN" sz="2800" i="1" smtClean="0"/>
              <a:t>d</a:t>
            </a:r>
            <a:r>
              <a:rPr lang="en-US" altLang="zh-CN" sz="2800" i="1" baseline="-25000" smtClean="0"/>
              <a:t>D</a:t>
            </a:r>
            <a:r>
              <a:rPr lang="en-US" altLang="zh-CN" sz="2800" smtClean="0"/>
              <a:t>} and terms w∈</a:t>
            </a:r>
            <a:r>
              <a:rPr lang="en-US" altLang="zh-CN" sz="2800" i="1" smtClean="0"/>
              <a:t>W</a:t>
            </a:r>
            <a:r>
              <a:rPr lang="en-US" altLang="zh-CN" sz="2800" smtClean="0"/>
              <a:t>={</a:t>
            </a:r>
            <a:r>
              <a:rPr lang="en-US" altLang="zh-CN" sz="2800" i="1" smtClean="0"/>
              <a:t>w</a:t>
            </a:r>
            <a:r>
              <a:rPr lang="en-US" altLang="zh-CN" sz="2800" i="1" baseline="-25000" smtClean="0"/>
              <a:t>1</a:t>
            </a:r>
            <a:r>
              <a:rPr lang="en-US" altLang="zh-CN" sz="2800" smtClean="0"/>
              <a:t>,…,</a:t>
            </a:r>
            <a:r>
              <a:rPr lang="en-US" altLang="zh-CN" sz="2800" i="1" smtClean="0"/>
              <a:t>w</a:t>
            </a:r>
            <a:r>
              <a:rPr lang="en-US" altLang="zh-CN" sz="2800" i="1" baseline="-25000" smtClean="0"/>
              <a:t>W</a:t>
            </a:r>
            <a:r>
              <a:rPr lang="en-US" altLang="zh-CN" sz="2800" smtClean="0"/>
              <a:t>}, which associates latent variable </a:t>
            </a:r>
            <a:r>
              <a:rPr lang="en-US" altLang="zh-CN" sz="2800" i="1" smtClean="0"/>
              <a:t>z</a:t>
            </a:r>
            <a:r>
              <a:rPr lang="en-US" altLang="zh-CN" sz="2800" smtClean="0"/>
              <a:t>∈</a:t>
            </a:r>
            <a:r>
              <a:rPr lang="en-US" altLang="zh-CN" sz="2800" i="1" smtClean="0"/>
              <a:t>Z</a:t>
            </a:r>
            <a:r>
              <a:rPr lang="en-US" altLang="zh-CN" sz="2800" smtClean="0"/>
              <a:t>={</a:t>
            </a:r>
            <a:r>
              <a:rPr lang="en-US" altLang="zh-CN" sz="2800" i="1" smtClean="0"/>
              <a:t>z</a:t>
            </a:r>
            <a:r>
              <a:rPr lang="en-US" altLang="zh-CN" sz="2800" i="1" baseline="-25000" smtClean="0"/>
              <a:t>1</a:t>
            </a:r>
            <a:r>
              <a:rPr lang="en-US" altLang="zh-CN" sz="2800" smtClean="0"/>
              <a:t>,…,</a:t>
            </a:r>
            <a:r>
              <a:rPr lang="en-US" altLang="zh-CN" sz="2800" i="1" smtClean="0"/>
              <a:t>z</a:t>
            </a:r>
            <a:r>
              <a:rPr lang="en-US" altLang="zh-CN" sz="2800" i="1" baseline="-25000" smtClean="0"/>
              <a:t>Z</a:t>
            </a:r>
            <a:r>
              <a:rPr lang="en-US" altLang="zh-CN" sz="2800" smtClean="0"/>
              <a:t>}.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The generative processing is: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487488" y="3729038"/>
            <a:ext cx="93662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>
                <a:latin typeface="Times New Roman" pitchFamily="18" charset="0"/>
              </a:rPr>
              <a:t>w</a:t>
            </a:r>
            <a:r>
              <a:rPr lang="en-US" altLang="zh-CN" sz="240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487488" y="4521200"/>
            <a:ext cx="9366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>
                <a:latin typeface="Times New Roman" pitchFamily="18" charset="0"/>
              </a:rPr>
              <a:t>w</a:t>
            </a:r>
            <a:r>
              <a:rPr lang="en-US" altLang="zh-CN" sz="24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487488" y="6034088"/>
            <a:ext cx="93662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>
                <a:latin typeface="Times New Roman" pitchFamily="18" charset="0"/>
              </a:rPr>
              <a:t>w</a:t>
            </a:r>
            <a:r>
              <a:rPr lang="en-US" altLang="zh-CN" sz="2400" baseline="-25000">
                <a:latin typeface="Times New Roman" pitchFamily="18" charset="0"/>
              </a:rPr>
              <a:t>W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730375" y="5241925"/>
            <a:ext cx="5492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…</a:t>
            </a:r>
            <a:endParaRPr lang="en-US" altLang="zh-CN" sz="2400">
              <a:latin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376863" y="3657600"/>
            <a:ext cx="1223962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>
                <a:latin typeface="Times New Roman" pitchFamily="18" charset="0"/>
              </a:rPr>
              <a:t>d</a:t>
            </a:r>
            <a:r>
              <a:rPr lang="en-US" altLang="zh-CN" sz="240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376863" y="4521200"/>
            <a:ext cx="1223962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>
                <a:latin typeface="Times New Roman" pitchFamily="18" charset="0"/>
              </a:rPr>
              <a:t>d</a:t>
            </a:r>
            <a:r>
              <a:rPr lang="en-US" altLang="zh-CN" sz="24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334000" y="5961063"/>
            <a:ext cx="1223963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>
                <a:latin typeface="Times New Roman" pitchFamily="18" charset="0"/>
              </a:rPr>
              <a:t>d</a:t>
            </a:r>
            <a:r>
              <a:rPr lang="en-US" altLang="zh-CN" sz="2400" baseline="-25000">
                <a:latin typeface="Times New Roman" pitchFamily="18" charset="0"/>
              </a:rPr>
              <a:t>D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835650" y="5313363"/>
            <a:ext cx="5492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…</a:t>
            </a:r>
            <a:endParaRPr lang="en-US" altLang="zh-CN" sz="2400">
              <a:latin typeface="Times New Roman" pitchFamily="18" charset="0"/>
            </a:endParaRP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3432175" y="3730625"/>
            <a:ext cx="792163" cy="647700"/>
          </a:xfrm>
          <a:prstGeom prst="ellipse">
            <a:avLst/>
          </a:prstGeom>
          <a:solidFill>
            <a:srgbClr val="FE997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latin typeface="Times New Roman" pitchFamily="18" charset="0"/>
              </a:rPr>
              <a:t>z</a:t>
            </a:r>
            <a:r>
              <a:rPr lang="en-US" altLang="zh-CN" sz="2400" baseline="-25000">
                <a:latin typeface="Times New Roman" pitchFamily="18" charset="0"/>
              </a:rPr>
              <a:t>1</a:t>
            </a:r>
            <a:r>
              <a:rPr lang="en-US" altLang="zh-CN" sz="2400">
                <a:latin typeface="Times New Roman" pitchFamily="18" charset="0"/>
              </a:rPr>
              <a:t> </a:t>
            </a: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3432175" y="4522788"/>
            <a:ext cx="792163" cy="647700"/>
          </a:xfrm>
          <a:prstGeom prst="ellipse">
            <a:avLst/>
          </a:prstGeom>
          <a:solidFill>
            <a:srgbClr val="FE997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latin typeface="Times New Roman" pitchFamily="18" charset="0"/>
              </a:rPr>
              <a:t>z</a:t>
            </a:r>
            <a:r>
              <a:rPr lang="en-US" altLang="zh-CN" sz="2400" baseline="-25000">
                <a:latin typeface="Times New Roman" pitchFamily="18" charset="0"/>
              </a:rPr>
              <a:t>2</a:t>
            </a:r>
            <a:r>
              <a:rPr lang="en-US" altLang="zh-CN" sz="2400">
                <a:latin typeface="Times New Roman" pitchFamily="18" charset="0"/>
              </a:rPr>
              <a:t> 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3432175" y="5962650"/>
            <a:ext cx="792163" cy="647700"/>
          </a:xfrm>
          <a:prstGeom prst="ellipse">
            <a:avLst/>
          </a:prstGeom>
          <a:solidFill>
            <a:srgbClr val="FE997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>
                <a:latin typeface="Times New Roman" pitchFamily="18" charset="0"/>
              </a:rPr>
              <a:t>z</a:t>
            </a:r>
            <a:r>
              <a:rPr lang="en-US" altLang="zh-CN" sz="2400" baseline="-25000">
                <a:latin typeface="Times New Roman" pitchFamily="18" charset="0"/>
              </a:rPr>
              <a:t>Z</a:t>
            </a:r>
            <a:endParaRPr lang="en-US" altLang="zh-CN" sz="2400">
              <a:latin typeface="Times New Roman" pitchFamily="18" charset="0"/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4224338" y="4017963"/>
            <a:ext cx="1081087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4295775" y="3944938"/>
            <a:ext cx="1009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 flipV="1">
            <a:off x="4295775" y="4160838"/>
            <a:ext cx="100965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4224338" y="4953000"/>
            <a:ext cx="10810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H="1" flipV="1">
            <a:off x="4224338" y="5818188"/>
            <a:ext cx="108108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H="1">
            <a:off x="2497138" y="4160838"/>
            <a:ext cx="935037" cy="201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2497138" y="4017963"/>
            <a:ext cx="935037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 flipV="1">
            <a:off x="2497138" y="4881563"/>
            <a:ext cx="935037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H="1">
            <a:off x="6672263" y="47371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816725" y="4089400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itchFamily="18" charset="0"/>
              </a:rPr>
              <a:t>P</a:t>
            </a:r>
            <a:r>
              <a:rPr lang="en-US" altLang="zh-CN" sz="2400">
                <a:latin typeface="Times New Roman" pitchFamily="18" charset="0"/>
              </a:rPr>
              <a:t>(</a:t>
            </a:r>
            <a:r>
              <a:rPr lang="en-US" altLang="zh-CN" sz="2400" i="1">
                <a:latin typeface="Times New Roman" pitchFamily="18" charset="0"/>
              </a:rPr>
              <a:t>d</a:t>
            </a:r>
            <a:r>
              <a:rPr lang="en-US" altLang="zh-CN" sz="2400">
                <a:latin typeface="Times New Roman" pitchFamily="18" charset="0"/>
              </a:rPr>
              <a:t>)</a:t>
            </a: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228600" y="451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4359275" y="3505200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itchFamily="18" charset="0"/>
              </a:rPr>
              <a:t>P</a:t>
            </a:r>
            <a:r>
              <a:rPr lang="en-US" altLang="zh-CN" sz="2400">
                <a:latin typeface="Times New Roman" pitchFamily="18" charset="0"/>
              </a:rPr>
              <a:t>(</a:t>
            </a:r>
            <a:r>
              <a:rPr lang="en-US" altLang="zh-CN" sz="2400" i="1">
                <a:latin typeface="Times New Roman" pitchFamily="18" charset="0"/>
              </a:rPr>
              <a:t>z</a:t>
            </a:r>
            <a:r>
              <a:rPr lang="en-US" altLang="zh-CN" sz="2400">
                <a:latin typeface="Times New Roman" pitchFamily="18" charset="0"/>
              </a:rPr>
              <a:t>|</a:t>
            </a:r>
            <a:r>
              <a:rPr lang="en-US" altLang="zh-CN" sz="2400" i="1">
                <a:latin typeface="Times New Roman" pitchFamily="18" charset="0"/>
              </a:rPr>
              <a:t>d</a:t>
            </a:r>
            <a:r>
              <a:rPr lang="en-US" altLang="zh-CN" sz="2400">
                <a:latin typeface="Times New Roman" pitchFamily="18" charset="0"/>
              </a:rPr>
              <a:t>) 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2682875" y="3505200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itchFamily="18" charset="0"/>
              </a:rPr>
              <a:t>P</a:t>
            </a:r>
            <a:r>
              <a:rPr lang="en-US" altLang="zh-CN" sz="2400">
                <a:latin typeface="Times New Roman" pitchFamily="18" charset="0"/>
              </a:rPr>
              <a:t>(</a:t>
            </a:r>
            <a:r>
              <a:rPr lang="en-US" altLang="zh-CN" sz="2400" i="1">
                <a:latin typeface="Times New Roman" pitchFamily="18" charset="0"/>
              </a:rPr>
              <a:t>w</a:t>
            </a:r>
            <a:r>
              <a:rPr lang="en-US" altLang="zh-CN" sz="2400">
                <a:latin typeface="Times New Roman" pitchFamily="18" charset="0"/>
              </a:rPr>
              <a:t>|</a:t>
            </a:r>
            <a:r>
              <a:rPr lang="en-US" altLang="zh-CN" sz="2400" i="1">
                <a:latin typeface="Times New Roman" pitchFamily="18" charset="0"/>
              </a:rPr>
              <a:t>z</a:t>
            </a:r>
            <a:r>
              <a:rPr lang="en-US" altLang="zh-CN" sz="2400">
                <a:latin typeface="Times New Roman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1839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75" grpId="0"/>
      <p:bldP spid="7176" grpId="0" animBg="1"/>
      <p:bldP spid="7177" grpId="0" animBg="1"/>
      <p:bldP spid="7178" grpId="0" animBg="1"/>
      <p:bldP spid="7179" grpId="0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/>
      <p:bldP spid="7194" grpId="0"/>
      <p:bldP spid="719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Model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1524000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The generative process can be expressed by:</a:t>
            </a:r>
          </a:p>
          <a:p>
            <a:pPr lvl="1" eaLnBrk="1" hangingPunct="1"/>
            <a:endParaRPr lang="en-US" altLang="zh-CN" sz="2400" smtClean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752600" y="2686050"/>
          <a:ext cx="5638800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3" imgW="1485720" imgH="406080" progId="Equation.DSMT4">
                  <p:embed/>
                </p:oleObj>
              </mc:Choice>
              <mc:Fallback>
                <p:oleObj name="Equation" r:id="rId3" imgW="1485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686050"/>
                        <a:ext cx="5638800" cy="154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1600200" y="4572000"/>
            <a:ext cx="6781800" cy="1600200"/>
          </a:xfrm>
          <a:prstGeom prst="wedgeRectCallout">
            <a:avLst>
              <a:gd name="adj1" fmla="val -14347"/>
              <a:gd name="adj2" fmla="val -776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altLang="zh-CN" b="1"/>
              <a:t>Two independence assumptions:</a:t>
            </a:r>
          </a:p>
          <a:p>
            <a:pPr marL="342900" indent="-342900">
              <a:buFontTx/>
              <a:buAutoNum type="arabicParenR"/>
            </a:pPr>
            <a:r>
              <a:rPr lang="en-US" altLang="zh-CN"/>
              <a:t>Each pair (</a:t>
            </a:r>
            <a:r>
              <a:rPr lang="en-US" altLang="zh-CN" i="1"/>
              <a:t>d</a:t>
            </a:r>
            <a:r>
              <a:rPr lang="en-US" altLang="zh-CN"/>
              <a:t>,</a:t>
            </a:r>
            <a:r>
              <a:rPr lang="en-US" altLang="zh-CN" i="1"/>
              <a:t>w</a:t>
            </a:r>
            <a:r>
              <a:rPr lang="en-US" altLang="zh-CN"/>
              <a:t>) are assumed to be generated independently, corresponding to ‘bag-of-words’</a:t>
            </a:r>
          </a:p>
          <a:p>
            <a:pPr marL="342900" indent="-342900">
              <a:buFontTx/>
              <a:buAutoNum type="arabicParenR"/>
            </a:pPr>
            <a:r>
              <a:rPr lang="en-US" altLang="zh-CN"/>
              <a:t>Conditioned on </a:t>
            </a:r>
            <a:r>
              <a:rPr lang="en-US" altLang="zh-CN" i="1"/>
              <a:t>z, </a:t>
            </a:r>
            <a:r>
              <a:rPr lang="en-US" altLang="zh-CN"/>
              <a:t>words </a:t>
            </a:r>
            <a:r>
              <a:rPr lang="en-US" altLang="zh-CN" i="1"/>
              <a:t>w </a:t>
            </a:r>
            <a:r>
              <a:rPr lang="en-US" altLang="zh-CN"/>
              <a:t>are generated independently of the specific document </a:t>
            </a:r>
            <a:r>
              <a:rPr lang="en-US" altLang="zh-CN" i="1"/>
              <a:t>d.</a:t>
            </a:r>
            <a:endParaRPr lang="en-US" altLang="zh-CN"/>
          </a:p>
          <a:p>
            <a:pPr marL="342900" indent="-342900" algn="ctr"/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093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AutoShape 17"/>
          <p:cNvSpPr>
            <a:spLocks noChangeArrowheads="1"/>
          </p:cNvSpPr>
          <p:nvPr/>
        </p:nvSpPr>
        <p:spPr bwMode="auto">
          <a:xfrm rot="10800000">
            <a:off x="304800" y="5181600"/>
            <a:ext cx="8534400" cy="990600"/>
          </a:xfrm>
          <a:prstGeom prst="wedgeRoundRectCallout">
            <a:avLst>
              <a:gd name="adj1" fmla="val -26269"/>
              <a:gd name="adj2" fmla="val 1001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zh-CN" altLang="zh-CN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800" smtClean="0"/>
              <a:t>Model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1447800"/>
          </a:xfrm>
        </p:spPr>
        <p:txBody>
          <a:bodyPr/>
          <a:lstStyle/>
          <a:p>
            <a:pPr eaLnBrk="1" hangingPunct="1"/>
            <a:r>
              <a:rPr lang="en-US" altLang="zh-CN" sz="2800" smtClean="0"/>
              <a:t>Following the likelihood principle, we detemines </a:t>
            </a:r>
            <a:r>
              <a:rPr lang="en-US" altLang="zh-CN" sz="2800" i="1" smtClean="0"/>
              <a:t>P</a:t>
            </a:r>
            <a:r>
              <a:rPr lang="en-US" altLang="zh-CN" sz="2800" smtClean="0"/>
              <a:t>(</a:t>
            </a:r>
            <a:r>
              <a:rPr lang="en-US" altLang="zh-CN" sz="2800" i="1" smtClean="0"/>
              <a:t>z</a:t>
            </a:r>
            <a:r>
              <a:rPr lang="en-US" altLang="zh-CN" sz="2800" smtClean="0"/>
              <a:t>), </a:t>
            </a:r>
            <a:r>
              <a:rPr lang="en-US" altLang="zh-CN" sz="2800" i="1" smtClean="0"/>
              <a:t>P</a:t>
            </a:r>
            <a:r>
              <a:rPr lang="en-US" altLang="zh-CN" sz="2800" smtClean="0"/>
              <a:t>(</a:t>
            </a:r>
            <a:r>
              <a:rPr lang="en-US" altLang="zh-CN" sz="2800" i="1" smtClean="0"/>
              <a:t>d|z</a:t>
            </a:r>
            <a:r>
              <a:rPr lang="en-US" altLang="zh-CN" sz="2800" smtClean="0"/>
              <a:t>), and </a:t>
            </a:r>
            <a:r>
              <a:rPr lang="en-US" altLang="zh-CN" sz="2800" i="1" smtClean="0"/>
              <a:t>P</a:t>
            </a:r>
            <a:r>
              <a:rPr lang="en-US" altLang="zh-CN" sz="2800" smtClean="0"/>
              <a:t>(</a:t>
            </a:r>
            <a:r>
              <a:rPr lang="en-US" altLang="zh-CN" sz="2800" i="1" smtClean="0"/>
              <a:t>w</a:t>
            </a:r>
            <a:r>
              <a:rPr lang="en-US" altLang="zh-CN" sz="2800" smtClean="0"/>
              <a:t>|</a:t>
            </a:r>
            <a:r>
              <a:rPr lang="en-US" altLang="zh-CN" sz="2800" i="1" smtClean="0"/>
              <a:t>z</a:t>
            </a:r>
            <a:r>
              <a:rPr lang="en-US" altLang="zh-CN" sz="2800" smtClean="0"/>
              <a:t>) by maximization of the log-likelihood function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600200" y="3962400"/>
          <a:ext cx="56388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3" imgW="1688760" imgH="241200" progId="Equation.DSMT4">
                  <p:embed/>
                </p:oleObj>
              </mc:Choice>
              <mc:Fallback>
                <p:oleObj name="Equation" r:id="rId3" imgW="1688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962400"/>
                        <a:ext cx="56388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304800" y="5265738"/>
          <a:ext cx="83820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5" imgW="2692080" imgH="241200" progId="Equation.DSMT4">
                  <p:embed/>
                </p:oleObj>
              </mc:Choice>
              <mc:Fallback>
                <p:oleObj name="Equation" r:id="rId5" imgW="2692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265738"/>
                        <a:ext cx="838200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5257800" y="2590800"/>
            <a:ext cx="2819400" cy="1219200"/>
          </a:xfrm>
          <a:prstGeom prst="cloudCallout">
            <a:avLst>
              <a:gd name="adj1" fmla="val -42681"/>
              <a:gd name="adj2" fmla="val 58593"/>
            </a:avLst>
          </a:prstGeom>
          <a:solidFill>
            <a:srgbClr val="F3F66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zh-CN"/>
              <a:t>co-occurrence times of </a:t>
            </a:r>
            <a:r>
              <a:rPr lang="en-US" altLang="zh-CN" i="1"/>
              <a:t>d </a:t>
            </a:r>
            <a:r>
              <a:rPr lang="en-US" altLang="zh-CN"/>
              <a:t>and </a:t>
            </a:r>
            <a:r>
              <a:rPr lang="en-US" altLang="zh-CN" i="1"/>
              <a:t>w</a:t>
            </a:r>
            <a:r>
              <a:rPr lang="en-US" altLang="zh-CN"/>
              <a:t>.</a:t>
            </a:r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4572000" y="3886200"/>
            <a:ext cx="1143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2438400" y="3962400"/>
            <a:ext cx="6096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rot="10800000">
            <a:off x="914400" y="4572000"/>
            <a:ext cx="2057400" cy="457200"/>
          </a:xfrm>
          <a:prstGeom prst="wedgeRoundRectCallout">
            <a:avLst>
              <a:gd name="adj1" fmla="val -35880"/>
              <a:gd name="adj2" fmla="val 847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altLang="zh-CN"/>
              <a:t>Observed data</a:t>
            </a: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3124200" y="3048000"/>
            <a:ext cx="1447800" cy="609600"/>
          </a:xfrm>
          <a:prstGeom prst="wedgeRoundRectCallout">
            <a:avLst>
              <a:gd name="adj1" fmla="val -45722"/>
              <a:gd name="adj2" fmla="val 1033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/>
              <a:t>Unobserved data</a:t>
            </a:r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3048000" y="3976688"/>
            <a:ext cx="3810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6096000" y="3886200"/>
            <a:ext cx="12192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1981200" y="3962400"/>
            <a:ext cx="304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914400" y="2743200"/>
            <a:ext cx="2057400" cy="914400"/>
          </a:xfrm>
          <a:prstGeom prst="wedgeEllipseCallout">
            <a:avLst>
              <a:gd name="adj1" fmla="val 9722"/>
              <a:gd name="adj2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i="1"/>
              <a:t>P</a:t>
            </a:r>
            <a:r>
              <a:rPr lang="en-US" altLang="zh-CN"/>
              <a:t>(</a:t>
            </a:r>
            <a:r>
              <a:rPr lang="en-US" altLang="zh-CN" i="1"/>
              <a:t>d</a:t>
            </a:r>
            <a:r>
              <a:rPr lang="en-US" altLang="zh-CN"/>
              <a:t>), </a:t>
            </a:r>
            <a:r>
              <a:rPr lang="en-US" altLang="zh-CN" i="1"/>
              <a:t>P</a:t>
            </a:r>
            <a:r>
              <a:rPr lang="en-US" altLang="zh-CN"/>
              <a:t>(</a:t>
            </a:r>
            <a:r>
              <a:rPr lang="en-US" altLang="zh-CN" i="1"/>
              <a:t>z</a:t>
            </a:r>
            <a:r>
              <a:rPr lang="en-US" altLang="zh-CN"/>
              <a:t>|</a:t>
            </a:r>
            <a:r>
              <a:rPr lang="en-US" altLang="zh-CN" i="1"/>
              <a:t>d</a:t>
            </a:r>
            <a:r>
              <a:rPr lang="en-US" altLang="zh-CN"/>
              <a:t>), and </a:t>
            </a:r>
            <a:r>
              <a:rPr lang="en-US" altLang="zh-CN" i="1"/>
              <a:t>P</a:t>
            </a:r>
            <a:r>
              <a:rPr lang="en-US" altLang="zh-CN"/>
              <a:t>(</a:t>
            </a:r>
            <a:r>
              <a:rPr lang="en-US" altLang="zh-CN" i="1"/>
              <a:t>w</a:t>
            </a:r>
            <a:r>
              <a:rPr lang="en-US" altLang="zh-CN"/>
              <a:t>|</a:t>
            </a:r>
            <a:r>
              <a:rPr lang="en-US" altLang="zh-CN" i="1"/>
              <a:t>d</a:t>
            </a:r>
            <a:r>
              <a:rPr lang="en-US" altLang="zh-CN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02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8" grpId="0" animBg="1"/>
      <p:bldP spid="102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Association Rule Discovery: Definition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Given a set of records each of which contain some number of items from a given collection;</a:t>
            </a:r>
          </a:p>
          <a:p>
            <a:pPr lvl="1"/>
            <a:r>
              <a:rPr lang="en-US" smtClean="0"/>
              <a:t>Produce dependency rules which will predict occurrence of an item based on occurrences of other items.</a:t>
            </a: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601868"/>
              </p:ext>
            </p:extLst>
          </p:nvPr>
        </p:nvGraphicFramePr>
        <p:xfrm>
          <a:off x="304800" y="4145756"/>
          <a:ext cx="4181475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3823716" imgH="1999488" progId="Word.Document.8">
                  <p:embed/>
                </p:oleObj>
              </mc:Choice>
              <mc:Fallback>
                <p:oleObj name="Document" r:id="rId3" imgW="3823716" imgH="19994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45756"/>
                        <a:ext cx="4181475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876800" y="4145756"/>
            <a:ext cx="3443288" cy="976313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Times New Roman" pitchFamily="18" charset="0"/>
              </a:rPr>
              <a:t>Rules Discovered:</a:t>
            </a:r>
          </a:p>
          <a:p>
            <a:r>
              <a:rPr lang="en-US" sz="2000" dirty="0">
                <a:latin typeface="Times New Roman" pitchFamily="18" charset="0"/>
              </a:rPr>
              <a:t>    </a:t>
            </a:r>
            <a:r>
              <a:rPr lang="en-US" b="1" dirty="0">
                <a:solidFill>
                  <a:srgbClr val="CC0000"/>
                </a:solidFill>
                <a:latin typeface="Tahoma" pitchFamily="34" charset="0"/>
              </a:rPr>
              <a:t>{Milk} --&gt; {Coke}</a:t>
            </a:r>
          </a:p>
          <a:p>
            <a:r>
              <a:rPr lang="en-US" b="1" dirty="0">
                <a:solidFill>
                  <a:srgbClr val="CC0000"/>
                </a:solidFill>
                <a:latin typeface="Tahoma" pitchFamily="34" charset="0"/>
              </a:rPr>
              <a:t>    {Diaper, Milk} --&gt; {Beer}</a:t>
            </a: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Maximum-likelihood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smtClean="0"/>
              <a:t>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/>
              <a:t>We have a density function </a:t>
            </a:r>
            <a:r>
              <a:rPr lang="en-US" altLang="zh-CN" sz="2000" i="1" smtClean="0"/>
              <a:t>P</a:t>
            </a:r>
            <a:r>
              <a:rPr lang="en-US" altLang="zh-CN" sz="2000" smtClean="0"/>
              <a:t>(</a:t>
            </a:r>
            <a:r>
              <a:rPr lang="en-US" altLang="zh-CN" sz="2000" i="1" smtClean="0"/>
              <a:t>x</a:t>
            </a:r>
            <a:r>
              <a:rPr lang="en-US" altLang="zh-CN" sz="2000" smtClean="0"/>
              <a:t>|</a:t>
            </a:r>
            <a:r>
              <a:rPr lang="el-GR" altLang="zh-CN" sz="2000" smtClean="0">
                <a:latin typeface="Times New Roman" pitchFamily="18" charset="0"/>
                <a:cs typeface="Arial" charset="0"/>
              </a:rPr>
              <a:t>Θ</a:t>
            </a:r>
            <a:r>
              <a:rPr lang="en-US" altLang="zh-CN" sz="2000" smtClean="0"/>
              <a:t>) that is govened by the set of parameters </a:t>
            </a:r>
            <a:r>
              <a:rPr lang="el-GR" altLang="zh-CN" sz="2000" smtClean="0">
                <a:cs typeface="Arial" charset="0"/>
              </a:rPr>
              <a:t>Θ</a:t>
            </a:r>
            <a:r>
              <a:rPr lang="en-US" altLang="zh-CN" sz="2000" smtClean="0">
                <a:cs typeface="Arial" charset="0"/>
              </a:rPr>
              <a:t>, e.g., </a:t>
            </a:r>
            <a:r>
              <a:rPr lang="en-US" altLang="zh-CN" sz="2000" i="1" smtClean="0">
                <a:cs typeface="Arial" charset="0"/>
              </a:rPr>
              <a:t>P</a:t>
            </a:r>
            <a:r>
              <a:rPr lang="en-US" altLang="zh-CN" sz="2000" smtClean="0">
                <a:cs typeface="Arial" charset="0"/>
              </a:rPr>
              <a:t> might be a set of Gaussians and </a:t>
            </a:r>
            <a:r>
              <a:rPr lang="el-GR" altLang="zh-CN" sz="2000" smtClean="0">
                <a:cs typeface="Arial" charset="0"/>
              </a:rPr>
              <a:t>Θ</a:t>
            </a:r>
            <a:r>
              <a:rPr lang="en-US" altLang="zh-CN" sz="2000" smtClean="0">
                <a:cs typeface="Arial" charset="0"/>
              </a:rPr>
              <a:t> could be the means and covariances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cs typeface="Arial" charset="0"/>
              </a:rPr>
              <a:t>We also have a data set  X={x</a:t>
            </a:r>
            <a:r>
              <a:rPr lang="en-US" altLang="zh-CN" sz="2000" baseline="-25000" smtClean="0">
                <a:cs typeface="Arial" charset="0"/>
              </a:rPr>
              <a:t>1</a:t>
            </a:r>
            <a:r>
              <a:rPr lang="en-US" altLang="zh-CN" sz="2000" smtClean="0">
                <a:cs typeface="Arial" charset="0"/>
              </a:rPr>
              <a:t>,…,x</a:t>
            </a:r>
            <a:r>
              <a:rPr lang="en-US" altLang="zh-CN" sz="2000" baseline="-25000" smtClean="0">
                <a:cs typeface="Arial" charset="0"/>
              </a:rPr>
              <a:t>N</a:t>
            </a:r>
            <a:r>
              <a:rPr lang="en-US" altLang="zh-CN" sz="2000" smtClean="0">
                <a:cs typeface="Arial" charset="0"/>
              </a:rPr>
              <a:t>}, supposedly drawn from this distribution </a:t>
            </a:r>
            <a:r>
              <a:rPr lang="en-US" altLang="zh-CN" sz="2000" i="1" smtClean="0">
                <a:cs typeface="Arial" charset="0"/>
              </a:rPr>
              <a:t>P, </a:t>
            </a:r>
            <a:r>
              <a:rPr lang="en-US" altLang="zh-CN" sz="2000" smtClean="0">
                <a:cs typeface="Arial" charset="0"/>
              </a:rPr>
              <a:t>and</a:t>
            </a:r>
            <a:r>
              <a:rPr lang="en-US" altLang="zh-CN" sz="2000" i="1" smtClean="0">
                <a:cs typeface="Arial" charset="0"/>
              </a:rPr>
              <a:t> a</a:t>
            </a:r>
            <a:r>
              <a:rPr lang="en-US" altLang="zh-CN" sz="2000" smtClean="0">
                <a:cs typeface="Arial" charset="0"/>
              </a:rPr>
              <a:t>ssume these data vectors are i.i.d. with </a:t>
            </a:r>
            <a:r>
              <a:rPr lang="en-US" altLang="zh-CN" sz="2000" i="1" smtClean="0">
                <a:cs typeface="Arial" charset="0"/>
              </a:rPr>
              <a:t>P.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cs typeface="Arial" charset="0"/>
              </a:rPr>
              <a:t>Then the likehihood function is:</a:t>
            </a:r>
          </a:p>
          <a:p>
            <a:pPr lvl="1" eaLnBrk="1" hangingPunct="1">
              <a:lnSpc>
                <a:spcPct val="90000"/>
              </a:lnSpc>
            </a:pPr>
            <a:endParaRPr lang="en-US" altLang="zh-CN" sz="2000" i="1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CN" sz="2000" i="1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i="1" smtClean="0">
                <a:cs typeface="Arial" charset="0"/>
              </a:rPr>
              <a:t> </a:t>
            </a:r>
            <a:r>
              <a:rPr lang="en-US" altLang="zh-CN" sz="2000" smtClean="0">
                <a:cs typeface="Arial" charset="0"/>
              </a:rPr>
              <a:t>The likelihood is thought of as a function of the parameters </a:t>
            </a:r>
            <a:r>
              <a:rPr lang="el-GR" altLang="zh-CN" sz="2000" smtClean="0">
                <a:cs typeface="Arial" charset="0"/>
              </a:rPr>
              <a:t>Θ</a:t>
            </a:r>
            <a:r>
              <a:rPr lang="en-US" altLang="zh-CN" sz="2000" smtClean="0">
                <a:cs typeface="Arial" charset="0"/>
              </a:rPr>
              <a:t>where the data X is fixed. Our goal is to find the </a:t>
            </a:r>
            <a:r>
              <a:rPr lang="el-GR" altLang="zh-CN" sz="2000" smtClean="0">
                <a:cs typeface="Arial" charset="0"/>
              </a:rPr>
              <a:t>Θ</a:t>
            </a:r>
            <a:r>
              <a:rPr lang="en-US" altLang="zh-CN" sz="2000" smtClean="0">
                <a:cs typeface="Arial" charset="0"/>
              </a:rPr>
              <a:t>that maximizes L. That is</a:t>
            </a:r>
          </a:p>
          <a:p>
            <a:pPr lvl="1" eaLnBrk="1" hangingPunct="1">
              <a:lnSpc>
                <a:spcPct val="90000"/>
              </a:lnSpc>
            </a:pPr>
            <a:endParaRPr lang="en-US" altLang="zh-CN" sz="2000" smtClean="0">
              <a:cs typeface="Arial" charset="0"/>
            </a:endParaRP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746350"/>
              </p:ext>
            </p:extLst>
          </p:nvPr>
        </p:nvGraphicFramePr>
        <p:xfrm>
          <a:off x="1371600" y="3810000"/>
          <a:ext cx="35052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3" imgW="1422360" imgH="304560" progId="Equation.DSMT4">
                  <p:embed/>
                </p:oleObj>
              </mc:Choice>
              <mc:Fallback>
                <p:oleObj name="Equation" r:id="rId3" imgW="14223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350520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196888"/>
              </p:ext>
            </p:extLst>
          </p:nvPr>
        </p:nvGraphicFramePr>
        <p:xfrm>
          <a:off x="2895600" y="5410200"/>
          <a:ext cx="26670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5" imgW="952200" imgH="241200" progId="Equation.DSMT4">
                  <p:embed/>
                </p:oleObj>
              </mc:Choice>
              <mc:Fallback>
                <p:oleObj name="Equation" r:id="rId5" imgW="952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10200"/>
                        <a:ext cx="266700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4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sym typeface="Symbol" pitchFamily="18" charset="2"/>
              </a:rPr>
              <a:t>Jensen’s inequality</a:t>
            </a:r>
            <a:endParaRPr lang="zh-CN" altLang="en-US" smtClean="0"/>
          </a:p>
        </p:txBody>
      </p:sp>
      <p:graphicFrame>
        <p:nvGraphicFramePr>
          <p:cNvPr id="5122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2438400" y="1676400"/>
          <a:ext cx="38877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3" imgW="1396800" imgH="1460160" progId="Equation.3">
                  <p:embed/>
                </p:oleObj>
              </mc:Choice>
              <mc:Fallback>
                <p:oleObj name="Equation" r:id="rId3" imgW="1396800" imgH="1460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76400"/>
                        <a:ext cx="38877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219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762000" y="1600200"/>
          <a:ext cx="8001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3" imgW="4000320" imgH="342720" progId="Equation.3">
                  <p:embed/>
                </p:oleObj>
              </mc:Choice>
              <mc:Fallback>
                <p:oleObj name="Equation" r:id="rId3" imgW="4000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8001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Estimation-using EM </a:t>
            </a:r>
            <a:endParaRPr lang="zh-CN" altLang="en-US" smtClean="0"/>
          </a:p>
        </p:txBody>
      </p:sp>
      <p:sp>
        <p:nvSpPr>
          <p:cNvPr id="8" name="Oval 7"/>
          <p:cNvSpPr/>
          <p:nvPr/>
        </p:nvSpPr>
        <p:spPr>
          <a:xfrm>
            <a:off x="5715000" y="1447800"/>
            <a:ext cx="3352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6477000" y="1676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difficult!!!</a:t>
            </a: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914400" y="26670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ym typeface="Symbol" pitchFamily="18" charset="2"/>
              </a:rPr>
              <a:t>Idea:</a:t>
            </a:r>
            <a:r>
              <a:rPr lang="en-US" altLang="zh-CN">
                <a:sym typeface="Symbol" pitchFamily="18" charset="2"/>
              </a:rPr>
              <a:t> start with a guess </a:t>
            </a:r>
            <a:r>
              <a:rPr lang="en-US" altLang="zh-CN" baseline="30000">
                <a:sym typeface="Symbol" pitchFamily="18" charset="2"/>
              </a:rPr>
              <a:t>t</a:t>
            </a:r>
            <a:r>
              <a:rPr lang="en-US" altLang="zh-CN">
                <a:sym typeface="Symbol" pitchFamily="18" charset="2"/>
              </a:rPr>
              <a:t>, compute an easily computed lower-bound B(; </a:t>
            </a:r>
            <a:r>
              <a:rPr lang="en-US" altLang="zh-CN" baseline="30000">
                <a:sym typeface="Symbol" pitchFamily="18" charset="2"/>
              </a:rPr>
              <a:t>t</a:t>
            </a:r>
            <a:r>
              <a:rPr lang="en-US" altLang="zh-CN">
                <a:sym typeface="Symbol" pitchFamily="18" charset="2"/>
              </a:rPr>
              <a:t>) to the function log P(|U) and maximize the bound instead</a:t>
            </a:r>
          </a:p>
          <a:p>
            <a:endParaRPr lang="en-US" altLang="zh-CN">
              <a:sym typeface="Symbol" pitchFamily="18" charset="2"/>
            </a:endParaRPr>
          </a:p>
          <a:p>
            <a:r>
              <a:rPr lang="en-US" altLang="zh-CN" b="1">
                <a:sym typeface="Symbol" pitchFamily="18" charset="2"/>
              </a:rPr>
              <a:t>By Jensen’s inequality:</a:t>
            </a:r>
            <a:endParaRPr lang="zh-CN" altLang="en-US" b="1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685800" y="3975100"/>
          <a:ext cx="79533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5" imgW="4140000" imgH="482400" progId="Equation.3">
                  <p:embed/>
                </p:oleObj>
              </mc:Choice>
              <mc:Fallback>
                <p:oleObj name="Equation" r:id="rId5" imgW="4140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75100"/>
                        <a:ext cx="795337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309563" y="4981575"/>
          <a:ext cx="8758237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7" imgW="4559040" imgH="812520" progId="Equation.DSMT4">
                  <p:embed/>
                </p:oleObj>
              </mc:Choice>
              <mc:Fallback>
                <p:oleObj name="Equation" r:id="rId7" imgW="45590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4981575"/>
                        <a:ext cx="8758237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8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(1)Solve </a:t>
            </a:r>
            <a:r>
              <a:rPr lang="en-US" altLang="zh-CN" i="1" smtClean="0"/>
              <a:t>P</a:t>
            </a:r>
            <a:r>
              <a:rPr lang="en-US" altLang="zh-CN" smtClean="0"/>
              <a:t>(</a:t>
            </a:r>
            <a:r>
              <a:rPr lang="en-US" altLang="zh-CN" i="1" smtClean="0"/>
              <a:t>w</a:t>
            </a:r>
            <a:r>
              <a:rPr lang="en-US" altLang="zh-CN" smtClean="0"/>
              <a:t>|</a:t>
            </a:r>
            <a:r>
              <a:rPr lang="en-US" altLang="zh-CN" i="1" smtClean="0"/>
              <a:t>z</a:t>
            </a:r>
            <a:r>
              <a:rPr lang="en-US" altLang="zh-CN" smtClean="0"/>
              <a:t>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smtClean="0"/>
              <a:t>We introduce Lagrange multiplier </a:t>
            </a:r>
            <a:r>
              <a:rPr lang="el-GR" altLang="zh-CN" sz="2400" smtClean="0">
                <a:cs typeface="Arial" charset="0"/>
              </a:rPr>
              <a:t>λ</a:t>
            </a:r>
            <a:r>
              <a:rPr lang="en-US" altLang="zh-CN" sz="2400" smtClean="0">
                <a:cs typeface="Arial" charset="0"/>
              </a:rPr>
              <a:t>with the constraint that </a:t>
            </a:r>
            <a:r>
              <a:rPr lang="el-GR" altLang="zh-CN" sz="2400" smtClean="0"/>
              <a:t>∑</a:t>
            </a:r>
            <a:r>
              <a:rPr lang="en-US" altLang="zh-CN" sz="2400" i="1" baseline="-25000" smtClean="0"/>
              <a:t>w</a:t>
            </a:r>
            <a:r>
              <a:rPr lang="en-US" altLang="zh-CN" sz="2400" i="1" smtClean="0"/>
              <a:t>P</a:t>
            </a:r>
            <a:r>
              <a:rPr lang="en-US" altLang="zh-CN" sz="2400" smtClean="0"/>
              <a:t>(</a:t>
            </a:r>
            <a:r>
              <a:rPr lang="en-US" altLang="zh-CN" sz="2400" i="1" smtClean="0"/>
              <a:t>w</a:t>
            </a:r>
            <a:r>
              <a:rPr lang="en-US" altLang="zh-CN" sz="2400" smtClean="0"/>
              <a:t>|</a:t>
            </a:r>
            <a:r>
              <a:rPr lang="en-US" altLang="zh-CN" sz="2400" i="1" smtClean="0"/>
              <a:t>z</a:t>
            </a:r>
            <a:r>
              <a:rPr lang="en-US" altLang="zh-CN" sz="2400" smtClean="0"/>
              <a:t>)=1, and solve the following equation:</a:t>
            </a:r>
            <a:endParaRPr lang="el-GR" altLang="zh-CN" sz="240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586591"/>
              </p:ext>
            </p:extLst>
          </p:nvPr>
        </p:nvGraphicFramePr>
        <p:xfrm>
          <a:off x="0" y="2438400"/>
          <a:ext cx="927417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3" imgW="4228920" imgH="1981080" progId="Equation.DSMT4">
                  <p:embed/>
                </p:oleObj>
              </mc:Choice>
              <mc:Fallback>
                <p:oleObj name="Equation" r:id="rId3" imgW="4228920" imgH="1981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38400"/>
                        <a:ext cx="9274175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(2)Solve </a:t>
            </a:r>
            <a:r>
              <a:rPr lang="en-US" altLang="zh-CN" i="1" smtClean="0"/>
              <a:t>P</a:t>
            </a:r>
            <a:r>
              <a:rPr lang="en-US" altLang="zh-CN" smtClean="0"/>
              <a:t>(</a:t>
            </a:r>
            <a:r>
              <a:rPr lang="en-US" altLang="zh-CN" i="1" smtClean="0"/>
              <a:t>d</a:t>
            </a:r>
            <a:r>
              <a:rPr lang="en-US" altLang="zh-CN" smtClean="0"/>
              <a:t>|</a:t>
            </a:r>
            <a:r>
              <a:rPr lang="en-US" altLang="zh-CN" i="1" smtClean="0"/>
              <a:t>z</a:t>
            </a:r>
            <a:r>
              <a:rPr lang="en-US" altLang="zh-CN" smtClean="0"/>
              <a:t>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838200"/>
          </a:xfrm>
        </p:spPr>
        <p:txBody>
          <a:bodyPr/>
          <a:lstStyle/>
          <a:p>
            <a:pPr eaLnBrk="1" hangingPunct="1"/>
            <a:r>
              <a:rPr lang="en-US" altLang="zh-CN" sz="2400" smtClean="0"/>
              <a:t>We introduce Lagrange multiplier </a:t>
            </a:r>
            <a:r>
              <a:rPr lang="el-GR" altLang="zh-CN" sz="2400" smtClean="0">
                <a:cs typeface="Arial" charset="0"/>
              </a:rPr>
              <a:t>λ</a:t>
            </a:r>
            <a:r>
              <a:rPr lang="en-US" altLang="zh-CN" sz="2400" smtClean="0">
                <a:cs typeface="Arial" charset="0"/>
              </a:rPr>
              <a:t>with the constraint that </a:t>
            </a:r>
            <a:r>
              <a:rPr lang="el-GR" altLang="zh-CN" sz="2400" smtClean="0"/>
              <a:t>∑</a:t>
            </a:r>
            <a:r>
              <a:rPr lang="en-US" altLang="zh-CN" sz="2400" i="1" baseline="-25000" smtClean="0"/>
              <a:t>d</a:t>
            </a:r>
            <a:r>
              <a:rPr lang="en-US" altLang="zh-CN" sz="2400" i="1" smtClean="0"/>
              <a:t>P</a:t>
            </a:r>
            <a:r>
              <a:rPr lang="en-US" altLang="zh-CN" sz="2400" smtClean="0"/>
              <a:t>(</a:t>
            </a:r>
            <a:r>
              <a:rPr lang="en-US" altLang="zh-CN" sz="2400" i="1" smtClean="0"/>
              <a:t>d</a:t>
            </a:r>
            <a:r>
              <a:rPr lang="en-US" altLang="zh-CN" sz="2400" smtClean="0"/>
              <a:t>|</a:t>
            </a:r>
            <a:r>
              <a:rPr lang="en-US" altLang="zh-CN" sz="2400" i="1" smtClean="0"/>
              <a:t>z</a:t>
            </a:r>
            <a:r>
              <a:rPr lang="en-US" altLang="zh-CN" sz="2400" smtClean="0"/>
              <a:t>)=1, and get the following result:</a:t>
            </a:r>
            <a:endParaRPr lang="el-GR" altLang="zh-CN" sz="2400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295400" y="2747963"/>
          <a:ext cx="609600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3" imgW="1523880" imgH="609480" progId="Equation.DSMT4">
                  <p:embed/>
                </p:oleObj>
              </mc:Choice>
              <mc:Fallback>
                <p:oleObj name="Equation" r:id="rId3" imgW="15238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47963"/>
                        <a:ext cx="6096000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93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(3)Solve </a:t>
            </a:r>
            <a:r>
              <a:rPr lang="en-US" altLang="zh-CN" i="1" smtClean="0"/>
              <a:t>P</a:t>
            </a:r>
            <a:r>
              <a:rPr lang="en-US" altLang="zh-CN" smtClean="0"/>
              <a:t>(</a:t>
            </a:r>
            <a:r>
              <a:rPr lang="en-US" altLang="zh-CN" i="1" smtClean="0"/>
              <a:t>z</a:t>
            </a:r>
            <a:r>
              <a:rPr lang="en-US" altLang="zh-CN" smtClean="0"/>
              <a:t>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smtClean="0"/>
              <a:t>We introduce Lagrange multiplier </a:t>
            </a:r>
            <a:r>
              <a:rPr lang="el-GR" altLang="zh-CN" sz="2400" smtClean="0">
                <a:cs typeface="Arial" charset="0"/>
              </a:rPr>
              <a:t>λ</a:t>
            </a:r>
            <a:r>
              <a:rPr lang="en-US" altLang="zh-CN" sz="2400" smtClean="0">
                <a:cs typeface="Arial" charset="0"/>
              </a:rPr>
              <a:t>with the constraint that </a:t>
            </a:r>
            <a:r>
              <a:rPr lang="el-GR" altLang="zh-CN" sz="2400" smtClean="0"/>
              <a:t>∑</a:t>
            </a:r>
            <a:r>
              <a:rPr lang="en-US" altLang="zh-CN" sz="2400" baseline="-25000" smtClean="0"/>
              <a:t>z</a:t>
            </a:r>
            <a:r>
              <a:rPr lang="en-US" altLang="zh-CN" sz="2400" i="1" smtClean="0"/>
              <a:t>P(z</a:t>
            </a:r>
            <a:r>
              <a:rPr lang="en-US" altLang="zh-CN" sz="2400" smtClean="0"/>
              <a:t>)=1, and solve the following equation:</a:t>
            </a:r>
            <a:endParaRPr lang="el-GR" altLang="zh-CN" sz="2400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66713" y="2362200"/>
          <a:ext cx="8716962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3" imgW="3974760" imgH="1981080" progId="Equation.DSMT4">
                  <p:embed/>
                </p:oleObj>
              </mc:Choice>
              <mc:Fallback>
                <p:oleObj name="Equation" r:id="rId3" imgW="3974760" imgH="1981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2362200"/>
                        <a:ext cx="8716962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3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(1)Solve </a:t>
            </a:r>
            <a:r>
              <a:rPr lang="en-US" altLang="zh-CN" i="1" smtClean="0"/>
              <a:t>P</a:t>
            </a:r>
            <a:r>
              <a:rPr lang="en-US" altLang="zh-CN" smtClean="0"/>
              <a:t>(</a:t>
            </a:r>
            <a:r>
              <a:rPr lang="en-US" altLang="zh-CN" i="1" smtClean="0"/>
              <a:t>z|d,w</a:t>
            </a:r>
            <a:r>
              <a:rPr lang="en-US" altLang="zh-CN" smtClean="0"/>
              <a:t>)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smtClean="0"/>
              <a:t>We introduce Lagrange multiplier </a:t>
            </a:r>
            <a:r>
              <a:rPr lang="el-GR" altLang="zh-CN" sz="2400" smtClean="0">
                <a:cs typeface="Arial" charset="0"/>
              </a:rPr>
              <a:t>λ</a:t>
            </a:r>
            <a:r>
              <a:rPr lang="en-US" altLang="zh-CN" sz="2400" smtClean="0">
                <a:cs typeface="Arial" charset="0"/>
              </a:rPr>
              <a:t>with the constraint that </a:t>
            </a:r>
            <a:r>
              <a:rPr lang="el-GR" altLang="zh-CN" sz="2400" smtClean="0"/>
              <a:t>∑</a:t>
            </a:r>
            <a:r>
              <a:rPr lang="en-US" altLang="zh-CN" sz="2400" i="1" baseline="-25000" smtClean="0"/>
              <a:t>z</a:t>
            </a:r>
            <a:r>
              <a:rPr lang="en-US" altLang="zh-CN" sz="2400" i="1" smtClean="0"/>
              <a:t>P</a:t>
            </a:r>
            <a:r>
              <a:rPr lang="en-US" altLang="zh-CN" sz="2400" smtClean="0"/>
              <a:t>(</a:t>
            </a:r>
            <a:r>
              <a:rPr lang="en-US" altLang="zh-CN" sz="2400" i="1" smtClean="0"/>
              <a:t>z|d,w</a:t>
            </a:r>
            <a:r>
              <a:rPr lang="en-US" altLang="zh-CN" sz="2400" smtClean="0"/>
              <a:t>)=1, and solve the following equation:</a:t>
            </a:r>
            <a:endParaRPr lang="el-GR" altLang="zh-CN" sz="2400" smtClean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62000" y="2362200"/>
          <a:ext cx="8021638" cy="405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Equation" r:id="rId3" imgW="3657600" imgH="1917360" progId="Equation.DSMT4">
                  <p:embed/>
                </p:oleObj>
              </mc:Choice>
              <mc:Fallback>
                <p:oleObj name="Equation" r:id="rId3" imgW="3657600" imgH="1917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62200"/>
                        <a:ext cx="8021638" cy="405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5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(4)Solve </a:t>
            </a:r>
            <a:r>
              <a:rPr lang="en-US" altLang="zh-CN" i="1" smtClean="0"/>
              <a:t>P</a:t>
            </a:r>
            <a:r>
              <a:rPr lang="en-US" altLang="zh-CN" smtClean="0"/>
              <a:t>(</a:t>
            </a:r>
            <a:r>
              <a:rPr lang="en-US" altLang="zh-CN" i="1" smtClean="0"/>
              <a:t>z|d,w</a:t>
            </a:r>
            <a:r>
              <a:rPr lang="en-US" altLang="zh-CN" smtClean="0"/>
              <a:t>) -2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524000" y="1787525"/>
          <a:ext cx="6096000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3" imgW="1422360" imgH="965160" progId="Equation.DSMT4">
                  <p:embed/>
                </p:oleObj>
              </mc:Choice>
              <mc:Fallback>
                <p:oleObj name="Equation" r:id="rId3" imgW="142236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87525"/>
                        <a:ext cx="6096000" cy="398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1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The final update Equations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CN" sz="2800" smtClean="0"/>
              <a:t>E-step:</a:t>
            </a:r>
          </a:p>
          <a:p>
            <a:pPr eaLnBrk="1" hangingPunct="1"/>
            <a:endParaRPr lang="en-US" altLang="zh-CN" sz="2800" smtClean="0"/>
          </a:p>
          <a:p>
            <a:pPr eaLnBrk="1" hangingPunct="1"/>
            <a:r>
              <a:rPr lang="en-US" altLang="zh-CN" sz="2800" smtClean="0"/>
              <a:t>M-step: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667000" y="1905000"/>
          <a:ext cx="33528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3" imgW="1498320" imgH="380880" progId="Equation.DSMT4">
                  <p:embed/>
                </p:oleObj>
              </mc:Choice>
              <mc:Fallback>
                <p:oleObj name="Equation" r:id="rId3" imgW="14983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33528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2743200" y="3048000"/>
          <a:ext cx="289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5" imgW="1447560" imgH="457200" progId="Equation.DSMT4">
                  <p:embed/>
                </p:oleObj>
              </mc:Choice>
              <mc:Fallback>
                <p:oleObj name="Equation" r:id="rId5" imgW="1447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048000"/>
                        <a:ext cx="2895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8"/>
          <p:cNvGraphicFramePr>
            <a:graphicFrameLocks noChangeAspect="1"/>
          </p:cNvGraphicFramePr>
          <p:nvPr/>
        </p:nvGraphicFramePr>
        <p:xfrm>
          <a:off x="2738438" y="4254500"/>
          <a:ext cx="27511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Equation" r:id="rId7" imgW="1447560" imgH="457200" progId="Equation.DSMT4">
                  <p:embed/>
                </p:oleObj>
              </mc:Choice>
              <mc:Fallback>
                <p:oleObj name="Equation" r:id="rId7" imgW="1447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4254500"/>
                        <a:ext cx="275113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9"/>
          <p:cNvGraphicFramePr>
            <a:graphicFrameLocks noChangeAspect="1"/>
          </p:cNvGraphicFramePr>
          <p:nvPr/>
        </p:nvGraphicFramePr>
        <p:xfrm>
          <a:off x="2743200" y="5257800"/>
          <a:ext cx="28956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Equation" r:id="rId9" imgW="1333440" imgH="457200" progId="Equation.DSMT4">
                  <p:embed/>
                </p:oleObj>
              </mc:Choice>
              <mc:Fallback>
                <p:oleObj name="Equation" r:id="rId9" imgW="1333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257800"/>
                        <a:ext cx="28956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2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Coding Design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zh-CN" sz="2000" smtClean="0"/>
              <a:t>Variables: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en-US" altLang="zh-CN" sz="1800" b="1" smtClean="0"/>
              <a:t>double</a:t>
            </a:r>
            <a:r>
              <a:rPr lang="en-US" altLang="zh-CN" sz="1800" smtClean="0"/>
              <a:t>[][]</a:t>
            </a:r>
            <a:r>
              <a:rPr lang="en-US" altLang="zh-CN" sz="1800" i="1" smtClean="0"/>
              <a:t> p_dz_n   // p(d|z),   |D|*|Z|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en-US" altLang="zh-CN" sz="1800" b="1" smtClean="0"/>
              <a:t>double</a:t>
            </a:r>
            <a:r>
              <a:rPr lang="en-US" altLang="zh-CN" sz="1800" smtClean="0"/>
              <a:t>[][]</a:t>
            </a:r>
            <a:r>
              <a:rPr lang="en-US" altLang="zh-CN" sz="1800" i="1" smtClean="0"/>
              <a:t> p_wz_n   // p(w|z),  |W|*|Z|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en-US" altLang="zh-CN" sz="1800" b="1" smtClean="0"/>
              <a:t>double</a:t>
            </a:r>
            <a:r>
              <a:rPr lang="en-US" altLang="zh-CN" sz="1800" smtClean="0"/>
              <a:t>[]   </a:t>
            </a:r>
            <a:r>
              <a:rPr lang="en-US" altLang="zh-CN" sz="1800" i="1" smtClean="0"/>
              <a:t>p_z_n      // p(z),      |Z|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zh-CN" sz="2000" smtClean="0"/>
              <a:t>Running Processing: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zh-CN" sz="1800" smtClean="0"/>
              <a:t>Read dataset from file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None/>
            </a:pPr>
            <a:r>
              <a:rPr lang="en-US" altLang="zh-CN" sz="1600" smtClean="0"/>
              <a:t>ArrayList&lt;DocWordPair&gt; doc; // all the docs</a:t>
            </a:r>
          </a:p>
          <a:p>
            <a:pPr marL="1752600" lvl="3" indent="-381000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DocWordPair – (word_id, word_frequency_in_doc)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zh-CN" sz="1800" smtClean="0"/>
              <a:t>Parameter Initialization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None/>
            </a:pPr>
            <a:r>
              <a:rPr lang="en-US" altLang="zh-CN" sz="1600" smtClean="0"/>
              <a:t>Assign each elements of </a:t>
            </a:r>
            <a:r>
              <a:rPr lang="en-US" altLang="zh-CN" sz="1600" i="1" smtClean="0"/>
              <a:t>p_dz_n, p_wz_n and p_z_n </a:t>
            </a:r>
            <a:r>
              <a:rPr lang="en-US" altLang="zh-CN" sz="1600" smtClean="0"/>
              <a:t>with a random double value, satisfying  ∑</a:t>
            </a:r>
            <a:r>
              <a:rPr lang="en-US" altLang="zh-CN" sz="1600" baseline="-25000" smtClean="0"/>
              <a:t>d </a:t>
            </a:r>
            <a:r>
              <a:rPr lang="en-US" altLang="zh-CN" sz="1600" i="1" smtClean="0"/>
              <a:t>p_dz_n=</a:t>
            </a:r>
            <a:r>
              <a:rPr lang="en-US" altLang="zh-CN" sz="1600" smtClean="0"/>
              <a:t>1, ∑</a:t>
            </a:r>
            <a:r>
              <a:rPr lang="en-US" altLang="zh-CN" sz="1600" baseline="-25000" smtClean="0"/>
              <a:t>d </a:t>
            </a:r>
            <a:r>
              <a:rPr lang="en-US" altLang="zh-CN" sz="1600" i="1" smtClean="0"/>
              <a:t>p_wz_n =</a:t>
            </a:r>
            <a:r>
              <a:rPr lang="en-US" altLang="zh-CN" sz="1600" smtClean="0"/>
              <a:t>1, and ∑</a:t>
            </a:r>
            <a:r>
              <a:rPr lang="en-US" altLang="zh-CN" sz="1600" baseline="-25000" smtClean="0"/>
              <a:t>d </a:t>
            </a:r>
            <a:r>
              <a:rPr lang="en-US" altLang="zh-CN" sz="1600" i="1" smtClean="0"/>
              <a:t>p_z_n =</a:t>
            </a:r>
            <a:r>
              <a:rPr lang="en-US" altLang="zh-CN" sz="1600" smtClean="0"/>
              <a:t>1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zh-CN" sz="1800" smtClean="0"/>
              <a:t>Estimation (Iterative processing)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zh-CN" sz="1600" smtClean="0"/>
              <a:t>Update </a:t>
            </a:r>
            <a:r>
              <a:rPr lang="en-US" altLang="zh-CN" sz="1600" i="1" smtClean="0"/>
              <a:t>p_dz_n, p_wz_n and p_z_n </a:t>
            </a:r>
            <a:endParaRPr lang="en-US" altLang="zh-CN" sz="1600" smtClean="0"/>
          </a:p>
          <a:p>
            <a:pPr marL="1371600" lvl="2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zh-CN" sz="1600" smtClean="0"/>
              <a:t>Calculate Log-likelihood function to see where ( |Log-likelihood – old_Log-likelihood| &lt; threshold)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zh-CN" sz="1800" smtClean="0"/>
              <a:t>Output </a:t>
            </a:r>
            <a:r>
              <a:rPr lang="en-US" altLang="zh-CN" sz="1800" i="1" smtClean="0"/>
              <a:t>p_dz_n, p_wz_n and p_z_n </a:t>
            </a:r>
            <a:endParaRPr lang="en-US" altLang="zh-CN" sz="180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zh-CN" sz="2000" smtClean="0"/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endParaRPr lang="en-US" altLang="zh-CN" sz="1800" smtClean="0"/>
          </a:p>
        </p:txBody>
      </p:sp>
    </p:spTree>
    <p:extLst>
      <p:ext uri="{BB962C8B-B14F-4D97-AF65-F5344CB8AC3E}">
        <p14:creationId xmlns:p14="http://schemas.microsoft.com/office/powerpoint/2010/main" val="12978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915400" cy="1139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Association Rule Discovery: Application 1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19250"/>
            <a:ext cx="8178800" cy="41719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Marketing and Sales Promotion:</a:t>
            </a:r>
            <a:endParaRPr lang="en-US" sz="2000" smtClean="0"/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FF0066"/>
                </a:solidFill>
              </a:rPr>
              <a:t>Let the rule discovered be</a:t>
            </a:r>
            <a:r>
              <a:rPr lang="en-US" i="1" smtClean="0">
                <a:solidFill>
                  <a:srgbClr val="FF0066"/>
                </a:solidFill>
              </a:rPr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i="1" smtClean="0">
                <a:solidFill>
                  <a:srgbClr val="FF0066"/>
                </a:solidFill>
              </a:rPr>
              <a:t> 			{Bagels, … } --&gt; {Potato Chips}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u="sng" smtClean="0">
                <a:solidFill>
                  <a:srgbClr val="0000FF"/>
                </a:solidFill>
              </a:rPr>
              <a:t>Potato Chips</a:t>
            </a:r>
            <a:r>
              <a:rPr lang="en-US" u="sng" smtClean="0"/>
              <a:t> </a:t>
            </a:r>
            <a:r>
              <a:rPr lang="en-US" u="sng" smtClean="0">
                <a:solidFill>
                  <a:srgbClr val="0000FF"/>
                </a:solidFill>
              </a:rPr>
              <a:t>as consequent</a:t>
            </a:r>
            <a:r>
              <a:rPr lang="en-US" sz="1800" smtClean="0"/>
              <a:t> =&gt; </a:t>
            </a:r>
            <a:r>
              <a:rPr lang="en-US" smtClean="0"/>
              <a:t>Can be used to determine what should be done to boost its sales.</a:t>
            </a:r>
          </a:p>
          <a:p>
            <a:pPr lvl="1">
              <a:lnSpc>
                <a:spcPct val="90000"/>
              </a:lnSpc>
            </a:pPr>
            <a:r>
              <a:rPr lang="en-US" u="sng" smtClean="0">
                <a:solidFill>
                  <a:srgbClr val="0000FF"/>
                </a:solidFill>
              </a:rPr>
              <a:t>Bagels in the antecedent</a:t>
            </a:r>
            <a:r>
              <a:rPr lang="en-US" sz="1800" smtClean="0"/>
              <a:t> =&gt; C</a:t>
            </a:r>
            <a:r>
              <a:rPr lang="en-US" smtClean="0"/>
              <a:t>an be used to see which products would be affected if the store discontinues selling bagels.</a:t>
            </a:r>
          </a:p>
          <a:p>
            <a:pPr lvl="1">
              <a:lnSpc>
                <a:spcPct val="90000"/>
              </a:lnSpc>
            </a:pPr>
            <a:r>
              <a:rPr lang="en-US" u="sng" smtClean="0">
                <a:solidFill>
                  <a:srgbClr val="0000FF"/>
                </a:solidFill>
              </a:rPr>
              <a:t>Bagels in antecedent</a:t>
            </a:r>
            <a:r>
              <a:rPr lang="en-US" u="sng" smtClean="0"/>
              <a:t> </a:t>
            </a:r>
            <a:r>
              <a:rPr lang="en-US" i="1" u="sng" smtClean="0">
                <a:solidFill>
                  <a:srgbClr val="0000FF"/>
                </a:solidFill>
              </a:rPr>
              <a:t>and</a:t>
            </a:r>
            <a:r>
              <a:rPr lang="en-US" u="sng" smtClean="0"/>
              <a:t> </a:t>
            </a:r>
            <a:r>
              <a:rPr lang="en-US" u="sng" smtClean="0">
                <a:solidFill>
                  <a:srgbClr val="0000FF"/>
                </a:solidFill>
              </a:rPr>
              <a:t>Potato chips in consequent</a:t>
            </a:r>
            <a:r>
              <a:rPr lang="en-US" sz="1800" u="sng" smtClean="0">
                <a:solidFill>
                  <a:srgbClr val="0000FF"/>
                </a:solidFill>
              </a:rPr>
              <a:t> </a:t>
            </a:r>
            <a:r>
              <a:rPr lang="en-US" sz="1800" smtClean="0">
                <a:solidFill>
                  <a:schemeClr val="tx2"/>
                </a:solidFill>
              </a:rPr>
              <a:t>=&gt; </a:t>
            </a:r>
            <a:r>
              <a:rPr lang="en-US" smtClean="0"/>
              <a:t>Can be used to see what products should be sold with Bagels to promote sale of Potato chips!</a:t>
            </a:r>
          </a:p>
        </p:txBody>
      </p:sp>
    </p:spTree>
    <p:extLst>
      <p:ext uri="{BB962C8B-B14F-4D97-AF65-F5344CB8AC3E}">
        <p14:creationId xmlns:p14="http://schemas.microsoft.com/office/powerpoint/2010/main" val="40699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Coding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1600" b="1" smtClean="0"/>
              <a:t>Update </a:t>
            </a:r>
            <a:r>
              <a:rPr lang="en-US" altLang="zh-CN" sz="1600" b="1" i="1" smtClean="0"/>
              <a:t>p_dz_n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For each doc d{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i="1" baseline="-25000" smtClean="0"/>
              <a:t>     </a:t>
            </a:r>
            <a:r>
              <a:rPr lang="en-US" altLang="zh-CN" sz="1400" smtClean="0"/>
              <a:t>For each word w</a:t>
            </a:r>
            <a:r>
              <a:rPr lang="en-US" altLang="zh-CN" sz="1400" baseline="-25000" smtClean="0"/>
              <a:t>  </a:t>
            </a:r>
            <a:r>
              <a:rPr lang="en-US" altLang="zh-CN" sz="1400" smtClean="0"/>
              <a:t>included in d</a:t>
            </a:r>
            <a:r>
              <a:rPr lang="en-US" altLang="zh-CN" sz="1400" baseline="-25000" smtClean="0"/>
              <a:t>    </a:t>
            </a:r>
            <a:r>
              <a:rPr lang="en-US" altLang="zh-CN" sz="1400" smtClean="0"/>
              <a:t>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baseline="-25000" smtClean="0"/>
              <a:t>            </a:t>
            </a:r>
            <a:r>
              <a:rPr lang="en-US" altLang="zh-CN" sz="1400" smtClean="0"/>
              <a:t>denominator = 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        nominator = </a:t>
            </a:r>
            <a:r>
              <a:rPr lang="en-US" altLang="zh-CN" sz="1400" b="1" smtClean="0"/>
              <a:t>new</a:t>
            </a:r>
            <a:r>
              <a:rPr lang="en-US" altLang="zh-CN" sz="1400" smtClean="0"/>
              <a:t> </a:t>
            </a:r>
            <a:r>
              <a:rPr lang="en-US" altLang="zh-CN" sz="1400" b="1" smtClean="0"/>
              <a:t>double</a:t>
            </a:r>
            <a:r>
              <a:rPr lang="en-US" altLang="zh-CN" sz="1400" smtClean="0"/>
              <a:t>[Z];</a:t>
            </a:r>
            <a:endParaRPr lang="en-US" altLang="zh-CN" sz="1400" baseline="-250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baseline="-25000" smtClean="0"/>
              <a:t>            </a:t>
            </a:r>
            <a:r>
              <a:rPr lang="en-US" altLang="zh-CN" sz="1400" smtClean="0"/>
              <a:t>For each topic z  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           nominator[z] = </a:t>
            </a:r>
            <a:r>
              <a:rPr lang="en-US" altLang="zh-CN" sz="1400" i="1" smtClean="0"/>
              <a:t>p_dz_n</a:t>
            </a:r>
            <a:r>
              <a:rPr lang="en-US" altLang="zh-CN" sz="1400" smtClean="0"/>
              <a:t>[d][z]* </a:t>
            </a:r>
            <a:r>
              <a:rPr lang="en-US" altLang="zh-CN" sz="1400" i="1" smtClean="0"/>
              <a:t>p_wz_n</a:t>
            </a:r>
            <a:r>
              <a:rPr lang="en-US" altLang="zh-CN" sz="1400" smtClean="0"/>
              <a:t>[w][z]* </a:t>
            </a:r>
            <a:r>
              <a:rPr lang="en-US" altLang="zh-CN" sz="1400" i="1" smtClean="0"/>
              <a:t>p_z_n</a:t>
            </a:r>
            <a:r>
              <a:rPr lang="en-US" altLang="zh-CN" sz="1400" smtClean="0"/>
              <a:t>[z]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		  denominator  +=nominator[z];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        } // end for each topic z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 	  For each topic z   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            P_z_condition_d_w = nominator[j]/denominator;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            nominator_p_dz_n[d][z] += tf</a:t>
            </a:r>
            <a:r>
              <a:rPr lang="en-US" altLang="zh-CN" sz="1400" baseline="-25000" smtClean="0"/>
              <a:t>wd</a:t>
            </a:r>
            <a:r>
              <a:rPr lang="en-US" altLang="zh-CN" sz="1400" smtClean="0"/>
              <a:t>*P_z_condition_d_w;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	      denominator_p_dz_n[z] += tf</a:t>
            </a:r>
            <a:r>
              <a:rPr lang="en-US" altLang="zh-CN" sz="1400" baseline="-25000" smtClean="0"/>
              <a:t>wd</a:t>
            </a:r>
            <a:r>
              <a:rPr lang="en-US" altLang="zh-CN" sz="1400" smtClean="0"/>
              <a:t>*P_z_condition_d_w;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        } // end for each topic z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     }// end for each word w included in 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}// end for each doc 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zh-CN" sz="14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For each doc d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	For each topic z	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		p_dz_n_new[d][z] = nominator_p_dz_n[d][z]/ denominator_p_dz_n[z];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	} // end for each topic z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}// end for each doc d</a:t>
            </a:r>
          </a:p>
        </p:txBody>
      </p:sp>
    </p:spTree>
    <p:extLst>
      <p:ext uri="{BB962C8B-B14F-4D97-AF65-F5344CB8AC3E}">
        <p14:creationId xmlns:p14="http://schemas.microsoft.com/office/powerpoint/2010/main" val="18117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Coding Design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1600" b="1" smtClean="0"/>
              <a:t>Update </a:t>
            </a:r>
            <a:r>
              <a:rPr lang="en-US" altLang="zh-CN" sz="1600" b="1" i="1" smtClean="0"/>
              <a:t>p_wz_n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For each doc d{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i="1" baseline="-25000" smtClean="0"/>
              <a:t>     </a:t>
            </a:r>
            <a:r>
              <a:rPr lang="en-US" altLang="zh-CN" sz="1400" smtClean="0"/>
              <a:t>For each word w</a:t>
            </a:r>
            <a:r>
              <a:rPr lang="en-US" altLang="zh-CN" sz="1400" baseline="-25000" smtClean="0"/>
              <a:t>  </a:t>
            </a:r>
            <a:r>
              <a:rPr lang="en-US" altLang="zh-CN" sz="1400" smtClean="0"/>
              <a:t>included in d</a:t>
            </a:r>
            <a:r>
              <a:rPr lang="en-US" altLang="zh-CN" sz="1400" baseline="-25000" smtClean="0"/>
              <a:t>    </a:t>
            </a:r>
            <a:r>
              <a:rPr lang="en-US" altLang="zh-CN" sz="1400" smtClean="0"/>
              <a:t>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baseline="-25000" smtClean="0"/>
              <a:t>            </a:t>
            </a:r>
            <a:r>
              <a:rPr lang="en-US" altLang="zh-CN" sz="1400" smtClean="0"/>
              <a:t>denominator = 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        nominator = </a:t>
            </a:r>
            <a:r>
              <a:rPr lang="en-US" altLang="zh-CN" sz="1400" b="1" smtClean="0"/>
              <a:t>new</a:t>
            </a:r>
            <a:r>
              <a:rPr lang="en-US" altLang="zh-CN" sz="1400" smtClean="0"/>
              <a:t> </a:t>
            </a:r>
            <a:r>
              <a:rPr lang="en-US" altLang="zh-CN" sz="1400" b="1" smtClean="0"/>
              <a:t>double</a:t>
            </a:r>
            <a:r>
              <a:rPr lang="en-US" altLang="zh-CN" sz="1400" smtClean="0"/>
              <a:t>[Z];</a:t>
            </a:r>
            <a:endParaRPr lang="en-US" altLang="zh-CN" sz="1400" baseline="-250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baseline="-25000" smtClean="0"/>
              <a:t>            </a:t>
            </a:r>
            <a:r>
              <a:rPr lang="en-US" altLang="zh-CN" sz="1400" smtClean="0"/>
              <a:t>For each topic z  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           nominator[z] = </a:t>
            </a:r>
            <a:r>
              <a:rPr lang="en-US" altLang="zh-CN" sz="1400" i="1" smtClean="0"/>
              <a:t>p_dz_n</a:t>
            </a:r>
            <a:r>
              <a:rPr lang="en-US" altLang="zh-CN" sz="1400" smtClean="0"/>
              <a:t>[d][z]* </a:t>
            </a:r>
            <a:r>
              <a:rPr lang="en-US" altLang="zh-CN" sz="1400" i="1" smtClean="0"/>
              <a:t>p_wz_n</a:t>
            </a:r>
            <a:r>
              <a:rPr lang="en-US" altLang="zh-CN" sz="1400" smtClean="0"/>
              <a:t>[w][z]* </a:t>
            </a:r>
            <a:r>
              <a:rPr lang="en-US" altLang="zh-CN" sz="1400" i="1" smtClean="0"/>
              <a:t>p_z_n</a:t>
            </a:r>
            <a:r>
              <a:rPr lang="en-US" altLang="zh-CN" sz="1400" smtClean="0"/>
              <a:t>[z]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		  denominator  +=nominator[z];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         } // end for each topic z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 	   For each topic z   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            P_z_condition_d_w = nominator[j]/denominator;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            nominator_p_wz_n[w][z] += tf</a:t>
            </a:r>
            <a:r>
              <a:rPr lang="en-US" altLang="zh-CN" sz="1400" baseline="-25000" smtClean="0"/>
              <a:t>wd</a:t>
            </a:r>
            <a:r>
              <a:rPr lang="en-US" altLang="zh-CN" sz="1400" smtClean="0"/>
              <a:t>*P_z_condition_d_w;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	      denominator_p_wz_n[z] += tf</a:t>
            </a:r>
            <a:r>
              <a:rPr lang="en-US" altLang="zh-CN" sz="1400" baseline="-25000" smtClean="0"/>
              <a:t>wd</a:t>
            </a:r>
            <a:r>
              <a:rPr lang="en-US" altLang="zh-CN" sz="1400" smtClean="0"/>
              <a:t>*P_z_condition_d_w;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         } // end for each topic z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     }// end for each word w included in 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}// end for each doc 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zh-CN" sz="14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For each w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	For each topic z	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		p_wz_n_new[w][z] = nominator_p_wz_n[w][z]/ denominator_p_wz_n[z];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	} // end for each topic z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400" smtClean="0"/>
              <a:t>}// end for each doc d</a:t>
            </a:r>
          </a:p>
        </p:txBody>
      </p:sp>
    </p:spTree>
    <p:extLst>
      <p:ext uri="{BB962C8B-B14F-4D97-AF65-F5344CB8AC3E}">
        <p14:creationId xmlns:p14="http://schemas.microsoft.com/office/powerpoint/2010/main" val="20529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Coding Design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1800" b="1" smtClean="0"/>
              <a:t>Update </a:t>
            </a:r>
            <a:r>
              <a:rPr lang="en-US" altLang="zh-CN" sz="1800" b="1" i="1" smtClean="0"/>
              <a:t>p_z_n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600" smtClean="0"/>
              <a:t>For each doc d{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600" i="1" baseline="-25000" smtClean="0"/>
              <a:t>     </a:t>
            </a:r>
            <a:r>
              <a:rPr lang="en-US" altLang="zh-CN" sz="1600" smtClean="0"/>
              <a:t>For each word w</a:t>
            </a:r>
            <a:r>
              <a:rPr lang="en-US" altLang="zh-CN" sz="1600" baseline="-25000" smtClean="0"/>
              <a:t>  </a:t>
            </a:r>
            <a:r>
              <a:rPr lang="en-US" altLang="zh-CN" sz="1600" smtClean="0"/>
              <a:t>included in d</a:t>
            </a:r>
            <a:r>
              <a:rPr lang="en-US" altLang="zh-CN" sz="1600" baseline="-25000" smtClean="0"/>
              <a:t>    </a:t>
            </a:r>
            <a:r>
              <a:rPr lang="en-US" altLang="zh-CN" sz="1600" smtClean="0"/>
              <a:t>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600" baseline="-25000" smtClean="0"/>
              <a:t>            </a:t>
            </a:r>
            <a:r>
              <a:rPr lang="en-US" altLang="zh-CN" sz="1600" smtClean="0"/>
              <a:t>denominator = 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600" smtClean="0"/>
              <a:t>        nominator = </a:t>
            </a:r>
            <a:r>
              <a:rPr lang="en-US" altLang="zh-CN" sz="1600" b="1" smtClean="0"/>
              <a:t>new</a:t>
            </a:r>
            <a:r>
              <a:rPr lang="en-US" altLang="zh-CN" sz="1600" smtClean="0"/>
              <a:t> </a:t>
            </a:r>
            <a:r>
              <a:rPr lang="en-US" altLang="zh-CN" sz="1600" b="1" smtClean="0"/>
              <a:t>double</a:t>
            </a:r>
            <a:r>
              <a:rPr lang="en-US" altLang="zh-CN" sz="1600" smtClean="0"/>
              <a:t>[Z];</a:t>
            </a:r>
            <a:endParaRPr lang="en-US" altLang="zh-CN" sz="1600" baseline="-250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600" baseline="-25000" smtClean="0"/>
              <a:t>            </a:t>
            </a:r>
            <a:r>
              <a:rPr lang="en-US" altLang="zh-CN" sz="1600" smtClean="0"/>
              <a:t>For each topic z  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600" smtClean="0"/>
              <a:t>            nominator[z] = </a:t>
            </a:r>
            <a:r>
              <a:rPr lang="en-US" altLang="zh-CN" sz="1600" i="1" smtClean="0"/>
              <a:t>p_dz_n</a:t>
            </a:r>
            <a:r>
              <a:rPr lang="en-US" altLang="zh-CN" sz="1600" smtClean="0"/>
              <a:t>[d][z]* </a:t>
            </a:r>
            <a:r>
              <a:rPr lang="en-US" altLang="zh-CN" sz="1600" i="1" smtClean="0"/>
              <a:t>p_wz_n</a:t>
            </a:r>
            <a:r>
              <a:rPr lang="en-US" altLang="zh-CN" sz="1600" smtClean="0"/>
              <a:t>[w][z]* </a:t>
            </a:r>
            <a:r>
              <a:rPr lang="en-US" altLang="zh-CN" sz="1600" i="1" smtClean="0"/>
              <a:t>p_z_n</a:t>
            </a:r>
            <a:r>
              <a:rPr lang="en-US" altLang="zh-CN" sz="1600" smtClean="0"/>
              <a:t>[z]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600" smtClean="0"/>
              <a:t>		    denominator  +=nominator[z];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600" smtClean="0"/>
              <a:t>        } // end for each topic z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600" smtClean="0"/>
              <a:t> 	   For each topic z   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600" smtClean="0"/>
              <a:t>            P_z_condition_d_w = nominator[j]/denominator;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600" smtClean="0"/>
              <a:t>            nominator_p_z_n[z] += tf</a:t>
            </a:r>
            <a:r>
              <a:rPr lang="en-US" altLang="zh-CN" sz="1600" baseline="-25000" smtClean="0"/>
              <a:t>wd</a:t>
            </a:r>
            <a:r>
              <a:rPr lang="en-US" altLang="zh-CN" sz="1600" smtClean="0"/>
              <a:t>*P_z_condition_d_w;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600" smtClean="0"/>
              <a:t>        } // end for each topic z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600" smtClean="0"/>
              <a:t>	   denominator_p_z_n[z] += tf</a:t>
            </a:r>
            <a:r>
              <a:rPr lang="en-US" altLang="zh-CN" sz="1600" baseline="-25000" smtClean="0"/>
              <a:t>wd</a:t>
            </a:r>
            <a:r>
              <a:rPr lang="en-US" altLang="zh-CN" sz="1600" smtClean="0"/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600" smtClean="0"/>
              <a:t>     }// end for each word w included in 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600" smtClean="0"/>
              <a:t>}// end for each doc 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zh-CN" sz="16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600" smtClean="0"/>
              <a:t>For each topic z{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600" smtClean="0"/>
              <a:t>		p_dz_n_new[d][j] = nominator_p_z_n[z]/ denominator_p_z_n;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1600" smtClean="0"/>
              <a:t>} // end for each topic z</a:t>
            </a:r>
          </a:p>
        </p:txBody>
      </p:sp>
    </p:spTree>
    <p:extLst>
      <p:ext uri="{BB962C8B-B14F-4D97-AF65-F5344CB8AC3E}">
        <p14:creationId xmlns:p14="http://schemas.microsoft.com/office/powerpoint/2010/main" val="35180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Apache Mahout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FFFFFF"/>
                </a:solidFill>
              </a:rPr>
              <a:t>Industrial Strength Machine Learning</a:t>
            </a:r>
          </a:p>
          <a:p>
            <a:r>
              <a:rPr lang="en-US" sz="2200" smtClean="0">
                <a:solidFill>
                  <a:srgbClr val="FFFFFF"/>
                </a:solidFill>
              </a:rPr>
              <a:t>May 2008</a:t>
            </a:r>
          </a:p>
        </p:txBody>
      </p:sp>
      <p:pic>
        <p:nvPicPr>
          <p:cNvPr id="13316" name="Picture 4" descr="Mahout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685800"/>
            <a:ext cx="13652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64181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smtClean="0"/>
              <a:t>Large volumes of data are now available</a:t>
            </a:r>
          </a:p>
          <a:p>
            <a:pPr>
              <a:lnSpc>
                <a:spcPct val="80000"/>
              </a:lnSpc>
            </a:pPr>
            <a:r>
              <a:rPr lang="en-US" sz="3000" smtClean="0"/>
              <a:t>Platforms now exist to run computations over large datasets (Hadoop, HBase)</a:t>
            </a:r>
          </a:p>
          <a:p>
            <a:pPr>
              <a:lnSpc>
                <a:spcPct val="80000"/>
              </a:lnSpc>
            </a:pPr>
            <a:r>
              <a:rPr lang="en-US" sz="3000" smtClean="0"/>
              <a:t>Sophisticated analytics are needed to turn data into information people can use</a:t>
            </a:r>
          </a:p>
          <a:p>
            <a:pPr>
              <a:lnSpc>
                <a:spcPct val="80000"/>
              </a:lnSpc>
            </a:pPr>
            <a:r>
              <a:rPr lang="en-US" sz="3000" smtClean="0"/>
              <a:t>Active research community and proprietary implementations of “machine learning” algorithms</a:t>
            </a:r>
          </a:p>
          <a:p>
            <a:pPr>
              <a:lnSpc>
                <a:spcPct val="80000"/>
              </a:lnSpc>
            </a:pPr>
            <a:r>
              <a:rPr lang="en-US" sz="3000" smtClean="0"/>
              <a:t>The world needs scalable implementations of ML under open license - ASF</a:t>
            </a:r>
          </a:p>
        </p:txBody>
      </p:sp>
      <p:pic>
        <p:nvPicPr>
          <p:cNvPr id="14340" name="Picture 3" descr="Hadoo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1338"/>
            <a:ext cx="1597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Bas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1338"/>
            <a:ext cx="1181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3980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History of Mahout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Summer 2007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Developers needed scalable ML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Mailing list formed</a:t>
            </a:r>
          </a:p>
          <a:p>
            <a:pPr>
              <a:lnSpc>
                <a:spcPct val="90000"/>
              </a:lnSpc>
            </a:pPr>
            <a:r>
              <a:rPr lang="en-US" smtClean="0"/>
              <a:t>Community formed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Apache contributors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Academia &amp; industry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Lots of initial interest</a:t>
            </a:r>
          </a:p>
          <a:p>
            <a:pPr>
              <a:lnSpc>
                <a:spcPct val="90000"/>
              </a:lnSpc>
            </a:pPr>
            <a:r>
              <a:rPr lang="en-US" smtClean="0"/>
              <a:t>Project formed under Apache Lucene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January 25, 2008</a:t>
            </a:r>
          </a:p>
        </p:txBody>
      </p:sp>
      <p:pic>
        <p:nvPicPr>
          <p:cNvPr id="16388" name="Picture 3" descr="Lucen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38550"/>
            <a:ext cx="24384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0364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Code 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smtClean="0"/>
              <a:t>Matrix &amp; Vector library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Memory resident sparse &amp; dense implementations</a:t>
            </a:r>
          </a:p>
          <a:p>
            <a:pPr>
              <a:lnSpc>
                <a:spcPct val="80000"/>
              </a:lnSpc>
            </a:pPr>
            <a:r>
              <a:rPr lang="en-US" sz="2700" smtClean="0"/>
              <a:t>Clustering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Canopy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K-Means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Mean Shift</a:t>
            </a:r>
          </a:p>
          <a:p>
            <a:pPr>
              <a:lnSpc>
                <a:spcPct val="80000"/>
              </a:lnSpc>
            </a:pPr>
            <a:r>
              <a:rPr lang="en-US" sz="2700" smtClean="0"/>
              <a:t>Collaborative Filtering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Taste</a:t>
            </a:r>
          </a:p>
          <a:p>
            <a:pPr>
              <a:lnSpc>
                <a:spcPct val="80000"/>
              </a:lnSpc>
            </a:pPr>
            <a:r>
              <a:rPr lang="en-US" sz="2700" smtClean="0"/>
              <a:t>Utilities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Distance Measures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Parameters</a:t>
            </a:r>
          </a:p>
        </p:txBody>
      </p:sp>
      <p:pic>
        <p:nvPicPr>
          <p:cNvPr id="18436" name="Picture 4" descr="Tast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4191000"/>
            <a:ext cx="9112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8409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 Development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Naïve Bayes</a:t>
            </a:r>
          </a:p>
          <a:p>
            <a:r>
              <a:rPr lang="en-US" smtClean="0"/>
              <a:t>Perceptron</a:t>
            </a:r>
          </a:p>
          <a:p>
            <a:r>
              <a:rPr lang="en-US" smtClean="0"/>
              <a:t>PLSI/EM</a:t>
            </a:r>
          </a:p>
          <a:p>
            <a:r>
              <a:rPr lang="en-US" smtClean="0"/>
              <a:t>Genetic Programming</a:t>
            </a:r>
          </a:p>
          <a:p>
            <a:r>
              <a:rPr lang="en-US" smtClean="0"/>
              <a:t>Dirichlet Process Clustering</a:t>
            </a:r>
          </a:p>
          <a:p>
            <a:r>
              <a:rPr lang="en-US" smtClean="0"/>
              <a:t>Clustering Examples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3200" smtClean="0"/>
              <a:t>Hama (Incubator) for very large arrays</a:t>
            </a:r>
          </a:p>
        </p:txBody>
      </p:sp>
      <p:pic>
        <p:nvPicPr>
          <p:cNvPr id="22532" name="Picture 4" descr="Ha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5003800"/>
            <a:ext cx="966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6019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Mahout Hands on, </a:t>
            </a:r>
            <a:r>
              <a:rPr lang="en-US" dirty="0"/>
              <a:t>by </a:t>
            </a:r>
            <a:r>
              <a:rPr lang="en-US" dirty="0">
                <a:sym typeface="Arial" charset="0"/>
              </a:rPr>
              <a:t>Ted Dunning and Robin Anil, OSCON 2011, Portland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3235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Step 1 – Convert dataset into a Hadoop Sequence File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3"/>
              </a:rPr>
              <a:t>http://www.daviddlewis.com/resources/testcollections/reuters21578/reuters21578.tar.gz</a:t>
            </a:r>
            <a:endParaRPr lang="en-US" dirty="0" smtClean="0"/>
          </a:p>
          <a:p>
            <a:r>
              <a:rPr lang="en-US" dirty="0" smtClean="0"/>
              <a:t>Download (8.2 MB) and extract the SGML files.</a:t>
            </a:r>
          </a:p>
          <a:p>
            <a:pPr lvl="1"/>
            <a:r>
              <a:rPr lang="en-US" dirty="0" smtClean="0">
                <a:latin typeface="Courier" charset="0"/>
              </a:rPr>
              <a:t>$ </a:t>
            </a:r>
            <a:r>
              <a:rPr lang="en-US" dirty="0" err="1" smtClean="0">
                <a:latin typeface="Courier" charset="0"/>
              </a:rPr>
              <a:t>mkdir</a:t>
            </a:r>
            <a:r>
              <a:rPr lang="en-US" dirty="0" smtClean="0">
                <a:latin typeface="Courier" charset="0"/>
              </a:rPr>
              <a:t> -p mahout-work/</a:t>
            </a:r>
            <a:r>
              <a:rPr lang="en-US" dirty="0" err="1" smtClean="0">
                <a:latin typeface="Courier" charset="0"/>
              </a:rPr>
              <a:t>reuters-sgm</a:t>
            </a:r>
            <a:endParaRPr lang="en-US" dirty="0" smtClean="0">
              <a:latin typeface="Courier" charset="0"/>
            </a:endParaRPr>
          </a:p>
          <a:p>
            <a:pPr lvl="1"/>
            <a:r>
              <a:rPr lang="en-US" dirty="0" smtClean="0">
                <a:latin typeface="Courier" charset="0"/>
              </a:rPr>
              <a:t>$ cd mahout-work/</a:t>
            </a:r>
            <a:r>
              <a:rPr lang="en-US" dirty="0" err="1" smtClean="0">
                <a:latin typeface="Courier" charset="0"/>
              </a:rPr>
              <a:t>reuters-sgm</a:t>
            </a:r>
            <a:r>
              <a:rPr lang="en-US" dirty="0" smtClean="0">
                <a:latin typeface="Courier" charset="0"/>
              </a:rPr>
              <a:t> &amp;&amp; tar </a:t>
            </a:r>
            <a:r>
              <a:rPr lang="en-US" dirty="0" err="1" smtClean="0">
                <a:latin typeface="Courier" charset="0"/>
              </a:rPr>
              <a:t>xzf</a:t>
            </a:r>
            <a:r>
              <a:rPr lang="en-US" dirty="0" smtClean="0">
                <a:latin typeface="Courier" charset="0"/>
              </a:rPr>
              <a:t> ../reuters21578.tar.gz &amp;&amp; cd .. &amp;&amp; cd ..</a:t>
            </a:r>
          </a:p>
          <a:p>
            <a:r>
              <a:rPr lang="en-US" dirty="0" smtClean="0">
                <a:cs typeface="Arial" charset="0"/>
              </a:rPr>
              <a:t>Extract content from SGML to text file</a:t>
            </a:r>
          </a:p>
          <a:p>
            <a:pPr lvl="1"/>
            <a:r>
              <a:rPr lang="en-US" dirty="0" smtClean="0">
                <a:latin typeface="Courier" charset="0"/>
              </a:rPr>
              <a:t>$ bin/mahout </a:t>
            </a:r>
            <a:r>
              <a:rPr lang="en-US" dirty="0" err="1" smtClean="0">
                <a:latin typeface="Courier" charset="0"/>
              </a:rPr>
              <a:t>org.apache.lucene.benchmark.utils.ExtractReuters</a:t>
            </a:r>
            <a:r>
              <a:rPr lang="en-US" dirty="0" smtClean="0">
                <a:latin typeface="Courier" charset="0"/>
              </a:rPr>
              <a:t> mahout-work/</a:t>
            </a:r>
            <a:r>
              <a:rPr lang="en-US" dirty="0" err="1" smtClean="0">
                <a:latin typeface="Courier" charset="0"/>
              </a:rPr>
              <a:t>reuters-sgm</a:t>
            </a:r>
            <a:r>
              <a:rPr lang="en-US" dirty="0" smtClean="0">
                <a:latin typeface="Courier" charset="0"/>
              </a:rPr>
              <a:t> mahout-work/</a:t>
            </a:r>
            <a:r>
              <a:rPr lang="en-US" dirty="0" err="1" smtClean="0">
                <a:latin typeface="Courier" charset="0"/>
              </a:rPr>
              <a:t>reuters</a:t>
            </a:r>
            <a:r>
              <a:rPr lang="en-US" dirty="0" smtClean="0">
                <a:latin typeface="Courier" charset="0"/>
              </a:rPr>
              <a:t>-out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latin typeface="Courier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cs typeface="Arial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9324975" y="5803900"/>
            <a:ext cx="77625" cy="22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9372600" y="4533900"/>
            <a:ext cx="77625" cy="22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Sans" pitchFamily="1" charset="0"/>
                <a:ea typeface="ヒラギノ角ゴ ProN W3" charset="-128"/>
                <a:sym typeface="GillSans" pitchFamily="1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3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1C037B9-D477-4281-B189-12D4DE83D39F}" type="slidenum">
              <a:rPr lang="en-US" sz="1000">
                <a:latin typeface="Verdana" pitchFamily="34" charset="0"/>
              </a:rPr>
              <a:pPr eaLnBrk="1" hangingPunct="1"/>
              <a:t>9</a:t>
            </a:fld>
            <a:endParaRPr lang="en-US" sz="1000">
              <a:latin typeface="Verdana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Definition: Frequent Itemset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24000"/>
            <a:ext cx="5410200" cy="5334000"/>
          </a:xfrm>
          <a:noFill/>
        </p:spPr>
        <p:txBody>
          <a:bodyPr/>
          <a:lstStyle/>
          <a:p>
            <a:pPr eaLnBrk="1" hangingPunct="1"/>
            <a:r>
              <a:rPr lang="en-US" sz="2000" b="1" smtClean="0"/>
              <a:t>Itemset</a:t>
            </a:r>
          </a:p>
          <a:p>
            <a:pPr lvl="1" eaLnBrk="1" hangingPunct="1"/>
            <a:r>
              <a:rPr lang="en-US" sz="1800" smtClean="0"/>
              <a:t>A collection of one or more items</a:t>
            </a:r>
          </a:p>
          <a:p>
            <a:pPr lvl="2" eaLnBrk="1" hangingPunct="1"/>
            <a:r>
              <a:rPr lang="en-US" sz="1600" smtClean="0"/>
              <a:t>Example: {Milk, Bread, Diaper}</a:t>
            </a:r>
          </a:p>
          <a:p>
            <a:pPr lvl="1" eaLnBrk="1" hangingPunct="1"/>
            <a:r>
              <a:rPr lang="en-US" sz="1800" smtClean="0"/>
              <a:t>k-itemset</a:t>
            </a:r>
          </a:p>
          <a:p>
            <a:pPr lvl="2" eaLnBrk="1" hangingPunct="1"/>
            <a:r>
              <a:rPr lang="en-US" sz="1600" smtClean="0"/>
              <a:t>An itemset that contains k items</a:t>
            </a:r>
            <a:endParaRPr lang="en-US" sz="1600" b="1" smtClean="0"/>
          </a:p>
          <a:p>
            <a:pPr eaLnBrk="1" hangingPunct="1"/>
            <a:r>
              <a:rPr lang="en-US" sz="2000" b="1" smtClean="0"/>
              <a:t>Support count (</a:t>
            </a:r>
            <a:r>
              <a:rPr lang="en-US" sz="2000" b="1" smtClean="0">
                <a:sym typeface="Symbol" pitchFamily="18" charset="2"/>
              </a:rPr>
              <a:t>)</a:t>
            </a:r>
          </a:p>
          <a:p>
            <a:pPr lvl="1" eaLnBrk="1" hangingPunct="1"/>
            <a:r>
              <a:rPr lang="en-US" sz="1800" smtClean="0"/>
              <a:t>Frequency of occurrence of an itemset</a:t>
            </a:r>
          </a:p>
          <a:p>
            <a:pPr lvl="1" eaLnBrk="1" hangingPunct="1"/>
            <a:r>
              <a:rPr lang="en-US" sz="1800" smtClean="0"/>
              <a:t>E.g.   </a:t>
            </a:r>
            <a:r>
              <a:rPr lang="en-US" sz="1800" smtClean="0">
                <a:sym typeface="Symbol" pitchFamily="18" charset="2"/>
              </a:rPr>
              <a:t>({Milk, Bread,Diaper}) = 2 </a:t>
            </a:r>
            <a:endParaRPr lang="en-US" sz="1800" smtClean="0"/>
          </a:p>
          <a:p>
            <a:pPr eaLnBrk="1" hangingPunct="1"/>
            <a:r>
              <a:rPr lang="en-US" sz="2000" b="1" smtClean="0"/>
              <a:t>Support</a:t>
            </a:r>
          </a:p>
          <a:p>
            <a:pPr lvl="1" eaLnBrk="1" hangingPunct="1"/>
            <a:r>
              <a:rPr lang="en-US" sz="1800" smtClean="0"/>
              <a:t>Fraction of transactions that contain an itemset</a:t>
            </a:r>
          </a:p>
          <a:p>
            <a:pPr lvl="1" eaLnBrk="1" hangingPunct="1"/>
            <a:r>
              <a:rPr lang="en-US" sz="1800" smtClean="0"/>
              <a:t>E.g.   s({Milk, Bread, Diaper}) = 2/5</a:t>
            </a:r>
          </a:p>
          <a:p>
            <a:pPr eaLnBrk="1" hangingPunct="1"/>
            <a:r>
              <a:rPr lang="en-US" sz="2000" b="1" smtClean="0"/>
              <a:t>Frequent Itemset</a:t>
            </a:r>
          </a:p>
          <a:p>
            <a:pPr lvl="1" eaLnBrk="1" hangingPunct="1"/>
            <a:r>
              <a:rPr lang="en-US" sz="1800" smtClean="0"/>
              <a:t>An itemset whose support is greater than or equal to a </a:t>
            </a:r>
            <a:r>
              <a:rPr lang="en-US" sz="1800" i="1" smtClean="0"/>
              <a:t>minsup</a:t>
            </a:r>
            <a:r>
              <a:rPr lang="en-US" sz="1800" smtClean="0"/>
              <a:t> threshold</a:t>
            </a:r>
          </a:p>
        </p:txBody>
      </p:sp>
      <p:graphicFrame>
        <p:nvGraphicFramePr>
          <p:cNvPr id="7173" name="Object 2"/>
          <p:cNvGraphicFramePr>
            <a:graphicFrameLocks noGrp="1" noChangeAspect="1"/>
          </p:cNvGraphicFramePr>
          <p:nvPr>
            <p:ph type="clipArt" sz="half" idx="4294967295"/>
          </p:nvPr>
        </p:nvGraphicFramePr>
        <p:xfrm>
          <a:off x="5486400" y="2089150"/>
          <a:ext cx="365760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089150"/>
                        <a:ext cx="3657600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708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5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Step 1 – Convert dataset into a Hadoop Sequence File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Use seqdirectory tool to convert text file into a Hadoop Sequence File</a:t>
            </a:r>
          </a:p>
          <a:p>
            <a:pPr lvl="1"/>
            <a:r>
              <a:rPr lang="en-US" smtClean="0">
                <a:latin typeface="Courier" charset="0"/>
              </a:rPr>
              <a:t>$ bin/mahout seqdirectory \</a:t>
            </a:r>
          </a:p>
          <a:p>
            <a:pPr lvl="1">
              <a:buFont typeface="Arial" charset="0"/>
              <a:buNone/>
            </a:pPr>
            <a:r>
              <a:rPr lang="en-US" smtClean="0">
                <a:latin typeface="Courier" charset="0"/>
              </a:rPr>
              <a:t>        -i mahout-work/reuters-out \</a:t>
            </a:r>
          </a:p>
          <a:p>
            <a:pPr lvl="1">
              <a:buFont typeface="Arial" charset="0"/>
              <a:buNone/>
            </a:pPr>
            <a:r>
              <a:rPr lang="en-US" smtClean="0">
                <a:latin typeface="Courier" charset="0"/>
              </a:rPr>
              <a:t>        -o mahout-work/reuters-out-seqdir \</a:t>
            </a:r>
          </a:p>
          <a:p>
            <a:pPr lvl="1">
              <a:buFont typeface="Arial" charset="0"/>
              <a:buNone/>
            </a:pPr>
            <a:r>
              <a:rPr lang="en-US" smtClean="0">
                <a:latin typeface="Courier" charset="0"/>
              </a:rPr>
              <a:t>        -c UTF-8 -chunk 5</a:t>
            </a:r>
          </a:p>
          <a:p>
            <a:pPr lvl="1">
              <a:buFont typeface="Arial" charset="0"/>
              <a:buNone/>
            </a:pPr>
            <a:endParaRPr lang="en-US" smtClean="0">
              <a:cs typeface="Arial" charset="0"/>
            </a:endParaRPr>
          </a:p>
          <a:p>
            <a:endParaRPr lang="en-US" smtClean="0"/>
          </a:p>
          <a:p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560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Hadoop Sequence File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Sequence of Records, where each record is a &lt;Key, Value&gt; pair</a:t>
            </a:r>
          </a:p>
          <a:p>
            <a:pPr lvl="1"/>
            <a:r>
              <a:rPr lang="en-US" smtClean="0">
                <a:latin typeface="Courier" charset="0"/>
              </a:rPr>
              <a:t>&lt;Key1, Value1&gt;</a:t>
            </a:r>
          </a:p>
          <a:p>
            <a:pPr lvl="1"/>
            <a:r>
              <a:rPr lang="en-US" smtClean="0">
                <a:latin typeface="Courier" charset="0"/>
              </a:rPr>
              <a:t>&lt;Key2, Value2&gt;</a:t>
            </a:r>
          </a:p>
          <a:p>
            <a:pPr lvl="1"/>
            <a:r>
              <a:rPr lang="en-US" smtClean="0">
                <a:latin typeface="Courier" charset="0"/>
              </a:rPr>
              <a:t>…</a:t>
            </a:r>
          </a:p>
          <a:p>
            <a:pPr lvl="1"/>
            <a:r>
              <a:rPr lang="en-US" smtClean="0">
                <a:latin typeface="Courier" charset="0"/>
              </a:rPr>
              <a:t>…</a:t>
            </a:r>
          </a:p>
          <a:p>
            <a:pPr lvl="1"/>
            <a:r>
              <a:rPr lang="en-US" smtClean="0">
                <a:latin typeface="Courier" charset="0"/>
              </a:rPr>
              <a:t>…</a:t>
            </a:r>
          </a:p>
          <a:p>
            <a:pPr lvl="1"/>
            <a:r>
              <a:rPr lang="en-US" smtClean="0">
                <a:latin typeface="Courier" charset="0"/>
              </a:rPr>
              <a:t>&lt;Keyn, Valuen&gt;</a:t>
            </a:r>
          </a:p>
          <a:p>
            <a:r>
              <a:rPr lang="en-US" smtClean="0"/>
              <a:t>Key and Value needs to be of class </a:t>
            </a:r>
            <a:r>
              <a:rPr lang="en-US" smtClean="0">
                <a:latin typeface="Courier" charset="0"/>
              </a:rPr>
              <a:t>org.apache.hadoop.io.Text</a:t>
            </a:r>
          </a:p>
          <a:p>
            <a:pPr lvl="1"/>
            <a:r>
              <a:rPr lang="en-US" smtClean="0"/>
              <a:t>Key = Record name or File name or unique identifier</a:t>
            </a:r>
          </a:p>
          <a:p>
            <a:pPr lvl="1"/>
            <a:r>
              <a:rPr lang="en-US" smtClean="0"/>
              <a:t>Value = Content as UTF-8 encoded string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TIP: Dump data from your database directly into Hadoop Sequence Files (see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39657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Writing to Sequence Files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mtClean="0">
                <a:latin typeface="Courier" charset="0"/>
              </a:rPr>
              <a:t>    Configuration conf = </a:t>
            </a:r>
            <a:r>
              <a:rPr lang="en-US" b="1" smtClean="0">
                <a:latin typeface="Courier" charset="0"/>
              </a:rPr>
              <a:t>new </a:t>
            </a:r>
            <a:r>
              <a:rPr lang="en-US" smtClean="0">
                <a:latin typeface="Courier" charset="0"/>
              </a:rPr>
              <a:t>Configuration();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Courier" charset="0"/>
              </a:rPr>
              <a:t>    FileSystem fs = FileSystem.get(conf)</a:t>
            </a:r>
            <a:r>
              <a:rPr lang="en-US" i="1" smtClean="0">
                <a:latin typeface="Courier" charset="0"/>
              </a:rPr>
              <a:t>;</a:t>
            </a:r>
            <a:r>
              <a:rPr lang="en-US" smtClean="0">
                <a:latin typeface="Courier" charset="0"/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Courier" charset="0"/>
              </a:rPr>
              <a:t>    Path path = </a:t>
            </a:r>
            <a:r>
              <a:rPr lang="en-US" b="1" smtClean="0">
                <a:latin typeface="Courier" charset="0"/>
              </a:rPr>
              <a:t>new </a:t>
            </a:r>
            <a:r>
              <a:rPr lang="en-US" smtClean="0">
                <a:latin typeface="Courier" charset="0"/>
              </a:rPr>
              <a:t>Path("testdata/part-00000");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Courier" charset="0"/>
              </a:rPr>
              <a:t>    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Courier" charset="0"/>
              </a:rPr>
              <a:t>    SequenceFile.Writer writer = </a:t>
            </a:r>
            <a:r>
              <a:rPr lang="en-US" b="1" smtClean="0">
                <a:latin typeface="Courier" charset="0"/>
              </a:rPr>
              <a:t>new </a:t>
            </a:r>
            <a:r>
              <a:rPr lang="en-US" smtClean="0">
                <a:latin typeface="Courier" charset="0"/>
              </a:rPr>
              <a:t>SequenceFile.Writer(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Courier" charset="0"/>
              </a:rPr>
              <a:t>        fs, conf, path, Text.class, Text.class</a:t>
            </a:r>
            <a:r>
              <a:rPr lang="en-US" b="1" smtClean="0">
                <a:latin typeface="Courier" charset="0"/>
              </a:rPr>
              <a:t>);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Courier" charset="0"/>
              </a:rPr>
              <a:t>    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Courier" charset="0"/>
              </a:rPr>
              <a:t>    for (int i = 0; i &lt; MAX_DOCS; i++) </a:t>
            </a:r>
          </a:p>
          <a:p>
            <a:pPr>
              <a:buFont typeface="Wingdings" pitchFamily="2" charset="2"/>
              <a:buNone/>
            </a:pPr>
            <a:r>
              <a:rPr lang="en-US" b="1" smtClean="0">
                <a:latin typeface="Courier" charset="0"/>
              </a:rPr>
              <a:t>        </a:t>
            </a:r>
            <a:r>
              <a:rPr lang="en-US" smtClean="0">
                <a:latin typeface="Courier" charset="0"/>
              </a:rPr>
              <a:t>writer.append(</a:t>
            </a:r>
            <a:r>
              <a:rPr lang="en-US" b="1" smtClean="0">
                <a:latin typeface="Courier" charset="0"/>
              </a:rPr>
              <a:t>new Text(documents(i).Id()),</a:t>
            </a:r>
          </a:p>
          <a:p>
            <a:pPr>
              <a:buFont typeface="Wingdings" pitchFamily="2" charset="2"/>
              <a:buNone/>
            </a:pPr>
            <a:r>
              <a:rPr lang="en-US" b="1" smtClean="0">
                <a:latin typeface="Courier" charset="0"/>
              </a:rPr>
              <a:t>            new Text(documents(i).Content()));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Courier" charset="0"/>
              </a:rPr>
              <a:t>    }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Courier" charset="0"/>
              </a:rPr>
              <a:t>    writer.close();</a:t>
            </a:r>
          </a:p>
        </p:txBody>
      </p:sp>
    </p:spTree>
    <p:extLst>
      <p:ext uri="{BB962C8B-B14F-4D97-AF65-F5344CB8AC3E}">
        <p14:creationId xmlns:p14="http://schemas.microsoft.com/office/powerpoint/2010/main" val="37619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Generate Vectors from Sequence Files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Steps</a:t>
            </a:r>
          </a:p>
          <a:p>
            <a:pPr marL="461391" lvl="1" indent="-312039">
              <a:buFont typeface="Arial" charset="0"/>
              <a:buAutoNum type="arabicPeriod"/>
            </a:pPr>
            <a:r>
              <a:rPr lang="en-US" smtClean="0"/>
              <a:t>Compute Dictionary</a:t>
            </a:r>
          </a:p>
          <a:p>
            <a:pPr marL="461391" lvl="1" indent="-312039">
              <a:buFont typeface="Arial" charset="0"/>
              <a:buAutoNum type="arabicPeriod"/>
            </a:pPr>
            <a:r>
              <a:rPr lang="en-US" smtClean="0"/>
              <a:t>Assign integers for words</a:t>
            </a:r>
          </a:p>
          <a:p>
            <a:pPr marL="461391" lvl="1" indent="-312039">
              <a:buFont typeface="Arial" charset="0"/>
              <a:buAutoNum type="arabicPeriod"/>
            </a:pPr>
            <a:r>
              <a:rPr lang="en-US" smtClean="0"/>
              <a:t>Compute feature weights</a:t>
            </a:r>
          </a:p>
          <a:p>
            <a:pPr marL="461391" lvl="1" indent="-312039">
              <a:buFont typeface="Arial" charset="0"/>
              <a:buAutoNum type="arabicPeriod"/>
            </a:pPr>
            <a:r>
              <a:rPr lang="en-US" smtClean="0"/>
              <a:t>Create vector for each document using word-integer mapping and feature-weight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Or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Simply run </a:t>
            </a:r>
            <a:r>
              <a:rPr lang="en-US" smtClean="0">
                <a:latin typeface="Courier" charset="0"/>
              </a:rPr>
              <a:t>$ bin/mahout seq2sparse</a:t>
            </a:r>
          </a:p>
        </p:txBody>
      </p:sp>
    </p:spTree>
    <p:extLst>
      <p:ext uri="{BB962C8B-B14F-4D97-AF65-F5344CB8AC3E}">
        <p14:creationId xmlns:p14="http://schemas.microsoft.com/office/powerpoint/2010/main" val="8314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Generate Vectors from Sequence Files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>
                <a:latin typeface="Courier" charset="0"/>
              </a:rPr>
              <a:t>$ bin/mahout seq2sparse \</a:t>
            </a:r>
            <a:br>
              <a:rPr lang="en-US" smtClean="0">
                <a:latin typeface="Courier" charset="0"/>
              </a:rPr>
            </a:br>
            <a:r>
              <a:rPr lang="en-US" smtClean="0">
                <a:latin typeface="Courier" charset="0"/>
              </a:rPr>
              <a:t>      -i mahout-work/reuters-out-seqdir/ \</a:t>
            </a:r>
            <a:br>
              <a:rPr lang="en-US" smtClean="0">
                <a:latin typeface="Courier" charset="0"/>
              </a:rPr>
            </a:br>
            <a:r>
              <a:rPr lang="en-US" smtClean="0">
                <a:latin typeface="Courier" charset="0"/>
              </a:rPr>
              <a:t>      -o mahout-work/reuters-out-seqdir-sparse-kmeans</a:t>
            </a:r>
            <a:endParaRPr lang="en-US" smtClean="0">
              <a:cs typeface="Arial" charset="0"/>
            </a:endParaRPr>
          </a:p>
          <a:p>
            <a:r>
              <a:rPr lang="en-US" smtClean="0">
                <a:cs typeface="Arial" charset="0"/>
              </a:rPr>
              <a:t>Important options</a:t>
            </a:r>
          </a:p>
          <a:p>
            <a:pPr lvl="1"/>
            <a:r>
              <a:rPr lang="en-US" smtClean="0">
                <a:cs typeface="Arial" charset="0"/>
              </a:rPr>
              <a:t>Ngrams</a:t>
            </a:r>
          </a:p>
          <a:p>
            <a:pPr lvl="1"/>
            <a:r>
              <a:rPr lang="en-US" smtClean="0">
                <a:cs typeface="Arial" charset="0"/>
              </a:rPr>
              <a:t>Lucene Analyzer for tokenizing</a:t>
            </a:r>
          </a:p>
          <a:p>
            <a:pPr lvl="1"/>
            <a:r>
              <a:rPr lang="en-US" smtClean="0">
                <a:cs typeface="Arial" charset="0"/>
              </a:rPr>
              <a:t>Feature Pruning</a:t>
            </a:r>
          </a:p>
          <a:p>
            <a:pPr lvl="2"/>
            <a:r>
              <a:rPr lang="en-US" smtClean="0">
                <a:cs typeface="Arial" charset="0"/>
              </a:rPr>
              <a:t>Min support</a:t>
            </a:r>
          </a:p>
          <a:p>
            <a:pPr lvl="2"/>
            <a:r>
              <a:rPr lang="en-US" smtClean="0">
                <a:cs typeface="Arial" charset="0"/>
              </a:rPr>
              <a:t>Max Document Frequency</a:t>
            </a:r>
          </a:p>
          <a:p>
            <a:pPr lvl="2"/>
            <a:r>
              <a:rPr lang="en-US" smtClean="0">
                <a:cs typeface="Arial" charset="0"/>
              </a:rPr>
              <a:t>Min LLR (for ngrams)</a:t>
            </a:r>
          </a:p>
          <a:p>
            <a:pPr lvl="1"/>
            <a:r>
              <a:rPr lang="en-US" smtClean="0">
                <a:cs typeface="Arial" charset="0"/>
              </a:rPr>
              <a:t>Weighting Method</a:t>
            </a:r>
          </a:p>
          <a:p>
            <a:pPr lvl="2"/>
            <a:r>
              <a:rPr lang="en-US" smtClean="0">
                <a:cs typeface="Arial" charset="0"/>
              </a:rPr>
              <a:t>TF v/s TFIDF</a:t>
            </a:r>
          </a:p>
          <a:p>
            <a:pPr lvl="2"/>
            <a:r>
              <a:rPr lang="en-US" smtClean="0">
                <a:cs typeface="Arial" charset="0"/>
              </a:rPr>
              <a:t>lp-Norm</a:t>
            </a:r>
          </a:p>
          <a:p>
            <a:pPr lvl="2"/>
            <a:r>
              <a:rPr lang="en-US" smtClean="0">
                <a:cs typeface="Arial" charset="0"/>
              </a:rPr>
              <a:t>Log normalize length</a:t>
            </a:r>
          </a:p>
          <a:p>
            <a:pPr lvl="2"/>
            <a:endParaRPr lang="en-US" smtClean="0"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2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 K-Means clustering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>
                <a:latin typeface="Courier" charset="0"/>
              </a:rPr>
              <a:t>$ bin/mahout kmeans \</a:t>
            </a:r>
            <a:br>
              <a:rPr lang="en-US" smtClean="0">
                <a:latin typeface="Courier" charset="0"/>
              </a:rPr>
            </a:br>
            <a:r>
              <a:rPr lang="en-US" smtClean="0">
                <a:latin typeface="Courier" charset="0"/>
              </a:rPr>
              <a:t>       -i mahout-work/reuters-out-seqdir-sparse-kmeans/tfidf-vectors/ \</a:t>
            </a:r>
            <a:br>
              <a:rPr lang="en-US" smtClean="0">
                <a:latin typeface="Courier" charset="0"/>
              </a:rPr>
            </a:br>
            <a:r>
              <a:rPr lang="en-US" smtClean="0">
                <a:latin typeface="Courier" charset="0"/>
              </a:rPr>
              <a:t>       -c mahout-work/reuters-kmeans-clusters \</a:t>
            </a:r>
            <a:br>
              <a:rPr lang="en-US" smtClean="0">
                <a:latin typeface="Courier" charset="0"/>
              </a:rPr>
            </a:br>
            <a:r>
              <a:rPr lang="en-US" smtClean="0">
                <a:latin typeface="Courier" charset="0"/>
              </a:rPr>
              <a:t>       -o mahout-work/reuters-kmeans \</a:t>
            </a:r>
            <a:br>
              <a:rPr lang="en-US" smtClean="0">
                <a:latin typeface="Courier" charset="0"/>
              </a:rPr>
            </a:br>
            <a:r>
              <a:rPr lang="en-US" smtClean="0">
                <a:latin typeface="Courier" charset="0"/>
              </a:rPr>
              <a:t>       -dm org.apache.mahout.distance.CosineDistanceMeasure –cd 0.1 \</a:t>
            </a:r>
            <a:br>
              <a:rPr lang="en-US" smtClean="0">
                <a:latin typeface="Courier" charset="0"/>
              </a:rPr>
            </a:br>
            <a:r>
              <a:rPr lang="en-US" smtClean="0">
                <a:latin typeface="Courier" charset="0"/>
              </a:rPr>
              <a:t>       -x 10 -k 20 –ow</a:t>
            </a:r>
          </a:p>
          <a:p>
            <a:endParaRPr lang="en-US" smtClean="0">
              <a:cs typeface="Arial" charset="0"/>
            </a:endParaRPr>
          </a:p>
          <a:p>
            <a:r>
              <a:rPr lang="en-US" smtClean="0">
                <a:cs typeface="Arial" charset="0"/>
              </a:rPr>
              <a:t>Things to watch out for</a:t>
            </a:r>
          </a:p>
          <a:p>
            <a:pPr lvl="1"/>
            <a:r>
              <a:rPr lang="en-US" smtClean="0">
                <a:cs typeface="Arial" charset="0"/>
              </a:rPr>
              <a:t>Number of iterations</a:t>
            </a:r>
          </a:p>
          <a:p>
            <a:pPr lvl="1"/>
            <a:r>
              <a:rPr lang="en-US" smtClean="0">
                <a:cs typeface="Arial" charset="0"/>
              </a:rPr>
              <a:t>Convergence delta</a:t>
            </a:r>
          </a:p>
          <a:p>
            <a:pPr lvl="1"/>
            <a:r>
              <a:rPr lang="en-US" smtClean="0">
                <a:cs typeface="Arial" charset="0"/>
              </a:rPr>
              <a:t>Distance Measure</a:t>
            </a:r>
          </a:p>
          <a:p>
            <a:pPr lvl="1"/>
            <a:r>
              <a:rPr lang="en-US" smtClean="0">
                <a:cs typeface="Arial" charset="0"/>
              </a:rPr>
              <a:t>Creating assignments</a:t>
            </a:r>
          </a:p>
          <a:p>
            <a:pPr lvl="2"/>
            <a:endParaRPr lang="en-US" smtClean="0"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Inspect clusters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>
                <a:latin typeface="Courier" charset="0"/>
              </a:rPr>
              <a:t>$ bin/mahout clusterdump \</a:t>
            </a:r>
            <a:br>
              <a:rPr lang="en-US" smtClean="0">
                <a:latin typeface="Courier" charset="0"/>
              </a:rPr>
            </a:br>
            <a:r>
              <a:rPr lang="en-US" smtClean="0">
                <a:latin typeface="Courier" charset="0"/>
              </a:rPr>
              <a:t>      -s mahout-work/reuters-kmeans/clusters-9 \</a:t>
            </a:r>
            <a:br>
              <a:rPr lang="en-US" smtClean="0">
                <a:latin typeface="Courier" charset="0"/>
              </a:rPr>
            </a:br>
            <a:r>
              <a:rPr lang="en-US" smtClean="0">
                <a:latin typeface="Courier" charset="0"/>
              </a:rPr>
              <a:t>      -d mahout-work/reuters-out-seqdir-sparse-kmeans/dictionary.file-0 \</a:t>
            </a:r>
            <a:br>
              <a:rPr lang="en-US" smtClean="0">
                <a:latin typeface="Courier" charset="0"/>
              </a:rPr>
            </a:br>
            <a:r>
              <a:rPr lang="en-US" smtClean="0">
                <a:latin typeface="Courier" charset="0"/>
              </a:rPr>
              <a:t>      -dt sequencefile -b 100 -n 20</a:t>
            </a:r>
          </a:p>
          <a:p>
            <a:pPr>
              <a:buFont typeface="Wingdings" pitchFamily="2" charset="2"/>
              <a:buNone/>
            </a:pPr>
            <a:endParaRPr lang="en-US" sz="1200">
              <a:latin typeface="Courier" charset="0"/>
            </a:endParaRPr>
          </a:p>
          <a:p>
            <a:pPr>
              <a:buFont typeface="Wingdings" pitchFamily="2" charset="2"/>
              <a:buNone/>
            </a:pPr>
            <a:r>
              <a:rPr lang="en-US" sz="1200">
                <a:latin typeface="Courier" charset="0"/>
              </a:rPr>
              <a:t>Typical output</a:t>
            </a:r>
          </a:p>
          <a:p>
            <a:pPr>
              <a:buFont typeface="Wingdings" pitchFamily="2" charset="2"/>
              <a:buNone/>
            </a:pPr>
            <a:r>
              <a:rPr lang="en-US" sz="1200">
                <a:latin typeface="Courier" charset="0"/>
              </a:rPr>
              <a:t>:VL-21438{n=518 c=[0.56:0.019, 00:0.154, 00.03:0.018, 00.18:0.018, …</a:t>
            </a:r>
          </a:p>
          <a:p>
            <a:pPr>
              <a:buFont typeface="Wingdings" pitchFamily="2" charset="2"/>
              <a:buNone/>
            </a:pPr>
            <a:r>
              <a:rPr lang="en-US" sz="1200">
                <a:latin typeface="Courier" charset="0"/>
              </a:rPr>
              <a:t>	Top Terms: </a:t>
            </a:r>
          </a:p>
          <a:p>
            <a:pPr>
              <a:buFont typeface="Wingdings" pitchFamily="2" charset="2"/>
              <a:buNone/>
            </a:pPr>
            <a:r>
              <a:rPr lang="en-US" sz="1200">
                <a:latin typeface="Courier" charset="0"/>
              </a:rPr>
              <a:t>		iran                                    =&gt;  3.1861672217321213</a:t>
            </a:r>
          </a:p>
          <a:p>
            <a:pPr>
              <a:buFont typeface="Wingdings" pitchFamily="2" charset="2"/>
              <a:buNone/>
            </a:pPr>
            <a:r>
              <a:rPr lang="en-US" sz="1200">
                <a:latin typeface="Courier" charset="0"/>
              </a:rPr>
              <a:t>		strike                                  =&gt;   2.567886952727918</a:t>
            </a:r>
          </a:p>
          <a:p>
            <a:pPr>
              <a:buFont typeface="Wingdings" pitchFamily="2" charset="2"/>
              <a:buNone/>
            </a:pPr>
            <a:r>
              <a:rPr lang="en-US" sz="1200">
                <a:latin typeface="Courier" charset="0"/>
              </a:rPr>
              <a:t>		iranian                                 =&gt;   2.133417966282966</a:t>
            </a:r>
          </a:p>
          <a:p>
            <a:pPr>
              <a:buFont typeface="Wingdings" pitchFamily="2" charset="2"/>
              <a:buNone/>
            </a:pPr>
            <a:r>
              <a:rPr lang="en-US" sz="1200">
                <a:latin typeface="Courier" charset="0"/>
              </a:rPr>
              <a:t>		union                                   =&gt;   2.116033937940266</a:t>
            </a:r>
          </a:p>
          <a:p>
            <a:pPr>
              <a:buFont typeface="Wingdings" pitchFamily="2" charset="2"/>
              <a:buNone/>
            </a:pPr>
            <a:r>
              <a:rPr lang="en-US" sz="1200">
                <a:latin typeface="Courier" charset="0"/>
              </a:rPr>
              <a:t>		said                                    =&gt;   2.101773806290277</a:t>
            </a:r>
          </a:p>
          <a:p>
            <a:pPr>
              <a:buFont typeface="Wingdings" pitchFamily="2" charset="2"/>
              <a:buNone/>
            </a:pPr>
            <a:r>
              <a:rPr lang="en-US" sz="1200">
                <a:latin typeface="Courier" charset="0"/>
              </a:rPr>
              <a:t>		workers                                 =&gt;   2.066259451354332</a:t>
            </a:r>
          </a:p>
          <a:p>
            <a:pPr>
              <a:buFont typeface="Wingdings" pitchFamily="2" charset="2"/>
              <a:buNone/>
            </a:pPr>
            <a:r>
              <a:rPr lang="en-US" sz="1200">
                <a:latin typeface="Courier" charset="0"/>
              </a:rPr>
              <a:t>		gulf                                    =&gt;  1.9501374918521601</a:t>
            </a:r>
          </a:p>
          <a:p>
            <a:pPr>
              <a:buFont typeface="Wingdings" pitchFamily="2" charset="2"/>
              <a:buNone/>
            </a:pPr>
            <a:r>
              <a:rPr lang="en-US" sz="1200">
                <a:latin typeface="Courier" charset="0"/>
              </a:rPr>
              <a:t>		had                                     =&gt;  1.6077752463145605</a:t>
            </a:r>
          </a:p>
          <a:p>
            <a:pPr>
              <a:buFont typeface="Wingdings" pitchFamily="2" charset="2"/>
              <a:buNone/>
            </a:pPr>
            <a:r>
              <a:rPr lang="en-US" sz="1200">
                <a:latin typeface="Courier" charset="0"/>
              </a:rPr>
              <a:t>		he                                      =&gt;  1.5355078004962228</a:t>
            </a:r>
          </a:p>
          <a:p>
            <a:pPr>
              <a:buFont typeface="Wingdings" pitchFamily="2" charset="2"/>
              <a:buNone/>
            </a:pPr>
            <a:endParaRPr lang="en-US" smtClean="0">
              <a:latin typeface="Courier" charset="0"/>
            </a:endParaRPr>
          </a:p>
          <a:p>
            <a:pPr lvl="2"/>
            <a:endParaRPr lang="en-US" smtClean="0"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9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2989</Words>
  <Application>Microsoft Office PowerPoint</Application>
  <PresentationFormat>On-screen Show (4:3)</PresentationFormat>
  <Paragraphs>651</Paragraphs>
  <Slides>96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96</vt:i4>
      </vt:variant>
    </vt:vector>
  </HeadingPairs>
  <TitlesOfParts>
    <vt:vector size="104" baseType="lpstr">
      <vt:lpstr>Office Theme</vt:lpstr>
      <vt:lpstr>Document</vt:lpstr>
      <vt:lpstr>VISIO</vt:lpstr>
      <vt:lpstr>Visio</vt:lpstr>
      <vt:lpstr>Equation</vt:lpstr>
      <vt:lpstr>Bitmap Image</vt:lpstr>
      <vt:lpstr>Microsoft Equation 3.0</vt:lpstr>
      <vt:lpstr>MathType 5.0 Equation</vt:lpstr>
      <vt:lpstr>Data Mining and Machine Learning with EM</vt:lpstr>
      <vt:lpstr>Data Mining and Machine Learning are Ubiquitous!</vt:lpstr>
      <vt:lpstr>Data Mining</vt:lpstr>
      <vt:lpstr>Data Mining Tasks</vt:lpstr>
      <vt:lpstr>Data Mining Tasks...</vt:lpstr>
      <vt:lpstr>PowerPoint Presentation</vt:lpstr>
      <vt:lpstr>Association Rule Discovery: Definition</vt:lpstr>
      <vt:lpstr>Association Rule Discovery: Application 1</vt:lpstr>
      <vt:lpstr>Definition: Frequent Itemset</vt:lpstr>
      <vt:lpstr>Frequent Itemsets Mining</vt:lpstr>
      <vt:lpstr>Frequent Itemset Generation</vt:lpstr>
      <vt:lpstr>Frequent Itemset Generation</vt:lpstr>
      <vt:lpstr>Reducing Number of Candidates</vt:lpstr>
      <vt:lpstr>Illustrating Apriori Principle</vt:lpstr>
      <vt:lpstr>PowerPoint Presentation</vt:lpstr>
      <vt:lpstr>Apriori</vt:lpstr>
      <vt:lpstr>PowerPoint Presentation</vt:lpstr>
      <vt:lpstr>PowerPoint Presentation</vt:lpstr>
      <vt:lpstr>What is Cluster Analysis?</vt:lpstr>
      <vt:lpstr>Applications of Cluster Analysis</vt:lpstr>
      <vt:lpstr>Notion of a Cluster can be Ambiguous</vt:lpstr>
      <vt:lpstr>Types of Clusterings</vt:lpstr>
      <vt:lpstr>Partitional Clustering</vt:lpstr>
      <vt:lpstr>Hierarchical Clustering</vt:lpstr>
      <vt:lpstr>K-means Clustering</vt:lpstr>
      <vt:lpstr>K-means Clustering – Details</vt:lpstr>
      <vt:lpstr>PowerPoint Presentation</vt:lpstr>
      <vt:lpstr>PowerPoint Presentation</vt:lpstr>
      <vt:lpstr>K-means Clustering – Details</vt:lpstr>
      <vt:lpstr>PowerPoint Presentation</vt:lpstr>
      <vt:lpstr>K-Means Clustering</vt:lpstr>
      <vt:lpstr>How to MapReduce K-Means?</vt:lpstr>
      <vt:lpstr>K-Means Map/Reduce Design</vt:lpstr>
      <vt:lpstr>PowerPoint Presentation</vt:lpstr>
      <vt:lpstr>PowerPoint Presentation</vt:lpstr>
      <vt:lpstr>Issues and Limitations for K-means</vt:lpstr>
      <vt:lpstr>Two different K-means Clusterings</vt:lpstr>
      <vt:lpstr>Importance of Choosing Initial Centroids</vt:lpstr>
      <vt:lpstr>Importance of Choosing Initial Centroids</vt:lpstr>
      <vt:lpstr>Importance of Choosing Initial Centroids …</vt:lpstr>
      <vt:lpstr>Importance of Choosing Initial Centroids …</vt:lpstr>
      <vt:lpstr>Solutions to Initial Centroids Problem</vt:lpstr>
      <vt:lpstr>EM-Algorithm </vt:lpstr>
      <vt:lpstr>What is MLE?</vt:lpstr>
      <vt:lpstr>MLE (cont)</vt:lpstr>
      <vt:lpstr>An easy case</vt:lpstr>
      <vt:lpstr>An easy case (cont)</vt:lpstr>
      <vt:lpstr>EM: basic concepts</vt:lpstr>
      <vt:lpstr>Basic setting in EM</vt:lpstr>
      <vt:lpstr>The basic EM strategy</vt:lpstr>
      <vt:lpstr>The log-likelihood function</vt:lpstr>
      <vt:lpstr>The iterative approach for MLE</vt:lpstr>
      <vt:lpstr>PowerPoint Presentation</vt:lpstr>
      <vt:lpstr>Jensen’s inequality</vt:lpstr>
      <vt:lpstr>Maximizing the lower bound</vt:lpstr>
      <vt:lpstr>The Q-function</vt:lpstr>
      <vt:lpstr>The inner loop of the  EM algorithm</vt:lpstr>
      <vt:lpstr>L(θ) is non-decreasing  at each iteration</vt:lpstr>
      <vt:lpstr>The inner loop of the  Generalized EM algorithm (GEM)</vt:lpstr>
      <vt:lpstr>Recap of the EM algorithm</vt:lpstr>
      <vt:lpstr>Idea #1: find θ that maximizes the likelihood of training data</vt:lpstr>
      <vt:lpstr>Idea #2: find the θt sequence</vt:lpstr>
      <vt:lpstr>Idea #3: find θt+1 that maximizes a tight lower bound of               </vt:lpstr>
      <vt:lpstr>Idea #4: find θt+1 that maximizes  the Q function</vt:lpstr>
      <vt:lpstr>The EM algorithm</vt:lpstr>
      <vt:lpstr>Important classes of EM problem</vt:lpstr>
      <vt:lpstr>Probabilistic Latent Semantic Analysis (PLSA) </vt:lpstr>
      <vt:lpstr>Model</vt:lpstr>
      <vt:lpstr>Model</vt:lpstr>
      <vt:lpstr>Maximum-likelihood</vt:lpstr>
      <vt:lpstr>Jensen’s inequality</vt:lpstr>
      <vt:lpstr>Estimation-using EM </vt:lpstr>
      <vt:lpstr>(1)Solve P(w|z)</vt:lpstr>
      <vt:lpstr>(2)Solve P(d|z)</vt:lpstr>
      <vt:lpstr>(3)Solve P(z)</vt:lpstr>
      <vt:lpstr>(1)Solve P(z|d,w) </vt:lpstr>
      <vt:lpstr>(4)Solve P(z|d,w) -2</vt:lpstr>
      <vt:lpstr>The final update Equations</vt:lpstr>
      <vt:lpstr>Coding Design</vt:lpstr>
      <vt:lpstr>Coding Design</vt:lpstr>
      <vt:lpstr>Coding Design</vt:lpstr>
      <vt:lpstr>Coding Design</vt:lpstr>
      <vt:lpstr>Apache Mahout</vt:lpstr>
      <vt:lpstr>Current Situation</vt:lpstr>
      <vt:lpstr>History of Mahout</vt:lpstr>
      <vt:lpstr>Current Code Base</vt:lpstr>
      <vt:lpstr>Under Development</vt:lpstr>
      <vt:lpstr>Appendix</vt:lpstr>
      <vt:lpstr>Step 1 – Convert dataset into a Hadoop Sequence File</vt:lpstr>
      <vt:lpstr>Step 1 – Convert dataset into a Hadoop Sequence File</vt:lpstr>
      <vt:lpstr>Hadoop Sequence File</vt:lpstr>
      <vt:lpstr>Writing to Sequence Files</vt:lpstr>
      <vt:lpstr>Generate Vectors from Sequence Files</vt:lpstr>
      <vt:lpstr>Generate Vectors from Sequence Files</vt:lpstr>
      <vt:lpstr>Start K-Means clustering</vt:lpstr>
      <vt:lpstr>Inspect clusters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and Machine Learning with EM</dc:title>
  <dc:creator>Jin</dc:creator>
  <cp:lastModifiedBy>Jin</cp:lastModifiedBy>
  <cp:revision>9</cp:revision>
  <dcterms:created xsi:type="dcterms:W3CDTF">2012-03-06T19:12:37Z</dcterms:created>
  <dcterms:modified xsi:type="dcterms:W3CDTF">2012-03-08T18:04:31Z</dcterms:modified>
</cp:coreProperties>
</file>