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98" r:id="rId3"/>
    <p:sldId id="299" r:id="rId4"/>
    <p:sldId id="296" r:id="rId5"/>
    <p:sldId id="266" r:id="rId6"/>
    <p:sldId id="300" r:id="rId7"/>
    <p:sldId id="295" r:id="rId8"/>
    <p:sldId id="292" r:id="rId9"/>
    <p:sldId id="293" r:id="rId10"/>
    <p:sldId id="258" r:id="rId11"/>
    <p:sldId id="268" r:id="rId12"/>
    <p:sldId id="269" r:id="rId13"/>
    <p:sldId id="271" r:id="rId14"/>
    <p:sldId id="270" r:id="rId15"/>
    <p:sldId id="272" r:id="rId16"/>
    <p:sldId id="273" r:id="rId17"/>
    <p:sldId id="303" r:id="rId18"/>
    <p:sldId id="274" r:id="rId19"/>
    <p:sldId id="275" r:id="rId20"/>
    <p:sldId id="276" r:id="rId21"/>
    <p:sldId id="259" r:id="rId22"/>
    <p:sldId id="294" r:id="rId23"/>
    <p:sldId id="261" r:id="rId24"/>
    <p:sldId id="262" r:id="rId25"/>
    <p:sldId id="263" r:id="rId26"/>
    <p:sldId id="264" r:id="rId27"/>
    <p:sldId id="301" r:id="rId28"/>
    <p:sldId id="302" r:id="rId29"/>
    <p:sldId id="297" r:id="rId30"/>
    <p:sldId id="291"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918" autoAdjust="0"/>
    <p:restoredTop sz="94660"/>
  </p:normalViewPr>
  <p:slideViewPr>
    <p:cSldViewPr>
      <p:cViewPr varScale="1">
        <p:scale>
          <a:sx n="98" d="100"/>
          <a:sy n="98" d="100"/>
        </p:scale>
        <p:origin x="-25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6634E82-5F08-4DF4-B7C1-2AC01F4262FD}" type="datetimeFigureOut">
              <a:rPr lang="en-US"/>
              <a:pPr>
                <a:defRPr/>
              </a:pPr>
              <a:t>11/12/2008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15EA7533-FAC3-4AB5-84F9-3B52E847EE9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noFill/>
          <a:ln>
            <a:solidFill>
              <a:srgbClr val="000000"/>
            </a:solidFill>
            <a:miter lim="800000"/>
            <a:headEnd/>
            <a:tailEnd/>
          </a:ln>
        </p:spPr>
      </p:sp>
      <p:sp>
        <p:nvSpPr>
          <p:cNvPr id="53251"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DE33AB-5A66-4851-9B74-36CB15D08596}" type="slidenum">
              <a:rPr lang="en-US"/>
              <a:pPr fontAlgn="base">
                <a:spcBef>
                  <a:spcPct val="0"/>
                </a:spcBef>
                <a:spcAft>
                  <a:spcPct val="0"/>
                </a:spcAft>
                <a:defRPr/>
              </a:pPr>
              <a:t>11</a:t>
            </a:fld>
            <a:endParaRPr lang="en-US"/>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A41ACE-2BE1-46D5-B394-F6713557079C}" type="slidenum">
              <a:rPr lang="en-US"/>
              <a:pPr fontAlgn="base">
                <a:spcBef>
                  <a:spcPct val="0"/>
                </a:spcBef>
                <a:spcAft>
                  <a:spcPct val="0"/>
                </a:spcAft>
                <a:defRPr/>
              </a:pPr>
              <a:t>12</a:t>
            </a:fld>
            <a:endParaRPr lang="en-US"/>
          </a:p>
        </p:txBody>
      </p:sp>
      <p:sp>
        <p:nvSpPr>
          <p:cNvPr id="276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Both lexicon and disambiguation rules are much more sophisticated than the early algorithms.  Lexicon contains 56,000 word stem entries (different for different parts of speech), and lexicon contains specific features in addition to POS tag (e.g., Past would be a feature of a word marked with POS V).  Features include subcategorization or complementation pattern for the verb (e.g., SVOO, SVO, SV).</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96FA1B-70AD-4B42-B49F-140D8C476CBB}" type="slidenum">
              <a:rPr lang="en-US"/>
              <a:pPr fontAlgn="base">
                <a:spcBef>
                  <a:spcPct val="0"/>
                </a:spcBef>
                <a:spcAft>
                  <a:spcPct val="0"/>
                </a:spcAft>
                <a:defRPr/>
              </a:pPr>
              <a:t>13</a:t>
            </a:fld>
            <a:endParaRPr lang="en-US"/>
          </a:p>
        </p:txBody>
      </p:sp>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2E94DC-8262-4F2A-966D-3DC228832DAB}" type="slidenum">
              <a:rPr lang="en-US"/>
              <a:pPr fontAlgn="base">
                <a:spcBef>
                  <a:spcPct val="0"/>
                </a:spcBef>
                <a:spcAft>
                  <a:spcPct val="0"/>
                </a:spcAft>
                <a:defRPr/>
              </a:pPr>
              <a:t>14</a:t>
            </a:fld>
            <a:endParaRPr lang="en-US"/>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7F6FA6-5DF9-4F13-90AD-2D0C7482103D}" type="slidenum">
              <a:rPr lang="en-US"/>
              <a:pPr fontAlgn="base">
                <a:spcBef>
                  <a:spcPct val="0"/>
                </a:spcBef>
                <a:spcAft>
                  <a:spcPct val="0"/>
                </a:spcAft>
                <a:defRPr/>
              </a:pPr>
              <a:t>15</a:t>
            </a:fld>
            <a:endParaRPr lang="en-US"/>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B27006-A408-4D92-84FD-197D43BD9D73}" type="slidenum">
              <a:rPr lang="en-US"/>
              <a:pPr fontAlgn="base">
                <a:spcBef>
                  <a:spcPct val="0"/>
                </a:spcBef>
                <a:spcAft>
                  <a:spcPct val="0"/>
                </a:spcAft>
                <a:defRPr/>
              </a:pPr>
              <a:t>16</a:t>
            </a:fld>
            <a:endParaRPr lang="en-US"/>
          </a:p>
        </p:txBody>
      </p:sp>
      <p:sp>
        <p:nvSpPr>
          <p:cNvPr id="35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74505AC-334F-4B45-BA38-0DC0CD40B3C9}" type="datetimeFigureOut">
              <a:rPr lang="en-US"/>
              <a:pPr>
                <a:defRPr/>
              </a:pPr>
              <a:t>11/12/2008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026207-8167-4638-B798-864AD4584F6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42197DA-C129-4F67-B842-4763843786FF}" type="datetimeFigureOut">
              <a:rPr lang="en-US"/>
              <a:pPr>
                <a:defRPr/>
              </a:pPr>
              <a:t>11/12/2008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428C1B-E5BF-4A5F-841B-9CB79A27961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00B7863-BD91-4575-A14F-8CFA2C6D2C84}" type="datetimeFigureOut">
              <a:rPr lang="en-US"/>
              <a:pPr>
                <a:defRPr/>
              </a:pPr>
              <a:t>11/12/2008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63A987F-79F3-426D-9127-40DCFB12786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DF29EC-01BF-4E19-BBB1-3856D4AABDC2}" type="datetimeFigureOut">
              <a:rPr lang="en-US"/>
              <a:pPr>
                <a:defRPr/>
              </a:pPr>
              <a:t>11/12/2008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C4F0AE-7467-490C-9927-2DBF2D957E3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082DD63-B9B6-42EC-8A09-C9F1FB2D5BB1}" type="datetimeFigureOut">
              <a:rPr lang="en-US"/>
              <a:pPr>
                <a:defRPr/>
              </a:pPr>
              <a:t>11/12/2008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677CA3-A251-469F-9298-576E3F1E56E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8837726-D3A1-49A9-ADB0-FE54D5252CAF}" type="datetimeFigureOut">
              <a:rPr lang="en-US"/>
              <a:pPr>
                <a:defRPr/>
              </a:pPr>
              <a:t>11/12/2008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BD879F8-0F84-4D34-95B2-E620774A7C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DAD07BE-DE0E-403A-834B-51D51AC2D5A8}" type="datetimeFigureOut">
              <a:rPr lang="en-US"/>
              <a:pPr>
                <a:defRPr/>
              </a:pPr>
              <a:t>11/12/2008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303F3DD-ED1F-40BA-BE6F-EE49F78BFAE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3F4BDC-CFBD-4E82-ABCC-467A7EF35E1D}" type="datetimeFigureOut">
              <a:rPr lang="en-US"/>
              <a:pPr>
                <a:defRPr/>
              </a:pPr>
              <a:t>11/12/2008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8243D86-42A3-4BD8-B194-F10A891C387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402D64-409F-4818-8F6D-B6BE30D96E7E}" type="datetimeFigureOut">
              <a:rPr lang="en-US"/>
              <a:pPr>
                <a:defRPr/>
              </a:pPr>
              <a:t>11/12/2008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0CE7123-38CB-4923-A936-363773FB6B4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5143A65-919B-4F5A-A837-6A7D8A263B3E}" type="datetimeFigureOut">
              <a:rPr lang="en-US"/>
              <a:pPr>
                <a:defRPr/>
              </a:pPr>
              <a:t>11/12/2008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B642CED-171B-44E9-8FF2-4EDB853DFA9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81C0CD-1FD5-438E-AD8F-DCF672B8D45F}" type="datetimeFigureOut">
              <a:rPr lang="en-US"/>
              <a:pPr>
                <a:defRPr/>
              </a:pPr>
              <a:t>11/12/2008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429B2F3-BD53-4FB9-ABA0-38E0C23143D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E0EE615A-627D-4D32-9719-DA8C4962FD5C}" type="datetimeFigureOut">
              <a:rPr lang="en-US"/>
              <a:pPr>
                <a:defRPr/>
              </a:pPr>
              <a:t>11/12/2008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9F15623-C4BA-4400-A59B-BB5E9038BE2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americancorpus.org/" TargetMode="External"/><Relationship Id="rId2" Type="http://schemas.openxmlformats.org/officeDocument/2006/relationships/hyperlink" Target="http://www.cis.upenn.edu/~treebank/" TargetMode="External"/><Relationship Id="rId1" Type="http://schemas.openxmlformats.org/officeDocument/2006/relationships/slideLayout" Target="../slideLayouts/slideLayout2.xml"/><Relationship Id="rId4" Type="http://schemas.openxmlformats.org/officeDocument/2006/relationships/hyperlink" Target="http://ucrel.lancs.ac.uk/claw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Brown_Corpus" TargetMode="External"/><Relationship Id="rId2" Type="http://schemas.openxmlformats.org/officeDocument/2006/relationships/hyperlink" Target="http://en.wikipedia.org/wiki/Corpus_linguistics" TargetMode="External"/><Relationship Id="rId1" Type="http://schemas.openxmlformats.org/officeDocument/2006/relationships/slideLayout" Target="../slideLayouts/slideLayout2.xml"/><Relationship Id="rId6" Type="http://schemas.openxmlformats.org/officeDocument/2006/relationships/hyperlink" Target="http://en.wikipedia.org/wiki/Hidden_Markov_model" TargetMode="External"/><Relationship Id="rId5" Type="http://schemas.openxmlformats.org/officeDocument/2006/relationships/hyperlink" Target="http://en.wikipedia.org/wiki/Henry_Kucera" TargetMode="External"/><Relationship Id="rId4" Type="http://schemas.openxmlformats.org/officeDocument/2006/relationships/hyperlink" Target="http://en.wikipedia.org/wiki/Brown_University"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americancorpus.org/help/texts_e.asp" TargetMode="External"/><Relationship Id="rId2" Type="http://schemas.openxmlformats.org/officeDocument/2006/relationships/hyperlink" Target="http://www.americancorpus.org/" TargetMode="External"/><Relationship Id="rId1" Type="http://schemas.openxmlformats.org/officeDocument/2006/relationships/slideLayout" Target="../slideLayouts/slideLayout2.xml"/><Relationship Id="rId6" Type="http://schemas.openxmlformats.org/officeDocument/2006/relationships/hyperlink" Target="http://www.americancorpus.org/help/sections_e.asp" TargetMode="External"/><Relationship Id="rId5" Type="http://schemas.openxmlformats.org/officeDocument/2006/relationships/hyperlink" Target="http://www.americancorpus.org/help/context_e.asp" TargetMode="External"/><Relationship Id="rId4" Type="http://schemas.openxmlformats.org/officeDocument/2006/relationships/hyperlink" Target="http://www.americancorpus.org/help/syntax_e.asp"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p:txBody>
          <a:bodyPr/>
          <a:lstStyle/>
          <a:p>
            <a:pPr eaLnBrk="1" hangingPunct="1"/>
            <a:r>
              <a:rPr lang="en-US" smtClean="0"/>
              <a:t>From Textual Information to Numerical Vectors</a:t>
            </a:r>
          </a:p>
        </p:txBody>
      </p:sp>
      <p:sp>
        <p:nvSpPr>
          <p:cNvPr id="14338" name="Subtitle 2"/>
          <p:cNvSpPr>
            <a:spLocks noGrp="1"/>
          </p:cNvSpPr>
          <p:nvPr>
            <p:ph type="subTitle" idx="1"/>
          </p:nvPr>
        </p:nvSpPr>
        <p:spPr/>
        <p:txBody>
          <a:bodyPr/>
          <a:lstStyle/>
          <a:p>
            <a:pPr eaLnBrk="1" hangingPunct="1"/>
            <a:r>
              <a:rPr lang="en-US" smtClean="0">
                <a:solidFill>
                  <a:srgbClr val="898989"/>
                </a:solidFill>
              </a:rPr>
              <a:t>Chapters 2.7-2.13 </a:t>
            </a:r>
          </a:p>
          <a:p>
            <a:pPr eaLnBrk="1" hangingPunct="1"/>
            <a:r>
              <a:rPr lang="en-US" smtClean="0">
                <a:solidFill>
                  <a:srgbClr val="898989"/>
                </a:solidFill>
              </a:rPr>
              <a:t>Presented by Aaron Hagan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mtClean="0"/>
              <a:t>Part-Of-Speech Dictionaries</a:t>
            </a:r>
          </a:p>
        </p:txBody>
      </p:sp>
      <p:sp>
        <p:nvSpPr>
          <p:cNvPr id="23554" name="Content Placeholder 2"/>
          <p:cNvSpPr>
            <a:spLocks noGrp="1"/>
          </p:cNvSpPr>
          <p:nvPr>
            <p:ph idx="1"/>
          </p:nvPr>
        </p:nvSpPr>
        <p:spPr/>
        <p:txBody>
          <a:bodyPr/>
          <a:lstStyle/>
          <a:p>
            <a:pPr eaLnBrk="1" hangingPunct="1">
              <a:lnSpc>
                <a:spcPct val="80000"/>
              </a:lnSpc>
            </a:pPr>
            <a:r>
              <a:rPr lang="en-US" sz="2000" smtClean="0"/>
              <a:t>Dictionaries showing word-POS correspondence can be useful. </a:t>
            </a:r>
          </a:p>
          <a:p>
            <a:pPr eaLnBrk="1" hangingPunct="1">
              <a:lnSpc>
                <a:spcPct val="80000"/>
              </a:lnSpc>
            </a:pPr>
            <a:r>
              <a:rPr lang="en-US" sz="2000" smtClean="0"/>
              <a:t>Difficult do to several parts of speech tied to one word.</a:t>
            </a:r>
          </a:p>
          <a:p>
            <a:pPr lvl="1" eaLnBrk="1" hangingPunct="1">
              <a:lnSpc>
                <a:spcPct val="80000"/>
              </a:lnSpc>
            </a:pPr>
            <a:r>
              <a:rPr lang="en-US" sz="2000" smtClean="0"/>
              <a:t>Example: </a:t>
            </a:r>
          </a:p>
          <a:p>
            <a:pPr lvl="2" eaLnBrk="1" hangingPunct="1">
              <a:lnSpc>
                <a:spcPct val="80000"/>
              </a:lnSpc>
            </a:pPr>
            <a:r>
              <a:rPr lang="en-US" sz="2000" smtClean="0"/>
              <a:t>Bore – noun - a tiresome person </a:t>
            </a:r>
          </a:p>
          <a:p>
            <a:pPr lvl="2" eaLnBrk="1" hangingPunct="1">
              <a:lnSpc>
                <a:spcPct val="80000"/>
              </a:lnSpc>
            </a:pPr>
            <a:r>
              <a:rPr lang="en-US" sz="2000" smtClean="0"/>
              <a:t>Bore – verb - to pierce with a turning or twisting movement of a tool</a:t>
            </a:r>
          </a:p>
          <a:p>
            <a:pPr lvl="1" eaLnBrk="1" hangingPunct="1">
              <a:lnSpc>
                <a:spcPct val="80000"/>
              </a:lnSpc>
            </a:pPr>
            <a:r>
              <a:rPr lang="en-US" sz="1800" smtClean="0"/>
              <a:t>Example</a:t>
            </a:r>
          </a:p>
          <a:p>
            <a:pPr lvl="2" eaLnBrk="1" hangingPunct="1">
              <a:lnSpc>
                <a:spcPct val="80000"/>
              </a:lnSpc>
            </a:pPr>
            <a:r>
              <a:rPr lang="en-US" sz="1800" smtClean="0"/>
              <a:t>Book/VB that/DT flight/NN</a:t>
            </a:r>
          </a:p>
          <a:p>
            <a:pPr lvl="2" eaLnBrk="1" hangingPunct="1">
              <a:lnSpc>
                <a:spcPct val="80000"/>
              </a:lnSpc>
            </a:pPr>
            <a:endParaRPr lang="en-US" sz="1600" smtClean="0"/>
          </a:p>
          <a:p>
            <a:pPr eaLnBrk="1" hangingPunct="1">
              <a:lnSpc>
                <a:spcPct val="80000"/>
              </a:lnSpc>
            </a:pPr>
            <a:r>
              <a:rPr lang="en-US" sz="2000" smtClean="0"/>
              <a:t>Tagging is a type of disambiguation</a:t>
            </a:r>
          </a:p>
          <a:p>
            <a:pPr lvl="1" eaLnBrk="1" hangingPunct="1">
              <a:lnSpc>
                <a:spcPct val="80000"/>
              </a:lnSpc>
            </a:pPr>
            <a:r>
              <a:rPr lang="en-US" sz="2000" smtClean="0"/>
              <a:t>Book can be NN or VB</a:t>
            </a:r>
          </a:p>
          <a:p>
            <a:pPr lvl="1" eaLnBrk="1" hangingPunct="1">
              <a:lnSpc>
                <a:spcPct val="80000"/>
              </a:lnSpc>
            </a:pPr>
            <a:r>
              <a:rPr lang="en-US" sz="2000" smtClean="0"/>
              <a:t>Can I read a book on this flight?</a:t>
            </a:r>
          </a:p>
          <a:p>
            <a:pPr lvl="1" eaLnBrk="1" hangingPunct="1">
              <a:lnSpc>
                <a:spcPct val="80000"/>
              </a:lnSpc>
            </a:pPr>
            <a:r>
              <a:rPr lang="en-US" sz="2000" smtClean="0"/>
              <a:t>That can be a DT or complementizer</a:t>
            </a:r>
          </a:p>
          <a:p>
            <a:pPr lvl="1" eaLnBrk="1" hangingPunct="1">
              <a:lnSpc>
                <a:spcPct val="80000"/>
              </a:lnSpc>
            </a:pPr>
            <a:r>
              <a:rPr lang="en-US" sz="2000" smtClean="0"/>
              <a:t>My travel agent said that there would be a meal on this flight</a:t>
            </a:r>
          </a:p>
          <a:p>
            <a:pPr lvl="2" eaLnBrk="1" hangingPunct="1">
              <a:lnSpc>
                <a:spcPct val="80000"/>
              </a:lnSpc>
              <a:buFont typeface="Arial" charset="0"/>
              <a:buNone/>
            </a:pPr>
            <a:endParaRPr lang="en-US" sz="2000" smtClean="0"/>
          </a:p>
          <a:p>
            <a:pPr eaLnBrk="1" hangingPunct="1">
              <a:lnSpc>
                <a:spcPct val="80000"/>
              </a:lnSpc>
            </a:pPr>
            <a:r>
              <a:rPr lang="en-US" sz="2000" smtClean="0"/>
              <a:t>The goal of POS tagging is to determine which of these possibilities is realized in a particular text instance.</a:t>
            </a:r>
          </a:p>
          <a:p>
            <a:pPr eaLnBrk="1" hangingPunct="1">
              <a:lnSpc>
                <a:spcPct val="80000"/>
              </a:lnSpc>
              <a:buFont typeface="Arial" charset="0"/>
              <a:buNone/>
            </a:pPr>
            <a:endParaRPr lang="en-US" sz="20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851D0755-0F0B-4FDD-BCAD-9526E694746C}" type="slidenum">
              <a:rPr lang="en-US"/>
              <a:pPr>
                <a:defRPr/>
              </a:pPr>
              <a:t>11</a:t>
            </a:fld>
            <a:endParaRPr lang="en-US"/>
          </a:p>
        </p:txBody>
      </p:sp>
      <p:sp>
        <p:nvSpPr>
          <p:cNvPr id="24579" name="Rectangle 2"/>
          <p:cNvSpPr>
            <a:spLocks noGrp="1" noChangeArrowheads="1"/>
          </p:cNvSpPr>
          <p:nvPr>
            <p:ph type="title"/>
          </p:nvPr>
        </p:nvSpPr>
        <p:spPr/>
        <p:txBody>
          <a:bodyPr/>
          <a:lstStyle/>
          <a:p>
            <a:pPr eaLnBrk="1" hangingPunct="1"/>
            <a:r>
              <a:rPr lang="en-US" smtClean="0"/>
              <a:t>Approaches to POS Tagging</a:t>
            </a:r>
          </a:p>
        </p:txBody>
      </p:sp>
      <p:sp>
        <p:nvSpPr>
          <p:cNvPr id="461827" name="Rectangle 3"/>
          <p:cNvSpPr>
            <a:spLocks noGrp="1" noChangeArrowheads="1"/>
          </p:cNvSpPr>
          <p:nvPr>
            <p:ph type="body" idx="1"/>
          </p:nvPr>
        </p:nvSpPr>
        <p:spPr>
          <a:xfrm>
            <a:off x="685800" y="1981200"/>
            <a:ext cx="7772400" cy="4572000"/>
          </a:xfrm>
        </p:spPr>
        <p:txBody>
          <a:bodyPr rtlCol="0">
            <a:normAutofit fontScale="92500" lnSpcReduction="20000"/>
          </a:bodyPr>
          <a:lstStyle/>
          <a:p>
            <a:pPr eaLnBrk="1" fontAlgn="auto" hangingPunct="1">
              <a:lnSpc>
                <a:spcPct val="90000"/>
              </a:lnSpc>
              <a:spcAft>
                <a:spcPts val="0"/>
              </a:spcAft>
              <a:buFont typeface="Arial" pitchFamily="34" charset="0"/>
              <a:buChar char="•"/>
              <a:defRPr/>
            </a:pPr>
            <a:r>
              <a:rPr lang="en-US" dirty="0"/>
              <a:t>Rule-based Approach</a:t>
            </a:r>
          </a:p>
          <a:p>
            <a:pPr eaLnBrk="1" fontAlgn="auto" hangingPunct="1">
              <a:lnSpc>
                <a:spcPct val="90000"/>
              </a:lnSpc>
              <a:spcAft>
                <a:spcPts val="0"/>
              </a:spcAft>
              <a:buFont typeface="Arial" pitchFamily="34" charset="0"/>
              <a:buChar char="•"/>
              <a:defRPr/>
            </a:pPr>
            <a:endParaRPr lang="en-US" dirty="0"/>
          </a:p>
          <a:p>
            <a:pPr lvl="1" eaLnBrk="1" fontAlgn="auto" hangingPunct="1">
              <a:lnSpc>
                <a:spcPct val="90000"/>
              </a:lnSpc>
              <a:spcAft>
                <a:spcPts val="0"/>
              </a:spcAft>
              <a:buFont typeface="Arial" pitchFamily="34" charset="0"/>
              <a:buChar char="–"/>
              <a:defRPr/>
            </a:pPr>
            <a:r>
              <a:rPr lang="en-US" dirty="0"/>
              <a:t>Uses handcrafted sets of rules to tag input sentences</a:t>
            </a:r>
          </a:p>
          <a:p>
            <a:pPr lvl="1" eaLnBrk="1" fontAlgn="auto" hangingPunct="1">
              <a:lnSpc>
                <a:spcPct val="90000"/>
              </a:lnSpc>
              <a:spcAft>
                <a:spcPts val="0"/>
              </a:spcAft>
              <a:buFont typeface="Arial" pitchFamily="34" charset="0"/>
              <a:buChar char="–"/>
              <a:defRPr/>
            </a:pPr>
            <a:endParaRPr lang="en-US" dirty="0"/>
          </a:p>
          <a:p>
            <a:pPr eaLnBrk="1" fontAlgn="auto" hangingPunct="1">
              <a:lnSpc>
                <a:spcPct val="90000"/>
              </a:lnSpc>
              <a:spcAft>
                <a:spcPts val="0"/>
              </a:spcAft>
              <a:buFont typeface="Arial" pitchFamily="34" charset="0"/>
              <a:buChar char="•"/>
              <a:defRPr/>
            </a:pPr>
            <a:r>
              <a:rPr lang="en-US" dirty="0"/>
              <a:t>Statistical approaches</a:t>
            </a:r>
          </a:p>
          <a:p>
            <a:pPr lvl="1" eaLnBrk="1" fontAlgn="auto" hangingPunct="1">
              <a:lnSpc>
                <a:spcPct val="90000"/>
              </a:lnSpc>
              <a:spcAft>
                <a:spcPts val="0"/>
              </a:spcAft>
              <a:buFont typeface="Arial" pitchFamily="34" charset="0"/>
              <a:buChar char="–"/>
              <a:defRPr/>
            </a:pPr>
            <a:endParaRPr lang="en-US" dirty="0"/>
          </a:p>
          <a:p>
            <a:pPr lvl="1" eaLnBrk="1" fontAlgn="auto" hangingPunct="1">
              <a:lnSpc>
                <a:spcPct val="90000"/>
              </a:lnSpc>
              <a:spcAft>
                <a:spcPts val="0"/>
              </a:spcAft>
              <a:buFont typeface="Arial" pitchFamily="34" charset="0"/>
              <a:buChar char="–"/>
              <a:defRPr/>
            </a:pPr>
            <a:r>
              <a:rPr lang="en-US" dirty="0"/>
              <a:t>Use training corpus to compute probability of a tag in a context</a:t>
            </a:r>
          </a:p>
          <a:p>
            <a:pPr eaLnBrk="1" fontAlgn="auto" hangingPunct="1">
              <a:lnSpc>
                <a:spcPct val="90000"/>
              </a:lnSpc>
              <a:spcAft>
                <a:spcPts val="0"/>
              </a:spcAft>
              <a:buFontTx/>
              <a:buNone/>
              <a:defRPr/>
            </a:pPr>
            <a:endParaRPr lang="en-US" dirty="0"/>
          </a:p>
          <a:p>
            <a:pPr eaLnBrk="1" fontAlgn="auto" hangingPunct="1">
              <a:lnSpc>
                <a:spcPct val="90000"/>
              </a:lnSpc>
              <a:spcAft>
                <a:spcPts val="0"/>
              </a:spcAft>
              <a:buFont typeface="Arial" pitchFamily="34" charset="0"/>
              <a:buChar char="•"/>
              <a:defRPr/>
            </a:pPr>
            <a:r>
              <a:rPr lang="en-US" dirty="0"/>
              <a:t>Hybrid systems (e.g. Brill’s transformation-based learning)</a:t>
            </a:r>
            <a:endParaRPr lang="en-US" sz="2000" dirty="0"/>
          </a:p>
          <a:p>
            <a:pPr eaLnBrk="1" fontAlgn="auto" hangingPunct="1">
              <a:lnSpc>
                <a:spcPct val="90000"/>
              </a:lnSpc>
              <a:spcAft>
                <a:spcPts val="0"/>
              </a:spcAft>
              <a:buFontTx/>
              <a:buNone/>
              <a:defRPr/>
            </a:pP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1F1FE961-931B-44B4-9A52-43E8595ACC89}" type="slidenum">
              <a:rPr lang="en-US"/>
              <a:pPr>
                <a:defRPr/>
              </a:pPr>
              <a:t>12</a:t>
            </a:fld>
            <a:endParaRPr lang="en-US"/>
          </a:p>
        </p:txBody>
      </p:sp>
      <p:sp>
        <p:nvSpPr>
          <p:cNvPr id="47616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dirty="0" smtClean="0"/>
              <a:t>ENGTWOL (</a:t>
            </a:r>
            <a:r>
              <a:rPr lang="en-US" dirty="0" err="1" smtClean="0"/>
              <a:t>ENGlish</a:t>
            </a:r>
            <a:r>
              <a:rPr lang="en-US" dirty="0" smtClean="0"/>
              <a:t> TWO </a:t>
            </a:r>
            <a:r>
              <a:rPr lang="en-US" smtClean="0"/>
              <a:t>Level analysis) </a:t>
            </a:r>
            <a:r>
              <a:rPr lang="en-US" dirty="0"/>
              <a:t>Rule-Based Tagger</a:t>
            </a:r>
          </a:p>
        </p:txBody>
      </p:sp>
      <p:sp>
        <p:nvSpPr>
          <p:cNvPr id="26628" name="Rectangle 3"/>
          <p:cNvSpPr>
            <a:spLocks noGrp="1" noChangeArrowheads="1"/>
          </p:cNvSpPr>
          <p:nvPr>
            <p:ph type="body" idx="1"/>
          </p:nvPr>
        </p:nvSpPr>
        <p:spPr/>
        <p:txBody>
          <a:bodyPr/>
          <a:lstStyle/>
          <a:p>
            <a:pPr eaLnBrk="1" hangingPunct="1">
              <a:buFontTx/>
              <a:buNone/>
            </a:pPr>
            <a:r>
              <a:rPr lang="en-US" smtClean="0"/>
              <a:t>A Two-stage architecture</a:t>
            </a:r>
          </a:p>
          <a:p>
            <a:pPr eaLnBrk="1" hangingPunct="1"/>
            <a:r>
              <a:rPr lang="en-US" smtClean="0"/>
              <a:t>Use lexicon FST (dictionary) to tag each word with all possible POS</a:t>
            </a:r>
          </a:p>
          <a:p>
            <a:pPr eaLnBrk="1" hangingPunct="1"/>
            <a:r>
              <a:rPr lang="en-US" smtClean="0"/>
              <a:t>Apply hand-written rules to eliminate tags.  </a:t>
            </a:r>
          </a:p>
          <a:p>
            <a:pPr eaLnBrk="1" hangingPunct="1"/>
            <a:r>
              <a:rPr lang="en-US" smtClean="0"/>
              <a:t>The rules eliminate tags that are inconsistent with the context, and should reduce the list of POS tags to a single POS per word.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08BC0696-8248-4784-8C7D-F33F45CBD49C}" type="slidenum">
              <a:rPr lang="en-US"/>
              <a:pPr>
                <a:defRPr/>
              </a:pPr>
              <a:t>13</a:t>
            </a:fld>
            <a:endParaRPr lang="en-US"/>
          </a:p>
        </p:txBody>
      </p:sp>
      <p:sp>
        <p:nvSpPr>
          <p:cNvPr id="28675" name="Rectangle 2"/>
          <p:cNvSpPr>
            <a:spLocks noGrp="1" noChangeArrowheads="1"/>
          </p:cNvSpPr>
          <p:nvPr>
            <p:ph type="title"/>
          </p:nvPr>
        </p:nvSpPr>
        <p:spPr/>
        <p:txBody>
          <a:bodyPr/>
          <a:lstStyle/>
          <a:p>
            <a:pPr eaLnBrk="1" hangingPunct="1"/>
            <a:r>
              <a:rPr lang="en-US" smtClean="0"/>
              <a:t>ENGTWOL Adverbial-that Rule</a:t>
            </a:r>
          </a:p>
        </p:txBody>
      </p:sp>
      <p:sp>
        <p:nvSpPr>
          <p:cNvPr id="475139" name="Rectangle 3"/>
          <p:cNvSpPr>
            <a:spLocks noGrp="1" noChangeArrowheads="1"/>
          </p:cNvSpPr>
          <p:nvPr>
            <p:ph type="body" idx="1"/>
          </p:nvPr>
        </p:nvSpPr>
        <p:spPr/>
        <p:txBody>
          <a:bodyPr rtlCol="0">
            <a:normAutofit fontScale="92500" lnSpcReduction="10000"/>
          </a:bodyPr>
          <a:lstStyle/>
          <a:p>
            <a:pPr eaLnBrk="1" fontAlgn="auto" hangingPunct="1">
              <a:lnSpc>
                <a:spcPct val="90000"/>
              </a:lnSpc>
              <a:spcAft>
                <a:spcPts val="0"/>
              </a:spcAft>
              <a:buFontTx/>
              <a:buNone/>
              <a:defRPr/>
            </a:pPr>
            <a:r>
              <a:rPr lang="en-US"/>
              <a:t>Given input “that”</a:t>
            </a:r>
          </a:p>
          <a:p>
            <a:pPr eaLnBrk="1" fontAlgn="auto" hangingPunct="1">
              <a:lnSpc>
                <a:spcPct val="90000"/>
              </a:lnSpc>
              <a:spcAft>
                <a:spcPts val="0"/>
              </a:spcAft>
              <a:buFont typeface="Arial" pitchFamily="34" charset="0"/>
              <a:buChar char="•"/>
              <a:defRPr/>
            </a:pPr>
            <a:r>
              <a:rPr lang="en-US" b="1"/>
              <a:t>If</a:t>
            </a:r>
            <a:r>
              <a:rPr lang="en-US"/>
              <a:t> the next word is adj, adverb, or quantifier, and following that is a sentence boundary, and the previous word is not a verb like “consider” which allows adjs as object complements,</a:t>
            </a:r>
          </a:p>
          <a:p>
            <a:pPr eaLnBrk="1" fontAlgn="auto" hangingPunct="1">
              <a:lnSpc>
                <a:spcPct val="90000"/>
              </a:lnSpc>
              <a:spcAft>
                <a:spcPts val="0"/>
              </a:spcAft>
              <a:buFont typeface="Arial" pitchFamily="34" charset="0"/>
              <a:buChar char="•"/>
              <a:defRPr/>
            </a:pPr>
            <a:r>
              <a:rPr lang="en-US" b="1"/>
              <a:t>Then</a:t>
            </a:r>
            <a:r>
              <a:rPr lang="en-US"/>
              <a:t> eliminate non-ADV tags,</a:t>
            </a:r>
          </a:p>
          <a:p>
            <a:pPr eaLnBrk="1" fontAlgn="auto" hangingPunct="1">
              <a:lnSpc>
                <a:spcPct val="90000"/>
              </a:lnSpc>
              <a:spcAft>
                <a:spcPts val="0"/>
              </a:spcAft>
              <a:buFont typeface="Arial" pitchFamily="34" charset="0"/>
              <a:buChar char="•"/>
              <a:defRPr/>
            </a:pPr>
            <a:r>
              <a:rPr lang="en-US" b="1"/>
              <a:t>Else</a:t>
            </a:r>
            <a:r>
              <a:rPr lang="en-US"/>
              <a:t> eliminate ADV tag</a:t>
            </a:r>
          </a:p>
          <a:p>
            <a:pPr eaLnBrk="1" fontAlgn="auto" hangingPunct="1">
              <a:lnSpc>
                <a:spcPct val="90000"/>
              </a:lnSpc>
              <a:spcAft>
                <a:spcPts val="0"/>
              </a:spcAft>
              <a:buFont typeface="Arial" pitchFamily="34" charset="0"/>
              <a:buChar char="•"/>
              <a:defRPr/>
            </a:pPr>
            <a:endParaRPr lang="en-US"/>
          </a:p>
          <a:p>
            <a:pPr eaLnBrk="1" fontAlgn="auto" hangingPunct="1">
              <a:lnSpc>
                <a:spcPct val="90000"/>
              </a:lnSpc>
              <a:spcAft>
                <a:spcPts val="0"/>
              </a:spcAft>
              <a:buFont typeface="Arial" pitchFamily="34" charset="0"/>
              <a:buChar char="•"/>
              <a:defRPr/>
            </a:pPr>
            <a:r>
              <a:rPr lang="en-US"/>
              <a:t>I consider </a:t>
            </a:r>
            <a:r>
              <a:rPr lang="en-US">
                <a:solidFill>
                  <a:srgbClr val="FF0000"/>
                </a:solidFill>
              </a:rPr>
              <a:t>that</a:t>
            </a:r>
            <a:r>
              <a:rPr lang="en-US"/>
              <a:t> odd. (that is NOT ADV)</a:t>
            </a:r>
          </a:p>
          <a:p>
            <a:pPr eaLnBrk="1" fontAlgn="auto" hangingPunct="1">
              <a:lnSpc>
                <a:spcPct val="90000"/>
              </a:lnSpc>
              <a:spcAft>
                <a:spcPts val="0"/>
              </a:spcAft>
              <a:buFont typeface="Arial" pitchFamily="34" charset="0"/>
              <a:buChar char="•"/>
              <a:defRPr/>
            </a:pPr>
            <a:r>
              <a:rPr lang="en-US"/>
              <a:t>It isn’t </a:t>
            </a:r>
            <a:r>
              <a:rPr lang="en-US">
                <a:solidFill>
                  <a:srgbClr val="FF0000"/>
                </a:solidFill>
              </a:rPr>
              <a:t>that</a:t>
            </a:r>
            <a:r>
              <a:rPr lang="en-US"/>
              <a:t> strange. (that is an ADV)</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3360DEF7-21A6-494F-96DF-B3834C61B1F1}" type="slidenum">
              <a:rPr lang="en-US"/>
              <a:pPr>
                <a:defRPr/>
              </a:pPr>
              <a:t>14</a:t>
            </a:fld>
            <a:endParaRPr lang="en-US"/>
          </a:p>
        </p:txBody>
      </p:sp>
      <p:sp>
        <p:nvSpPr>
          <p:cNvPr id="30723" name="Rectangle 2"/>
          <p:cNvSpPr>
            <a:spLocks noGrp="1" noChangeArrowheads="1"/>
          </p:cNvSpPr>
          <p:nvPr>
            <p:ph type="title"/>
          </p:nvPr>
        </p:nvSpPr>
        <p:spPr/>
        <p:txBody>
          <a:bodyPr/>
          <a:lstStyle/>
          <a:p>
            <a:pPr eaLnBrk="1" hangingPunct="1"/>
            <a:r>
              <a:rPr lang="en-US" smtClean="0"/>
              <a:t>Det-Noun Rule:</a:t>
            </a:r>
          </a:p>
        </p:txBody>
      </p:sp>
      <p:sp>
        <p:nvSpPr>
          <p:cNvPr id="30724" name="Rectangle 3"/>
          <p:cNvSpPr>
            <a:spLocks noGrp="1" noChangeArrowheads="1"/>
          </p:cNvSpPr>
          <p:nvPr>
            <p:ph type="body" idx="1"/>
          </p:nvPr>
        </p:nvSpPr>
        <p:spPr/>
        <p:txBody>
          <a:bodyPr/>
          <a:lstStyle/>
          <a:p>
            <a:pPr eaLnBrk="1" hangingPunct="1"/>
            <a:r>
              <a:rPr lang="en-US" smtClean="0"/>
              <a:t>If an ambiguous word follows a determiner, tag it as a noun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C0C8F86A-68F4-4734-9E10-4DDA92D2A707}" type="slidenum">
              <a:rPr lang="en-US"/>
              <a:pPr>
                <a:defRPr/>
              </a:pPr>
              <a:t>15</a:t>
            </a:fld>
            <a:endParaRPr lang="en-US"/>
          </a:p>
        </p:txBody>
      </p:sp>
      <p:sp>
        <p:nvSpPr>
          <p:cNvPr id="32771" name="Rectangle 2"/>
          <p:cNvSpPr>
            <a:spLocks noGrp="1" noChangeArrowheads="1"/>
          </p:cNvSpPr>
          <p:nvPr>
            <p:ph type="title"/>
          </p:nvPr>
        </p:nvSpPr>
        <p:spPr/>
        <p:txBody>
          <a:bodyPr/>
          <a:lstStyle/>
          <a:p>
            <a:pPr eaLnBrk="1" hangingPunct="1"/>
            <a:r>
              <a:rPr lang="en-US" smtClean="0"/>
              <a:t>Does it work?</a:t>
            </a:r>
          </a:p>
        </p:txBody>
      </p:sp>
      <p:sp>
        <p:nvSpPr>
          <p:cNvPr id="32772" name="Rectangle 3"/>
          <p:cNvSpPr>
            <a:spLocks noGrp="1" noChangeArrowheads="1"/>
          </p:cNvSpPr>
          <p:nvPr>
            <p:ph type="body" idx="1"/>
          </p:nvPr>
        </p:nvSpPr>
        <p:spPr/>
        <p:txBody>
          <a:bodyPr/>
          <a:lstStyle/>
          <a:p>
            <a:pPr eaLnBrk="1" hangingPunct="1"/>
            <a:r>
              <a:rPr lang="en-US" smtClean="0"/>
              <a:t>This approach does work and produces accurate results.</a:t>
            </a:r>
          </a:p>
          <a:p>
            <a:pPr eaLnBrk="1" hangingPunct="1"/>
            <a:endParaRPr lang="en-US" smtClean="0"/>
          </a:p>
          <a:p>
            <a:pPr eaLnBrk="1" hangingPunct="1"/>
            <a:r>
              <a:rPr lang="en-US" smtClean="0"/>
              <a:t>What are the drawbacks?</a:t>
            </a:r>
          </a:p>
          <a:p>
            <a:pPr lvl="1" eaLnBrk="1" hangingPunct="1"/>
            <a:r>
              <a:rPr lang="en-US" smtClean="0"/>
              <a:t>Extremely labor-intensive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D9DB8674-85FD-40F7-AAC8-C5B8D748A611}" type="slidenum">
              <a:rPr lang="en-US"/>
              <a:pPr>
                <a:defRPr/>
              </a:pPr>
              <a:t>16</a:t>
            </a:fld>
            <a:endParaRPr lang="en-US"/>
          </a:p>
        </p:txBody>
      </p:sp>
      <p:sp>
        <p:nvSpPr>
          <p:cNvPr id="34819" name="Rectangle 2"/>
          <p:cNvSpPr>
            <a:spLocks noGrp="1" noChangeArrowheads="1"/>
          </p:cNvSpPr>
          <p:nvPr>
            <p:ph type="title"/>
          </p:nvPr>
        </p:nvSpPr>
        <p:spPr/>
        <p:txBody>
          <a:bodyPr/>
          <a:lstStyle/>
          <a:p>
            <a:pPr eaLnBrk="1" hangingPunct="1"/>
            <a:r>
              <a:rPr lang="en-US" smtClean="0"/>
              <a:t>Statistical Tagging</a:t>
            </a:r>
          </a:p>
        </p:txBody>
      </p:sp>
      <p:sp>
        <p:nvSpPr>
          <p:cNvPr id="34820" name="Rectangle 3"/>
          <p:cNvSpPr>
            <a:spLocks noGrp="1" noChangeArrowheads="1"/>
          </p:cNvSpPr>
          <p:nvPr>
            <p:ph type="body" idx="1"/>
          </p:nvPr>
        </p:nvSpPr>
        <p:spPr/>
        <p:txBody>
          <a:bodyPr/>
          <a:lstStyle/>
          <a:p>
            <a:pPr eaLnBrk="1" hangingPunct="1">
              <a:lnSpc>
                <a:spcPct val="80000"/>
              </a:lnSpc>
            </a:pPr>
            <a:r>
              <a:rPr lang="en-US" sz="3000" smtClean="0"/>
              <a:t>Statistical (or stochastic) taggers use a training corpus to compute the probability of a tag in a context.</a:t>
            </a:r>
          </a:p>
          <a:p>
            <a:pPr eaLnBrk="1" hangingPunct="1">
              <a:lnSpc>
                <a:spcPct val="80000"/>
              </a:lnSpc>
            </a:pPr>
            <a:r>
              <a:rPr lang="en-US" sz="3000" smtClean="0"/>
              <a:t>For a given word sequence, Hidden Markov Model (HMM) Taggers choose the tag sequence that maximixes</a:t>
            </a:r>
          </a:p>
          <a:p>
            <a:pPr algn="ctr" eaLnBrk="1" hangingPunct="1">
              <a:lnSpc>
                <a:spcPct val="80000"/>
              </a:lnSpc>
              <a:buFontTx/>
              <a:buNone/>
            </a:pPr>
            <a:r>
              <a:rPr lang="en-US" sz="3000" smtClean="0">
                <a:solidFill>
                  <a:srgbClr val="FF0000"/>
                </a:solidFill>
              </a:rPr>
              <a:t>P(word | tag) * P(tag | previous-n-tags)</a:t>
            </a:r>
          </a:p>
          <a:p>
            <a:pPr eaLnBrk="1" hangingPunct="1">
              <a:lnSpc>
                <a:spcPct val="80000"/>
              </a:lnSpc>
              <a:buFontTx/>
              <a:buChar char="•"/>
            </a:pPr>
            <a:r>
              <a:rPr lang="en-US" sz="3000" smtClean="0"/>
              <a:t>A HMM tagger chooses the tag t</a:t>
            </a:r>
            <a:r>
              <a:rPr lang="en-US" sz="1900" baseline="-25000" smtClean="0"/>
              <a:t>i</a:t>
            </a:r>
            <a:r>
              <a:rPr lang="en-US" sz="3000" smtClean="0"/>
              <a:t> for word w</a:t>
            </a:r>
            <a:r>
              <a:rPr lang="en-US" sz="3000" baseline="-25000" smtClean="0"/>
              <a:t>i</a:t>
            </a:r>
            <a:r>
              <a:rPr lang="en-US" sz="3000" smtClean="0"/>
              <a:t> that is most probable given the previous tag, t</a:t>
            </a:r>
            <a:r>
              <a:rPr lang="en-US" sz="3000" baseline="-25000" smtClean="0"/>
              <a:t>i-1</a:t>
            </a:r>
          </a:p>
          <a:p>
            <a:pPr algn="ctr" eaLnBrk="1" hangingPunct="1">
              <a:lnSpc>
                <a:spcPct val="80000"/>
              </a:lnSpc>
              <a:buFontTx/>
              <a:buNone/>
            </a:pPr>
            <a:r>
              <a:rPr lang="en-US" sz="3000" smtClean="0">
                <a:solidFill>
                  <a:srgbClr val="FF0000"/>
                </a:solidFill>
              </a:rPr>
              <a:t>t</a:t>
            </a:r>
            <a:r>
              <a:rPr lang="en-US" sz="3000" baseline="-25000" smtClean="0">
                <a:solidFill>
                  <a:srgbClr val="FF0000"/>
                </a:solidFill>
              </a:rPr>
              <a:t>i</a:t>
            </a:r>
            <a:r>
              <a:rPr lang="en-US" sz="3000" smtClean="0">
                <a:solidFill>
                  <a:srgbClr val="FF0000"/>
                </a:solidFill>
              </a:rPr>
              <a:t> = argmax</a:t>
            </a:r>
            <a:r>
              <a:rPr lang="en-US" sz="3000" baseline="-25000" smtClean="0">
                <a:solidFill>
                  <a:srgbClr val="FF0000"/>
                </a:solidFill>
              </a:rPr>
              <a:t>j</a:t>
            </a:r>
            <a:r>
              <a:rPr lang="en-US" sz="3000" smtClean="0">
                <a:solidFill>
                  <a:srgbClr val="FF0000"/>
                </a:solidFill>
              </a:rPr>
              <a:t> P(t</a:t>
            </a:r>
            <a:r>
              <a:rPr lang="en-US" sz="3000" baseline="-25000" smtClean="0">
                <a:solidFill>
                  <a:srgbClr val="FF0000"/>
                </a:solidFill>
              </a:rPr>
              <a:t>j</a:t>
            </a:r>
            <a:r>
              <a:rPr lang="en-US" sz="3000" smtClean="0">
                <a:solidFill>
                  <a:srgbClr val="FF0000"/>
                </a:solidFill>
              </a:rPr>
              <a:t> | t</a:t>
            </a:r>
            <a:r>
              <a:rPr lang="en-US" sz="3000" baseline="-25000" smtClean="0">
                <a:solidFill>
                  <a:srgbClr val="FF0000"/>
                </a:solidFill>
              </a:rPr>
              <a:t>i-1</a:t>
            </a:r>
            <a:r>
              <a:rPr lang="en-US" sz="3000" smtClean="0">
                <a:solidFill>
                  <a:srgbClr val="FF0000"/>
                </a:solidFill>
              </a:rPr>
              <a:t>, w</a:t>
            </a:r>
            <a:r>
              <a:rPr lang="en-US" sz="3000" baseline="-25000" smtClean="0">
                <a:solidFill>
                  <a:srgbClr val="FF0000"/>
                </a:solidFill>
              </a:rPr>
              <a:t>i</a:t>
            </a:r>
            <a:r>
              <a:rPr lang="en-US" sz="3000" smtClean="0">
                <a:solidFill>
                  <a:srgbClr val="FF0000"/>
                </a:solidFill>
              </a:rPr>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p:nvPr>
        </p:nvSpPr>
        <p:spPr/>
        <p:txBody>
          <a:bodyPr/>
          <a:lstStyle/>
          <a:p>
            <a:r>
              <a:rPr lang="en-US" smtClean="0"/>
              <a:t>HMM Example</a:t>
            </a:r>
          </a:p>
        </p:txBody>
      </p:sp>
      <p:sp>
        <p:nvSpPr>
          <p:cNvPr id="36866" name="Rectangle 3"/>
          <p:cNvSpPr>
            <a:spLocks noGrp="1"/>
          </p:cNvSpPr>
          <p:nvPr>
            <p:ph type="body" idx="1"/>
          </p:nvPr>
        </p:nvSpPr>
        <p:spPr/>
        <p:txBody>
          <a:bodyPr/>
          <a:lstStyle/>
          <a:p>
            <a:pPr>
              <a:lnSpc>
                <a:spcPct val="80000"/>
              </a:lnSpc>
            </a:pPr>
            <a:r>
              <a:rPr lang="en-US" sz="2800" smtClean="0"/>
              <a:t>For example, once you've seen an article such as 'the', perhaps the next word is a noun 40% of the time, an adjective 40%, and a number 20%. </a:t>
            </a:r>
          </a:p>
          <a:p>
            <a:pPr lvl="1">
              <a:lnSpc>
                <a:spcPct val="80000"/>
              </a:lnSpc>
            </a:pPr>
            <a:r>
              <a:rPr lang="en-US" sz="2400" smtClean="0"/>
              <a:t>a program can decide that "can" in "the can" is far more likely to be a noun than a verb or a modal. The same method can of course be used to benefit from knowledge about following words.</a:t>
            </a:r>
          </a:p>
          <a:p>
            <a:pPr>
              <a:lnSpc>
                <a:spcPct val="80000"/>
              </a:lnSpc>
            </a:pPr>
            <a:r>
              <a:rPr lang="en-US" sz="2800" smtClean="0"/>
              <a:t>More advanced ("higher order") HMMs learn the probabilities not only of pairs, but triples or even larger sequences. So, for example, if you've just seen an article and a verb, the next item may be very likely a preposition, article, or noun, but much less likely another verb.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40DD30E9-3B46-490D-BEF8-954D149B9F37}" type="slidenum">
              <a:rPr lang="en-US"/>
              <a:pPr>
                <a:defRPr/>
              </a:pPr>
              <a:t>18</a:t>
            </a:fld>
            <a:endParaRPr lang="en-US"/>
          </a:p>
        </p:txBody>
      </p:sp>
      <p:sp>
        <p:nvSpPr>
          <p:cNvPr id="37891" name="Rectangle 2"/>
          <p:cNvSpPr>
            <a:spLocks noGrp="1" noChangeArrowheads="1"/>
          </p:cNvSpPr>
          <p:nvPr>
            <p:ph type="title"/>
          </p:nvPr>
        </p:nvSpPr>
        <p:spPr/>
        <p:txBody>
          <a:bodyPr/>
          <a:lstStyle/>
          <a:p>
            <a:pPr eaLnBrk="1" hangingPunct="1"/>
            <a:r>
              <a:rPr lang="en-US" sz="4000" smtClean="0"/>
              <a:t>Statistical POS Tagging (Example)</a:t>
            </a:r>
          </a:p>
        </p:txBody>
      </p:sp>
      <p:sp>
        <p:nvSpPr>
          <p:cNvPr id="548867" name="Rectangle 3"/>
          <p:cNvSpPr>
            <a:spLocks noGrp="1" noChangeArrowheads="1"/>
          </p:cNvSpPr>
          <p:nvPr>
            <p:ph type="body" idx="1"/>
          </p:nvPr>
        </p:nvSpPr>
        <p:spPr>
          <a:xfrm>
            <a:off x="685800" y="1371600"/>
            <a:ext cx="7772400" cy="5181600"/>
          </a:xfrm>
        </p:spPr>
        <p:txBody>
          <a:bodyPr rtlCol="0">
            <a:normAutofit fontScale="92500" lnSpcReduction="10000"/>
          </a:bodyPr>
          <a:lstStyle/>
          <a:p>
            <a:pPr eaLnBrk="1" fontAlgn="auto" hangingPunct="1">
              <a:spcAft>
                <a:spcPts val="0"/>
              </a:spcAft>
              <a:buFont typeface="Arial" pitchFamily="34" charset="0"/>
              <a:buChar char="•"/>
              <a:defRPr/>
            </a:pPr>
            <a:r>
              <a:rPr lang="en-US" dirty="0" smtClean="0"/>
              <a:t>Use probability </a:t>
            </a:r>
            <a:r>
              <a:rPr lang="en-US" dirty="0"/>
              <a:t>theory </a:t>
            </a:r>
            <a:r>
              <a:rPr lang="en-US" dirty="0" smtClean="0"/>
              <a:t>for POS </a:t>
            </a:r>
            <a:r>
              <a:rPr lang="en-US" dirty="0"/>
              <a:t>tagging.</a:t>
            </a:r>
          </a:p>
          <a:p>
            <a:pPr eaLnBrk="1" fontAlgn="auto" hangingPunct="1">
              <a:spcAft>
                <a:spcPts val="0"/>
              </a:spcAft>
              <a:buFont typeface="Arial" pitchFamily="34" charset="0"/>
              <a:buChar char="•"/>
              <a:defRPr/>
            </a:pPr>
            <a:r>
              <a:rPr lang="en-US" dirty="0"/>
              <a:t>Suppose, with no context, we just want to know given the word “flies” whether it should be tagged as a noun or as a verb.  </a:t>
            </a:r>
          </a:p>
          <a:p>
            <a:pPr eaLnBrk="1" fontAlgn="auto" hangingPunct="1">
              <a:spcAft>
                <a:spcPts val="0"/>
              </a:spcAft>
              <a:buFont typeface="Arial" pitchFamily="34" charset="0"/>
              <a:buChar char="•"/>
              <a:defRPr/>
            </a:pPr>
            <a:r>
              <a:rPr lang="en-US" dirty="0"/>
              <a:t>We use conditional probability for this: we want to know which is greater </a:t>
            </a:r>
          </a:p>
          <a:p>
            <a:pPr lvl="1" eaLnBrk="1" fontAlgn="auto" hangingPunct="1">
              <a:spcAft>
                <a:spcPts val="0"/>
              </a:spcAft>
              <a:buFontTx/>
              <a:buNone/>
              <a:defRPr/>
            </a:pPr>
            <a:r>
              <a:rPr lang="en-US" dirty="0"/>
              <a:t>	PROB(N | flies) or PROB(V | flies)</a:t>
            </a:r>
          </a:p>
          <a:p>
            <a:pPr eaLnBrk="1" fontAlgn="auto" hangingPunct="1">
              <a:spcAft>
                <a:spcPts val="0"/>
              </a:spcAft>
              <a:buFont typeface="Arial" pitchFamily="34" charset="0"/>
              <a:buChar char="•"/>
              <a:defRPr/>
            </a:pPr>
            <a:r>
              <a:rPr lang="en-US" dirty="0"/>
              <a:t>Note definition of conditional probability</a:t>
            </a:r>
          </a:p>
          <a:p>
            <a:pPr lvl="1" eaLnBrk="1" fontAlgn="auto" hangingPunct="1">
              <a:spcAft>
                <a:spcPts val="0"/>
              </a:spcAft>
              <a:buFontTx/>
              <a:buNone/>
              <a:defRPr/>
            </a:pPr>
            <a:r>
              <a:rPr lang="en-US" dirty="0"/>
              <a:t>	PROB(a | b) = PROB(a &amp; b) / PROB(b</a:t>
            </a:r>
            <a:r>
              <a:rPr lang="en-US" dirty="0" smtClean="0"/>
              <a:t>)</a:t>
            </a:r>
            <a:endParaRPr lang="en-US" dirty="0"/>
          </a:p>
          <a:p>
            <a:pPr lvl="1" eaLnBrk="1" fontAlgn="auto" hangingPunct="1">
              <a:spcAft>
                <a:spcPts val="0"/>
              </a:spcAft>
              <a:buFont typeface="Arial" pitchFamily="34" charset="0"/>
              <a:buChar char="–"/>
              <a:defRPr/>
            </a:pPr>
            <a:r>
              <a:rPr lang="en-US" dirty="0"/>
              <a:t>Where PROB(a &amp; b) is the probability of the two events a </a:t>
            </a:r>
            <a:r>
              <a:rPr lang="en-US" dirty="0" smtClean="0"/>
              <a:t>and </a:t>
            </a:r>
            <a:r>
              <a:rPr lang="en-US" dirty="0"/>
              <a:t>b occurring simultaneously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5D3DFC90-F122-4A0F-8FDE-B059450E6B37}" type="slidenum">
              <a:rPr lang="en-US"/>
              <a:pPr>
                <a:defRPr/>
              </a:pPr>
              <a:t>19</a:t>
            </a:fld>
            <a:endParaRPr lang="en-US"/>
          </a:p>
        </p:txBody>
      </p:sp>
      <p:sp>
        <p:nvSpPr>
          <p:cNvPr id="38915" name="Rectangle 2"/>
          <p:cNvSpPr>
            <a:spLocks noGrp="1" noChangeArrowheads="1"/>
          </p:cNvSpPr>
          <p:nvPr>
            <p:ph type="title"/>
          </p:nvPr>
        </p:nvSpPr>
        <p:spPr/>
        <p:txBody>
          <a:bodyPr/>
          <a:lstStyle/>
          <a:p>
            <a:pPr eaLnBrk="1" hangingPunct="1"/>
            <a:r>
              <a:rPr lang="en-US" smtClean="0"/>
              <a:t>Calculating POS for “flies”</a:t>
            </a:r>
          </a:p>
        </p:txBody>
      </p:sp>
      <p:sp>
        <p:nvSpPr>
          <p:cNvPr id="38916" name="Rectangle 3"/>
          <p:cNvSpPr>
            <a:spLocks noGrp="1" noChangeArrowheads="1"/>
          </p:cNvSpPr>
          <p:nvPr>
            <p:ph type="body" idx="1"/>
          </p:nvPr>
        </p:nvSpPr>
        <p:spPr/>
        <p:txBody>
          <a:bodyPr/>
          <a:lstStyle/>
          <a:p>
            <a:pPr eaLnBrk="1" hangingPunct="1">
              <a:buFontTx/>
              <a:buNone/>
            </a:pPr>
            <a:r>
              <a:rPr lang="en-US" smtClean="0"/>
              <a:t>We need to know which is more</a:t>
            </a:r>
          </a:p>
          <a:p>
            <a:pPr eaLnBrk="1" hangingPunct="1"/>
            <a:r>
              <a:rPr lang="en-US" smtClean="0"/>
              <a:t>PROB(N | flies) = PROB(flies &amp; N) / PROB(flies)</a:t>
            </a:r>
          </a:p>
          <a:p>
            <a:pPr eaLnBrk="1" hangingPunct="1"/>
            <a:r>
              <a:rPr lang="en-US" smtClean="0"/>
              <a:t>PROB(V | flies) = PROB(flies &amp; V) / PROB(flies)</a:t>
            </a:r>
          </a:p>
          <a:p>
            <a:pPr eaLnBrk="1" hangingPunct="1"/>
            <a:endParaRPr lang="en-US" smtClean="0"/>
          </a:p>
          <a:p>
            <a:pPr eaLnBrk="1" hangingPunct="1"/>
            <a:r>
              <a:rPr lang="en-US" smtClean="0"/>
              <a:t>Use Corpus as reference for finding probablities.</a:t>
            </a:r>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p:cNvSpPr>
          <p:nvPr>
            <p:ph type="title"/>
          </p:nvPr>
        </p:nvSpPr>
        <p:spPr/>
        <p:txBody>
          <a:bodyPr/>
          <a:lstStyle/>
          <a:p>
            <a:pPr eaLnBrk="1" hangingPunct="1"/>
            <a:r>
              <a:rPr lang="en-US" smtClean="0"/>
              <a:t>Text Mining</a:t>
            </a:r>
          </a:p>
        </p:txBody>
      </p:sp>
      <p:sp>
        <p:nvSpPr>
          <p:cNvPr id="15362" name="Rectangle 3"/>
          <p:cNvSpPr>
            <a:spLocks noGrp="1"/>
          </p:cNvSpPr>
          <p:nvPr>
            <p:ph type="body" idx="1"/>
          </p:nvPr>
        </p:nvSpPr>
        <p:spPr/>
        <p:txBody>
          <a:bodyPr/>
          <a:lstStyle/>
          <a:p>
            <a:pPr eaLnBrk="1" hangingPunct="1"/>
            <a:r>
              <a:rPr lang="en-US" sz="2800" smtClean="0"/>
              <a:t>Supplements the human reader with automatic systems undeterred by the text explosion. It involves analyzing a large collection of documents to discover previously unknown information. </a:t>
            </a:r>
          </a:p>
          <a:p>
            <a:pPr eaLnBrk="1" hangingPunct="1"/>
            <a:r>
              <a:rPr lang="en-US" sz="2800" smtClean="0"/>
              <a:t>The information might be relationships or patterns that are buried in the document collection and which would otherwise be extremely difficult, if not impossible, to discover. </a:t>
            </a:r>
          </a:p>
          <a:p>
            <a:pPr eaLnBrk="1" hangingPunct="1">
              <a:buFont typeface="Arial" charset="0"/>
              <a:buNone/>
            </a:pPr>
            <a:endParaRPr lang="en-US" sz="2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endParaRPr lang="en-US"/>
          </a:p>
          <a:p>
            <a:pPr>
              <a:defRPr/>
            </a:pPr>
            <a:endParaRPr lang="en-US"/>
          </a:p>
        </p:txBody>
      </p:sp>
      <p:sp>
        <p:nvSpPr>
          <p:cNvPr id="6" name="Slide Number Placeholder 5"/>
          <p:cNvSpPr>
            <a:spLocks noGrp="1"/>
          </p:cNvSpPr>
          <p:nvPr>
            <p:ph type="sldNum" sz="quarter" idx="12"/>
          </p:nvPr>
        </p:nvSpPr>
        <p:spPr/>
        <p:txBody>
          <a:bodyPr/>
          <a:lstStyle/>
          <a:p>
            <a:pPr>
              <a:defRPr/>
            </a:pPr>
            <a:fld id="{DCBFCD42-1A73-41B5-B93E-2EF13CB5875F}" type="slidenum">
              <a:rPr lang="en-US"/>
              <a:pPr>
                <a:defRPr/>
              </a:pPr>
              <a:t>20</a:t>
            </a:fld>
            <a:endParaRPr lang="en-US"/>
          </a:p>
        </p:txBody>
      </p:sp>
      <p:sp>
        <p:nvSpPr>
          <p:cNvPr id="39939" name="Rectangle 2"/>
          <p:cNvSpPr>
            <a:spLocks noGrp="1" noChangeArrowheads="1"/>
          </p:cNvSpPr>
          <p:nvPr>
            <p:ph type="title"/>
          </p:nvPr>
        </p:nvSpPr>
        <p:spPr/>
        <p:txBody>
          <a:bodyPr/>
          <a:lstStyle/>
          <a:p>
            <a:pPr eaLnBrk="1" hangingPunct="1"/>
            <a:r>
              <a:rPr lang="en-US" smtClean="0"/>
              <a:t>Corpus to Estimate</a:t>
            </a:r>
          </a:p>
        </p:txBody>
      </p:sp>
      <p:sp>
        <p:nvSpPr>
          <p:cNvPr id="550915" name="Rectangle 3"/>
          <p:cNvSpPr>
            <a:spLocks noGrp="1" noChangeArrowheads="1"/>
          </p:cNvSpPr>
          <p:nvPr>
            <p:ph type="body" idx="1"/>
          </p:nvPr>
        </p:nvSpPr>
        <p:spPr/>
        <p:txBody>
          <a:bodyPr rtlCol="0">
            <a:normAutofit fontScale="92500" lnSpcReduction="10000"/>
          </a:bodyPr>
          <a:lstStyle/>
          <a:p>
            <a:pPr eaLnBrk="1" fontAlgn="auto" hangingPunct="1">
              <a:spcAft>
                <a:spcPts val="0"/>
              </a:spcAft>
              <a:buFontTx/>
              <a:buNone/>
              <a:defRPr/>
            </a:pPr>
            <a:r>
              <a:rPr lang="en-US"/>
              <a:t>1,273,000 words; 1000 uses of flies; 400 flies in N sense; 600 flies in V sense</a:t>
            </a:r>
          </a:p>
          <a:p>
            <a:pPr eaLnBrk="1" fontAlgn="auto" hangingPunct="1">
              <a:spcAft>
                <a:spcPts val="0"/>
              </a:spcAft>
              <a:buFontTx/>
              <a:buNone/>
              <a:defRPr/>
            </a:pPr>
            <a:r>
              <a:rPr lang="en-US"/>
              <a:t>	PROB(flies) </a:t>
            </a:r>
            <a:r>
              <a:rPr lang="en-US">
                <a:cs typeface="Arial" charset="0"/>
              </a:rPr>
              <a:t>≈ 1000/1,273,000 = .0008</a:t>
            </a:r>
          </a:p>
          <a:p>
            <a:pPr eaLnBrk="1" fontAlgn="auto" hangingPunct="1">
              <a:spcAft>
                <a:spcPts val="0"/>
              </a:spcAft>
              <a:buFontTx/>
              <a:buNone/>
              <a:defRPr/>
            </a:pPr>
            <a:r>
              <a:rPr lang="en-US">
                <a:cs typeface="Arial" charset="0"/>
              </a:rPr>
              <a:t>	PROB(flies &amp; N) ≈ 400/1,273,000 = .0003</a:t>
            </a:r>
          </a:p>
          <a:p>
            <a:pPr eaLnBrk="1" fontAlgn="auto" hangingPunct="1">
              <a:spcAft>
                <a:spcPts val="0"/>
              </a:spcAft>
              <a:buFontTx/>
              <a:buNone/>
              <a:defRPr/>
            </a:pPr>
            <a:r>
              <a:rPr lang="en-US">
                <a:cs typeface="Arial" charset="0"/>
              </a:rPr>
              <a:t>	PROB(flies &amp; V) ≈ 600/1,273,000 = .0005</a:t>
            </a:r>
          </a:p>
          <a:p>
            <a:pPr eaLnBrk="1" fontAlgn="auto" hangingPunct="1">
              <a:spcAft>
                <a:spcPts val="0"/>
              </a:spcAft>
              <a:buFontTx/>
              <a:buNone/>
              <a:defRPr/>
            </a:pPr>
            <a:endParaRPr lang="en-US">
              <a:cs typeface="Arial" charset="0"/>
            </a:endParaRPr>
          </a:p>
          <a:p>
            <a:pPr eaLnBrk="1" fontAlgn="auto" hangingPunct="1">
              <a:spcAft>
                <a:spcPts val="0"/>
              </a:spcAft>
              <a:buFontTx/>
              <a:buNone/>
              <a:defRPr/>
            </a:pPr>
            <a:r>
              <a:rPr lang="en-US">
                <a:cs typeface="Arial" charset="0"/>
              </a:rPr>
              <a:t>Out best guess is that flies is a V</a:t>
            </a:r>
          </a:p>
          <a:p>
            <a:pPr eaLnBrk="1" fontAlgn="auto" hangingPunct="1">
              <a:spcAft>
                <a:spcPts val="0"/>
              </a:spcAft>
              <a:buFontTx/>
              <a:buNone/>
              <a:defRPr/>
            </a:pPr>
            <a:r>
              <a:rPr lang="en-US">
                <a:cs typeface="Arial" charset="0"/>
              </a:rPr>
              <a:t>PROB(V | flies) = PROB(V &amp; flies) / PROB(flies)</a:t>
            </a:r>
          </a:p>
          <a:p>
            <a:pPr eaLnBrk="1" fontAlgn="auto" hangingPunct="1">
              <a:spcAft>
                <a:spcPts val="0"/>
              </a:spcAft>
              <a:buFontTx/>
              <a:buNone/>
              <a:defRPr/>
            </a:pPr>
            <a:r>
              <a:rPr lang="en-US">
                <a:cs typeface="Arial" charset="0"/>
              </a:rPr>
              <a:t>			    = .0005/.0008 = .625</a:t>
            </a:r>
          </a:p>
          <a:p>
            <a:pPr eaLnBrk="1" fontAlgn="auto" hangingPunct="1">
              <a:spcAft>
                <a:spcPts val="0"/>
              </a:spcAft>
              <a:buFont typeface="Arial" pitchFamily="34" charset="0"/>
              <a:buChar char="•"/>
              <a:defRPr/>
            </a:pPr>
            <a:endParaRPr lang="en-US">
              <a:cs typeface="Arial" charset="0"/>
            </a:endParaRPr>
          </a:p>
          <a:p>
            <a:pPr eaLnBrk="1" fontAlgn="auto" hangingPunct="1">
              <a:spcAft>
                <a:spcPts val="0"/>
              </a:spcAft>
              <a:buFont typeface="Arial" pitchFamily="34" charset="0"/>
              <a:buChar char="•"/>
              <a:defRPr/>
            </a:pPr>
            <a:endParaRPr lang="en-US">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smtClean="0"/>
              <a:t>Phrase Recognition</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en-US" dirty="0" smtClean="0"/>
              <a:t>Once tokens have been assigned POS tags, the next step is to group individual tokens into units, called phrases.</a:t>
            </a:r>
          </a:p>
          <a:p>
            <a:pPr eaLnBrk="1" fontAlgn="auto" hangingPunct="1">
              <a:spcAft>
                <a:spcPts val="0"/>
              </a:spcAft>
              <a:buFont typeface="Arial" pitchFamily="34" charset="0"/>
              <a:buChar char="•"/>
              <a:defRPr/>
            </a:pPr>
            <a:r>
              <a:rPr lang="en-US" dirty="0" smtClean="0"/>
              <a:t>The idea is for creating a “partial parse” of a sentence and as a step in identifying the “named entities” occurring in a sentence.</a:t>
            </a:r>
          </a:p>
          <a:p>
            <a:pPr eaLnBrk="1" fontAlgn="auto" hangingPunct="1">
              <a:spcAft>
                <a:spcPts val="0"/>
              </a:spcAft>
              <a:buFont typeface="Arial" pitchFamily="34" charset="0"/>
              <a:buChar char="•"/>
              <a:defRPr/>
            </a:pPr>
            <a:r>
              <a:rPr lang="en-US" dirty="0" smtClean="0"/>
              <a:t>Text parsing systems are suppose to scan a text and mark the beginning and end of phrases.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57200" y="304800"/>
            <a:ext cx="8229600" cy="1143000"/>
          </a:xfrm>
        </p:spPr>
        <p:txBody>
          <a:bodyPr/>
          <a:lstStyle/>
          <a:p>
            <a:pPr eaLnBrk="1" hangingPunct="1"/>
            <a:r>
              <a:rPr lang="en-US" smtClean="0"/>
              <a:t>Phrase Recognition</a:t>
            </a:r>
          </a:p>
        </p:txBody>
      </p:sp>
      <p:sp>
        <p:nvSpPr>
          <p:cNvPr id="41986" name="Content Placeholder 2"/>
          <p:cNvSpPr>
            <a:spLocks noGrp="1"/>
          </p:cNvSpPr>
          <p:nvPr>
            <p:ph idx="1"/>
          </p:nvPr>
        </p:nvSpPr>
        <p:spPr/>
        <p:txBody>
          <a:bodyPr/>
          <a:lstStyle/>
          <a:p>
            <a:pPr eaLnBrk="1" hangingPunct="1">
              <a:lnSpc>
                <a:spcPct val="80000"/>
              </a:lnSpc>
            </a:pPr>
            <a:r>
              <a:rPr lang="en-US" sz="3000" smtClean="0"/>
              <a:t>There are a number of conventions for marking, but the most common :</a:t>
            </a:r>
          </a:p>
          <a:p>
            <a:pPr lvl="1" eaLnBrk="1" hangingPunct="1">
              <a:lnSpc>
                <a:spcPct val="80000"/>
              </a:lnSpc>
            </a:pPr>
            <a:r>
              <a:rPr lang="en-US" sz="2600" smtClean="0"/>
              <a:t>Mark a word inside a phrase with I-</a:t>
            </a:r>
          </a:p>
          <a:p>
            <a:pPr lvl="2" eaLnBrk="1" hangingPunct="1">
              <a:lnSpc>
                <a:spcPct val="80000"/>
              </a:lnSpc>
            </a:pPr>
            <a:r>
              <a:rPr lang="en-US" sz="2200" smtClean="0"/>
              <a:t>Can be extended with a code for the phrase type: I-NP, I-VP, etc</a:t>
            </a:r>
          </a:p>
          <a:p>
            <a:pPr lvl="1" eaLnBrk="1" hangingPunct="1">
              <a:lnSpc>
                <a:spcPct val="80000"/>
              </a:lnSpc>
            </a:pPr>
            <a:r>
              <a:rPr lang="en-US" sz="2600" smtClean="0"/>
              <a:t>Mark a word at the beginning of a phrase adjacent to another phrase with B-</a:t>
            </a:r>
          </a:p>
          <a:p>
            <a:pPr lvl="2" eaLnBrk="1" hangingPunct="1">
              <a:lnSpc>
                <a:spcPct val="80000"/>
              </a:lnSpc>
            </a:pPr>
            <a:r>
              <a:rPr lang="en-US" sz="2200" smtClean="0"/>
              <a:t>Can be extended with a code for the phrase type: B-NP, B-VP, etc.</a:t>
            </a:r>
          </a:p>
          <a:p>
            <a:pPr lvl="1" eaLnBrk="1" hangingPunct="1">
              <a:lnSpc>
                <a:spcPct val="80000"/>
              </a:lnSpc>
            </a:pPr>
            <a:r>
              <a:rPr lang="en-US" sz="2600" smtClean="0"/>
              <a:t>And a word outside any phrase with O</a:t>
            </a:r>
          </a:p>
          <a:p>
            <a:pPr eaLnBrk="1" hangingPunct="1">
              <a:lnSpc>
                <a:spcPct val="80000"/>
              </a:lnSpc>
            </a:pPr>
            <a:r>
              <a:rPr lang="en-US" sz="3000" smtClean="0"/>
              <a:t>Looking for a particular sequence of words that occurs frequently enough in the corpora.</a:t>
            </a:r>
          </a:p>
          <a:p>
            <a:pPr eaLnBrk="1" hangingPunct="1">
              <a:lnSpc>
                <a:spcPct val="80000"/>
              </a:lnSpc>
            </a:pPr>
            <a:r>
              <a:rPr lang="en-US" sz="3000" smtClean="0"/>
              <a:t>Simple statistical approach that looks at multiword tokens.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smtClean="0"/>
              <a:t>Named Entity Recognition</a:t>
            </a:r>
          </a:p>
        </p:txBody>
      </p:sp>
      <p:sp>
        <p:nvSpPr>
          <p:cNvPr id="43010" name="Content Placeholder 2"/>
          <p:cNvSpPr>
            <a:spLocks noGrp="1"/>
          </p:cNvSpPr>
          <p:nvPr>
            <p:ph idx="1"/>
          </p:nvPr>
        </p:nvSpPr>
        <p:spPr/>
        <p:txBody>
          <a:bodyPr/>
          <a:lstStyle/>
          <a:p>
            <a:pPr eaLnBrk="1" hangingPunct="1"/>
            <a:r>
              <a:rPr lang="en-US" smtClean="0"/>
              <a:t>Specialization of phrase finding</a:t>
            </a:r>
          </a:p>
          <a:p>
            <a:pPr eaLnBrk="1" hangingPunct="1"/>
            <a:r>
              <a:rPr lang="en-US" smtClean="0"/>
              <a:t>Particular noun phrase finding is the recognition of particular types of proper noun phrases, specifically persons, organizations, and locations.</a:t>
            </a:r>
          </a:p>
          <a:p>
            <a:pPr eaLnBrk="1" hangingPunct="1"/>
            <a:r>
              <a:rPr lang="en-US" smtClean="0"/>
              <a:t>Importance of these recognizers for intelligence applications .</a:t>
            </a:r>
          </a:p>
          <a:p>
            <a:pPr eaLnBrk="1" hangingPunct="1"/>
            <a:r>
              <a:rPr lang="en-US" smtClean="0"/>
              <a:t>(More on this in chapter 6).</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en-US" smtClean="0"/>
              <a:t>Parsing into Phrases</a:t>
            </a:r>
          </a:p>
        </p:txBody>
      </p:sp>
      <p:sp>
        <p:nvSpPr>
          <p:cNvPr id="44034" name="Content Placeholder 2"/>
          <p:cNvSpPr>
            <a:spLocks noGrp="1"/>
          </p:cNvSpPr>
          <p:nvPr>
            <p:ph idx="1"/>
          </p:nvPr>
        </p:nvSpPr>
        <p:spPr/>
        <p:txBody>
          <a:bodyPr/>
          <a:lstStyle/>
          <a:p>
            <a:pPr eaLnBrk="1" hangingPunct="1"/>
            <a:r>
              <a:rPr lang="en-US" smtClean="0"/>
              <a:t>Usually a full parse of a sentence is done in most sophisticated kind of text processing.</a:t>
            </a:r>
          </a:p>
          <a:p>
            <a:pPr eaLnBrk="1" hangingPunct="1"/>
            <a:r>
              <a:rPr lang="en-US" smtClean="0"/>
              <a:t>Each word in the sentence has a relation to all the other words and the main function (subject, object, etc) in the sentance.</a:t>
            </a:r>
          </a:p>
          <a:p>
            <a:pPr eaLnBrk="1" hangingPunct="1"/>
            <a:r>
              <a:rPr lang="en-US" smtClean="0"/>
              <a:t>There are many different kinds of parses, each associated with linguistic theory of the language.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smtClean="0"/>
              <a:t>Context-Free Parses</a:t>
            </a:r>
          </a:p>
        </p:txBody>
      </p:sp>
      <p:sp>
        <p:nvSpPr>
          <p:cNvPr id="45058" name="Content Placeholder 2"/>
          <p:cNvSpPr>
            <a:spLocks noGrp="1"/>
          </p:cNvSpPr>
          <p:nvPr>
            <p:ph idx="1"/>
          </p:nvPr>
        </p:nvSpPr>
        <p:spPr/>
        <p:txBody>
          <a:bodyPr/>
          <a:lstStyle/>
          <a:p>
            <a:pPr eaLnBrk="1" hangingPunct="1"/>
            <a:r>
              <a:rPr lang="en-US" sz="2800" smtClean="0"/>
              <a:t>A tree of nodes in which the leaf nodes are words of a sentence, the phrases into which the words are grouped are internal nodes, and there is one top node at the root of the tree, which has the label S.</a:t>
            </a:r>
          </a:p>
          <a:p>
            <a:pPr eaLnBrk="1" hangingPunct="1"/>
            <a:r>
              <a:rPr lang="en-US" sz="2800" smtClean="0"/>
              <a:t>A number of algorithms for producing such a tree from the words of a sentence. With considerable research constructing parsers from a statistical analysis of tree banks of sentences parsed by handle.</a:t>
            </a:r>
          </a:p>
          <a:p>
            <a:pPr eaLnBrk="1" hangingPunct="1"/>
            <a:r>
              <a:rPr lang="en-US" sz="2800" smtClean="0"/>
              <a:t>Provides information that phrase identification or partial parsing cannot provide.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smtClean="0"/>
              <a:t>Parse Tree Example</a:t>
            </a:r>
          </a:p>
        </p:txBody>
      </p:sp>
      <p:sp>
        <p:nvSpPr>
          <p:cNvPr id="4" name="Oval 3"/>
          <p:cNvSpPr/>
          <p:nvPr/>
        </p:nvSpPr>
        <p:spPr>
          <a:xfrm>
            <a:off x="2209800" y="1447800"/>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00"/>
                </a:solidFill>
              </a:rPr>
              <a:t>S</a:t>
            </a:r>
          </a:p>
        </p:txBody>
      </p:sp>
      <p:sp>
        <p:nvSpPr>
          <p:cNvPr id="5" name="Rectangle 4"/>
          <p:cNvSpPr/>
          <p:nvPr/>
        </p:nvSpPr>
        <p:spPr>
          <a:xfrm>
            <a:off x="609600" y="2438400"/>
            <a:ext cx="1143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NP - N</a:t>
            </a:r>
          </a:p>
          <a:p>
            <a:pPr algn="ctr" fontAlgn="auto">
              <a:spcBef>
                <a:spcPts val="0"/>
              </a:spcBef>
              <a:spcAft>
                <a:spcPts val="0"/>
              </a:spcAft>
              <a:defRPr/>
            </a:pPr>
            <a:r>
              <a:rPr lang="en-US" sz="1400" dirty="0"/>
              <a:t>JOHNSON</a:t>
            </a:r>
          </a:p>
          <a:p>
            <a:pPr algn="ctr" fontAlgn="auto">
              <a:spcBef>
                <a:spcPts val="0"/>
              </a:spcBef>
              <a:spcAft>
                <a:spcPts val="0"/>
              </a:spcAft>
              <a:defRPr/>
            </a:pPr>
            <a:endParaRPr lang="en-US" dirty="0"/>
          </a:p>
        </p:txBody>
      </p:sp>
      <p:cxnSp>
        <p:nvCxnSpPr>
          <p:cNvPr id="46084" name="Straight Arrow Connector 6"/>
          <p:cNvCxnSpPr>
            <a:cxnSpLocks noChangeShapeType="1"/>
            <a:stCxn id="4" idx="3"/>
            <a:endCxn id="5" idx="3"/>
          </p:cNvCxnSpPr>
          <p:nvPr/>
        </p:nvCxnSpPr>
        <p:spPr bwMode="auto">
          <a:xfrm rot="5400000">
            <a:off x="1752600" y="2228850"/>
            <a:ext cx="590550" cy="590550"/>
          </a:xfrm>
          <a:prstGeom prst="straightConnector1">
            <a:avLst/>
          </a:prstGeom>
          <a:noFill/>
          <a:ln w="19050" algn="ctr">
            <a:solidFill>
              <a:srgbClr val="4A7EBB"/>
            </a:solidFill>
            <a:round/>
            <a:headEnd/>
            <a:tailEnd type="arrow" w="med" len="med"/>
          </a:ln>
        </p:spPr>
      </p:cxnSp>
      <p:sp>
        <p:nvSpPr>
          <p:cNvPr id="8" name="Flowchart: Merge 7"/>
          <p:cNvSpPr/>
          <p:nvPr/>
        </p:nvSpPr>
        <p:spPr>
          <a:xfrm>
            <a:off x="4495800" y="2590800"/>
            <a:ext cx="990600" cy="3810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00"/>
                </a:solidFill>
              </a:rPr>
              <a:t>VP</a:t>
            </a:r>
          </a:p>
        </p:txBody>
      </p:sp>
      <p:sp>
        <p:nvSpPr>
          <p:cNvPr id="9" name="Flowchart: Merge 8"/>
          <p:cNvSpPr/>
          <p:nvPr/>
        </p:nvSpPr>
        <p:spPr>
          <a:xfrm>
            <a:off x="1066800" y="3581400"/>
            <a:ext cx="990600" cy="3810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00"/>
                </a:solidFill>
              </a:rPr>
              <a:t>VP</a:t>
            </a:r>
          </a:p>
        </p:txBody>
      </p:sp>
      <p:sp>
        <p:nvSpPr>
          <p:cNvPr id="10" name="Flowchart: Merge 9"/>
          <p:cNvSpPr/>
          <p:nvPr/>
        </p:nvSpPr>
        <p:spPr>
          <a:xfrm>
            <a:off x="3733800" y="3505200"/>
            <a:ext cx="990600" cy="3810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00"/>
                </a:solidFill>
              </a:rPr>
              <a:t>PP</a:t>
            </a:r>
          </a:p>
        </p:txBody>
      </p:sp>
      <p:sp>
        <p:nvSpPr>
          <p:cNvPr id="11" name="Flowchart: Merge 10"/>
          <p:cNvSpPr/>
          <p:nvPr/>
        </p:nvSpPr>
        <p:spPr>
          <a:xfrm>
            <a:off x="7467600" y="3505200"/>
            <a:ext cx="990600" cy="3810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00"/>
                </a:solidFill>
              </a:rPr>
              <a:t>PP</a:t>
            </a:r>
          </a:p>
        </p:txBody>
      </p:sp>
      <p:cxnSp>
        <p:nvCxnSpPr>
          <p:cNvPr id="46089" name="Straight Arrow Connector 12"/>
          <p:cNvCxnSpPr>
            <a:cxnSpLocks noChangeShapeType="1"/>
            <a:stCxn id="4" idx="6"/>
            <a:endCxn id="8" idx="0"/>
          </p:cNvCxnSpPr>
          <p:nvPr/>
        </p:nvCxnSpPr>
        <p:spPr bwMode="auto">
          <a:xfrm>
            <a:off x="3124200" y="1905000"/>
            <a:ext cx="1866900" cy="685800"/>
          </a:xfrm>
          <a:prstGeom prst="straightConnector1">
            <a:avLst/>
          </a:prstGeom>
          <a:noFill/>
          <a:ln w="19050" algn="ctr">
            <a:solidFill>
              <a:srgbClr val="4A7EBB"/>
            </a:solidFill>
            <a:round/>
            <a:headEnd/>
            <a:tailEnd type="arrow" w="med" len="med"/>
          </a:ln>
        </p:spPr>
      </p:cxnSp>
      <p:cxnSp>
        <p:nvCxnSpPr>
          <p:cNvPr id="46090" name="Straight Arrow Connector 16"/>
          <p:cNvCxnSpPr>
            <a:cxnSpLocks noChangeShapeType="1"/>
            <a:stCxn id="8" idx="1"/>
            <a:endCxn id="9" idx="0"/>
          </p:cNvCxnSpPr>
          <p:nvPr/>
        </p:nvCxnSpPr>
        <p:spPr bwMode="auto">
          <a:xfrm rot="10800000" flipV="1">
            <a:off x="1562100" y="2781300"/>
            <a:ext cx="3181350" cy="800100"/>
          </a:xfrm>
          <a:prstGeom prst="straightConnector1">
            <a:avLst/>
          </a:prstGeom>
          <a:noFill/>
          <a:ln w="19050" algn="ctr">
            <a:solidFill>
              <a:srgbClr val="4A7EBB"/>
            </a:solidFill>
            <a:round/>
            <a:headEnd/>
            <a:tailEnd type="arrow" w="med" len="med"/>
          </a:ln>
        </p:spPr>
      </p:cxnSp>
      <p:cxnSp>
        <p:nvCxnSpPr>
          <p:cNvPr id="46091" name="Straight Arrow Connector 18"/>
          <p:cNvCxnSpPr>
            <a:cxnSpLocks noChangeShapeType="1"/>
            <a:stCxn id="8" idx="2"/>
            <a:endCxn id="10" idx="0"/>
          </p:cNvCxnSpPr>
          <p:nvPr/>
        </p:nvCxnSpPr>
        <p:spPr bwMode="auto">
          <a:xfrm rot="5400000">
            <a:off x="4343400" y="2857500"/>
            <a:ext cx="533400" cy="762000"/>
          </a:xfrm>
          <a:prstGeom prst="straightConnector1">
            <a:avLst/>
          </a:prstGeom>
          <a:noFill/>
          <a:ln w="19050" algn="ctr">
            <a:solidFill>
              <a:srgbClr val="4A7EBB"/>
            </a:solidFill>
            <a:round/>
            <a:headEnd/>
            <a:tailEnd type="arrow" w="med" len="med"/>
          </a:ln>
        </p:spPr>
      </p:cxnSp>
      <p:cxnSp>
        <p:nvCxnSpPr>
          <p:cNvPr id="46092" name="Straight Arrow Connector 20"/>
          <p:cNvCxnSpPr>
            <a:cxnSpLocks noChangeShapeType="1"/>
            <a:stCxn id="8" idx="3"/>
            <a:endCxn id="11" idx="0"/>
          </p:cNvCxnSpPr>
          <p:nvPr/>
        </p:nvCxnSpPr>
        <p:spPr bwMode="auto">
          <a:xfrm>
            <a:off x="5238750" y="2781300"/>
            <a:ext cx="2724150" cy="723900"/>
          </a:xfrm>
          <a:prstGeom prst="straightConnector1">
            <a:avLst/>
          </a:prstGeom>
          <a:noFill/>
          <a:ln w="19050" algn="ctr">
            <a:solidFill>
              <a:srgbClr val="4A7EBB"/>
            </a:solidFill>
            <a:round/>
            <a:headEnd/>
            <a:tailEnd type="arrow" w="med" len="med"/>
          </a:ln>
        </p:spPr>
      </p:cxnSp>
      <p:sp>
        <p:nvSpPr>
          <p:cNvPr id="14" name="Rectangle 13"/>
          <p:cNvSpPr/>
          <p:nvPr/>
        </p:nvSpPr>
        <p:spPr>
          <a:xfrm>
            <a:off x="228600" y="42672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AUX</a:t>
            </a:r>
          </a:p>
          <a:p>
            <a:pPr algn="ctr" fontAlgn="auto">
              <a:spcBef>
                <a:spcPts val="0"/>
              </a:spcBef>
              <a:spcAft>
                <a:spcPts val="0"/>
              </a:spcAft>
              <a:defRPr/>
            </a:pPr>
            <a:r>
              <a:rPr lang="en-US" sz="1400" dirty="0"/>
              <a:t>was</a:t>
            </a:r>
          </a:p>
          <a:p>
            <a:pPr algn="ctr" fontAlgn="auto">
              <a:spcBef>
                <a:spcPts val="0"/>
              </a:spcBef>
              <a:spcAft>
                <a:spcPts val="0"/>
              </a:spcAft>
              <a:defRPr/>
            </a:pPr>
            <a:endParaRPr lang="en-US" dirty="0"/>
          </a:p>
        </p:txBody>
      </p:sp>
      <p:sp>
        <p:nvSpPr>
          <p:cNvPr id="15" name="Rectangle 14"/>
          <p:cNvSpPr/>
          <p:nvPr/>
        </p:nvSpPr>
        <p:spPr>
          <a:xfrm>
            <a:off x="1447800" y="42672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PPART</a:t>
            </a:r>
          </a:p>
          <a:p>
            <a:pPr algn="ctr" fontAlgn="auto">
              <a:spcBef>
                <a:spcPts val="0"/>
              </a:spcBef>
              <a:spcAft>
                <a:spcPts val="0"/>
              </a:spcAft>
              <a:defRPr/>
            </a:pPr>
            <a:r>
              <a:rPr lang="en-US" sz="1400" dirty="0"/>
              <a:t>replaced</a:t>
            </a:r>
          </a:p>
          <a:p>
            <a:pPr algn="ctr" fontAlgn="auto">
              <a:spcBef>
                <a:spcPts val="0"/>
              </a:spcBef>
              <a:spcAft>
                <a:spcPts val="0"/>
              </a:spcAft>
              <a:defRPr/>
            </a:pPr>
            <a:endParaRPr lang="en-US" dirty="0"/>
          </a:p>
        </p:txBody>
      </p:sp>
      <p:sp>
        <p:nvSpPr>
          <p:cNvPr id="29" name="Rectangle 28"/>
          <p:cNvSpPr/>
          <p:nvPr/>
        </p:nvSpPr>
        <p:spPr>
          <a:xfrm>
            <a:off x="2895600" y="42672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PREP</a:t>
            </a:r>
          </a:p>
          <a:p>
            <a:pPr algn="ctr" fontAlgn="auto">
              <a:spcBef>
                <a:spcPts val="0"/>
              </a:spcBef>
              <a:spcAft>
                <a:spcPts val="0"/>
              </a:spcAft>
              <a:defRPr/>
            </a:pPr>
            <a:r>
              <a:rPr lang="en-US" sz="1400" dirty="0"/>
              <a:t>at</a:t>
            </a:r>
          </a:p>
          <a:p>
            <a:pPr algn="ctr" fontAlgn="auto">
              <a:spcBef>
                <a:spcPts val="0"/>
              </a:spcBef>
              <a:spcAft>
                <a:spcPts val="0"/>
              </a:spcAft>
              <a:defRPr/>
            </a:pPr>
            <a:endParaRPr lang="en-US" dirty="0"/>
          </a:p>
        </p:txBody>
      </p:sp>
      <p:sp>
        <p:nvSpPr>
          <p:cNvPr id="31" name="Flowchart: Merge 30"/>
          <p:cNvSpPr/>
          <p:nvPr/>
        </p:nvSpPr>
        <p:spPr>
          <a:xfrm>
            <a:off x="4343400" y="4267200"/>
            <a:ext cx="1981200" cy="5334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00"/>
                </a:solidFill>
              </a:rPr>
              <a:t>PNOUN</a:t>
            </a:r>
          </a:p>
        </p:txBody>
      </p:sp>
      <p:cxnSp>
        <p:nvCxnSpPr>
          <p:cNvPr id="46097" name="Straight Arrow Connector 32"/>
          <p:cNvCxnSpPr>
            <a:cxnSpLocks noChangeShapeType="1"/>
            <a:stCxn id="9" idx="1"/>
            <a:endCxn id="14" idx="0"/>
          </p:cNvCxnSpPr>
          <p:nvPr/>
        </p:nvCxnSpPr>
        <p:spPr bwMode="auto">
          <a:xfrm rot="10800000" flipV="1">
            <a:off x="762000" y="3771900"/>
            <a:ext cx="552450" cy="495300"/>
          </a:xfrm>
          <a:prstGeom prst="straightConnector1">
            <a:avLst/>
          </a:prstGeom>
          <a:noFill/>
          <a:ln w="19050" algn="ctr">
            <a:solidFill>
              <a:srgbClr val="4A7EBB"/>
            </a:solidFill>
            <a:round/>
            <a:headEnd/>
            <a:tailEnd type="arrow" w="med" len="med"/>
          </a:ln>
        </p:spPr>
      </p:cxnSp>
      <p:cxnSp>
        <p:nvCxnSpPr>
          <p:cNvPr id="46098" name="Straight Arrow Connector 34"/>
          <p:cNvCxnSpPr>
            <a:cxnSpLocks noChangeShapeType="1"/>
            <a:stCxn id="9" idx="3"/>
            <a:endCxn id="15" idx="0"/>
          </p:cNvCxnSpPr>
          <p:nvPr/>
        </p:nvCxnSpPr>
        <p:spPr bwMode="auto">
          <a:xfrm>
            <a:off x="1809750" y="3771900"/>
            <a:ext cx="171450" cy="495300"/>
          </a:xfrm>
          <a:prstGeom prst="straightConnector1">
            <a:avLst/>
          </a:prstGeom>
          <a:noFill/>
          <a:ln w="19050" algn="ctr">
            <a:solidFill>
              <a:srgbClr val="4A7EBB"/>
            </a:solidFill>
            <a:round/>
            <a:headEnd/>
            <a:tailEnd type="arrow" w="med" len="med"/>
          </a:ln>
        </p:spPr>
      </p:cxnSp>
      <p:cxnSp>
        <p:nvCxnSpPr>
          <p:cNvPr id="46099" name="Straight Arrow Connector 36"/>
          <p:cNvCxnSpPr>
            <a:cxnSpLocks noChangeShapeType="1"/>
            <a:stCxn id="10" idx="1"/>
            <a:endCxn id="29" idx="0"/>
          </p:cNvCxnSpPr>
          <p:nvPr/>
        </p:nvCxnSpPr>
        <p:spPr bwMode="auto">
          <a:xfrm rot="10800000" flipV="1">
            <a:off x="3429000" y="3695700"/>
            <a:ext cx="552450" cy="571500"/>
          </a:xfrm>
          <a:prstGeom prst="straightConnector1">
            <a:avLst/>
          </a:prstGeom>
          <a:noFill/>
          <a:ln w="19050" algn="ctr">
            <a:solidFill>
              <a:srgbClr val="4A7EBB"/>
            </a:solidFill>
            <a:round/>
            <a:headEnd/>
            <a:tailEnd type="arrow" w="med" len="med"/>
          </a:ln>
        </p:spPr>
      </p:cxnSp>
      <p:cxnSp>
        <p:nvCxnSpPr>
          <p:cNvPr id="46100" name="Straight Arrow Connector 38"/>
          <p:cNvCxnSpPr>
            <a:cxnSpLocks noChangeShapeType="1"/>
            <a:stCxn id="10" idx="3"/>
            <a:endCxn id="31" idx="0"/>
          </p:cNvCxnSpPr>
          <p:nvPr/>
        </p:nvCxnSpPr>
        <p:spPr bwMode="auto">
          <a:xfrm>
            <a:off x="4476750" y="3695700"/>
            <a:ext cx="857250" cy="571500"/>
          </a:xfrm>
          <a:prstGeom prst="straightConnector1">
            <a:avLst/>
          </a:prstGeom>
          <a:noFill/>
          <a:ln w="19050" algn="ctr">
            <a:solidFill>
              <a:srgbClr val="4A7EBB"/>
            </a:solidFill>
            <a:round/>
            <a:headEnd/>
            <a:tailEnd type="arrow" w="med" len="med"/>
          </a:ln>
        </p:spPr>
      </p:cxnSp>
      <p:sp>
        <p:nvSpPr>
          <p:cNvPr id="69" name="Rectangle 68"/>
          <p:cNvSpPr/>
          <p:nvPr/>
        </p:nvSpPr>
        <p:spPr>
          <a:xfrm>
            <a:off x="4191000" y="49530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PNOUN</a:t>
            </a:r>
          </a:p>
          <a:p>
            <a:pPr algn="ctr" fontAlgn="auto">
              <a:spcBef>
                <a:spcPts val="0"/>
              </a:spcBef>
              <a:spcAft>
                <a:spcPts val="0"/>
              </a:spcAft>
              <a:defRPr/>
            </a:pPr>
            <a:r>
              <a:rPr lang="en-US" sz="1400" dirty="0"/>
              <a:t>XYZ</a:t>
            </a:r>
          </a:p>
          <a:p>
            <a:pPr algn="ctr" fontAlgn="auto">
              <a:spcBef>
                <a:spcPts val="0"/>
              </a:spcBef>
              <a:spcAft>
                <a:spcPts val="0"/>
              </a:spcAft>
              <a:defRPr/>
            </a:pPr>
            <a:endParaRPr lang="en-US" dirty="0"/>
          </a:p>
        </p:txBody>
      </p:sp>
      <p:sp>
        <p:nvSpPr>
          <p:cNvPr id="70" name="Rectangle 69"/>
          <p:cNvSpPr/>
          <p:nvPr/>
        </p:nvSpPr>
        <p:spPr>
          <a:xfrm>
            <a:off x="5486400" y="49530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PNOUN</a:t>
            </a:r>
          </a:p>
          <a:p>
            <a:pPr algn="ctr" fontAlgn="auto">
              <a:spcBef>
                <a:spcPts val="0"/>
              </a:spcBef>
              <a:spcAft>
                <a:spcPts val="0"/>
              </a:spcAft>
              <a:defRPr/>
            </a:pPr>
            <a:r>
              <a:rPr lang="en-US" sz="1400" dirty="0"/>
              <a:t>CORP</a:t>
            </a:r>
          </a:p>
          <a:p>
            <a:pPr algn="ctr" fontAlgn="auto">
              <a:spcBef>
                <a:spcPts val="0"/>
              </a:spcBef>
              <a:spcAft>
                <a:spcPts val="0"/>
              </a:spcAft>
              <a:defRPr/>
            </a:pPr>
            <a:endParaRPr lang="en-US" dirty="0"/>
          </a:p>
        </p:txBody>
      </p:sp>
      <p:sp>
        <p:nvSpPr>
          <p:cNvPr id="71" name="Rectangle 70"/>
          <p:cNvSpPr/>
          <p:nvPr/>
        </p:nvSpPr>
        <p:spPr>
          <a:xfrm>
            <a:off x="6781800" y="40386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PREP</a:t>
            </a:r>
          </a:p>
          <a:p>
            <a:pPr algn="ctr" fontAlgn="auto">
              <a:spcBef>
                <a:spcPts val="0"/>
              </a:spcBef>
              <a:spcAft>
                <a:spcPts val="0"/>
              </a:spcAft>
              <a:defRPr/>
            </a:pPr>
            <a:r>
              <a:rPr lang="en-US" sz="1400" dirty="0"/>
              <a:t>by</a:t>
            </a:r>
          </a:p>
          <a:p>
            <a:pPr algn="ctr" fontAlgn="auto">
              <a:spcBef>
                <a:spcPts val="0"/>
              </a:spcBef>
              <a:spcAft>
                <a:spcPts val="0"/>
              </a:spcAft>
              <a:defRPr/>
            </a:pPr>
            <a:endParaRPr lang="en-US" dirty="0"/>
          </a:p>
        </p:txBody>
      </p:sp>
      <p:sp>
        <p:nvSpPr>
          <p:cNvPr id="72" name="Rectangle 71"/>
          <p:cNvSpPr/>
          <p:nvPr/>
        </p:nvSpPr>
        <p:spPr>
          <a:xfrm>
            <a:off x="8001000" y="40386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rgbClr val="FFFF00"/>
                </a:solidFill>
              </a:rPr>
              <a:t>PNOUN</a:t>
            </a:r>
          </a:p>
          <a:p>
            <a:pPr algn="ctr" fontAlgn="auto">
              <a:spcBef>
                <a:spcPts val="0"/>
              </a:spcBef>
              <a:spcAft>
                <a:spcPts val="0"/>
              </a:spcAft>
              <a:defRPr/>
            </a:pPr>
            <a:r>
              <a:rPr lang="en-US" sz="1400" dirty="0"/>
              <a:t>Smith</a:t>
            </a:r>
          </a:p>
          <a:p>
            <a:pPr algn="ctr" fontAlgn="auto">
              <a:spcBef>
                <a:spcPts val="0"/>
              </a:spcBef>
              <a:spcAft>
                <a:spcPts val="0"/>
              </a:spcAft>
              <a:defRPr/>
            </a:pPr>
            <a:endParaRPr lang="en-US" dirty="0"/>
          </a:p>
        </p:txBody>
      </p:sp>
      <p:sp>
        <p:nvSpPr>
          <p:cNvPr id="46105" name="TextBox 83"/>
          <p:cNvSpPr txBox="1">
            <a:spLocks noChangeArrowheads="1"/>
          </p:cNvSpPr>
          <p:nvPr/>
        </p:nvSpPr>
        <p:spPr bwMode="auto">
          <a:xfrm>
            <a:off x="1752600" y="6019800"/>
            <a:ext cx="5791200" cy="457200"/>
          </a:xfrm>
          <a:prstGeom prst="rect">
            <a:avLst/>
          </a:prstGeom>
          <a:noFill/>
          <a:ln w="9525">
            <a:noFill/>
            <a:miter lim="800000"/>
            <a:headEnd/>
            <a:tailEnd/>
          </a:ln>
        </p:spPr>
        <p:txBody>
          <a:bodyPr>
            <a:spAutoFit/>
          </a:bodyPr>
          <a:lstStyle/>
          <a:p>
            <a:pPr algn="ctr"/>
            <a:r>
              <a:rPr lang="en-US" sz="2400" b="1">
                <a:latin typeface="Calibri" pitchFamily="34" charset="0"/>
              </a:rPr>
              <a:t>Johnson was replaced at XYZ Corp by Smith.</a:t>
            </a:r>
          </a:p>
        </p:txBody>
      </p:sp>
      <p:cxnSp>
        <p:nvCxnSpPr>
          <p:cNvPr id="46106" name="Straight Arrow Connector 18"/>
          <p:cNvCxnSpPr>
            <a:cxnSpLocks noChangeShapeType="1"/>
            <a:stCxn id="11" idx="3"/>
            <a:endCxn id="72" idx="0"/>
          </p:cNvCxnSpPr>
          <p:nvPr/>
        </p:nvCxnSpPr>
        <p:spPr bwMode="auto">
          <a:xfrm flipH="1">
            <a:off x="4724400" y="4572000"/>
            <a:ext cx="152400" cy="368300"/>
          </a:xfrm>
          <a:prstGeom prst="straightConnector1">
            <a:avLst/>
          </a:prstGeom>
          <a:noFill/>
          <a:ln w="19050" algn="ctr">
            <a:solidFill>
              <a:srgbClr val="4A7EBB"/>
            </a:solidFill>
            <a:round/>
            <a:headEnd/>
            <a:tailEnd type="arrow" w="med" len="med"/>
          </a:ln>
        </p:spPr>
      </p:cxnSp>
      <p:cxnSp>
        <p:nvCxnSpPr>
          <p:cNvPr id="46107" name="Straight Arrow Connector 18"/>
          <p:cNvCxnSpPr>
            <a:cxnSpLocks noChangeShapeType="1"/>
            <a:stCxn id="11" idx="3"/>
            <a:endCxn id="72" idx="0"/>
          </p:cNvCxnSpPr>
          <p:nvPr/>
        </p:nvCxnSpPr>
        <p:spPr bwMode="auto">
          <a:xfrm>
            <a:off x="5842000" y="4533900"/>
            <a:ext cx="177800" cy="406400"/>
          </a:xfrm>
          <a:prstGeom prst="straightConnector1">
            <a:avLst/>
          </a:prstGeom>
          <a:noFill/>
          <a:ln w="19050" algn="ctr">
            <a:solidFill>
              <a:srgbClr val="4A7EBB"/>
            </a:solidFill>
            <a:round/>
            <a:headEnd/>
            <a:tailEnd type="arrow" w="med" len="med"/>
          </a:ln>
        </p:spPr>
      </p:cxnSp>
      <p:cxnSp>
        <p:nvCxnSpPr>
          <p:cNvPr id="46108" name="Straight Arrow Connector 18"/>
          <p:cNvCxnSpPr>
            <a:cxnSpLocks noChangeShapeType="1"/>
            <a:stCxn id="11" idx="3"/>
            <a:endCxn id="72" idx="0"/>
          </p:cNvCxnSpPr>
          <p:nvPr/>
        </p:nvCxnSpPr>
        <p:spPr bwMode="auto">
          <a:xfrm flipH="1">
            <a:off x="7315200" y="3695700"/>
            <a:ext cx="387350" cy="330200"/>
          </a:xfrm>
          <a:prstGeom prst="straightConnector1">
            <a:avLst/>
          </a:prstGeom>
          <a:noFill/>
          <a:ln w="19050" algn="ctr">
            <a:solidFill>
              <a:srgbClr val="4A7EBB"/>
            </a:solidFill>
            <a:round/>
            <a:headEnd/>
            <a:tailEnd type="arrow" w="med" len="med"/>
          </a:ln>
        </p:spPr>
      </p:cxnSp>
      <p:cxnSp>
        <p:nvCxnSpPr>
          <p:cNvPr id="46109" name="Straight Arrow Connector 18"/>
          <p:cNvCxnSpPr>
            <a:cxnSpLocks noChangeShapeType="1"/>
            <a:stCxn id="11" idx="3"/>
            <a:endCxn id="72" idx="0"/>
          </p:cNvCxnSpPr>
          <p:nvPr/>
        </p:nvCxnSpPr>
        <p:spPr bwMode="auto">
          <a:xfrm>
            <a:off x="8223250" y="3695700"/>
            <a:ext cx="311150" cy="330200"/>
          </a:xfrm>
          <a:prstGeom prst="straightConnector1">
            <a:avLst/>
          </a:prstGeom>
          <a:noFill/>
          <a:ln w="19050" algn="ctr">
            <a:solidFill>
              <a:srgbClr val="4A7EBB"/>
            </a:solidFill>
            <a:round/>
            <a:headEnd/>
            <a:tailEnd type="arrow" w="med" len="med"/>
          </a:ln>
        </p:spPr>
      </p:cxnSp>
      <p:sp>
        <p:nvSpPr>
          <p:cNvPr id="46110" name="TextBox 83"/>
          <p:cNvSpPr txBox="1">
            <a:spLocks noChangeArrowheads="1"/>
          </p:cNvSpPr>
          <p:nvPr/>
        </p:nvSpPr>
        <p:spPr bwMode="auto">
          <a:xfrm>
            <a:off x="5638800" y="1447800"/>
            <a:ext cx="3352800" cy="915988"/>
          </a:xfrm>
          <a:prstGeom prst="rect">
            <a:avLst/>
          </a:prstGeom>
          <a:noFill/>
          <a:ln w="9525">
            <a:noFill/>
            <a:miter lim="800000"/>
            <a:headEnd/>
            <a:tailEnd/>
          </a:ln>
        </p:spPr>
        <p:txBody>
          <a:bodyPr>
            <a:spAutoFit/>
          </a:bodyPr>
          <a:lstStyle/>
          <a:p>
            <a:r>
              <a:rPr lang="en-US" i="1">
                <a:latin typeface="Calibri" pitchFamily="34" charset="0"/>
              </a:rPr>
              <a:t>Linear order of phrases in a partial parse, one might conclude that Johnson replaced Smith.</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p:txBody>
          <a:bodyPr/>
          <a:lstStyle/>
          <a:p>
            <a:pPr eaLnBrk="1" hangingPunct="1"/>
            <a:r>
              <a:rPr lang="en-US" smtClean="0"/>
              <a:t>Feature Generation</a:t>
            </a:r>
          </a:p>
        </p:txBody>
      </p:sp>
      <p:sp>
        <p:nvSpPr>
          <p:cNvPr id="47106" name="Content Placeholder 2"/>
          <p:cNvSpPr>
            <a:spLocks noGrp="1"/>
          </p:cNvSpPr>
          <p:nvPr>
            <p:ph idx="4294967295"/>
          </p:nvPr>
        </p:nvSpPr>
        <p:spPr/>
        <p:txBody>
          <a:bodyPr/>
          <a:lstStyle/>
          <a:p>
            <a:pPr eaLnBrk="1" hangingPunct="1">
              <a:lnSpc>
                <a:spcPct val="90000"/>
              </a:lnSpc>
            </a:pPr>
            <a:r>
              <a:rPr lang="sv-SE" smtClean="0"/>
              <a:t>Reason for the linguistic processing is to identify features that can be useful for text mining.</a:t>
            </a:r>
          </a:p>
          <a:p>
            <a:pPr eaLnBrk="1" hangingPunct="1">
              <a:lnSpc>
                <a:spcPct val="90000"/>
              </a:lnSpc>
            </a:pPr>
            <a:r>
              <a:rPr lang="sv-SE" smtClean="0"/>
              <a:t>Features that might be useful in identifying the POS include: where the first letter is capitalized (indicating a proper noun), if all the characters are digits, periods, or comma (marking a number), if characters alternate case (usually an abrivation). </a:t>
            </a:r>
          </a:p>
          <a:p>
            <a:pPr eaLnBrk="1" hangingPunct="1">
              <a:lnSpc>
                <a:spcPct val="90000"/>
              </a:lnSpc>
            </a:pPr>
            <a:r>
              <a:rPr lang="sv-SE" smtClean="0"/>
              <a:t>A dictionary as to the possible parts of speech for a token.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p:cNvSpPr>
          <p:nvPr>
            <p:ph type="title"/>
          </p:nvPr>
        </p:nvSpPr>
        <p:spPr/>
        <p:txBody>
          <a:bodyPr/>
          <a:lstStyle/>
          <a:p>
            <a:r>
              <a:rPr lang="en-US" smtClean="0"/>
              <a:t>Feature Vector</a:t>
            </a:r>
          </a:p>
        </p:txBody>
      </p:sp>
      <p:sp>
        <p:nvSpPr>
          <p:cNvPr id="48130" name="Rectangle 3"/>
          <p:cNvSpPr>
            <a:spLocks noGrp="1"/>
          </p:cNvSpPr>
          <p:nvPr>
            <p:ph type="body" idx="1"/>
          </p:nvPr>
        </p:nvSpPr>
        <p:spPr/>
        <p:txBody>
          <a:bodyPr/>
          <a:lstStyle/>
          <a:p>
            <a:r>
              <a:rPr lang="en-US" smtClean="0"/>
              <a:t>The feature vector for a document is assigned a set of classes.</a:t>
            </a:r>
          </a:p>
          <a:p>
            <a:r>
              <a:rPr lang="en-US" smtClean="0"/>
              <a:t>Feature Vector Example: </a:t>
            </a:r>
          </a:p>
          <a:p>
            <a:pPr lvl="1"/>
            <a:r>
              <a:rPr lang="en-US" smtClean="0"/>
              <a:t>Classifying periods as End-Of-Sentence.</a:t>
            </a:r>
          </a:p>
          <a:p>
            <a:pPr lvl="1"/>
            <a:r>
              <a:rPr lang="en-US" smtClean="0"/>
              <a:t>Identifying tokens as instance of titles, such as “Doctor” or “President”</a:t>
            </a:r>
          </a:p>
          <a:p>
            <a:pPr lvl="2">
              <a:buFont typeface="Arial" charset="0"/>
              <a:buNone/>
            </a:pPr>
            <a:r>
              <a:rPr lang="en-US" smtClean="0"/>
              <a:t>	</a:t>
            </a:r>
          </a:p>
          <a:p>
            <a:pPr>
              <a:buFont typeface="Arial" charset="0"/>
              <a:buNone/>
            </a:pPr>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smtClean="0"/>
              <a:t>Summary</a:t>
            </a:r>
          </a:p>
        </p:txBody>
      </p:sp>
      <p:sp>
        <p:nvSpPr>
          <p:cNvPr id="49154" name="Content Placeholder 2"/>
          <p:cNvSpPr>
            <a:spLocks noGrp="1"/>
          </p:cNvSpPr>
          <p:nvPr>
            <p:ph idx="1"/>
          </p:nvPr>
        </p:nvSpPr>
        <p:spPr/>
        <p:txBody>
          <a:bodyPr/>
          <a:lstStyle/>
          <a:p>
            <a:pPr eaLnBrk="1" hangingPunct="1">
              <a:lnSpc>
                <a:spcPct val="90000"/>
              </a:lnSpc>
            </a:pPr>
            <a:r>
              <a:rPr lang="sv-SE" smtClean="0"/>
              <a:t>Part-of-Speech Tagging </a:t>
            </a:r>
          </a:p>
          <a:p>
            <a:pPr lvl="1" eaLnBrk="1" hangingPunct="1">
              <a:lnSpc>
                <a:spcPct val="90000"/>
              </a:lnSpc>
            </a:pPr>
            <a:r>
              <a:rPr lang="sv-SE" smtClean="0"/>
              <a:t>is an important step in Natural Language Analysis.</a:t>
            </a:r>
          </a:p>
          <a:p>
            <a:pPr lvl="1" eaLnBrk="1" hangingPunct="1">
              <a:lnSpc>
                <a:spcPct val="90000"/>
              </a:lnSpc>
            </a:pPr>
            <a:r>
              <a:rPr lang="sv-SE" smtClean="0"/>
              <a:t>is robust and fast.</a:t>
            </a:r>
          </a:p>
          <a:p>
            <a:pPr lvl="1" eaLnBrk="1" hangingPunct="1">
              <a:lnSpc>
                <a:spcPct val="90000"/>
              </a:lnSpc>
            </a:pPr>
            <a:r>
              <a:rPr lang="sv-SE" smtClean="0"/>
              <a:t>works with 95-97% accuracy.</a:t>
            </a:r>
          </a:p>
          <a:p>
            <a:pPr eaLnBrk="1" hangingPunct="1">
              <a:lnSpc>
                <a:spcPct val="90000"/>
              </a:lnSpc>
            </a:pPr>
            <a:r>
              <a:rPr lang="sv-SE" smtClean="0"/>
              <a:t>Parsing (= full syntax analysis)</a:t>
            </a:r>
          </a:p>
          <a:p>
            <a:pPr lvl="1" eaLnBrk="1" hangingPunct="1">
              <a:lnSpc>
                <a:spcPct val="90000"/>
              </a:lnSpc>
            </a:pPr>
            <a:r>
              <a:rPr lang="sv-SE" smtClean="0"/>
              <a:t>is more error-prone than PoS-Tagging.</a:t>
            </a:r>
          </a:p>
          <a:p>
            <a:pPr lvl="1" eaLnBrk="1" hangingPunct="1">
              <a:lnSpc>
                <a:spcPct val="90000"/>
              </a:lnSpc>
            </a:pPr>
            <a:r>
              <a:rPr lang="sv-SE" smtClean="0"/>
              <a:t>is important to get to the meaning of a sentence.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p:cNvSpPr>
          <p:nvPr>
            <p:ph type="title"/>
          </p:nvPr>
        </p:nvSpPr>
        <p:spPr/>
        <p:txBody>
          <a:bodyPr/>
          <a:lstStyle/>
          <a:p>
            <a:pPr eaLnBrk="1" hangingPunct="1"/>
            <a:r>
              <a:rPr lang="en-US" smtClean="0"/>
              <a:t>What is Covered</a:t>
            </a:r>
          </a:p>
        </p:txBody>
      </p:sp>
      <p:sp>
        <p:nvSpPr>
          <p:cNvPr id="16386" name="Rectangle 3"/>
          <p:cNvSpPr>
            <a:spLocks noGrp="1"/>
          </p:cNvSpPr>
          <p:nvPr>
            <p:ph type="body" idx="1"/>
          </p:nvPr>
        </p:nvSpPr>
        <p:spPr/>
        <p:txBody>
          <a:bodyPr/>
          <a:lstStyle/>
          <a:p>
            <a:pPr eaLnBrk="1" hangingPunct="1">
              <a:lnSpc>
                <a:spcPct val="90000"/>
              </a:lnSpc>
            </a:pPr>
            <a:r>
              <a:rPr lang="en-US" sz="2800" i="1" smtClean="0"/>
              <a:t>Part-of-speech tagging </a:t>
            </a:r>
            <a:r>
              <a:rPr lang="en-US" sz="2800" smtClean="0"/>
              <a:t>classifies words into categories such as noun, verb or adjective</a:t>
            </a:r>
          </a:p>
          <a:p>
            <a:pPr eaLnBrk="1" hangingPunct="1">
              <a:lnSpc>
                <a:spcPct val="90000"/>
              </a:lnSpc>
            </a:pPr>
            <a:r>
              <a:rPr lang="en-US" sz="2800" i="1" smtClean="0"/>
              <a:t>Word sense disambiguation </a:t>
            </a:r>
            <a:r>
              <a:rPr lang="en-US" sz="2800" smtClean="0"/>
              <a:t>identifies the meaning of a word, given its usage, from among the multiple meanings that the word may have</a:t>
            </a:r>
          </a:p>
          <a:p>
            <a:pPr eaLnBrk="1" hangingPunct="1">
              <a:lnSpc>
                <a:spcPct val="90000"/>
              </a:lnSpc>
            </a:pPr>
            <a:r>
              <a:rPr lang="en-US" sz="2800" i="1" smtClean="0"/>
              <a:t>Parsing </a:t>
            </a:r>
            <a:r>
              <a:rPr lang="en-US" sz="2800" smtClean="0"/>
              <a:t>performs a grammatical analysis of a sentence. Shallow parsers identify only the main grammatical elements in a sentence, such as noun phrases and verb phrases, whereas deep parsers generate a complete representation of the grammatical structure of a sentence</a:t>
            </a:r>
          </a:p>
          <a:p>
            <a:pPr eaLnBrk="1" hangingPunct="1">
              <a:lnSpc>
                <a:spcPct val="90000"/>
              </a:lnSpc>
            </a:pPr>
            <a:endParaRPr lang="en-US" sz="28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eaLnBrk="1" hangingPunct="1"/>
            <a:r>
              <a:rPr lang="en-US" smtClean="0"/>
              <a:t>References / Applications</a:t>
            </a:r>
          </a:p>
        </p:txBody>
      </p:sp>
      <p:sp>
        <p:nvSpPr>
          <p:cNvPr id="50178" name="Content Placeholder 2"/>
          <p:cNvSpPr>
            <a:spLocks noGrp="1"/>
          </p:cNvSpPr>
          <p:nvPr>
            <p:ph idx="1"/>
          </p:nvPr>
        </p:nvSpPr>
        <p:spPr/>
        <p:txBody>
          <a:bodyPr/>
          <a:lstStyle/>
          <a:p>
            <a:pPr eaLnBrk="1" hangingPunct="1"/>
            <a:r>
              <a:rPr lang="en-US" smtClean="0">
                <a:hlinkClick r:id="rId2"/>
              </a:rPr>
              <a:t>http://www.cis.upenn.edu/~treebank/</a:t>
            </a:r>
            <a:endParaRPr lang="en-US" smtClean="0"/>
          </a:p>
          <a:p>
            <a:pPr lvl="2" eaLnBrk="1" hangingPunct="1"/>
            <a:r>
              <a:rPr lang="en-US" smtClean="0"/>
              <a:t>The Penn Treebank Project annotates naturally-occuring text for linguistic structure. Most notably, we produce skeletal parses showing rough syntactic and semantic information -- a </a:t>
            </a:r>
            <a:r>
              <a:rPr lang="en-US" i="1" smtClean="0"/>
              <a:t>bank</a:t>
            </a:r>
            <a:r>
              <a:rPr lang="en-US" smtClean="0"/>
              <a:t> of linguistic </a:t>
            </a:r>
            <a:r>
              <a:rPr lang="en-US" i="1" smtClean="0"/>
              <a:t>trees</a:t>
            </a:r>
            <a:r>
              <a:rPr lang="en-US" smtClean="0"/>
              <a:t>. </a:t>
            </a:r>
          </a:p>
          <a:p>
            <a:pPr eaLnBrk="1" hangingPunct="1"/>
            <a:r>
              <a:rPr lang="en-US" smtClean="0">
                <a:hlinkClick r:id="rId3"/>
              </a:rPr>
              <a:t>http://www.americancorpus.org/</a:t>
            </a:r>
            <a:endParaRPr lang="en-US" smtClean="0"/>
          </a:p>
          <a:p>
            <a:pPr eaLnBrk="1" hangingPunct="1"/>
            <a:r>
              <a:rPr lang="en-US" smtClean="0">
                <a:hlinkClick r:id="rId4"/>
              </a:rPr>
              <a:t>http://ucrel.lancs.ac.uk/claws/</a:t>
            </a:r>
            <a:endParaRPr lang="en-US" smtClean="0"/>
          </a:p>
          <a:p>
            <a:pPr eaLnBrk="1" hangingPunct="1"/>
            <a:r>
              <a:rPr lang="en-US" smtClean="0"/>
              <a:t>Stanford Natural Language Processing Group - http://nlp.stanford.edu/software/tagger.shtm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smtClean="0"/>
              <a:t>Motivation</a:t>
            </a:r>
          </a:p>
        </p:txBody>
      </p:sp>
      <p:sp>
        <p:nvSpPr>
          <p:cNvPr id="17410" name="Content Placeholder 2"/>
          <p:cNvSpPr>
            <a:spLocks noGrp="1"/>
          </p:cNvSpPr>
          <p:nvPr>
            <p:ph idx="1"/>
          </p:nvPr>
        </p:nvSpPr>
        <p:spPr/>
        <p:txBody>
          <a:bodyPr/>
          <a:lstStyle/>
          <a:p>
            <a:pPr eaLnBrk="1" hangingPunct="1">
              <a:lnSpc>
                <a:spcPct val="80000"/>
              </a:lnSpc>
            </a:pPr>
            <a:r>
              <a:rPr lang="en-US" sz="2700" smtClean="0"/>
              <a:t>Up until now we have been dealing with individual words and simple-minded (though useful) notions of what sequence of words are likely.</a:t>
            </a:r>
          </a:p>
          <a:p>
            <a:pPr eaLnBrk="1" hangingPunct="1">
              <a:lnSpc>
                <a:spcPct val="80000"/>
              </a:lnSpc>
            </a:pPr>
            <a:r>
              <a:rPr lang="en-US" sz="2700" smtClean="0"/>
              <a:t>Now we turn to the study of how words</a:t>
            </a:r>
          </a:p>
          <a:p>
            <a:pPr lvl="1" eaLnBrk="1" hangingPunct="1">
              <a:lnSpc>
                <a:spcPct val="80000"/>
              </a:lnSpc>
            </a:pPr>
            <a:r>
              <a:rPr lang="en-US" sz="2400" smtClean="0"/>
              <a:t>Are clustered into classes</a:t>
            </a:r>
          </a:p>
          <a:p>
            <a:pPr lvl="1" eaLnBrk="1" hangingPunct="1">
              <a:lnSpc>
                <a:spcPct val="80000"/>
              </a:lnSpc>
            </a:pPr>
            <a:r>
              <a:rPr lang="en-US" sz="2400" smtClean="0"/>
              <a:t>Group with their neighbors to form phrases and sentences</a:t>
            </a:r>
          </a:p>
          <a:p>
            <a:pPr lvl="1" eaLnBrk="1" hangingPunct="1">
              <a:lnSpc>
                <a:spcPct val="80000"/>
              </a:lnSpc>
            </a:pPr>
            <a:r>
              <a:rPr lang="en-US" sz="2400" smtClean="0"/>
              <a:t>Depend on other words</a:t>
            </a:r>
          </a:p>
          <a:p>
            <a:pPr eaLnBrk="1" hangingPunct="1">
              <a:lnSpc>
                <a:spcPct val="80000"/>
              </a:lnSpc>
            </a:pPr>
            <a:r>
              <a:rPr lang="en-US" sz="2700" smtClean="0"/>
              <a:t>Interesting notions: </a:t>
            </a:r>
          </a:p>
          <a:p>
            <a:pPr lvl="1" eaLnBrk="1" hangingPunct="1">
              <a:lnSpc>
                <a:spcPct val="80000"/>
              </a:lnSpc>
            </a:pPr>
            <a:r>
              <a:rPr lang="en-US" sz="2400" smtClean="0"/>
              <a:t>Word order</a:t>
            </a:r>
          </a:p>
          <a:p>
            <a:pPr lvl="1" eaLnBrk="1" hangingPunct="1">
              <a:lnSpc>
                <a:spcPct val="80000"/>
              </a:lnSpc>
            </a:pPr>
            <a:r>
              <a:rPr lang="en-US" sz="2400" smtClean="0"/>
              <a:t>Constituency</a:t>
            </a:r>
          </a:p>
          <a:p>
            <a:pPr lvl="1" eaLnBrk="1" hangingPunct="1">
              <a:lnSpc>
                <a:spcPct val="80000"/>
              </a:lnSpc>
            </a:pPr>
            <a:r>
              <a:rPr lang="en-US" sz="2400" smtClean="0"/>
              <a:t>Grammatical relations</a:t>
            </a:r>
          </a:p>
          <a:p>
            <a:pPr eaLnBrk="1" hangingPunct="1">
              <a:lnSpc>
                <a:spcPct val="80000"/>
              </a:lnSpc>
            </a:pPr>
            <a:r>
              <a:rPr lang="en-US" sz="2700" smtClean="0"/>
              <a:t>Today: syntactic word classes – part of speech tagging</a:t>
            </a:r>
          </a:p>
          <a:p>
            <a:pPr eaLnBrk="1" hangingPunct="1">
              <a:lnSpc>
                <a:spcPct val="80000"/>
              </a:lnSpc>
            </a:pPr>
            <a:endParaRPr lang="en-US" sz="27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smtClean="0"/>
              <a:t>Part-Of-Speech Tagging</a:t>
            </a:r>
          </a:p>
        </p:txBody>
      </p:sp>
      <p:sp>
        <p:nvSpPr>
          <p:cNvPr id="18434" name="Content Placeholder 2"/>
          <p:cNvSpPr>
            <a:spLocks noGrp="1"/>
          </p:cNvSpPr>
          <p:nvPr>
            <p:ph idx="1"/>
          </p:nvPr>
        </p:nvSpPr>
        <p:spPr/>
        <p:txBody>
          <a:bodyPr/>
          <a:lstStyle/>
          <a:p>
            <a:pPr eaLnBrk="1" hangingPunct="1">
              <a:lnSpc>
                <a:spcPct val="80000"/>
              </a:lnSpc>
            </a:pPr>
            <a:r>
              <a:rPr lang="en-US" sz="2400" smtClean="0"/>
              <a:t>At the step where text has been broken into tokens and sentences.</a:t>
            </a:r>
          </a:p>
          <a:p>
            <a:pPr eaLnBrk="1" hangingPunct="1">
              <a:lnSpc>
                <a:spcPct val="80000"/>
              </a:lnSpc>
            </a:pPr>
            <a:r>
              <a:rPr lang="en-US" sz="2400" smtClean="0"/>
              <a:t>If no linguistic analysis is necessary, one might proceed directly to feature generation in which the “features” will be obtained from the tokens.</a:t>
            </a:r>
          </a:p>
          <a:p>
            <a:pPr eaLnBrk="1" hangingPunct="1">
              <a:lnSpc>
                <a:spcPct val="80000"/>
              </a:lnSpc>
            </a:pPr>
            <a:r>
              <a:rPr lang="en-US" sz="2400" smtClean="0"/>
              <a:t>If a goal is more specific, such as recognizing names of people, place and organizations, it is usually desirable to perform additional linguistic analyses of the text to extract more sophisticated features.</a:t>
            </a:r>
          </a:p>
          <a:p>
            <a:pPr eaLnBrk="1" hangingPunct="1">
              <a:lnSpc>
                <a:spcPct val="80000"/>
              </a:lnSpc>
            </a:pPr>
            <a:r>
              <a:rPr lang="en-US" sz="2400" smtClean="0"/>
              <a:t>Find POS for each token.</a:t>
            </a:r>
          </a:p>
          <a:p>
            <a:pPr eaLnBrk="1" hangingPunct="1">
              <a:lnSpc>
                <a:spcPct val="80000"/>
              </a:lnSpc>
            </a:pPr>
            <a:r>
              <a:rPr lang="en-US" sz="2400" smtClean="0"/>
              <a:t>Words are organized into grammatical classes or parts of speech.</a:t>
            </a:r>
          </a:p>
          <a:p>
            <a:pPr eaLnBrk="1" hangingPunct="1">
              <a:lnSpc>
                <a:spcPct val="80000"/>
              </a:lnSpc>
            </a:pPr>
            <a:r>
              <a:rPr lang="en-US" sz="2400" smtClean="0"/>
              <a:t>English : nouns, verbs, adjectives, adverbs, prepositions, conjunctions.</a:t>
            </a:r>
          </a:p>
          <a:p>
            <a:pPr lvl="1"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p:nvPr>
        </p:nvSpPr>
        <p:spPr/>
        <p:txBody>
          <a:bodyPr/>
          <a:lstStyle/>
          <a:p>
            <a:pPr eaLnBrk="1" hangingPunct="1"/>
            <a:r>
              <a:rPr lang="en-US" smtClean="0"/>
              <a:t>History of POS Tagging</a:t>
            </a:r>
          </a:p>
        </p:txBody>
      </p:sp>
      <p:sp>
        <p:nvSpPr>
          <p:cNvPr id="19458" name="Rectangle 3"/>
          <p:cNvSpPr>
            <a:spLocks noGrp="1"/>
          </p:cNvSpPr>
          <p:nvPr>
            <p:ph type="body" idx="1"/>
          </p:nvPr>
        </p:nvSpPr>
        <p:spPr/>
        <p:txBody>
          <a:bodyPr/>
          <a:lstStyle/>
          <a:p>
            <a:pPr eaLnBrk="1" hangingPunct="1">
              <a:lnSpc>
                <a:spcPct val="80000"/>
              </a:lnSpc>
            </a:pPr>
            <a:r>
              <a:rPr lang="en-US" sz="2800" smtClean="0"/>
              <a:t>Research on part-of-speech tagging has been closely tied to </a:t>
            </a:r>
            <a:r>
              <a:rPr lang="en-US" sz="2800" smtClean="0">
                <a:hlinkClick r:id="rId2" tooltip="Corpus linguistics"/>
              </a:rPr>
              <a:t>corpus linguistics</a:t>
            </a:r>
            <a:r>
              <a:rPr lang="en-US" sz="2800" smtClean="0"/>
              <a:t>. The first major corpus of English for computer analysis was the </a:t>
            </a:r>
            <a:r>
              <a:rPr lang="en-US" sz="2800" smtClean="0">
                <a:hlinkClick r:id="rId3" tooltip="Brown Corpus"/>
              </a:rPr>
              <a:t>Brown Corpus</a:t>
            </a:r>
            <a:r>
              <a:rPr lang="en-US" sz="2800" smtClean="0"/>
              <a:t> developed at </a:t>
            </a:r>
            <a:r>
              <a:rPr lang="en-US" sz="2800" smtClean="0">
                <a:hlinkClick r:id="rId4" tooltip="Brown University"/>
              </a:rPr>
              <a:t>Brown University</a:t>
            </a:r>
            <a:r>
              <a:rPr lang="en-US" sz="2800" smtClean="0"/>
              <a:t> by </a:t>
            </a:r>
            <a:r>
              <a:rPr lang="en-US" sz="2800" smtClean="0">
                <a:hlinkClick r:id="rId5" tooltip="Henry Kucera"/>
              </a:rPr>
              <a:t>Henry Kucera</a:t>
            </a:r>
            <a:r>
              <a:rPr lang="en-US" sz="2800" smtClean="0"/>
              <a:t> and , in the mid-1960s.</a:t>
            </a:r>
          </a:p>
          <a:p>
            <a:pPr eaLnBrk="1" hangingPunct="1">
              <a:lnSpc>
                <a:spcPct val="80000"/>
              </a:lnSpc>
            </a:pPr>
            <a:r>
              <a:rPr lang="en-US" sz="2800" smtClean="0"/>
              <a:t>Consists of about 1,000,000 words of running English prose text, made up of 500 samples from randomly chosen publications. Each sample is 2,000 words.</a:t>
            </a:r>
          </a:p>
          <a:p>
            <a:pPr eaLnBrk="1" hangingPunct="1">
              <a:lnSpc>
                <a:spcPct val="80000"/>
              </a:lnSpc>
            </a:pPr>
            <a:r>
              <a:rPr lang="en-US" sz="2800" smtClean="0"/>
              <a:t>Mid 1980s, researchers in Europe began to use </a:t>
            </a:r>
            <a:r>
              <a:rPr lang="en-US" sz="2800" smtClean="0">
                <a:hlinkClick r:id="rId6" tooltip="Hidden Markov model"/>
              </a:rPr>
              <a:t>hidden Markov models</a:t>
            </a:r>
            <a:r>
              <a:rPr lang="en-US" sz="2800" smtClean="0"/>
              <a:t> (HMMs) to disambiguate parts of speech, when working to tag the of British English. HMMs involve counting cases (such as from the Brown Corpus), and making a table of the probabilities of certain sequences.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t>  </a:t>
            </a:r>
            <a:r>
              <a:rPr lang="en-US" cap="small" dirty="0" smtClean="0"/>
              <a:t>CORPUS</a:t>
            </a:r>
            <a:endParaRPr lang="en-US" dirty="0"/>
          </a:p>
        </p:txBody>
      </p:sp>
      <p:sp>
        <p:nvSpPr>
          <p:cNvPr id="20482" name="Content Placeholder 2"/>
          <p:cNvSpPr>
            <a:spLocks noGrp="1"/>
          </p:cNvSpPr>
          <p:nvPr>
            <p:ph idx="1"/>
          </p:nvPr>
        </p:nvSpPr>
        <p:spPr/>
        <p:txBody>
          <a:bodyPr/>
          <a:lstStyle/>
          <a:p>
            <a:pPr eaLnBrk="1" hangingPunct="1">
              <a:lnSpc>
                <a:spcPct val="80000"/>
              </a:lnSpc>
            </a:pPr>
            <a:r>
              <a:rPr lang="en-US" sz="2000" b="1" u="sng" smtClean="0">
                <a:hlinkClick r:id="rId2"/>
              </a:rPr>
              <a:t>C</a:t>
            </a:r>
            <a:r>
              <a:rPr lang="en-US" sz="2000" b="1" smtClean="0">
                <a:hlinkClick r:id="rId2"/>
              </a:rPr>
              <a:t>ORPUS </a:t>
            </a:r>
            <a:r>
              <a:rPr lang="en-US" sz="2000" b="1" u="sng" smtClean="0">
                <a:hlinkClick r:id="rId2"/>
              </a:rPr>
              <a:t>O</a:t>
            </a:r>
            <a:r>
              <a:rPr lang="en-US" sz="2000" b="1" smtClean="0">
                <a:hlinkClick r:id="rId2"/>
              </a:rPr>
              <a:t>F </a:t>
            </a:r>
            <a:r>
              <a:rPr lang="en-US" sz="2000" b="1" u="sng" smtClean="0">
                <a:hlinkClick r:id="rId2"/>
              </a:rPr>
              <a:t>C</a:t>
            </a:r>
            <a:r>
              <a:rPr lang="en-US" sz="2000" b="1" smtClean="0">
                <a:hlinkClick r:id="rId2"/>
              </a:rPr>
              <a:t>ONTEMPORARY </a:t>
            </a:r>
            <a:r>
              <a:rPr lang="en-US" sz="2000" b="1" u="sng" smtClean="0">
                <a:hlinkClick r:id="rId2"/>
              </a:rPr>
              <a:t>A</a:t>
            </a:r>
            <a:r>
              <a:rPr lang="en-US" sz="2000" b="1" smtClean="0">
                <a:hlinkClick r:id="rId2"/>
              </a:rPr>
              <a:t>MERICAN ENGLISH</a:t>
            </a:r>
            <a:r>
              <a:rPr lang="en-US" sz="2000" b="1" smtClean="0"/>
              <a:t> (COCA)</a:t>
            </a:r>
          </a:p>
          <a:p>
            <a:pPr eaLnBrk="1" hangingPunct="1">
              <a:lnSpc>
                <a:spcPct val="80000"/>
              </a:lnSpc>
            </a:pPr>
            <a:r>
              <a:rPr lang="en-US" sz="2000" smtClean="0"/>
              <a:t>The first large, balanced corpus of contemporary American English.</a:t>
            </a:r>
          </a:p>
          <a:p>
            <a:pPr eaLnBrk="1" hangingPunct="1">
              <a:lnSpc>
                <a:spcPct val="80000"/>
              </a:lnSpc>
            </a:pPr>
            <a:r>
              <a:rPr lang="en-US" sz="2000" smtClean="0"/>
              <a:t>The corpus contains more than </a:t>
            </a:r>
            <a:r>
              <a:rPr lang="en-US" sz="2000" b="1" smtClean="0">
                <a:hlinkClick r:id="rId3" action="ppaction://hlinkfile"/>
              </a:rPr>
              <a:t>385 million words</a:t>
            </a:r>
            <a:r>
              <a:rPr lang="en-US" sz="2000" smtClean="0"/>
              <a:t> of text, including </a:t>
            </a:r>
            <a:r>
              <a:rPr lang="en-US" sz="2000" b="1" smtClean="0">
                <a:hlinkClick r:id="rId3" action="ppaction://hlinkfile"/>
              </a:rPr>
              <a:t>20 million words each year from 1990-2008</a:t>
            </a:r>
            <a:r>
              <a:rPr lang="en-US" sz="2000" smtClean="0"/>
              <a:t>, and it is equally divided among spoken, fiction, popular magazines, newspapers, and academic texts. </a:t>
            </a:r>
          </a:p>
          <a:p>
            <a:pPr eaLnBrk="1" hangingPunct="1">
              <a:lnSpc>
                <a:spcPct val="80000"/>
              </a:lnSpc>
            </a:pPr>
            <a:r>
              <a:rPr lang="en-US" sz="2000" smtClean="0"/>
              <a:t>The interface allows you to search for </a:t>
            </a:r>
            <a:r>
              <a:rPr lang="en-US" sz="2000" b="1" smtClean="0">
                <a:hlinkClick r:id="rId4" action="ppaction://hlinkfile"/>
              </a:rPr>
              <a:t>exact words</a:t>
            </a:r>
            <a:r>
              <a:rPr lang="en-US" sz="2000" smtClean="0">
                <a:hlinkClick r:id="rId4" action="ppaction://hlinkfile"/>
              </a:rPr>
              <a:t> or </a:t>
            </a:r>
            <a:r>
              <a:rPr lang="en-US" sz="2000" b="1" smtClean="0">
                <a:hlinkClick r:id="rId4" action="ppaction://hlinkfile"/>
              </a:rPr>
              <a:t>phrases, wildcards, lemmas,</a:t>
            </a:r>
            <a:r>
              <a:rPr lang="en-US" sz="2000" smtClean="0">
                <a:hlinkClick r:id="rId4" action="ppaction://hlinkfile"/>
              </a:rPr>
              <a:t> </a:t>
            </a:r>
            <a:r>
              <a:rPr lang="en-US" sz="2000" b="1" smtClean="0">
                <a:hlinkClick r:id="rId4" action="ppaction://hlinkfile"/>
              </a:rPr>
              <a:t>part of speech</a:t>
            </a:r>
            <a:r>
              <a:rPr lang="en-US" sz="2000" smtClean="0">
                <a:hlinkClick r:id="rId4" action="ppaction://hlinkfile"/>
              </a:rPr>
              <a:t>, or any combinations of these</a:t>
            </a:r>
            <a:r>
              <a:rPr lang="en-US" sz="2000" smtClean="0"/>
              <a:t>.  You can </a:t>
            </a:r>
            <a:r>
              <a:rPr lang="en-US" sz="2000" b="1" smtClean="0">
                <a:hlinkClick r:id="rId5" action="ppaction://hlinkfile"/>
              </a:rPr>
              <a:t>search for surrounding words </a:t>
            </a:r>
            <a:r>
              <a:rPr lang="en-US" sz="2000" smtClean="0">
                <a:hlinkClick r:id="rId5" action="ppaction://hlinkfile"/>
              </a:rPr>
              <a:t>(collocates)</a:t>
            </a:r>
            <a:r>
              <a:rPr lang="en-US" sz="2000" smtClean="0"/>
              <a:t> within a ten-word window (e.g. all nouns somewhere near </a:t>
            </a:r>
            <a:r>
              <a:rPr lang="en-US" sz="2000" i="1" smtClean="0"/>
              <a:t>chain, </a:t>
            </a:r>
            <a:r>
              <a:rPr lang="en-US" sz="2000" smtClean="0"/>
              <a:t>all adjectives near </a:t>
            </a:r>
            <a:r>
              <a:rPr lang="en-US" sz="2000" i="1" smtClean="0"/>
              <a:t>woman</a:t>
            </a:r>
            <a:r>
              <a:rPr lang="en-US" sz="2000" smtClean="0"/>
              <a:t>, or all verbs near </a:t>
            </a:r>
            <a:r>
              <a:rPr lang="en-US" sz="2000" i="1" smtClean="0"/>
              <a:t>key</a:t>
            </a:r>
            <a:r>
              <a:rPr lang="en-US" sz="2000" smtClean="0"/>
              <a:t>). </a:t>
            </a:r>
          </a:p>
          <a:p>
            <a:pPr eaLnBrk="1" hangingPunct="1">
              <a:lnSpc>
                <a:spcPct val="80000"/>
              </a:lnSpc>
            </a:pPr>
            <a:r>
              <a:rPr lang="en-US" sz="2000" smtClean="0"/>
              <a:t>The corpus also allows you to easily </a:t>
            </a:r>
            <a:r>
              <a:rPr lang="en-US" sz="2000" b="1" smtClean="0">
                <a:hlinkClick r:id="rId6" action="ppaction://hlinkfile"/>
              </a:rPr>
              <a:t>limit searches by frequency </a:t>
            </a:r>
            <a:r>
              <a:rPr lang="en-US" sz="2000" smtClean="0">
                <a:hlinkClick r:id="rId6" action="ppaction://hlinkfile"/>
              </a:rPr>
              <a:t>and</a:t>
            </a:r>
            <a:r>
              <a:rPr lang="en-US" sz="2000" b="1" smtClean="0">
                <a:hlinkClick r:id="rId6" action="ppaction://hlinkfile"/>
              </a:rPr>
              <a:t> compare the frequency</a:t>
            </a:r>
            <a:r>
              <a:rPr lang="en-US" sz="2000" smtClean="0"/>
              <a:t> of words, phrases, and grammatical constructions, in at least two main ways:</a:t>
            </a:r>
          </a:p>
          <a:p>
            <a:pPr lvl="1" eaLnBrk="1" hangingPunct="1">
              <a:lnSpc>
                <a:spcPct val="80000"/>
              </a:lnSpc>
            </a:pPr>
            <a:r>
              <a:rPr lang="en-US" sz="2000" smtClean="0"/>
              <a:t>By </a:t>
            </a:r>
            <a:r>
              <a:rPr lang="en-US" sz="2000" b="1" smtClean="0"/>
              <a:t>genre</a:t>
            </a:r>
            <a:r>
              <a:rPr lang="en-US" sz="2000" smtClean="0"/>
              <a:t>: comparisons between spoken, fiction, popular magazines, newspapers, and academic, or even between sub-genres (or domains), such as movie scripts, sports magazines, newspaper editorial, or scientific journals </a:t>
            </a:r>
          </a:p>
          <a:p>
            <a:pPr lvl="1" eaLnBrk="1" hangingPunct="1">
              <a:lnSpc>
                <a:spcPct val="80000"/>
              </a:lnSpc>
            </a:pPr>
            <a:r>
              <a:rPr lang="en-US" sz="2000" smtClean="0"/>
              <a:t>Over </a:t>
            </a:r>
            <a:r>
              <a:rPr lang="en-US" sz="2000" b="1" smtClean="0"/>
              <a:t>time</a:t>
            </a:r>
            <a:r>
              <a:rPr lang="en-US" sz="2000" smtClean="0"/>
              <a:t>: compare different years from 1990 to the present time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en-US" smtClean="0"/>
              <a:t>Penn Treebank Tag Set</a:t>
            </a:r>
          </a:p>
        </p:txBody>
      </p:sp>
      <p:sp>
        <p:nvSpPr>
          <p:cNvPr id="3" name="Content Placeholder 2"/>
          <p:cNvSpPr>
            <a:spLocks noGrp="1"/>
          </p:cNvSpPr>
          <p:nvPr>
            <p:ph idx="1"/>
          </p:nvPr>
        </p:nvSpPr>
        <p:spPr/>
        <p:txBody>
          <a:bodyPr numCol="3" rtlCol="0">
            <a:normAutofit fontScale="47500" lnSpcReduction="20000"/>
          </a:bodyPr>
          <a:lstStyle/>
          <a:p>
            <a:pPr eaLnBrk="1" fontAlgn="auto" hangingPunct="1">
              <a:spcAft>
                <a:spcPts val="0"/>
              </a:spcAft>
              <a:buFont typeface="Arial" pitchFamily="34" charset="0"/>
              <a:buChar char="•"/>
              <a:defRPr/>
            </a:pPr>
            <a:r>
              <a:rPr lang="en-US" dirty="0" smtClean="0"/>
              <a:t>1. CC Coordinating conjunction </a:t>
            </a:r>
          </a:p>
          <a:p>
            <a:pPr eaLnBrk="1" fontAlgn="auto" hangingPunct="1">
              <a:spcAft>
                <a:spcPts val="0"/>
              </a:spcAft>
              <a:buFont typeface="Arial" pitchFamily="34" charset="0"/>
              <a:buChar char="•"/>
              <a:defRPr/>
            </a:pPr>
            <a:r>
              <a:rPr lang="en-US" dirty="0" smtClean="0"/>
              <a:t>2. CD Cardinal number </a:t>
            </a:r>
          </a:p>
          <a:p>
            <a:pPr eaLnBrk="1" fontAlgn="auto" hangingPunct="1">
              <a:spcAft>
                <a:spcPts val="0"/>
              </a:spcAft>
              <a:buFont typeface="Arial" pitchFamily="34" charset="0"/>
              <a:buChar char="•"/>
              <a:defRPr/>
            </a:pPr>
            <a:r>
              <a:rPr lang="en-US" dirty="0" smtClean="0"/>
              <a:t>3. DT Determiner </a:t>
            </a:r>
          </a:p>
          <a:p>
            <a:pPr eaLnBrk="1" fontAlgn="auto" hangingPunct="1">
              <a:spcAft>
                <a:spcPts val="0"/>
              </a:spcAft>
              <a:buFont typeface="Arial" pitchFamily="34" charset="0"/>
              <a:buChar char="•"/>
              <a:defRPr/>
            </a:pPr>
            <a:r>
              <a:rPr lang="en-US" dirty="0" smtClean="0"/>
              <a:t>4. EX Existential </a:t>
            </a:r>
            <a:r>
              <a:rPr lang="en-US" i="1" dirty="0" smtClean="0"/>
              <a:t>there</a:t>
            </a:r>
            <a:r>
              <a:rPr lang="en-US" dirty="0" smtClean="0"/>
              <a:t> </a:t>
            </a:r>
          </a:p>
          <a:p>
            <a:pPr eaLnBrk="1" fontAlgn="auto" hangingPunct="1">
              <a:spcAft>
                <a:spcPts val="0"/>
              </a:spcAft>
              <a:buFont typeface="Arial" pitchFamily="34" charset="0"/>
              <a:buChar char="•"/>
              <a:defRPr/>
            </a:pPr>
            <a:r>
              <a:rPr lang="en-US" dirty="0" smtClean="0"/>
              <a:t>5. FW Foreign word </a:t>
            </a:r>
          </a:p>
          <a:p>
            <a:pPr eaLnBrk="1" fontAlgn="auto" hangingPunct="1">
              <a:spcAft>
                <a:spcPts val="0"/>
              </a:spcAft>
              <a:buFont typeface="Arial" pitchFamily="34" charset="0"/>
              <a:buChar char="•"/>
              <a:defRPr/>
            </a:pPr>
            <a:r>
              <a:rPr lang="en-US" dirty="0" smtClean="0"/>
              <a:t>6. IN Preposition or subordinating conjunction </a:t>
            </a:r>
          </a:p>
          <a:p>
            <a:pPr eaLnBrk="1" fontAlgn="auto" hangingPunct="1">
              <a:spcAft>
                <a:spcPts val="0"/>
              </a:spcAft>
              <a:buFont typeface="Arial" pitchFamily="34" charset="0"/>
              <a:buChar char="•"/>
              <a:defRPr/>
            </a:pPr>
            <a:r>
              <a:rPr lang="en-US" dirty="0" smtClean="0"/>
              <a:t>7. JJ Adjective </a:t>
            </a:r>
          </a:p>
          <a:p>
            <a:pPr eaLnBrk="1" fontAlgn="auto" hangingPunct="1">
              <a:spcAft>
                <a:spcPts val="0"/>
              </a:spcAft>
              <a:buFont typeface="Arial" pitchFamily="34" charset="0"/>
              <a:buChar char="•"/>
              <a:defRPr/>
            </a:pPr>
            <a:r>
              <a:rPr lang="en-US" dirty="0" smtClean="0"/>
              <a:t>8. JJR Adjective, comparative </a:t>
            </a:r>
          </a:p>
          <a:p>
            <a:pPr eaLnBrk="1" fontAlgn="auto" hangingPunct="1">
              <a:spcAft>
                <a:spcPts val="0"/>
              </a:spcAft>
              <a:buFont typeface="Arial" pitchFamily="34" charset="0"/>
              <a:buChar char="•"/>
              <a:defRPr/>
            </a:pPr>
            <a:r>
              <a:rPr lang="en-US" dirty="0" smtClean="0"/>
              <a:t>9. JJS Adjective, superlative </a:t>
            </a:r>
          </a:p>
          <a:p>
            <a:pPr eaLnBrk="1" fontAlgn="auto" hangingPunct="1">
              <a:spcAft>
                <a:spcPts val="0"/>
              </a:spcAft>
              <a:buFont typeface="Arial" pitchFamily="34" charset="0"/>
              <a:buChar char="•"/>
              <a:defRPr/>
            </a:pPr>
            <a:r>
              <a:rPr lang="en-US" dirty="0" smtClean="0"/>
              <a:t>10. LS List item marker </a:t>
            </a:r>
          </a:p>
          <a:p>
            <a:pPr eaLnBrk="1" fontAlgn="auto" hangingPunct="1">
              <a:spcAft>
                <a:spcPts val="0"/>
              </a:spcAft>
              <a:buFont typeface="Arial" pitchFamily="34" charset="0"/>
              <a:buChar char="•"/>
              <a:defRPr/>
            </a:pPr>
            <a:r>
              <a:rPr lang="en-US" dirty="0" smtClean="0"/>
              <a:t>11. MD Modal </a:t>
            </a:r>
          </a:p>
          <a:p>
            <a:pPr eaLnBrk="1" fontAlgn="auto" hangingPunct="1">
              <a:spcAft>
                <a:spcPts val="0"/>
              </a:spcAft>
              <a:buFont typeface="Arial" pitchFamily="34" charset="0"/>
              <a:buChar char="•"/>
              <a:defRPr/>
            </a:pPr>
            <a:r>
              <a:rPr lang="en-US" dirty="0" smtClean="0"/>
              <a:t>12. NN Noun, singular or mass </a:t>
            </a:r>
          </a:p>
          <a:p>
            <a:pPr eaLnBrk="1" fontAlgn="auto" hangingPunct="1">
              <a:spcAft>
                <a:spcPts val="0"/>
              </a:spcAft>
              <a:buFont typeface="Arial" pitchFamily="34" charset="0"/>
              <a:buChar char="•"/>
              <a:defRPr/>
            </a:pPr>
            <a:r>
              <a:rPr lang="en-US" dirty="0" smtClean="0"/>
              <a:t>13. NNS Noun, plural</a:t>
            </a:r>
          </a:p>
          <a:p>
            <a:pPr eaLnBrk="1" fontAlgn="auto" hangingPunct="1">
              <a:spcAft>
                <a:spcPts val="0"/>
              </a:spcAft>
              <a:buFont typeface="Arial" pitchFamily="34" charset="0"/>
              <a:buChar char="•"/>
              <a:defRPr/>
            </a:pPr>
            <a:r>
              <a:rPr lang="en-US" dirty="0" smtClean="0"/>
              <a:t>14. NP Proper noun, singular </a:t>
            </a:r>
          </a:p>
          <a:p>
            <a:pPr eaLnBrk="1" fontAlgn="auto" hangingPunct="1">
              <a:spcAft>
                <a:spcPts val="0"/>
              </a:spcAft>
              <a:buFont typeface="Arial" pitchFamily="34" charset="0"/>
              <a:buChar char="•"/>
              <a:defRPr/>
            </a:pPr>
            <a:r>
              <a:rPr lang="en-US" dirty="0" smtClean="0"/>
              <a:t>15. NPS Proper noun, plural </a:t>
            </a:r>
          </a:p>
          <a:p>
            <a:pPr eaLnBrk="1" fontAlgn="auto" hangingPunct="1">
              <a:spcAft>
                <a:spcPts val="0"/>
              </a:spcAft>
              <a:buFont typeface="Arial" pitchFamily="34" charset="0"/>
              <a:buChar char="•"/>
              <a:defRPr/>
            </a:pPr>
            <a:r>
              <a:rPr lang="en-US" dirty="0" smtClean="0"/>
              <a:t>16. PDT </a:t>
            </a:r>
            <a:r>
              <a:rPr lang="en-US" dirty="0" err="1" smtClean="0"/>
              <a:t>Predeterminer</a:t>
            </a:r>
            <a:r>
              <a:rPr lang="en-US" dirty="0" smtClean="0"/>
              <a:t> </a:t>
            </a:r>
          </a:p>
          <a:p>
            <a:pPr eaLnBrk="1" fontAlgn="auto" hangingPunct="1">
              <a:spcAft>
                <a:spcPts val="0"/>
              </a:spcAft>
              <a:buFont typeface="Arial" pitchFamily="34" charset="0"/>
              <a:buChar char="•"/>
              <a:defRPr/>
            </a:pPr>
            <a:r>
              <a:rPr lang="en-US" dirty="0" smtClean="0"/>
              <a:t>17. POS Possessive ending </a:t>
            </a:r>
          </a:p>
          <a:p>
            <a:pPr eaLnBrk="1" fontAlgn="auto" hangingPunct="1">
              <a:spcAft>
                <a:spcPts val="0"/>
              </a:spcAft>
              <a:buFont typeface="Arial" pitchFamily="34" charset="0"/>
              <a:buChar char="•"/>
              <a:defRPr/>
            </a:pPr>
            <a:r>
              <a:rPr lang="en-US" dirty="0" smtClean="0"/>
              <a:t>18. PP Personal pronoun </a:t>
            </a:r>
          </a:p>
          <a:p>
            <a:pPr eaLnBrk="1" fontAlgn="auto" hangingPunct="1">
              <a:spcAft>
                <a:spcPts val="0"/>
              </a:spcAft>
              <a:buFont typeface="Arial" pitchFamily="34" charset="0"/>
              <a:buChar char="•"/>
              <a:defRPr/>
            </a:pPr>
            <a:r>
              <a:rPr lang="en-US" dirty="0" smtClean="0"/>
              <a:t>19. PP$ Possessive pronoun </a:t>
            </a:r>
          </a:p>
          <a:p>
            <a:pPr eaLnBrk="1" fontAlgn="auto" hangingPunct="1">
              <a:spcAft>
                <a:spcPts val="0"/>
              </a:spcAft>
              <a:buFont typeface="Arial" pitchFamily="34" charset="0"/>
              <a:buChar char="•"/>
              <a:defRPr/>
            </a:pPr>
            <a:r>
              <a:rPr lang="en-US" dirty="0" smtClean="0"/>
              <a:t>20. RB Adverb </a:t>
            </a:r>
          </a:p>
          <a:p>
            <a:pPr eaLnBrk="1" fontAlgn="auto" hangingPunct="1">
              <a:spcAft>
                <a:spcPts val="0"/>
              </a:spcAft>
              <a:buFont typeface="Arial" pitchFamily="34" charset="0"/>
              <a:buChar char="•"/>
              <a:defRPr/>
            </a:pPr>
            <a:r>
              <a:rPr lang="en-US" dirty="0" smtClean="0"/>
              <a:t>21. RBR Adverb, comparative </a:t>
            </a:r>
          </a:p>
          <a:p>
            <a:pPr eaLnBrk="1" fontAlgn="auto" hangingPunct="1">
              <a:spcAft>
                <a:spcPts val="0"/>
              </a:spcAft>
              <a:buFont typeface="Arial" pitchFamily="34" charset="0"/>
              <a:buChar char="•"/>
              <a:defRPr/>
            </a:pPr>
            <a:r>
              <a:rPr lang="en-US" dirty="0" smtClean="0"/>
              <a:t>22. RBS Adverb, superlative </a:t>
            </a:r>
          </a:p>
          <a:p>
            <a:pPr eaLnBrk="1" fontAlgn="auto" hangingPunct="1">
              <a:spcAft>
                <a:spcPts val="0"/>
              </a:spcAft>
              <a:buFont typeface="Arial" pitchFamily="34" charset="0"/>
              <a:buChar char="•"/>
              <a:defRPr/>
            </a:pPr>
            <a:r>
              <a:rPr lang="en-US" dirty="0" smtClean="0"/>
              <a:t>23. RP Particle </a:t>
            </a:r>
          </a:p>
          <a:p>
            <a:pPr eaLnBrk="1" fontAlgn="auto" hangingPunct="1">
              <a:spcAft>
                <a:spcPts val="0"/>
              </a:spcAft>
              <a:buFont typeface="Arial" pitchFamily="34" charset="0"/>
              <a:buChar char="•"/>
              <a:defRPr/>
            </a:pPr>
            <a:r>
              <a:rPr lang="en-US" dirty="0" smtClean="0"/>
              <a:t>24. SYM Symbol </a:t>
            </a:r>
          </a:p>
          <a:p>
            <a:pPr eaLnBrk="1" fontAlgn="auto" hangingPunct="1">
              <a:spcAft>
                <a:spcPts val="0"/>
              </a:spcAft>
              <a:buFont typeface="Arial" pitchFamily="34" charset="0"/>
              <a:buChar char="•"/>
              <a:defRPr/>
            </a:pPr>
            <a:r>
              <a:rPr lang="en-US" dirty="0" smtClean="0"/>
              <a:t>25. TO </a:t>
            </a:r>
            <a:r>
              <a:rPr lang="en-US" i="1" dirty="0" err="1" smtClean="0"/>
              <a:t>to</a:t>
            </a:r>
            <a:r>
              <a:rPr lang="en-US" dirty="0" smtClean="0"/>
              <a:t> </a:t>
            </a:r>
          </a:p>
          <a:p>
            <a:pPr eaLnBrk="1" fontAlgn="auto" hangingPunct="1">
              <a:spcAft>
                <a:spcPts val="0"/>
              </a:spcAft>
              <a:buFont typeface="Arial" pitchFamily="34" charset="0"/>
              <a:buChar char="•"/>
              <a:defRPr/>
            </a:pPr>
            <a:r>
              <a:rPr lang="en-US" dirty="0" smtClean="0"/>
              <a:t>26. UH Interjection </a:t>
            </a:r>
          </a:p>
          <a:p>
            <a:pPr eaLnBrk="1" fontAlgn="auto" hangingPunct="1">
              <a:spcAft>
                <a:spcPts val="0"/>
              </a:spcAft>
              <a:buFont typeface="Arial" pitchFamily="34" charset="0"/>
              <a:buChar char="•"/>
              <a:defRPr/>
            </a:pPr>
            <a:r>
              <a:rPr lang="en-US" dirty="0" smtClean="0"/>
              <a:t>27. VB Verb, base form </a:t>
            </a:r>
          </a:p>
          <a:p>
            <a:pPr eaLnBrk="1" fontAlgn="auto" hangingPunct="1">
              <a:spcAft>
                <a:spcPts val="0"/>
              </a:spcAft>
              <a:buFont typeface="Arial" pitchFamily="34" charset="0"/>
              <a:buChar char="•"/>
              <a:defRPr/>
            </a:pPr>
            <a:r>
              <a:rPr lang="en-US" dirty="0" smtClean="0"/>
              <a:t>28. VBD Verb, past tense </a:t>
            </a:r>
          </a:p>
          <a:p>
            <a:pPr eaLnBrk="1" fontAlgn="auto" hangingPunct="1">
              <a:spcAft>
                <a:spcPts val="0"/>
              </a:spcAft>
              <a:buFont typeface="Arial" pitchFamily="34" charset="0"/>
              <a:buChar char="•"/>
              <a:defRPr/>
            </a:pPr>
            <a:r>
              <a:rPr lang="en-US" dirty="0" smtClean="0"/>
              <a:t>29. VBG Verb, gerund or present participle </a:t>
            </a:r>
          </a:p>
          <a:p>
            <a:pPr eaLnBrk="1" fontAlgn="auto" hangingPunct="1">
              <a:spcAft>
                <a:spcPts val="0"/>
              </a:spcAft>
              <a:buFont typeface="Arial" pitchFamily="34" charset="0"/>
              <a:buChar char="•"/>
              <a:defRPr/>
            </a:pPr>
            <a:r>
              <a:rPr lang="en-US" dirty="0" smtClean="0"/>
              <a:t>30. VBN Verb, past participle</a:t>
            </a:r>
          </a:p>
          <a:p>
            <a:pPr eaLnBrk="1" fontAlgn="auto" hangingPunct="1">
              <a:spcAft>
                <a:spcPts val="0"/>
              </a:spcAft>
              <a:buFont typeface="Arial" pitchFamily="34" charset="0"/>
              <a:buChar char="•"/>
              <a:defRPr/>
            </a:pPr>
            <a:r>
              <a:rPr lang="en-US" dirty="0" smtClean="0"/>
              <a:t>31. VBP Verb, non-3rd person singular present </a:t>
            </a:r>
          </a:p>
          <a:p>
            <a:pPr eaLnBrk="1" fontAlgn="auto" hangingPunct="1">
              <a:spcAft>
                <a:spcPts val="0"/>
              </a:spcAft>
              <a:buFont typeface="Arial" pitchFamily="34" charset="0"/>
              <a:buChar char="•"/>
              <a:defRPr/>
            </a:pPr>
            <a:r>
              <a:rPr lang="en-US" dirty="0" smtClean="0"/>
              <a:t>32. VBZ Verb, 3rd person singular present </a:t>
            </a:r>
          </a:p>
          <a:p>
            <a:pPr eaLnBrk="1" fontAlgn="auto" hangingPunct="1">
              <a:spcAft>
                <a:spcPts val="0"/>
              </a:spcAft>
              <a:buFont typeface="Arial" pitchFamily="34" charset="0"/>
              <a:buChar char="•"/>
              <a:defRPr/>
            </a:pPr>
            <a:r>
              <a:rPr lang="en-US" dirty="0" smtClean="0"/>
              <a:t>33. WDT </a:t>
            </a:r>
            <a:r>
              <a:rPr lang="en-US" dirty="0" err="1" smtClean="0"/>
              <a:t>Wh</a:t>
            </a:r>
            <a:r>
              <a:rPr lang="en-US" dirty="0" smtClean="0"/>
              <a:t>-determiner </a:t>
            </a:r>
          </a:p>
          <a:p>
            <a:pPr eaLnBrk="1" fontAlgn="auto" hangingPunct="1">
              <a:spcAft>
                <a:spcPts val="0"/>
              </a:spcAft>
              <a:buFont typeface="Arial" pitchFamily="34" charset="0"/>
              <a:buChar char="•"/>
              <a:defRPr/>
            </a:pPr>
            <a:r>
              <a:rPr lang="en-US" dirty="0" smtClean="0"/>
              <a:t>34. WP </a:t>
            </a:r>
            <a:r>
              <a:rPr lang="en-US" dirty="0" err="1" smtClean="0"/>
              <a:t>Wh</a:t>
            </a:r>
            <a:r>
              <a:rPr lang="en-US" dirty="0" smtClean="0"/>
              <a:t>-pronoun </a:t>
            </a:r>
          </a:p>
          <a:p>
            <a:pPr eaLnBrk="1" fontAlgn="auto" hangingPunct="1">
              <a:spcAft>
                <a:spcPts val="0"/>
              </a:spcAft>
              <a:buFont typeface="Arial" pitchFamily="34" charset="0"/>
              <a:buChar char="•"/>
              <a:defRPr/>
            </a:pPr>
            <a:r>
              <a:rPr lang="en-US" dirty="0" smtClean="0"/>
              <a:t>35. WP$ Possessive </a:t>
            </a:r>
            <a:r>
              <a:rPr lang="en-US" dirty="0" err="1" smtClean="0"/>
              <a:t>wh</a:t>
            </a:r>
            <a:r>
              <a:rPr lang="en-US" dirty="0" smtClean="0"/>
              <a:t>-pronoun </a:t>
            </a:r>
          </a:p>
          <a:p>
            <a:pPr eaLnBrk="1" fontAlgn="auto" hangingPunct="1">
              <a:spcAft>
                <a:spcPts val="0"/>
              </a:spcAft>
              <a:buFont typeface="Arial" pitchFamily="34" charset="0"/>
              <a:buChar char="•"/>
              <a:defRPr/>
            </a:pPr>
            <a:r>
              <a:rPr lang="en-US" dirty="0" smtClean="0"/>
              <a:t>36. WRB </a:t>
            </a:r>
            <a:r>
              <a:rPr lang="en-US" dirty="0" err="1" smtClean="0"/>
              <a:t>Wh</a:t>
            </a:r>
            <a:r>
              <a:rPr lang="en-US" dirty="0" smtClean="0"/>
              <a:t>-adverb </a:t>
            </a:r>
            <a:endParaRPr lang="en-US" dirty="0"/>
          </a:p>
        </p:txBody>
      </p:sp>
      <p:sp>
        <p:nvSpPr>
          <p:cNvPr id="21507" name="TextBox 3"/>
          <p:cNvSpPr txBox="1">
            <a:spLocks noChangeArrowheads="1"/>
          </p:cNvSpPr>
          <p:nvPr/>
        </p:nvSpPr>
        <p:spPr bwMode="auto">
          <a:xfrm>
            <a:off x="1600200" y="6324600"/>
            <a:ext cx="6096000" cy="244475"/>
          </a:xfrm>
          <a:prstGeom prst="rect">
            <a:avLst/>
          </a:prstGeom>
          <a:noFill/>
          <a:ln w="9525">
            <a:noFill/>
            <a:miter lim="800000"/>
            <a:headEnd/>
            <a:tailEnd/>
          </a:ln>
        </p:spPr>
        <p:txBody>
          <a:bodyPr>
            <a:spAutoFit/>
          </a:bodyPr>
          <a:lstStyle/>
          <a:p>
            <a:r>
              <a:rPr lang="en-US" sz="1000">
                <a:latin typeface="Calibri" pitchFamily="34" charset="0"/>
              </a:rPr>
              <a:t>http://www.ims.uni-stuttgart.de/projekte/CorpusWorkbench/CQP-HTMLDemo/PennTreebankTS.html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smtClean="0"/>
              <a:t>Assigning POS to Tokens</a:t>
            </a:r>
          </a:p>
        </p:txBody>
      </p:sp>
      <p:sp>
        <p:nvSpPr>
          <p:cNvPr id="22530" name="Content Placeholder 2"/>
          <p:cNvSpPr>
            <a:spLocks noGrp="1"/>
          </p:cNvSpPr>
          <p:nvPr>
            <p:ph idx="1"/>
          </p:nvPr>
        </p:nvSpPr>
        <p:spPr/>
        <p:txBody>
          <a:bodyPr/>
          <a:lstStyle/>
          <a:p>
            <a:pPr eaLnBrk="1" hangingPunct="1">
              <a:lnSpc>
                <a:spcPct val="80000"/>
              </a:lnSpc>
            </a:pPr>
            <a:r>
              <a:rPr lang="en-US" sz="3000" smtClean="0"/>
              <a:t>Possible to manually tag POS. Ideally want automated system to identify POS.</a:t>
            </a:r>
          </a:p>
          <a:p>
            <a:pPr eaLnBrk="1" hangingPunct="1">
              <a:lnSpc>
                <a:spcPct val="80000"/>
              </a:lnSpc>
            </a:pPr>
            <a:r>
              <a:rPr lang="en-US" sz="3000" smtClean="0"/>
              <a:t>Most successful databases are one generated automatically by machine-learning algorithms from annotated copora. </a:t>
            </a:r>
          </a:p>
          <a:p>
            <a:pPr lvl="1" eaLnBrk="1" hangingPunct="1">
              <a:lnSpc>
                <a:spcPct val="80000"/>
              </a:lnSpc>
            </a:pPr>
            <a:r>
              <a:rPr lang="en-US" sz="2600" smtClean="0"/>
              <a:t>Example: </a:t>
            </a:r>
          </a:p>
          <a:p>
            <a:pPr lvl="2" eaLnBrk="1" hangingPunct="1">
              <a:lnSpc>
                <a:spcPct val="80000"/>
              </a:lnSpc>
            </a:pPr>
            <a:r>
              <a:rPr lang="en-US" sz="2200" smtClean="0"/>
              <a:t>Wall Street Journal suited well for certain type of data, but may not be ideal for something like email messages.</a:t>
            </a:r>
          </a:p>
          <a:p>
            <a:pPr lvl="2" eaLnBrk="1" hangingPunct="1">
              <a:lnSpc>
                <a:spcPct val="80000"/>
              </a:lnSpc>
            </a:pPr>
            <a:r>
              <a:rPr lang="en-US" sz="2200" smtClean="0"/>
              <a:t>A lot of military funding for things such as processing voluminous news source. </a:t>
            </a:r>
          </a:p>
          <a:p>
            <a:pPr lvl="2" eaLnBrk="1" hangingPunct="1">
              <a:lnSpc>
                <a:spcPct val="80000"/>
              </a:lnSpc>
            </a:pPr>
            <a:r>
              <a:rPr lang="en-US" sz="2200" smtClean="0"/>
              <a:t>Not much support for generating large training corpora in other domains.</a:t>
            </a:r>
          </a:p>
          <a:p>
            <a:pPr eaLnBrk="1" hangingPunct="1">
              <a:lnSpc>
                <a:spcPct val="80000"/>
              </a:lnSpc>
            </a:pPr>
            <a:endParaRPr lang="en-US" sz="30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2494</TotalTime>
  <Words>1905</Words>
  <Application>Microsoft Office PowerPoint</Application>
  <PresentationFormat>On-screen Show (4:3)</PresentationFormat>
  <Paragraphs>219</Paragraphs>
  <Slides>30</Slides>
  <Notes>9</Notes>
  <HiddenSlides>0</HiddenSlides>
  <MMClips>0</MMClips>
  <ScaleCrop>false</ScaleCrop>
  <HeadingPairs>
    <vt:vector size="6" baseType="variant">
      <vt:variant>
        <vt:lpstr>Fonts Used</vt:lpstr>
      </vt:variant>
      <vt:variant>
        <vt:i4>2</vt:i4>
      </vt:variant>
      <vt:variant>
        <vt:lpstr>Design Template</vt:lpstr>
      </vt:variant>
      <vt:variant>
        <vt:i4>1</vt:i4>
      </vt:variant>
      <vt:variant>
        <vt:lpstr>Slide Titles</vt:lpstr>
      </vt:variant>
      <vt:variant>
        <vt:i4>30</vt:i4>
      </vt:variant>
    </vt:vector>
  </HeadingPairs>
  <TitlesOfParts>
    <vt:vector size="33" baseType="lpstr">
      <vt:lpstr>Arial</vt:lpstr>
      <vt:lpstr>Calibri</vt:lpstr>
      <vt:lpstr>Office Theme</vt:lpstr>
      <vt:lpstr>From Textual Information to Numerical Vectors</vt:lpstr>
      <vt:lpstr>Text Mining</vt:lpstr>
      <vt:lpstr>What is Covered</vt:lpstr>
      <vt:lpstr>Motivation</vt:lpstr>
      <vt:lpstr>Part-Of-Speech Tagging</vt:lpstr>
      <vt:lpstr>History of POS Tagging</vt:lpstr>
      <vt:lpstr>  CORPUS</vt:lpstr>
      <vt:lpstr>Penn Treebank Tag Set</vt:lpstr>
      <vt:lpstr>Assigning POS to Tokens</vt:lpstr>
      <vt:lpstr>Part-Of-Speech Dictionaries</vt:lpstr>
      <vt:lpstr>Approaches to POS Tagging</vt:lpstr>
      <vt:lpstr>ENGTWOL (ENGlish TWO Level analysis) Rule-Based Tagger</vt:lpstr>
      <vt:lpstr>ENGTWOL Adverbial-that Rule</vt:lpstr>
      <vt:lpstr>Det-Noun Rule:</vt:lpstr>
      <vt:lpstr>Does it work?</vt:lpstr>
      <vt:lpstr>Statistical Tagging</vt:lpstr>
      <vt:lpstr>HMM Example</vt:lpstr>
      <vt:lpstr>Statistical POS Tagging (Example)</vt:lpstr>
      <vt:lpstr>Calculating POS for “flies”</vt:lpstr>
      <vt:lpstr>Corpus to Estimate</vt:lpstr>
      <vt:lpstr>Phrase Recognition</vt:lpstr>
      <vt:lpstr>Phrase Recognition</vt:lpstr>
      <vt:lpstr>Named Entity Recognition</vt:lpstr>
      <vt:lpstr>Parsing into Phrases</vt:lpstr>
      <vt:lpstr>Context-Free Parses</vt:lpstr>
      <vt:lpstr>Parse Tree Example</vt:lpstr>
      <vt:lpstr>Feature Generation</vt:lpstr>
      <vt:lpstr>Feature Vector</vt:lpstr>
      <vt:lpstr>Summary</vt:lpstr>
      <vt:lpstr>References / Applications</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Textual Information to Numerical Vectors</dc:title>
  <dc:creator>ahagan</dc:creator>
  <cp:lastModifiedBy>KSU</cp:lastModifiedBy>
  <cp:revision>125</cp:revision>
  <dcterms:created xsi:type="dcterms:W3CDTF">2008-11-03T20:19:42Z</dcterms:created>
  <dcterms:modified xsi:type="dcterms:W3CDTF">2008-11-12T21:57:31Z</dcterms:modified>
</cp:coreProperties>
</file>