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26"/>
  </p:notesMasterIdLst>
  <p:handoutMasterIdLst>
    <p:handoutMasterId r:id="rId27"/>
  </p:handoutMasterIdLst>
  <p:sldIdLst>
    <p:sldId id="485" r:id="rId4"/>
    <p:sldId id="486" r:id="rId5"/>
    <p:sldId id="529" r:id="rId6"/>
    <p:sldId id="512" r:id="rId7"/>
    <p:sldId id="489" r:id="rId8"/>
    <p:sldId id="537" r:id="rId9"/>
    <p:sldId id="553" r:id="rId10"/>
    <p:sldId id="557" r:id="rId11"/>
    <p:sldId id="555" r:id="rId12"/>
    <p:sldId id="520" r:id="rId13"/>
    <p:sldId id="550" r:id="rId14"/>
    <p:sldId id="551" r:id="rId15"/>
    <p:sldId id="549" r:id="rId16"/>
    <p:sldId id="499" r:id="rId17"/>
    <p:sldId id="556" r:id="rId18"/>
    <p:sldId id="546" r:id="rId19"/>
    <p:sldId id="509" r:id="rId20"/>
    <p:sldId id="505" r:id="rId21"/>
    <p:sldId id="552" r:id="rId22"/>
    <p:sldId id="544" r:id="rId23"/>
    <p:sldId id="510" r:id="rId24"/>
    <p:sldId id="497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82"/>
    <a:srgbClr val="00506C"/>
    <a:srgbClr val="000099"/>
    <a:srgbClr val="003E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4" autoAdjust="0"/>
    <p:restoredTop sz="82324" autoAdjust="0"/>
  </p:normalViewPr>
  <p:slideViewPr>
    <p:cSldViewPr>
      <p:cViewPr varScale="1">
        <p:scale>
          <a:sx n="73" d="100"/>
          <a:sy n="73" d="100"/>
        </p:scale>
        <p:origin x="1694" y="67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BFB3E-01B8-4D1D-846B-A0CC4850072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722B8-08A7-4AF6-A332-6171EAEA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7DA56-0D80-4376-ABD6-86465C72359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57EBC-ED7E-444F-B46B-EEF9FD4AE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7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91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prove sufficiency of these two conditions by giving algorithm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Theorem 6. In the dependable channel model, the following conditions are necessary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sufficient for the existence of a packet and message efficient implementation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Omega: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there is at least one process l that has an eventually timely path to every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correct process (ii) every correct process has a fair-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lossy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path to l.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are pulling this apart Theorem 6 the second condition given on next slide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37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57EBC-ED7E-444F-B46B-EEF9FD4AE9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676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if the necessary conditions are satisfied, a super packet efficient</a:t>
            </a:r>
            <a:r>
              <a:rPr lang="en-US" baseline="0" dirty="0" smtClean="0"/>
              <a:t> implantation DNE.</a:t>
            </a:r>
          </a:p>
          <a:p>
            <a:r>
              <a:rPr lang="en-US" baseline="0" dirty="0" smtClean="0"/>
              <a:t>Recall, cannot use all channels from S1 to S2 and v.v. since this is in O(n^2).</a:t>
            </a:r>
          </a:p>
          <a:p>
            <a:endParaRPr lang="en-US" dirty="0" smtClean="0"/>
          </a:p>
          <a:p>
            <a:r>
              <a:rPr lang="en-US" dirty="0" smtClean="0"/>
              <a:t>Proof by contradiction.</a:t>
            </a:r>
            <a:r>
              <a:rPr lang="en-US" baseline="0" dirty="0" smtClean="0"/>
              <a:t>  </a:t>
            </a:r>
          </a:p>
          <a:p>
            <a:r>
              <a:rPr lang="en-US" baseline="0" dirty="0" smtClean="0"/>
              <a:t>MIKHAIL </a:t>
            </a:r>
            <a:r>
              <a:rPr lang="en-US" baseline="0" dirty="0" err="1" smtClean="0"/>
              <a:t>SAYSIntuition</a:t>
            </a:r>
            <a:r>
              <a:rPr lang="en-US" baseline="0" dirty="0" smtClean="0"/>
              <a:t> is the feedback to the leader</a:t>
            </a:r>
          </a:p>
          <a:p>
            <a:r>
              <a:rPr lang="en-US" baseline="0" dirty="0" smtClean="0"/>
              <a:t>--Theorem 7 intuitive- if y sends finitely many reliable messages it cannot be leader.</a:t>
            </a:r>
          </a:p>
          <a:p>
            <a:r>
              <a:rPr lang="en-US" baseline="0" dirty="0" smtClean="0"/>
              <a:t> If after y sends its last reliable message, have only y no longer receives </a:t>
            </a:r>
            <a:r>
              <a:rPr lang="en-US" baseline="0" dirty="0" err="1" smtClean="0"/>
              <a:t>msgs</a:t>
            </a:r>
            <a:r>
              <a:rPr lang="en-US" baseline="0" dirty="0" smtClean="0"/>
              <a:t>, y gets no </a:t>
            </a:r>
            <a:r>
              <a:rPr lang="en-US" baseline="0" dirty="0" err="1" smtClean="0"/>
              <a:t>msg</a:t>
            </a:r>
            <a:endParaRPr lang="en-US" baseline="0" dirty="0" smtClean="0"/>
          </a:p>
          <a:p>
            <a:r>
              <a:rPr lang="en-US" baseline="0" dirty="0" smtClean="0"/>
              <a:t>from others who will all have same leader x.  y assumes all others crashed and y elects itself as leader.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57EBC-ED7E-444F-B46B-EEF9FD4AE9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806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57EBC-ED7E-444F-B46B-EEF9FD4AE9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42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What is the least restrictive communication model to implement Omega?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restrictions deal with timeliness and reliability of message delivery.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 only a single process to have eventually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timely channels to the other processes and a single process to have so called fair-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lossy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channels to and from all other processes</a:t>
            </a:r>
            <a:endParaRPr lang="en-US" dirty="0" smtClean="0"/>
          </a:p>
          <a:p>
            <a:endParaRPr lang="en-US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message is constant size if the data it carries is in O(log n). For example,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constant size message may carry several process identifiers but not a complete network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spanning tree.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11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What is the least restrictive communication model to implement Omega?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restrictions deal with timeliness and reliability of message delivery.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 only a single process to have eventually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timely channels to the other processes and a single process to have so called fair-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lossy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channels to and from all other processes</a:t>
            </a:r>
            <a:endParaRPr lang="en-US" dirty="0" smtClean="0"/>
          </a:p>
          <a:p>
            <a:endParaRPr lang="en-US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message is constant size if the data it carries is in O(log n). For example,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constant size message may carry several process identifiers but not a complete network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spanning tree.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92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need to note somewhere a channel is </a:t>
            </a:r>
            <a:r>
              <a:rPr lang="en-US" dirty="0" err="1" smtClean="0"/>
              <a:t>uni</a:t>
            </a:r>
            <a:r>
              <a:rPr lang="en-US" dirty="0" smtClean="0"/>
              <a:t>-directional </a:t>
            </a:r>
          </a:p>
          <a:p>
            <a:endParaRPr lang="en-US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addition to routing alive along the arborescence, each process takes turns sending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leader’s alive to all its neighbors. The reason for this is rather subtle: see Theorem 7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details. Due to crashes and message losses, arbs for the leader at various processes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not reach every correct process. For example, it may lead to a crashed process.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some processes may potentially not receive alive and, therefore, not send failed.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failed are not sent, the leader may not be able to distinguish such a state from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with correct arbs.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Alive timer failed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Aside:  This is not for the presentation but perhaps an extension to this paper?  What if when an alive message is received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first time, irrespective of where it came from, it is forwarded to its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arb.child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must still wait for the alive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come from its parent otherwise it will send a failed message if not timely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70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 the</a:t>
            </a:r>
            <a:r>
              <a:rPr lang="en-US" baseline="0" dirty="0" smtClean="0"/>
              <a:t> old arbs weight is not consistent with the edges, but this is ok because x still believes it has the min arb because it calculates the</a:t>
            </a:r>
          </a:p>
          <a:p>
            <a:r>
              <a:rPr lang="en-US" baseline="0" dirty="0" err="1" smtClean="0"/>
              <a:t>newArb</a:t>
            </a:r>
            <a:r>
              <a:rPr lang="en-US" baseline="0" dirty="0" smtClean="0"/>
              <a:t> using the edges to determine if it is still leader</a:t>
            </a:r>
          </a:p>
          <a:p>
            <a:endParaRPr lang="en-US" dirty="0" smtClean="0"/>
          </a:p>
          <a:p>
            <a:r>
              <a:rPr lang="en-US" dirty="0" smtClean="0"/>
              <a:t>Here, x sends alive</a:t>
            </a:r>
            <a:r>
              <a:rPr lang="en-US" baseline="0" dirty="0" smtClean="0"/>
              <a:t> across old arb.  Remember, z increased its timer so this old arb, although its weight is changed, may now be timely.  </a:t>
            </a:r>
          </a:p>
          <a:p>
            <a:r>
              <a:rPr lang="en-US" baseline="0" dirty="0" smtClean="0"/>
              <a:t>X only sends message across </a:t>
            </a:r>
            <a:r>
              <a:rPr lang="en-US" baseline="0" dirty="0" err="1" smtClean="0"/>
              <a:t>newArb</a:t>
            </a:r>
            <a:r>
              <a:rPr lang="en-US" baseline="0" dirty="0" smtClean="0"/>
              <a:t> when it loses leadership then regains it.  X figures out its </a:t>
            </a:r>
            <a:r>
              <a:rPr lang="en-US" baseline="0" dirty="0" err="1" smtClean="0"/>
              <a:t>newArb</a:t>
            </a:r>
            <a:r>
              <a:rPr lang="en-US" baseline="0" dirty="0" smtClean="0"/>
              <a:t> here and sends alive across this arb.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Why ++phase before sending </a:t>
            </a:r>
            <a:r>
              <a:rPr lang="en-US" baseline="0" dirty="0" err="1" smtClean="0"/>
              <a:t>stopPhase</a:t>
            </a:r>
            <a:r>
              <a:rPr lang="en-US" baseline="0" dirty="0" smtClean="0"/>
              <a:t>?  If x attempts to regain leadership, the phase sent in the </a:t>
            </a:r>
            <a:r>
              <a:rPr lang="en-US" baseline="0" dirty="0" err="1" smtClean="0"/>
              <a:t>startPhase</a:t>
            </a:r>
            <a:r>
              <a:rPr lang="en-US" baseline="0" dirty="0" smtClean="0"/>
              <a:t> is this updated phase.</a:t>
            </a:r>
          </a:p>
          <a:p>
            <a:r>
              <a:rPr lang="en-US" baseline="0" dirty="0" smtClean="0"/>
              <a:t>So, processes, when receiving this new </a:t>
            </a:r>
            <a:r>
              <a:rPr lang="en-US" baseline="0" dirty="0" err="1" smtClean="0"/>
              <a:t>startPhase</a:t>
            </a:r>
            <a:r>
              <a:rPr lang="en-US" baseline="0" dirty="0" smtClean="0"/>
              <a:t> message, keeps </a:t>
            </a:r>
            <a:r>
              <a:rPr lang="en-US" baseline="0" dirty="0" err="1" smtClean="0"/>
              <a:t>reseting</a:t>
            </a:r>
            <a:r>
              <a:rPr lang="en-US" baseline="0" dirty="0" smtClean="0"/>
              <a:t> timers[x] and updating arbs[x]</a:t>
            </a:r>
          </a:p>
          <a:p>
            <a:endParaRPr lang="en-US" baseline="0" dirty="0" smtClean="0"/>
          </a:p>
          <a:p>
            <a:r>
              <a:rPr lang="en-US" baseline="0" dirty="0" smtClean="0"/>
              <a:t>Phase number changes when candidate loses leadership</a:t>
            </a:r>
            <a:endParaRPr lang="en-US" baseline="0" dirty="0"/>
          </a:p>
          <a:p>
            <a:r>
              <a:rPr lang="en-US" baseline="0" dirty="0" smtClean="0"/>
              <a:t>If it regains leadership, sends the phase number updated from </a:t>
            </a:r>
            <a:r>
              <a:rPr lang="en-US" baseline="0" dirty="0" err="1" smtClean="0"/>
              <a:t>stopPhase</a:t>
            </a:r>
            <a:endParaRPr lang="en-US" baseline="0" dirty="0" smtClean="0"/>
          </a:p>
          <a:p>
            <a:r>
              <a:rPr lang="en-US" baseline="0" dirty="0" smtClean="0"/>
              <a:t>Phase number is sent in the following messages: alive, </a:t>
            </a:r>
            <a:r>
              <a:rPr lang="en-US" baseline="0" dirty="0" err="1" smtClean="0"/>
              <a:t>stopPhase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startPhase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What would happen if x would not ++phase until after it regains leadership and instead does it in the </a:t>
            </a:r>
            <a:r>
              <a:rPr lang="en-US" baseline="0" dirty="0" err="1" smtClean="0"/>
              <a:t>startPhase</a:t>
            </a:r>
            <a:r>
              <a:rPr lang="en-US" baseline="0" dirty="0" smtClean="0"/>
              <a:t> action?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950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Processes check that the</a:t>
            </a:r>
            <a:r>
              <a:rPr lang="en-US" baseline="0" dirty="0" smtClean="0"/>
              <a:t> phase[x] &lt; phase sent in the message because could be receiving an untimely </a:t>
            </a:r>
            <a:r>
              <a:rPr lang="en-US" baseline="0" dirty="0" err="1" smtClean="0"/>
              <a:t>startPhase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13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Eventually only alive messages are sent.</a:t>
            </a:r>
          </a:p>
          <a:p>
            <a:endParaRPr lang="en-US" dirty="0" smtClean="0"/>
          </a:p>
          <a:p>
            <a:r>
              <a:rPr lang="en-US" dirty="0" smtClean="0"/>
              <a:t>Message Efficient: </a:t>
            </a:r>
            <a:r>
              <a:rPr lang="en-US" dirty="0" err="1" smtClean="0"/>
              <a:t>Alives</a:t>
            </a:r>
            <a:r>
              <a:rPr lang="en-US" baseline="0" dirty="0" smtClean="0"/>
              <a:t> are initiated by the leader 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Packet Efficient:  2(n-1) packets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28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Asynchronous Communication Model</a:t>
            </a:r>
            <a:r>
              <a:rPr lang="en-US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Represents arbitrary architecture.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No time bounds on processing speeds and message propagation delay (time-free).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Since impossible to implement Omega in purely</a:t>
            </a:r>
            <a:r>
              <a:rPr lang="en-US" sz="1200" baseline="0" dirty="0" smtClean="0"/>
              <a:t> asynchronous model,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h</a:t>
            </a:r>
            <a:r>
              <a:rPr lang="en-US" sz="1200" dirty="0" smtClean="0"/>
              <a:t>ave to strengthen the asynchronous system model with added synchrony and reliability assumptions.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84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05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Eventually only alive messages are sent.</a:t>
            </a:r>
          </a:p>
          <a:p>
            <a:endParaRPr lang="en-US" dirty="0" smtClean="0"/>
          </a:p>
          <a:p>
            <a:r>
              <a:rPr lang="en-US" dirty="0" smtClean="0"/>
              <a:t>Message Efficient: </a:t>
            </a:r>
            <a:r>
              <a:rPr lang="en-US" dirty="0" err="1" smtClean="0"/>
              <a:t>Alives</a:t>
            </a:r>
            <a:r>
              <a:rPr lang="en-US" baseline="0" dirty="0" smtClean="0"/>
              <a:t> are initiated by the leader 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Packet Efficient:  2(n-1) packets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269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94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dirty="0" smtClean="0"/>
                  <a:t>Message Efficient:  Eventually, only x sends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1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2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12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1200" b="0" i="1" smtClean="0">
                        <a:latin typeface="Cambria Math"/>
                      </a:rPr>
                      <m:t>,…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𝑡h𝑒𝑠𝑒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𝑚𝑒𝑠𝑠𝑎𝑔𝑒𝑠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𝑎𝑟𝑒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𝑐𝑜𝑛𝑠𝑡𝑎𝑛𝑡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sz="1200" b="0" dirty="0" smtClean="0"/>
              </a:p>
              <a:p>
                <a:endParaRPr lang="en-US" sz="1200" dirty="0" smtClean="0"/>
              </a:p>
              <a:p>
                <a:r>
                  <a:rPr lang="en-US" sz="1200" dirty="0" smtClean="0"/>
                  <a:t>Packet Efficient:  Eventually, a</a:t>
                </a:r>
                <a:r>
                  <a:rPr lang="en-US" sz="1200" baseline="0" dirty="0" smtClean="0"/>
                  <a:t> linear number of channels are used to transmit each message, HOWEVER these channels used </a:t>
                </a:r>
              </a:p>
              <a:p>
                <a:r>
                  <a:rPr lang="en-US" sz="1200" baseline="0" dirty="0" smtClean="0"/>
                  <a:t>To transmit these messages may change</a:t>
                </a:r>
              </a:p>
              <a:p>
                <a:endParaRPr lang="en-US" sz="1200" baseline="0" dirty="0" smtClean="0"/>
              </a:p>
              <a:p>
                <a:r>
                  <a:rPr lang="en-US" sz="1200" baseline="0" dirty="0" err="1" smtClean="0"/>
                  <a:t>Superpacket</a:t>
                </a:r>
                <a:r>
                  <a:rPr lang="en-US" sz="1200" baseline="0" dirty="0" smtClean="0"/>
                  <a:t> efficient – the same linear number of channels are used to transmit each message</a:t>
                </a:r>
                <a:endParaRPr lang="en-US" sz="1200" dirty="0" smtClean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dirty="0" smtClean="0"/>
                  <a:t>Message Efficient:  Eventually, only x </a:t>
                </a:r>
                <a:r>
                  <a:rPr lang="en-US" sz="1200" dirty="0" smtClean="0"/>
                  <a:t>sends </a:t>
                </a:r>
                <a:r>
                  <a:rPr lang="en-US" sz="1200" b="0" i="0" smtClean="0">
                    <a:latin typeface="Cambria Math"/>
                  </a:rPr>
                  <a:t>𝑚</a:t>
                </a:r>
                <a:r>
                  <a:rPr lang="en-US" sz="1200" b="0" i="0" smtClean="0">
                    <a:latin typeface="Cambria Math" panose="02040503050406030204" pitchFamily="18" charset="0"/>
                  </a:rPr>
                  <a:t>_</a:t>
                </a:r>
                <a:r>
                  <a:rPr lang="en-US" sz="1200" b="0" i="0" smtClean="0">
                    <a:latin typeface="Cambria Math"/>
                  </a:rPr>
                  <a:t>𝑖,𝑚</a:t>
                </a:r>
                <a:r>
                  <a:rPr lang="en-US" sz="1200" b="0" i="0" smtClean="0">
                    <a:latin typeface="Cambria Math" panose="02040503050406030204" pitchFamily="18" charset="0"/>
                  </a:rPr>
                  <a:t>_</a:t>
                </a:r>
                <a:r>
                  <a:rPr lang="en-US" sz="1200" b="0" i="0" smtClean="0">
                    <a:latin typeface="Cambria Math"/>
                  </a:rPr>
                  <a:t>𝑗,…</a:t>
                </a:r>
                <a:r>
                  <a:rPr lang="en-US" sz="1200" b="0" i="0" smtClean="0">
                    <a:latin typeface="Cambria Math" panose="02040503050406030204" pitchFamily="18" charset="0"/>
                  </a:rPr>
                  <a:t>𝑎𝑛𝑑 𝑡ℎ𝑒𝑠𝑒 𝑚𝑒𝑠𝑠𝑎𝑔𝑒𝑠 𝑎𝑟𝑒 𝑜𝑓 𝑐𝑜𝑛𝑠𝑡𝑎𝑛𝑡 𝑠𝑖𝑧𝑒</a:t>
                </a:r>
                <a:endParaRPr lang="en-US" sz="1200" b="0" dirty="0" smtClean="0"/>
              </a:p>
              <a:p>
                <a:endParaRPr lang="en-US" sz="1200" dirty="0" smtClean="0"/>
              </a:p>
              <a:p>
                <a:r>
                  <a:rPr lang="en-US" sz="1200" dirty="0" smtClean="0"/>
                  <a:t>Packet Efficient:  Eventually, a</a:t>
                </a:r>
                <a:r>
                  <a:rPr lang="en-US" sz="1200" baseline="0" dirty="0" smtClean="0"/>
                  <a:t> linear number of channels are used to transmit each message, HOWEVER these channels used </a:t>
                </a:r>
              </a:p>
              <a:p>
                <a:r>
                  <a:rPr lang="en-US" sz="1200" baseline="0" dirty="0" smtClean="0"/>
                  <a:t>To transmit these messages may change</a:t>
                </a:r>
              </a:p>
              <a:p>
                <a:endParaRPr lang="en-US" sz="1200" baseline="0" dirty="0" smtClean="0"/>
              </a:p>
              <a:p>
                <a:r>
                  <a:rPr lang="en-US" sz="1200" baseline="0" dirty="0" err="1" smtClean="0"/>
                  <a:t>Superpacket</a:t>
                </a:r>
                <a:r>
                  <a:rPr lang="en-US" sz="1200" baseline="0" dirty="0" smtClean="0"/>
                  <a:t> efficient – the same linear number of channels are used to transmit each message</a:t>
                </a:r>
                <a:endParaRPr lang="en-US" sz="1200" dirty="0" smtClean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5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Asynchronous Communication Model</a:t>
            </a:r>
            <a:r>
              <a:rPr lang="en-US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Represents arbitrary architecture.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No time bounds on processing speeds and message propagation delay (time-free).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Since impossible to implement Omega in purely</a:t>
            </a:r>
            <a:r>
              <a:rPr lang="en-US" sz="1200" baseline="0" dirty="0" smtClean="0"/>
              <a:t> asynchronous model,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h</a:t>
            </a:r>
            <a:r>
              <a:rPr lang="en-US" sz="1200" dirty="0" smtClean="0"/>
              <a:t>ave to strengthen the asynchronous system model with added synchrony and reliability assumptions.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6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practical terms, a multi-hop omega implementation is far more likely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succeed in establishing the leader.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 part, similar to flipping a coin and having it land on heads each time. 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Theorem 1. If the probability of each channel to be timely is p &lt; 1, then the probability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leader existence in any direct channel Omega implementation approaches zero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exponentially fast as n grows.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prove that the probability of leader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existence tends to zero for single-hop implementations and to one for multi-hop ones as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 size grows. Moreover, the probability of leader persisting while the timeliness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channel changes tends to zero for single-hop and to infinity for multi-hop implementations.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Picture – explain that with single hop less likely that any one process has reliable channels to all others at network grows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with multi-hop, the number of paths increases as network grows (Need to find out how many different spanning trees exist—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Renyi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graph)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Leader stability time is the expected number of rounds of such channel timeliness change where a particular process remains the leader.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72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57EBC-ED7E-444F-B46B-EEF9FD4AE9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739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any model,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model independent:  Intuitively, Theorem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states that the leader needs to periodically inform other processes of its correctness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they will not be able to detect its crash.</a:t>
            </a:r>
          </a:p>
          <a:p>
            <a:endParaRPr lang="en-US" dirty="0" smtClean="0"/>
          </a:p>
          <a:p>
            <a:r>
              <a:rPr lang="en-US" dirty="0" smtClean="0"/>
              <a:t>Proof by contradiction.</a:t>
            </a:r>
            <a:r>
              <a:rPr lang="en-US" baseline="0" dirty="0" smtClean="0"/>
              <a:t>  </a:t>
            </a:r>
          </a:p>
          <a:p>
            <a:r>
              <a:rPr lang="en-US" baseline="0" dirty="0" smtClean="0"/>
              <a:t>Corollary: The leader must be this process otherwise processes will not be able to detect the crash of the leader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57EBC-ED7E-444F-B46B-EEF9FD4AE9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356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(General Propagation Model) If we do not know the timeliness/reliability of channels, we cannot omit sending across any channel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it might be the timely channel making the path timely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 NOT packet efficient.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MESSAGE EFFICIENT implementation in this (general propagation model) where each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Correct process can send reliable messages to the leader  exists—extend </a:t>
            </a:r>
            <a:r>
              <a:rPr lang="en-US" altLang="zh-TW" kern="0" dirty="0" smtClean="0">
                <a:sym typeface="Symbol"/>
              </a:rPr>
              <a:t>Aguilera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every process resends received messages to every outgoing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57EBC-ED7E-444F-B46B-EEF9FD4AE9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20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Proof by contradiction.</a:t>
            </a:r>
            <a:r>
              <a:rPr lang="en-US" baseline="0" dirty="0" smtClean="0"/>
              <a:t>  </a:t>
            </a:r>
          </a:p>
          <a:p>
            <a:r>
              <a:rPr lang="en-US" baseline="0" dirty="0" smtClean="0"/>
              <a:t>MIKHAIL </a:t>
            </a:r>
            <a:r>
              <a:rPr lang="en-US" baseline="0" dirty="0" err="1" smtClean="0"/>
              <a:t>SAYSIntuition</a:t>
            </a:r>
            <a:r>
              <a:rPr lang="en-US" baseline="0" dirty="0" smtClean="0"/>
              <a:t> is the feedback to the leader</a:t>
            </a:r>
          </a:p>
          <a:p>
            <a:r>
              <a:rPr lang="en-US" baseline="0" dirty="0" smtClean="0"/>
              <a:t>--Theorem 7 intuitive- if y sends finitely many reliable messages it cannot be leader.  </a:t>
            </a:r>
          </a:p>
          <a:p>
            <a:r>
              <a:rPr lang="en-US" baseline="0" dirty="0" smtClean="0"/>
              <a:t>If after y sends its last reliable message, have only y no longer receives </a:t>
            </a:r>
            <a:r>
              <a:rPr lang="en-US" baseline="0" dirty="0" err="1" smtClean="0"/>
              <a:t>msgs</a:t>
            </a:r>
            <a:r>
              <a:rPr lang="en-US" baseline="0" dirty="0" smtClean="0"/>
              <a:t>, </a:t>
            </a:r>
          </a:p>
          <a:p>
            <a:r>
              <a:rPr lang="en-US" baseline="0" dirty="0" smtClean="0"/>
              <a:t>y gets no </a:t>
            </a:r>
            <a:r>
              <a:rPr lang="en-US" baseline="0" dirty="0" err="1" smtClean="0"/>
              <a:t>msg</a:t>
            </a:r>
            <a:r>
              <a:rPr lang="en-US" baseline="0" dirty="0" smtClean="0"/>
              <a:t> from others who will all have same leader x.  y assumes all others crashed</a:t>
            </a:r>
          </a:p>
          <a:p>
            <a:r>
              <a:rPr lang="en-US" baseline="0" dirty="0" smtClean="0"/>
              <a:t>and y elects itself as leader.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57EBC-ED7E-444F-B46B-EEF9FD4AE9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858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C17A64-8A92-4ACD-809E-6B53D33461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38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92C046-2BBC-47AC-8686-A3427C025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4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DE325A-94BC-45CB-A8DD-27931A3DD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07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fld id="{A93E27D5-D17F-4F63-B2EE-647AE924C7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70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674044"/>
          </a:xfrm>
          <a:solidFill>
            <a:schemeClr val="bg1">
              <a:alpha val="0"/>
            </a:schemeClr>
          </a:solidFill>
        </p:spPr>
        <p:txBody>
          <a:bodyPr/>
          <a:lstStyle>
            <a:lvl1pPr>
              <a:defRPr sz="2500" b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219200"/>
            <a:ext cx="4953000" cy="4800600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1pPr>
            <a:lvl2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2pPr>
            <a:lvl3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3pPr>
            <a:lvl4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4pPr>
            <a:lvl5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4FC855-50A3-4246-82EC-1C8537E4B1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blackGray">
          <a:xfrm>
            <a:off x="0" y="674044"/>
            <a:ext cx="9144000" cy="86369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2400">
              <a:solidFill>
                <a:srgbClr val="FFFFFF"/>
              </a:solidFill>
              <a:latin typeface="Times New Roman" pitchFamily="1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04006"/>
            <a:ext cx="1752600" cy="5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6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995488"/>
            <a:ext cx="7678737" cy="533400"/>
          </a:xfrm>
        </p:spPr>
        <p:txBody>
          <a:bodyPr/>
          <a:lstStyle>
            <a:lvl1pPr algn="r">
              <a:defRPr sz="29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1817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" y="184150"/>
            <a:ext cx="6778238" cy="473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47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5745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411288"/>
            <a:ext cx="417830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1411288"/>
            <a:ext cx="4179887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5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83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2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bg1">
              <a:alpha val="0"/>
            </a:schemeClr>
          </a:solidFill>
        </p:spPr>
        <p:txBody>
          <a:bodyPr/>
          <a:lstStyle>
            <a:lvl1pPr>
              <a:defRPr sz="2500" b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625"/>
            <a:ext cx="8228013" cy="4524375"/>
          </a:xfrm>
        </p:spPr>
        <p:txBody>
          <a:bodyPr/>
          <a:lstStyle>
            <a:lvl1pPr marL="342900" indent="-342900"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q"/>
              <a:defRPr sz="1600" b="0" baseline="0"/>
            </a:lvl1pPr>
            <a:lvl2pPr marL="742950" indent="-285750"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 b="0" baseline="0"/>
            </a:lvl2pPr>
            <a:lvl3pPr marL="1143000" indent="-228600"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q"/>
              <a:defRPr sz="1600" b="0" baseline="0"/>
            </a:lvl3pPr>
            <a:lvl4pPr marL="1600200" indent="-228600">
              <a:buClr>
                <a:schemeClr val="accent6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b="0" baseline="0"/>
            </a:lvl4pPr>
            <a:lvl5pPr marL="2057400" indent="-228600"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  <a:defRPr sz="1600" b="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4FC855-50A3-4246-82EC-1C8537E4B1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blackGray">
          <a:xfrm>
            <a:off x="0" y="685800"/>
            <a:ext cx="9144000" cy="76200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240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2051" name="AutoShape 3"/>
          <p:cNvSpPr>
            <a:spLocks noChangeAspect="1" noChangeArrowheads="1" noTextEdit="1"/>
          </p:cNvSpPr>
          <p:nvPr userDrawn="1"/>
        </p:nvSpPr>
        <p:spPr bwMode="auto">
          <a:xfrm>
            <a:off x="5257800" y="1082950"/>
            <a:ext cx="731294" cy="21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2400">
              <a:solidFill>
                <a:srgbClr val="FFFFFF"/>
              </a:solidFill>
              <a:latin typeface="Times New Roman" pitchFamily="1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04006"/>
            <a:ext cx="1752600" cy="5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11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467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1269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2750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184150"/>
            <a:ext cx="2192337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50" y="184150"/>
            <a:ext cx="6424613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013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995488"/>
            <a:ext cx="7678737" cy="533400"/>
          </a:xfrm>
        </p:spPr>
        <p:txBody>
          <a:bodyPr/>
          <a:lstStyle>
            <a:lvl1pPr algn="r">
              <a:defRPr sz="29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48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" y="184150"/>
            <a:ext cx="6778238" cy="473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61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0343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411288"/>
            <a:ext cx="417830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1411288"/>
            <a:ext cx="4179887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328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0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2BFF32-DC22-43DB-85C3-11DFEBD1D4F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04006"/>
            <a:ext cx="1752600" cy="5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74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35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7245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3150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93153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508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184150"/>
            <a:ext cx="2192337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50" y="184150"/>
            <a:ext cx="6424613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9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9DA8503-C3C3-47C1-B17A-0F5D08FA5C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82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8350D3-93D8-476A-B7F1-2E278FB4A5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47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489938-71F9-4123-8149-E986D0C1836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04006"/>
            <a:ext cx="1752600" cy="5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27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5C8E7A-60D6-4160-B839-02B0C23797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3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B5D2B4-6A94-480A-A278-16A827AEA9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40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972578-4B3E-4297-BC83-37F60FCFD8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53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Muokkaa</a:t>
            </a:r>
            <a:r>
              <a:rPr lang="en-GB" dirty="0" smtClean="0"/>
              <a:t> </a:t>
            </a:r>
            <a:r>
              <a:rPr lang="en-GB" dirty="0" err="1" smtClean="0"/>
              <a:t>otsikon</a:t>
            </a:r>
            <a:r>
              <a:rPr lang="en-GB" dirty="0" smtClean="0"/>
              <a:t> </a:t>
            </a:r>
            <a:r>
              <a:rPr lang="en-GB" dirty="0" err="1" smtClean="0"/>
              <a:t>tekstimuotoa</a:t>
            </a:r>
            <a:r>
              <a:rPr lang="en-GB" dirty="0" smtClean="0"/>
              <a:t> </a:t>
            </a:r>
            <a:r>
              <a:rPr lang="en-GB" dirty="0" err="1" smtClean="0"/>
              <a:t>napsauttamalla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Muokkaa jäsennyksen tekstimuotoa napsauttamalla</a:t>
            </a:r>
          </a:p>
          <a:p>
            <a:pPr lvl="1"/>
            <a:r>
              <a:rPr lang="en-GB" smtClean="0"/>
              <a:t>Toinen jäsennystaso</a:t>
            </a:r>
          </a:p>
          <a:p>
            <a:pPr lvl="2"/>
            <a:r>
              <a:rPr lang="en-GB" smtClean="0"/>
              <a:t>Kolmas jäsennystaso</a:t>
            </a:r>
          </a:p>
          <a:p>
            <a:pPr lvl="3"/>
            <a:r>
              <a:rPr lang="en-GB" smtClean="0"/>
              <a:t>Neljäs jäsennystaso</a:t>
            </a:r>
          </a:p>
          <a:p>
            <a:pPr lvl="4"/>
            <a:r>
              <a:rPr lang="en-GB" smtClean="0"/>
              <a:t>Viides jäsennystaso</a:t>
            </a:r>
          </a:p>
          <a:p>
            <a:pPr lvl="4"/>
            <a:r>
              <a:rPr lang="en-GB" smtClean="0"/>
              <a:t>Kuudes jäsennystaso</a:t>
            </a:r>
          </a:p>
          <a:p>
            <a:pPr lvl="4"/>
            <a:r>
              <a:rPr lang="en-GB" smtClean="0"/>
              <a:t>Seitsemäs jäsennystaso</a:t>
            </a:r>
          </a:p>
          <a:p>
            <a:pPr lvl="4"/>
            <a:r>
              <a:rPr lang="en-GB" smtClean="0"/>
              <a:t>Kahdeksas jäsennystaso</a:t>
            </a:r>
          </a:p>
          <a:p>
            <a:pPr lvl="4"/>
            <a:r>
              <a:rPr lang="en-GB" smtClean="0"/>
              <a:t>Yhdeksäs jäsennystaso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883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latin typeface="Times New Roman" pitchFamily="16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718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latin typeface="Times New Roman" pitchFamily="16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883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09DA8503-C3C3-47C1-B17A-0F5D08FA5C03}" type="slidenum">
              <a:rPr lang="en-US">
                <a:latin typeface="Times New Roman" pitchFamily="16" charset="0"/>
              </a:rPr>
              <a:pPr defTabSz="45720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US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6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2pPr>
      <a:lvl3pPr marL="11430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3pPr>
      <a:lvl4pPr marL="16002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4pPr>
      <a:lvl5pPr marL="20574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5pPr>
      <a:lvl6pPr marL="25146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6pPr>
      <a:lvl7pPr marL="29718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7pPr>
      <a:lvl8pPr marL="34290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8pPr>
      <a:lvl9pPr marL="38862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342900" indent="-342900" algn="l" defTabSz="457200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411288"/>
            <a:ext cx="8510587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line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blackGray">
          <a:xfrm>
            <a:off x="0" y="828675"/>
            <a:ext cx="7899400" cy="74613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8686800" y="65833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A0CDC4A3-98A8-482F-96D1-8862434A79D0}" type="slidenum">
              <a:rPr lang="en-US" altLang="en-US" sz="1200">
                <a:solidFill>
                  <a:srgbClr val="000099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rgbClr val="000099"/>
              </a:solidFill>
            </a:endParaRPr>
          </a:p>
        </p:txBody>
      </p:sp>
      <p:pic>
        <p:nvPicPr>
          <p:cNvPr id="1029" name="Picture 15" descr="sun_2C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147638"/>
            <a:ext cx="10985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8425" y="176213"/>
            <a:ext cx="72167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1" name="Picture 7" descr="upmc-logotype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75" y="560388"/>
            <a:ext cx="112236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62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301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10287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110000"/>
        <a:buFont typeface="Symbol" panose="05050102010706020507" pitchFamily="18" charset="2"/>
        <a:buChar char="-"/>
        <a:defRPr sz="1600">
          <a:solidFill>
            <a:schemeClr val="tx1"/>
          </a:solidFill>
          <a:latin typeface="+mn-lt"/>
        </a:defRPr>
      </a:lvl3pPr>
      <a:lvl4pPr marL="1427163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Char char="o"/>
        <a:defRPr sz="1600">
          <a:solidFill>
            <a:schemeClr val="tx1"/>
          </a:solidFill>
          <a:latin typeface="+mn-lt"/>
        </a:defRPr>
      </a:lvl4pPr>
      <a:lvl5pPr marL="1830388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2875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7447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2019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6591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411288"/>
            <a:ext cx="8510587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line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blackGray">
          <a:xfrm>
            <a:off x="0" y="828675"/>
            <a:ext cx="7899400" cy="74613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8686800" y="65833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4D47569-3A29-4277-8CB4-B71BED3138EB}" type="slidenum">
              <a:rPr lang="en-US" altLang="en-US" sz="1200">
                <a:solidFill>
                  <a:srgbClr val="000099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rgbClr val="000099"/>
              </a:solidFill>
            </a:endParaRPr>
          </a:p>
        </p:txBody>
      </p:sp>
      <p:pic>
        <p:nvPicPr>
          <p:cNvPr id="1029" name="Picture 15" descr="sun_2C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147638"/>
            <a:ext cx="10985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8425" y="176213"/>
            <a:ext cx="72167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1" name="Picture 7" descr="upmc-logotype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75" y="560388"/>
            <a:ext cx="112236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52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301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10287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110000"/>
        <a:buFont typeface="Symbol" panose="05050102010706020507" pitchFamily="18" charset="2"/>
        <a:buChar char="-"/>
        <a:defRPr sz="1600">
          <a:solidFill>
            <a:schemeClr val="tx1"/>
          </a:solidFill>
          <a:latin typeface="+mn-lt"/>
        </a:defRPr>
      </a:lvl3pPr>
      <a:lvl4pPr marL="1427163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Char char="o"/>
        <a:defRPr sz="1600">
          <a:solidFill>
            <a:schemeClr val="tx1"/>
          </a:solidFill>
          <a:latin typeface="+mn-lt"/>
        </a:defRPr>
      </a:lvl4pPr>
      <a:lvl5pPr marL="1830388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2875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7447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2019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6591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524000" y="3886200"/>
            <a:ext cx="2590800" cy="2057400"/>
          </a:xfrm>
          <a:prstGeom prst="rect">
            <a:avLst/>
          </a:prstGeom>
          <a:solidFill>
            <a:srgbClr val="FFFF00">
              <a:alpha val="45000"/>
            </a:srgb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4" name="Rectangle 350"/>
          <p:cNvSpPr>
            <a:spLocks noChangeArrowheads="1"/>
          </p:cNvSpPr>
          <p:nvPr/>
        </p:nvSpPr>
        <p:spPr bwMode="auto">
          <a:xfrm>
            <a:off x="1711325" y="4121150"/>
            <a:ext cx="279082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31775" y="2196565"/>
            <a:ext cx="8643938" cy="1138773"/>
          </a:xfrm>
        </p:spPr>
        <p:txBody>
          <a:bodyPr/>
          <a:lstStyle/>
          <a:p>
            <a:pPr algn="ctr"/>
            <a:r>
              <a:rPr lang="en-US" altLang="en-US" sz="3400" dirty="0"/>
              <a:t>Packet Efficient Implementation of the Omega Failure </a:t>
            </a:r>
            <a:r>
              <a:rPr lang="en-US" altLang="en-US" sz="3400" dirty="0" smtClean="0"/>
              <a:t>Detector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089525" y="3744913"/>
            <a:ext cx="3663950" cy="2046287"/>
          </a:xfrm>
        </p:spPr>
        <p:txBody>
          <a:bodyPr/>
          <a:lstStyle/>
          <a:p>
            <a:pPr eaLnBrk="1" hangingPunct="1"/>
            <a:r>
              <a:rPr lang="en-US" sz="2200" dirty="0"/>
              <a:t>Quentin </a:t>
            </a:r>
            <a:r>
              <a:rPr lang="en-US" sz="2200" dirty="0" err="1"/>
              <a:t>Bramas</a:t>
            </a:r>
            <a:endParaRPr lang="en-US" altLang="en-US" sz="2200" dirty="0"/>
          </a:p>
          <a:p>
            <a:pPr eaLnBrk="1" hangingPunct="1"/>
            <a:r>
              <a:rPr lang="en-US" altLang="en-US" sz="2200" dirty="0" smtClean="0"/>
              <a:t>Dianne </a:t>
            </a:r>
            <a:r>
              <a:rPr lang="en-US" altLang="en-US" sz="2200" dirty="0" err="1" smtClean="0"/>
              <a:t>Foreback</a:t>
            </a:r>
            <a:endParaRPr lang="en-US" altLang="en-US" sz="2200" dirty="0" smtClean="0"/>
          </a:p>
          <a:p>
            <a:pPr eaLnBrk="1" hangingPunct="1"/>
            <a:r>
              <a:rPr lang="en-US" altLang="en-US" sz="2200" dirty="0" smtClean="0"/>
              <a:t>Mikhail </a:t>
            </a:r>
            <a:r>
              <a:rPr lang="en-US" altLang="en-US" sz="2200" dirty="0" err="1" smtClean="0"/>
              <a:t>Nesterenko</a:t>
            </a:r>
            <a:endParaRPr lang="en-US" altLang="en-US" sz="2200" dirty="0" smtClean="0"/>
          </a:p>
          <a:p>
            <a:pPr eaLnBrk="1" hangingPunct="1"/>
            <a:r>
              <a:rPr lang="en-US" altLang="en-US" sz="2200" dirty="0" err="1" smtClean="0"/>
              <a:t>Sébastien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Tixeuil</a:t>
            </a:r>
            <a:r>
              <a:rPr lang="en-US" altLang="en-US" sz="2200" dirty="0" smtClean="0"/>
              <a:t> </a:t>
            </a:r>
            <a:endParaRPr lang="en-US" altLang="en-US" sz="1800" dirty="0" smtClean="0"/>
          </a:p>
          <a:p>
            <a:pPr eaLnBrk="1" hangingPunct="1"/>
            <a:endParaRPr lang="en-US" altLang="en-US" sz="1800" dirty="0" smtClean="0"/>
          </a:p>
          <a:p>
            <a:pPr eaLnBrk="1" hangingPunct="1"/>
            <a:endParaRPr lang="en-US" altLang="en-US" sz="2400" dirty="0" smtClean="0">
              <a:solidFill>
                <a:srgbClr val="000099"/>
              </a:solidFill>
            </a:endParaRPr>
          </a:p>
        </p:txBody>
      </p:sp>
      <p:pic>
        <p:nvPicPr>
          <p:cNvPr id="3077" name="Picture 38" descr="sun_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"/>
            <a:ext cx="234436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94"/>
          <p:cNvSpPr>
            <a:spLocks noChangeArrowheads="1"/>
          </p:cNvSpPr>
          <p:nvPr/>
        </p:nvSpPr>
        <p:spPr bwMode="auto">
          <a:xfrm>
            <a:off x="2627313" y="3340100"/>
            <a:ext cx="6126162" cy="73025"/>
          </a:xfrm>
          <a:prstGeom prst="rect">
            <a:avLst/>
          </a:prstGeom>
          <a:solidFill>
            <a:srgbClr val="9999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6666FF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3079" name="Picture 10" descr="upmc-logotyp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"/>
            <a:ext cx="2259056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353"/>
          <p:cNvSpPr txBox="1">
            <a:spLocks noChangeArrowheads="1"/>
          </p:cNvSpPr>
          <p:nvPr/>
        </p:nvSpPr>
        <p:spPr bwMode="auto">
          <a:xfrm>
            <a:off x="496888" y="6326188"/>
            <a:ext cx="1075038" cy="27699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Lyon,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France</a:t>
            </a:r>
          </a:p>
        </p:txBody>
      </p:sp>
      <p:sp>
        <p:nvSpPr>
          <p:cNvPr id="11" name="Text Box 353"/>
          <p:cNvSpPr txBox="1">
            <a:spLocks noChangeArrowheads="1"/>
          </p:cNvSpPr>
          <p:nvPr/>
        </p:nvSpPr>
        <p:spPr bwMode="auto">
          <a:xfrm>
            <a:off x="7253288" y="6343650"/>
            <a:ext cx="1446230" cy="27699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November 8, 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8600"/>
            <a:ext cx="1596067" cy="17395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3733800"/>
            <a:ext cx="162256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5000" dirty="0" smtClean="0">
                <a:solidFill>
                  <a:srgbClr val="000099"/>
                </a:solidFill>
                <a:latin typeface="+mj-lt"/>
                <a:cs typeface="Times New Roman" panose="02020603050405020304" pitchFamily="18" charset="0"/>
              </a:rPr>
              <a:t>Ω</a:t>
            </a:r>
            <a:endParaRPr lang="en-US" sz="15000" dirty="0">
              <a:solidFill>
                <a:srgbClr val="000099"/>
              </a:solidFill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00200" y="4191000"/>
            <a:ext cx="1586200" cy="1569619"/>
            <a:chOff x="697099" y="2495421"/>
            <a:chExt cx="1782731" cy="1693859"/>
          </a:xfrm>
        </p:grpSpPr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 rot="21413928">
              <a:off x="697099" y="3066166"/>
              <a:ext cx="297175" cy="371513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1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 rot="21413928">
              <a:off x="1493110" y="3817767"/>
              <a:ext cx="297175" cy="371513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18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z</a:t>
              </a:r>
              <a:endPara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 rot="21413928">
              <a:off x="2131359" y="3048332"/>
              <a:ext cx="348471" cy="371513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18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w</a:t>
              </a:r>
              <a:endPara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Oval 9"/>
            <p:cNvSpPr>
              <a:spLocks/>
            </p:cNvSpPr>
            <p:nvPr/>
          </p:nvSpPr>
          <p:spPr bwMode="auto">
            <a:xfrm rot="21413928">
              <a:off x="1028997" y="3170025"/>
              <a:ext cx="146784" cy="14502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Oval 10"/>
            <p:cNvSpPr>
              <a:spLocks/>
            </p:cNvSpPr>
            <p:nvPr/>
          </p:nvSpPr>
          <p:spPr bwMode="auto">
            <a:xfrm rot="21413928">
              <a:off x="1558670" y="3719844"/>
              <a:ext cx="146784" cy="14502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Oval 8"/>
            <p:cNvSpPr>
              <a:spLocks/>
            </p:cNvSpPr>
            <p:nvPr/>
          </p:nvSpPr>
          <p:spPr bwMode="auto">
            <a:xfrm rot="21413928">
              <a:off x="2022754" y="3188800"/>
              <a:ext cx="146784" cy="14502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Oval 9"/>
            <p:cNvSpPr>
              <a:spLocks/>
            </p:cNvSpPr>
            <p:nvPr/>
          </p:nvSpPr>
          <p:spPr bwMode="auto">
            <a:xfrm rot="21413928">
              <a:off x="1492119" y="2673965"/>
              <a:ext cx="146784" cy="14502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20" name="Straight Arrow Connector 19"/>
            <p:cNvCxnSpPr>
              <a:stCxn id="18" idx="5"/>
              <a:endCxn id="17" idx="0"/>
            </p:cNvCxnSpPr>
            <p:nvPr/>
          </p:nvCxnSpPr>
          <p:spPr bwMode="auto">
            <a:xfrm rot="21413928" flipH="1">
              <a:off x="1617425" y="3324136"/>
              <a:ext cx="544029" cy="38137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Arrow Connector 20"/>
            <p:cNvCxnSpPr>
              <a:stCxn id="19" idx="3"/>
              <a:endCxn id="16" idx="0"/>
            </p:cNvCxnSpPr>
            <p:nvPr/>
          </p:nvCxnSpPr>
          <p:spPr bwMode="auto">
            <a:xfrm rot="21413928" flipH="1">
              <a:off x="1088773" y="2812057"/>
              <a:ext cx="437385" cy="346497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Arrow Connector 21"/>
            <p:cNvCxnSpPr>
              <a:stCxn id="19" idx="4"/>
              <a:endCxn id="17" idx="0"/>
            </p:cNvCxnSpPr>
            <p:nvPr/>
          </p:nvCxnSpPr>
          <p:spPr bwMode="auto">
            <a:xfrm rot="21413928">
              <a:off x="1593851" y="2817950"/>
              <a:ext cx="9872" cy="9029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3" name="Straight Arrow Connector 22"/>
            <p:cNvCxnSpPr>
              <a:stCxn id="16" idx="5"/>
              <a:endCxn id="17" idx="1"/>
            </p:cNvCxnSpPr>
            <p:nvPr/>
          </p:nvCxnSpPr>
          <p:spPr bwMode="auto">
            <a:xfrm rot="21413928">
              <a:off x="1169545" y="3279882"/>
              <a:ext cx="395361" cy="47512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" name="Straight Arrow Connector 23"/>
            <p:cNvCxnSpPr>
              <a:stCxn id="19" idx="5"/>
            </p:cNvCxnSpPr>
            <p:nvPr/>
          </p:nvCxnSpPr>
          <p:spPr bwMode="auto">
            <a:xfrm rot="21413928">
              <a:off x="1632106" y="2783724"/>
              <a:ext cx="399550" cy="454456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5" name="Straight Arrow Connector 24"/>
            <p:cNvCxnSpPr>
              <a:stCxn id="16" idx="6"/>
              <a:endCxn id="18" idx="2"/>
            </p:cNvCxnSpPr>
            <p:nvPr/>
          </p:nvCxnSpPr>
          <p:spPr bwMode="auto">
            <a:xfrm rot="21413928">
              <a:off x="1177017" y="3215667"/>
              <a:ext cx="844501" cy="7251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/>
            </a:ln>
            <a:effectLst/>
          </p:spPr>
        </p:cxn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 rot="21413928">
              <a:off x="1150126" y="2495421"/>
              <a:ext cx="333994" cy="400919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18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x</a:t>
              </a:r>
              <a:endPara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235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08"/>
    </mc:Choice>
    <mc:Fallback xmlns="">
      <p:transition spd="slow" advTm="870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010400" cy="685800"/>
          </a:xfrm>
        </p:spPr>
        <p:txBody>
          <a:bodyPr/>
          <a:lstStyle/>
          <a:p>
            <a:r>
              <a:rPr lang="en-US" dirty="0" smtClean="0"/>
              <a:t>Eventually Timely Paths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 bwMode="auto">
              <a:xfrm>
                <a:off x="685800" y="1066800"/>
                <a:ext cx="8228013" cy="3840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30188" indent="-230188" algn="l" rtl="0" eaLnBrk="0" fontAlgn="base" hangingPunct="0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90000"/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0238" indent="-230188" algn="l" rtl="0" eaLnBrk="0" fontAlgn="base" hangingPunct="0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90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+mn-lt"/>
                  </a:defRPr>
                </a:lvl2pPr>
                <a:lvl3pPr marL="1028700" indent="-228600" algn="l" rtl="0" eaLnBrk="0" fontAlgn="base" hangingPunct="0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10000"/>
                  <a:buFont typeface="Symbol" panose="05050102010706020507" pitchFamily="18" charset="2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1427163" indent="-228600" algn="l" rtl="0" eaLnBrk="0" fontAlgn="base" hangingPunct="0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Char char="o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830388" indent="-228600" algn="l" rtl="0" eaLnBrk="0" fontAlgn="base" hangingPunct="0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87588" indent="-228600" algn="l" rtl="0" fontAlgn="base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744788" indent="-228600" algn="l" rtl="0" fontAlgn="base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201988" indent="-228600" algn="l" rtl="0" fontAlgn="base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59188" indent="-228600" algn="l" rtl="0" fontAlgn="base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Clr>
                    <a:srgbClr val="000000"/>
                  </a:buClr>
                  <a:buNone/>
                </a:pPr>
                <a:endParaRPr lang="en-US" b="1" dirty="0" smtClean="0">
                  <a:solidFill>
                    <a:srgbClr val="000099"/>
                  </a:solidFill>
                </a:endParaRPr>
              </a:p>
              <a:p>
                <a:pPr marL="0" indent="0">
                  <a:buClr>
                    <a:srgbClr val="000000"/>
                  </a:buClr>
                  <a:buNone/>
                </a:pPr>
                <a:r>
                  <a:rPr lang="en-US" b="1" dirty="0" smtClean="0">
                    <a:solidFill>
                      <a:srgbClr val="000099"/>
                    </a:solidFill>
                  </a:rPr>
                  <a:t>Theorem 6: </a:t>
                </a:r>
                <a:r>
                  <a:rPr lang="en-US" dirty="0" smtClean="0"/>
                  <a:t>For a message and packet efficient implementation</a:t>
                </a:r>
                <a:endParaRPr lang="en-US" kern="0" dirty="0" smtClean="0"/>
              </a:p>
              <a:p>
                <a:pPr>
                  <a:buClr>
                    <a:srgbClr val="000000"/>
                  </a:buClr>
                </a:pPr>
                <a:r>
                  <a:rPr lang="en-US" kern="0" dirty="0" smtClean="0"/>
                  <a:t>At least one process </a:t>
                </a:r>
                <a:r>
                  <a:rPr lang="en-US" b="1" i="1" kern="0" dirty="0" smtClean="0">
                    <a:solidFill>
                      <a:srgbClr val="000099"/>
                    </a:solidFill>
                  </a:rPr>
                  <a:t>x </a:t>
                </a:r>
                <a:r>
                  <a:rPr lang="en-US" kern="0" dirty="0" smtClean="0"/>
                  <a:t> must have an eventually timely path to all correct processes</a:t>
                </a:r>
              </a:p>
              <a:p>
                <a:pPr>
                  <a:buClr>
                    <a:srgbClr val="000000"/>
                  </a:buClr>
                </a:pPr>
                <a:r>
                  <a:rPr lang="en-US" kern="0" dirty="0" smtClean="0"/>
                  <a:t>every correct process has a fair-</a:t>
                </a:r>
                <a:r>
                  <a:rPr lang="en-US" kern="0" dirty="0" err="1" smtClean="0"/>
                  <a:t>lossy</a:t>
                </a:r>
                <a:r>
                  <a:rPr lang="en-US" kern="0" dirty="0" smtClean="0"/>
                  <a:t> path to the leader</a:t>
                </a:r>
              </a:p>
              <a:p>
                <a:pPr marL="0" indent="0">
                  <a:buClr>
                    <a:srgbClr val="000000"/>
                  </a:buClr>
                  <a:buNone/>
                </a:pPr>
                <a:endParaRPr lang="en-US" b="1" kern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Clr>
                    <a:srgbClr val="000000"/>
                  </a:buClr>
                  <a:buNone/>
                </a:pPr>
                <a:r>
                  <a:rPr lang="en-US" b="1" kern="0" dirty="0" smtClean="0">
                    <a:solidFill>
                      <a:srgbClr val="FF0000"/>
                    </a:solidFill>
                  </a:rPr>
                  <a:t>Intuition:</a:t>
                </a:r>
                <a:endParaRPr lang="en-US" kern="0" dirty="0">
                  <a:solidFill>
                    <a:srgbClr val="000000"/>
                  </a:solidFill>
                </a:endParaRPr>
              </a:p>
              <a:p>
                <a:pPr lvl="0">
                  <a:buClr>
                    <a:srgbClr val="000000"/>
                  </a:buClr>
                </a:pPr>
                <a:r>
                  <a:rPr lang="en-US" kern="0" dirty="0"/>
                  <a:t>The leader </a:t>
                </a:r>
                <a:r>
                  <a:rPr lang="en-US" b="1" kern="0" dirty="0">
                    <a:solidFill>
                      <a:srgbClr val="000099"/>
                    </a:solidFill>
                  </a:rPr>
                  <a:t>x</a:t>
                </a:r>
                <a:r>
                  <a:rPr lang="en-US" kern="0" dirty="0">
                    <a:solidFill>
                      <a:srgbClr val="000099"/>
                    </a:solidFill>
                  </a:rPr>
                  <a:t> </a:t>
                </a:r>
                <a:r>
                  <a:rPr lang="en-US" kern="0" dirty="0"/>
                  <a:t>must send an infinite number of messages (so others do not think it </a:t>
                </a:r>
                <a:r>
                  <a:rPr lang="en-US" kern="0" dirty="0" smtClean="0"/>
                  <a:t>crashed)</a:t>
                </a:r>
              </a:p>
              <a:p>
                <a:pPr>
                  <a:buClr>
                    <a:srgbClr val="000000"/>
                  </a:buClr>
                </a:pPr>
                <a:r>
                  <a:rPr lang="en-US" kern="0" dirty="0"/>
                  <a:t>If a proportional number of processes do not have timely incoming channels, then all processes must forward each message</a:t>
                </a:r>
              </a:p>
              <a:p>
                <a:pPr lvl="0">
                  <a:buClr>
                    <a:srgbClr val="000000"/>
                  </a:buClr>
                </a:pPr>
                <a:r>
                  <a:rPr lang="en-US" dirty="0"/>
                  <a:t>⇒</a:t>
                </a:r>
                <a:r>
                  <a:rPr lang="en-US" kern="0" dirty="0" smtClean="0"/>
                  <a:t>  (per Lemma 2) number </a:t>
                </a:r>
                <a:r>
                  <a:rPr lang="en-US" kern="0" dirty="0"/>
                  <a:t>of packets required for each message is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kern="0">
                        <a:latin typeface="Cambria Math"/>
                      </a:rPr>
                      <m:t>Ω</m:t>
                    </m:r>
                    <m:d>
                      <m:d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ker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ker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kern="0" dirty="0" smtClean="0">
                    <a:latin typeface="Arial"/>
                  </a:rPr>
                  <a:t> - contradiction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SzPct val="90000"/>
                  <a:buNone/>
                  <a:tabLst/>
                  <a:defRPr/>
                </a:pPr>
                <a:endParaRPr kumimoji="0" lang="en-US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066800"/>
                <a:ext cx="8228013" cy="3840577"/>
              </a:xfrm>
              <a:prstGeom prst="rect">
                <a:avLst/>
              </a:prstGeom>
              <a:blipFill>
                <a:blip r:embed="rId3"/>
                <a:stretch>
                  <a:fillRect l="-4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3194789" y="4330556"/>
            <a:ext cx="2314989" cy="2046361"/>
            <a:chOff x="615559" y="4347708"/>
            <a:chExt cx="2314989" cy="2046361"/>
          </a:xfrm>
        </p:grpSpPr>
        <p:sp>
          <p:nvSpPr>
            <p:cNvPr id="25" name="Text Box 3"/>
            <p:cNvSpPr txBox="1">
              <a:spLocks noChangeArrowheads="1"/>
            </p:cNvSpPr>
            <p:nvPr/>
          </p:nvSpPr>
          <p:spPr bwMode="auto">
            <a:xfrm>
              <a:off x="615559" y="5123828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1196276" y="6053334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2588489" y="5193202"/>
              <a:ext cx="342059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29" name="Oval 28"/>
            <p:cNvSpPr>
              <a:spLocks/>
            </p:cNvSpPr>
            <p:nvPr/>
          </p:nvSpPr>
          <p:spPr bwMode="auto">
            <a:xfrm>
              <a:off x="962773" y="5197943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Oval 29"/>
            <p:cNvSpPr>
              <a:spLocks/>
            </p:cNvSpPr>
            <p:nvPr/>
          </p:nvSpPr>
          <p:spPr bwMode="auto">
            <a:xfrm>
              <a:off x="1219843" y="5943519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Text Box 3"/>
            <p:cNvSpPr txBox="1">
              <a:spLocks noChangeArrowheads="1"/>
            </p:cNvSpPr>
            <p:nvPr/>
          </p:nvSpPr>
          <p:spPr bwMode="auto">
            <a:xfrm>
              <a:off x="1623584" y="4347708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32" name="Oval 8"/>
            <p:cNvSpPr>
              <a:spLocks/>
            </p:cNvSpPr>
            <p:nvPr/>
          </p:nvSpPr>
          <p:spPr bwMode="auto">
            <a:xfrm>
              <a:off x="2371386" y="5285825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Oval 9"/>
            <p:cNvSpPr>
              <a:spLocks/>
            </p:cNvSpPr>
            <p:nvPr/>
          </p:nvSpPr>
          <p:spPr bwMode="auto">
            <a:xfrm>
              <a:off x="1658038" y="4627979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32" idx="5"/>
              <a:endCxn id="30" idx="0"/>
            </p:cNvCxnSpPr>
            <p:nvPr/>
          </p:nvCxnSpPr>
          <p:spPr bwMode="auto">
            <a:xfrm flipH="1">
              <a:off x="1324133" y="5435846"/>
              <a:ext cx="1225286" cy="50767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ysDash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5" name="Straight Arrow Connector 34"/>
            <p:cNvCxnSpPr>
              <a:stCxn id="33" idx="3"/>
              <a:endCxn id="29" idx="0"/>
            </p:cNvCxnSpPr>
            <p:nvPr/>
          </p:nvCxnSpPr>
          <p:spPr bwMode="auto">
            <a:xfrm flipH="1">
              <a:off x="1067064" y="4778000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6" name="Straight Arrow Connector 35"/>
            <p:cNvCxnSpPr>
              <a:stCxn id="33" idx="4"/>
              <a:endCxn id="30" idx="7"/>
            </p:cNvCxnSpPr>
            <p:nvPr/>
          </p:nvCxnSpPr>
          <p:spPr bwMode="auto">
            <a:xfrm flipH="1">
              <a:off x="1397877" y="4803739"/>
              <a:ext cx="364451" cy="11655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ysDash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7" name="Straight Arrow Connector 36"/>
            <p:cNvCxnSpPr>
              <a:stCxn id="29" idx="5"/>
              <a:endCxn id="30" idx="1"/>
            </p:cNvCxnSpPr>
            <p:nvPr/>
          </p:nvCxnSpPr>
          <p:spPr bwMode="auto">
            <a:xfrm>
              <a:off x="1140806" y="5347964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ysDash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1" name="Straight Arrow Connector 40"/>
            <p:cNvCxnSpPr>
              <a:stCxn id="33" idx="5"/>
            </p:cNvCxnSpPr>
            <p:nvPr/>
          </p:nvCxnSpPr>
          <p:spPr bwMode="auto">
            <a:xfrm>
              <a:off x="1836073" y="4778000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ysDash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>
              <a:stCxn id="29" idx="6"/>
              <a:endCxn id="32" idx="2"/>
            </p:cNvCxnSpPr>
            <p:nvPr/>
          </p:nvCxnSpPr>
          <p:spPr bwMode="auto">
            <a:xfrm>
              <a:off x="1171353" y="5285825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ys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068912" y="6049563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44" name="Oval 43"/>
            <p:cNvSpPr>
              <a:spLocks/>
            </p:cNvSpPr>
            <p:nvPr/>
          </p:nvSpPr>
          <p:spPr bwMode="auto">
            <a:xfrm>
              <a:off x="2098090" y="5939748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45" name="Straight Arrow Connector 44"/>
            <p:cNvCxnSpPr>
              <a:stCxn id="29" idx="6"/>
              <a:endCxn id="44" idx="1"/>
            </p:cNvCxnSpPr>
            <p:nvPr/>
          </p:nvCxnSpPr>
          <p:spPr bwMode="auto">
            <a:xfrm>
              <a:off x="1171352" y="5285824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ysDash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6" name="Straight Arrow Connector 45"/>
            <p:cNvCxnSpPr>
              <a:stCxn id="32" idx="4"/>
              <a:endCxn id="44" idx="0"/>
            </p:cNvCxnSpPr>
            <p:nvPr/>
          </p:nvCxnSpPr>
          <p:spPr bwMode="auto">
            <a:xfrm flipH="1">
              <a:off x="2202379" y="5461585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ysDash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8" name="Straight Arrow Connector 47"/>
            <p:cNvCxnSpPr>
              <a:stCxn id="30" idx="6"/>
              <a:endCxn id="44" idx="2"/>
            </p:cNvCxnSpPr>
            <p:nvPr/>
          </p:nvCxnSpPr>
          <p:spPr bwMode="auto">
            <a:xfrm flipV="1">
              <a:off x="1428423" y="6027629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ysDash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9" name="Straight Arrow Connector 48"/>
            <p:cNvCxnSpPr>
              <a:stCxn id="33" idx="4"/>
              <a:endCxn id="44" idx="1"/>
            </p:cNvCxnSpPr>
            <p:nvPr/>
          </p:nvCxnSpPr>
          <p:spPr bwMode="auto">
            <a:xfrm>
              <a:off x="1762328" y="4803739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ysDash"/>
              <a:round/>
              <a:headEnd type="triangl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9903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914400" y="4038600"/>
            <a:ext cx="7086600" cy="1219200"/>
          </a:xfrm>
          <a:prstGeom prst="rect">
            <a:avLst/>
          </a:prstGeom>
          <a:solidFill>
            <a:srgbClr val="FFFF00">
              <a:alpha val="45000"/>
            </a:srgb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6253163" cy="48276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>
                <a:ea typeface="PMingLiU" pitchFamily="16" charset="-120"/>
              </a:rPr>
              <a:t>Our Deterministic Results</a:t>
            </a:r>
            <a:endParaRPr lang="en-US" altLang="zh-TW" sz="3200" dirty="0" smtClean="0">
              <a:solidFill>
                <a:srgbClr val="FF0000"/>
              </a:solidFill>
              <a:ea typeface="PMingLiU" pitchFamily="16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752600"/>
            <a:ext cx="6172200" cy="3505200"/>
          </a:xfrm>
        </p:spPr>
        <p:txBody>
          <a:bodyPr/>
          <a:lstStyle/>
          <a:p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Prove necessary conditions for Omega </a:t>
            </a:r>
          </a:p>
          <a:p>
            <a:pPr lvl="1"/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At least one process (leader) needs to have a timely path to all correct processes</a:t>
            </a:r>
          </a:p>
          <a:p>
            <a:pPr lvl="1"/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All processes have to have a fair-</a:t>
            </a:r>
            <a:r>
              <a:rPr lang="en-US" altLang="zh-TW" dirty="0" err="1" smtClean="0">
                <a:ea typeface="PMingLiU" pitchFamily="16" charset="-120"/>
                <a:cs typeface="Times New Roman" pitchFamily="18" charset="0"/>
              </a:rPr>
              <a:t>lossy</a:t>
            </a:r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 path to the leader</a:t>
            </a:r>
          </a:p>
          <a:p>
            <a:r>
              <a:rPr lang="en-US" altLang="zh-TW" dirty="0">
                <a:ea typeface="PMingLiU" pitchFamily="16" charset="-120"/>
                <a:cs typeface="Times New Roman" pitchFamily="18" charset="0"/>
              </a:rPr>
              <a:t>Present an algorithm </a:t>
            </a:r>
            <a:r>
              <a:rPr lang="en-US" altLang="zh-TW" b="1" dirty="0">
                <a:solidFill>
                  <a:srgbClr val="000099"/>
                </a:solidFill>
              </a:rPr>
              <a:t>MPO</a:t>
            </a:r>
            <a:r>
              <a:rPr lang="en-US" altLang="zh-TW" dirty="0">
                <a:ea typeface="PMingLiU" pitchFamily="16" charset="-120"/>
                <a:cs typeface="Times New Roman" pitchFamily="18" charset="0"/>
              </a:rPr>
              <a:t> that implements Omega under these conditions</a:t>
            </a:r>
          </a:p>
          <a:p>
            <a:pPr marL="400050" lvl="1" indent="0">
              <a:buNone/>
            </a:pPr>
            <a:r>
              <a:rPr lang="en-US" dirty="0"/>
              <a:t>⇒ the conditions are necessary and sufficient</a:t>
            </a:r>
            <a:endParaRPr lang="en-US" altLang="zh-TW" dirty="0">
              <a:ea typeface="PMingLiU" pitchFamily="16" charset="-120"/>
              <a:cs typeface="Times New Roman" pitchFamily="18" charset="0"/>
            </a:endParaRPr>
          </a:p>
          <a:p>
            <a:pPr marL="400050" lvl="1" indent="0">
              <a:buNone/>
            </a:pPr>
            <a:endParaRPr lang="en-US" altLang="zh-TW" dirty="0" smtClean="0">
              <a:ea typeface="PMingLiU" pitchFamily="16" charset="-120"/>
              <a:cs typeface="Times New Roman" pitchFamily="18" charset="0"/>
            </a:endParaRPr>
          </a:p>
          <a:p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Prove cannot </a:t>
            </a:r>
            <a:r>
              <a:rPr lang="en-US" altLang="zh-TW" dirty="0">
                <a:ea typeface="PMingLiU" pitchFamily="16" charset="-120"/>
                <a:cs typeface="Times New Roman" pitchFamily="18" charset="0"/>
              </a:rPr>
              <a:t>have </a:t>
            </a:r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super packet-efficient </a:t>
            </a:r>
            <a:r>
              <a:rPr lang="en-US" altLang="zh-TW" dirty="0">
                <a:ea typeface="PMingLiU" pitchFamily="16" charset="-120"/>
                <a:cs typeface="Times New Roman" pitchFamily="18" charset="0"/>
              </a:rPr>
              <a:t>algorithm </a:t>
            </a:r>
          </a:p>
          <a:p>
            <a:pPr marL="400050" lvl="1" indent="0">
              <a:buNone/>
            </a:pPr>
            <a:r>
              <a:rPr lang="en-US" dirty="0"/>
              <a:t>⇒ </a:t>
            </a:r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Algorithm of </a:t>
            </a:r>
            <a:r>
              <a:rPr lang="en-US" dirty="0" err="1" smtClean="0"/>
              <a:t>Delporte-Gallot</a:t>
            </a:r>
            <a:r>
              <a:rPr lang="en-US" dirty="0" smtClean="0"/>
              <a:t> channel reliability requirement is necessary </a:t>
            </a:r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/>
            </a:r>
            <a:br>
              <a:rPr lang="en-US" altLang="zh-TW" dirty="0" smtClean="0">
                <a:ea typeface="PMingLiU" pitchFamily="16" charset="-120"/>
                <a:cs typeface="Times New Roman" pitchFamily="18" charset="0"/>
              </a:rPr>
            </a:br>
            <a:endParaRPr lang="en-US" altLang="zh-TW" dirty="0" smtClean="0">
              <a:ea typeface="PMingLiU" pitchFamily="16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85107" y="894112"/>
            <a:ext cx="8228013" cy="1035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</a:pPr>
            <a:r>
              <a:rPr lang="en-US" b="1" dirty="0" smtClean="0">
                <a:solidFill>
                  <a:srgbClr val="000099"/>
                </a:solidFill>
              </a:rPr>
              <a:t>Theorem 7: </a:t>
            </a:r>
            <a:r>
              <a:rPr lang="en-US" kern="0" dirty="0" smtClean="0"/>
              <a:t>Even </a:t>
            </a:r>
            <a:r>
              <a:rPr lang="en-US" kern="0" dirty="0"/>
              <a:t>if there </a:t>
            </a:r>
            <a:r>
              <a:rPr lang="en-US" kern="0" dirty="0" smtClean="0"/>
              <a:t>the leader has an eventually </a:t>
            </a:r>
            <a:r>
              <a:rPr lang="en-US" kern="0" dirty="0"/>
              <a:t>timely path to every correct process and every correct process has a </a:t>
            </a:r>
            <a:r>
              <a:rPr lang="en-US" kern="0" dirty="0" smtClean="0"/>
              <a:t>fair-</a:t>
            </a:r>
            <a:r>
              <a:rPr lang="en-US" kern="0" dirty="0" err="1" smtClean="0"/>
              <a:t>lossy</a:t>
            </a:r>
            <a:r>
              <a:rPr lang="en-US" kern="0" dirty="0" smtClean="0"/>
              <a:t> path </a:t>
            </a:r>
            <a:r>
              <a:rPr lang="en-US" kern="0" dirty="0"/>
              <a:t>to </a:t>
            </a:r>
            <a:r>
              <a:rPr lang="en-US" kern="0" dirty="0" smtClean="0"/>
              <a:t>the leader, there </a:t>
            </a:r>
            <a:r>
              <a:rPr lang="en-US" kern="0" dirty="0"/>
              <a:t>does not exist a message and super packet </a:t>
            </a:r>
            <a:r>
              <a:rPr lang="en-US" kern="0" dirty="0" smtClean="0"/>
              <a:t>efficient implementation of Omega</a:t>
            </a:r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685800"/>
          </a:xfrm>
        </p:spPr>
        <p:txBody>
          <a:bodyPr/>
          <a:lstStyle/>
          <a:p>
            <a:r>
              <a:rPr lang="en-US" dirty="0" smtClean="0"/>
              <a:t>No Super Packet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</a:tabLst>
              <a:defRPr/>
            </a:pPr>
            <a:fld id="{B84FC855-50A3-4246-82EC-1C8537E4B17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485107" y="4173310"/>
            <a:ext cx="82280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</a:pPr>
            <a:r>
              <a:rPr lang="en-US" b="1" kern="0" dirty="0" smtClean="0">
                <a:solidFill>
                  <a:srgbClr val="FF0000"/>
                </a:solidFill>
              </a:rPr>
              <a:t>Intuition:</a:t>
            </a:r>
            <a:endParaRPr lang="en-US" kern="0" dirty="0" smtClean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</a:pPr>
            <a:r>
              <a:rPr lang="en-US" dirty="0" smtClean="0">
                <a:solidFill>
                  <a:srgbClr val="000000"/>
                </a:solidFill>
              </a:rPr>
              <a:t>Assume there are an equal number of processes in each component</a:t>
            </a:r>
          </a:p>
          <a:p>
            <a:pPr lvl="0">
              <a:buClr>
                <a:srgbClr val="000000"/>
              </a:buClr>
            </a:pPr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</a:rPr>
              <a:t>there is no communication between processes of the two components initially, processes </a:t>
            </a:r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b="1" kern="0" dirty="0">
                <a:solidFill>
                  <a:srgbClr val="000099"/>
                </a:solidFill>
              </a:rPr>
              <a:t>S1</a:t>
            </a:r>
            <a:r>
              <a:rPr lang="en-US" dirty="0" smtClean="0">
                <a:solidFill>
                  <a:srgbClr val="000000"/>
                </a:solidFill>
              </a:rPr>
              <a:t> assume </a:t>
            </a:r>
            <a:r>
              <a:rPr lang="en-US" dirty="0">
                <a:solidFill>
                  <a:srgbClr val="000000"/>
                </a:solidFill>
              </a:rPr>
              <a:t>those </a:t>
            </a:r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b="1" kern="0" dirty="0">
                <a:solidFill>
                  <a:srgbClr val="000099"/>
                </a:solidFill>
              </a:rPr>
              <a:t>S2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are crashed and vice </a:t>
            </a:r>
            <a:r>
              <a:rPr lang="en-US" dirty="0" smtClean="0">
                <a:solidFill>
                  <a:srgbClr val="000000"/>
                </a:solidFill>
              </a:rPr>
              <a:t>versa  </a:t>
            </a:r>
            <a:endParaRPr lang="en-US" dirty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</a:rPr>
              <a:t>Processes </a:t>
            </a:r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b="1" kern="0" dirty="0">
                <a:solidFill>
                  <a:srgbClr val="000099"/>
                </a:solidFill>
              </a:rPr>
              <a:t>S1</a:t>
            </a:r>
            <a:r>
              <a:rPr lang="en-US" dirty="0" smtClean="0">
                <a:solidFill>
                  <a:srgbClr val="000000"/>
                </a:solidFill>
              </a:rPr>
              <a:t>  elect </a:t>
            </a:r>
            <a:r>
              <a:rPr lang="en-US" b="1" kern="0" dirty="0">
                <a:solidFill>
                  <a:srgbClr val="000099"/>
                </a:solidFill>
              </a:rPr>
              <a:t>L1</a:t>
            </a:r>
            <a:r>
              <a:rPr lang="en-US" dirty="0" smtClean="0">
                <a:solidFill>
                  <a:srgbClr val="000000"/>
                </a:solidFill>
              </a:rPr>
              <a:t> from </a:t>
            </a:r>
            <a:r>
              <a:rPr lang="en-US" b="1" kern="0" dirty="0">
                <a:solidFill>
                  <a:srgbClr val="000099"/>
                </a:solidFill>
              </a:rPr>
              <a:t>S1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as their leader and processes </a:t>
            </a:r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b="1" kern="0" dirty="0">
                <a:solidFill>
                  <a:srgbClr val="000099"/>
                </a:solidFill>
              </a:rPr>
              <a:t>S2</a:t>
            </a:r>
            <a:r>
              <a:rPr lang="en-US" dirty="0" smtClean="0">
                <a:solidFill>
                  <a:srgbClr val="000000"/>
                </a:solidFill>
              </a:rPr>
              <a:t> elect </a:t>
            </a:r>
            <a:r>
              <a:rPr lang="en-US" b="1" kern="0" dirty="0">
                <a:solidFill>
                  <a:srgbClr val="000099"/>
                </a:solidFill>
              </a:rPr>
              <a:t>L1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from </a:t>
            </a:r>
            <a:r>
              <a:rPr lang="en-US" b="1" kern="0" dirty="0">
                <a:solidFill>
                  <a:srgbClr val="000099"/>
                </a:solidFill>
              </a:rPr>
              <a:t>S2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as their </a:t>
            </a:r>
            <a:r>
              <a:rPr lang="en-US" dirty="0" smtClean="0">
                <a:solidFill>
                  <a:srgbClr val="000000"/>
                </a:solidFill>
              </a:rPr>
              <a:t>leader</a:t>
            </a:r>
            <a:endParaRPr lang="en-US" dirty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</a:rPr>
              <a:t>The eventuality of the timely and reliable channels occur after the leaders are </a:t>
            </a:r>
            <a:r>
              <a:rPr lang="en-US" dirty="0" smtClean="0">
                <a:solidFill>
                  <a:srgbClr val="000000"/>
                </a:solidFill>
              </a:rPr>
              <a:t>elected </a:t>
            </a:r>
            <a:r>
              <a:rPr lang="en-US" dirty="0">
                <a:solidFill>
                  <a:srgbClr val="000000"/>
                </a:solidFill>
              </a:rPr>
              <a:t>Thus, the conditions of the theorem exist.  Yet, disagreement on the leader </a:t>
            </a:r>
            <a:r>
              <a:rPr lang="en-US" dirty="0" smtClean="0">
                <a:solidFill>
                  <a:srgbClr val="000000"/>
                </a:solidFill>
              </a:rPr>
              <a:t>occurs </a:t>
            </a:r>
            <a:endParaRPr lang="en-US" kern="0" dirty="0" smtClean="0">
              <a:solidFill>
                <a:srgbClr val="000000"/>
              </a:solidFill>
              <a:latin typeface="Arial"/>
            </a:endParaRPr>
          </a:p>
          <a:p>
            <a:pPr marL="0" lvl="0" indent="0">
              <a:buClr>
                <a:srgbClr val="000000"/>
              </a:buClr>
              <a:buNone/>
            </a:pPr>
            <a:endParaRPr lang="en-US" kern="0" dirty="0" smtClean="0">
              <a:latin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buNone/>
              <a:tabLst/>
              <a:defRPr/>
            </a:pPr>
            <a:endParaRPr kumimoji="0" lang="en-US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2364924" y="2422741"/>
            <a:ext cx="1596043" cy="1463040"/>
          </a:xfrm>
          <a:prstGeom prst="ellipse">
            <a:avLst/>
          </a:prstGeom>
          <a:solidFill>
            <a:srgbClr val="FFFF00">
              <a:alpha val="45000"/>
            </a:srgbClr>
          </a:solidFill>
          <a:ln w="127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48522" y="2080525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S1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822105" y="2422741"/>
            <a:ext cx="1596043" cy="1463040"/>
          </a:xfrm>
          <a:prstGeom prst="ellipse">
            <a:avLst/>
          </a:prstGeom>
          <a:solidFill>
            <a:srgbClr val="FFFF00">
              <a:alpha val="45000"/>
            </a:srgbClr>
          </a:solidFill>
          <a:ln w="127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35766" y="26948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3200" y="2693364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L1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2693364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L2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52800" y="26948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x</a:t>
            </a:r>
          </a:p>
        </p:txBody>
      </p:sp>
      <p:sp>
        <p:nvSpPr>
          <p:cNvPr id="15" name="Arc 14"/>
          <p:cNvSpPr/>
          <p:nvPr/>
        </p:nvSpPr>
        <p:spPr>
          <a:xfrm>
            <a:off x="3618798" y="2686433"/>
            <a:ext cx="1492979" cy="428264"/>
          </a:xfrm>
          <a:prstGeom prst="arc">
            <a:avLst>
              <a:gd name="adj1" fmla="val 11026872"/>
              <a:gd name="adj2" fmla="val 0"/>
            </a:avLst>
          </a:prstGeom>
          <a:noFill/>
          <a:ln w="15875">
            <a:solidFill>
              <a:srgbClr val="000099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63122" y="2066075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S2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95690" y="3149093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2800" y="322529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z</a:t>
            </a:r>
          </a:p>
        </p:txBody>
      </p:sp>
      <p:sp>
        <p:nvSpPr>
          <p:cNvPr id="19" name="Arc 18"/>
          <p:cNvSpPr/>
          <p:nvPr/>
        </p:nvSpPr>
        <p:spPr>
          <a:xfrm flipV="1">
            <a:off x="3577251" y="3089739"/>
            <a:ext cx="1551606" cy="428264"/>
          </a:xfrm>
          <a:prstGeom prst="arc">
            <a:avLst>
              <a:gd name="adj1" fmla="val 11026872"/>
              <a:gd name="adj2" fmla="val 0"/>
            </a:avLst>
          </a:prstGeom>
          <a:noFill/>
          <a:ln w="15875">
            <a:solidFill>
              <a:srgbClr val="000099"/>
            </a:solidFill>
            <a:headEnd type="triangl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3502235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/>
              <a:t>timely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kern="0" dirty="0"/>
              <a:t>component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57677" y="3502235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kern="0" dirty="0"/>
              <a:t>timely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kern="0" dirty="0"/>
              <a:t>component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05366" y="2919972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kern="0" dirty="0"/>
              <a:t>leader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90603" y="2919972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kern="0" dirty="0"/>
              <a:t>leader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57600" y="2196655"/>
            <a:ext cx="1442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dirty="0"/>
              <a:t>eventually</a:t>
            </a:r>
            <a:br>
              <a:rPr lang="en-US" sz="1400" kern="0" dirty="0"/>
            </a:br>
            <a:r>
              <a:rPr lang="en-US" sz="1400" kern="0" dirty="0"/>
              <a:t>timely channel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57600" y="3502235"/>
            <a:ext cx="1433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dirty="0"/>
              <a:t>eventually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kern="0" dirty="0"/>
              <a:t>reliable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/>
              <a:t>channel</a:t>
            </a:r>
          </a:p>
        </p:txBody>
      </p:sp>
    </p:spTree>
    <p:extLst>
      <p:ext uri="{BB962C8B-B14F-4D97-AF65-F5344CB8AC3E}">
        <p14:creationId xmlns:p14="http://schemas.microsoft.com/office/powerpoint/2010/main" val="21512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914400" y="2971800"/>
            <a:ext cx="7086600" cy="1066800"/>
          </a:xfrm>
          <a:prstGeom prst="rect">
            <a:avLst/>
          </a:prstGeom>
          <a:solidFill>
            <a:srgbClr val="FFFF00">
              <a:alpha val="45000"/>
            </a:srgb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6253163" cy="48276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>
                <a:ea typeface="PMingLiU" pitchFamily="16" charset="-120"/>
              </a:rPr>
              <a:t>Our Deterministic Results</a:t>
            </a:r>
            <a:endParaRPr lang="en-US" altLang="zh-TW" sz="3200" dirty="0" smtClean="0">
              <a:solidFill>
                <a:srgbClr val="FF0000"/>
              </a:solidFill>
              <a:ea typeface="PMingLiU" pitchFamily="16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752600"/>
            <a:ext cx="6172200" cy="3505200"/>
          </a:xfrm>
        </p:spPr>
        <p:txBody>
          <a:bodyPr/>
          <a:lstStyle/>
          <a:p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Prove necessary conditions for Omega </a:t>
            </a:r>
          </a:p>
          <a:p>
            <a:pPr lvl="1"/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At least one process (leader) needs to have a timely path to all correct processes</a:t>
            </a:r>
          </a:p>
          <a:p>
            <a:pPr lvl="1"/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All processes have to have a fair-</a:t>
            </a:r>
            <a:r>
              <a:rPr lang="en-US" altLang="zh-TW" dirty="0" err="1" smtClean="0">
                <a:ea typeface="PMingLiU" pitchFamily="16" charset="-120"/>
                <a:cs typeface="Times New Roman" pitchFamily="18" charset="0"/>
              </a:rPr>
              <a:t>lossy</a:t>
            </a:r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 path to the leader</a:t>
            </a:r>
          </a:p>
          <a:p>
            <a:r>
              <a:rPr lang="en-US" altLang="zh-TW" dirty="0">
                <a:ea typeface="PMingLiU" pitchFamily="16" charset="-120"/>
                <a:cs typeface="Times New Roman" pitchFamily="18" charset="0"/>
              </a:rPr>
              <a:t>Present an algorithm </a:t>
            </a:r>
            <a:r>
              <a:rPr lang="en-US" altLang="zh-TW" b="1" dirty="0">
                <a:solidFill>
                  <a:srgbClr val="000099"/>
                </a:solidFill>
              </a:rPr>
              <a:t>MPO</a:t>
            </a:r>
            <a:r>
              <a:rPr lang="en-US" altLang="zh-TW" dirty="0">
                <a:ea typeface="PMingLiU" pitchFamily="16" charset="-120"/>
                <a:cs typeface="Times New Roman" pitchFamily="18" charset="0"/>
              </a:rPr>
              <a:t> that implements Omega under these conditions</a:t>
            </a:r>
          </a:p>
          <a:p>
            <a:pPr marL="400050" lvl="1" indent="0">
              <a:buNone/>
            </a:pPr>
            <a:r>
              <a:rPr lang="en-US" dirty="0"/>
              <a:t>⇒ the conditions are necessary and sufficient</a:t>
            </a:r>
            <a:endParaRPr lang="en-US" altLang="zh-TW" dirty="0">
              <a:ea typeface="PMingLiU" pitchFamily="16" charset="-120"/>
              <a:cs typeface="Times New Roman" pitchFamily="18" charset="0"/>
            </a:endParaRPr>
          </a:p>
          <a:p>
            <a:pPr marL="400050" lvl="1" indent="0">
              <a:buNone/>
            </a:pPr>
            <a:endParaRPr lang="en-US" altLang="zh-TW" dirty="0" smtClean="0">
              <a:ea typeface="PMingLiU" pitchFamily="16" charset="-120"/>
              <a:cs typeface="Times New Roman" pitchFamily="18" charset="0"/>
            </a:endParaRPr>
          </a:p>
          <a:p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Prove cannot </a:t>
            </a:r>
            <a:r>
              <a:rPr lang="en-US" altLang="zh-TW" dirty="0">
                <a:ea typeface="PMingLiU" pitchFamily="16" charset="-120"/>
                <a:cs typeface="Times New Roman" pitchFamily="18" charset="0"/>
              </a:rPr>
              <a:t>have </a:t>
            </a:r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super packet-efficient </a:t>
            </a:r>
            <a:r>
              <a:rPr lang="en-US" altLang="zh-TW" dirty="0">
                <a:ea typeface="PMingLiU" pitchFamily="16" charset="-120"/>
                <a:cs typeface="Times New Roman" pitchFamily="18" charset="0"/>
              </a:rPr>
              <a:t>algorithm </a:t>
            </a:r>
          </a:p>
          <a:p>
            <a:pPr marL="400050" lvl="1" indent="0">
              <a:buNone/>
            </a:pPr>
            <a:r>
              <a:rPr lang="en-US" dirty="0"/>
              <a:t>⇒ </a:t>
            </a:r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Algorithm of </a:t>
            </a:r>
            <a:r>
              <a:rPr lang="en-US" dirty="0" err="1" smtClean="0"/>
              <a:t>Delporte-Gallot</a:t>
            </a:r>
            <a:r>
              <a:rPr lang="en-US" dirty="0" smtClean="0"/>
              <a:t> channel reliability requirement is necessary </a:t>
            </a:r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/>
            </a:r>
            <a:br>
              <a:rPr lang="en-US" altLang="zh-TW" dirty="0" smtClean="0">
                <a:ea typeface="PMingLiU" pitchFamily="16" charset="-120"/>
                <a:cs typeface="Times New Roman" pitchFamily="18" charset="0"/>
              </a:rPr>
            </a:br>
            <a:endParaRPr lang="en-US" altLang="zh-TW" dirty="0" smtClean="0">
              <a:ea typeface="PMingLiU" pitchFamily="16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274477"/>
            <a:ext cx="6537325" cy="48276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/>
              <a:t>MPO </a:t>
            </a:r>
            <a:r>
              <a:rPr lang="en-US" dirty="0" smtClean="0"/>
              <a:t>Algorithm: Features</a:t>
            </a:r>
            <a:endParaRPr lang="en-US" altLang="zh-TW" dirty="0">
              <a:ea typeface="PMingLiU" pitchFamily="16" charset="-120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1143000" y="1501081"/>
            <a:ext cx="6801406" cy="2839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Leader </a:t>
            </a:r>
            <a:r>
              <a:rPr lang="en-US" kern="0" dirty="0"/>
              <a:t>candidate estimates reliability of channels by building </a:t>
            </a:r>
            <a:r>
              <a:rPr lang="en-US" kern="0" dirty="0" err="1"/>
              <a:t>arboresence</a:t>
            </a:r>
            <a:r>
              <a:rPr lang="en-US" kern="0" dirty="0"/>
              <a:t> of </a:t>
            </a:r>
            <a:r>
              <a:rPr lang="en-U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timely channels</a:t>
            </a:r>
          </a:p>
          <a:p>
            <a:r>
              <a:rPr lang="en-US" kern="0" dirty="0"/>
              <a:t>Sends packets over these channels</a:t>
            </a:r>
          </a:p>
          <a:p>
            <a:r>
              <a:rPr lang="en-US" kern="0" dirty="0"/>
              <a:t>Gets </a:t>
            </a:r>
            <a:r>
              <a:rPr lang="en-US" kern="0" dirty="0">
                <a:solidFill>
                  <a:srgbClr val="006600"/>
                </a:solidFill>
              </a:rPr>
              <a:t>failed</a:t>
            </a:r>
            <a:r>
              <a:rPr lang="en-US" kern="0" dirty="0"/>
              <a:t> messages if untimely</a:t>
            </a:r>
          </a:p>
          <a:p>
            <a:r>
              <a:rPr lang="en-US" kern="0" dirty="0"/>
              <a:t>Process with lowest weight arborescence </a:t>
            </a:r>
            <a:r>
              <a:rPr lang="en-US" kern="0" dirty="0" smtClean="0"/>
              <a:t>wins</a:t>
            </a:r>
          </a:p>
          <a:p>
            <a:r>
              <a:rPr lang="en-US" kern="0" dirty="0"/>
              <a:t>Weight used to evaluate channel reliability</a:t>
            </a:r>
          </a:p>
          <a:p>
            <a:r>
              <a:rPr lang="en-US" kern="0" dirty="0" smtClean="0"/>
              <a:t>Proceeds </a:t>
            </a:r>
            <a:r>
              <a:rPr lang="en-US" kern="0" dirty="0"/>
              <a:t>in phases to preserve efficiency</a:t>
            </a:r>
          </a:p>
          <a:p>
            <a:r>
              <a:rPr lang="en-US" kern="0" dirty="0" smtClean="0"/>
              <a:t>Messages </a:t>
            </a:r>
            <a:r>
              <a:rPr lang="en-US" kern="0" dirty="0"/>
              <a:t>sent an </a:t>
            </a:r>
            <a:r>
              <a:rPr lang="en-US" kern="0" dirty="0" smtClean="0"/>
              <a:t>infinite </a:t>
            </a:r>
            <a:r>
              <a:rPr lang="en-US" kern="0" dirty="0"/>
              <a:t>number of times are of constant size</a:t>
            </a:r>
          </a:p>
          <a:p>
            <a:pPr marL="0" indent="0">
              <a:buNone/>
            </a:pPr>
            <a:endParaRPr lang="en-US" dirty="0">
              <a:latin typeface="+mj-lt"/>
              <a:ea typeface="+mj-ea"/>
              <a:cs typeface="+mj-cs"/>
            </a:endParaRPr>
          </a:p>
          <a:p>
            <a:pPr lvl="1"/>
            <a:endParaRPr lang="en-US" kern="0" dirty="0" smtClean="0"/>
          </a:p>
        </p:txBody>
      </p:sp>
      <p:grpSp>
        <p:nvGrpSpPr>
          <p:cNvPr id="33" name="Group 32"/>
          <p:cNvGrpSpPr/>
          <p:nvPr/>
        </p:nvGrpSpPr>
        <p:grpSpPr>
          <a:xfrm>
            <a:off x="5388171" y="4667361"/>
            <a:ext cx="3523764" cy="1914468"/>
            <a:chOff x="966012" y="1157014"/>
            <a:chExt cx="3678439" cy="2090257"/>
          </a:xfrm>
        </p:grpSpPr>
        <p:sp>
          <p:nvSpPr>
            <p:cNvPr id="34" name="Text Box 3"/>
            <p:cNvSpPr txBox="1">
              <a:spLocks noChangeArrowheads="1"/>
            </p:cNvSpPr>
            <p:nvPr/>
          </p:nvSpPr>
          <p:spPr bwMode="auto">
            <a:xfrm>
              <a:off x="1277970" y="2210578"/>
              <a:ext cx="403718" cy="563514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3200" b="1" dirty="0" smtClean="0">
                  <a:solidFill>
                    <a:srgbClr val="FF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X</a:t>
              </a:r>
              <a:endParaRPr lang="en-US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61458" y="1467349"/>
              <a:ext cx="2482993" cy="311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6600"/>
                  </a:solidFill>
                </a:rPr>
                <a:t>alive(x, phase#, </a:t>
              </a:r>
              <a:r>
                <a:rPr lang="en-US" sz="1400" dirty="0" err="1" smtClean="0">
                  <a:solidFill>
                    <a:srgbClr val="006600"/>
                  </a:solidFill>
                </a:rPr>
                <a:t>shoutID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36" name="Text Box 3"/>
            <p:cNvSpPr txBox="1">
              <a:spLocks noChangeArrowheads="1"/>
            </p:cNvSpPr>
            <p:nvPr/>
          </p:nvSpPr>
          <p:spPr bwMode="auto">
            <a:xfrm>
              <a:off x="966012" y="2052787"/>
              <a:ext cx="308546" cy="372022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37" name="Text Box 4"/>
            <p:cNvSpPr txBox="1">
              <a:spLocks noChangeArrowheads="1"/>
            </p:cNvSpPr>
            <p:nvPr/>
          </p:nvSpPr>
          <p:spPr bwMode="auto">
            <a:xfrm>
              <a:off x="1461214" y="2875249"/>
              <a:ext cx="296833" cy="372022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38" name="Text Box 5"/>
            <p:cNvSpPr txBox="1">
              <a:spLocks noChangeArrowheads="1"/>
            </p:cNvSpPr>
            <p:nvPr/>
          </p:nvSpPr>
          <p:spPr bwMode="auto">
            <a:xfrm>
              <a:off x="2640250" y="2114172"/>
              <a:ext cx="357073" cy="372022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39" name="Oval 38"/>
            <p:cNvSpPr>
              <a:spLocks/>
            </p:cNvSpPr>
            <p:nvPr/>
          </p:nvSpPr>
          <p:spPr bwMode="auto">
            <a:xfrm>
              <a:off x="1289973" y="2118367"/>
              <a:ext cx="177476" cy="15551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0" name="Oval 39"/>
            <p:cNvSpPr>
              <a:spLocks/>
            </p:cNvSpPr>
            <p:nvPr/>
          </p:nvSpPr>
          <p:spPr bwMode="auto">
            <a:xfrm>
              <a:off x="1508709" y="2778080"/>
              <a:ext cx="177476" cy="15551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9817" y="1219290"/>
              <a:ext cx="308546" cy="372022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42" name="Oval 8"/>
            <p:cNvSpPr>
              <a:spLocks/>
            </p:cNvSpPr>
            <p:nvPr/>
          </p:nvSpPr>
          <p:spPr bwMode="auto">
            <a:xfrm>
              <a:off x="2488533" y="2196128"/>
              <a:ext cx="177476" cy="15551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" name="Oval 9"/>
            <p:cNvSpPr>
              <a:spLocks/>
            </p:cNvSpPr>
            <p:nvPr/>
          </p:nvSpPr>
          <p:spPr bwMode="auto">
            <a:xfrm>
              <a:off x="1881560" y="1614042"/>
              <a:ext cx="177476" cy="15551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44" name="Straight Arrow Connector 43"/>
            <p:cNvCxnSpPr>
              <a:stCxn id="42" idx="5"/>
              <a:endCxn id="40" idx="0"/>
            </p:cNvCxnSpPr>
            <p:nvPr/>
          </p:nvCxnSpPr>
          <p:spPr bwMode="auto">
            <a:xfrm flipH="1">
              <a:off x="1597447" y="2328872"/>
              <a:ext cx="1042571" cy="449208"/>
            </a:xfrm>
            <a:prstGeom prst="straightConnector1">
              <a:avLst/>
            </a:prstGeom>
            <a:solidFill>
              <a:srgbClr val="00B8FF"/>
            </a:solidFill>
            <a:ln w="889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5" name="Straight Arrow Connector 44"/>
            <p:cNvCxnSpPr>
              <a:stCxn id="43" idx="3"/>
              <a:endCxn id="39" idx="0"/>
            </p:cNvCxnSpPr>
            <p:nvPr/>
          </p:nvCxnSpPr>
          <p:spPr bwMode="auto">
            <a:xfrm flipH="1">
              <a:off x="1378712" y="1746786"/>
              <a:ext cx="528841" cy="371582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6" name="Straight Arrow Connector 45"/>
            <p:cNvCxnSpPr>
              <a:stCxn id="43" idx="4"/>
              <a:endCxn id="40" idx="7"/>
            </p:cNvCxnSpPr>
            <p:nvPr/>
          </p:nvCxnSpPr>
          <p:spPr bwMode="auto">
            <a:xfrm flipH="1">
              <a:off x="1660194" y="1769561"/>
              <a:ext cx="310104" cy="10312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7" name="Straight Arrow Connector 46"/>
            <p:cNvCxnSpPr>
              <a:stCxn id="39" idx="5"/>
              <a:endCxn id="40" idx="1"/>
            </p:cNvCxnSpPr>
            <p:nvPr/>
          </p:nvCxnSpPr>
          <p:spPr bwMode="auto">
            <a:xfrm>
              <a:off x="1441458" y="2251111"/>
              <a:ext cx="93242" cy="54974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8" name="Straight Arrow Connector 47"/>
            <p:cNvCxnSpPr>
              <a:stCxn id="43" idx="5"/>
            </p:cNvCxnSpPr>
            <p:nvPr/>
          </p:nvCxnSpPr>
          <p:spPr bwMode="auto">
            <a:xfrm>
              <a:off x="2033046" y="1746786"/>
              <a:ext cx="483095" cy="487358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9" name="Straight Arrow Connector 48"/>
            <p:cNvCxnSpPr>
              <a:stCxn id="39" idx="6"/>
              <a:endCxn id="42" idx="2"/>
            </p:cNvCxnSpPr>
            <p:nvPr/>
          </p:nvCxnSpPr>
          <p:spPr bwMode="auto">
            <a:xfrm>
              <a:off x="1467450" y="2196128"/>
              <a:ext cx="1021084" cy="7775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50" name="Text Box 3"/>
            <p:cNvSpPr txBox="1">
              <a:spLocks noChangeArrowheads="1"/>
            </p:cNvSpPr>
            <p:nvPr/>
          </p:nvSpPr>
          <p:spPr bwMode="auto">
            <a:xfrm>
              <a:off x="1060763" y="2360883"/>
              <a:ext cx="404196" cy="32712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 smtClean="0">
                  <a:solidFill>
                    <a:srgbClr val="000000"/>
                  </a:solidFill>
                </a:rPr>
                <a:t>4</a:t>
              </a:r>
              <a:endParaRPr lang="en-US" sz="1600" i="1" dirty="0">
                <a:solidFill>
                  <a:srgbClr val="00000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420116" y="1157014"/>
              <a:ext cx="326685" cy="3118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000099"/>
                  </a:solidFill>
                </a:rPr>
                <a:t>w</a:t>
              </a:r>
              <a:endParaRPr lang="en-US" sz="1400" dirty="0"/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>
              <a:off x="3746801" y="1395732"/>
              <a:ext cx="264909" cy="154054"/>
            </a:xfrm>
            <a:prstGeom prst="straightConnector1">
              <a:avLst/>
            </a:prstGeom>
            <a:solidFill>
              <a:srgbClr val="00CC00">
                <a:alpha val="45000"/>
              </a:srgb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10800000">
              <a:off x="2325070" y="2349070"/>
              <a:ext cx="272965" cy="7467"/>
            </a:xfrm>
            <a:prstGeom prst="line">
              <a:avLst/>
            </a:prstGeom>
            <a:solidFill>
              <a:srgbClr val="00CC00">
                <a:alpha val="45000"/>
              </a:srgbClr>
            </a:solidFill>
            <a:ln w="15875" cap="flat" cmpd="sng" algn="ctr">
              <a:solidFill>
                <a:srgbClr val="003E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10800000">
              <a:off x="2519863" y="1998690"/>
              <a:ext cx="138278" cy="230010"/>
            </a:xfrm>
            <a:prstGeom prst="line">
              <a:avLst/>
            </a:prstGeom>
            <a:solidFill>
              <a:srgbClr val="00CC00">
                <a:alpha val="45000"/>
              </a:srgbClr>
            </a:solidFill>
            <a:ln w="15875" cap="flat" cmpd="sng" algn="ctr">
              <a:solidFill>
                <a:srgbClr val="003E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2202639" y="2871910"/>
              <a:ext cx="308546" cy="372022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56" name="Oval 55"/>
            <p:cNvSpPr>
              <a:spLocks/>
            </p:cNvSpPr>
            <p:nvPr/>
          </p:nvSpPr>
          <p:spPr bwMode="auto">
            <a:xfrm>
              <a:off x="2255991" y="2774743"/>
              <a:ext cx="177476" cy="15551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57" name="Straight Arrow Connector 56"/>
            <p:cNvCxnSpPr>
              <a:stCxn id="39" idx="6"/>
              <a:endCxn id="56" idx="1"/>
            </p:cNvCxnSpPr>
            <p:nvPr/>
          </p:nvCxnSpPr>
          <p:spPr bwMode="auto">
            <a:xfrm>
              <a:off x="1467449" y="2196127"/>
              <a:ext cx="814533" cy="60139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Straight Arrow Connector 57"/>
            <p:cNvCxnSpPr>
              <a:stCxn id="42" idx="4"/>
              <a:endCxn id="56" idx="0"/>
            </p:cNvCxnSpPr>
            <p:nvPr/>
          </p:nvCxnSpPr>
          <p:spPr bwMode="auto">
            <a:xfrm flipH="1">
              <a:off x="2344729" y="2351647"/>
              <a:ext cx="232542" cy="423096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3E00"/>
              </a:solidFill>
              <a:prstDash val="sysDot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9" name="Straight Arrow Connector 58"/>
            <p:cNvCxnSpPr>
              <a:stCxn id="40" idx="6"/>
              <a:endCxn id="56" idx="2"/>
            </p:cNvCxnSpPr>
            <p:nvPr/>
          </p:nvCxnSpPr>
          <p:spPr bwMode="auto">
            <a:xfrm flipV="1">
              <a:off x="1686185" y="2852503"/>
              <a:ext cx="569806" cy="33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Arrow Connector 59"/>
            <p:cNvCxnSpPr>
              <a:stCxn id="43" idx="4"/>
              <a:endCxn id="56" idx="1"/>
            </p:cNvCxnSpPr>
            <p:nvPr/>
          </p:nvCxnSpPr>
          <p:spPr bwMode="auto">
            <a:xfrm>
              <a:off x="1970298" y="1769561"/>
              <a:ext cx="311684" cy="102795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9" name="Text Box 35"/>
          <p:cNvSpPr txBox="1">
            <a:spLocks noChangeArrowheads="1"/>
          </p:cNvSpPr>
          <p:nvPr/>
        </p:nvSpPr>
        <p:spPr bwMode="auto">
          <a:xfrm>
            <a:off x="2809444" y="4856811"/>
            <a:ext cx="2295956" cy="28277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r>
              <a:rPr lang="en-US" sz="1400" dirty="0" err="1" smtClean="0">
                <a:solidFill>
                  <a:srgbClr val="006600"/>
                </a:solidFill>
              </a:rPr>
              <a:t>startPhase</a:t>
            </a:r>
            <a:r>
              <a:rPr lang="en-US" sz="1400" dirty="0" smtClean="0">
                <a:solidFill>
                  <a:srgbClr val="006600"/>
                </a:solidFill>
              </a:rPr>
              <a:t>(x</a:t>
            </a:r>
            <a:r>
              <a:rPr lang="en-US" sz="1400" dirty="0">
                <a:solidFill>
                  <a:srgbClr val="006600"/>
                </a:solidFill>
              </a:rPr>
              <a:t>,</a:t>
            </a:r>
            <a:r>
              <a:rPr lang="en-US" sz="1400" dirty="0" smtClean="0">
                <a:solidFill>
                  <a:srgbClr val="006600"/>
                </a:solidFill>
              </a:rPr>
              <a:t> phase#, arb)</a:t>
            </a:r>
            <a:endParaRPr lang="en-US" sz="1400" kern="0" dirty="0"/>
          </a:p>
        </p:txBody>
      </p:sp>
      <p:grpSp>
        <p:nvGrpSpPr>
          <p:cNvPr id="90" name="Group 89"/>
          <p:cNvGrpSpPr/>
          <p:nvPr/>
        </p:nvGrpSpPr>
        <p:grpSpPr>
          <a:xfrm>
            <a:off x="1699190" y="4724400"/>
            <a:ext cx="2128239" cy="1917865"/>
            <a:chOff x="920494" y="2052574"/>
            <a:chExt cx="2314989" cy="2046361"/>
          </a:xfrm>
        </p:grpSpPr>
        <p:sp>
          <p:nvSpPr>
            <p:cNvPr id="91" name="Text Box 3"/>
            <p:cNvSpPr txBox="1">
              <a:spLocks noChangeArrowheads="1"/>
            </p:cNvSpPr>
            <p:nvPr/>
          </p:nvSpPr>
          <p:spPr bwMode="auto">
            <a:xfrm>
              <a:off x="920494" y="2828694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92" name="Text Box 4"/>
            <p:cNvSpPr txBox="1">
              <a:spLocks noChangeArrowheads="1"/>
            </p:cNvSpPr>
            <p:nvPr/>
          </p:nvSpPr>
          <p:spPr bwMode="auto">
            <a:xfrm>
              <a:off x="1501211" y="3758200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93" name="Text Box 5"/>
            <p:cNvSpPr txBox="1">
              <a:spLocks noChangeArrowheads="1"/>
            </p:cNvSpPr>
            <p:nvPr/>
          </p:nvSpPr>
          <p:spPr bwMode="auto">
            <a:xfrm>
              <a:off x="2893424" y="2898068"/>
              <a:ext cx="342059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94" name="Oval 93"/>
            <p:cNvSpPr>
              <a:spLocks/>
            </p:cNvSpPr>
            <p:nvPr/>
          </p:nvSpPr>
          <p:spPr bwMode="auto">
            <a:xfrm>
              <a:off x="1267708" y="2902809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5" name="Oval 94"/>
            <p:cNvSpPr>
              <a:spLocks/>
            </p:cNvSpPr>
            <p:nvPr/>
          </p:nvSpPr>
          <p:spPr bwMode="auto">
            <a:xfrm>
              <a:off x="1524778" y="3648385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6" name="Text Box 3"/>
            <p:cNvSpPr txBox="1">
              <a:spLocks noChangeArrowheads="1"/>
            </p:cNvSpPr>
            <p:nvPr/>
          </p:nvSpPr>
          <p:spPr bwMode="auto">
            <a:xfrm>
              <a:off x="1928519" y="2052574"/>
              <a:ext cx="295572" cy="34073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97" name="Oval 8"/>
            <p:cNvSpPr>
              <a:spLocks/>
            </p:cNvSpPr>
            <p:nvPr/>
          </p:nvSpPr>
          <p:spPr bwMode="auto">
            <a:xfrm>
              <a:off x="2676321" y="2990691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8" name="Oval 9"/>
            <p:cNvSpPr>
              <a:spLocks/>
            </p:cNvSpPr>
            <p:nvPr/>
          </p:nvSpPr>
          <p:spPr bwMode="auto">
            <a:xfrm>
              <a:off x="1962973" y="2332845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99" name="Straight Arrow Connector 98"/>
            <p:cNvCxnSpPr>
              <a:stCxn id="97" idx="5"/>
              <a:endCxn id="95" idx="0"/>
            </p:cNvCxnSpPr>
            <p:nvPr/>
          </p:nvCxnSpPr>
          <p:spPr bwMode="auto">
            <a:xfrm flipH="1">
              <a:off x="1629068" y="3140712"/>
              <a:ext cx="1225286" cy="507674"/>
            </a:xfrm>
            <a:prstGeom prst="straightConnector1">
              <a:avLst/>
            </a:prstGeom>
            <a:solidFill>
              <a:srgbClr val="00B8FF"/>
            </a:solidFill>
            <a:ln w="889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Arrow Connector 99"/>
            <p:cNvCxnSpPr>
              <a:stCxn id="98" idx="3"/>
              <a:endCxn id="94" idx="0"/>
            </p:cNvCxnSpPr>
            <p:nvPr/>
          </p:nvCxnSpPr>
          <p:spPr bwMode="auto">
            <a:xfrm flipH="1">
              <a:off x="1371999" y="2482866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1" name="Straight Arrow Connector 100"/>
            <p:cNvCxnSpPr>
              <a:stCxn id="98" idx="4"/>
              <a:endCxn id="95" idx="7"/>
            </p:cNvCxnSpPr>
            <p:nvPr/>
          </p:nvCxnSpPr>
          <p:spPr bwMode="auto">
            <a:xfrm flipH="1">
              <a:off x="1702812" y="2508605"/>
              <a:ext cx="364451" cy="11655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Arrow Connector 101"/>
            <p:cNvCxnSpPr>
              <a:stCxn id="94" idx="5"/>
              <a:endCxn id="95" idx="1"/>
            </p:cNvCxnSpPr>
            <p:nvPr/>
          </p:nvCxnSpPr>
          <p:spPr bwMode="auto">
            <a:xfrm>
              <a:off x="1445741" y="3052830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3" name="Straight Arrow Connector 102"/>
            <p:cNvCxnSpPr>
              <a:stCxn id="98" idx="5"/>
            </p:cNvCxnSpPr>
            <p:nvPr/>
          </p:nvCxnSpPr>
          <p:spPr bwMode="auto">
            <a:xfrm>
              <a:off x="2141008" y="2482866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4" name="Straight Arrow Connector 103"/>
            <p:cNvCxnSpPr>
              <a:stCxn id="94" idx="6"/>
              <a:endCxn id="97" idx="2"/>
            </p:cNvCxnSpPr>
            <p:nvPr/>
          </p:nvCxnSpPr>
          <p:spPr bwMode="auto">
            <a:xfrm>
              <a:off x="1476288" y="2990691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05" name="Text Box 4"/>
            <p:cNvSpPr txBox="1">
              <a:spLocks noChangeArrowheads="1"/>
            </p:cNvSpPr>
            <p:nvPr/>
          </p:nvSpPr>
          <p:spPr bwMode="auto">
            <a:xfrm>
              <a:off x="2373847" y="3754429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106" name="Oval 105"/>
            <p:cNvSpPr>
              <a:spLocks/>
            </p:cNvSpPr>
            <p:nvPr/>
          </p:nvSpPr>
          <p:spPr bwMode="auto">
            <a:xfrm>
              <a:off x="2403025" y="3644614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07" name="Straight Arrow Connector 106"/>
            <p:cNvCxnSpPr>
              <a:stCxn id="94" idx="6"/>
              <a:endCxn id="106" idx="1"/>
            </p:cNvCxnSpPr>
            <p:nvPr/>
          </p:nvCxnSpPr>
          <p:spPr bwMode="auto">
            <a:xfrm>
              <a:off x="1476287" y="2990690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8" name="Straight Arrow Connector 107"/>
            <p:cNvCxnSpPr>
              <a:stCxn id="97" idx="4"/>
              <a:endCxn id="106" idx="0"/>
            </p:cNvCxnSpPr>
            <p:nvPr/>
          </p:nvCxnSpPr>
          <p:spPr bwMode="auto">
            <a:xfrm flipH="1">
              <a:off x="2507314" y="3166451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9" name="Straight Arrow Connector 108"/>
            <p:cNvCxnSpPr>
              <a:stCxn id="95" idx="6"/>
              <a:endCxn id="106" idx="2"/>
            </p:cNvCxnSpPr>
            <p:nvPr/>
          </p:nvCxnSpPr>
          <p:spPr bwMode="auto">
            <a:xfrm flipV="1">
              <a:off x="1733358" y="3732495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0" name="Straight Arrow Connector 109"/>
            <p:cNvCxnSpPr>
              <a:stCxn id="98" idx="4"/>
              <a:endCxn id="106" idx="1"/>
            </p:cNvCxnSpPr>
            <p:nvPr/>
          </p:nvCxnSpPr>
          <p:spPr bwMode="auto">
            <a:xfrm>
              <a:off x="2067263" y="2508605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 rot="17978925">
              <a:off x="1643943" y="3368877"/>
              <a:ext cx="263556" cy="631437"/>
              <a:chOff x="5599993" y="5733816"/>
              <a:chExt cx="274144" cy="588834"/>
            </a:xfrm>
          </p:grpSpPr>
          <p:cxnSp>
            <p:nvCxnSpPr>
              <p:cNvPr id="132" name="Straight Connector 131"/>
              <p:cNvCxnSpPr/>
              <p:nvPr/>
            </p:nvCxnSpPr>
            <p:spPr bwMode="auto">
              <a:xfrm rot="3621075" flipH="1" flipV="1">
                <a:off x="5664916" y="5668893"/>
                <a:ext cx="37460" cy="167305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3" name="Straight Connector 132"/>
              <p:cNvCxnSpPr>
                <a:stCxn id="95" idx="0"/>
              </p:cNvCxnSpPr>
              <p:nvPr/>
            </p:nvCxnSpPr>
            <p:spPr bwMode="auto">
              <a:xfrm rot="3621075" flipV="1">
                <a:off x="5762288" y="5780501"/>
                <a:ext cx="43616" cy="180083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 bwMode="auto">
              <a:xfrm rot="3621075" flipV="1">
                <a:off x="5761286" y="6051946"/>
                <a:ext cx="158855" cy="54322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3621075">
                <a:off x="5583284" y="6223050"/>
                <a:ext cx="177389" cy="21811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12" name="Group 111"/>
            <p:cNvGrpSpPr/>
            <p:nvPr/>
          </p:nvGrpSpPr>
          <p:grpSpPr>
            <a:xfrm rot="10502770">
              <a:off x="2311712" y="2659276"/>
              <a:ext cx="549540" cy="844958"/>
              <a:chOff x="5511647" y="5579817"/>
              <a:chExt cx="549679" cy="819393"/>
            </a:xfrm>
          </p:grpSpPr>
          <p:cxnSp>
            <p:nvCxnSpPr>
              <p:cNvPr id="128" name="Straight Connector 127"/>
              <p:cNvCxnSpPr/>
              <p:nvPr/>
            </p:nvCxnSpPr>
            <p:spPr bwMode="auto">
              <a:xfrm flipV="1">
                <a:off x="5511647" y="5579817"/>
                <a:ext cx="165395" cy="21724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 rot="3621075" flipV="1">
                <a:off x="5829278" y="5673074"/>
                <a:ext cx="77886" cy="34598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 rot="11097230" flipH="1" flipV="1">
                <a:off x="5773490" y="6033484"/>
                <a:ext cx="287836" cy="5124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>
                <a:off x="5632107" y="6150435"/>
                <a:ext cx="161281" cy="248775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13" name="Group 112"/>
            <p:cNvGrpSpPr/>
            <p:nvPr/>
          </p:nvGrpSpPr>
          <p:grpSpPr>
            <a:xfrm rot="363348">
              <a:off x="1326660" y="2641355"/>
              <a:ext cx="457527" cy="778240"/>
              <a:chOff x="5547169" y="5643379"/>
              <a:chExt cx="457642" cy="790199"/>
            </a:xfrm>
          </p:grpSpPr>
          <p:cxnSp>
            <p:nvCxnSpPr>
              <p:cNvPr id="124" name="Straight Connector 123"/>
              <p:cNvCxnSpPr/>
              <p:nvPr/>
            </p:nvCxnSpPr>
            <p:spPr bwMode="auto">
              <a:xfrm rot="21236652" flipV="1">
                <a:off x="5547169" y="5643379"/>
                <a:ext cx="296888" cy="17828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rot="21236652">
                <a:off x="5741139" y="6091119"/>
                <a:ext cx="215342" cy="17788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 rot="21236652">
                <a:off x="5770709" y="5979598"/>
                <a:ext cx="234102" cy="8726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21236652">
                <a:off x="5647368" y="6145920"/>
                <a:ext cx="72135" cy="28765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14" name="Group 113"/>
            <p:cNvGrpSpPr/>
            <p:nvPr/>
          </p:nvGrpSpPr>
          <p:grpSpPr>
            <a:xfrm rot="18273433">
              <a:off x="2244244" y="3442753"/>
              <a:ext cx="465701" cy="418394"/>
              <a:chOff x="7961625" y="3486059"/>
              <a:chExt cx="444131" cy="394249"/>
            </a:xfrm>
          </p:grpSpPr>
          <p:cxnSp>
            <p:nvCxnSpPr>
              <p:cNvPr id="120" name="Straight Connector 119"/>
              <p:cNvCxnSpPr>
                <a:stCxn id="106" idx="3"/>
              </p:cNvCxnSpPr>
              <p:nvPr/>
            </p:nvCxnSpPr>
            <p:spPr bwMode="auto">
              <a:xfrm rot="3326567" flipH="1" flipV="1">
                <a:off x="7860003" y="3621050"/>
                <a:ext cx="244081" cy="40837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1" name="Straight Connector 120"/>
              <p:cNvCxnSpPr>
                <a:stCxn id="106" idx="3"/>
              </p:cNvCxnSpPr>
              <p:nvPr/>
            </p:nvCxnSpPr>
            <p:spPr bwMode="auto">
              <a:xfrm rot="3326567" flipH="1" flipV="1">
                <a:off x="7977813" y="3480900"/>
                <a:ext cx="198591" cy="20891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2" name="Straight Connector 121"/>
              <p:cNvCxnSpPr>
                <a:stCxn id="106" idx="1"/>
              </p:cNvCxnSpPr>
              <p:nvPr/>
            </p:nvCxnSpPr>
            <p:spPr bwMode="auto">
              <a:xfrm rot="3326567" flipV="1">
                <a:off x="8220398" y="3523990"/>
                <a:ext cx="109943" cy="260772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3" name="Straight Connector 122"/>
              <p:cNvCxnSpPr>
                <a:stCxn id="106" idx="6"/>
              </p:cNvCxnSpPr>
              <p:nvPr/>
            </p:nvCxnSpPr>
            <p:spPr bwMode="auto">
              <a:xfrm rot="3326567" flipV="1">
                <a:off x="8232954" y="3775083"/>
                <a:ext cx="64353" cy="14609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15" name="Group 114"/>
            <p:cNvGrpSpPr/>
            <p:nvPr/>
          </p:nvGrpSpPr>
          <p:grpSpPr>
            <a:xfrm rot="9007136">
              <a:off x="1840156" y="2400945"/>
              <a:ext cx="357177" cy="422087"/>
              <a:chOff x="7961625" y="3486059"/>
              <a:chExt cx="402788" cy="394249"/>
            </a:xfrm>
          </p:grpSpPr>
          <p:cxnSp>
            <p:nvCxnSpPr>
              <p:cNvPr id="116" name="Straight Connector 115"/>
              <p:cNvCxnSpPr/>
              <p:nvPr/>
            </p:nvCxnSpPr>
            <p:spPr bwMode="auto">
              <a:xfrm rot="3326567" flipH="1" flipV="1">
                <a:off x="7860003" y="3621050"/>
                <a:ext cx="244081" cy="40837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 rot="3326567" flipH="1" flipV="1">
                <a:off x="7977813" y="3480900"/>
                <a:ext cx="198591" cy="20891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8" name="Straight Connector 117"/>
              <p:cNvCxnSpPr>
                <a:stCxn id="98" idx="4"/>
              </p:cNvCxnSpPr>
              <p:nvPr/>
            </p:nvCxnSpPr>
            <p:spPr bwMode="auto">
              <a:xfrm rot="12592864" flipH="1">
                <a:off x="8113486" y="3570559"/>
                <a:ext cx="250927" cy="241606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3326567" flipV="1">
                <a:off x="8232954" y="3775083"/>
                <a:ext cx="64353" cy="14609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40786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274477"/>
            <a:ext cx="6537325" cy="48276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 smtClean="0"/>
              <a:t>x </a:t>
            </a:r>
            <a:r>
              <a:rPr lang="en-US" altLang="zh-TW" dirty="0"/>
              <a:t>T</a:t>
            </a:r>
            <a:r>
              <a:rPr lang="en-US" altLang="zh-TW" dirty="0" smtClean="0"/>
              <a:t>akes Leadership</a:t>
            </a:r>
            <a:endParaRPr lang="en-US" altLang="zh-TW" dirty="0">
              <a:ea typeface="PMingLiU" pitchFamily="16" charset="-120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1389703" y="1651695"/>
            <a:ext cx="6801406" cy="159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>
              <a:latin typeface="+mj-lt"/>
              <a:ea typeface="+mj-ea"/>
              <a:cs typeface="+mj-cs"/>
            </a:endParaRPr>
          </a:p>
          <a:p>
            <a:r>
              <a:rPr lang="en-US" b="1" kern="0" dirty="0" smtClean="0">
                <a:solidFill>
                  <a:srgbClr val="000099"/>
                </a:solidFill>
                <a:latin typeface="Arial"/>
              </a:rPr>
              <a:t>x</a:t>
            </a:r>
            <a:r>
              <a:rPr lang="en-US" kern="0" dirty="0" smtClean="0"/>
              <a:t> calculated weight of arbs from all processes and it has the lowest arb</a:t>
            </a:r>
          </a:p>
          <a:p>
            <a:r>
              <a:rPr lang="en-US" b="1" kern="0" dirty="0" smtClean="0">
                <a:solidFill>
                  <a:srgbClr val="000099"/>
                </a:solidFill>
                <a:latin typeface="Arial"/>
              </a:rPr>
              <a:t>x</a:t>
            </a:r>
            <a:r>
              <a:rPr lang="en-US" kern="0" dirty="0" smtClean="0"/>
              <a:t> broadcasts </a:t>
            </a:r>
            <a:r>
              <a:rPr lang="en-US" dirty="0" err="1">
                <a:solidFill>
                  <a:srgbClr val="006600"/>
                </a:solidFill>
              </a:rPr>
              <a:t>startPhase</a:t>
            </a:r>
            <a:r>
              <a:rPr lang="en-US" kern="0" dirty="0" smtClean="0"/>
              <a:t> sending the arb to limit the channels being used</a:t>
            </a:r>
            <a:endParaRPr lang="en-US" kern="0" dirty="0"/>
          </a:p>
          <a:p>
            <a:pPr marL="0" indent="0">
              <a:buNone/>
            </a:pPr>
            <a:endParaRPr lang="en-US" dirty="0">
              <a:latin typeface="+mj-lt"/>
              <a:ea typeface="+mj-ea"/>
              <a:cs typeface="+mj-cs"/>
            </a:endParaRPr>
          </a:p>
          <a:p>
            <a:pPr lvl="1"/>
            <a:endParaRPr lang="en-US" kern="0" dirty="0" smtClean="0"/>
          </a:p>
        </p:txBody>
      </p:sp>
      <p:sp>
        <p:nvSpPr>
          <p:cNvPr id="89" name="Text Box 35"/>
          <p:cNvSpPr txBox="1">
            <a:spLocks noChangeArrowheads="1"/>
          </p:cNvSpPr>
          <p:nvPr/>
        </p:nvSpPr>
        <p:spPr bwMode="auto">
          <a:xfrm>
            <a:off x="3929654" y="3409011"/>
            <a:ext cx="2295956" cy="28277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r>
              <a:rPr lang="en-US" sz="1400" dirty="0" err="1" smtClean="0">
                <a:solidFill>
                  <a:srgbClr val="006600"/>
                </a:solidFill>
              </a:rPr>
              <a:t>startPhase</a:t>
            </a:r>
            <a:r>
              <a:rPr lang="en-US" sz="1400" dirty="0" smtClean="0">
                <a:solidFill>
                  <a:srgbClr val="006600"/>
                </a:solidFill>
              </a:rPr>
              <a:t>(x</a:t>
            </a:r>
            <a:r>
              <a:rPr lang="en-US" sz="1400" dirty="0">
                <a:solidFill>
                  <a:srgbClr val="006600"/>
                </a:solidFill>
              </a:rPr>
              <a:t>,</a:t>
            </a:r>
            <a:r>
              <a:rPr lang="en-US" sz="1400" dirty="0" smtClean="0">
                <a:solidFill>
                  <a:srgbClr val="006600"/>
                </a:solidFill>
              </a:rPr>
              <a:t> phase#, arb)</a:t>
            </a:r>
            <a:endParaRPr lang="en-US" sz="1400" kern="0" dirty="0"/>
          </a:p>
        </p:txBody>
      </p:sp>
      <p:grpSp>
        <p:nvGrpSpPr>
          <p:cNvPr id="90" name="Group 89"/>
          <p:cNvGrpSpPr/>
          <p:nvPr/>
        </p:nvGrpSpPr>
        <p:grpSpPr>
          <a:xfrm>
            <a:off x="2819400" y="3276600"/>
            <a:ext cx="2128239" cy="1917865"/>
            <a:chOff x="920494" y="2052574"/>
            <a:chExt cx="2314989" cy="2046361"/>
          </a:xfrm>
        </p:grpSpPr>
        <p:sp>
          <p:nvSpPr>
            <p:cNvPr id="91" name="Text Box 3"/>
            <p:cNvSpPr txBox="1">
              <a:spLocks noChangeArrowheads="1"/>
            </p:cNvSpPr>
            <p:nvPr/>
          </p:nvSpPr>
          <p:spPr bwMode="auto">
            <a:xfrm>
              <a:off x="920494" y="2828694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92" name="Text Box 4"/>
            <p:cNvSpPr txBox="1">
              <a:spLocks noChangeArrowheads="1"/>
            </p:cNvSpPr>
            <p:nvPr/>
          </p:nvSpPr>
          <p:spPr bwMode="auto">
            <a:xfrm>
              <a:off x="1501211" y="3758200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93" name="Text Box 5"/>
            <p:cNvSpPr txBox="1">
              <a:spLocks noChangeArrowheads="1"/>
            </p:cNvSpPr>
            <p:nvPr/>
          </p:nvSpPr>
          <p:spPr bwMode="auto">
            <a:xfrm>
              <a:off x="2893424" y="2898068"/>
              <a:ext cx="342059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94" name="Oval 93"/>
            <p:cNvSpPr>
              <a:spLocks/>
            </p:cNvSpPr>
            <p:nvPr/>
          </p:nvSpPr>
          <p:spPr bwMode="auto">
            <a:xfrm>
              <a:off x="1267708" y="2902809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5" name="Oval 94"/>
            <p:cNvSpPr>
              <a:spLocks/>
            </p:cNvSpPr>
            <p:nvPr/>
          </p:nvSpPr>
          <p:spPr bwMode="auto">
            <a:xfrm>
              <a:off x="1524778" y="3648385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6" name="Text Box 3"/>
            <p:cNvSpPr txBox="1">
              <a:spLocks noChangeArrowheads="1"/>
            </p:cNvSpPr>
            <p:nvPr/>
          </p:nvSpPr>
          <p:spPr bwMode="auto">
            <a:xfrm>
              <a:off x="1928519" y="2052574"/>
              <a:ext cx="295572" cy="34073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97" name="Oval 8"/>
            <p:cNvSpPr>
              <a:spLocks/>
            </p:cNvSpPr>
            <p:nvPr/>
          </p:nvSpPr>
          <p:spPr bwMode="auto">
            <a:xfrm>
              <a:off x="2676321" y="2990691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8" name="Oval 9"/>
            <p:cNvSpPr>
              <a:spLocks/>
            </p:cNvSpPr>
            <p:nvPr/>
          </p:nvSpPr>
          <p:spPr bwMode="auto">
            <a:xfrm>
              <a:off x="1962973" y="2332845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99" name="Straight Arrow Connector 98"/>
            <p:cNvCxnSpPr>
              <a:stCxn id="97" idx="5"/>
              <a:endCxn id="95" idx="0"/>
            </p:cNvCxnSpPr>
            <p:nvPr/>
          </p:nvCxnSpPr>
          <p:spPr bwMode="auto">
            <a:xfrm flipH="1">
              <a:off x="1629068" y="3140712"/>
              <a:ext cx="1225286" cy="507674"/>
            </a:xfrm>
            <a:prstGeom prst="straightConnector1">
              <a:avLst/>
            </a:prstGeom>
            <a:solidFill>
              <a:srgbClr val="00B8FF"/>
            </a:solidFill>
            <a:ln w="889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Arrow Connector 99"/>
            <p:cNvCxnSpPr>
              <a:stCxn id="98" idx="3"/>
              <a:endCxn id="94" idx="0"/>
            </p:cNvCxnSpPr>
            <p:nvPr/>
          </p:nvCxnSpPr>
          <p:spPr bwMode="auto">
            <a:xfrm flipH="1">
              <a:off x="1371999" y="2482866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1" name="Straight Arrow Connector 100"/>
            <p:cNvCxnSpPr>
              <a:stCxn id="98" idx="4"/>
              <a:endCxn id="95" idx="7"/>
            </p:cNvCxnSpPr>
            <p:nvPr/>
          </p:nvCxnSpPr>
          <p:spPr bwMode="auto">
            <a:xfrm flipH="1">
              <a:off x="1702812" y="2508605"/>
              <a:ext cx="364451" cy="11655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Arrow Connector 101"/>
            <p:cNvCxnSpPr>
              <a:stCxn id="94" idx="5"/>
              <a:endCxn id="95" idx="1"/>
            </p:cNvCxnSpPr>
            <p:nvPr/>
          </p:nvCxnSpPr>
          <p:spPr bwMode="auto">
            <a:xfrm>
              <a:off x="1445741" y="3052830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3" name="Straight Arrow Connector 102"/>
            <p:cNvCxnSpPr>
              <a:stCxn id="98" idx="5"/>
            </p:cNvCxnSpPr>
            <p:nvPr/>
          </p:nvCxnSpPr>
          <p:spPr bwMode="auto">
            <a:xfrm>
              <a:off x="2141008" y="2482866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4" name="Straight Arrow Connector 103"/>
            <p:cNvCxnSpPr>
              <a:stCxn id="94" idx="6"/>
              <a:endCxn id="97" idx="2"/>
            </p:cNvCxnSpPr>
            <p:nvPr/>
          </p:nvCxnSpPr>
          <p:spPr bwMode="auto">
            <a:xfrm>
              <a:off x="1476288" y="2990691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05" name="Text Box 4"/>
            <p:cNvSpPr txBox="1">
              <a:spLocks noChangeArrowheads="1"/>
            </p:cNvSpPr>
            <p:nvPr/>
          </p:nvSpPr>
          <p:spPr bwMode="auto">
            <a:xfrm>
              <a:off x="2373847" y="3754429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106" name="Oval 105"/>
            <p:cNvSpPr>
              <a:spLocks/>
            </p:cNvSpPr>
            <p:nvPr/>
          </p:nvSpPr>
          <p:spPr bwMode="auto">
            <a:xfrm>
              <a:off x="2403025" y="3644614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07" name="Straight Arrow Connector 106"/>
            <p:cNvCxnSpPr>
              <a:stCxn id="94" idx="6"/>
              <a:endCxn id="106" idx="1"/>
            </p:cNvCxnSpPr>
            <p:nvPr/>
          </p:nvCxnSpPr>
          <p:spPr bwMode="auto">
            <a:xfrm>
              <a:off x="1476287" y="2990690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8" name="Straight Arrow Connector 107"/>
            <p:cNvCxnSpPr>
              <a:stCxn id="97" idx="4"/>
              <a:endCxn id="106" idx="0"/>
            </p:cNvCxnSpPr>
            <p:nvPr/>
          </p:nvCxnSpPr>
          <p:spPr bwMode="auto">
            <a:xfrm flipH="1">
              <a:off x="2507314" y="3166451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9" name="Straight Arrow Connector 108"/>
            <p:cNvCxnSpPr>
              <a:stCxn id="95" idx="6"/>
              <a:endCxn id="106" idx="2"/>
            </p:cNvCxnSpPr>
            <p:nvPr/>
          </p:nvCxnSpPr>
          <p:spPr bwMode="auto">
            <a:xfrm flipV="1">
              <a:off x="1733358" y="3732495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0" name="Straight Arrow Connector 109"/>
            <p:cNvCxnSpPr>
              <a:stCxn id="98" idx="4"/>
              <a:endCxn id="106" idx="1"/>
            </p:cNvCxnSpPr>
            <p:nvPr/>
          </p:nvCxnSpPr>
          <p:spPr bwMode="auto">
            <a:xfrm>
              <a:off x="2067263" y="2508605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 rot="17978925">
              <a:off x="1643943" y="3368877"/>
              <a:ext cx="263556" cy="631437"/>
              <a:chOff x="5599993" y="5733816"/>
              <a:chExt cx="274144" cy="588834"/>
            </a:xfrm>
          </p:grpSpPr>
          <p:cxnSp>
            <p:nvCxnSpPr>
              <p:cNvPr id="132" name="Straight Connector 131"/>
              <p:cNvCxnSpPr/>
              <p:nvPr/>
            </p:nvCxnSpPr>
            <p:spPr bwMode="auto">
              <a:xfrm rot="3621075" flipH="1" flipV="1">
                <a:off x="5664916" y="5668893"/>
                <a:ext cx="37460" cy="167305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3" name="Straight Connector 132"/>
              <p:cNvCxnSpPr>
                <a:stCxn id="95" idx="0"/>
              </p:cNvCxnSpPr>
              <p:nvPr/>
            </p:nvCxnSpPr>
            <p:spPr bwMode="auto">
              <a:xfrm rot="3621075" flipV="1">
                <a:off x="5762288" y="5780501"/>
                <a:ext cx="43616" cy="180083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 bwMode="auto">
              <a:xfrm rot="3621075" flipV="1">
                <a:off x="5761286" y="6051946"/>
                <a:ext cx="158855" cy="54322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3621075">
                <a:off x="5583284" y="6223050"/>
                <a:ext cx="177389" cy="21811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12" name="Group 111"/>
            <p:cNvGrpSpPr/>
            <p:nvPr/>
          </p:nvGrpSpPr>
          <p:grpSpPr>
            <a:xfrm rot="10502770">
              <a:off x="2311712" y="2659276"/>
              <a:ext cx="549540" cy="844958"/>
              <a:chOff x="5511647" y="5579817"/>
              <a:chExt cx="549679" cy="819393"/>
            </a:xfrm>
          </p:grpSpPr>
          <p:cxnSp>
            <p:nvCxnSpPr>
              <p:cNvPr id="128" name="Straight Connector 127"/>
              <p:cNvCxnSpPr/>
              <p:nvPr/>
            </p:nvCxnSpPr>
            <p:spPr bwMode="auto">
              <a:xfrm flipV="1">
                <a:off x="5511647" y="5579817"/>
                <a:ext cx="165395" cy="21724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 rot="3621075" flipV="1">
                <a:off x="5829278" y="5673074"/>
                <a:ext cx="77886" cy="34598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 rot="11097230" flipH="1" flipV="1">
                <a:off x="5773490" y="6033484"/>
                <a:ext cx="287836" cy="5124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>
                <a:off x="5632107" y="6150435"/>
                <a:ext cx="161281" cy="248775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13" name="Group 112"/>
            <p:cNvGrpSpPr/>
            <p:nvPr/>
          </p:nvGrpSpPr>
          <p:grpSpPr>
            <a:xfrm rot="363348">
              <a:off x="1326660" y="2641355"/>
              <a:ext cx="457527" cy="778240"/>
              <a:chOff x="5547169" y="5643379"/>
              <a:chExt cx="457642" cy="790199"/>
            </a:xfrm>
          </p:grpSpPr>
          <p:cxnSp>
            <p:nvCxnSpPr>
              <p:cNvPr id="124" name="Straight Connector 123"/>
              <p:cNvCxnSpPr/>
              <p:nvPr/>
            </p:nvCxnSpPr>
            <p:spPr bwMode="auto">
              <a:xfrm rot="21236652" flipV="1">
                <a:off x="5547169" y="5643379"/>
                <a:ext cx="296888" cy="17828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rot="21236652">
                <a:off x="5741139" y="6091119"/>
                <a:ext cx="215342" cy="17788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 rot="21236652">
                <a:off x="5770709" y="5979598"/>
                <a:ext cx="234102" cy="8726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21236652">
                <a:off x="5647368" y="6145920"/>
                <a:ext cx="72135" cy="28765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14" name="Group 113"/>
            <p:cNvGrpSpPr/>
            <p:nvPr/>
          </p:nvGrpSpPr>
          <p:grpSpPr>
            <a:xfrm rot="18273433">
              <a:off x="2244244" y="3442753"/>
              <a:ext cx="465701" cy="418394"/>
              <a:chOff x="7961625" y="3486059"/>
              <a:chExt cx="444131" cy="394249"/>
            </a:xfrm>
          </p:grpSpPr>
          <p:cxnSp>
            <p:nvCxnSpPr>
              <p:cNvPr id="120" name="Straight Connector 119"/>
              <p:cNvCxnSpPr>
                <a:stCxn id="106" idx="3"/>
              </p:cNvCxnSpPr>
              <p:nvPr/>
            </p:nvCxnSpPr>
            <p:spPr bwMode="auto">
              <a:xfrm rot="3326567" flipH="1" flipV="1">
                <a:off x="7860003" y="3621050"/>
                <a:ext cx="244081" cy="40837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1" name="Straight Connector 120"/>
              <p:cNvCxnSpPr>
                <a:stCxn id="106" idx="3"/>
              </p:cNvCxnSpPr>
              <p:nvPr/>
            </p:nvCxnSpPr>
            <p:spPr bwMode="auto">
              <a:xfrm rot="3326567" flipH="1" flipV="1">
                <a:off x="7977813" y="3480900"/>
                <a:ext cx="198591" cy="20891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2" name="Straight Connector 121"/>
              <p:cNvCxnSpPr>
                <a:stCxn id="106" idx="1"/>
              </p:cNvCxnSpPr>
              <p:nvPr/>
            </p:nvCxnSpPr>
            <p:spPr bwMode="auto">
              <a:xfrm rot="3326567" flipV="1">
                <a:off x="8220398" y="3523990"/>
                <a:ext cx="109943" cy="260772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3" name="Straight Connector 122"/>
              <p:cNvCxnSpPr>
                <a:stCxn id="106" idx="6"/>
              </p:cNvCxnSpPr>
              <p:nvPr/>
            </p:nvCxnSpPr>
            <p:spPr bwMode="auto">
              <a:xfrm rot="3326567" flipV="1">
                <a:off x="8232954" y="3775083"/>
                <a:ext cx="64353" cy="14609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15" name="Group 114"/>
            <p:cNvGrpSpPr/>
            <p:nvPr/>
          </p:nvGrpSpPr>
          <p:grpSpPr>
            <a:xfrm rot="9007136">
              <a:off x="1840156" y="2400945"/>
              <a:ext cx="357177" cy="422087"/>
              <a:chOff x="7961625" y="3486059"/>
              <a:chExt cx="402788" cy="394249"/>
            </a:xfrm>
          </p:grpSpPr>
          <p:cxnSp>
            <p:nvCxnSpPr>
              <p:cNvPr id="116" name="Straight Connector 115"/>
              <p:cNvCxnSpPr/>
              <p:nvPr/>
            </p:nvCxnSpPr>
            <p:spPr bwMode="auto">
              <a:xfrm rot="3326567" flipH="1" flipV="1">
                <a:off x="7860003" y="3621050"/>
                <a:ext cx="244081" cy="40837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 rot="3326567" flipH="1" flipV="1">
                <a:off x="7977813" y="3480900"/>
                <a:ext cx="198591" cy="20891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8" name="Straight Connector 117"/>
              <p:cNvCxnSpPr>
                <a:stCxn id="98" idx="4"/>
              </p:cNvCxnSpPr>
              <p:nvPr/>
            </p:nvCxnSpPr>
            <p:spPr bwMode="auto">
              <a:xfrm rot="12592864" flipH="1">
                <a:off x="8113486" y="3570559"/>
                <a:ext cx="250927" cy="241606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3326567" flipV="1">
                <a:off x="8232954" y="3775083"/>
                <a:ext cx="64353" cy="14609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6499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2"/>
          <p:cNvSpPr txBox="1">
            <a:spLocks noChangeArrowheads="1"/>
          </p:cNvSpPr>
          <p:nvPr/>
        </p:nvSpPr>
        <p:spPr bwMode="auto">
          <a:xfrm>
            <a:off x="457200" y="1113753"/>
            <a:ext cx="8409684" cy="68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>
                <a:solidFill>
                  <a:srgbClr val="FF0000"/>
                </a:solidFill>
              </a:rPr>
              <a:t>Goal</a:t>
            </a:r>
            <a:r>
              <a:rPr lang="en-US" kern="0" dirty="0"/>
              <a:t>:  </a:t>
            </a:r>
            <a:r>
              <a:rPr lang="en-US" dirty="0">
                <a:solidFill>
                  <a:srgbClr val="006600"/>
                </a:solidFill>
              </a:rPr>
              <a:t>alive</a:t>
            </a:r>
            <a:r>
              <a:rPr lang="en-US" kern="0" dirty="0"/>
              <a:t> timely received by all correct processes according to </a:t>
            </a:r>
            <a:r>
              <a:rPr lang="en-US" kern="0" dirty="0" smtClean="0"/>
              <a:t>arborescence per phase#,</a:t>
            </a:r>
          </a:p>
          <a:p>
            <a:pPr marL="0" indent="0">
              <a:buNone/>
            </a:pPr>
            <a:r>
              <a:rPr lang="en-US" kern="0" dirty="0" smtClean="0"/>
              <a:t>otherwise, </a:t>
            </a:r>
            <a:r>
              <a:rPr lang="en-US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x</a:t>
            </a:r>
            <a:r>
              <a:rPr lang="en-US" kern="0" dirty="0" smtClean="0"/>
              <a:t> keeps track of failed to build new arb should it lose leadership</a:t>
            </a:r>
            <a:endParaRPr lang="en-US" kern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6503" y="271942"/>
            <a:ext cx="7578312" cy="515526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L</a:t>
            </a:r>
            <a:r>
              <a:rPr lang="en-US" altLang="zh-TW" dirty="0" smtClean="0"/>
              <a:t>eader x Sends </a:t>
            </a:r>
            <a:r>
              <a:rPr lang="en-US" altLang="zh-TW" dirty="0" smtClean="0">
                <a:solidFill>
                  <a:srgbClr val="006600"/>
                </a:solidFill>
              </a:rPr>
              <a:t>alive</a:t>
            </a:r>
            <a:endParaRPr lang="en-US" altLang="zh-TW" dirty="0">
              <a:solidFill>
                <a:srgbClr val="006600"/>
              </a:solidFill>
              <a:ea typeface="PMingLiU" pitchFamily="16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1434" y="3917660"/>
            <a:ext cx="4762051" cy="2944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Timely received via the arborescence:</a:t>
            </a:r>
          </a:p>
          <a:p>
            <a:r>
              <a:rPr lang="en-US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w</a:t>
            </a:r>
            <a:r>
              <a:rPr lang="en-US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, y </a:t>
            </a:r>
            <a:r>
              <a:rPr lang="en-US" kern="0" dirty="0">
                <a:solidFill>
                  <a:srgbClr val="FF0000"/>
                </a:solidFill>
              </a:rPr>
              <a:t>timely</a:t>
            </a:r>
            <a:r>
              <a:rPr lang="en-US" kern="0" dirty="0" smtClean="0"/>
              <a:t> receive </a:t>
            </a:r>
            <a:r>
              <a:rPr lang="en-US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x</a:t>
            </a:r>
            <a:r>
              <a:rPr lang="en-US" kern="0" dirty="0" smtClean="0"/>
              <a:t>’s alive from parent per current phase# (ignore if earlier phase#)</a:t>
            </a:r>
            <a:endParaRPr lang="en-US" kern="0" dirty="0"/>
          </a:p>
          <a:p>
            <a:pPr lvl="1"/>
            <a:r>
              <a:rPr lang="en-US" b="1" dirty="0">
                <a:solidFill>
                  <a:srgbClr val="000099"/>
                </a:solidFill>
              </a:rPr>
              <a:t>y</a:t>
            </a:r>
            <a:r>
              <a:rPr lang="en-US" kern="0" dirty="0" smtClean="0"/>
              <a:t> forward alive according to arborescence or shouts (broadcast)</a:t>
            </a:r>
            <a:endParaRPr lang="en-US" kern="0" dirty="0" smtClean="0">
              <a:solidFill>
                <a:srgbClr val="00B0F0"/>
              </a:solidFill>
            </a:endParaRPr>
          </a:p>
          <a:p>
            <a:pPr lvl="1"/>
            <a:r>
              <a:rPr lang="en-US" b="1" dirty="0" smtClean="0">
                <a:solidFill>
                  <a:srgbClr val="000099"/>
                </a:solidFill>
              </a:rPr>
              <a:t>w</a:t>
            </a:r>
            <a:r>
              <a:rPr lang="en-US" kern="0" dirty="0" smtClean="0"/>
              <a:t>‘s turn </a:t>
            </a:r>
            <a:r>
              <a:rPr lang="en-US" kern="0" dirty="0"/>
              <a:t>to </a:t>
            </a:r>
            <a:r>
              <a:rPr lang="en-US" kern="0" dirty="0" smtClean="0"/>
              <a:t>shout </a:t>
            </a:r>
            <a:r>
              <a:rPr lang="en-US" dirty="0" smtClean="0">
                <a:solidFill>
                  <a:srgbClr val="006600"/>
                </a:solidFill>
              </a:rPr>
              <a:t>alive</a:t>
            </a:r>
          </a:p>
          <a:p>
            <a:r>
              <a:rPr lang="en-US" b="1" dirty="0" smtClean="0">
                <a:solidFill>
                  <a:srgbClr val="000099"/>
                </a:solidFill>
              </a:rPr>
              <a:t>v </a:t>
            </a:r>
            <a:r>
              <a:rPr lang="en-US" kern="0" dirty="0" smtClean="0"/>
              <a:t> first receives from non-parent w, waits to receive from parent y (or turns on timer if it was off) </a:t>
            </a:r>
          </a:p>
          <a:p>
            <a:pPr lvl="1"/>
            <a:endParaRPr lang="en-US" kern="0" dirty="0" smtClean="0"/>
          </a:p>
        </p:txBody>
      </p:sp>
      <p:sp>
        <p:nvSpPr>
          <p:cNvPr id="132" name="Rectangle 2"/>
          <p:cNvSpPr txBox="1">
            <a:spLocks noChangeArrowheads="1"/>
          </p:cNvSpPr>
          <p:nvPr/>
        </p:nvSpPr>
        <p:spPr bwMode="auto">
          <a:xfrm>
            <a:off x="4978674" y="3901015"/>
            <a:ext cx="3765568" cy="323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Not timely received by z</a:t>
            </a:r>
          </a:p>
          <a:p>
            <a:r>
              <a:rPr lang="en-US" b="1" dirty="0">
                <a:solidFill>
                  <a:srgbClr val="000099"/>
                </a:solidFill>
              </a:rPr>
              <a:t>z </a:t>
            </a:r>
            <a:r>
              <a:rPr lang="en-US" kern="0" dirty="0" smtClean="0">
                <a:solidFill>
                  <a:srgbClr val="FF0000"/>
                </a:solidFill>
              </a:rPr>
              <a:t>broadcasts</a:t>
            </a:r>
            <a:r>
              <a:rPr lang="en-US" kern="0" dirty="0" smtClean="0"/>
              <a:t> </a:t>
            </a:r>
            <a:r>
              <a:rPr lang="en-US" dirty="0" smtClean="0">
                <a:solidFill>
                  <a:srgbClr val="006600"/>
                </a:solidFill>
              </a:rPr>
              <a:t>failed</a:t>
            </a:r>
            <a:r>
              <a:rPr lang="en-US" kern="0" dirty="0" smtClean="0"/>
              <a:t>, and increases timer to gauge delay</a:t>
            </a:r>
          </a:p>
          <a:p>
            <a:r>
              <a:rPr lang="en-US" kern="0" dirty="0" smtClean="0"/>
              <a:t>All other processes broadcast </a:t>
            </a:r>
            <a:r>
              <a:rPr lang="en-US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z</a:t>
            </a:r>
            <a:r>
              <a:rPr lang="en-US" dirty="0" smtClean="0">
                <a:latin typeface="+mj-lt"/>
                <a:ea typeface="+mj-ea"/>
                <a:cs typeface="+mj-cs"/>
              </a:rPr>
              <a:t>’s</a:t>
            </a:r>
            <a:r>
              <a:rPr lang="en-US" kern="0" dirty="0" smtClean="0"/>
              <a:t> </a:t>
            </a:r>
            <a:r>
              <a:rPr lang="en-US" dirty="0" smtClean="0">
                <a:solidFill>
                  <a:srgbClr val="006600"/>
                </a:solidFill>
              </a:rPr>
              <a:t>failed</a:t>
            </a:r>
            <a:r>
              <a:rPr lang="en-US" kern="0" dirty="0" smtClean="0"/>
              <a:t> once </a:t>
            </a:r>
          </a:p>
          <a:p>
            <a:r>
              <a:rPr lang="en-US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x </a:t>
            </a:r>
            <a:r>
              <a:rPr lang="en-US" kern="0" dirty="0" smtClean="0"/>
              <a:t>receives </a:t>
            </a:r>
            <a:r>
              <a:rPr lang="en-US" dirty="0" smtClean="0">
                <a:solidFill>
                  <a:srgbClr val="006600"/>
                </a:solidFill>
              </a:rPr>
              <a:t>failed </a:t>
            </a:r>
            <a:r>
              <a:rPr lang="en-US" dirty="0" smtClean="0"/>
              <a:t>for the first time</a:t>
            </a:r>
            <a:r>
              <a:rPr lang="en-US" kern="0" dirty="0" smtClean="0"/>
              <a:t>, increases </a:t>
            </a:r>
            <a:r>
              <a:rPr lang="en-US" b="1" dirty="0" err="1">
                <a:solidFill>
                  <a:srgbClr val="000099"/>
                </a:solidFill>
                <a:latin typeface="+mj-lt"/>
                <a:ea typeface="+mj-ea"/>
                <a:cs typeface="+mj-cs"/>
              </a:rPr>
              <a:t>yz</a:t>
            </a:r>
            <a:r>
              <a:rPr lang="en-US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0" dirty="0" smtClean="0"/>
              <a:t>weight—used to calculate arbs </a:t>
            </a:r>
            <a:r>
              <a:rPr lang="en-US" kern="0" dirty="0"/>
              <a:t>for next phase (should it lose leadership)</a:t>
            </a:r>
          </a:p>
          <a:p>
            <a:pPr lvl="1"/>
            <a:endParaRPr lang="en-US" sz="1800" kern="0" dirty="0" smtClean="0"/>
          </a:p>
        </p:txBody>
      </p:sp>
      <p:grpSp>
        <p:nvGrpSpPr>
          <p:cNvPr id="38" name="Group 37"/>
          <p:cNvGrpSpPr/>
          <p:nvPr/>
        </p:nvGrpSpPr>
        <p:grpSpPr>
          <a:xfrm>
            <a:off x="766288" y="1769275"/>
            <a:ext cx="3964545" cy="2137568"/>
            <a:chOff x="983828" y="1132408"/>
            <a:chExt cx="3660623" cy="2073336"/>
          </a:xfrm>
        </p:grpSpPr>
        <p:sp>
          <p:nvSpPr>
            <p:cNvPr id="83" name="Text Box 3"/>
            <p:cNvSpPr txBox="1">
              <a:spLocks noChangeArrowheads="1"/>
            </p:cNvSpPr>
            <p:nvPr/>
          </p:nvSpPr>
          <p:spPr bwMode="auto">
            <a:xfrm>
              <a:off x="1277970" y="2210578"/>
              <a:ext cx="403718" cy="563514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3200" b="1" dirty="0" smtClean="0">
                  <a:solidFill>
                    <a:srgbClr val="FF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X</a:t>
              </a:r>
              <a:endParaRPr lang="en-US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61458" y="1467349"/>
              <a:ext cx="2482993" cy="311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6600"/>
                  </a:solidFill>
                </a:rPr>
                <a:t>alive(x, phase#, </a:t>
              </a:r>
              <a:r>
                <a:rPr lang="en-US" sz="1400" dirty="0" err="1" smtClean="0">
                  <a:solidFill>
                    <a:srgbClr val="006600"/>
                  </a:solidFill>
                </a:rPr>
                <a:t>shoutID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983828" y="2052787"/>
              <a:ext cx="272913" cy="3304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1478354" y="2875248"/>
              <a:ext cx="262553" cy="3304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660869" y="2114172"/>
              <a:ext cx="315836" cy="3304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10" name="Oval 9"/>
            <p:cNvSpPr>
              <a:spLocks/>
            </p:cNvSpPr>
            <p:nvPr/>
          </p:nvSpPr>
          <p:spPr bwMode="auto">
            <a:xfrm>
              <a:off x="1289973" y="2118367"/>
              <a:ext cx="177476" cy="15551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Oval 10"/>
            <p:cNvSpPr>
              <a:spLocks/>
            </p:cNvSpPr>
            <p:nvPr/>
          </p:nvSpPr>
          <p:spPr bwMode="auto">
            <a:xfrm>
              <a:off x="1508709" y="2778080"/>
              <a:ext cx="177476" cy="15551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1847633" y="1219290"/>
              <a:ext cx="272913" cy="3304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13" name="Oval 8"/>
            <p:cNvSpPr>
              <a:spLocks/>
            </p:cNvSpPr>
            <p:nvPr/>
          </p:nvSpPr>
          <p:spPr bwMode="auto">
            <a:xfrm>
              <a:off x="2488533" y="2196128"/>
              <a:ext cx="177476" cy="15551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Oval 9"/>
            <p:cNvSpPr>
              <a:spLocks/>
            </p:cNvSpPr>
            <p:nvPr/>
          </p:nvSpPr>
          <p:spPr bwMode="auto">
            <a:xfrm>
              <a:off x="1881560" y="1614042"/>
              <a:ext cx="177476" cy="15551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3" idx="5"/>
              <a:endCxn id="11" idx="0"/>
            </p:cNvCxnSpPr>
            <p:nvPr/>
          </p:nvCxnSpPr>
          <p:spPr bwMode="auto">
            <a:xfrm flipH="1">
              <a:off x="1597447" y="2328872"/>
              <a:ext cx="1042571" cy="449208"/>
            </a:xfrm>
            <a:prstGeom prst="straightConnector1">
              <a:avLst/>
            </a:prstGeom>
            <a:solidFill>
              <a:srgbClr val="00B8FF"/>
            </a:solidFill>
            <a:ln w="889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" name="Straight Arrow Connector 15"/>
            <p:cNvCxnSpPr>
              <a:stCxn id="14" idx="3"/>
              <a:endCxn id="10" idx="0"/>
            </p:cNvCxnSpPr>
            <p:nvPr/>
          </p:nvCxnSpPr>
          <p:spPr bwMode="auto">
            <a:xfrm flipH="1">
              <a:off x="1378712" y="1746786"/>
              <a:ext cx="528841" cy="371582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7" name="Straight Arrow Connector 16"/>
            <p:cNvCxnSpPr>
              <a:stCxn id="14" idx="4"/>
              <a:endCxn id="11" idx="7"/>
            </p:cNvCxnSpPr>
            <p:nvPr/>
          </p:nvCxnSpPr>
          <p:spPr bwMode="auto">
            <a:xfrm flipH="1">
              <a:off x="1660194" y="1769561"/>
              <a:ext cx="310104" cy="10312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Arrow Connector 17"/>
            <p:cNvCxnSpPr>
              <a:stCxn id="10" idx="5"/>
              <a:endCxn id="11" idx="1"/>
            </p:cNvCxnSpPr>
            <p:nvPr/>
          </p:nvCxnSpPr>
          <p:spPr bwMode="auto">
            <a:xfrm>
              <a:off x="1441458" y="2251111"/>
              <a:ext cx="93242" cy="54974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9" name="Straight Arrow Connector 18"/>
            <p:cNvCxnSpPr>
              <a:stCxn id="14" idx="5"/>
            </p:cNvCxnSpPr>
            <p:nvPr/>
          </p:nvCxnSpPr>
          <p:spPr bwMode="auto">
            <a:xfrm>
              <a:off x="2033046" y="1746786"/>
              <a:ext cx="483095" cy="487358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 bwMode="auto">
            <a:xfrm>
              <a:off x="1467450" y="2196128"/>
              <a:ext cx="1021084" cy="7775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31" name="Text Box 3"/>
            <p:cNvSpPr txBox="1">
              <a:spLocks noChangeArrowheads="1"/>
            </p:cNvSpPr>
            <p:nvPr/>
          </p:nvSpPr>
          <p:spPr bwMode="auto">
            <a:xfrm>
              <a:off x="1060763" y="2360883"/>
              <a:ext cx="404196" cy="32712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 smtClean="0">
                  <a:solidFill>
                    <a:srgbClr val="000000"/>
                  </a:solidFill>
                </a:rPr>
                <a:t>4</a:t>
              </a:r>
              <a:endParaRPr lang="en-US" sz="1600" i="1" dirty="0">
                <a:solidFill>
                  <a:srgbClr val="000000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327752" y="1132408"/>
              <a:ext cx="326685" cy="3118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000099"/>
                  </a:solidFill>
                </a:rPr>
                <a:t>w</a:t>
              </a:r>
              <a:endParaRPr lang="en-US" sz="1400" dirty="0"/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3530225" y="1364428"/>
              <a:ext cx="252623" cy="142592"/>
            </a:xfrm>
            <a:prstGeom prst="straightConnector1">
              <a:avLst/>
            </a:prstGeom>
            <a:solidFill>
              <a:srgbClr val="00CC00">
                <a:alpha val="45000"/>
              </a:srgb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10800000">
              <a:off x="2325070" y="2349070"/>
              <a:ext cx="272965" cy="7467"/>
            </a:xfrm>
            <a:prstGeom prst="line">
              <a:avLst/>
            </a:prstGeom>
            <a:solidFill>
              <a:srgbClr val="00CC00">
                <a:alpha val="45000"/>
              </a:srgbClr>
            </a:solidFill>
            <a:ln w="15875" cap="flat" cmpd="sng" algn="ctr">
              <a:solidFill>
                <a:srgbClr val="003E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10800000">
              <a:off x="2519863" y="1998690"/>
              <a:ext cx="138278" cy="230010"/>
            </a:xfrm>
            <a:prstGeom prst="line">
              <a:avLst/>
            </a:prstGeom>
            <a:solidFill>
              <a:srgbClr val="00CC00">
                <a:alpha val="45000"/>
              </a:srgbClr>
            </a:solidFill>
            <a:ln w="15875" cap="flat" cmpd="sng" algn="ctr">
              <a:solidFill>
                <a:srgbClr val="003E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7" name="Text Box 4"/>
            <p:cNvSpPr txBox="1">
              <a:spLocks noChangeArrowheads="1"/>
            </p:cNvSpPr>
            <p:nvPr/>
          </p:nvSpPr>
          <p:spPr bwMode="auto">
            <a:xfrm>
              <a:off x="2220455" y="2871911"/>
              <a:ext cx="272913" cy="3304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68" name="Oval 67"/>
            <p:cNvSpPr>
              <a:spLocks/>
            </p:cNvSpPr>
            <p:nvPr/>
          </p:nvSpPr>
          <p:spPr bwMode="auto">
            <a:xfrm>
              <a:off x="2255991" y="2774743"/>
              <a:ext cx="177476" cy="15551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71" name="Straight Arrow Connector 70"/>
            <p:cNvCxnSpPr>
              <a:stCxn id="10" idx="6"/>
              <a:endCxn id="68" idx="1"/>
            </p:cNvCxnSpPr>
            <p:nvPr/>
          </p:nvCxnSpPr>
          <p:spPr bwMode="auto">
            <a:xfrm>
              <a:off x="1467449" y="2196127"/>
              <a:ext cx="814533" cy="60139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4" name="Straight Arrow Connector 73"/>
            <p:cNvCxnSpPr>
              <a:stCxn id="13" idx="4"/>
              <a:endCxn id="68" idx="0"/>
            </p:cNvCxnSpPr>
            <p:nvPr/>
          </p:nvCxnSpPr>
          <p:spPr bwMode="auto">
            <a:xfrm flipH="1">
              <a:off x="2344729" y="2351647"/>
              <a:ext cx="232542" cy="423096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3E00"/>
              </a:solidFill>
              <a:prstDash val="sysDot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7" name="Straight Arrow Connector 76"/>
            <p:cNvCxnSpPr>
              <a:stCxn id="11" idx="6"/>
              <a:endCxn id="68" idx="2"/>
            </p:cNvCxnSpPr>
            <p:nvPr/>
          </p:nvCxnSpPr>
          <p:spPr bwMode="auto">
            <a:xfrm flipV="1">
              <a:off x="1686185" y="2852503"/>
              <a:ext cx="569806" cy="33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Arrow Connector 81"/>
            <p:cNvCxnSpPr>
              <a:stCxn id="14" idx="4"/>
              <a:endCxn id="68" idx="1"/>
            </p:cNvCxnSpPr>
            <p:nvPr/>
          </p:nvCxnSpPr>
          <p:spPr bwMode="auto">
            <a:xfrm>
              <a:off x="1970298" y="1769561"/>
              <a:ext cx="311684" cy="102795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cxnSp>
        <p:nvCxnSpPr>
          <p:cNvPr id="162" name="Straight Connector 161"/>
          <p:cNvCxnSpPr>
            <a:stCxn id="13" idx="4"/>
          </p:cNvCxnSpPr>
          <p:nvPr/>
        </p:nvCxnSpPr>
        <p:spPr bwMode="auto">
          <a:xfrm flipH="1">
            <a:off x="2265583" y="3026285"/>
            <a:ext cx="226444" cy="193615"/>
          </a:xfrm>
          <a:prstGeom prst="line">
            <a:avLst/>
          </a:prstGeom>
          <a:solidFill>
            <a:srgbClr val="00CC00">
              <a:alpha val="45000"/>
            </a:srgbClr>
          </a:solidFill>
          <a:ln w="15875" cap="flat" cmpd="sng" algn="ctr">
            <a:solidFill>
              <a:srgbClr val="003E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4122" name="Group 4121"/>
          <p:cNvGrpSpPr/>
          <p:nvPr/>
        </p:nvGrpSpPr>
        <p:grpSpPr>
          <a:xfrm>
            <a:off x="5357474" y="1838116"/>
            <a:ext cx="2728410" cy="2270184"/>
            <a:chOff x="5357474" y="1838116"/>
            <a:chExt cx="2728410" cy="2270184"/>
          </a:xfrm>
        </p:grpSpPr>
        <p:sp>
          <p:nvSpPr>
            <p:cNvPr id="146" name="Text Box 35"/>
            <p:cNvSpPr txBox="1">
              <a:spLocks noChangeArrowheads="1"/>
            </p:cNvSpPr>
            <p:nvPr/>
          </p:nvSpPr>
          <p:spPr bwMode="auto">
            <a:xfrm>
              <a:off x="5357474" y="3562667"/>
              <a:ext cx="1284706" cy="545633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>
                  <a:solidFill>
                    <a:srgbClr val="006600"/>
                  </a:solidFill>
                </a:rPr>
                <a:t>failed(</a:t>
              </a:r>
              <a:r>
                <a:rPr lang="en-US" sz="1400" dirty="0" err="1">
                  <a:solidFill>
                    <a:srgbClr val="006600"/>
                  </a:solidFill>
                </a:rPr>
                <a:t>x,y,z</a:t>
              </a:r>
              <a:r>
                <a:rPr lang="en-US" sz="1400" dirty="0">
                  <a:solidFill>
                    <a:srgbClr val="006600"/>
                  </a:solidFill>
                </a:rPr>
                <a:t>)</a:t>
              </a:r>
            </a:p>
          </p:txBody>
        </p:sp>
        <p:sp>
          <p:nvSpPr>
            <p:cNvPr id="105" name="Text Box 3"/>
            <p:cNvSpPr txBox="1">
              <a:spLocks noChangeArrowheads="1"/>
            </p:cNvSpPr>
            <p:nvPr/>
          </p:nvSpPr>
          <p:spPr bwMode="auto">
            <a:xfrm>
              <a:off x="5770895" y="2614236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106" name="Text Box 4"/>
            <p:cNvSpPr txBox="1">
              <a:spLocks noChangeArrowheads="1"/>
            </p:cNvSpPr>
            <p:nvPr/>
          </p:nvSpPr>
          <p:spPr bwMode="auto">
            <a:xfrm>
              <a:off x="6351612" y="3543742"/>
              <a:ext cx="284350" cy="34073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107" name="Text Box 5"/>
            <p:cNvSpPr txBox="1">
              <a:spLocks noChangeArrowheads="1"/>
            </p:cNvSpPr>
            <p:nvPr/>
          </p:nvSpPr>
          <p:spPr bwMode="auto">
            <a:xfrm>
              <a:off x="7743825" y="2683610"/>
              <a:ext cx="342059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109" name="Oval 108"/>
            <p:cNvSpPr>
              <a:spLocks/>
            </p:cNvSpPr>
            <p:nvPr/>
          </p:nvSpPr>
          <p:spPr bwMode="auto">
            <a:xfrm>
              <a:off x="6118109" y="2688351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0" name="Oval 109"/>
            <p:cNvSpPr>
              <a:spLocks/>
            </p:cNvSpPr>
            <p:nvPr/>
          </p:nvSpPr>
          <p:spPr bwMode="auto">
            <a:xfrm>
              <a:off x="6375179" y="343392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" name="Text Box 3"/>
            <p:cNvSpPr txBox="1">
              <a:spLocks noChangeArrowheads="1"/>
            </p:cNvSpPr>
            <p:nvPr/>
          </p:nvSpPr>
          <p:spPr bwMode="auto">
            <a:xfrm>
              <a:off x="6778920" y="1838116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113" name="Oval 8"/>
            <p:cNvSpPr>
              <a:spLocks/>
            </p:cNvSpPr>
            <p:nvPr/>
          </p:nvSpPr>
          <p:spPr bwMode="auto">
            <a:xfrm>
              <a:off x="7526722" y="2776233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4" name="Oval 9"/>
            <p:cNvSpPr>
              <a:spLocks/>
            </p:cNvSpPr>
            <p:nvPr/>
          </p:nvSpPr>
          <p:spPr bwMode="auto">
            <a:xfrm>
              <a:off x="6813374" y="211838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15" name="Straight Arrow Connector 114"/>
            <p:cNvCxnSpPr>
              <a:stCxn id="113" idx="5"/>
              <a:endCxn id="110" idx="0"/>
            </p:cNvCxnSpPr>
            <p:nvPr/>
          </p:nvCxnSpPr>
          <p:spPr bwMode="auto">
            <a:xfrm flipH="1">
              <a:off x="6479469" y="2926254"/>
              <a:ext cx="1225286" cy="507674"/>
            </a:xfrm>
            <a:prstGeom prst="straightConnector1">
              <a:avLst/>
            </a:prstGeom>
            <a:solidFill>
              <a:srgbClr val="00B8FF"/>
            </a:solidFill>
            <a:ln w="889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6" name="Straight Arrow Connector 115"/>
            <p:cNvCxnSpPr>
              <a:stCxn id="114" idx="3"/>
              <a:endCxn id="109" idx="0"/>
            </p:cNvCxnSpPr>
            <p:nvPr/>
          </p:nvCxnSpPr>
          <p:spPr bwMode="auto">
            <a:xfrm flipH="1">
              <a:off x="6222400" y="2268408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17" name="Straight Arrow Connector 116"/>
            <p:cNvCxnSpPr>
              <a:stCxn id="114" idx="4"/>
              <a:endCxn id="110" idx="7"/>
            </p:cNvCxnSpPr>
            <p:nvPr/>
          </p:nvCxnSpPr>
          <p:spPr bwMode="auto">
            <a:xfrm flipH="1">
              <a:off x="6553213" y="2294147"/>
              <a:ext cx="364451" cy="11655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8" name="Straight Arrow Connector 117"/>
            <p:cNvCxnSpPr>
              <a:stCxn id="109" idx="5"/>
              <a:endCxn id="110" idx="1"/>
            </p:cNvCxnSpPr>
            <p:nvPr/>
          </p:nvCxnSpPr>
          <p:spPr bwMode="auto">
            <a:xfrm>
              <a:off x="6296142" y="2838372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19" name="Straight Arrow Connector 118"/>
            <p:cNvCxnSpPr>
              <a:stCxn id="114" idx="5"/>
            </p:cNvCxnSpPr>
            <p:nvPr/>
          </p:nvCxnSpPr>
          <p:spPr bwMode="auto">
            <a:xfrm>
              <a:off x="6991409" y="2268408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20" name="Straight Arrow Connector 119"/>
            <p:cNvCxnSpPr>
              <a:stCxn id="109" idx="6"/>
              <a:endCxn id="113" idx="2"/>
            </p:cNvCxnSpPr>
            <p:nvPr/>
          </p:nvCxnSpPr>
          <p:spPr bwMode="auto">
            <a:xfrm>
              <a:off x="6326689" y="2776233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24" name="Text Box 3"/>
            <p:cNvSpPr txBox="1">
              <a:spLocks noChangeArrowheads="1"/>
            </p:cNvSpPr>
            <p:nvPr/>
          </p:nvSpPr>
          <p:spPr bwMode="auto">
            <a:xfrm>
              <a:off x="6038280" y="3023628"/>
              <a:ext cx="285481" cy="340735"/>
            </a:xfrm>
            <a:prstGeom prst="rect">
              <a:avLst/>
            </a:prstGeom>
            <a:solidFill>
              <a:srgbClr val="FF0000">
                <a:alpha val="39000"/>
              </a:srgbClr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0" name="Text Box 4"/>
            <p:cNvSpPr txBox="1">
              <a:spLocks noChangeArrowheads="1"/>
            </p:cNvSpPr>
            <p:nvPr/>
          </p:nvSpPr>
          <p:spPr bwMode="auto">
            <a:xfrm>
              <a:off x="7224248" y="3539971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141" name="Oval 140"/>
            <p:cNvSpPr>
              <a:spLocks/>
            </p:cNvSpPr>
            <p:nvPr/>
          </p:nvSpPr>
          <p:spPr bwMode="auto">
            <a:xfrm>
              <a:off x="7253426" y="3430156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42" name="Straight Arrow Connector 141"/>
            <p:cNvCxnSpPr>
              <a:stCxn id="109" idx="6"/>
              <a:endCxn id="141" idx="1"/>
            </p:cNvCxnSpPr>
            <p:nvPr/>
          </p:nvCxnSpPr>
          <p:spPr bwMode="auto">
            <a:xfrm>
              <a:off x="6326688" y="2776232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43" name="Straight Arrow Connector 142"/>
            <p:cNvCxnSpPr>
              <a:stCxn id="113" idx="4"/>
              <a:endCxn id="141" idx="0"/>
            </p:cNvCxnSpPr>
            <p:nvPr/>
          </p:nvCxnSpPr>
          <p:spPr bwMode="auto">
            <a:xfrm flipH="1">
              <a:off x="7357715" y="2951993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44" name="Straight Arrow Connector 143"/>
            <p:cNvCxnSpPr>
              <a:stCxn id="110" idx="6"/>
              <a:endCxn id="141" idx="2"/>
            </p:cNvCxnSpPr>
            <p:nvPr/>
          </p:nvCxnSpPr>
          <p:spPr bwMode="auto">
            <a:xfrm flipV="1">
              <a:off x="6583759" y="3518037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5" name="Straight Arrow Connector 144"/>
            <p:cNvCxnSpPr>
              <a:stCxn id="114" idx="4"/>
              <a:endCxn id="141" idx="1"/>
            </p:cNvCxnSpPr>
            <p:nvPr/>
          </p:nvCxnSpPr>
          <p:spPr bwMode="auto">
            <a:xfrm>
              <a:off x="6917664" y="2294147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grpSp>
          <p:nvGrpSpPr>
            <p:cNvPr id="147" name="Group 146"/>
            <p:cNvGrpSpPr/>
            <p:nvPr/>
          </p:nvGrpSpPr>
          <p:grpSpPr>
            <a:xfrm rot="17978925">
              <a:off x="6494344" y="3154419"/>
              <a:ext cx="263556" cy="631437"/>
              <a:chOff x="5599993" y="5733816"/>
              <a:chExt cx="274144" cy="588834"/>
            </a:xfrm>
          </p:grpSpPr>
          <p:cxnSp>
            <p:nvCxnSpPr>
              <p:cNvPr id="148" name="Straight Connector 147"/>
              <p:cNvCxnSpPr/>
              <p:nvPr/>
            </p:nvCxnSpPr>
            <p:spPr bwMode="auto">
              <a:xfrm rot="3621075" flipH="1" flipV="1">
                <a:off x="5664916" y="5668893"/>
                <a:ext cx="37460" cy="167305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49" name="Straight Connector 148"/>
              <p:cNvCxnSpPr>
                <a:stCxn id="110" idx="0"/>
              </p:cNvCxnSpPr>
              <p:nvPr/>
            </p:nvCxnSpPr>
            <p:spPr bwMode="auto">
              <a:xfrm rot="3621075" flipV="1">
                <a:off x="5762288" y="5780501"/>
                <a:ext cx="43616" cy="180083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50" name="Straight Connector 149"/>
              <p:cNvCxnSpPr/>
              <p:nvPr/>
            </p:nvCxnSpPr>
            <p:spPr bwMode="auto">
              <a:xfrm rot="3621075" flipV="1">
                <a:off x="5761286" y="6051946"/>
                <a:ext cx="158855" cy="54322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 rot="3621075">
                <a:off x="5583284" y="6223050"/>
                <a:ext cx="177389" cy="21811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52" name="Group 151"/>
            <p:cNvGrpSpPr/>
            <p:nvPr/>
          </p:nvGrpSpPr>
          <p:grpSpPr>
            <a:xfrm rot="10502770">
              <a:off x="7162113" y="2444818"/>
              <a:ext cx="549540" cy="844958"/>
              <a:chOff x="5511647" y="5579817"/>
              <a:chExt cx="549679" cy="819393"/>
            </a:xfrm>
          </p:grpSpPr>
          <p:cxnSp>
            <p:nvCxnSpPr>
              <p:cNvPr id="153" name="Straight Connector 152"/>
              <p:cNvCxnSpPr/>
              <p:nvPr/>
            </p:nvCxnSpPr>
            <p:spPr bwMode="auto">
              <a:xfrm flipV="1">
                <a:off x="5511647" y="5579817"/>
                <a:ext cx="165395" cy="21724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54" name="Straight Connector 153"/>
              <p:cNvCxnSpPr/>
              <p:nvPr/>
            </p:nvCxnSpPr>
            <p:spPr bwMode="auto">
              <a:xfrm rot="3621075" flipV="1">
                <a:off x="5829278" y="5673074"/>
                <a:ext cx="77886" cy="34598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 bwMode="auto">
              <a:xfrm rot="11097230" flipH="1" flipV="1">
                <a:off x="5773490" y="6033484"/>
                <a:ext cx="287836" cy="5124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56" name="Straight Connector 155"/>
              <p:cNvCxnSpPr/>
              <p:nvPr/>
            </p:nvCxnSpPr>
            <p:spPr bwMode="auto">
              <a:xfrm>
                <a:off x="5632107" y="6150435"/>
                <a:ext cx="161281" cy="248775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57" name="Group 156"/>
            <p:cNvGrpSpPr/>
            <p:nvPr/>
          </p:nvGrpSpPr>
          <p:grpSpPr>
            <a:xfrm rot="363348">
              <a:off x="6177061" y="2426897"/>
              <a:ext cx="457527" cy="778240"/>
              <a:chOff x="5547169" y="5643379"/>
              <a:chExt cx="457642" cy="790199"/>
            </a:xfrm>
          </p:grpSpPr>
          <p:cxnSp>
            <p:nvCxnSpPr>
              <p:cNvPr id="158" name="Straight Connector 157"/>
              <p:cNvCxnSpPr/>
              <p:nvPr/>
            </p:nvCxnSpPr>
            <p:spPr bwMode="auto">
              <a:xfrm rot="21236652" flipV="1">
                <a:off x="5547169" y="5643379"/>
                <a:ext cx="296888" cy="17828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59" name="Straight Connector 158"/>
              <p:cNvCxnSpPr/>
              <p:nvPr/>
            </p:nvCxnSpPr>
            <p:spPr bwMode="auto">
              <a:xfrm rot="21236652">
                <a:off x="5741139" y="6091119"/>
                <a:ext cx="215342" cy="17788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60" name="Straight Connector 159"/>
              <p:cNvCxnSpPr/>
              <p:nvPr/>
            </p:nvCxnSpPr>
            <p:spPr bwMode="auto">
              <a:xfrm rot="21236652">
                <a:off x="5770709" y="5979598"/>
                <a:ext cx="234102" cy="8726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61" name="Straight Connector 160"/>
              <p:cNvCxnSpPr>
                <a:endCxn id="124" idx="3"/>
              </p:cNvCxnSpPr>
              <p:nvPr/>
            </p:nvCxnSpPr>
            <p:spPr bwMode="auto">
              <a:xfrm rot="21236652">
                <a:off x="5647368" y="6145920"/>
                <a:ext cx="72135" cy="28765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4113" name="Group 4112"/>
            <p:cNvGrpSpPr/>
            <p:nvPr/>
          </p:nvGrpSpPr>
          <p:grpSpPr>
            <a:xfrm rot="18273433">
              <a:off x="7094645" y="3228295"/>
              <a:ext cx="465701" cy="418394"/>
              <a:chOff x="7961625" y="3486059"/>
              <a:chExt cx="444131" cy="394249"/>
            </a:xfrm>
          </p:grpSpPr>
          <p:cxnSp>
            <p:nvCxnSpPr>
              <p:cNvPr id="170" name="Straight Connector 169"/>
              <p:cNvCxnSpPr>
                <a:stCxn id="141" idx="3"/>
              </p:cNvCxnSpPr>
              <p:nvPr/>
            </p:nvCxnSpPr>
            <p:spPr bwMode="auto">
              <a:xfrm rot="3326567" flipH="1" flipV="1">
                <a:off x="7860003" y="3621050"/>
                <a:ext cx="244081" cy="40837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71" name="Straight Connector 170"/>
              <p:cNvCxnSpPr>
                <a:stCxn id="141" idx="3"/>
              </p:cNvCxnSpPr>
              <p:nvPr/>
            </p:nvCxnSpPr>
            <p:spPr bwMode="auto">
              <a:xfrm rot="3326567" flipH="1" flipV="1">
                <a:off x="7977813" y="3480900"/>
                <a:ext cx="198591" cy="20891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72" name="Straight Connector 171"/>
              <p:cNvCxnSpPr>
                <a:stCxn id="141" idx="1"/>
              </p:cNvCxnSpPr>
              <p:nvPr/>
            </p:nvCxnSpPr>
            <p:spPr bwMode="auto">
              <a:xfrm rot="3326567" flipV="1">
                <a:off x="8220398" y="3523990"/>
                <a:ext cx="109943" cy="260772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73" name="Straight Connector 172"/>
              <p:cNvCxnSpPr>
                <a:stCxn id="141" idx="6"/>
              </p:cNvCxnSpPr>
              <p:nvPr/>
            </p:nvCxnSpPr>
            <p:spPr bwMode="auto">
              <a:xfrm rot="3326567" flipV="1">
                <a:off x="8232954" y="3775083"/>
                <a:ext cx="64353" cy="14609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6054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5752" y="240225"/>
            <a:ext cx="6860495" cy="515526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x </a:t>
            </a:r>
            <a:r>
              <a:rPr lang="en-US" dirty="0">
                <a:solidFill>
                  <a:srgbClr val="006082"/>
                </a:solidFill>
                <a:latin typeface="+mn-lt"/>
                <a:ea typeface="+mn-ea"/>
                <a:cs typeface="+mn-cs"/>
              </a:rPr>
              <a:t>timeout</a:t>
            </a:r>
            <a:r>
              <a:rPr lang="en-US" dirty="0" smtClean="0"/>
              <a:t> Expires : Is x Still the Leader?</a:t>
            </a:r>
            <a:endParaRPr lang="en-US" altLang="zh-TW" dirty="0">
              <a:ea typeface="PMingLiU" pitchFamily="16" charset="-120"/>
            </a:endParaRPr>
          </a:p>
        </p:txBody>
      </p:sp>
      <p:sp>
        <p:nvSpPr>
          <p:cNvPr id="70" name="Rectangle 2"/>
          <p:cNvSpPr txBox="1">
            <a:spLocks noChangeArrowheads="1"/>
          </p:cNvSpPr>
          <p:nvPr/>
        </p:nvSpPr>
        <p:spPr bwMode="auto">
          <a:xfrm>
            <a:off x="685800" y="912799"/>
            <a:ext cx="7830323" cy="31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0099"/>
                </a:solidFill>
              </a:rPr>
              <a:t>x</a:t>
            </a:r>
            <a:r>
              <a:rPr lang="en-US" kern="0" dirty="0"/>
              <a:t> </a:t>
            </a:r>
            <a:r>
              <a:rPr lang="en-US" kern="0" dirty="0" smtClean="0"/>
              <a:t>calculates new arb considering updated edge weights of untimely channels</a:t>
            </a:r>
          </a:p>
          <a:p>
            <a:r>
              <a:rPr lang="en-US" b="1" dirty="0">
                <a:solidFill>
                  <a:srgbClr val="000099"/>
                </a:solidFill>
              </a:rPr>
              <a:t>x </a:t>
            </a:r>
            <a:r>
              <a:rPr lang="en-US" kern="0" dirty="0" smtClean="0">
                <a:solidFill>
                  <a:srgbClr val="FF0000"/>
                </a:solidFill>
              </a:rPr>
              <a:t>still a leader</a:t>
            </a:r>
            <a:r>
              <a:rPr lang="en-US" kern="0" dirty="0" smtClean="0"/>
              <a:t>: If arb is smaller than other processes arbs</a:t>
            </a:r>
          </a:p>
          <a:p>
            <a:pPr lvl="1"/>
            <a:r>
              <a:rPr lang="en-US" kern="0" dirty="0" smtClean="0"/>
              <a:t>Message efficient: uses old arb and never updates phase # (no need to send a new arb to all)</a:t>
            </a:r>
          </a:p>
          <a:p>
            <a:r>
              <a:rPr lang="en-US" b="1" dirty="0">
                <a:solidFill>
                  <a:srgbClr val="000099"/>
                </a:solidFill>
              </a:rPr>
              <a:t>x </a:t>
            </a:r>
            <a:r>
              <a:rPr lang="en-US" kern="0" dirty="0" smtClean="0">
                <a:solidFill>
                  <a:srgbClr val="FF0000"/>
                </a:solidFill>
              </a:rPr>
              <a:t>loses leadership</a:t>
            </a:r>
            <a:r>
              <a:rPr lang="en-US" kern="0" dirty="0" smtClean="0"/>
              <a:t>:</a:t>
            </a:r>
          </a:p>
          <a:p>
            <a:pPr lvl="1"/>
            <a:r>
              <a:rPr lang="en-US" kern="0" dirty="0" smtClean="0"/>
              <a:t>Increases its phase# </a:t>
            </a:r>
            <a:r>
              <a:rPr lang="en-US" kern="0" dirty="0" smtClean="0">
                <a:solidFill>
                  <a:srgbClr val="FF0000"/>
                </a:solidFill>
              </a:rPr>
              <a:t>broadcasting</a:t>
            </a:r>
            <a:r>
              <a:rPr lang="en-US" kern="0" dirty="0" smtClean="0"/>
              <a:t> </a:t>
            </a:r>
            <a:r>
              <a:rPr lang="en-US" dirty="0" err="1">
                <a:solidFill>
                  <a:srgbClr val="006600"/>
                </a:solidFill>
              </a:rPr>
              <a:t>stopPhase</a:t>
            </a:r>
            <a:r>
              <a:rPr lang="en-US" kern="0" dirty="0"/>
              <a:t> </a:t>
            </a:r>
            <a:endParaRPr lang="en-US" kern="0" dirty="0" smtClean="0"/>
          </a:p>
          <a:p>
            <a:pPr lvl="1"/>
            <a:r>
              <a:rPr lang="en-US" kern="0" dirty="0" smtClean="0"/>
              <a:t>Message Efficient: </a:t>
            </a:r>
            <a:r>
              <a:rPr lang="en-US" dirty="0" err="1">
                <a:solidFill>
                  <a:srgbClr val="006600"/>
                </a:solidFill>
              </a:rPr>
              <a:t>stopPhase</a:t>
            </a:r>
            <a:r>
              <a:rPr lang="en-US" kern="0" dirty="0" smtClean="0"/>
              <a:t> with newer phase# used by other processes to turn off their timer for x and to quit sending </a:t>
            </a:r>
            <a:r>
              <a:rPr lang="en-US" dirty="0" smtClean="0">
                <a:solidFill>
                  <a:srgbClr val="006600"/>
                </a:solidFill>
              </a:rPr>
              <a:t>failed</a:t>
            </a:r>
          </a:p>
          <a:p>
            <a:pPr lvl="1"/>
            <a:r>
              <a:rPr lang="en-US" b="1" dirty="0" smtClean="0">
                <a:solidFill>
                  <a:srgbClr val="000099"/>
                </a:solidFill>
              </a:rPr>
              <a:t>x</a:t>
            </a:r>
            <a:r>
              <a:rPr lang="en-US" dirty="0" smtClean="0"/>
              <a:t> stops sending</a:t>
            </a:r>
            <a:r>
              <a:rPr lang="en-US" dirty="0" smtClean="0">
                <a:solidFill>
                  <a:srgbClr val="006600"/>
                </a:solidFill>
              </a:rPr>
              <a:t> alive</a:t>
            </a:r>
          </a:p>
          <a:p>
            <a:pPr lvl="1"/>
            <a:r>
              <a:rPr lang="en-US" b="1" dirty="0">
                <a:solidFill>
                  <a:srgbClr val="000099"/>
                </a:solidFill>
              </a:rPr>
              <a:t>x </a:t>
            </a:r>
            <a:r>
              <a:rPr lang="en-US" dirty="0"/>
              <a:t>k</a:t>
            </a:r>
            <a:r>
              <a:rPr lang="en-US" dirty="0" smtClean="0"/>
              <a:t>eeps own timer on to check if regains leadership</a:t>
            </a:r>
          </a:p>
          <a:p>
            <a:pPr marL="400050" lvl="1" indent="0">
              <a:buNone/>
            </a:pPr>
            <a:endParaRPr lang="en-US" kern="0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423645" y="4115010"/>
            <a:ext cx="268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6082"/>
                </a:solidFill>
              </a:rPr>
              <a:t>Timeout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kern="0" dirty="0" smtClean="0"/>
              <a:t>expires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Calculate new arb</a:t>
            </a:r>
            <a:endParaRPr lang="en-US" sz="1600" kern="0" dirty="0"/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3206857" y="5516188"/>
            <a:ext cx="295572" cy="34073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y</a:t>
            </a:r>
          </a:p>
        </p:txBody>
      </p: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3742441" y="6364128"/>
            <a:ext cx="284351" cy="34073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z</a:t>
            </a:r>
          </a:p>
        </p:txBody>
      </p:sp>
      <p:sp>
        <p:nvSpPr>
          <p:cNvPr id="82" name="Text Box 5"/>
          <p:cNvSpPr txBox="1">
            <a:spLocks noChangeArrowheads="1"/>
          </p:cNvSpPr>
          <p:nvPr/>
        </p:nvSpPr>
        <p:spPr bwMode="auto">
          <a:xfrm>
            <a:off x="5023134" y="5579474"/>
            <a:ext cx="342058" cy="34073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w</a:t>
            </a:r>
          </a:p>
        </p:txBody>
      </p:sp>
      <p:sp>
        <p:nvSpPr>
          <p:cNvPr id="83" name="Oval 82"/>
          <p:cNvSpPr>
            <a:spLocks/>
          </p:cNvSpPr>
          <p:nvPr/>
        </p:nvSpPr>
        <p:spPr bwMode="auto">
          <a:xfrm>
            <a:off x="3538420" y="5583799"/>
            <a:ext cx="192211" cy="160337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5" name="Oval 84"/>
          <p:cNvSpPr>
            <a:spLocks/>
          </p:cNvSpPr>
          <p:nvPr/>
        </p:nvSpPr>
        <p:spPr bwMode="auto">
          <a:xfrm>
            <a:off x="3775316" y="6263950"/>
            <a:ext cx="192211" cy="160337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4142379" y="4656869"/>
            <a:ext cx="295572" cy="34073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x</a:t>
            </a:r>
          </a:p>
        </p:txBody>
      </p:sp>
      <p:sp>
        <p:nvSpPr>
          <p:cNvPr id="87" name="Oval 8"/>
          <p:cNvSpPr>
            <a:spLocks/>
          </p:cNvSpPr>
          <p:nvPr/>
        </p:nvSpPr>
        <p:spPr bwMode="auto">
          <a:xfrm>
            <a:off x="4836490" y="5663969"/>
            <a:ext cx="192211" cy="160337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Oval 9"/>
          <p:cNvSpPr>
            <a:spLocks/>
          </p:cNvSpPr>
          <p:nvPr/>
        </p:nvSpPr>
        <p:spPr bwMode="auto">
          <a:xfrm>
            <a:off x="4179123" y="5063850"/>
            <a:ext cx="192211" cy="160337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03" name="Straight Arrow Connector 102"/>
          <p:cNvCxnSpPr>
            <a:stCxn id="87" idx="5"/>
            <a:endCxn id="85" idx="0"/>
          </p:cNvCxnSpPr>
          <p:nvPr/>
        </p:nvCxnSpPr>
        <p:spPr bwMode="auto">
          <a:xfrm flipH="1">
            <a:off x="3871421" y="5800826"/>
            <a:ext cx="1129130" cy="463124"/>
          </a:xfrm>
          <a:prstGeom prst="straightConnector1">
            <a:avLst/>
          </a:prstGeom>
          <a:solidFill>
            <a:srgbClr val="00B8FF"/>
          </a:solidFill>
          <a:ln w="889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4" name="Straight Arrow Connector 103"/>
          <p:cNvCxnSpPr>
            <a:stCxn id="102" idx="3"/>
            <a:endCxn id="83" idx="0"/>
          </p:cNvCxnSpPr>
          <p:nvPr/>
        </p:nvCxnSpPr>
        <p:spPr bwMode="auto">
          <a:xfrm flipH="1">
            <a:off x="3634526" y="5200707"/>
            <a:ext cx="572748" cy="383094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5" name="Straight Arrow Connector 104"/>
          <p:cNvCxnSpPr>
            <a:stCxn id="102" idx="4"/>
            <a:endCxn id="85" idx="7"/>
          </p:cNvCxnSpPr>
          <p:nvPr/>
        </p:nvCxnSpPr>
        <p:spPr bwMode="auto">
          <a:xfrm flipH="1">
            <a:off x="3939378" y="5224187"/>
            <a:ext cx="335850" cy="10632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6" name="Straight Arrow Connector 105"/>
          <p:cNvCxnSpPr>
            <a:stCxn id="83" idx="5"/>
            <a:endCxn id="85" idx="1"/>
          </p:cNvCxnSpPr>
          <p:nvPr/>
        </p:nvCxnSpPr>
        <p:spPr bwMode="auto">
          <a:xfrm>
            <a:off x="3702482" y="5720656"/>
            <a:ext cx="100983" cy="566775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7" name="Straight Arrow Connector 106"/>
          <p:cNvCxnSpPr>
            <a:stCxn id="102" idx="5"/>
          </p:cNvCxnSpPr>
          <p:nvPr/>
        </p:nvCxnSpPr>
        <p:spPr bwMode="auto">
          <a:xfrm>
            <a:off x="4343186" y="5200707"/>
            <a:ext cx="523204" cy="502456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9" name="Straight Arrow Connector 108"/>
          <p:cNvCxnSpPr>
            <a:stCxn id="83" idx="6"/>
            <a:endCxn id="87" idx="2"/>
          </p:cNvCxnSpPr>
          <p:nvPr/>
        </p:nvCxnSpPr>
        <p:spPr bwMode="auto">
          <a:xfrm>
            <a:off x="3730631" y="5663969"/>
            <a:ext cx="1105859" cy="801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18" name="Text Box 4"/>
          <p:cNvSpPr txBox="1">
            <a:spLocks noChangeArrowheads="1"/>
          </p:cNvSpPr>
          <p:nvPr/>
        </p:nvSpPr>
        <p:spPr bwMode="auto">
          <a:xfrm>
            <a:off x="4546155" y="6360688"/>
            <a:ext cx="295572" cy="34073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kern="0" dirty="0">
                <a:solidFill>
                  <a:srgbClr val="000099"/>
                </a:solidFill>
                <a:latin typeface="Arial"/>
              </a:rPr>
              <a:t>v</a:t>
            </a:r>
          </a:p>
        </p:txBody>
      </p:sp>
      <p:sp>
        <p:nvSpPr>
          <p:cNvPr id="120" name="Oval 119"/>
          <p:cNvSpPr>
            <a:spLocks/>
          </p:cNvSpPr>
          <p:nvPr/>
        </p:nvSpPr>
        <p:spPr bwMode="auto">
          <a:xfrm>
            <a:off x="4584641" y="6260510"/>
            <a:ext cx="192211" cy="160337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31" name="Straight Arrow Connector 130"/>
          <p:cNvCxnSpPr>
            <a:stCxn id="83" idx="6"/>
            <a:endCxn id="120" idx="1"/>
          </p:cNvCxnSpPr>
          <p:nvPr/>
        </p:nvCxnSpPr>
        <p:spPr bwMode="auto">
          <a:xfrm>
            <a:off x="3730630" y="5663968"/>
            <a:ext cx="882159" cy="620022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6" name="Straight Arrow Connector 135"/>
          <p:cNvCxnSpPr>
            <a:stCxn id="87" idx="4"/>
            <a:endCxn id="120" idx="0"/>
          </p:cNvCxnSpPr>
          <p:nvPr/>
        </p:nvCxnSpPr>
        <p:spPr bwMode="auto">
          <a:xfrm flipH="1">
            <a:off x="4680746" y="5824306"/>
            <a:ext cx="251849" cy="4362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137" name="Straight Arrow Connector 136"/>
          <p:cNvCxnSpPr>
            <a:stCxn id="85" idx="6"/>
            <a:endCxn id="120" idx="2"/>
          </p:cNvCxnSpPr>
          <p:nvPr/>
        </p:nvCxnSpPr>
        <p:spPr bwMode="auto">
          <a:xfrm flipV="1">
            <a:off x="3967527" y="6340679"/>
            <a:ext cx="617114" cy="34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8" name="Straight Arrow Connector 137"/>
          <p:cNvCxnSpPr>
            <a:stCxn id="102" idx="4"/>
            <a:endCxn id="120" idx="1"/>
          </p:cNvCxnSpPr>
          <p:nvPr/>
        </p:nvCxnSpPr>
        <p:spPr bwMode="auto">
          <a:xfrm>
            <a:off x="4275228" y="5224187"/>
            <a:ext cx="337561" cy="10598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139" name="Group 138"/>
          <p:cNvGrpSpPr/>
          <p:nvPr/>
        </p:nvGrpSpPr>
        <p:grpSpPr>
          <a:xfrm>
            <a:off x="662245" y="4719664"/>
            <a:ext cx="2314989" cy="2046361"/>
            <a:chOff x="5770895" y="1838116"/>
            <a:chExt cx="2314989" cy="2046361"/>
          </a:xfrm>
        </p:grpSpPr>
        <p:sp>
          <p:nvSpPr>
            <p:cNvPr id="141" name="Text Box 3"/>
            <p:cNvSpPr txBox="1">
              <a:spLocks noChangeArrowheads="1"/>
            </p:cNvSpPr>
            <p:nvPr/>
          </p:nvSpPr>
          <p:spPr bwMode="auto">
            <a:xfrm>
              <a:off x="5770895" y="2614236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142" name="Text Box 4"/>
            <p:cNvSpPr txBox="1">
              <a:spLocks noChangeArrowheads="1"/>
            </p:cNvSpPr>
            <p:nvPr/>
          </p:nvSpPr>
          <p:spPr bwMode="auto">
            <a:xfrm>
              <a:off x="6351612" y="3543742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143" name="Text Box 5"/>
            <p:cNvSpPr txBox="1">
              <a:spLocks noChangeArrowheads="1"/>
            </p:cNvSpPr>
            <p:nvPr/>
          </p:nvSpPr>
          <p:spPr bwMode="auto">
            <a:xfrm>
              <a:off x="7743825" y="2683610"/>
              <a:ext cx="342059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144" name="Oval 143"/>
            <p:cNvSpPr>
              <a:spLocks/>
            </p:cNvSpPr>
            <p:nvPr/>
          </p:nvSpPr>
          <p:spPr bwMode="auto">
            <a:xfrm>
              <a:off x="6118109" y="2688351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" name="Oval 144"/>
            <p:cNvSpPr>
              <a:spLocks/>
            </p:cNvSpPr>
            <p:nvPr/>
          </p:nvSpPr>
          <p:spPr bwMode="auto">
            <a:xfrm>
              <a:off x="6375179" y="343392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6" name="Text Box 3"/>
            <p:cNvSpPr txBox="1">
              <a:spLocks noChangeArrowheads="1"/>
            </p:cNvSpPr>
            <p:nvPr/>
          </p:nvSpPr>
          <p:spPr bwMode="auto">
            <a:xfrm>
              <a:off x="6778920" y="1838116"/>
              <a:ext cx="295572" cy="34073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147" name="Oval 8"/>
            <p:cNvSpPr>
              <a:spLocks/>
            </p:cNvSpPr>
            <p:nvPr/>
          </p:nvSpPr>
          <p:spPr bwMode="auto">
            <a:xfrm>
              <a:off x="7526722" y="2776233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8" name="Oval 9"/>
            <p:cNvSpPr>
              <a:spLocks/>
            </p:cNvSpPr>
            <p:nvPr/>
          </p:nvSpPr>
          <p:spPr bwMode="auto">
            <a:xfrm>
              <a:off x="6813374" y="211838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49" name="Straight Arrow Connector 148"/>
            <p:cNvCxnSpPr>
              <a:stCxn id="147" idx="5"/>
              <a:endCxn id="145" idx="0"/>
            </p:cNvCxnSpPr>
            <p:nvPr/>
          </p:nvCxnSpPr>
          <p:spPr bwMode="auto">
            <a:xfrm flipH="1">
              <a:off x="6479469" y="2926254"/>
              <a:ext cx="1225286" cy="50767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50" name="Straight Arrow Connector 149"/>
            <p:cNvCxnSpPr>
              <a:stCxn id="148" idx="3"/>
              <a:endCxn id="144" idx="0"/>
            </p:cNvCxnSpPr>
            <p:nvPr/>
          </p:nvCxnSpPr>
          <p:spPr bwMode="auto">
            <a:xfrm flipH="1">
              <a:off x="6222400" y="2268408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51" name="Straight Arrow Connector 150"/>
            <p:cNvCxnSpPr>
              <a:stCxn id="148" idx="4"/>
              <a:endCxn id="145" idx="7"/>
            </p:cNvCxnSpPr>
            <p:nvPr/>
          </p:nvCxnSpPr>
          <p:spPr bwMode="auto">
            <a:xfrm flipH="1">
              <a:off x="6553213" y="2294147"/>
              <a:ext cx="364451" cy="11655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52" name="Straight Arrow Connector 151"/>
            <p:cNvCxnSpPr>
              <a:stCxn id="144" idx="5"/>
              <a:endCxn id="145" idx="1"/>
            </p:cNvCxnSpPr>
            <p:nvPr/>
          </p:nvCxnSpPr>
          <p:spPr bwMode="auto">
            <a:xfrm>
              <a:off x="6296142" y="2838372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53" name="Straight Arrow Connector 152"/>
            <p:cNvCxnSpPr>
              <a:stCxn id="148" idx="5"/>
            </p:cNvCxnSpPr>
            <p:nvPr/>
          </p:nvCxnSpPr>
          <p:spPr bwMode="auto">
            <a:xfrm>
              <a:off x="6991409" y="2268408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54" name="Straight Arrow Connector 153"/>
            <p:cNvCxnSpPr>
              <a:stCxn id="144" idx="6"/>
              <a:endCxn id="147" idx="2"/>
            </p:cNvCxnSpPr>
            <p:nvPr/>
          </p:nvCxnSpPr>
          <p:spPr bwMode="auto">
            <a:xfrm>
              <a:off x="6326689" y="2776233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55" name="Text Box 3"/>
            <p:cNvSpPr txBox="1">
              <a:spLocks noChangeArrowheads="1"/>
            </p:cNvSpPr>
            <p:nvPr/>
          </p:nvSpPr>
          <p:spPr bwMode="auto">
            <a:xfrm>
              <a:off x="6038280" y="3023628"/>
              <a:ext cx="285481" cy="340735"/>
            </a:xfrm>
            <a:prstGeom prst="rect">
              <a:avLst/>
            </a:prstGeom>
            <a:solidFill>
              <a:srgbClr val="FF0000">
                <a:alpha val="39000"/>
              </a:srgbClr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56" name="Text Box 4"/>
            <p:cNvSpPr txBox="1">
              <a:spLocks noChangeArrowheads="1"/>
            </p:cNvSpPr>
            <p:nvPr/>
          </p:nvSpPr>
          <p:spPr bwMode="auto">
            <a:xfrm>
              <a:off x="7224248" y="3539971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157" name="Oval 156"/>
            <p:cNvSpPr>
              <a:spLocks/>
            </p:cNvSpPr>
            <p:nvPr/>
          </p:nvSpPr>
          <p:spPr bwMode="auto">
            <a:xfrm>
              <a:off x="7253426" y="3430156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58" name="Straight Arrow Connector 157"/>
            <p:cNvCxnSpPr>
              <a:stCxn id="144" idx="6"/>
              <a:endCxn id="157" idx="1"/>
            </p:cNvCxnSpPr>
            <p:nvPr/>
          </p:nvCxnSpPr>
          <p:spPr bwMode="auto">
            <a:xfrm>
              <a:off x="6326688" y="2776232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59" name="Straight Arrow Connector 158"/>
            <p:cNvCxnSpPr>
              <a:stCxn id="147" idx="4"/>
              <a:endCxn id="157" idx="0"/>
            </p:cNvCxnSpPr>
            <p:nvPr/>
          </p:nvCxnSpPr>
          <p:spPr bwMode="auto">
            <a:xfrm flipH="1">
              <a:off x="7357715" y="2951993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60" name="Straight Arrow Connector 159"/>
            <p:cNvCxnSpPr>
              <a:stCxn id="145" idx="6"/>
              <a:endCxn id="157" idx="2"/>
            </p:cNvCxnSpPr>
            <p:nvPr/>
          </p:nvCxnSpPr>
          <p:spPr bwMode="auto">
            <a:xfrm flipV="1">
              <a:off x="6583759" y="3518037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1" name="Straight Arrow Connector 160"/>
            <p:cNvCxnSpPr>
              <a:stCxn id="148" idx="4"/>
              <a:endCxn id="157" idx="1"/>
            </p:cNvCxnSpPr>
            <p:nvPr/>
          </p:nvCxnSpPr>
          <p:spPr bwMode="auto">
            <a:xfrm>
              <a:off x="6917664" y="2294147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82" name="TextBox 181"/>
          <p:cNvSpPr txBox="1"/>
          <p:nvPr/>
        </p:nvSpPr>
        <p:spPr>
          <a:xfrm>
            <a:off x="3287272" y="4106080"/>
            <a:ext cx="268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Kept</a:t>
            </a:r>
            <a:r>
              <a:rPr lang="en-US" sz="1600" dirty="0" smtClean="0"/>
              <a:t>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Use old arb, send </a:t>
            </a:r>
            <a:r>
              <a:rPr lang="en-US" sz="1600" dirty="0">
                <a:solidFill>
                  <a:srgbClr val="006600"/>
                </a:solidFill>
              </a:rPr>
              <a:t>alive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6990371" y="4915969"/>
            <a:ext cx="1883001" cy="34212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r>
              <a:rPr lang="en-US" sz="1400" dirty="0" err="1" smtClean="0">
                <a:solidFill>
                  <a:srgbClr val="006600"/>
                </a:solidFill>
              </a:rPr>
              <a:t>stopPhase</a:t>
            </a:r>
            <a:r>
              <a:rPr lang="en-US" sz="1400" dirty="0" smtClean="0">
                <a:solidFill>
                  <a:srgbClr val="006600"/>
                </a:solidFill>
              </a:rPr>
              <a:t>(x; phase#)</a:t>
            </a:r>
            <a:endParaRPr lang="en-US" sz="1400" kern="0" dirty="0"/>
          </a:p>
        </p:txBody>
      </p:sp>
      <p:grpSp>
        <p:nvGrpSpPr>
          <p:cNvPr id="53" name="Group 52"/>
          <p:cNvGrpSpPr/>
          <p:nvPr/>
        </p:nvGrpSpPr>
        <p:grpSpPr>
          <a:xfrm>
            <a:off x="5693367" y="4655062"/>
            <a:ext cx="2314989" cy="2046361"/>
            <a:chOff x="920494" y="2052574"/>
            <a:chExt cx="2314989" cy="2046361"/>
          </a:xfrm>
        </p:grpSpPr>
        <p:sp>
          <p:nvSpPr>
            <p:cNvPr id="54" name="Text Box 3"/>
            <p:cNvSpPr txBox="1">
              <a:spLocks noChangeArrowheads="1"/>
            </p:cNvSpPr>
            <p:nvPr/>
          </p:nvSpPr>
          <p:spPr bwMode="auto">
            <a:xfrm>
              <a:off x="920494" y="2828694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1501211" y="3758200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56" name="Text Box 5"/>
            <p:cNvSpPr txBox="1">
              <a:spLocks noChangeArrowheads="1"/>
            </p:cNvSpPr>
            <p:nvPr/>
          </p:nvSpPr>
          <p:spPr bwMode="auto">
            <a:xfrm>
              <a:off x="2893424" y="2898068"/>
              <a:ext cx="342059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57" name="Oval 56"/>
            <p:cNvSpPr>
              <a:spLocks/>
            </p:cNvSpPr>
            <p:nvPr/>
          </p:nvSpPr>
          <p:spPr bwMode="auto">
            <a:xfrm>
              <a:off x="1267708" y="2902809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8" name="Oval 57"/>
            <p:cNvSpPr>
              <a:spLocks/>
            </p:cNvSpPr>
            <p:nvPr/>
          </p:nvSpPr>
          <p:spPr bwMode="auto">
            <a:xfrm>
              <a:off x="1524778" y="3648385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9" name="Text Box 3"/>
            <p:cNvSpPr txBox="1">
              <a:spLocks noChangeArrowheads="1"/>
            </p:cNvSpPr>
            <p:nvPr/>
          </p:nvSpPr>
          <p:spPr bwMode="auto">
            <a:xfrm>
              <a:off x="1928519" y="2052574"/>
              <a:ext cx="295572" cy="34073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60" name="Oval 8"/>
            <p:cNvSpPr>
              <a:spLocks/>
            </p:cNvSpPr>
            <p:nvPr/>
          </p:nvSpPr>
          <p:spPr bwMode="auto">
            <a:xfrm>
              <a:off x="2676321" y="2990691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" name="Oval 9"/>
            <p:cNvSpPr>
              <a:spLocks/>
            </p:cNvSpPr>
            <p:nvPr/>
          </p:nvSpPr>
          <p:spPr bwMode="auto">
            <a:xfrm>
              <a:off x="1962973" y="2332845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62" name="Straight Arrow Connector 61"/>
            <p:cNvCxnSpPr>
              <a:stCxn id="60" idx="5"/>
              <a:endCxn id="58" idx="0"/>
            </p:cNvCxnSpPr>
            <p:nvPr/>
          </p:nvCxnSpPr>
          <p:spPr bwMode="auto">
            <a:xfrm flipH="1">
              <a:off x="1629068" y="3140712"/>
              <a:ext cx="1225286" cy="507674"/>
            </a:xfrm>
            <a:prstGeom prst="straightConnector1">
              <a:avLst/>
            </a:prstGeom>
            <a:solidFill>
              <a:srgbClr val="00B8FF"/>
            </a:solidFill>
            <a:ln w="889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3" name="Straight Arrow Connector 62"/>
            <p:cNvCxnSpPr>
              <a:stCxn id="61" idx="3"/>
              <a:endCxn id="57" idx="0"/>
            </p:cNvCxnSpPr>
            <p:nvPr/>
          </p:nvCxnSpPr>
          <p:spPr bwMode="auto">
            <a:xfrm flipH="1">
              <a:off x="1371999" y="2482866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4" name="Straight Arrow Connector 63"/>
            <p:cNvCxnSpPr>
              <a:stCxn id="61" idx="4"/>
              <a:endCxn id="58" idx="7"/>
            </p:cNvCxnSpPr>
            <p:nvPr/>
          </p:nvCxnSpPr>
          <p:spPr bwMode="auto">
            <a:xfrm flipH="1">
              <a:off x="1702812" y="2508605"/>
              <a:ext cx="364451" cy="11655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Arrow Connector 64"/>
            <p:cNvCxnSpPr>
              <a:stCxn id="57" idx="5"/>
              <a:endCxn id="58" idx="1"/>
            </p:cNvCxnSpPr>
            <p:nvPr/>
          </p:nvCxnSpPr>
          <p:spPr bwMode="auto">
            <a:xfrm>
              <a:off x="1445741" y="3052830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6" name="Straight Arrow Connector 65"/>
            <p:cNvCxnSpPr>
              <a:stCxn id="61" idx="5"/>
            </p:cNvCxnSpPr>
            <p:nvPr/>
          </p:nvCxnSpPr>
          <p:spPr bwMode="auto">
            <a:xfrm>
              <a:off x="2141008" y="2482866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7" name="Straight Arrow Connector 66"/>
            <p:cNvCxnSpPr>
              <a:stCxn id="57" idx="6"/>
              <a:endCxn id="60" idx="2"/>
            </p:cNvCxnSpPr>
            <p:nvPr/>
          </p:nvCxnSpPr>
          <p:spPr bwMode="auto">
            <a:xfrm>
              <a:off x="1476288" y="2990691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68" name="Text Box 4"/>
            <p:cNvSpPr txBox="1">
              <a:spLocks noChangeArrowheads="1"/>
            </p:cNvSpPr>
            <p:nvPr/>
          </p:nvSpPr>
          <p:spPr bwMode="auto">
            <a:xfrm>
              <a:off x="2373847" y="3754429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69" name="Oval 68"/>
            <p:cNvSpPr>
              <a:spLocks/>
            </p:cNvSpPr>
            <p:nvPr/>
          </p:nvSpPr>
          <p:spPr bwMode="auto">
            <a:xfrm>
              <a:off x="2403025" y="3644614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71" name="Straight Arrow Connector 70"/>
            <p:cNvCxnSpPr>
              <a:stCxn id="57" idx="6"/>
              <a:endCxn id="69" idx="1"/>
            </p:cNvCxnSpPr>
            <p:nvPr/>
          </p:nvCxnSpPr>
          <p:spPr bwMode="auto">
            <a:xfrm>
              <a:off x="1476287" y="2990690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72" name="Straight Arrow Connector 71"/>
            <p:cNvCxnSpPr>
              <a:stCxn id="60" idx="4"/>
              <a:endCxn id="69" idx="0"/>
            </p:cNvCxnSpPr>
            <p:nvPr/>
          </p:nvCxnSpPr>
          <p:spPr bwMode="auto">
            <a:xfrm flipH="1">
              <a:off x="2507314" y="3166451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76" name="Straight Arrow Connector 75"/>
            <p:cNvCxnSpPr>
              <a:stCxn id="58" idx="6"/>
              <a:endCxn id="69" idx="2"/>
            </p:cNvCxnSpPr>
            <p:nvPr/>
          </p:nvCxnSpPr>
          <p:spPr bwMode="auto">
            <a:xfrm flipV="1">
              <a:off x="1733358" y="3732495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7" name="Straight Arrow Connector 76"/>
            <p:cNvCxnSpPr>
              <a:stCxn id="61" idx="4"/>
              <a:endCxn id="69" idx="1"/>
            </p:cNvCxnSpPr>
            <p:nvPr/>
          </p:nvCxnSpPr>
          <p:spPr bwMode="auto">
            <a:xfrm>
              <a:off x="2067263" y="2508605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grpSp>
          <p:nvGrpSpPr>
            <p:cNvPr id="78" name="Group 77"/>
            <p:cNvGrpSpPr/>
            <p:nvPr/>
          </p:nvGrpSpPr>
          <p:grpSpPr>
            <a:xfrm rot="17978925">
              <a:off x="1643943" y="3368877"/>
              <a:ext cx="263556" cy="631437"/>
              <a:chOff x="5599993" y="5733816"/>
              <a:chExt cx="274144" cy="588834"/>
            </a:xfrm>
          </p:grpSpPr>
          <p:cxnSp>
            <p:nvCxnSpPr>
              <p:cNvPr id="112" name="Straight Connector 111"/>
              <p:cNvCxnSpPr/>
              <p:nvPr/>
            </p:nvCxnSpPr>
            <p:spPr bwMode="auto">
              <a:xfrm rot="3621075" flipH="1" flipV="1">
                <a:off x="5664916" y="5668893"/>
                <a:ext cx="37460" cy="167305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3" name="Straight Connector 112"/>
              <p:cNvCxnSpPr>
                <a:stCxn id="58" idx="0"/>
              </p:cNvCxnSpPr>
              <p:nvPr/>
            </p:nvCxnSpPr>
            <p:spPr bwMode="auto">
              <a:xfrm rot="3621075" flipV="1">
                <a:off x="5762288" y="5780501"/>
                <a:ext cx="43616" cy="180083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rot="3621075" flipV="1">
                <a:off x="5761286" y="6051946"/>
                <a:ext cx="158855" cy="54322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 rot="3621075">
                <a:off x="5583284" y="6223050"/>
                <a:ext cx="177389" cy="21811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79" name="Group 78"/>
            <p:cNvGrpSpPr/>
            <p:nvPr/>
          </p:nvGrpSpPr>
          <p:grpSpPr>
            <a:xfrm rot="10502770">
              <a:off x="2311712" y="2659276"/>
              <a:ext cx="549540" cy="844958"/>
              <a:chOff x="5511647" y="5579817"/>
              <a:chExt cx="549679" cy="819393"/>
            </a:xfrm>
          </p:grpSpPr>
          <p:cxnSp>
            <p:nvCxnSpPr>
              <p:cNvPr id="101" name="Straight Connector 100"/>
              <p:cNvCxnSpPr/>
              <p:nvPr/>
            </p:nvCxnSpPr>
            <p:spPr bwMode="auto">
              <a:xfrm flipV="1">
                <a:off x="5511647" y="5579817"/>
                <a:ext cx="165395" cy="21724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08" name="Straight Connector 107"/>
              <p:cNvCxnSpPr/>
              <p:nvPr/>
            </p:nvCxnSpPr>
            <p:spPr bwMode="auto">
              <a:xfrm rot="3621075" flipV="1">
                <a:off x="5829278" y="5673074"/>
                <a:ext cx="77886" cy="34598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0" name="Straight Connector 109"/>
              <p:cNvCxnSpPr/>
              <p:nvPr/>
            </p:nvCxnSpPr>
            <p:spPr bwMode="auto">
              <a:xfrm rot="11097230" flipH="1" flipV="1">
                <a:off x="5773490" y="6033484"/>
                <a:ext cx="287836" cy="5124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>
                <a:off x="5632107" y="6150435"/>
                <a:ext cx="161281" cy="248775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80" name="Group 79"/>
            <p:cNvGrpSpPr/>
            <p:nvPr/>
          </p:nvGrpSpPr>
          <p:grpSpPr>
            <a:xfrm rot="363348">
              <a:off x="1326660" y="2641355"/>
              <a:ext cx="457527" cy="778240"/>
              <a:chOff x="5547169" y="5643379"/>
              <a:chExt cx="457642" cy="790199"/>
            </a:xfrm>
          </p:grpSpPr>
          <p:cxnSp>
            <p:nvCxnSpPr>
              <p:cNvPr id="97" name="Straight Connector 96"/>
              <p:cNvCxnSpPr/>
              <p:nvPr/>
            </p:nvCxnSpPr>
            <p:spPr bwMode="auto">
              <a:xfrm rot="21236652" flipV="1">
                <a:off x="5547169" y="5643379"/>
                <a:ext cx="296888" cy="17828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8" name="Straight Connector 97"/>
              <p:cNvCxnSpPr/>
              <p:nvPr/>
            </p:nvCxnSpPr>
            <p:spPr bwMode="auto">
              <a:xfrm rot="21236652">
                <a:off x="5741139" y="6091119"/>
                <a:ext cx="215342" cy="17788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21236652">
                <a:off x="5770709" y="5979598"/>
                <a:ext cx="234102" cy="8726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 rot="21236652">
                <a:off x="5647368" y="6145920"/>
                <a:ext cx="72135" cy="28765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84" name="Group 83"/>
            <p:cNvGrpSpPr/>
            <p:nvPr/>
          </p:nvGrpSpPr>
          <p:grpSpPr>
            <a:xfrm rot="18273433">
              <a:off x="2244244" y="3442753"/>
              <a:ext cx="465701" cy="418394"/>
              <a:chOff x="7961625" y="3486059"/>
              <a:chExt cx="444131" cy="394249"/>
            </a:xfrm>
          </p:grpSpPr>
          <p:cxnSp>
            <p:nvCxnSpPr>
              <p:cNvPr id="93" name="Straight Connector 92"/>
              <p:cNvCxnSpPr>
                <a:stCxn id="69" idx="3"/>
              </p:cNvCxnSpPr>
              <p:nvPr/>
            </p:nvCxnSpPr>
            <p:spPr bwMode="auto">
              <a:xfrm rot="3326567" flipH="1" flipV="1">
                <a:off x="7860003" y="3621050"/>
                <a:ext cx="244081" cy="40837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4" name="Straight Connector 93"/>
              <p:cNvCxnSpPr>
                <a:stCxn id="69" idx="3"/>
              </p:cNvCxnSpPr>
              <p:nvPr/>
            </p:nvCxnSpPr>
            <p:spPr bwMode="auto">
              <a:xfrm rot="3326567" flipH="1" flipV="1">
                <a:off x="7977813" y="3480900"/>
                <a:ext cx="198591" cy="20891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5" name="Straight Connector 94"/>
              <p:cNvCxnSpPr>
                <a:stCxn id="69" idx="1"/>
              </p:cNvCxnSpPr>
              <p:nvPr/>
            </p:nvCxnSpPr>
            <p:spPr bwMode="auto">
              <a:xfrm rot="3326567" flipV="1">
                <a:off x="8220398" y="3523990"/>
                <a:ext cx="109943" cy="260772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6" name="Straight Connector 95"/>
              <p:cNvCxnSpPr>
                <a:stCxn id="69" idx="6"/>
              </p:cNvCxnSpPr>
              <p:nvPr/>
            </p:nvCxnSpPr>
            <p:spPr bwMode="auto">
              <a:xfrm rot="3326567" flipV="1">
                <a:off x="8232954" y="3775083"/>
                <a:ext cx="64353" cy="14609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88" name="Group 87"/>
            <p:cNvGrpSpPr/>
            <p:nvPr/>
          </p:nvGrpSpPr>
          <p:grpSpPr>
            <a:xfrm rot="9007136">
              <a:off x="1840156" y="2400945"/>
              <a:ext cx="357177" cy="422087"/>
              <a:chOff x="7961625" y="3486059"/>
              <a:chExt cx="402788" cy="394249"/>
            </a:xfrm>
          </p:grpSpPr>
          <p:cxnSp>
            <p:nvCxnSpPr>
              <p:cNvPr id="89" name="Straight Connector 88"/>
              <p:cNvCxnSpPr/>
              <p:nvPr/>
            </p:nvCxnSpPr>
            <p:spPr bwMode="auto">
              <a:xfrm rot="3326567" flipH="1" flipV="1">
                <a:off x="7860003" y="3621050"/>
                <a:ext cx="244081" cy="40837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 rot="3326567" flipH="1" flipV="1">
                <a:off x="7977813" y="3480900"/>
                <a:ext cx="198591" cy="20891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1" name="Straight Connector 90"/>
              <p:cNvCxnSpPr>
                <a:stCxn id="61" idx="4"/>
              </p:cNvCxnSpPr>
              <p:nvPr/>
            </p:nvCxnSpPr>
            <p:spPr bwMode="auto">
              <a:xfrm rot="12592864" flipH="1">
                <a:off x="8113486" y="3570559"/>
                <a:ext cx="250927" cy="241606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 bwMode="auto">
              <a:xfrm rot="3326567" flipV="1">
                <a:off x="8232954" y="3775083"/>
                <a:ext cx="64353" cy="14609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  <p:sp>
        <p:nvSpPr>
          <p:cNvPr id="119" name="TextBox 118"/>
          <p:cNvSpPr txBox="1"/>
          <p:nvPr/>
        </p:nvSpPr>
        <p:spPr>
          <a:xfrm>
            <a:off x="5901199" y="4137238"/>
            <a:ext cx="268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Lost</a:t>
            </a:r>
            <a:r>
              <a:rPr lang="en-US" sz="1600" dirty="0" smtClean="0"/>
              <a:t>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Broadcast </a:t>
            </a:r>
            <a:r>
              <a:rPr lang="en-US" sz="1600" dirty="0" err="1" smtClean="0">
                <a:solidFill>
                  <a:srgbClr val="006600"/>
                </a:solidFill>
              </a:rPr>
              <a:t>stopPhase</a:t>
            </a:r>
            <a:endParaRPr lang="en-US" sz="1600" dirty="0">
              <a:solidFill>
                <a:srgbClr val="0066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659455" y="5460415"/>
            <a:ext cx="363679" cy="687321"/>
            <a:chOff x="4659455" y="5460415"/>
            <a:chExt cx="363679" cy="687321"/>
          </a:xfrm>
        </p:grpSpPr>
        <p:cxnSp>
          <p:nvCxnSpPr>
            <p:cNvPr id="114" name="Straight Connector 113"/>
            <p:cNvCxnSpPr/>
            <p:nvPr/>
          </p:nvCxnSpPr>
          <p:spPr bwMode="auto">
            <a:xfrm rot="10800000">
              <a:off x="4659455" y="5821649"/>
              <a:ext cx="295628" cy="7698"/>
            </a:xfrm>
            <a:prstGeom prst="line">
              <a:avLst/>
            </a:prstGeom>
            <a:solidFill>
              <a:srgbClr val="00CC00">
                <a:alpha val="45000"/>
              </a:srgbClr>
            </a:solidFill>
            <a:ln w="15875" cap="flat" cmpd="sng" algn="ctr">
              <a:solidFill>
                <a:srgbClr val="003E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rot="10800000">
              <a:off x="4870421" y="5460415"/>
              <a:ext cx="149758" cy="237136"/>
            </a:xfrm>
            <a:prstGeom prst="line">
              <a:avLst/>
            </a:prstGeom>
            <a:solidFill>
              <a:srgbClr val="00CC00">
                <a:alpha val="45000"/>
              </a:srgbClr>
            </a:solidFill>
            <a:ln w="15875" cap="flat" cmpd="sng" algn="ctr">
              <a:solidFill>
                <a:srgbClr val="003E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1" name="Straight Connector 120"/>
            <p:cNvCxnSpPr>
              <a:stCxn id="87" idx="4"/>
            </p:cNvCxnSpPr>
            <p:nvPr/>
          </p:nvCxnSpPr>
          <p:spPr bwMode="auto">
            <a:xfrm flipH="1">
              <a:off x="4740263" y="5824306"/>
              <a:ext cx="192333" cy="129070"/>
            </a:xfrm>
            <a:prstGeom prst="line">
              <a:avLst/>
            </a:prstGeom>
            <a:solidFill>
              <a:srgbClr val="00CC00">
                <a:alpha val="45000"/>
              </a:srgbClr>
            </a:solidFill>
            <a:ln w="15875" cap="flat" cmpd="sng" algn="ctr">
              <a:solidFill>
                <a:srgbClr val="003E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2" name="Straight Connector 121"/>
            <p:cNvCxnSpPr>
              <a:stCxn id="82" idx="1"/>
            </p:cNvCxnSpPr>
            <p:nvPr/>
          </p:nvCxnSpPr>
          <p:spPr bwMode="auto">
            <a:xfrm flipH="1">
              <a:off x="4801674" y="5749842"/>
              <a:ext cx="221460" cy="397894"/>
            </a:xfrm>
            <a:prstGeom prst="line">
              <a:avLst/>
            </a:prstGeom>
            <a:solidFill>
              <a:srgbClr val="00CC00">
                <a:alpha val="45000"/>
              </a:srgbClr>
            </a:solidFill>
            <a:ln w="15875" cap="flat" cmpd="sng" algn="ctr">
              <a:solidFill>
                <a:srgbClr val="003E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151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7990" y="214262"/>
            <a:ext cx="7470095" cy="515526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x Regains </a:t>
            </a:r>
            <a:r>
              <a:rPr lang="en-US" dirty="0"/>
              <a:t>L</a:t>
            </a:r>
            <a:r>
              <a:rPr lang="en-US" dirty="0" smtClean="0"/>
              <a:t>eadership</a:t>
            </a:r>
            <a:endParaRPr lang="en-US" altLang="zh-TW" dirty="0">
              <a:ea typeface="PMingLiU" pitchFamily="16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47087" y="4520805"/>
            <a:ext cx="8077528" cy="197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dirty="0" smtClean="0">
                <a:solidFill>
                  <a:srgbClr val="000099"/>
                </a:solidFill>
              </a:rPr>
              <a:t>x</a:t>
            </a:r>
            <a:r>
              <a:rPr lang="en-US" kern="0" dirty="0" smtClean="0"/>
              <a:t> timeout expires (process’ own timer is </a:t>
            </a:r>
            <a:r>
              <a:rPr lang="en-US" kern="0" dirty="0" smtClean="0">
                <a:solidFill>
                  <a:srgbClr val="FF0000"/>
                </a:solidFill>
              </a:rPr>
              <a:t>always</a:t>
            </a:r>
            <a:r>
              <a:rPr lang="en-US" kern="0" dirty="0" smtClean="0"/>
              <a:t> on)</a:t>
            </a:r>
          </a:p>
          <a:p>
            <a:r>
              <a:rPr lang="en-US" b="1" dirty="0" smtClean="0">
                <a:solidFill>
                  <a:srgbClr val="000099"/>
                </a:solidFill>
              </a:rPr>
              <a:t>x</a:t>
            </a:r>
            <a:r>
              <a:rPr lang="en-US" kern="0" dirty="0" smtClean="0"/>
              <a:t> kept collecting </a:t>
            </a:r>
            <a:r>
              <a:rPr lang="en-US" dirty="0">
                <a:solidFill>
                  <a:srgbClr val="006600"/>
                </a:solidFill>
              </a:rPr>
              <a:t>failed</a:t>
            </a:r>
            <a:r>
              <a:rPr lang="en-US" kern="0" dirty="0" smtClean="0"/>
              <a:t> messages updating its edges—calculates its new arb</a:t>
            </a:r>
          </a:p>
          <a:p>
            <a:r>
              <a:rPr lang="en-US" b="1" dirty="0">
                <a:solidFill>
                  <a:srgbClr val="000099"/>
                </a:solidFill>
              </a:rPr>
              <a:t>x</a:t>
            </a:r>
            <a:r>
              <a:rPr lang="en-US" kern="0" dirty="0"/>
              <a:t> broadcasts </a:t>
            </a:r>
            <a:r>
              <a:rPr lang="en-US" dirty="0" err="1">
                <a:solidFill>
                  <a:srgbClr val="006600"/>
                </a:solidFill>
              </a:rPr>
              <a:t>startPhase</a:t>
            </a:r>
            <a:r>
              <a:rPr lang="en-US" kern="0" dirty="0"/>
              <a:t> </a:t>
            </a:r>
            <a:r>
              <a:rPr lang="en-US" kern="0" dirty="0" smtClean="0"/>
              <a:t>with new arb to all other processes </a:t>
            </a:r>
          </a:p>
          <a:p>
            <a:pPr lvl="1"/>
            <a:r>
              <a:rPr lang="en-US" kern="0" dirty="0" smtClean="0"/>
              <a:t>So other processes will await alive messages and send failed if not timely received from parent according to new arb</a:t>
            </a:r>
            <a:endParaRPr lang="en-US" kern="0" dirty="0">
              <a:solidFill>
                <a:srgbClr val="00B0F0"/>
              </a:solidFill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865902" y="984958"/>
            <a:ext cx="7439898" cy="109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000099"/>
                </a:solidFill>
              </a:rPr>
              <a:t>x</a:t>
            </a:r>
            <a:r>
              <a:rPr lang="en-US" kern="0" dirty="0" smtClean="0"/>
              <a:t> arb </a:t>
            </a:r>
            <a:r>
              <a:rPr lang="en-US" kern="0" dirty="0"/>
              <a:t>is once again smaller than  </a:t>
            </a:r>
            <a:r>
              <a:rPr lang="en-US" kern="0" dirty="0" smtClean="0"/>
              <a:t>others</a:t>
            </a:r>
          </a:p>
          <a:p>
            <a:r>
              <a:rPr lang="en-US" kern="0" dirty="0"/>
              <a:t>Other leader must have sent </a:t>
            </a:r>
            <a:r>
              <a:rPr lang="en-US" dirty="0" err="1">
                <a:solidFill>
                  <a:srgbClr val="006600"/>
                </a:solidFill>
              </a:rPr>
              <a:t>stopPhase</a:t>
            </a:r>
            <a:r>
              <a:rPr lang="en-US" kern="0" dirty="0"/>
              <a:t> due to </a:t>
            </a:r>
            <a:r>
              <a:rPr lang="en-US" kern="0" dirty="0" smtClean="0"/>
              <a:t>non-timely </a:t>
            </a:r>
            <a:r>
              <a:rPr lang="en-US" kern="0" dirty="0"/>
              <a:t>channels</a:t>
            </a:r>
          </a:p>
          <a:p>
            <a:pPr marL="0" indent="0">
              <a:buNone/>
            </a:pPr>
            <a:endParaRPr lang="en-US" kern="0" dirty="0"/>
          </a:p>
        </p:txBody>
      </p:sp>
      <p:grpSp>
        <p:nvGrpSpPr>
          <p:cNvPr id="60" name="Group 59"/>
          <p:cNvGrpSpPr/>
          <p:nvPr/>
        </p:nvGrpSpPr>
        <p:grpSpPr>
          <a:xfrm>
            <a:off x="4485053" y="2087149"/>
            <a:ext cx="2314989" cy="2046361"/>
            <a:chOff x="5770895" y="1838116"/>
            <a:chExt cx="2314989" cy="2046361"/>
          </a:xfrm>
        </p:grpSpPr>
        <p:sp>
          <p:nvSpPr>
            <p:cNvPr id="61" name="Text Box 3"/>
            <p:cNvSpPr txBox="1">
              <a:spLocks noChangeArrowheads="1"/>
            </p:cNvSpPr>
            <p:nvPr/>
          </p:nvSpPr>
          <p:spPr bwMode="auto">
            <a:xfrm>
              <a:off x="5770895" y="2614236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62" name="Text Box 4"/>
            <p:cNvSpPr txBox="1">
              <a:spLocks noChangeArrowheads="1"/>
            </p:cNvSpPr>
            <p:nvPr/>
          </p:nvSpPr>
          <p:spPr bwMode="auto">
            <a:xfrm>
              <a:off x="6351612" y="3543742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63" name="Text Box 5"/>
            <p:cNvSpPr txBox="1">
              <a:spLocks noChangeArrowheads="1"/>
            </p:cNvSpPr>
            <p:nvPr/>
          </p:nvSpPr>
          <p:spPr bwMode="auto">
            <a:xfrm>
              <a:off x="7743825" y="2683610"/>
              <a:ext cx="342059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64" name="Oval 63"/>
            <p:cNvSpPr>
              <a:spLocks/>
            </p:cNvSpPr>
            <p:nvPr/>
          </p:nvSpPr>
          <p:spPr bwMode="auto">
            <a:xfrm>
              <a:off x="6118109" y="2688351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" name="Oval 64"/>
            <p:cNvSpPr>
              <a:spLocks/>
            </p:cNvSpPr>
            <p:nvPr/>
          </p:nvSpPr>
          <p:spPr bwMode="auto">
            <a:xfrm>
              <a:off x="6375179" y="343392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" name="Text Box 3"/>
            <p:cNvSpPr txBox="1">
              <a:spLocks noChangeArrowheads="1"/>
            </p:cNvSpPr>
            <p:nvPr/>
          </p:nvSpPr>
          <p:spPr bwMode="auto">
            <a:xfrm>
              <a:off x="6778920" y="1838116"/>
              <a:ext cx="295572" cy="34073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67" name="Oval 8"/>
            <p:cNvSpPr>
              <a:spLocks/>
            </p:cNvSpPr>
            <p:nvPr/>
          </p:nvSpPr>
          <p:spPr bwMode="auto">
            <a:xfrm>
              <a:off x="7526722" y="2776233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8" name="Oval 9"/>
            <p:cNvSpPr>
              <a:spLocks/>
            </p:cNvSpPr>
            <p:nvPr/>
          </p:nvSpPr>
          <p:spPr bwMode="auto">
            <a:xfrm>
              <a:off x="6813374" y="211838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69" name="Straight Arrow Connector 68"/>
            <p:cNvCxnSpPr>
              <a:stCxn id="67" idx="5"/>
              <a:endCxn id="65" idx="0"/>
            </p:cNvCxnSpPr>
            <p:nvPr/>
          </p:nvCxnSpPr>
          <p:spPr bwMode="auto">
            <a:xfrm flipH="1">
              <a:off x="6479469" y="2926254"/>
              <a:ext cx="1225286" cy="50767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0" name="Straight Arrow Connector 69"/>
            <p:cNvCxnSpPr>
              <a:stCxn id="68" idx="3"/>
              <a:endCxn id="64" idx="0"/>
            </p:cNvCxnSpPr>
            <p:nvPr/>
          </p:nvCxnSpPr>
          <p:spPr bwMode="auto">
            <a:xfrm flipH="1">
              <a:off x="6222400" y="2268408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1" name="Straight Arrow Connector 70"/>
            <p:cNvCxnSpPr>
              <a:stCxn id="68" idx="4"/>
              <a:endCxn id="65" idx="7"/>
            </p:cNvCxnSpPr>
            <p:nvPr/>
          </p:nvCxnSpPr>
          <p:spPr bwMode="auto">
            <a:xfrm flipH="1">
              <a:off x="6553213" y="2294147"/>
              <a:ext cx="364451" cy="11655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2" name="Straight Arrow Connector 71"/>
            <p:cNvCxnSpPr>
              <a:stCxn id="64" idx="5"/>
              <a:endCxn id="65" idx="1"/>
            </p:cNvCxnSpPr>
            <p:nvPr/>
          </p:nvCxnSpPr>
          <p:spPr bwMode="auto">
            <a:xfrm>
              <a:off x="6296142" y="2838372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73" name="Straight Arrow Connector 72"/>
            <p:cNvCxnSpPr>
              <a:stCxn id="68" idx="5"/>
            </p:cNvCxnSpPr>
            <p:nvPr/>
          </p:nvCxnSpPr>
          <p:spPr bwMode="auto">
            <a:xfrm>
              <a:off x="6991409" y="2268408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4" name="Straight Arrow Connector 73"/>
            <p:cNvCxnSpPr>
              <a:stCxn id="64" idx="6"/>
              <a:endCxn id="67" idx="2"/>
            </p:cNvCxnSpPr>
            <p:nvPr/>
          </p:nvCxnSpPr>
          <p:spPr bwMode="auto">
            <a:xfrm>
              <a:off x="6326689" y="2776233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76" name="Text Box 4"/>
            <p:cNvSpPr txBox="1">
              <a:spLocks noChangeArrowheads="1"/>
            </p:cNvSpPr>
            <p:nvPr/>
          </p:nvSpPr>
          <p:spPr bwMode="auto">
            <a:xfrm>
              <a:off x="7224248" y="3539971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77" name="Oval 76"/>
            <p:cNvSpPr>
              <a:spLocks/>
            </p:cNvSpPr>
            <p:nvPr/>
          </p:nvSpPr>
          <p:spPr bwMode="auto">
            <a:xfrm>
              <a:off x="7253426" y="3430156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78" name="Straight Arrow Connector 77"/>
            <p:cNvCxnSpPr>
              <a:stCxn id="64" idx="6"/>
              <a:endCxn id="77" idx="1"/>
            </p:cNvCxnSpPr>
            <p:nvPr/>
          </p:nvCxnSpPr>
          <p:spPr bwMode="auto">
            <a:xfrm>
              <a:off x="6326688" y="2776232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79" name="Straight Arrow Connector 78"/>
            <p:cNvCxnSpPr>
              <a:stCxn id="67" idx="4"/>
              <a:endCxn id="77" idx="0"/>
            </p:cNvCxnSpPr>
            <p:nvPr/>
          </p:nvCxnSpPr>
          <p:spPr bwMode="auto">
            <a:xfrm flipH="1">
              <a:off x="7357715" y="2951993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0" name="Straight Arrow Connector 79"/>
            <p:cNvCxnSpPr>
              <a:stCxn id="65" idx="6"/>
              <a:endCxn id="77" idx="2"/>
            </p:cNvCxnSpPr>
            <p:nvPr/>
          </p:nvCxnSpPr>
          <p:spPr bwMode="auto">
            <a:xfrm flipV="1">
              <a:off x="6583759" y="3518037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1" name="Straight Arrow Connector 80"/>
            <p:cNvCxnSpPr>
              <a:stCxn id="68" idx="4"/>
              <a:endCxn id="77" idx="1"/>
            </p:cNvCxnSpPr>
            <p:nvPr/>
          </p:nvCxnSpPr>
          <p:spPr bwMode="auto">
            <a:xfrm>
              <a:off x="6917664" y="2294147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2" name="TextBox 81"/>
          <p:cNvSpPr txBox="1"/>
          <p:nvPr/>
        </p:nvSpPr>
        <p:spPr>
          <a:xfrm>
            <a:off x="5919176" y="2265491"/>
            <a:ext cx="2482993" cy="311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6600"/>
                </a:solidFill>
              </a:rPr>
              <a:t>alive(x, phase#, </a:t>
            </a:r>
            <a:r>
              <a:rPr lang="en-US" sz="1400" dirty="0" err="1" smtClean="0">
                <a:solidFill>
                  <a:srgbClr val="006600"/>
                </a:solidFill>
              </a:rPr>
              <a:t>shoutID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178" name="Text Box 35"/>
          <p:cNvSpPr txBox="1">
            <a:spLocks noChangeArrowheads="1"/>
          </p:cNvSpPr>
          <p:nvPr/>
        </p:nvSpPr>
        <p:spPr bwMode="auto">
          <a:xfrm>
            <a:off x="2152678" y="2135151"/>
            <a:ext cx="2434338" cy="63321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r>
              <a:rPr lang="en-US" sz="1400" dirty="0" err="1" smtClean="0">
                <a:solidFill>
                  <a:srgbClr val="006600"/>
                </a:solidFill>
              </a:rPr>
              <a:t>startPhase</a:t>
            </a:r>
            <a:r>
              <a:rPr lang="en-US" sz="1400" dirty="0" smtClean="0">
                <a:solidFill>
                  <a:srgbClr val="006600"/>
                </a:solidFill>
              </a:rPr>
              <a:t>(x; phases[x]; arbs[x])</a:t>
            </a:r>
            <a:endParaRPr lang="en-US" sz="1400" kern="0" dirty="0"/>
          </a:p>
        </p:txBody>
      </p:sp>
      <p:grpSp>
        <p:nvGrpSpPr>
          <p:cNvPr id="2" name="Group 1"/>
          <p:cNvGrpSpPr/>
          <p:nvPr/>
        </p:nvGrpSpPr>
        <p:grpSpPr>
          <a:xfrm>
            <a:off x="920494" y="2052574"/>
            <a:ext cx="2314989" cy="2046361"/>
            <a:chOff x="920494" y="2052574"/>
            <a:chExt cx="2314989" cy="2046361"/>
          </a:xfrm>
        </p:grpSpPr>
        <p:sp>
          <p:nvSpPr>
            <p:cNvPr id="129" name="Text Box 3"/>
            <p:cNvSpPr txBox="1">
              <a:spLocks noChangeArrowheads="1"/>
            </p:cNvSpPr>
            <p:nvPr/>
          </p:nvSpPr>
          <p:spPr bwMode="auto">
            <a:xfrm>
              <a:off x="920494" y="2828694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130" name="Text Box 4"/>
            <p:cNvSpPr txBox="1">
              <a:spLocks noChangeArrowheads="1"/>
            </p:cNvSpPr>
            <p:nvPr/>
          </p:nvSpPr>
          <p:spPr bwMode="auto">
            <a:xfrm>
              <a:off x="1501211" y="3758200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132" name="Text Box 5"/>
            <p:cNvSpPr txBox="1">
              <a:spLocks noChangeArrowheads="1"/>
            </p:cNvSpPr>
            <p:nvPr/>
          </p:nvSpPr>
          <p:spPr bwMode="auto">
            <a:xfrm>
              <a:off x="2893424" y="2898068"/>
              <a:ext cx="342059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140" name="Oval 139"/>
            <p:cNvSpPr>
              <a:spLocks/>
            </p:cNvSpPr>
            <p:nvPr/>
          </p:nvSpPr>
          <p:spPr bwMode="auto">
            <a:xfrm>
              <a:off x="1267708" y="2902809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1" name="Oval 140"/>
            <p:cNvSpPr>
              <a:spLocks/>
            </p:cNvSpPr>
            <p:nvPr/>
          </p:nvSpPr>
          <p:spPr bwMode="auto">
            <a:xfrm>
              <a:off x="1524778" y="3648385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2" name="Text Box 3"/>
            <p:cNvSpPr txBox="1">
              <a:spLocks noChangeArrowheads="1"/>
            </p:cNvSpPr>
            <p:nvPr/>
          </p:nvSpPr>
          <p:spPr bwMode="auto">
            <a:xfrm>
              <a:off x="1928519" y="2052574"/>
              <a:ext cx="295572" cy="34073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143" name="Oval 8"/>
            <p:cNvSpPr>
              <a:spLocks/>
            </p:cNvSpPr>
            <p:nvPr/>
          </p:nvSpPr>
          <p:spPr bwMode="auto">
            <a:xfrm>
              <a:off x="2676321" y="2990691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" name="Oval 9"/>
            <p:cNvSpPr>
              <a:spLocks/>
            </p:cNvSpPr>
            <p:nvPr/>
          </p:nvSpPr>
          <p:spPr bwMode="auto">
            <a:xfrm>
              <a:off x="1962973" y="2332845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45" name="Straight Arrow Connector 144"/>
            <p:cNvCxnSpPr>
              <a:stCxn id="143" idx="5"/>
              <a:endCxn id="141" idx="0"/>
            </p:cNvCxnSpPr>
            <p:nvPr/>
          </p:nvCxnSpPr>
          <p:spPr bwMode="auto">
            <a:xfrm flipH="1">
              <a:off x="1629068" y="3140712"/>
              <a:ext cx="1225286" cy="507674"/>
            </a:xfrm>
            <a:prstGeom prst="straightConnector1">
              <a:avLst/>
            </a:prstGeom>
            <a:solidFill>
              <a:srgbClr val="00B8FF"/>
            </a:solidFill>
            <a:ln w="889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6" name="Straight Arrow Connector 145"/>
            <p:cNvCxnSpPr>
              <a:stCxn id="144" idx="3"/>
              <a:endCxn id="140" idx="0"/>
            </p:cNvCxnSpPr>
            <p:nvPr/>
          </p:nvCxnSpPr>
          <p:spPr bwMode="auto">
            <a:xfrm flipH="1">
              <a:off x="1371999" y="2482866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47" name="Straight Arrow Connector 146"/>
            <p:cNvCxnSpPr>
              <a:stCxn id="144" idx="4"/>
              <a:endCxn id="141" idx="7"/>
            </p:cNvCxnSpPr>
            <p:nvPr/>
          </p:nvCxnSpPr>
          <p:spPr bwMode="auto">
            <a:xfrm flipH="1">
              <a:off x="1702812" y="2508605"/>
              <a:ext cx="364451" cy="11655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8" name="Straight Arrow Connector 147"/>
            <p:cNvCxnSpPr>
              <a:stCxn id="140" idx="5"/>
              <a:endCxn id="141" idx="1"/>
            </p:cNvCxnSpPr>
            <p:nvPr/>
          </p:nvCxnSpPr>
          <p:spPr bwMode="auto">
            <a:xfrm>
              <a:off x="1445741" y="3052830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49" name="Straight Arrow Connector 148"/>
            <p:cNvCxnSpPr>
              <a:stCxn id="144" idx="5"/>
            </p:cNvCxnSpPr>
            <p:nvPr/>
          </p:nvCxnSpPr>
          <p:spPr bwMode="auto">
            <a:xfrm>
              <a:off x="2141008" y="2482866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50" name="Straight Arrow Connector 149"/>
            <p:cNvCxnSpPr>
              <a:stCxn id="140" idx="6"/>
              <a:endCxn id="143" idx="2"/>
            </p:cNvCxnSpPr>
            <p:nvPr/>
          </p:nvCxnSpPr>
          <p:spPr bwMode="auto">
            <a:xfrm>
              <a:off x="1476288" y="2990691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52" name="Text Box 4"/>
            <p:cNvSpPr txBox="1">
              <a:spLocks noChangeArrowheads="1"/>
            </p:cNvSpPr>
            <p:nvPr/>
          </p:nvSpPr>
          <p:spPr bwMode="auto">
            <a:xfrm>
              <a:off x="2373847" y="3754429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153" name="Oval 152"/>
            <p:cNvSpPr>
              <a:spLocks/>
            </p:cNvSpPr>
            <p:nvPr/>
          </p:nvSpPr>
          <p:spPr bwMode="auto">
            <a:xfrm>
              <a:off x="2403025" y="3644614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54" name="Straight Arrow Connector 153"/>
            <p:cNvCxnSpPr>
              <a:stCxn id="140" idx="6"/>
              <a:endCxn id="153" idx="1"/>
            </p:cNvCxnSpPr>
            <p:nvPr/>
          </p:nvCxnSpPr>
          <p:spPr bwMode="auto">
            <a:xfrm>
              <a:off x="1476287" y="2990690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55" name="Straight Arrow Connector 154"/>
            <p:cNvCxnSpPr>
              <a:stCxn id="143" idx="4"/>
              <a:endCxn id="153" idx="0"/>
            </p:cNvCxnSpPr>
            <p:nvPr/>
          </p:nvCxnSpPr>
          <p:spPr bwMode="auto">
            <a:xfrm flipH="1">
              <a:off x="2507314" y="3166451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56" name="Straight Arrow Connector 155"/>
            <p:cNvCxnSpPr>
              <a:stCxn id="141" idx="6"/>
              <a:endCxn id="153" idx="2"/>
            </p:cNvCxnSpPr>
            <p:nvPr/>
          </p:nvCxnSpPr>
          <p:spPr bwMode="auto">
            <a:xfrm flipV="1">
              <a:off x="1733358" y="3732495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57" name="Straight Arrow Connector 156"/>
            <p:cNvCxnSpPr>
              <a:stCxn id="144" idx="4"/>
              <a:endCxn id="153" idx="1"/>
            </p:cNvCxnSpPr>
            <p:nvPr/>
          </p:nvCxnSpPr>
          <p:spPr bwMode="auto">
            <a:xfrm>
              <a:off x="2067263" y="2508605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grpSp>
          <p:nvGrpSpPr>
            <p:cNvPr id="158" name="Group 157"/>
            <p:cNvGrpSpPr/>
            <p:nvPr/>
          </p:nvGrpSpPr>
          <p:grpSpPr>
            <a:xfrm rot="17978925">
              <a:off x="1643943" y="3368877"/>
              <a:ext cx="263556" cy="631437"/>
              <a:chOff x="5599993" y="5733816"/>
              <a:chExt cx="274144" cy="588834"/>
            </a:xfrm>
          </p:grpSpPr>
          <p:cxnSp>
            <p:nvCxnSpPr>
              <p:cNvPr id="174" name="Straight Connector 173"/>
              <p:cNvCxnSpPr/>
              <p:nvPr/>
            </p:nvCxnSpPr>
            <p:spPr bwMode="auto">
              <a:xfrm rot="3621075" flipH="1" flipV="1">
                <a:off x="5664916" y="5668893"/>
                <a:ext cx="37460" cy="167305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75" name="Straight Connector 174"/>
              <p:cNvCxnSpPr>
                <a:stCxn id="141" idx="0"/>
              </p:cNvCxnSpPr>
              <p:nvPr/>
            </p:nvCxnSpPr>
            <p:spPr bwMode="auto">
              <a:xfrm rot="3621075" flipV="1">
                <a:off x="5762288" y="5780501"/>
                <a:ext cx="43616" cy="180083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76" name="Straight Connector 175"/>
              <p:cNvCxnSpPr/>
              <p:nvPr/>
            </p:nvCxnSpPr>
            <p:spPr bwMode="auto">
              <a:xfrm rot="3621075" flipV="1">
                <a:off x="5761286" y="6051946"/>
                <a:ext cx="158855" cy="54322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77" name="Straight Connector 176"/>
              <p:cNvCxnSpPr/>
              <p:nvPr/>
            </p:nvCxnSpPr>
            <p:spPr bwMode="auto">
              <a:xfrm rot="3621075">
                <a:off x="5583284" y="6223050"/>
                <a:ext cx="177389" cy="21811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59" name="Group 158"/>
            <p:cNvGrpSpPr/>
            <p:nvPr/>
          </p:nvGrpSpPr>
          <p:grpSpPr>
            <a:xfrm rot="10502770">
              <a:off x="2311712" y="2659276"/>
              <a:ext cx="549540" cy="844958"/>
              <a:chOff x="5511647" y="5579817"/>
              <a:chExt cx="549679" cy="819393"/>
            </a:xfrm>
          </p:grpSpPr>
          <p:cxnSp>
            <p:nvCxnSpPr>
              <p:cNvPr id="170" name="Straight Connector 169"/>
              <p:cNvCxnSpPr/>
              <p:nvPr/>
            </p:nvCxnSpPr>
            <p:spPr bwMode="auto">
              <a:xfrm flipV="1">
                <a:off x="5511647" y="5579817"/>
                <a:ext cx="165395" cy="21724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71" name="Straight Connector 170"/>
              <p:cNvCxnSpPr/>
              <p:nvPr/>
            </p:nvCxnSpPr>
            <p:spPr bwMode="auto">
              <a:xfrm rot="3621075" flipV="1">
                <a:off x="5829278" y="5673074"/>
                <a:ext cx="77886" cy="34598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72" name="Straight Connector 171"/>
              <p:cNvCxnSpPr/>
              <p:nvPr/>
            </p:nvCxnSpPr>
            <p:spPr bwMode="auto">
              <a:xfrm rot="11097230" flipH="1" flipV="1">
                <a:off x="5773490" y="6033484"/>
                <a:ext cx="287836" cy="5124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73" name="Straight Connector 172"/>
              <p:cNvCxnSpPr/>
              <p:nvPr/>
            </p:nvCxnSpPr>
            <p:spPr bwMode="auto">
              <a:xfrm>
                <a:off x="5632107" y="6150435"/>
                <a:ext cx="161281" cy="248775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60" name="Group 159"/>
            <p:cNvGrpSpPr/>
            <p:nvPr/>
          </p:nvGrpSpPr>
          <p:grpSpPr>
            <a:xfrm rot="363348">
              <a:off x="1326660" y="2641355"/>
              <a:ext cx="457527" cy="778240"/>
              <a:chOff x="5547169" y="5643379"/>
              <a:chExt cx="457642" cy="790199"/>
            </a:xfrm>
          </p:grpSpPr>
          <p:cxnSp>
            <p:nvCxnSpPr>
              <p:cNvPr id="166" name="Straight Connector 165"/>
              <p:cNvCxnSpPr/>
              <p:nvPr/>
            </p:nvCxnSpPr>
            <p:spPr bwMode="auto">
              <a:xfrm rot="21236652" flipV="1">
                <a:off x="5547169" y="5643379"/>
                <a:ext cx="296888" cy="17828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67" name="Straight Connector 166"/>
              <p:cNvCxnSpPr/>
              <p:nvPr/>
            </p:nvCxnSpPr>
            <p:spPr bwMode="auto">
              <a:xfrm rot="21236652">
                <a:off x="5741139" y="6091119"/>
                <a:ext cx="215342" cy="17788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68" name="Straight Connector 167"/>
              <p:cNvCxnSpPr/>
              <p:nvPr/>
            </p:nvCxnSpPr>
            <p:spPr bwMode="auto">
              <a:xfrm rot="21236652">
                <a:off x="5770709" y="5979598"/>
                <a:ext cx="234102" cy="8726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69" name="Straight Connector 168"/>
              <p:cNvCxnSpPr/>
              <p:nvPr/>
            </p:nvCxnSpPr>
            <p:spPr bwMode="auto">
              <a:xfrm rot="21236652">
                <a:off x="5647368" y="6145920"/>
                <a:ext cx="72135" cy="28765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61" name="Group 160"/>
            <p:cNvGrpSpPr/>
            <p:nvPr/>
          </p:nvGrpSpPr>
          <p:grpSpPr>
            <a:xfrm rot="18273433">
              <a:off x="2244244" y="3442753"/>
              <a:ext cx="465701" cy="418394"/>
              <a:chOff x="7961625" y="3486059"/>
              <a:chExt cx="444131" cy="394249"/>
            </a:xfrm>
          </p:grpSpPr>
          <p:cxnSp>
            <p:nvCxnSpPr>
              <p:cNvPr id="162" name="Straight Connector 161"/>
              <p:cNvCxnSpPr>
                <a:stCxn id="153" idx="3"/>
              </p:cNvCxnSpPr>
              <p:nvPr/>
            </p:nvCxnSpPr>
            <p:spPr bwMode="auto">
              <a:xfrm rot="3326567" flipH="1" flipV="1">
                <a:off x="7860003" y="3621050"/>
                <a:ext cx="244081" cy="40837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63" name="Straight Connector 162"/>
              <p:cNvCxnSpPr>
                <a:stCxn id="153" idx="3"/>
              </p:cNvCxnSpPr>
              <p:nvPr/>
            </p:nvCxnSpPr>
            <p:spPr bwMode="auto">
              <a:xfrm rot="3326567" flipH="1" flipV="1">
                <a:off x="7977813" y="3480900"/>
                <a:ext cx="198591" cy="20891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64" name="Straight Connector 163"/>
              <p:cNvCxnSpPr>
                <a:stCxn id="153" idx="1"/>
              </p:cNvCxnSpPr>
              <p:nvPr/>
            </p:nvCxnSpPr>
            <p:spPr bwMode="auto">
              <a:xfrm rot="3326567" flipV="1">
                <a:off x="8220398" y="3523990"/>
                <a:ext cx="109943" cy="260772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65" name="Straight Connector 164"/>
              <p:cNvCxnSpPr>
                <a:stCxn id="153" idx="6"/>
              </p:cNvCxnSpPr>
              <p:nvPr/>
            </p:nvCxnSpPr>
            <p:spPr bwMode="auto">
              <a:xfrm rot="3326567" flipV="1">
                <a:off x="8232954" y="3775083"/>
                <a:ext cx="64353" cy="14609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84" name="Group 183"/>
            <p:cNvGrpSpPr/>
            <p:nvPr/>
          </p:nvGrpSpPr>
          <p:grpSpPr>
            <a:xfrm rot="9007136">
              <a:off x="1840156" y="2400945"/>
              <a:ext cx="357177" cy="422087"/>
              <a:chOff x="7961625" y="3486059"/>
              <a:chExt cx="402788" cy="394249"/>
            </a:xfrm>
          </p:grpSpPr>
          <p:cxnSp>
            <p:nvCxnSpPr>
              <p:cNvPr id="185" name="Straight Connector 184"/>
              <p:cNvCxnSpPr/>
              <p:nvPr/>
            </p:nvCxnSpPr>
            <p:spPr bwMode="auto">
              <a:xfrm rot="3326567" flipH="1" flipV="1">
                <a:off x="7860003" y="3621050"/>
                <a:ext cx="244081" cy="40837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86" name="Straight Connector 185"/>
              <p:cNvCxnSpPr/>
              <p:nvPr/>
            </p:nvCxnSpPr>
            <p:spPr bwMode="auto">
              <a:xfrm rot="3326567" flipH="1" flipV="1">
                <a:off x="7977813" y="3480900"/>
                <a:ext cx="198591" cy="208910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87" name="Straight Connector 186"/>
              <p:cNvCxnSpPr>
                <a:stCxn id="144" idx="4"/>
              </p:cNvCxnSpPr>
              <p:nvPr/>
            </p:nvCxnSpPr>
            <p:spPr bwMode="auto">
              <a:xfrm rot="12592864" flipH="1">
                <a:off x="8113486" y="3570559"/>
                <a:ext cx="250927" cy="241606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88" name="Straight Connector 187"/>
              <p:cNvCxnSpPr/>
              <p:nvPr/>
            </p:nvCxnSpPr>
            <p:spPr bwMode="auto">
              <a:xfrm rot="3326567" flipV="1">
                <a:off x="8232954" y="3775083"/>
                <a:ext cx="64353" cy="14609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7039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2"/>
          <p:cNvSpPr txBox="1">
            <a:spLocks noChangeArrowheads="1"/>
          </p:cNvSpPr>
          <p:nvPr/>
        </p:nvSpPr>
        <p:spPr bwMode="auto">
          <a:xfrm>
            <a:off x="496710" y="3553779"/>
            <a:ext cx="8190090" cy="1097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>
                <a:solidFill>
                  <a:srgbClr val="000099"/>
                </a:solidFill>
              </a:rPr>
              <a:t>Packet Efficient</a:t>
            </a:r>
            <a:r>
              <a:rPr lang="en-US" kern="0" dirty="0" smtClean="0"/>
              <a:t>: A</a:t>
            </a:r>
            <a:r>
              <a:rPr lang="en-US" dirty="0" smtClean="0"/>
              <a:t>ll </a:t>
            </a:r>
            <a:r>
              <a:rPr lang="en-US" dirty="0"/>
              <a:t>but finitely many messages are transmitted using </a:t>
            </a:r>
            <a:r>
              <a:rPr lang="en-US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/>
              <a:t>packets</a:t>
            </a:r>
            <a:endParaRPr lang="en-US" dirty="0"/>
          </a:p>
          <a:p>
            <a:pPr lvl="1"/>
            <a:r>
              <a:rPr lang="en-US" kern="0" dirty="0"/>
              <a:t>Packets of different messages may potentially use different channels</a:t>
            </a:r>
          </a:p>
          <a:p>
            <a:pPr lvl="1"/>
            <a:r>
              <a:rPr lang="en-US" kern="0" dirty="0"/>
              <a:t>Thus, the number of used channels is not limited</a:t>
            </a:r>
          </a:p>
          <a:p>
            <a:endParaRPr lang="en-US" kern="0" dirty="0" smtClean="0"/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endParaRPr lang="en-US" kern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241712"/>
            <a:ext cx="6689725" cy="515526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MPO</a:t>
            </a:r>
            <a:r>
              <a:rPr lang="en-US" dirty="0"/>
              <a:t> Algorithm </a:t>
            </a:r>
            <a:r>
              <a:rPr lang="en-US" dirty="0" smtClean="0"/>
              <a:t>Message and Packet Efficient</a:t>
            </a:r>
            <a:endParaRPr lang="en-US" altLang="zh-TW" dirty="0">
              <a:ea typeface="PMingLiU" pitchFamily="16" charset="-12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20336" y="2466033"/>
            <a:ext cx="247130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Non-constant message, </a:t>
            </a:r>
            <a:r>
              <a:rPr lang="en-US" sz="1400" dirty="0" err="1">
                <a:solidFill>
                  <a:srgbClr val="006600"/>
                </a:solidFill>
              </a:rPr>
              <a:t>startPhase</a:t>
            </a:r>
            <a:r>
              <a:rPr lang="en-US" sz="1400" dirty="0" smtClean="0"/>
              <a:t>, sent finite times</a:t>
            </a:r>
            <a:endParaRPr lang="en-US" sz="1400" dirty="0">
              <a:solidFill>
                <a:srgbClr val="0066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381791" y="1877954"/>
            <a:ext cx="233500" cy="2411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0099"/>
                </a:solidFill>
              </a:rPr>
              <a:t>w</a:t>
            </a:r>
            <a:endParaRPr lang="en-US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3181761" y="2119671"/>
            <a:ext cx="2200090" cy="30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6600"/>
                </a:solidFill>
              </a:rPr>
              <a:t>alive(x, phase#, </a:t>
            </a:r>
            <a:r>
              <a:rPr lang="en-US" sz="1400" dirty="0" err="1" smtClean="0">
                <a:solidFill>
                  <a:srgbClr val="006600"/>
                </a:solidFill>
              </a:rPr>
              <a:t>shoutID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4685599" y="2057400"/>
            <a:ext cx="312971" cy="115081"/>
          </a:xfrm>
          <a:prstGeom prst="straightConnector1">
            <a:avLst/>
          </a:prstGeom>
          <a:solidFill>
            <a:srgbClr val="00CC00">
              <a:alpha val="45000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3183740" y="4496553"/>
            <a:ext cx="2200090" cy="650245"/>
            <a:chOff x="2616194" y="4252168"/>
            <a:chExt cx="2200090" cy="650245"/>
          </a:xfrm>
        </p:grpSpPr>
        <p:sp>
          <p:nvSpPr>
            <p:cNvPr id="91" name="TextBox 90"/>
            <p:cNvSpPr txBox="1"/>
            <p:nvPr/>
          </p:nvSpPr>
          <p:spPr>
            <a:xfrm>
              <a:off x="2616194" y="4597173"/>
              <a:ext cx="2200090" cy="305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6600"/>
                  </a:solidFill>
                </a:rPr>
                <a:t>alive(x, phase#, </a:t>
              </a:r>
              <a:r>
                <a:rPr lang="en-US" sz="1400" dirty="0" err="1" smtClean="0">
                  <a:solidFill>
                    <a:srgbClr val="006600"/>
                  </a:solidFill>
                </a:rPr>
                <a:t>shoutID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753914" y="4252168"/>
              <a:ext cx="233500" cy="2411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000099"/>
                  </a:solidFill>
                </a:rPr>
                <a:t>w</a:t>
              </a:r>
              <a:endParaRPr lang="en-US" sz="1400" dirty="0"/>
            </a:p>
          </p:txBody>
        </p:sp>
        <p:cxnSp>
          <p:nvCxnSpPr>
            <p:cNvPr id="97" name="Straight Arrow Connector 96"/>
            <p:cNvCxnSpPr/>
            <p:nvPr/>
          </p:nvCxnSpPr>
          <p:spPr bwMode="auto">
            <a:xfrm>
              <a:off x="4057722" y="4482026"/>
              <a:ext cx="312971" cy="115081"/>
            </a:xfrm>
            <a:prstGeom prst="straightConnector1">
              <a:avLst/>
            </a:prstGeom>
            <a:solidFill>
              <a:srgbClr val="00CC00">
                <a:alpha val="45000"/>
              </a:srgb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4150961" y="5248119"/>
                <a:ext cx="331663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Eventually, only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1400" dirty="0" smtClean="0"/>
                  <a:t> packets sent</a:t>
                </a:r>
              </a:p>
              <a:p>
                <a:endParaRPr lang="en-US" sz="1400" dirty="0">
                  <a:solidFill>
                    <a:srgbClr val="006600"/>
                  </a:solidFill>
                </a:endParaRPr>
              </a:p>
              <a:p>
                <a:r>
                  <a:rPr lang="en-US" sz="1400" dirty="0" smtClean="0"/>
                  <a:t>Broadcast precludes super packet efficiency of </a:t>
                </a:r>
                <a:r>
                  <a:rPr lang="en-US" sz="1400" i="1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1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1400" i="1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1400" dirty="0" smtClean="0"/>
                  <a:t> channels</a:t>
                </a:r>
                <a:endParaRPr lang="en-US" sz="1400" dirty="0"/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961" y="5248119"/>
                <a:ext cx="3316639" cy="954107"/>
              </a:xfrm>
              <a:prstGeom prst="rect">
                <a:avLst/>
              </a:prstGeom>
              <a:blipFill>
                <a:blip r:embed="rId3"/>
                <a:stretch>
                  <a:fillRect l="-551" t="-1282" b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2"/>
          <p:cNvSpPr txBox="1">
            <a:spLocks noChangeArrowheads="1"/>
          </p:cNvSpPr>
          <p:nvPr/>
        </p:nvSpPr>
        <p:spPr bwMode="auto">
          <a:xfrm>
            <a:off x="496710" y="1066800"/>
            <a:ext cx="8190090" cy="64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>
                <a:solidFill>
                  <a:srgbClr val="000099"/>
                </a:solidFill>
              </a:rPr>
              <a:t>Message Efficient: O</a:t>
            </a:r>
            <a:r>
              <a:rPr lang="en-US" kern="0" dirty="0" smtClean="0"/>
              <a:t>nly a single process x sends an infinite number  of messages and all but finitely many messages are of constant size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2101896" y="1919429"/>
            <a:ext cx="1757808" cy="1675149"/>
            <a:chOff x="5713673" y="1744387"/>
            <a:chExt cx="2438433" cy="2258809"/>
          </a:xfrm>
        </p:grpSpPr>
        <p:sp>
          <p:nvSpPr>
            <p:cNvPr id="102" name="Text Box 3"/>
            <p:cNvSpPr txBox="1">
              <a:spLocks noChangeArrowheads="1"/>
            </p:cNvSpPr>
            <p:nvPr/>
          </p:nvSpPr>
          <p:spPr bwMode="auto">
            <a:xfrm>
              <a:off x="5713673" y="2614236"/>
              <a:ext cx="410018" cy="45945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109" name="Text Box 4"/>
            <p:cNvSpPr txBox="1">
              <a:spLocks noChangeArrowheads="1"/>
            </p:cNvSpPr>
            <p:nvPr/>
          </p:nvSpPr>
          <p:spPr bwMode="auto">
            <a:xfrm>
              <a:off x="6296562" y="3543741"/>
              <a:ext cx="394451" cy="45945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110" name="Text Box 5"/>
            <p:cNvSpPr txBox="1">
              <a:spLocks noChangeArrowheads="1"/>
            </p:cNvSpPr>
            <p:nvPr/>
          </p:nvSpPr>
          <p:spPr bwMode="auto">
            <a:xfrm>
              <a:off x="7677601" y="2683609"/>
              <a:ext cx="474505" cy="45945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111" name="Oval 110"/>
            <p:cNvSpPr>
              <a:spLocks/>
            </p:cNvSpPr>
            <p:nvPr/>
          </p:nvSpPr>
          <p:spPr bwMode="auto">
            <a:xfrm>
              <a:off x="6118109" y="2688351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" name="Oval 136"/>
            <p:cNvSpPr>
              <a:spLocks/>
            </p:cNvSpPr>
            <p:nvPr/>
          </p:nvSpPr>
          <p:spPr bwMode="auto">
            <a:xfrm>
              <a:off x="6375179" y="343392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" name="Text Box 3"/>
            <p:cNvSpPr txBox="1">
              <a:spLocks noChangeArrowheads="1"/>
            </p:cNvSpPr>
            <p:nvPr/>
          </p:nvSpPr>
          <p:spPr bwMode="auto">
            <a:xfrm>
              <a:off x="6784531" y="1744387"/>
              <a:ext cx="284350" cy="4594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139" name="Oval 8"/>
            <p:cNvSpPr>
              <a:spLocks/>
            </p:cNvSpPr>
            <p:nvPr/>
          </p:nvSpPr>
          <p:spPr bwMode="auto">
            <a:xfrm>
              <a:off x="7526722" y="2776233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0" name="Oval 9"/>
            <p:cNvSpPr>
              <a:spLocks/>
            </p:cNvSpPr>
            <p:nvPr/>
          </p:nvSpPr>
          <p:spPr bwMode="auto">
            <a:xfrm>
              <a:off x="6813374" y="211838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69" name="Straight Arrow Connector 168"/>
            <p:cNvCxnSpPr>
              <a:stCxn id="139" idx="5"/>
              <a:endCxn id="137" idx="0"/>
            </p:cNvCxnSpPr>
            <p:nvPr/>
          </p:nvCxnSpPr>
          <p:spPr bwMode="auto">
            <a:xfrm flipH="1">
              <a:off x="6479469" y="2926254"/>
              <a:ext cx="1225286" cy="50767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71" name="Straight Arrow Connector 170"/>
            <p:cNvCxnSpPr>
              <a:stCxn id="140" idx="3"/>
              <a:endCxn id="111" idx="0"/>
            </p:cNvCxnSpPr>
            <p:nvPr/>
          </p:nvCxnSpPr>
          <p:spPr bwMode="auto">
            <a:xfrm flipH="1">
              <a:off x="6222400" y="2268408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72" name="Straight Arrow Connector 171"/>
            <p:cNvCxnSpPr>
              <a:stCxn id="140" idx="4"/>
              <a:endCxn id="137" idx="7"/>
            </p:cNvCxnSpPr>
            <p:nvPr/>
          </p:nvCxnSpPr>
          <p:spPr bwMode="auto">
            <a:xfrm flipH="1">
              <a:off x="6553213" y="2294147"/>
              <a:ext cx="364451" cy="11655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3" name="Straight Arrow Connector 172"/>
            <p:cNvCxnSpPr>
              <a:stCxn id="111" idx="5"/>
              <a:endCxn id="137" idx="1"/>
            </p:cNvCxnSpPr>
            <p:nvPr/>
          </p:nvCxnSpPr>
          <p:spPr bwMode="auto">
            <a:xfrm>
              <a:off x="6296142" y="2838372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74" name="Straight Arrow Connector 173"/>
            <p:cNvCxnSpPr>
              <a:stCxn id="140" idx="5"/>
            </p:cNvCxnSpPr>
            <p:nvPr/>
          </p:nvCxnSpPr>
          <p:spPr bwMode="auto">
            <a:xfrm>
              <a:off x="6991409" y="2268408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75" name="Straight Arrow Connector 174"/>
            <p:cNvCxnSpPr>
              <a:stCxn id="111" idx="6"/>
              <a:endCxn id="139" idx="2"/>
            </p:cNvCxnSpPr>
            <p:nvPr/>
          </p:nvCxnSpPr>
          <p:spPr bwMode="auto">
            <a:xfrm>
              <a:off x="6326689" y="2776233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76" name="Text Box 4"/>
            <p:cNvSpPr txBox="1">
              <a:spLocks noChangeArrowheads="1"/>
            </p:cNvSpPr>
            <p:nvPr/>
          </p:nvSpPr>
          <p:spPr bwMode="auto">
            <a:xfrm>
              <a:off x="7167025" y="3539971"/>
              <a:ext cx="410018" cy="45945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177" name="Oval 176"/>
            <p:cNvSpPr>
              <a:spLocks/>
            </p:cNvSpPr>
            <p:nvPr/>
          </p:nvSpPr>
          <p:spPr bwMode="auto">
            <a:xfrm>
              <a:off x="7253426" y="3430156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78" name="Straight Arrow Connector 177"/>
            <p:cNvCxnSpPr>
              <a:stCxn id="111" idx="6"/>
              <a:endCxn id="177" idx="1"/>
            </p:cNvCxnSpPr>
            <p:nvPr/>
          </p:nvCxnSpPr>
          <p:spPr bwMode="auto">
            <a:xfrm>
              <a:off x="6326688" y="2776232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79" name="Straight Arrow Connector 178"/>
            <p:cNvCxnSpPr>
              <a:stCxn id="139" idx="4"/>
              <a:endCxn id="177" idx="0"/>
            </p:cNvCxnSpPr>
            <p:nvPr/>
          </p:nvCxnSpPr>
          <p:spPr bwMode="auto">
            <a:xfrm flipH="1">
              <a:off x="7357715" y="2951993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80" name="Straight Arrow Connector 179"/>
            <p:cNvCxnSpPr>
              <a:stCxn id="137" idx="6"/>
              <a:endCxn id="177" idx="2"/>
            </p:cNvCxnSpPr>
            <p:nvPr/>
          </p:nvCxnSpPr>
          <p:spPr bwMode="auto">
            <a:xfrm flipV="1">
              <a:off x="6583759" y="3518037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1" name="Straight Arrow Connector 180"/>
            <p:cNvCxnSpPr>
              <a:stCxn id="140" idx="4"/>
              <a:endCxn id="177" idx="1"/>
            </p:cNvCxnSpPr>
            <p:nvPr/>
          </p:nvCxnSpPr>
          <p:spPr bwMode="auto">
            <a:xfrm>
              <a:off x="6917664" y="2294147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" name="Group 3"/>
          <p:cNvGrpSpPr/>
          <p:nvPr/>
        </p:nvGrpSpPr>
        <p:grpSpPr>
          <a:xfrm>
            <a:off x="2101896" y="4729200"/>
            <a:ext cx="1757808" cy="1675149"/>
            <a:chOff x="4513230" y="2645924"/>
            <a:chExt cx="1757808" cy="1675149"/>
          </a:xfrm>
        </p:grpSpPr>
        <p:grpSp>
          <p:nvGrpSpPr>
            <p:cNvPr id="182" name="Group 181"/>
            <p:cNvGrpSpPr/>
            <p:nvPr/>
          </p:nvGrpSpPr>
          <p:grpSpPr>
            <a:xfrm>
              <a:off x="4513230" y="2645924"/>
              <a:ext cx="1757808" cy="1675149"/>
              <a:chOff x="5713673" y="1744387"/>
              <a:chExt cx="2438433" cy="2258809"/>
            </a:xfrm>
          </p:grpSpPr>
          <p:sp>
            <p:nvSpPr>
              <p:cNvPr id="183" name="Text Box 3"/>
              <p:cNvSpPr txBox="1">
                <a:spLocks noChangeArrowheads="1"/>
              </p:cNvSpPr>
              <p:nvPr/>
            </p:nvSpPr>
            <p:spPr bwMode="auto">
              <a:xfrm>
                <a:off x="5713673" y="2614236"/>
                <a:ext cx="410018" cy="459455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b="1" kern="0" dirty="0">
                    <a:solidFill>
                      <a:srgbClr val="000099"/>
                    </a:solidFill>
                    <a:latin typeface="Arial"/>
                  </a:rPr>
                  <a:t>y</a:t>
                </a:r>
              </a:p>
            </p:txBody>
          </p:sp>
          <p:sp>
            <p:nvSpPr>
              <p:cNvPr id="184" name="Text Box 4"/>
              <p:cNvSpPr txBox="1">
                <a:spLocks noChangeArrowheads="1"/>
              </p:cNvSpPr>
              <p:nvPr/>
            </p:nvSpPr>
            <p:spPr bwMode="auto">
              <a:xfrm>
                <a:off x="6296562" y="3543741"/>
                <a:ext cx="394451" cy="459455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b="1" kern="0" dirty="0">
                    <a:solidFill>
                      <a:srgbClr val="000099"/>
                    </a:solidFill>
                    <a:latin typeface="Arial"/>
                  </a:rPr>
                  <a:t>z</a:t>
                </a:r>
              </a:p>
            </p:txBody>
          </p:sp>
          <p:sp>
            <p:nvSpPr>
              <p:cNvPr id="185" name="Text Box 5"/>
              <p:cNvSpPr txBox="1">
                <a:spLocks noChangeArrowheads="1"/>
              </p:cNvSpPr>
              <p:nvPr/>
            </p:nvSpPr>
            <p:spPr bwMode="auto">
              <a:xfrm>
                <a:off x="7677601" y="2683609"/>
                <a:ext cx="474505" cy="45945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b="1" kern="0" dirty="0">
                    <a:solidFill>
                      <a:srgbClr val="000099"/>
                    </a:solidFill>
                    <a:latin typeface="Arial"/>
                  </a:rPr>
                  <a:t>w</a:t>
                </a:r>
              </a:p>
            </p:txBody>
          </p:sp>
          <p:sp>
            <p:nvSpPr>
              <p:cNvPr id="186" name="Oval 185"/>
              <p:cNvSpPr>
                <a:spLocks/>
              </p:cNvSpPr>
              <p:nvPr/>
            </p:nvSpPr>
            <p:spPr bwMode="auto">
              <a:xfrm>
                <a:off x="6118109" y="2688351"/>
                <a:ext cx="208579" cy="17576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7" name="Oval 186"/>
              <p:cNvSpPr>
                <a:spLocks/>
              </p:cNvSpPr>
              <p:nvPr/>
            </p:nvSpPr>
            <p:spPr bwMode="auto">
              <a:xfrm>
                <a:off x="6375179" y="3433927"/>
                <a:ext cx="208579" cy="17576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8" name="Text Box 3"/>
              <p:cNvSpPr txBox="1">
                <a:spLocks noChangeArrowheads="1"/>
              </p:cNvSpPr>
              <p:nvPr/>
            </p:nvSpPr>
            <p:spPr bwMode="auto">
              <a:xfrm>
                <a:off x="6784531" y="1744387"/>
                <a:ext cx="284350" cy="45945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squar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b="1" kern="0" dirty="0">
                    <a:solidFill>
                      <a:srgbClr val="000099"/>
                    </a:solidFill>
                    <a:latin typeface="Arial"/>
                  </a:rPr>
                  <a:t>x</a:t>
                </a:r>
              </a:p>
            </p:txBody>
          </p:sp>
          <p:sp>
            <p:nvSpPr>
              <p:cNvPr id="189" name="Oval 8"/>
              <p:cNvSpPr>
                <a:spLocks/>
              </p:cNvSpPr>
              <p:nvPr/>
            </p:nvSpPr>
            <p:spPr bwMode="auto">
              <a:xfrm>
                <a:off x="7526722" y="2776233"/>
                <a:ext cx="208579" cy="17576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0" name="Oval 9"/>
              <p:cNvSpPr>
                <a:spLocks/>
              </p:cNvSpPr>
              <p:nvPr/>
            </p:nvSpPr>
            <p:spPr bwMode="auto">
              <a:xfrm>
                <a:off x="6813374" y="2118387"/>
                <a:ext cx="208579" cy="17576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91" name="Straight Arrow Connector 190"/>
              <p:cNvCxnSpPr>
                <a:stCxn id="189" idx="5"/>
                <a:endCxn id="187" idx="0"/>
              </p:cNvCxnSpPr>
              <p:nvPr/>
            </p:nvCxnSpPr>
            <p:spPr bwMode="auto">
              <a:xfrm flipH="1">
                <a:off x="6479469" y="2926254"/>
                <a:ext cx="1225286" cy="507674"/>
              </a:xfrm>
              <a:prstGeom prst="straightConnector1">
                <a:avLst/>
              </a:prstGeom>
              <a:solidFill>
                <a:srgbClr val="00B8FF"/>
              </a:solidFill>
              <a:ln w="1587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192" name="Straight Arrow Connector 191"/>
              <p:cNvCxnSpPr>
                <a:stCxn id="190" idx="3"/>
                <a:endCxn id="186" idx="0"/>
              </p:cNvCxnSpPr>
              <p:nvPr/>
            </p:nvCxnSpPr>
            <p:spPr bwMode="auto">
              <a:xfrm flipH="1">
                <a:off x="6222400" y="2268408"/>
                <a:ext cx="621523" cy="419944"/>
              </a:xfrm>
              <a:prstGeom prst="straightConnector1">
                <a:avLst/>
              </a:prstGeom>
              <a:solidFill>
                <a:srgbClr val="00B8FF"/>
              </a:solidFill>
              <a:ln w="1587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193" name="Straight Arrow Connector 192"/>
              <p:cNvCxnSpPr>
                <a:stCxn id="190" idx="4"/>
                <a:endCxn id="187" idx="7"/>
              </p:cNvCxnSpPr>
              <p:nvPr/>
            </p:nvCxnSpPr>
            <p:spPr bwMode="auto">
              <a:xfrm flipH="1">
                <a:off x="6553213" y="2294147"/>
                <a:ext cx="364451" cy="116551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94" name="Straight Arrow Connector 193"/>
              <p:cNvCxnSpPr>
                <a:stCxn id="186" idx="5"/>
                <a:endCxn id="187" idx="1"/>
              </p:cNvCxnSpPr>
              <p:nvPr/>
            </p:nvCxnSpPr>
            <p:spPr bwMode="auto">
              <a:xfrm>
                <a:off x="6296142" y="2838372"/>
                <a:ext cx="109583" cy="62129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195" name="Straight Arrow Connector 194"/>
              <p:cNvCxnSpPr>
                <a:stCxn id="190" idx="5"/>
              </p:cNvCxnSpPr>
              <p:nvPr/>
            </p:nvCxnSpPr>
            <p:spPr bwMode="auto">
              <a:xfrm>
                <a:off x="6991409" y="2268408"/>
                <a:ext cx="567760" cy="550789"/>
              </a:xfrm>
              <a:prstGeom prst="straightConnector1">
                <a:avLst/>
              </a:prstGeom>
              <a:solidFill>
                <a:srgbClr val="00B8FF"/>
              </a:solidFill>
              <a:ln w="1587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196" name="Straight Arrow Connector 195"/>
              <p:cNvCxnSpPr>
                <a:stCxn id="186" idx="6"/>
                <a:endCxn id="189" idx="2"/>
              </p:cNvCxnSpPr>
              <p:nvPr/>
            </p:nvCxnSpPr>
            <p:spPr bwMode="auto">
              <a:xfrm>
                <a:off x="6326689" y="2776233"/>
                <a:ext cx="1200034" cy="8788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197" name="Text Box 4"/>
              <p:cNvSpPr txBox="1">
                <a:spLocks noChangeArrowheads="1"/>
              </p:cNvSpPr>
              <p:nvPr/>
            </p:nvSpPr>
            <p:spPr bwMode="auto">
              <a:xfrm>
                <a:off x="7167025" y="3539971"/>
                <a:ext cx="410018" cy="459455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b="1" kern="0" dirty="0">
                    <a:solidFill>
                      <a:srgbClr val="000099"/>
                    </a:solidFill>
                    <a:latin typeface="Arial"/>
                  </a:rPr>
                  <a:t>v</a:t>
                </a:r>
              </a:p>
            </p:txBody>
          </p:sp>
          <p:sp>
            <p:nvSpPr>
              <p:cNvPr id="198" name="Oval 197"/>
              <p:cNvSpPr>
                <a:spLocks/>
              </p:cNvSpPr>
              <p:nvPr/>
            </p:nvSpPr>
            <p:spPr bwMode="auto">
              <a:xfrm>
                <a:off x="7253426" y="3430156"/>
                <a:ext cx="208579" cy="17576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99" name="Straight Arrow Connector 198"/>
              <p:cNvCxnSpPr>
                <a:stCxn id="186" idx="6"/>
                <a:endCxn id="198" idx="1"/>
              </p:cNvCxnSpPr>
              <p:nvPr/>
            </p:nvCxnSpPr>
            <p:spPr bwMode="auto">
              <a:xfrm>
                <a:off x="6326688" y="2776232"/>
                <a:ext cx="957284" cy="67966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200" name="Straight Arrow Connector 199"/>
              <p:cNvCxnSpPr>
                <a:stCxn id="189" idx="4"/>
                <a:endCxn id="198" idx="0"/>
              </p:cNvCxnSpPr>
              <p:nvPr/>
            </p:nvCxnSpPr>
            <p:spPr bwMode="auto">
              <a:xfrm flipH="1">
                <a:off x="7357715" y="2951993"/>
                <a:ext cx="273296" cy="478163"/>
              </a:xfrm>
              <a:prstGeom prst="straightConnector1">
                <a:avLst/>
              </a:prstGeom>
              <a:solidFill>
                <a:srgbClr val="00B8FF"/>
              </a:solidFill>
              <a:ln w="1587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201" name="Straight Arrow Connector 200"/>
              <p:cNvCxnSpPr>
                <a:stCxn id="187" idx="6"/>
                <a:endCxn id="198" idx="2"/>
              </p:cNvCxnSpPr>
              <p:nvPr/>
            </p:nvCxnSpPr>
            <p:spPr bwMode="auto">
              <a:xfrm flipV="1">
                <a:off x="6583759" y="3518037"/>
                <a:ext cx="669667" cy="377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02" name="Straight Arrow Connector 201"/>
              <p:cNvCxnSpPr>
                <a:stCxn id="190" idx="4"/>
                <a:endCxn id="198" idx="1"/>
              </p:cNvCxnSpPr>
              <p:nvPr/>
            </p:nvCxnSpPr>
            <p:spPr bwMode="auto">
              <a:xfrm>
                <a:off x="6917664" y="2294147"/>
                <a:ext cx="366308" cy="116174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203" name="Group 202"/>
            <p:cNvGrpSpPr/>
            <p:nvPr/>
          </p:nvGrpSpPr>
          <p:grpSpPr>
            <a:xfrm>
              <a:off x="5554478" y="3194001"/>
              <a:ext cx="340334" cy="430492"/>
              <a:chOff x="4659455" y="5460415"/>
              <a:chExt cx="360724" cy="460476"/>
            </a:xfrm>
          </p:grpSpPr>
          <p:cxnSp>
            <p:nvCxnSpPr>
              <p:cNvPr id="204" name="Straight Connector 203"/>
              <p:cNvCxnSpPr/>
              <p:nvPr/>
            </p:nvCxnSpPr>
            <p:spPr bwMode="auto">
              <a:xfrm rot="10800000">
                <a:off x="4659455" y="5821649"/>
                <a:ext cx="295628" cy="7698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05" name="Straight Connector 204"/>
              <p:cNvCxnSpPr/>
              <p:nvPr/>
            </p:nvCxnSpPr>
            <p:spPr bwMode="auto">
              <a:xfrm rot="10800000">
                <a:off x="4870421" y="5460415"/>
                <a:ext cx="149758" cy="237136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 flipH="1">
                <a:off x="4679259" y="5824306"/>
                <a:ext cx="253337" cy="96585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3E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6876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274477"/>
            <a:ext cx="6253163" cy="48276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ea typeface="PMingLiU" pitchFamily="16" charset="-120"/>
              </a:rPr>
              <a:t>What is Omega?</a:t>
            </a:r>
            <a:endParaRPr lang="en-US" altLang="zh-TW" sz="3200" dirty="0" smtClean="0">
              <a:ea typeface="PMingLiU" pitchFamily="16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Oracle</a:t>
            </a:r>
            <a:endParaRPr lang="en-US" dirty="0" smtClean="0"/>
          </a:p>
          <a:p>
            <a:r>
              <a:rPr lang="en-US" dirty="0" smtClean="0"/>
              <a:t>Abstract </a:t>
            </a:r>
            <a:r>
              <a:rPr lang="en-US" dirty="0"/>
              <a:t>construct that enables a solution to an otherwise unsolvable problem in a particular distributed system </a:t>
            </a:r>
            <a:r>
              <a:rPr lang="en-US" dirty="0" smtClean="0"/>
              <a:t>model</a:t>
            </a:r>
            <a:endParaRPr lang="en-US" dirty="0"/>
          </a:p>
          <a:p>
            <a:r>
              <a:rPr lang="en-US" dirty="0"/>
              <a:t>Encapsulates </a:t>
            </a:r>
            <a:r>
              <a:rPr lang="en-US" dirty="0" smtClean="0"/>
              <a:t>the portion </a:t>
            </a:r>
            <a:r>
              <a:rPr lang="en-US" dirty="0"/>
              <a:t>of solution that is impossible to </a:t>
            </a:r>
            <a:r>
              <a:rPr lang="en-US" dirty="0" smtClean="0"/>
              <a:t>implement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0099"/>
                </a:solidFill>
              </a:rPr>
              <a:t>Consensus </a:t>
            </a:r>
            <a:r>
              <a:rPr lang="en-US" dirty="0"/>
              <a:t>requires non-crashed (</a:t>
            </a:r>
            <a:r>
              <a:rPr lang="en-US" dirty="0">
                <a:solidFill>
                  <a:srgbClr val="000099"/>
                </a:solidFill>
              </a:rPr>
              <a:t>correct</a:t>
            </a:r>
            <a:r>
              <a:rPr lang="en-US" dirty="0"/>
              <a:t>) processes </a:t>
            </a:r>
            <a:r>
              <a:rPr lang="en-US" dirty="0" smtClean="0"/>
              <a:t>to agree </a:t>
            </a:r>
            <a:r>
              <a:rPr lang="en-US" dirty="0"/>
              <a:t>on a value</a:t>
            </a:r>
          </a:p>
          <a:p>
            <a:r>
              <a:rPr lang="en-US" dirty="0"/>
              <a:t>FLP </a:t>
            </a:r>
            <a:r>
              <a:rPr lang="en-US" dirty="0" smtClean="0">
                <a:solidFill>
                  <a:srgbClr val="000099"/>
                </a:solidFill>
              </a:rPr>
              <a:t>[11</a:t>
            </a:r>
            <a:r>
              <a:rPr lang="en-US" dirty="0">
                <a:solidFill>
                  <a:srgbClr val="000099"/>
                </a:solidFill>
              </a:rPr>
              <a:t>]</a:t>
            </a:r>
            <a:r>
              <a:rPr lang="en-US" dirty="0"/>
              <a:t>: Consensus is impossible to solve in asynchronous system model </a:t>
            </a:r>
            <a:r>
              <a:rPr lang="en-US" dirty="0" smtClean="0"/>
              <a:t>even </a:t>
            </a:r>
            <a:r>
              <a:rPr lang="en-US" dirty="0"/>
              <a:t>a </a:t>
            </a:r>
            <a:r>
              <a:rPr lang="en-US" dirty="0" smtClean="0"/>
              <a:t>if single process may crash: </a:t>
            </a:r>
            <a:r>
              <a:rPr lang="en-US" dirty="0"/>
              <a:t>i</a:t>
            </a:r>
            <a:r>
              <a:rPr lang="en-US" dirty="0" smtClean="0"/>
              <a:t>mpossible </a:t>
            </a:r>
            <a:r>
              <a:rPr lang="en-US" dirty="0"/>
              <a:t>to know if a process crashed or is merely </a:t>
            </a:r>
            <a:r>
              <a:rPr lang="en-US" dirty="0" smtClean="0"/>
              <a:t>slow</a:t>
            </a:r>
          </a:p>
          <a:p>
            <a:pPr lvl="1"/>
            <a:r>
              <a:rPr lang="en-US" dirty="0" smtClean="0"/>
              <a:t>requires an oracle</a:t>
            </a:r>
            <a:endParaRPr lang="en-US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Omega - </a:t>
            </a:r>
            <a:r>
              <a:rPr lang="en-US" dirty="0"/>
              <a:t>a</a:t>
            </a:r>
            <a:r>
              <a:rPr lang="en-US" dirty="0" smtClean="0"/>
              <a:t>n oracle that eventually outputs the same leader at every correct process</a:t>
            </a:r>
          </a:p>
          <a:p>
            <a:r>
              <a:rPr lang="en-US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Weakest failure detector </a:t>
            </a:r>
            <a:r>
              <a:rPr lang="en-US" dirty="0"/>
              <a:t>to solve </a:t>
            </a:r>
            <a:r>
              <a:rPr lang="en-US" dirty="0" smtClean="0"/>
              <a:t>consensus </a:t>
            </a:r>
            <a:r>
              <a:rPr lang="en-US" dirty="0"/>
              <a:t>in the asynchronous system model </a:t>
            </a:r>
            <a:r>
              <a:rPr lang="en-US" dirty="0">
                <a:solidFill>
                  <a:srgbClr val="000099"/>
                </a:solidFill>
              </a:rPr>
              <a:t>[6]</a:t>
            </a:r>
          </a:p>
          <a:p>
            <a:r>
              <a:rPr lang="en-US" dirty="0"/>
              <a:t>E</a:t>
            </a:r>
            <a:r>
              <a:rPr lang="en-US" dirty="0" smtClean="0"/>
              <a:t>ncapsulates the least amount of synchrony for a solution to Consensus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altLang="zh-TW" dirty="0" smtClean="0">
              <a:ea typeface="PMingLiU" pitchFamily="16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8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669"/>
    </mc:Choice>
    <mc:Fallback xmlns="">
      <p:transition spd="slow" advTm="134669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0"/>
          <p:cNvSpPr>
            <a:spLocks noChangeArrowheads="1"/>
          </p:cNvSpPr>
          <p:nvPr/>
        </p:nvSpPr>
        <p:spPr bwMode="auto">
          <a:xfrm>
            <a:off x="1254125" y="3892550"/>
            <a:ext cx="279082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203200"/>
            <a:ext cx="5543550" cy="877557"/>
          </a:xfrm>
        </p:spPr>
        <p:txBody>
          <a:bodyPr/>
          <a:lstStyle/>
          <a:p>
            <a:pPr algn="ctr"/>
            <a:r>
              <a:rPr lang="en-US" altLang="en-US" sz="2800" dirty="0"/>
              <a:t>Packet Efficient Implementation of the Omega Failure </a:t>
            </a:r>
            <a:r>
              <a:rPr lang="en-US" altLang="en-US" sz="2800" dirty="0" smtClean="0"/>
              <a:t>Detector</a:t>
            </a:r>
            <a:endParaRPr lang="en-US" altLang="en-US" sz="1800" dirty="0" smtClean="0"/>
          </a:p>
        </p:txBody>
      </p:sp>
      <p:pic>
        <p:nvPicPr>
          <p:cNvPr id="3077" name="Picture 38" descr="sun_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204788"/>
            <a:ext cx="15303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0" descr="upmc-logotyp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203200"/>
            <a:ext cx="1425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353"/>
          <p:cNvSpPr txBox="1">
            <a:spLocks noChangeArrowheads="1"/>
          </p:cNvSpPr>
          <p:nvPr/>
        </p:nvSpPr>
        <p:spPr bwMode="auto">
          <a:xfrm>
            <a:off x="496888" y="6326188"/>
            <a:ext cx="1075038" cy="27699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Lyon,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France</a:t>
            </a:r>
          </a:p>
        </p:txBody>
      </p:sp>
      <p:sp>
        <p:nvSpPr>
          <p:cNvPr id="11" name="Text Box 353"/>
          <p:cNvSpPr txBox="1">
            <a:spLocks noChangeArrowheads="1"/>
          </p:cNvSpPr>
          <p:nvPr/>
        </p:nvSpPr>
        <p:spPr bwMode="auto">
          <a:xfrm>
            <a:off x="7253288" y="6343650"/>
            <a:ext cx="1446230" cy="27699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November 8, 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762000" y="2193667"/>
            <a:ext cx="77724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sz="6600" kern="0" dirty="0" smtClean="0"/>
              <a:t>Thank</a:t>
            </a:r>
            <a:r>
              <a:rPr lang="en-US" sz="6000" kern="0" dirty="0" smtClean="0"/>
              <a:t> you!</a:t>
            </a:r>
            <a:endParaRPr lang="en-US" sz="6000" kern="0" dirty="0"/>
          </a:p>
        </p:txBody>
      </p:sp>
      <p:sp>
        <p:nvSpPr>
          <p:cNvPr id="13" name="Rectangle 12"/>
          <p:cNvSpPr>
            <a:spLocks noGrp="1" noChangeArrowheads="1"/>
          </p:cNvSpPr>
          <p:nvPr/>
        </p:nvSpPr>
        <p:spPr bwMode="auto">
          <a:xfrm>
            <a:off x="4637567" y="4311291"/>
            <a:ext cx="4267200" cy="90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 smtClean="0">
                <a:ea typeface="PMingLiU" pitchFamily="16" charset="-120"/>
                <a:cs typeface="Times New Roman" panose="02020603050405020304" pitchFamily="18" charset="0"/>
              </a:rPr>
              <a:t>Questions</a:t>
            </a:r>
            <a:r>
              <a:rPr lang="en-US" altLang="en-US" sz="4800" dirty="0" smtClean="0">
                <a:ea typeface="PMingLiU" pitchFamily="16" charset="-12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" name="Rectangle 194"/>
          <p:cNvSpPr>
            <a:spLocks noChangeArrowheads="1"/>
          </p:cNvSpPr>
          <p:nvPr/>
        </p:nvSpPr>
        <p:spPr bwMode="auto">
          <a:xfrm>
            <a:off x="304799" y="1210624"/>
            <a:ext cx="8599967" cy="80351"/>
          </a:xfrm>
          <a:prstGeom prst="rect">
            <a:avLst/>
          </a:prstGeom>
          <a:solidFill>
            <a:srgbClr val="9999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6666FF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38200" y="3505200"/>
            <a:ext cx="2590800" cy="2057400"/>
          </a:xfrm>
          <a:prstGeom prst="rect">
            <a:avLst/>
          </a:prstGeom>
          <a:solidFill>
            <a:srgbClr val="FFFF00">
              <a:alpha val="45000"/>
            </a:srgb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0200" y="3352800"/>
            <a:ext cx="162256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5000" dirty="0" smtClean="0">
                <a:solidFill>
                  <a:srgbClr val="000099"/>
                </a:solidFill>
                <a:latin typeface="+mj-lt"/>
                <a:cs typeface="Times New Roman" panose="02020603050405020304" pitchFamily="18" charset="0"/>
              </a:rPr>
              <a:t>Ω</a:t>
            </a:r>
            <a:endParaRPr lang="en-US" sz="15000" dirty="0">
              <a:solidFill>
                <a:srgbClr val="000099"/>
              </a:solidFill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14400" y="3810000"/>
            <a:ext cx="1586200" cy="1569619"/>
            <a:chOff x="697099" y="2495421"/>
            <a:chExt cx="1782731" cy="1693859"/>
          </a:xfrm>
        </p:grpSpPr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 rot="21413928">
              <a:off x="697099" y="3066166"/>
              <a:ext cx="297175" cy="371513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1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 rot="21413928">
              <a:off x="1493110" y="3817767"/>
              <a:ext cx="297175" cy="371513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18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z</a:t>
              </a:r>
              <a:endPara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 rot="21413928">
              <a:off x="2131359" y="3048332"/>
              <a:ext cx="348471" cy="371513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18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w</a:t>
              </a:r>
              <a:endPara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Oval 9"/>
            <p:cNvSpPr>
              <a:spLocks/>
            </p:cNvSpPr>
            <p:nvPr/>
          </p:nvSpPr>
          <p:spPr bwMode="auto">
            <a:xfrm rot="21413928">
              <a:off x="1028997" y="3170025"/>
              <a:ext cx="146784" cy="14502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Oval 10"/>
            <p:cNvSpPr>
              <a:spLocks/>
            </p:cNvSpPr>
            <p:nvPr/>
          </p:nvSpPr>
          <p:spPr bwMode="auto">
            <a:xfrm rot="21413928">
              <a:off x="1558670" y="3719844"/>
              <a:ext cx="146784" cy="14502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Oval 8"/>
            <p:cNvSpPr>
              <a:spLocks/>
            </p:cNvSpPr>
            <p:nvPr/>
          </p:nvSpPr>
          <p:spPr bwMode="auto">
            <a:xfrm rot="21413928">
              <a:off x="2022754" y="3188800"/>
              <a:ext cx="146784" cy="14502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Oval 9"/>
            <p:cNvSpPr>
              <a:spLocks/>
            </p:cNvSpPr>
            <p:nvPr/>
          </p:nvSpPr>
          <p:spPr bwMode="auto">
            <a:xfrm rot="21413928">
              <a:off x="1492119" y="2673965"/>
              <a:ext cx="146784" cy="14502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25" name="Straight Arrow Connector 24"/>
            <p:cNvCxnSpPr>
              <a:stCxn id="23" idx="5"/>
              <a:endCxn id="22" idx="0"/>
            </p:cNvCxnSpPr>
            <p:nvPr/>
          </p:nvCxnSpPr>
          <p:spPr bwMode="auto">
            <a:xfrm rot="21413928" flipH="1">
              <a:off x="1617425" y="3324136"/>
              <a:ext cx="544029" cy="38137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6" name="Straight Arrow Connector 25"/>
            <p:cNvCxnSpPr>
              <a:stCxn id="24" idx="3"/>
              <a:endCxn id="21" idx="0"/>
            </p:cNvCxnSpPr>
            <p:nvPr/>
          </p:nvCxnSpPr>
          <p:spPr bwMode="auto">
            <a:xfrm rot="21413928" flipH="1">
              <a:off x="1088773" y="2812057"/>
              <a:ext cx="437385" cy="346497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>
              <a:stCxn id="24" idx="4"/>
              <a:endCxn id="22" idx="0"/>
            </p:cNvCxnSpPr>
            <p:nvPr/>
          </p:nvCxnSpPr>
          <p:spPr bwMode="auto">
            <a:xfrm rot="21413928">
              <a:off x="1593851" y="2817950"/>
              <a:ext cx="9872" cy="9029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8" name="Straight Arrow Connector 27"/>
            <p:cNvCxnSpPr>
              <a:stCxn id="21" idx="5"/>
              <a:endCxn id="22" idx="1"/>
            </p:cNvCxnSpPr>
            <p:nvPr/>
          </p:nvCxnSpPr>
          <p:spPr bwMode="auto">
            <a:xfrm rot="21413928">
              <a:off x="1169545" y="3279882"/>
              <a:ext cx="395361" cy="47512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Straight Arrow Connector 28"/>
            <p:cNvCxnSpPr>
              <a:stCxn id="24" idx="5"/>
            </p:cNvCxnSpPr>
            <p:nvPr/>
          </p:nvCxnSpPr>
          <p:spPr bwMode="auto">
            <a:xfrm rot="21413928">
              <a:off x="1632106" y="2783724"/>
              <a:ext cx="399550" cy="454456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0" name="Straight Arrow Connector 29"/>
            <p:cNvCxnSpPr>
              <a:stCxn id="21" idx="6"/>
              <a:endCxn id="23" idx="2"/>
            </p:cNvCxnSpPr>
            <p:nvPr/>
          </p:nvCxnSpPr>
          <p:spPr bwMode="auto">
            <a:xfrm rot="21413928">
              <a:off x="1177017" y="3215667"/>
              <a:ext cx="844501" cy="7251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/>
            </a:ln>
            <a:effectLst/>
          </p:spPr>
        </p:cxnSp>
        <p:sp>
          <p:nvSpPr>
            <p:cNvPr id="31" name="Text Box 3"/>
            <p:cNvSpPr txBox="1">
              <a:spLocks noChangeArrowheads="1"/>
            </p:cNvSpPr>
            <p:nvPr/>
          </p:nvSpPr>
          <p:spPr bwMode="auto">
            <a:xfrm rot="21413928">
              <a:off x="1150126" y="2495421"/>
              <a:ext cx="333994" cy="400919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18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x</a:t>
              </a:r>
              <a:endPara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653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 Box 3"/>
          <p:cNvSpPr txBox="1">
            <a:spLocks noChangeArrowheads="1"/>
          </p:cNvSpPr>
          <p:nvPr/>
        </p:nvSpPr>
        <p:spPr bwMode="auto">
          <a:xfrm>
            <a:off x="1541165" y="4990823"/>
            <a:ext cx="1785726" cy="163339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0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</a:t>
            </a:r>
            <a:endParaRPr lang="en-US" sz="10000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4" name="Rectangle 2"/>
          <p:cNvSpPr txBox="1">
            <a:spLocks noChangeArrowheads="1"/>
          </p:cNvSpPr>
          <p:nvPr/>
        </p:nvSpPr>
        <p:spPr bwMode="auto">
          <a:xfrm>
            <a:off x="453812" y="5103856"/>
            <a:ext cx="4419600" cy="1667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0099"/>
                </a:solidFill>
              </a:rPr>
              <a:t>Super Packet Efficient </a:t>
            </a:r>
            <a:r>
              <a:rPr lang="en-US" kern="0" dirty="0" smtClean="0"/>
              <a:t>Implementation: requires only a linear number of channels, w.r.t. the number processes in the network, to transmit packets of an infinite number messages.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endParaRPr lang="en-US" kern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241712"/>
            <a:ext cx="6689725" cy="515526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MPO</a:t>
            </a:r>
            <a:r>
              <a:rPr lang="en-US" dirty="0"/>
              <a:t> Algorithm </a:t>
            </a:r>
            <a:r>
              <a:rPr lang="en-US" dirty="0" smtClean="0"/>
              <a:t>Message and Packet Efficient</a:t>
            </a:r>
            <a:endParaRPr lang="en-US" altLang="zh-TW" dirty="0">
              <a:ea typeface="PMingLiU" pitchFamily="16" charset="-12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23475" y="1372452"/>
            <a:ext cx="226332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Eventually, only </a:t>
            </a:r>
          </a:p>
          <a:p>
            <a:r>
              <a:rPr lang="en-US" sz="1600" dirty="0" smtClean="0"/>
              <a:t>leader </a:t>
            </a:r>
            <a:r>
              <a:rPr lang="en-US" sz="1600" b="1" dirty="0" smtClean="0">
                <a:solidFill>
                  <a:srgbClr val="000099"/>
                </a:solidFill>
              </a:rPr>
              <a:t>x</a:t>
            </a:r>
            <a:r>
              <a:rPr lang="en-US" sz="1600" dirty="0" smtClean="0"/>
              <a:t> sends infinitely many </a:t>
            </a:r>
            <a:r>
              <a:rPr lang="en-US" sz="1600" dirty="0" smtClean="0">
                <a:solidFill>
                  <a:srgbClr val="006600"/>
                </a:solidFill>
              </a:rPr>
              <a:t>alive</a:t>
            </a:r>
            <a:endParaRPr lang="en-US" sz="1600" dirty="0">
              <a:solidFill>
                <a:srgbClr val="0066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33400" y="2438400"/>
            <a:ext cx="7948170" cy="0"/>
          </a:xfrm>
          <a:prstGeom prst="line">
            <a:avLst/>
          </a:prstGeom>
          <a:solidFill>
            <a:srgbClr val="00CC00">
              <a:alpha val="45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" y="4876800"/>
            <a:ext cx="7948170" cy="0"/>
          </a:xfrm>
          <a:prstGeom prst="line">
            <a:avLst/>
          </a:prstGeom>
          <a:solidFill>
            <a:srgbClr val="00CC00">
              <a:alpha val="45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Rectangle 105"/>
          <p:cNvSpPr/>
          <p:nvPr/>
        </p:nvSpPr>
        <p:spPr>
          <a:xfrm>
            <a:off x="6853100" y="796725"/>
            <a:ext cx="233500" cy="2411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0099"/>
                </a:solidFill>
              </a:rPr>
              <a:t>w</a:t>
            </a:r>
            <a:endParaRPr lang="en-US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5653070" y="1038442"/>
            <a:ext cx="2200090" cy="30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6600"/>
                </a:solidFill>
              </a:rPr>
              <a:t>alive(x, phase#, </a:t>
            </a:r>
            <a:r>
              <a:rPr lang="en-US" sz="1400" dirty="0" err="1" smtClean="0">
                <a:solidFill>
                  <a:srgbClr val="006600"/>
                </a:solidFill>
              </a:rPr>
              <a:t>shoutID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7159777" y="990600"/>
            <a:ext cx="312971" cy="115081"/>
          </a:xfrm>
          <a:prstGeom prst="straightConnector1">
            <a:avLst/>
          </a:prstGeom>
          <a:solidFill>
            <a:srgbClr val="00CC00">
              <a:alpha val="45000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6423475" y="2971800"/>
                <a:ext cx="2263325" cy="58477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Eventually, only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1600" dirty="0" smtClean="0"/>
                  <a:t>packets sent</a:t>
                </a:r>
                <a:endParaRPr lang="en-US" sz="16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3475" y="2971800"/>
                <a:ext cx="2263325" cy="584775"/>
              </a:xfrm>
              <a:prstGeom prst="rect">
                <a:avLst/>
              </a:prstGeom>
              <a:blipFill>
                <a:blip r:embed="rId3"/>
                <a:stretch>
                  <a:fillRect l="-1617" t="-3158" b="-1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2" name="Group 141"/>
          <p:cNvGrpSpPr/>
          <p:nvPr/>
        </p:nvGrpSpPr>
        <p:grpSpPr>
          <a:xfrm>
            <a:off x="4748437" y="4830554"/>
            <a:ext cx="3117044" cy="1718845"/>
            <a:chOff x="1237955" y="1396173"/>
            <a:chExt cx="4326849" cy="2193590"/>
          </a:xfrm>
        </p:grpSpPr>
        <p:sp>
          <p:nvSpPr>
            <p:cNvPr id="143" name="TextBox 142"/>
            <p:cNvSpPr txBox="1"/>
            <p:nvPr/>
          </p:nvSpPr>
          <p:spPr>
            <a:xfrm>
              <a:off x="2510803" y="1830108"/>
              <a:ext cx="3054001" cy="389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6600"/>
                  </a:solidFill>
                </a:rPr>
                <a:t>alive(x, phase#, </a:t>
              </a:r>
              <a:r>
                <a:rPr lang="en-US" sz="1400" dirty="0" err="1" smtClean="0">
                  <a:solidFill>
                    <a:srgbClr val="006600"/>
                  </a:solidFill>
                </a:rPr>
                <a:t>shoutID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144" name="Text Box 3"/>
            <p:cNvSpPr txBox="1">
              <a:spLocks noChangeArrowheads="1"/>
            </p:cNvSpPr>
            <p:nvPr/>
          </p:nvSpPr>
          <p:spPr bwMode="auto">
            <a:xfrm>
              <a:off x="1237955" y="2499887"/>
              <a:ext cx="255144" cy="33735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i="1" dirty="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45" name="Text Box 4"/>
            <p:cNvSpPr txBox="1">
              <a:spLocks noChangeArrowheads="1"/>
            </p:cNvSpPr>
            <p:nvPr/>
          </p:nvSpPr>
          <p:spPr bwMode="auto">
            <a:xfrm>
              <a:off x="2081317" y="3252408"/>
              <a:ext cx="255144" cy="33735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i="1" dirty="0" smtClean="0">
                  <a:solidFill>
                    <a:srgbClr val="000000"/>
                  </a:solidFill>
                </a:rPr>
                <a:t>z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  <p:sp>
          <p:nvSpPr>
            <p:cNvPr id="146" name="Text Box 5"/>
            <p:cNvSpPr txBox="1">
              <a:spLocks noChangeArrowheads="1"/>
            </p:cNvSpPr>
            <p:nvPr/>
          </p:nvSpPr>
          <p:spPr bwMode="auto">
            <a:xfrm>
              <a:off x="2901143" y="2560467"/>
              <a:ext cx="438873" cy="4741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i="1" dirty="0" smtClean="0">
                  <a:solidFill>
                    <a:srgbClr val="000000"/>
                  </a:solidFill>
                </a:rPr>
                <a:t>w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  <p:sp>
          <p:nvSpPr>
            <p:cNvPr id="147" name="Oval 146"/>
            <p:cNvSpPr>
              <a:spLocks/>
            </p:cNvSpPr>
            <p:nvPr/>
          </p:nvSpPr>
          <p:spPr bwMode="auto">
            <a:xfrm>
              <a:off x="1533888" y="2564607"/>
              <a:ext cx="176087" cy="15347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8" name="Oval 147"/>
            <p:cNvSpPr>
              <a:spLocks/>
            </p:cNvSpPr>
            <p:nvPr/>
          </p:nvSpPr>
          <p:spPr bwMode="auto">
            <a:xfrm>
              <a:off x="2132687" y="3175974"/>
              <a:ext cx="176087" cy="15347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9" name="Text Box 3"/>
            <p:cNvSpPr txBox="1">
              <a:spLocks noChangeArrowheads="1"/>
            </p:cNvSpPr>
            <p:nvPr/>
          </p:nvSpPr>
          <p:spPr bwMode="auto">
            <a:xfrm>
              <a:off x="2094999" y="1677322"/>
              <a:ext cx="255144" cy="3373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i="1" dirty="0" smtClean="0">
                  <a:solidFill>
                    <a:srgbClr val="000000"/>
                  </a:solidFill>
                </a:rPr>
                <a:t>x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  <p:sp>
          <p:nvSpPr>
            <p:cNvPr id="150" name="Oval 8"/>
            <p:cNvSpPr>
              <a:spLocks/>
            </p:cNvSpPr>
            <p:nvPr/>
          </p:nvSpPr>
          <p:spPr bwMode="auto">
            <a:xfrm>
              <a:off x="2723067" y="2641348"/>
              <a:ext cx="176087" cy="15347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1" name="Oval 9"/>
            <p:cNvSpPr>
              <a:spLocks/>
            </p:cNvSpPr>
            <p:nvPr/>
          </p:nvSpPr>
          <p:spPr bwMode="auto">
            <a:xfrm>
              <a:off x="2120844" y="2066896"/>
              <a:ext cx="176087" cy="153479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52" name="Straight Arrow Connector 151"/>
            <p:cNvCxnSpPr>
              <a:stCxn id="150" idx="5"/>
              <a:endCxn id="148" idx="0"/>
            </p:cNvCxnSpPr>
            <p:nvPr/>
          </p:nvCxnSpPr>
          <p:spPr bwMode="auto">
            <a:xfrm flipH="1">
              <a:off x="2220731" y="2772349"/>
              <a:ext cx="652636" cy="403623"/>
            </a:xfrm>
            <a:prstGeom prst="straightConnector1">
              <a:avLst/>
            </a:prstGeom>
            <a:solidFill>
              <a:srgbClr val="00B8FF"/>
            </a:solidFill>
            <a:ln w="889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53" name="Straight Arrow Connector 152"/>
            <p:cNvCxnSpPr>
              <a:stCxn id="151" idx="3"/>
              <a:endCxn id="147" idx="0"/>
            </p:cNvCxnSpPr>
            <p:nvPr/>
          </p:nvCxnSpPr>
          <p:spPr bwMode="auto">
            <a:xfrm flipH="1">
              <a:off x="1621932" y="2197899"/>
              <a:ext cx="524702" cy="36670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54" name="Straight Arrow Connector 153"/>
            <p:cNvCxnSpPr>
              <a:stCxn id="151" idx="4"/>
              <a:endCxn id="148" idx="0"/>
            </p:cNvCxnSpPr>
            <p:nvPr/>
          </p:nvCxnSpPr>
          <p:spPr bwMode="auto">
            <a:xfrm>
              <a:off x="2208889" y="2220375"/>
              <a:ext cx="11842" cy="95559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55" name="Straight Arrow Connector 154"/>
            <p:cNvCxnSpPr>
              <a:stCxn id="147" idx="5"/>
              <a:endCxn id="148" idx="1"/>
            </p:cNvCxnSpPr>
            <p:nvPr/>
          </p:nvCxnSpPr>
          <p:spPr bwMode="auto">
            <a:xfrm>
              <a:off x="1684186" y="2695609"/>
              <a:ext cx="474288" cy="50284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56" name="Straight Arrow Connector 155"/>
            <p:cNvCxnSpPr>
              <a:stCxn id="151" idx="5"/>
            </p:cNvCxnSpPr>
            <p:nvPr/>
          </p:nvCxnSpPr>
          <p:spPr bwMode="auto">
            <a:xfrm>
              <a:off x="2271145" y="2197899"/>
              <a:ext cx="479314" cy="480966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57" name="Straight Arrow Connector 156"/>
            <p:cNvCxnSpPr>
              <a:stCxn id="147" idx="6"/>
              <a:endCxn id="150" idx="2"/>
            </p:cNvCxnSpPr>
            <p:nvPr/>
          </p:nvCxnSpPr>
          <p:spPr bwMode="auto">
            <a:xfrm>
              <a:off x="1709975" y="2641348"/>
              <a:ext cx="1013092" cy="7673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58" name="Text Box 3"/>
            <p:cNvSpPr txBox="1">
              <a:spLocks noChangeArrowheads="1"/>
            </p:cNvSpPr>
            <p:nvPr/>
          </p:nvSpPr>
          <p:spPr bwMode="auto">
            <a:xfrm>
              <a:off x="2415392" y="2136669"/>
              <a:ext cx="401032" cy="3228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 smtClean="0">
                  <a:solidFill>
                    <a:srgbClr val="000000"/>
                  </a:solidFill>
                </a:rPr>
                <a:t>3</a:t>
              </a:r>
              <a:endParaRPr lang="en-US" sz="1600" i="1" dirty="0">
                <a:solidFill>
                  <a:srgbClr val="000000"/>
                </a:solidFill>
              </a:endParaRPr>
            </a:p>
          </p:txBody>
        </p:sp>
        <p:sp>
          <p:nvSpPr>
            <p:cNvPr id="159" name="Text Box 3"/>
            <p:cNvSpPr txBox="1">
              <a:spLocks noChangeArrowheads="1"/>
            </p:cNvSpPr>
            <p:nvPr/>
          </p:nvSpPr>
          <p:spPr bwMode="auto">
            <a:xfrm>
              <a:off x="1579917" y="2046000"/>
              <a:ext cx="401032" cy="3228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 smtClean="0">
                  <a:solidFill>
                    <a:srgbClr val="000000"/>
                  </a:solidFill>
                </a:rPr>
                <a:t>1</a:t>
              </a:r>
              <a:endParaRPr lang="en-US" sz="1600" i="1" dirty="0">
                <a:solidFill>
                  <a:srgbClr val="000000"/>
                </a:solidFill>
              </a:endParaRPr>
            </a:p>
          </p:txBody>
        </p:sp>
        <p:sp>
          <p:nvSpPr>
            <p:cNvPr id="160" name="Text Box 3"/>
            <p:cNvSpPr txBox="1">
              <a:spLocks noChangeArrowheads="1"/>
            </p:cNvSpPr>
            <p:nvPr/>
          </p:nvSpPr>
          <p:spPr bwMode="auto">
            <a:xfrm>
              <a:off x="1568430" y="2845469"/>
              <a:ext cx="401032" cy="43484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 smtClean="0">
                  <a:solidFill>
                    <a:srgbClr val="000000"/>
                  </a:solidFill>
                </a:rPr>
                <a:t>5</a:t>
              </a:r>
              <a:endParaRPr lang="en-US" sz="1600" i="1" dirty="0">
                <a:solidFill>
                  <a:srgbClr val="000000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4182764" y="1396173"/>
              <a:ext cx="631939" cy="3927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0099"/>
                  </a:solidFill>
                </a:rPr>
                <a:t>w</a:t>
              </a:r>
              <a:endParaRPr lang="en-US" sz="1400" dirty="0"/>
            </a:p>
          </p:txBody>
        </p:sp>
        <p:cxnSp>
          <p:nvCxnSpPr>
            <p:cNvPr id="162" name="Straight Arrow Connector 161"/>
            <p:cNvCxnSpPr>
              <a:stCxn id="161" idx="2"/>
            </p:cNvCxnSpPr>
            <p:nvPr/>
          </p:nvCxnSpPr>
          <p:spPr bwMode="auto">
            <a:xfrm>
              <a:off x="4498733" y="1788958"/>
              <a:ext cx="315969" cy="186976"/>
            </a:xfrm>
            <a:prstGeom prst="straightConnector1">
              <a:avLst/>
            </a:prstGeom>
            <a:solidFill>
              <a:srgbClr val="00CC00">
                <a:alpha val="45000"/>
              </a:srgb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63" name="Group 162"/>
            <p:cNvGrpSpPr/>
            <p:nvPr/>
          </p:nvGrpSpPr>
          <p:grpSpPr>
            <a:xfrm rot="10800000">
              <a:off x="2560883" y="2446500"/>
              <a:ext cx="390101" cy="551376"/>
              <a:chOff x="5621283" y="5588678"/>
              <a:chExt cx="458584" cy="604285"/>
            </a:xfrm>
          </p:grpSpPr>
          <p:cxnSp>
            <p:nvCxnSpPr>
              <p:cNvPr id="164" name="Straight Connector 163"/>
              <p:cNvCxnSpPr/>
              <p:nvPr/>
            </p:nvCxnSpPr>
            <p:spPr bwMode="auto">
              <a:xfrm flipV="1">
                <a:off x="5621283" y="5588678"/>
                <a:ext cx="165395" cy="217244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65" name="Straight Connector 164"/>
              <p:cNvCxnSpPr/>
              <p:nvPr/>
            </p:nvCxnSpPr>
            <p:spPr bwMode="auto">
              <a:xfrm>
                <a:off x="5761494" y="5805922"/>
                <a:ext cx="318373" cy="8076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66" name="Straight Connector 165"/>
              <p:cNvCxnSpPr/>
              <p:nvPr/>
            </p:nvCxnSpPr>
            <p:spPr bwMode="auto">
              <a:xfrm>
                <a:off x="5691389" y="5944188"/>
                <a:ext cx="161281" cy="248775"/>
              </a:xfrm>
              <a:prstGeom prst="line">
                <a:avLst/>
              </a:prstGeom>
              <a:solidFill>
                <a:srgbClr val="00CC00">
                  <a:alpha val="45000"/>
                </a:srgbClr>
              </a:solidFill>
              <a:ln w="1587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  <p:sp>
        <p:nvSpPr>
          <p:cNvPr id="167" name="TextBox 166"/>
          <p:cNvSpPr txBox="1"/>
          <p:nvPr/>
        </p:nvSpPr>
        <p:spPr>
          <a:xfrm>
            <a:off x="6423475" y="5547002"/>
            <a:ext cx="2263325" cy="1077218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Broadcast required with rotating shouter; thus, non-linear number of channels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423475" y="3643901"/>
            <a:ext cx="2263325" cy="1323439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All messages but </a:t>
            </a:r>
            <a:r>
              <a:rPr lang="en-US" sz="1600" dirty="0" err="1" smtClean="0">
                <a:solidFill>
                  <a:srgbClr val="006600"/>
                </a:solidFill>
              </a:rPr>
              <a:t>startPhase</a:t>
            </a:r>
            <a:r>
              <a:rPr lang="en-US" sz="1600" dirty="0" smtClean="0"/>
              <a:t> are constant size.  </a:t>
            </a:r>
            <a:r>
              <a:rPr lang="en-US" sz="1600" dirty="0" err="1" smtClean="0"/>
              <a:t>startPhase</a:t>
            </a:r>
            <a:r>
              <a:rPr lang="en-US" sz="1600" dirty="0" smtClean="0"/>
              <a:t> sent finite times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86" name="Rectangle 2"/>
          <p:cNvSpPr txBox="1">
            <a:spLocks noChangeArrowheads="1"/>
          </p:cNvSpPr>
          <p:nvPr/>
        </p:nvSpPr>
        <p:spPr bwMode="auto">
          <a:xfrm>
            <a:off x="453812" y="1066800"/>
            <a:ext cx="4419600" cy="105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0099"/>
                </a:solidFill>
              </a:rPr>
              <a:t>Message Efficient </a:t>
            </a:r>
            <a:r>
              <a:rPr lang="en-US" kern="0" dirty="0" smtClean="0"/>
              <a:t>Implementation: only a single process sends an infinite number  of messages and all but finitely many messages are of constant size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endParaRPr lang="en-US" kern="0" dirty="0"/>
          </a:p>
        </p:txBody>
      </p:sp>
      <p:sp>
        <p:nvSpPr>
          <p:cNvPr id="108" name="Rectangle 2"/>
          <p:cNvSpPr txBox="1">
            <a:spLocks noChangeArrowheads="1"/>
          </p:cNvSpPr>
          <p:nvPr/>
        </p:nvSpPr>
        <p:spPr bwMode="auto">
          <a:xfrm>
            <a:off x="453812" y="2529299"/>
            <a:ext cx="4419600" cy="2210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0099"/>
                </a:solidFill>
              </a:rPr>
              <a:t>Packet Efficient</a:t>
            </a:r>
            <a:r>
              <a:rPr lang="en-US" kern="0" dirty="0" smtClean="0"/>
              <a:t> Implementation: </a:t>
            </a:r>
            <a:r>
              <a:rPr lang="en-US" dirty="0" smtClean="0"/>
              <a:t>if </a:t>
            </a:r>
            <a:r>
              <a:rPr lang="en-US" dirty="0"/>
              <a:t>all but finitely many </a:t>
            </a:r>
            <a:r>
              <a:rPr lang="en-US" dirty="0" smtClean="0"/>
              <a:t>messages are </a:t>
            </a:r>
            <a:r>
              <a:rPr lang="en-US" dirty="0"/>
              <a:t>transmitted using O(n) packets</a:t>
            </a:r>
            <a:r>
              <a:rPr lang="en-US" dirty="0" smtClean="0"/>
              <a:t>.</a:t>
            </a:r>
          </a:p>
          <a:p>
            <a:pPr lvl="1"/>
            <a:r>
              <a:rPr lang="en-US" kern="0" dirty="0" smtClean="0"/>
              <a:t>Packets of different messages may potentially use different channels</a:t>
            </a:r>
          </a:p>
          <a:p>
            <a:pPr lvl="1"/>
            <a:r>
              <a:rPr lang="en-US" kern="0" dirty="0" smtClean="0"/>
              <a:t>Thus, the number of used channels is not limited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endParaRPr lang="en-US" kern="0" dirty="0"/>
          </a:p>
        </p:txBody>
      </p:sp>
      <p:grpSp>
        <p:nvGrpSpPr>
          <p:cNvPr id="83" name="Group 82"/>
          <p:cNvGrpSpPr/>
          <p:nvPr/>
        </p:nvGrpSpPr>
        <p:grpSpPr>
          <a:xfrm>
            <a:off x="4618499" y="838200"/>
            <a:ext cx="1706101" cy="1672353"/>
            <a:chOff x="5776506" y="1744387"/>
            <a:chExt cx="2366705" cy="2255039"/>
          </a:xfrm>
        </p:grpSpPr>
        <p:sp>
          <p:nvSpPr>
            <p:cNvPr id="102" name="Text Box 3"/>
            <p:cNvSpPr txBox="1">
              <a:spLocks noChangeArrowheads="1"/>
            </p:cNvSpPr>
            <p:nvPr/>
          </p:nvSpPr>
          <p:spPr bwMode="auto">
            <a:xfrm>
              <a:off x="5776506" y="2614236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09" name="Text Box 4"/>
            <p:cNvSpPr txBox="1">
              <a:spLocks noChangeArrowheads="1"/>
            </p:cNvSpPr>
            <p:nvPr/>
          </p:nvSpPr>
          <p:spPr bwMode="auto">
            <a:xfrm>
              <a:off x="6351612" y="3543742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 smtClean="0">
                  <a:solidFill>
                    <a:srgbClr val="000000"/>
                  </a:solidFill>
                </a:rPr>
                <a:t>z</a:t>
              </a:r>
              <a:endParaRPr lang="en-US" sz="1600" i="1" dirty="0">
                <a:solidFill>
                  <a:srgbClr val="000000"/>
                </a:solidFill>
              </a:endParaRPr>
            </a:p>
          </p:txBody>
        </p:sp>
        <p:sp>
          <p:nvSpPr>
            <p:cNvPr id="110" name="Text Box 5"/>
            <p:cNvSpPr txBox="1">
              <a:spLocks noChangeArrowheads="1"/>
            </p:cNvSpPr>
            <p:nvPr/>
          </p:nvSpPr>
          <p:spPr bwMode="auto">
            <a:xfrm>
              <a:off x="7686496" y="2683609"/>
              <a:ext cx="456715" cy="45945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>
                  <a:solidFill>
                    <a:srgbClr val="000000"/>
                  </a:solidFill>
                </a:rPr>
                <a:t>w</a:t>
              </a:r>
            </a:p>
          </p:txBody>
        </p:sp>
        <p:sp>
          <p:nvSpPr>
            <p:cNvPr id="111" name="Oval 110"/>
            <p:cNvSpPr>
              <a:spLocks/>
            </p:cNvSpPr>
            <p:nvPr/>
          </p:nvSpPr>
          <p:spPr bwMode="auto">
            <a:xfrm>
              <a:off x="6118109" y="2688351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" name="Oval 136"/>
            <p:cNvSpPr>
              <a:spLocks/>
            </p:cNvSpPr>
            <p:nvPr/>
          </p:nvSpPr>
          <p:spPr bwMode="auto">
            <a:xfrm>
              <a:off x="6375179" y="343392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" name="Text Box 3"/>
            <p:cNvSpPr txBox="1">
              <a:spLocks noChangeArrowheads="1"/>
            </p:cNvSpPr>
            <p:nvPr/>
          </p:nvSpPr>
          <p:spPr bwMode="auto">
            <a:xfrm>
              <a:off x="6784531" y="1744387"/>
              <a:ext cx="284350" cy="4594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 smtClean="0">
                  <a:solidFill>
                    <a:srgbClr val="000000"/>
                  </a:solidFill>
                </a:rPr>
                <a:t>x</a:t>
              </a:r>
              <a:endParaRPr lang="en-US" sz="1600" i="1" dirty="0">
                <a:solidFill>
                  <a:srgbClr val="000000"/>
                </a:solidFill>
              </a:endParaRPr>
            </a:p>
          </p:txBody>
        </p:sp>
        <p:sp>
          <p:nvSpPr>
            <p:cNvPr id="139" name="Oval 8"/>
            <p:cNvSpPr>
              <a:spLocks/>
            </p:cNvSpPr>
            <p:nvPr/>
          </p:nvSpPr>
          <p:spPr bwMode="auto">
            <a:xfrm>
              <a:off x="7526722" y="2776233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0" name="Oval 9"/>
            <p:cNvSpPr>
              <a:spLocks/>
            </p:cNvSpPr>
            <p:nvPr/>
          </p:nvSpPr>
          <p:spPr bwMode="auto">
            <a:xfrm>
              <a:off x="6813374" y="211838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69" name="Straight Arrow Connector 168"/>
            <p:cNvCxnSpPr>
              <a:stCxn id="139" idx="5"/>
              <a:endCxn id="137" idx="0"/>
            </p:cNvCxnSpPr>
            <p:nvPr/>
          </p:nvCxnSpPr>
          <p:spPr bwMode="auto">
            <a:xfrm flipH="1">
              <a:off x="6479469" y="2926254"/>
              <a:ext cx="1225286" cy="50767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71" name="Straight Arrow Connector 170"/>
            <p:cNvCxnSpPr>
              <a:stCxn id="140" idx="3"/>
              <a:endCxn id="111" idx="0"/>
            </p:cNvCxnSpPr>
            <p:nvPr/>
          </p:nvCxnSpPr>
          <p:spPr bwMode="auto">
            <a:xfrm flipH="1">
              <a:off x="6222400" y="2268408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72" name="Straight Arrow Connector 171"/>
            <p:cNvCxnSpPr>
              <a:stCxn id="140" idx="4"/>
              <a:endCxn id="137" idx="7"/>
            </p:cNvCxnSpPr>
            <p:nvPr/>
          </p:nvCxnSpPr>
          <p:spPr bwMode="auto">
            <a:xfrm flipH="1">
              <a:off x="6553213" y="2294147"/>
              <a:ext cx="364451" cy="11655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3" name="Straight Arrow Connector 172"/>
            <p:cNvCxnSpPr>
              <a:stCxn id="111" idx="5"/>
              <a:endCxn id="137" idx="1"/>
            </p:cNvCxnSpPr>
            <p:nvPr/>
          </p:nvCxnSpPr>
          <p:spPr bwMode="auto">
            <a:xfrm>
              <a:off x="6296142" y="2838372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74" name="Straight Arrow Connector 173"/>
            <p:cNvCxnSpPr>
              <a:stCxn id="140" idx="5"/>
            </p:cNvCxnSpPr>
            <p:nvPr/>
          </p:nvCxnSpPr>
          <p:spPr bwMode="auto">
            <a:xfrm>
              <a:off x="6991409" y="2268408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75" name="Straight Arrow Connector 174"/>
            <p:cNvCxnSpPr>
              <a:stCxn id="111" idx="6"/>
              <a:endCxn id="139" idx="2"/>
            </p:cNvCxnSpPr>
            <p:nvPr/>
          </p:nvCxnSpPr>
          <p:spPr bwMode="auto">
            <a:xfrm>
              <a:off x="6326689" y="2776233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76" name="Text Box 4"/>
            <p:cNvSpPr txBox="1">
              <a:spLocks noChangeArrowheads="1"/>
            </p:cNvSpPr>
            <p:nvPr/>
          </p:nvSpPr>
          <p:spPr bwMode="auto">
            <a:xfrm>
              <a:off x="7174808" y="3539971"/>
              <a:ext cx="394452" cy="45945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 smtClean="0">
                  <a:solidFill>
                    <a:srgbClr val="000000"/>
                  </a:solidFill>
                </a:rPr>
                <a:t>v</a:t>
              </a:r>
              <a:endParaRPr lang="en-US" sz="1600" i="1" dirty="0">
                <a:solidFill>
                  <a:srgbClr val="000000"/>
                </a:solidFill>
              </a:endParaRPr>
            </a:p>
          </p:txBody>
        </p:sp>
        <p:sp>
          <p:nvSpPr>
            <p:cNvPr id="177" name="Oval 176"/>
            <p:cNvSpPr>
              <a:spLocks/>
            </p:cNvSpPr>
            <p:nvPr/>
          </p:nvSpPr>
          <p:spPr bwMode="auto">
            <a:xfrm>
              <a:off x="7253426" y="3430156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78" name="Straight Arrow Connector 177"/>
            <p:cNvCxnSpPr>
              <a:stCxn id="111" idx="6"/>
              <a:endCxn id="177" idx="1"/>
            </p:cNvCxnSpPr>
            <p:nvPr/>
          </p:nvCxnSpPr>
          <p:spPr bwMode="auto">
            <a:xfrm>
              <a:off x="6326688" y="2776232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79" name="Straight Arrow Connector 178"/>
            <p:cNvCxnSpPr>
              <a:stCxn id="139" idx="4"/>
              <a:endCxn id="177" idx="0"/>
            </p:cNvCxnSpPr>
            <p:nvPr/>
          </p:nvCxnSpPr>
          <p:spPr bwMode="auto">
            <a:xfrm flipH="1">
              <a:off x="7357715" y="2951993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80" name="Straight Arrow Connector 179"/>
            <p:cNvCxnSpPr>
              <a:stCxn id="137" idx="6"/>
              <a:endCxn id="177" idx="2"/>
            </p:cNvCxnSpPr>
            <p:nvPr/>
          </p:nvCxnSpPr>
          <p:spPr bwMode="auto">
            <a:xfrm flipV="1">
              <a:off x="6583759" y="3518037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1" name="Straight Arrow Connector 180"/>
            <p:cNvCxnSpPr>
              <a:stCxn id="140" idx="4"/>
              <a:endCxn id="177" idx="1"/>
            </p:cNvCxnSpPr>
            <p:nvPr/>
          </p:nvCxnSpPr>
          <p:spPr bwMode="auto">
            <a:xfrm>
              <a:off x="6917664" y="2294147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82" name="Group 181"/>
          <p:cNvGrpSpPr/>
          <p:nvPr/>
        </p:nvGrpSpPr>
        <p:grpSpPr>
          <a:xfrm>
            <a:off x="4558524" y="2645924"/>
            <a:ext cx="1706101" cy="1672353"/>
            <a:chOff x="5776506" y="1744387"/>
            <a:chExt cx="2366705" cy="2255039"/>
          </a:xfrm>
        </p:grpSpPr>
        <p:sp>
          <p:nvSpPr>
            <p:cNvPr id="183" name="Text Box 3"/>
            <p:cNvSpPr txBox="1">
              <a:spLocks noChangeArrowheads="1"/>
            </p:cNvSpPr>
            <p:nvPr/>
          </p:nvSpPr>
          <p:spPr bwMode="auto">
            <a:xfrm>
              <a:off x="5776506" y="2614236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84" name="Text Box 4"/>
            <p:cNvSpPr txBox="1">
              <a:spLocks noChangeArrowheads="1"/>
            </p:cNvSpPr>
            <p:nvPr/>
          </p:nvSpPr>
          <p:spPr bwMode="auto">
            <a:xfrm>
              <a:off x="6351612" y="3543742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 smtClean="0">
                  <a:solidFill>
                    <a:srgbClr val="000000"/>
                  </a:solidFill>
                </a:rPr>
                <a:t>z</a:t>
              </a:r>
              <a:endParaRPr lang="en-US" sz="1600" i="1" dirty="0">
                <a:solidFill>
                  <a:srgbClr val="000000"/>
                </a:solidFill>
              </a:endParaRPr>
            </a:p>
          </p:txBody>
        </p:sp>
        <p:sp>
          <p:nvSpPr>
            <p:cNvPr id="185" name="Text Box 5"/>
            <p:cNvSpPr txBox="1">
              <a:spLocks noChangeArrowheads="1"/>
            </p:cNvSpPr>
            <p:nvPr/>
          </p:nvSpPr>
          <p:spPr bwMode="auto">
            <a:xfrm>
              <a:off x="7686496" y="2683609"/>
              <a:ext cx="456715" cy="4594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>
                  <a:solidFill>
                    <a:srgbClr val="000000"/>
                  </a:solidFill>
                </a:rPr>
                <a:t>w</a:t>
              </a:r>
            </a:p>
          </p:txBody>
        </p:sp>
        <p:sp>
          <p:nvSpPr>
            <p:cNvPr id="186" name="Oval 185"/>
            <p:cNvSpPr>
              <a:spLocks/>
            </p:cNvSpPr>
            <p:nvPr/>
          </p:nvSpPr>
          <p:spPr bwMode="auto">
            <a:xfrm>
              <a:off x="6118109" y="2688351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7" name="Oval 186"/>
            <p:cNvSpPr>
              <a:spLocks/>
            </p:cNvSpPr>
            <p:nvPr/>
          </p:nvSpPr>
          <p:spPr bwMode="auto">
            <a:xfrm>
              <a:off x="6375179" y="343392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8" name="Text Box 3"/>
            <p:cNvSpPr txBox="1">
              <a:spLocks noChangeArrowheads="1"/>
            </p:cNvSpPr>
            <p:nvPr/>
          </p:nvSpPr>
          <p:spPr bwMode="auto">
            <a:xfrm>
              <a:off x="6784531" y="1744387"/>
              <a:ext cx="284350" cy="4594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 smtClean="0">
                  <a:solidFill>
                    <a:srgbClr val="000000"/>
                  </a:solidFill>
                </a:rPr>
                <a:t>x</a:t>
              </a:r>
              <a:endParaRPr lang="en-US" sz="1600" i="1" dirty="0">
                <a:solidFill>
                  <a:srgbClr val="000000"/>
                </a:solidFill>
              </a:endParaRPr>
            </a:p>
          </p:txBody>
        </p:sp>
        <p:sp>
          <p:nvSpPr>
            <p:cNvPr id="189" name="Oval 8"/>
            <p:cNvSpPr>
              <a:spLocks/>
            </p:cNvSpPr>
            <p:nvPr/>
          </p:nvSpPr>
          <p:spPr bwMode="auto">
            <a:xfrm>
              <a:off x="7526722" y="2776233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0" name="Oval 9"/>
            <p:cNvSpPr>
              <a:spLocks/>
            </p:cNvSpPr>
            <p:nvPr/>
          </p:nvSpPr>
          <p:spPr bwMode="auto">
            <a:xfrm>
              <a:off x="6813374" y="211838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91" name="Straight Arrow Connector 190"/>
            <p:cNvCxnSpPr>
              <a:stCxn id="189" idx="5"/>
              <a:endCxn id="187" idx="0"/>
            </p:cNvCxnSpPr>
            <p:nvPr/>
          </p:nvCxnSpPr>
          <p:spPr bwMode="auto">
            <a:xfrm flipH="1">
              <a:off x="6479469" y="2926254"/>
              <a:ext cx="1225286" cy="50767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92" name="Straight Arrow Connector 191"/>
            <p:cNvCxnSpPr>
              <a:stCxn id="190" idx="3"/>
              <a:endCxn id="186" idx="0"/>
            </p:cNvCxnSpPr>
            <p:nvPr/>
          </p:nvCxnSpPr>
          <p:spPr bwMode="auto">
            <a:xfrm flipH="1">
              <a:off x="6222400" y="2268408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93" name="Straight Arrow Connector 192"/>
            <p:cNvCxnSpPr>
              <a:stCxn id="190" idx="4"/>
              <a:endCxn id="187" idx="7"/>
            </p:cNvCxnSpPr>
            <p:nvPr/>
          </p:nvCxnSpPr>
          <p:spPr bwMode="auto">
            <a:xfrm flipH="1">
              <a:off x="6553213" y="2294147"/>
              <a:ext cx="364451" cy="11655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4" name="Straight Arrow Connector 193"/>
            <p:cNvCxnSpPr>
              <a:stCxn id="186" idx="5"/>
              <a:endCxn id="187" idx="1"/>
            </p:cNvCxnSpPr>
            <p:nvPr/>
          </p:nvCxnSpPr>
          <p:spPr bwMode="auto">
            <a:xfrm>
              <a:off x="6296142" y="2838372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95" name="Straight Arrow Connector 194"/>
            <p:cNvCxnSpPr>
              <a:stCxn id="190" idx="5"/>
            </p:cNvCxnSpPr>
            <p:nvPr/>
          </p:nvCxnSpPr>
          <p:spPr bwMode="auto">
            <a:xfrm>
              <a:off x="6991409" y="2268408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96" name="Straight Arrow Connector 195"/>
            <p:cNvCxnSpPr>
              <a:stCxn id="186" idx="6"/>
              <a:endCxn id="189" idx="2"/>
            </p:cNvCxnSpPr>
            <p:nvPr/>
          </p:nvCxnSpPr>
          <p:spPr bwMode="auto">
            <a:xfrm>
              <a:off x="6326689" y="2776233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97" name="Text Box 4"/>
            <p:cNvSpPr txBox="1">
              <a:spLocks noChangeArrowheads="1"/>
            </p:cNvSpPr>
            <p:nvPr/>
          </p:nvSpPr>
          <p:spPr bwMode="auto">
            <a:xfrm>
              <a:off x="7174808" y="3539971"/>
              <a:ext cx="394452" cy="45945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i="1" dirty="0" smtClean="0">
                  <a:solidFill>
                    <a:srgbClr val="000000"/>
                  </a:solidFill>
                </a:rPr>
                <a:t>v</a:t>
              </a:r>
              <a:endParaRPr lang="en-US" sz="1600" i="1" dirty="0">
                <a:solidFill>
                  <a:srgbClr val="000000"/>
                </a:solidFill>
              </a:endParaRPr>
            </a:p>
          </p:txBody>
        </p:sp>
        <p:sp>
          <p:nvSpPr>
            <p:cNvPr id="198" name="Oval 197"/>
            <p:cNvSpPr>
              <a:spLocks/>
            </p:cNvSpPr>
            <p:nvPr/>
          </p:nvSpPr>
          <p:spPr bwMode="auto">
            <a:xfrm>
              <a:off x="7253426" y="3430156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99" name="Straight Arrow Connector 198"/>
            <p:cNvCxnSpPr>
              <a:stCxn id="186" idx="6"/>
              <a:endCxn id="198" idx="1"/>
            </p:cNvCxnSpPr>
            <p:nvPr/>
          </p:nvCxnSpPr>
          <p:spPr bwMode="auto">
            <a:xfrm>
              <a:off x="6326688" y="2776232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00" name="Straight Arrow Connector 199"/>
            <p:cNvCxnSpPr>
              <a:stCxn id="189" idx="4"/>
              <a:endCxn id="198" idx="0"/>
            </p:cNvCxnSpPr>
            <p:nvPr/>
          </p:nvCxnSpPr>
          <p:spPr bwMode="auto">
            <a:xfrm flipH="1">
              <a:off x="7357715" y="2951993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01" name="Straight Arrow Connector 200"/>
            <p:cNvCxnSpPr>
              <a:stCxn id="187" idx="6"/>
              <a:endCxn id="198" idx="2"/>
            </p:cNvCxnSpPr>
            <p:nvPr/>
          </p:nvCxnSpPr>
          <p:spPr bwMode="auto">
            <a:xfrm flipV="1">
              <a:off x="6583759" y="3518037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2" name="Straight Arrow Connector 201"/>
            <p:cNvCxnSpPr>
              <a:stCxn id="190" idx="4"/>
              <a:endCxn id="198" idx="1"/>
            </p:cNvCxnSpPr>
            <p:nvPr/>
          </p:nvCxnSpPr>
          <p:spPr bwMode="auto">
            <a:xfrm>
              <a:off x="6917664" y="2294147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203" name="Group 202"/>
          <p:cNvGrpSpPr/>
          <p:nvPr/>
        </p:nvGrpSpPr>
        <p:grpSpPr>
          <a:xfrm>
            <a:off x="5554478" y="3194001"/>
            <a:ext cx="340334" cy="430492"/>
            <a:chOff x="4659455" y="5460415"/>
            <a:chExt cx="360724" cy="460476"/>
          </a:xfrm>
        </p:grpSpPr>
        <p:cxnSp>
          <p:nvCxnSpPr>
            <p:cNvPr id="204" name="Straight Connector 203"/>
            <p:cNvCxnSpPr/>
            <p:nvPr/>
          </p:nvCxnSpPr>
          <p:spPr bwMode="auto">
            <a:xfrm rot="10800000">
              <a:off x="4659455" y="5821649"/>
              <a:ext cx="295628" cy="7698"/>
            </a:xfrm>
            <a:prstGeom prst="line">
              <a:avLst/>
            </a:prstGeom>
            <a:solidFill>
              <a:srgbClr val="00CC00">
                <a:alpha val="45000"/>
              </a:srgbClr>
            </a:solidFill>
            <a:ln w="15875" cap="flat" cmpd="sng" algn="ctr">
              <a:solidFill>
                <a:srgbClr val="003E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5" name="Straight Connector 204"/>
            <p:cNvCxnSpPr/>
            <p:nvPr/>
          </p:nvCxnSpPr>
          <p:spPr bwMode="auto">
            <a:xfrm rot="10800000">
              <a:off x="4870421" y="5460415"/>
              <a:ext cx="149758" cy="237136"/>
            </a:xfrm>
            <a:prstGeom prst="line">
              <a:avLst/>
            </a:prstGeom>
            <a:solidFill>
              <a:srgbClr val="00CC00">
                <a:alpha val="45000"/>
              </a:srgbClr>
            </a:solidFill>
            <a:ln w="15875" cap="flat" cmpd="sng" algn="ctr">
              <a:solidFill>
                <a:srgbClr val="003E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6" name="Straight Connector 205"/>
            <p:cNvCxnSpPr/>
            <p:nvPr/>
          </p:nvCxnSpPr>
          <p:spPr bwMode="auto">
            <a:xfrm flipH="1">
              <a:off x="4679259" y="5824306"/>
              <a:ext cx="253337" cy="96585"/>
            </a:xfrm>
            <a:prstGeom prst="line">
              <a:avLst/>
            </a:prstGeom>
            <a:solidFill>
              <a:srgbClr val="00CC00">
                <a:alpha val="45000"/>
              </a:srgbClr>
            </a:solidFill>
            <a:ln w="15875" cap="flat" cmpd="sng" algn="ctr">
              <a:solidFill>
                <a:srgbClr val="003E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0259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7086600" cy="609600"/>
          </a:xfrm>
        </p:spPr>
        <p:txBody>
          <a:bodyPr/>
          <a:lstStyle/>
          <a:p>
            <a:r>
              <a:rPr lang="en-US" dirty="0" smtClean="0"/>
              <a:t>System Models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18178" y="1251472"/>
            <a:ext cx="8153400" cy="253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Multiple hop communication models</a:t>
            </a:r>
          </a:p>
          <a:p>
            <a:r>
              <a:rPr lang="en-US" kern="0" dirty="0" smtClean="0"/>
              <a:t>Non-FIFO unbounded channels</a:t>
            </a:r>
          </a:p>
          <a:p>
            <a:r>
              <a:rPr lang="en-US" kern="0" dirty="0" smtClean="0"/>
              <a:t>Fully connected network with a pair of </a:t>
            </a:r>
            <a:r>
              <a:rPr lang="en-US" kern="0" dirty="0" err="1" smtClean="0"/>
              <a:t>uni</a:t>
            </a:r>
            <a:r>
              <a:rPr lang="en-US" kern="0" dirty="0" smtClean="0"/>
              <a:t>-directional channels between each pair of processes</a:t>
            </a:r>
          </a:p>
          <a:p>
            <a:r>
              <a:rPr lang="en-US" kern="0" dirty="0" smtClean="0"/>
              <a:t>Processes may crash</a:t>
            </a:r>
          </a:p>
          <a:p>
            <a:r>
              <a:rPr lang="en-US" b="1" kern="0" dirty="0" smtClean="0">
                <a:solidFill>
                  <a:srgbClr val="000099"/>
                </a:solidFill>
              </a:rPr>
              <a:t>Packet</a:t>
            </a:r>
            <a:r>
              <a:rPr lang="en-US" kern="0" dirty="0" smtClean="0">
                <a:solidFill>
                  <a:srgbClr val="000099"/>
                </a:solidFill>
              </a:rPr>
              <a:t> </a:t>
            </a:r>
            <a:r>
              <a:rPr lang="en-US" kern="0" dirty="0" smtClean="0"/>
              <a:t>is a portion of immutable data/message transmitted over a particular channel. A packet is </a:t>
            </a:r>
            <a:r>
              <a:rPr lang="en-US" b="1" kern="0" dirty="0" smtClean="0">
                <a:solidFill>
                  <a:srgbClr val="000099"/>
                </a:solidFill>
              </a:rPr>
              <a:t>timely</a:t>
            </a:r>
            <a:r>
              <a:rPr lang="en-US" kern="0" dirty="0" smtClean="0"/>
              <a:t> if the packet is received within a finite number of computation steps</a:t>
            </a:r>
          </a:p>
          <a:p>
            <a:r>
              <a:rPr lang="en-US" b="1" kern="0" dirty="0" smtClean="0">
                <a:solidFill>
                  <a:srgbClr val="000099"/>
                </a:solidFill>
              </a:rPr>
              <a:t>Message </a:t>
            </a:r>
            <a:r>
              <a:rPr lang="en-US" kern="0" dirty="0" smtClean="0"/>
              <a:t>is the payload of the packet. The content to be distributed to processes.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29000" y="3951022"/>
            <a:ext cx="2003191" cy="1980643"/>
            <a:chOff x="2193129" y="4114800"/>
            <a:chExt cx="2003191" cy="1980643"/>
          </a:xfrm>
        </p:grpSpPr>
        <p:grpSp>
          <p:nvGrpSpPr>
            <p:cNvPr id="9" name="Group 8"/>
            <p:cNvGrpSpPr/>
            <p:nvPr/>
          </p:nvGrpSpPr>
          <p:grpSpPr>
            <a:xfrm>
              <a:off x="2209800" y="4114800"/>
              <a:ext cx="1986520" cy="1980643"/>
              <a:chOff x="552665" y="2555277"/>
              <a:chExt cx="1604668" cy="1614668"/>
            </a:xfrm>
          </p:grpSpPr>
          <p:sp>
            <p:nvSpPr>
              <p:cNvPr id="10" name="Text Box 3"/>
              <p:cNvSpPr txBox="1">
                <a:spLocks noChangeArrowheads="1"/>
              </p:cNvSpPr>
              <p:nvPr/>
            </p:nvSpPr>
            <p:spPr bwMode="auto">
              <a:xfrm>
                <a:off x="552665" y="3240346"/>
                <a:ext cx="208636" cy="280965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i="1" dirty="0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1226591" y="3867079"/>
                <a:ext cx="240052" cy="302866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i="1" dirty="0" smtClean="0">
                    <a:solidFill>
                      <a:srgbClr val="000000"/>
                    </a:solidFill>
                  </a:rPr>
                  <a:t>z</a:t>
                </a:r>
                <a:endParaRPr lang="en-US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>
                <a:off x="1912683" y="3290800"/>
                <a:ext cx="244650" cy="280965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i="1" dirty="0" smtClean="0">
                    <a:solidFill>
                      <a:srgbClr val="000000"/>
                    </a:solidFill>
                  </a:rPr>
                  <a:t>w</a:t>
                </a:r>
                <a:endParaRPr lang="en-US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Oval 12"/>
              <p:cNvSpPr>
                <a:spLocks/>
              </p:cNvSpPr>
              <p:nvPr/>
            </p:nvSpPr>
            <p:spPr bwMode="auto">
              <a:xfrm>
                <a:off x="794655" y="3294248"/>
                <a:ext cx="143989" cy="127824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Oval 13"/>
              <p:cNvSpPr>
                <a:spLocks/>
              </p:cNvSpPr>
              <p:nvPr/>
            </p:nvSpPr>
            <p:spPr bwMode="auto">
              <a:xfrm>
                <a:off x="1284304" y="3803422"/>
                <a:ext cx="143989" cy="127824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1253485" y="2555277"/>
                <a:ext cx="208636" cy="28096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i="1" dirty="0" smtClean="0">
                    <a:solidFill>
                      <a:srgbClr val="000000"/>
                    </a:solidFill>
                  </a:rPr>
                  <a:t>x</a:t>
                </a:r>
                <a:endParaRPr lang="en-US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Oval 8"/>
              <p:cNvSpPr>
                <a:spLocks/>
              </p:cNvSpPr>
              <p:nvPr/>
            </p:nvSpPr>
            <p:spPr bwMode="auto">
              <a:xfrm>
                <a:off x="1767068" y="3358161"/>
                <a:ext cx="143989" cy="127824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Oval 9"/>
              <p:cNvSpPr>
                <a:spLocks/>
              </p:cNvSpPr>
              <p:nvPr/>
            </p:nvSpPr>
            <p:spPr bwMode="auto">
              <a:xfrm>
                <a:off x="1274619" y="2879732"/>
                <a:ext cx="143989" cy="127824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8" name="Straight Arrow Connector 17"/>
              <p:cNvCxnSpPr>
                <a:stCxn id="16" idx="5"/>
                <a:endCxn id="14" idx="0"/>
              </p:cNvCxnSpPr>
              <p:nvPr/>
            </p:nvCxnSpPr>
            <p:spPr bwMode="auto">
              <a:xfrm flipH="1">
                <a:off x="1356298" y="3467265"/>
                <a:ext cx="533672" cy="336156"/>
              </a:xfrm>
              <a:prstGeom prst="straightConnector1">
                <a:avLst/>
              </a:prstGeom>
              <a:solidFill>
                <a:srgbClr val="00B8FF"/>
              </a:solidFill>
              <a:ln w="889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9" name="Straight Arrow Connector 18"/>
              <p:cNvCxnSpPr>
                <a:stCxn id="17" idx="3"/>
                <a:endCxn id="13" idx="0"/>
              </p:cNvCxnSpPr>
              <p:nvPr/>
            </p:nvCxnSpPr>
            <p:spPr bwMode="auto">
              <a:xfrm flipH="1">
                <a:off x="866650" y="2988837"/>
                <a:ext cx="429058" cy="305411"/>
              </a:xfrm>
              <a:prstGeom prst="straightConnector1">
                <a:avLst/>
              </a:prstGeom>
              <a:solidFill>
                <a:srgbClr val="00B8FF"/>
              </a:solidFill>
              <a:ln w="1587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20" name="Straight Arrow Connector 19"/>
              <p:cNvCxnSpPr>
                <a:stCxn id="17" idx="4"/>
                <a:endCxn id="14" idx="0"/>
              </p:cNvCxnSpPr>
              <p:nvPr/>
            </p:nvCxnSpPr>
            <p:spPr bwMode="auto">
              <a:xfrm>
                <a:off x="1346615" y="3007556"/>
                <a:ext cx="9683" cy="79586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1" name="Straight Arrow Connector 20"/>
              <p:cNvCxnSpPr>
                <a:stCxn id="13" idx="5"/>
                <a:endCxn id="14" idx="1"/>
              </p:cNvCxnSpPr>
              <p:nvPr/>
            </p:nvCxnSpPr>
            <p:spPr bwMode="auto">
              <a:xfrm>
                <a:off x="917556" y="3403352"/>
                <a:ext cx="387834" cy="418788"/>
              </a:xfrm>
              <a:prstGeom prst="straightConnector1">
                <a:avLst/>
              </a:prstGeom>
              <a:solidFill>
                <a:srgbClr val="00B8FF"/>
              </a:solidFill>
              <a:ln w="1587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22" name="Straight Arrow Connector 21"/>
              <p:cNvCxnSpPr>
                <a:stCxn id="17" idx="5"/>
              </p:cNvCxnSpPr>
              <p:nvPr/>
            </p:nvCxnSpPr>
            <p:spPr bwMode="auto">
              <a:xfrm>
                <a:off x="1397523" y="2988837"/>
                <a:ext cx="391943" cy="400570"/>
              </a:xfrm>
              <a:prstGeom prst="straightConnector1">
                <a:avLst/>
              </a:prstGeom>
              <a:solidFill>
                <a:srgbClr val="00B8FF"/>
              </a:solidFill>
              <a:ln w="1587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23" name="Straight Arrow Connector 22"/>
              <p:cNvCxnSpPr>
                <a:stCxn id="13" idx="6"/>
                <a:endCxn id="16" idx="2"/>
              </p:cNvCxnSpPr>
              <p:nvPr/>
            </p:nvCxnSpPr>
            <p:spPr bwMode="auto">
              <a:xfrm>
                <a:off x="938644" y="3358161"/>
                <a:ext cx="828423" cy="63912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2" name="Group 1"/>
            <p:cNvGrpSpPr/>
            <p:nvPr/>
          </p:nvGrpSpPr>
          <p:grpSpPr>
            <a:xfrm rot="2761017">
              <a:off x="3331030" y="4212387"/>
              <a:ext cx="838986" cy="838199"/>
              <a:chOff x="4493551" y="4543194"/>
              <a:chExt cx="993635" cy="838199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743687" y="4852760"/>
                <a:ext cx="74349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6600"/>
                    </a:solidFill>
                  </a:rPr>
                  <a:t>alive</a:t>
                </a:r>
                <a:endParaRPr lang="en-US" sz="14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16200000">
                <a:off x="4228340" y="4808405"/>
                <a:ext cx="8381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smtClean="0"/>
                  <a:t>packet</a:t>
                </a:r>
                <a:endParaRPr lang="en-US" sz="1400" i="1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rot="2761017">
              <a:off x="2234313" y="5071753"/>
              <a:ext cx="838986" cy="921354"/>
              <a:chOff x="4493551" y="4543194"/>
              <a:chExt cx="993635" cy="838199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743687" y="4852760"/>
                <a:ext cx="74349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6600"/>
                    </a:solidFill>
                  </a:rPr>
                  <a:t>alive</a:t>
                </a:r>
                <a:endParaRPr lang="en-US" sz="14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16200000">
                <a:off x="4228340" y="4808405"/>
                <a:ext cx="8381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smtClean="0"/>
                  <a:t>packet</a:t>
                </a:r>
                <a:endParaRPr lang="en-US" sz="1400" i="1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rot="8446947">
              <a:off x="2316572" y="4231155"/>
              <a:ext cx="783257" cy="838199"/>
              <a:chOff x="4493551" y="4543194"/>
              <a:chExt cx="927633" cy="838199"/>
            </a:xfrm>
          </p:grpSpPr>
          <p:sp>
            <p:nvSpPr>
              <p:cNvPr id="32" name="TextBox 31"/>
              <p:cNvSpPr txBox="1"/>
              <p:nvPr/>
            </p:nvSpPr>
            <p:spPr>
              <a:xfrm rot="10905217">
                <a:off x="4743702" y="4851907"/>
                <a:ext cx="677482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6600"/>
                    </a:solidFill>
                  </a:rPr>
                  <a:t>alive</a:t>
                </a:r>
                <a:endParaRPr lang="en-US" sz="14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16200000">
                <a:off x="4228340" y="4808405"/>
                <a:ext cx="8381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smtClean="0"/>
                  <a:t>packet</a:t>
                </a:r>
                <a:endParaRPr lang="en-US" sz="1400" i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226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274477"/>
            <a:ext cx="6253163" cy="48276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Notation</a:t>
            </a:r>
            <a:endParaRPr lang="en-US" altLang="zh-TW" dirty="0">
              <a:ea typeface="PMingLiU" pitchFamily="16" charset="-12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3400" y="1219200"/>
            <a:ext cx="830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>
                <a:solidFill>
                  <a:srgbClr val="000099"/>
                </a:solidFill>
              </a:rPr>
              <a:t>M</a:t>
            </a:r>
            <a:r>
              <a:rPr lang="en-US" kern="0" dirty="0" smtClean="0">
                <a:solidFill>
                  <a:srgbClr val="000099"/>
                </a:solidFill>
              </a:rPr>
              <a:t>essage – </a:t>
            </a:r>
            <a:r>
              <a:rPr lang="en-US" kern="0" dirty="0"/>
              <a:t>contents to be distributed to other </a:t>
            </a:r>
            <a:r>
              <a:rPr lang="en-US" kern="0" dirty="0" smtClean="0"/>
              <a:t>processes (using packets)</a:t>
            </a:r>
            <a:endParaRPr lang="en-US" kern="0" dirty="0"/>
          </a:p>
          <a:p>
            <a:r>
              <a:rPr lang="en-US" kern="0" dirty="0">
                <a:solidFill>
                  <a:srgbClr val="000099"/>
                </a:solidFill>
              </a:rPr>
              <a:t>P</a:t>
            </a:r>
            <a:r>
              <a:rPr lang="en-US" kern="0" dirty="0" smtClean="0">
                <a:solidFill>
                  <a:srgbClr val="000099"/>
                </a:solidFill>
              </a:rPr>
              <a:t>acket – </a:t>
            </a:r>
            <a:r>
              <a:rPr lang="en-US" kern="0" dirty="0"/>
              <a:t>portion of data transmitted across channel</a:t>
            </a:r>
          </a:p>
          <a:p>
            <a:r>
              <a:rPr lang="en-US" kern="0" dirty="0">
                <a:solidFill>
                  <a:srgbClr val="000099"/>
                </a:solidFill>
              </a:rPr>
              <a:t>F</a:t>
            </a:r>
            <a:r>
              <a:rPr lang="en-US" kern="0" dirty="0" smtClean="0">
                <a:solidFill>
                  <a:srgbClr val="000099"/>
                </a:solidFill>
              </a:rPr>
              <a:t>air-</a:t>
            </a:r>
            <a:r>
              <a:rPr lang="en-US" kern="0" dirty="0" err="1" smtClean="0">
                <a:solidFill>
                  <a:srgbClr val="000099"/>
                </a:solidFill>
              </a:rPr>
              <a:t>lossy</a:t>
            </a:r>
            <a:r>
              <a:rPr lang="en-US" kern="0" dirty="0" smtClean="0">
                <a:solidFill>
                  <a:srgbClr val="000099"/>
                </a:solidFill>
              </a:rPr>
              <a:t> channel - </a:t>
            </a:r>
            <a:r>
              <a:rPr lang="en-US" dirty="0">
                <a:solidFill>
                  <a:srgbClr val="000000"/>
                </a:solidFill>
              </a:rPr>
              <a:t>if an infinite number of messages are sent along this </a:t>
            </a:r>
            <a:r>
              <a:rPr lang="en-US" dirty="0" smtClean="0">
                <a:solidFill>
                  <a:srgbClr val="000000"/>
                </a:solidFill>
              </a:rPr>
              <a:t>channel, </a:t>
            </a:r>
            <a:r>
              <a:rPr lang="en-US" dirty="0">
                <a:solidFill>
                  <a:srgbClr val="000000"/>
                </a:solidFill>
              </a:rPr>
              <a:t>an infinite number of messages are </a:t>
            </a:r>
            <a:r>
              <a:rPr lang="en-US" dirty="0" smtClean="0">
                <a:solidFill>
                  <a:srgbClr val="000000"/>
                </a:solidFill>
              </a:rPr>
              <a:t>received</a:t>
            </a:r>
            <a:endParaRPr lang="en-US" kern="0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kern="0" dirty="0" smtClean="0"/>
          </a:p>
          <a:p>
            <a:pPr marL="0" indent="0">
              <a:buNone/>
            </a:pPr>
            <a:r>
              <a:rPr lang="en-US" kern="0" dirty="0" smtClean="0"/>
              <a:t>implementation </a:t>
            </a:r>
            <a:r>
              <a:rPr lang="en-US" kern="0" dirty="0"/>
              <a:t>efficiency metrics</a:t>
            </a:r>
          </a:p>
          <a:p>
            <a:r>
              <a:rPr lang="en-US" kern="0" dirty="0" smtClean="0">
                <a:solidFill>
                  <a:srgbClr val="000099"/>
                </a:solidFill>
              </a:rPr>
              <a:t>Message Efficient </a:t>
            </a:r>
            <a:r>
              <a:rPr lang="en-US" kern="0" dirty="0" smtClean="0"/>
              <a:t>Implementation: only a single process sends an infinite number  of messages and all but finitely many messages are of constant size</a:t>
            </a:r>
          </a:p>
          <a:p>
            <a:endParaRPr lang="en-US" kern="0" dirty="0"/>
          </a:p>
          <a:p>
            <a:r>
              <a:rPr lang="en-US" kern="0" dirty="0">
                <a:solidFill>
                  <a:srgbClr val="000099"/>
                </a:solidFill>
              </a:rPr>
              <a:t>Packet Efficient</a:t>
            </a:r>
            <a:r>
              <a:rPr lang="en-US" kern="0" dirty="0"/>
              <a:t> Implementation: </a:t>
            </a:r>
            <a:r>
              <a:rPr lang="en-US" dirty="0"/>
              <a:t>if all but finitely many messages are transmitted using </a:t>
            </a:r>
            <a:r>
              <a:rPr lang="en-US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/>
              <a:t>packets.</a:t>
            </a:r>
          </a:p>
          <a:p>
            <a:pPr lvl="1"/>
            <a:r>
              <a:rPr lang="en-US" kern="0" dirty="0"/>
              <a:t>Packets of different messages may potentially use different channels</a:t>
            </a:r>
          </a:p>
          <a:p>
            <a:pPr marL="400050" lvl="1" indent="0">
              <a:buNone/>
            </a:pPr>
            <a:r>
              <a:rPr lang="en-US" dirty="0" smtClean="0"/>
              <a:t>⇒ </a:t>
            </a:r>
            <a:r>
              <a:rPr lang="en-US" kern="0" dirty="0" smtClean="0"/>
              <a:t>the </a:t>
            </a:r>
            <a:r>
              <a:rPr lang="en-US" kern="0" dirty="0"/>
              <a:t>number of used channels is not limited</a:t>
            </a:r>
          </a:p>
          <a:p>
            <a:endParaRPr lang="en-US" kern="0" dirty="0" smtClean="0"/>
          </a:p>
          <a:p>
            <a:pPr marL="342900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>
                <a:solidFill>
                  <a:srgbClr val="000099"/>
                </a:solidFill>
              </a:rPr>
              <a:t>Super Packet Efficient </a:t>
            </a:r>
            <a:r>
              <a:rPr lang="en-US" kern="0" dirty="0"/>
              <a:t>Implementation: requires only a </a:t>
            </a:r>
            <a:r>
              <a:rPr lang="en-US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kern="0" dirty="0" smtClean="0"/>
              <a:t>channels to </a:t>
            </a:r>
            <a:r>
              <a:rPr lang="en-US" kern="0" dirty="0"/>
              <a:t>transmit packets of an infinite number </a:t>
            </a:r>
            <a:r>
              <a:rPr lang="en-US" kern="0" dirty="0" smtClean="0"/>
              <a:t>messages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⇒ </a:t>
            </a:r>
            <a:r>
              <a:rPr lang="en-US" kern="0" dirty="0" smtClean="0"/>
              <a:t>the number of used channels is limited</a:t>
            </a:r>
            <a:endParaRPr lang="en-US" kern="0" dirty="0"/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4803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73"/>
    </mc:Choice>
    <mc:Fallback xmlns="">
      <p:transition spd="slow" advTm="5297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085" t="20826" r="59876" b="28443"/>
          <a:stretch/>
        </p:blipFill>
        <p:spPr>
          <a:xfrm>
            <a:off x="5715000" y="1965176"/>
            <a:ext cx="2819400" cy="2558344"/>
          </a:xfrm>
          <a:prstGeom prst="rect">
            <a:avLst/>
          </a:prstGeom>
        </p:spPr>
      </p:pic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0010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Implementation conditions</a:t>
            </a:r>
          </a:p>
          <a:p>
            <a:r>
              <a:rPr lang="en-US" dirty="0" smtClean="0"/>
              <a:t>Omega </a:t>
            </a:r>
            <a:r>
              <a:rPr lang="en-US" dirty="0"/>
              <a:t>is impossible to implement in </a:t>
            </a:r>
            <a:r>
              <a:rPr lang="en-US" dirty="0" smtClean="0"/>
              <a:t>the asynchronous </a:t>
            </a:r>
            <a:r>
              <a:rPr lang="en-US" dirty="0"/>
              <a:t>system model  </a:t>
            </a:r>
            <a:endParaRPr lang="en-US" dirty="0" smtClean="0"/>
          </a:p>
          <a:p>
            <a:r>
              <a:rPr lang="en-US" dirty="0" smtClean="0"/>
              <a:t>Must strengthen the system model with </a:t>
            </a:r>
            <a:r>
              <a:rPr lang="en-US" dirty="0"/>
              <a:t>added synchrony and reliability </a:t>
            </a:r>
            <a:r>
              <a:rPr lang="en-US" dirty="0" smtClean="0"/>
              <a:t>assumptions</a:t>
            </a:r>
          </a:p>
          <a:p>
            <a:r>
              <a:rPr lang="en-US" altLang="zh-TW" dirty="0"/>
              <a:t>What is the least restrictive communication model to implement Omega</a:t>
            </a:r>
            <a:r>
              <a:rPr lang="en-US" altLang="zh-TW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en-US" altLang="zh-TW" sz="900" dirty="0" smtClean="0">
              <a:sym typeface="Symbol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274477"/>
            <a:ext cx="6253163" cy="48276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ea typeface="PMingLiU" pitchFamily="16" charset="-120"/>
              </a:rPr>
              <a:t>Omega Implementations</a:t>
            </a:r>
            <a:endParaRPr lang="en-US" altLang="zh-TW" sz="3200" dirty="0" smtClean="0">
              <a:solidFill>
                <a:srgbClr val="FF0000"/>
              </a:solidFill>
              <a:ea typeface="PMingLiU" pitchFamily="16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5943600"/>
            <a:ext cx="6818983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TW" sz="1600" dirty="0">
                <a:solidFill>
                  <a:srgbClr val="FF0000"/>
                </a:solidFill>
                <a:ea typeface="PMingLiU" pitchFamily="16" charset="-120"/>
                <a:cs typeface="Times New Roman" pitchFamily="18" charset="0"/>
              </a:rPr>
              <a:t>If channel timeliness/reliability is arbitrary, </a:t>
            </a:r>
            <a:br>
              <a:rPr lang="en-US" altLang="zh-TW" sz="1600" dirty="0">
                <a:solidFill>
                  <a:srgbClr val="FF0000"/>
                </a:solidFill>
                <a:ea typeface="PMingLiU" pitchFamily="16" charset="-120"/>
                <a:cs typeface="Times New Roman" pitchFamily="18" charset="0"/>
              </a:rPr>
            </a:br>
            <a:r>
              <a:rPr lang="en-US" altLang="zh-TW" sz="1600" dirty="0">
                <a:solidFill>
                  <a:srgbClr val="FF0000"/>
                </a:solidFill>
                <a:ea typeface="PMingLiU" pitchFamily="16" charset="-120"/>
                <a:cs typeface="Times New Roman" pitchFamily="18" charset="0"/>
              </a:rPr>
              <a:t>what are the </a:t>
            </a:r>
            <a:r>
              <a:rPr lang="en-US" altLang="zh-TW" sz="1600" dirty="0" err="1">
                <a:solidFill>
                  <a:srgbClr val="FF0000"/>
                </a:solidFill>
                <a:ea typeface="PMingLiU" pitchFamily="16" charset="-120"/>
                <a:cs typeface="Times New Roman" pitchFamily="18" charset="0"/>
              </a:rPr>
              <a:t>necessary&amp;sufficient</a:t>
            </a:r>
            <a:r>
              <a:rPr lang="en-US" altLang="zh-TW" sz="1600" dirty="0">
                <a:solidFill>
                  <a:srgbClr val="FF0000"/>
                </a:solidFill>
                <a:ea typeface="PMingLiU" pitchFamily="16" charset="-120"/>
                <a:cs typeface="Times New Roman" pitchFamily="18" charset="0"/>
              </a:rPr>
              <a:t> conditions for Omega implementation</a:t>
            </a:r>
            <a:r>
              <a:rPr lang="en-US" altLang="zh-TW" sz="1600" dirty="0" smtClean="0">
                <a:solidFill>
                  <a:srgbClr val="FF0000"/>
                </a:solidFill>
                <a:ea typeface="PMingLiU" pitchFamily="16" charset="-120"/>
                <a:cs typeface="Times New Roman" pitchFamily="18" charset="0"/>
              </a:rPr>
              <a:t>?</a:t>
            </a:r>
            <a:endParaRPr lang="en-US" altLang="zh-TW" sz="1600" dirty="0">
              <a:ea typeface="PMingLiU" pitchFamily="16" charset="-12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105400" y="3523718"/>
            <a:ext cx="1828801" cy="461665"/>
            <a:chOff x="8839200" y="4479070"/>
            <a:chExt cx="1828801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9144001" y="447907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timely channel</a:t>
              </a:r>
            </a:p>
            <a:p>
              <a:r>
                <a:rPr lang="en-US" sz="1200" dirty="0" smtClean="0"/>
                <a:t>drops all packets</a:t>
              </a:r>
              <a:endParaRPr lang="en-US" sz="1200" dirty="0"/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>
              <a:off x="8839200" y="4621695"/>
              <a:ext cx="304800" cy="0"/>
            </a:xfrm>
            <a:prstGeom prst="straightConnector1">
              <a:avLst/>
            </a:prstGeom>
            <a:solidFill>
              <a:srgbClr val="00CC00">
                <a:alpha val="45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med"/>
              <a:tailEnd type="triangle" w="sm" len="med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8839200" y="4846983"/>
              <a:ext cx="304800" cy="0"/>
            </a:xfrm>
            <a:prstGeom prst="straightConnector1">
              <a:avLst/>
            </a:prstGeom>
            <a:solidFill>
              <a:srgbClr val="00CC00">
                <a:alpha val="45000"/>
              </a:srgbClr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med"/>
              <a:tailEnd type="triangle" w="sm" len="med"/>
            </a:ln>
            <a:effectLst/>
          </p:spPr>
        </p:cxn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2286000"/>
            <a:ext cx="5715000" cy="188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zh-TW" kern="0" dirty="0" smtClean="0">
                <a:sym typeface="Symbol"/>
              </a:rPr>
              <a:t>Aguilera et al. </a:t>
            </a:r>
            <a:r>
              <a:rPr lang="en-US" altLang="zh-TW" kern="0" dirty="0" smtClean="0">
                <a:solidFill>
                  <a:srgbClr val="000099"/>
                </a:solidFill>
                <a:sym typeface="Symbol"/>
              </a:rPr>
              <a:t>[1]</a:t>
            </a:r>
            <a:r>
              <a:rPr lang="en-US" kern="0" dirty="0" smtClean="0"/>
              <a:t> algorithm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altLang="zh-TW" kern="0" dirty="0" smtClean="0">
                <a:sym typeface="Symbol"/>
              </a:rPr>
              <a:t>Requires at least one process to have eventually timely channels to all correct processes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altLang="zh-TW" kern="0" dirty="0" smtClean="0">
                <a:sym typeface="Symbol"/>
              </a:rPr>
              <a:t>Requires a (possibly different) single process to have fair-</a:t>
            </a:r>
            <a:r>
              <a:rPr lang="en-US" altLang="zh-TW" kern="0" dirty="0" err="1" smtClean="0">
                <a:sym typeface="Symbol"/>
              </a:rPr>
              <a:t>lossy</a:t>
            </a:r>
            <a:r>
              <a:rPr lang="en-US" altLang="zh-TW" kern="0" dirty="0" smtClean="0">
                <a:sym typeface="Symbol"/>
              </a:rPr>
              <a:t> channels to/from all others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altLang="zh-TW" kern="0">
                <a:sym typeface="Symbol"/>
              </a:rPr>
              <a:t>Message </a:t>
            </a:r>
            <a:r>
              <a:rPr lang="en-US" altLang="zh-TW" kern="0" smtClean="0">
                <a:sym typeface="Symbol"/>
              </a:rPr>
              <a:t>efficient </a:t>
            </a:r>
            <a:endParaRPr lang="en-US" altLang="zh-TW" kern="0" dirty="0">
              <a:sym typeface="Symbol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4267200"/>
            <a:ext cx="8001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00000"/>
              </a:lnSpc>
              <a:buNone/>
              <a:defRPr/>
            </a:pPr>
            <a:r>
              <a:rPr lang="en-US" kern="0" dirty="0" err="1" smtClean="0"/>
              <a:t>Delporte-Gallot</a:t>
            </a:r>
            <a:r>
              <a:rPr lang="en-US" kern="0" dirty="0" smtClean="0"/>
              <a:t> et al. </a:t>
            </a:r>
            <a:r>
              <a:rPr lang="en-US" kern="0" dirty="0" smtClean="0">
                <a:solidFill>
                  <a:srgbClr val="000099"/>
                </a:solidFill>
              </a:rPr>
              <a:t>[9] </a:t>
            </a:r>
            <a:r>
              <a:rPr lang="en-US" kern="0" dirty="0" smtClean="0"/>
              <a:t>algorithm determines timely channel graph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kern="0" dirty="0" smtClean="0"/>
              <a:t>Can be used to construct Omega</a:t>
            </a:r>
            <a:endParaRPr lang="en-US" altLang="zh-TW" kern="0" dirty="0" smtClean="0">
              <a:solidFill>
                <a:srgbClr val="FF0000"/>
              </a:solidFill>
              <a:sym typeface="Symbol"/>
            </a:endParaRPr>
          </a:p>
          <a:p>
            <a:r>
              <a:rPr lang="en-US" altLang="zh-TW" kern="0" dirty="0" smtClean="0">
                <a:ea typeface="PMingLiU" pitchFamily="16" charset="-120"/>
                <a:cs typeface="Times New Roman" pitchFamily="18" charset="0"/>
              </a:rPr>
              <a:t>Requires at least one process to have timely paths to all correct processes</a:t>
            </a:r>
          </a:p>
          <a:p>
            <a:r>
              <a:rPr lang="en-US" altLang="zh-TW" kern="0" dirty="0" smtClean="0">
                <a:ea typeface="PMingLiU" pitchFamily="16" charset="-120"/>
                <a:cs typeface="Times New Roman" pitchFamily="18" charset="0"/>
              </a:rPr>
              <a:t>Requires all channels to be reliable</a:t>
            </a:r>
          </a:p>
          <a:p>
            <a:r>
              <a:rPr lang="en-US" altLang="zh-TW" kern="0" dirty="0">
                <a:ea typeface="PMingLiU" pitchFamily="16" charset="-120"/>
                <a:cs typeface="Times New Roman" pitchFamily="18" charset="0"/>
              </a:rPr>
              <a:t>Super packet efficient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zh-TW" kern="0" dirty="0"/>
          </a:p>
        </p:txBody>
      </p:sp>
    </p:spTree>
    <p:extLst>
      <p:ext uri="{BB962C8B-B14F-4D97-AF65-F5344CB8AC3E}">
        <p14:creationId xmlns:p14="http://schemas.microsoft.com/office/powerpoint/2010/main" val="281305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7"/>
    </mc:Choice>
    <mc:Fallback xmlns="">
      <p:transition spd="slow" advTm="16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274477"/>
            <a:ext cx="6253163" cy="48276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ea typeface="PMingLiU" pitchFamily="16" charset="-120"/>
              </a:rPr>
              <a:t>Single-hop vs. Multi-hop</a:t>
            </a:r>
            <a:endParaRPr lang="en-US" altLang="zh-TW" dirty="0">
              <a:ea typeface="PMingLiU" pitchFamily="16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142186"/>
                <a:ext cx="8305800" cy="377407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rgbClr val="000099"/>
                    </a:solidFill>
                    <a:sym typeface="Symbol"/>
                  </a:rPr>
                  <a:t>Theorems 1 and 2 (summarized): </a:t>
                </a:r>
                <a:r>
                  <a:rPr lang="en-US" altLang="zh-TW" dirty="0" smtClean="0">
                    <a:sym typeface="Symbol"/>
                  </a:rPr>
                  <a:t>If </a:t>
                </a:r>
                <a:r>
                  <a:rPr lang="en-US" altLang="zh-TW" dirty="0">
                    <a:solidFill>
                      <a:srgbClr val="000099"/>
                    </a:solidFill>
                    <a:sym typeface="Symbol"/>
                  </a:rPr>
                  <a:t>timely channel probability </a:t>
                </a:r>
                <a:r>
                  <a:rPr lang="en-US" altLang="zh-TW" dirty="0">
                    <a:sym typeface="Symbol"/>
                  </a:rPr>
                  <a:t>is</a:t>
                </a:r>
                <a:r>
                  <a:rPr lang="en-US" altLang="zh-TW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/>
                      </a:rPr>
                      <m:t>𝑝</m:t>
                    </m:r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/>
                      </a:rPr>
                      <m:t>&lt;1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/>
                      </a:rPr>
                      <m:t>𝑓𝑜𝑟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/>
                      </a:rPr>
                      <m:t>𝑒𝑎𝑐h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/>
                      </a:rPr>
                      <m:t>𝑐h𝑎𝑛𝑛𝑒𝑙</m:t>
                    </m:r>
                  </m:oMath>
                </a14:m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/>
                  <a:t>then</a:t>
                </a:r>
                <a:r>
                  <a:rPr lang="en-US" dirty="0" smtClean="0"/>
                  <a:t>, as network size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/>
                  <a:t>grows, </a:t>
                </a:r>
                <a:r>
                  <a:rPr lang="en-US" dirty="0"/>
                  <a:t>the probability of leader </a:t>
                </a:r>
                <a:r>
                  <a:rPr lang="en-US" dirty="0" smtClean="0"/>
                  <a:t>existence using</a:t>
                </a:r>
              </a:p>
              <a:p>
                <a:r>
                  <a:rPr lang="en-US" altLang="zh-TW" dirty="0" smtClean="0">
                    <a:solidFill>
                      <a:srgbClr val="FF0000"/>
                    </a:solidFill>
                    <a:sym typeface="Symbol"/>
                  </a:rPr>
                  <a:t>Single-hop</a:t>
                </a:r>
                <a:r>
                  <a:rPr lang="en-US" altLang="zh-TW" dirty="0" smtClean="0">
                    <a:sym typeface="Symbol"/>
                  </a:rPr>
                  <a:t> direct communication: </a:t>
                </a:r>
                <a:r>
                  <a:rPr lang="en-US" dirty="0" smtClean="0"/>
                  <a:t>approaches </a:t>
                </a:r>
                <a:r>
                  <a:rPr lang="en-US" dirty="0">
                    <a:solidFill>
                      <a:srgbClr val="FF0000"/>
                    </a:solidFill>
                  </a:rPr>
                  <a:t>zero</a:t>
                </a:r>
                <a:r>
                  <a:rPr lang="en-US" dirty="0" smtClean="0"/>
                  <a:t> exponentially fast </a:t>
                </a:r>
              </a:p>
              <a:p>
                <a:r>
                  <a:rPr lang="en-US" altLang="zh-TW" dirty="0" smtClean="0">
                    <a:solidFill>
                      <a:srgbClr val="FF0000"/>
                    </a:solidFill>
                    <a:sym typeface="Symbol"/>
                  </a:rPr>
                  <a:t>Multiple-hop </a:t>
                </a:r>
                <a:r>
                  <a:rPr lang="en-US" altLang="zh-TW" dirty="0">
                    <a:sym typeface="Symbol"/>
                  </a:rPr>
                  <a:t>communication: </a:t>
                </a:r>
                <a:r>
                  <a:rPr lang="en-US" altLang="zh-TW" dirty="0" smtClean="0">
                    <a:sym typeface="Symbol"/>
                  </a:rPr>
                  <a:t>approaches </a:t>
                </a:r>
                <a:r>
                  <a:rPr lang="en-US" altLang="zh-TW" dirty="0">
                    <a:solidFill>
                      <a:srgbClr val="FF0000"/>
                    </a:solidFill>
                    <a:sym typeface="Symbol"/>
                  </a:rPr>
                  <a:t>one</a:t>
                </a:r>
                <a:r>
                  <a:rPr lang="en-US" altLang="zh-TW" dirty="0" smtClean="0">
                    <a:sym typeface="Symbol"/>
                  </a:rPr>
                  <a:t> </a:t>
                </a:r>
                <a:r>
                  <a:rPr lang="en-US" altLang="zh-TW" dirty="0">
                    <a:sym typeface="Symbol"/>
                  </a:rPr>
                  <a:t>exponentially </a:t>
                </a:r>
                <a:r>
                  <a:rPr lang="en-US" altLang="zh-TW" dirty="0" smtClean="0">
                    <a:sym typeface="Symbol"/>
                  </a:rPr>
                  <a:t>fast</a:t>
                </a:r>
              </a:p>
              <a:p>
                <a:endParaRPr lang="en-US" altLang="zh-TW" dirty="0" smtClean="0">
                  <a:sym typeface="Symbol"/>
                </a:endParaRPr>
              </a:p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rgbClr val="000099"/>
                    </a:solidFill>
                  </a:rPr>
                  <a:t>Theorems </a:t>
                </a:r>
                <a:r>
                  <a:rPr lang="en-US" altLang="zh-TW" b="1" dirty="0">
                    <a:solidFill>
                      <a:srgbClr val="000099"/>
                    </a:solidFill>
                  </a:rPr>
                  <a:t>3 and 4 (summarized</a:t>
                </a:r>
                <a:r>
                  <a:rPr lang="en-US" altLang="zh-TW" b="1" dirty="0" smtClean="0">
                    <a:solidFill>
                      <a:srgbClr val="000099"/>
                    </a:solidFill>
                  </a:rPr>
                  <a:t>): </a:t>
                </a:r>
                <a:r>
                  <a:rPr lang="en-US" altLang="zh-TW" dirty="0"/>
                  <a:t>The probability of a </a:t>
                </a:r>
                <a:r>
                  <a:rPr lang="en-US" altLang="zh-TW" dirty="0">
                    <a:solidFill>
                      <a:srgbClr val="000099"/>
                    </a:solidFill>
                  </a:rPr>
                  <a:t>leader persisting </a:t>
                </a:r>
                <a:r>
                  <a:rPr lang="en-US" altLang="zh-TW" dirty="0"/>
                  <a:t>while the timeliness </a:t>
                </a:r>
                <a:r>
                  <a:rPr lang="en-US" altLang="zh-TW" dirty="0" smtClean="0"/>
                  <a:t>of channels </a:t>
                </a:r>
                <a:r>
                  <a:rPr lang="en-US" altLang="zh-TW" dirty="0"/>
                  <a:t>change</a:t>
                </a:r>
              </a:p>
              <a:p>
                <a:r>
                  <a:rPr lang="en-US" altLang="zh-TW" dirty="0">
                    <a:solidFill>
                      <a:srgbClr val="FF0000"/>
                    </a:solidFill>
                    <a:sym typeface="Symbol"/>
                  </a:rPr>
                  <a:t>Single-hop</a:t>
                </a:r>
                <a:r>
                  <a:rPr lang="en-US" altLang="zh-TW" dirty="0">
                    <a:sym typeface="Symbol"/>
                  </a:rPr>
                  <a:t> </a:t>
                </a:r>
                <a:r>
                  <a:rPr lang="en-US" altLang="zh-TW" dirty="0" smtClean="0">
                    <a:sym typeface="Symbol"/>
                  </a:rPr>
                  <a:t>tends to </a:t>
                </a:r>
                <a:r>
                  <a:rPr lang="en-US" altLang="zh-TW" dirty="0">
                    <a:solidFill>
                      <a:srgbClr val="FF0000"/>
                    </a:solidFill>
                    <a:sym typeface="Symbol"/>
                  </a:rPr>
                  <a:t>zero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altLang="zh-TW" dirty="0">
                    <a:solidFill>
                      <a:srgbClr val="FF0000"/>
                    </a:solidFill>
                    <a:sym typeface="Symbol"/>
                  </a:rPr>
                  <a:t>Multiple-hop </a:t>
                </a:r>
                <a:r>
                  <a:rPr lang="en-US" altLang="zh-TW" dirty="0" smtClean="0">
                    <a:sym typeface="Symbol"/>
                  </a:rPr>
                  <a:t>tends to </a:t>
                </a:r>
                <a:r>
                  <a:rPr lang="en-US" altLang="zh-TW" dirty="0" smtClean="0">
                    <a:solidFill>
                      <a:srgbClr val="FF0000"/>
                    </a:solidFill>
                    <a:sym typeface="Symbol"/>
                  </a:rPr>
                  <a:t>infinity</a:t>
                </a:r>
              </a:p>
              <a:p>
                <a:endParaRPr lang="en-US" altLang="zh-TW" dirty="0">
                  <a:solidFill>
                    <a:srgbClr val="FF0000"/>
                  </a:solidFill>
                  <a:sym typeface="Symbol"/>
                </a:endParaRPr>
              </a:p>
              <a:p>
                <a:pPr marL="0" indent="0">
                  <a:buNone/>
                </a:pPr>
                <a:r>
                  <a:rPr lang="en-US" kern="1200" dirty="0" smtClean="0"/>
                  <a:t>Practically speaking, a </a:t>
                </a:r>
                <a:r>
                  <a:rPr lang="en-US" kern="1200" dirty="0"/>
                  <a:t>multi-hop omega implementation is far more </a:t>
                </a:r>
                <a:r>
                  <a:rPr lang="en-US" kern="1200" dirty="0" smtClean="0"/>
                  <a:t>likely to </a:t>
                </a:r>
                <a:r>
                  <a:rPr lang="en-US" kern="1200" dirty="0"/>
                  <a:t>succeed in establishing </a:t>
                </a:r>
                <a:r>
                  <a:rPr lang="en-US" kern="1200" dirty="0" smtClean="0"/>
                  <a:t>a persistent leader</a:t>
                </a:r>
                <a:endParaRPr lang="en-US" altLang="zh-TW" dirty="0">
                  <a:solidFill>
                    <a:srgbClr val="FF0000"/>
                  </a:solidFill>
                  <a:sym typeface="Symbol"/>
                </a:endParaRPr>
              </a:p>
              <a:p>
                <a:pPr marL="0" indent="0">
                  <a:buNone/>
                </a:pPr>
                <a:endParaRPr lang="en-US" altLang="zh-TW" dirty="0" smtClean="0">
                  <a:sym typeface="Symbol"/>
                </a:endParaRPr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142186"/>
                <a:ext cx="8305800" cy="3774070"/>
              </a:xfrm>
              <a:blipFill>
                <a:blip r:embed="rId3"/>
                <a:stretch>
                  <a:fillRect l="-441" t="-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Group 64"/>
          <p:cNvGrpSpPr/>
          <p:nvPr/>
        </p:nvGrpSpPr>
        <p:grpSpPr>
          <a:xfrm>
            <a:off x="5943600" y="4495800"/>
            <a:ext cx="1954534" cy="2053548"/>
            <a:chOff x="4517852" y="1801512"/>
            <a:chExt cx="1954534" cy="2053548"/>
          </a:xfrm>
        </p:grpSpPr>
        <p:pic>
          <p:nvPicPr>
            <p:cNvPr id="1026" name="Picture 2" descr="Image result for graph clique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560" t="50857" b="8636"/>
            <a:stretch/>
          </p:blipFill>
          <p:spPr bwMode="auto">
            <a:xfrm>
              <a:off x="4724400" y="2129435"/>
              <a:ext cx="1447800" cy="1434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1" name="Text Box 3"/>
            <p:cNvSpPr txBox="1">
              <a:spLocks noChangeArrowheads="1"/>
            </p:cNvSpPr>
            <p:nvPr/>
          </p:nvSpPr>
          <p:spPr bwMode="auto">
            <a:xfrm>
              <a:off x="5350416" y="1801512"/>
              <a:ext cx="295571" cy="34073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122" name="Text Box 3"/>
            <p:cNvSpPr txBox="1">
              <a:spLocks noChangeArrowheads="1"/>
            </p:cNvSpPr>
            <p:nvPr/>
          </p:nvSpPr>
          <p:spPr bwMode="auto">
            <a:xfrm>
              <a:off x="6092803" y="2188476"/>
              <a:ext cx="342058" cy="34073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123" name="Text Box 3"/>
            <p:cNvSpPr txBox="1">
              <a:spLocks noChangeArrowheads="1"/>
            </p:cNvSpPr>
            <p:nvPr/>
          </p:nvSpPr>
          <p:spPr bwMode="auto">
            <a:xfrm>
              <a:off x="5831831" y="3514325"/>
              <a:ext cx="295571" cy="34073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124" name="Text Box 3"/>
            <p:cNvSpPr txBox="1">
              <a:spLocks noChangeArrowheads="1"/>
            </p:cNvSpPr>
            <p:nvPr/>
          </p:nvSpPr>
          <p:spPr bwMode="auto">
            <a:xfrm>
              <a:off x="6176815" y="2817826"/>
              <a:ext cx="295571" cy="34073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125" name="Text Box 3"/>
            <p:cNvSpPr txBox="1">
              <a:spLocks noChangeArrowheads="1"/>
            </p:cNvSpPr>
            <p:nvPr/>
          </p:nvSpPr>
          <p:spPr bwMode="auto">
            <a:xfrm>
              <a:off x="4517852" y="2852568"/>
              <a:ext cx="250687" cy="34073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t</a:t>
              </a:r>
            </a:p>
          </p:txBody>
        </p:sp>
        <p:sp>
          <p:nvSpPr>
            <p:cNvPr id="126" name="Text Box 3"/>
            <p:cNvSpPr txBox="1">
              <a:spLocks noChangeArrowheads="1"/>
            </p:cNvSpPr>
            <p:nvPr/>
          </p:nvSpPr>
          <p:spPr bwMode="auto">
            <a:xfrm>
              <a:off x="4967489" y="3488147"/>
              <a:ext cx="284350" cy="34073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120" name="Text Box 3"/>
            <p:cNvSpPr txBox="1">
              <a:spLocks noChangeArrowheads="1"/>
            </p:cNvSpPr>
            <p:nvPr/>
          </p:nvSpPr>
          <p:spPr bwMode="auto">
            <a:xfrm>
              <a:off x="4692841" y="2099577"/>
              <a:ext cx="306792" cy="34073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u</a:t>
              </a:r>
            </a:p>
          </p:txBody>
        </p:sp>
        <p:sp>
          <p:nvSpPr>
            <p:cNvPr id="113" name="Oval 9"/>
            <p:cNvSpPr>
              <a:spLocks/>
            </p:cNvSpPr>
            <p:nvPr/>
          </p:nvSpPr>
          <p:spPr bwMode="auto">
            <a:xfrm>
              <a:off x="4917806" y="2396747"/>
              <a:ext cx="151882" cy="118801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4" name="Oval 9"/>
            <p:cNvSpPr>
              <a:spLocks/>
            </p:cNvSpPr>
            <p:nvPr/>
          </p:nvSpPr>
          <p:spPr bwMode="auto">
            <a:xfrm>
              <a:off x="5396909" y="2142409"/>
              <a:ext cx="151882" cy="118801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5" name="Oval 9"/>
            <p:cNvSpPr>
              <a:spLocks/>
            </p:cNvSpPr>
            <p:nvPr/>
          </p:nvSpPr>
          <p:spPr bwMode="auto">
            <a:xfrm>
              <a:off x="5943600" y="2403415"/>
              <a:ext cx="151882" cy="118801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6" name="Oval 9"/>
            <p:cNvSpPr>
              <a:spLocks/>
            </p:cNvSpPr>
            <p:nvPr/>
          </p:nvSpPr>
          <p:spPr bwMode="auto">
            <a:xfrm>
              <a:off x="4794343" y="2920763"/>
              <a:ext cx="151882" cy="118801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7" name="Oval 9"/>
            <p:cNvSpPr>
              <a:spLocks/>
            </p:cNvSpPr>
            <p:nvPr/>
          </p:nvSpPr>
          <p:spPr bwMode="auto">
            <a:xfrm>
              <a:off x="5102196" y="3379339"/>
              <a:ext cx="151882" cy="118801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8" name="Oval 9"/>
            <p:cNvSpPr>
              <a:spLocks/>
            </p:cNvSpPr>
            <p:nvPr/>
          </p:nvSpPr>
          <p:spPr bwMode="auto">
            <a:xfrm>
              <a:off x="5715000" y="3405908"/>
              <a:ext cx="151882" cy="118801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9" name="Oval 9"/>
            <p:cNvSpPr>
              <a:spLocks/>
            </p:cNvSpPr>
            <p:nvPr/>
          </p:nvSpPr>
          <p:spPr bwMode="auto">
            <a:xfrm>
              <a:off x="6069350" y="2960156"/>
              <a:ext cx="151882" cy="118801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927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914400" y="1600200"/>
            <a:ext cx="7086600" cy="1447800"/>
          </a:xfrm>
          <a:prstGeom prst="rect">
            <a:avLst/>
          </a:prstGeom>
          <a:solidFill>
            <a:srgbClr val="FFFF00">
              <a:alpha val="45000"/>
            </a:srgb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6253163" cy="48276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ea typeface="PMingLiU" pitchFamily="16" charset="-120"/>
              </a:rPr>
              <a:t>Our Deterministic Results</a:t>
            </a:r>
            <a:endParaRPr lang="en-US" altLang="zh-TW" sz="3200" dirty="0" smtClean="0">
              <a:solidFill>
                <a:srgbClr val="FF0000"/>
              </a:solidFill>
              <a:ea typeface="PMingLiU" pitchFamily="16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752600"/>
            <a:ext cx="6172200" cy="3810000"/>
          </a:xfrm>
        </p:spPr>
        <p:txBody>
          <a:bodyPr/>
          <a:lstStyle/>
          <a:p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Prove necessary conditions for Omega </a:t>
            </a:r>
          </a:p>
          <a:p>
            <a:pPr lvl="1"/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At least one process (leader) needs to have a timely path to all correct processes</a:t>
            </a:r>
          </a:p>
          <a:p>
            <a:pPr lvl="1"/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All processes have to have a fair-</a:t>
            </a:r>
            <a:r>
              <a:rPr lang="en-US" altLang="zh-TW" dirty="0" err="1" smtClean="0">
                <a:ea typeface="PMingLiU" pitchFamily="16" charset="-120"/>
                <a:cs typeface="Times New Roman" pitchFamily="18" charset="0"/>
              </a:rPr>
              <a:t>lossy</a:t>
            </a:r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 path to the leader</a:t>
            </a:r>
          </a:p>
          <a:p>
            <a:pPr marL="400050" lvl="1" indent="0">
              <a:buNone/>
            </a:pPr>
            <a:endParaRPr lang="en-US" altLang="zh-TW" dirty="0" smtClean="0">
              <a:ea typeface="PMingLiU" pitchFamily="16" charset="-120"/>
              <a:cs typeface="Times New Roman" pitchFamily="18" charset="0"/>
            </a:endParaRPr>
          </a:p>
          <a:p>
            <a:r>
              <a:rPr lang="en-US" altLang="zh-TW" dirty="0">
                <a:ea typeface="PMingLiU" pitchFamily="16" charset="-120"/>
                <a:cs typeface="Times New Roman" pitchFamily="18" charset="0"/>
              </a:rPr>
              <a:t>Present an algorithm </a:t>
            </a:r>
            <a:r>
              <a:rPr lang="en-US" altLang="zh-TW" b="1" dirty="0">
                <a:solidFill>
                  <a:srgbClr val="000099"/>
                </a:solidFill>
              </a:rPr>
              <a:t>MPO</a:t>
            </a:r>
            <a:r>
              <a:rPr lang="en-US" altLang="zh-TW" dirty="0">
                <a:ea typeface="PMingLiU" pitchFamily="16" charset="-120"/>
                <a:cs typeface="Times New Roman" pitchFamily="18" charset="0"/>
              </a:rPr>
              <a:t> that implements Omega under these conditions</a:t>
            </a:r>
          </a:p>
          <a:p>
            <a:pPr marL="400050" lvl="1" indent="0">
              <a:buNone/>
            </a:pPr>
            <a:r>
              <a:rPr lang="en-US" dirty="0"/>
              <a:t>⇒ the conditions are necessary and sufficient</a:t>
            </a:r>
            <a:endParaRPr lang="en-US" altLang="zh-TW" dirty="0">
              <a:ea typeface="PMingLiU" pitchFamily="16" charset="-120"/>
              <a:cs typeface="Times New Roman" pitchFamily="18" charset="0"/>
            </a:endParaRPr>
          </a:p>
          <a:p>
            <a:pPr marL="400050" lvl="1" indent="0">
              <a:buNone/>
            </a:pPr>
            <a:endParaRPr lang="en-US" altLang="zh-TW" dirty="0" smtClean="0">
              <a:ea typeface="PMingLiU" pitchFamily="16" charset="-120"/>
              <a:cs typeface="Times New Roman" pitchFamily="18" charset="0"/>
            </a:endParaRPr>
          </a:p>
          <a:p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Prove cannot </a:t>
            </a:r>
            <a:r>
              <a:rPr lang="en-US" altLang="zh-TW" dirty="0">
                <a:ea typeface="PMingLiU" pitchFamily="16" charset="-120"/>
                <a:cs typeface="Times New Roman" pitchFamily="18" charset="0"/>
              </a:rPr>
              <a:t>have </a:t>
            </a:r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super packet-efficient </a:t>
            </a:r>
            <a:r>
              <a:rPr lang="en-US" altLang="zh-TW" dirty="0">
                <a:ea typeface="PMingLiU" pitchFamily="16" charset="-120"/>
                <a:cs typeface="Times New Roman" pitchFamily="18" charset="0"/>
              </a:rPr>
              <a:t>algorithm </a:t>
            </a:r>
          </a:p>
          <a:p>
            <a:pPr marL="400050" lvl="1" indent="0">
              <a:buNone/>
            </a:pPr>
            <a:r>
              <a:rPr lang="en-US" dirty="0"/>
              <a:t>⇒ </a:t>
            </a:r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>Algorithm of </a:t>
            </a:r>
            <a:r>
              <a:rPr lang="en-US" dirty="0" err="1" smtClean="0"/>
              <a:t>Delporte-Gallot</a:t>
            </a:r>
            <a:r>
              <a:rPr lang="en-US" dirty="0"/>
              <a:t> </a:t>
            </a:r>
            <a:r>
              <a:rPr lang="en-US" dirty="0" smtClean="0"/>
              <a:t>et al. channel reliability requirement is necessary </a:t>
            </a:r>
            <a:r>
              <a:rPr lang="en-US" altLang="zh-TW" dirty="0" smtClean="0">
                <a:ea typeface="PMingLiU" pitchFamily="16" charset="-120"/>
                <a:cs typeface="Times New Roman" pitchFamily="18" charset="0"/>
              </a:rPr>
              <a:t/>
            </a:r>
            <a:br>
              <a:rPr lang="en-US" altLang="zh-TW" dirty="0" smtClean="0">
                <a:ea typeface="PMingLiU" pitchFamily="16" charset="-120"/>
                <a:cs typeface="Times New Roman" pitchFamily="18" charset="0"/>
              </a:rPr>
            </a:br>
            <a:endParaRPr lang="en-US" altLang="zh-TW" dirty="0" smtClean="0">
              <a:ea typeface="PMingLiU" pitchFamily="16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3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Number of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97" y="1600200"/>
            <a:ext cx="8228013" cy="81201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9"/>
                </a:solidFill>
              </a:rPr>
              <a:t>Theorem 5 and Corollary 1 (summarized): </a:t>
            </a:r>
            <a:r>
              <a:rPr lang="en-US" dirty="0" smtClean="0">
                <a:solidFill>
                  <a:schemeClr val="tx1"/>
                </a:solidFill>
              </a:rPr>
              <a:t>In an implementation of Omega, at least one process needs to send infinitely many timely messages.  This process must be the leader.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</a:tabLst>
              <a:defRPr/>
            </a:pPr>
            <a:fld id="{B84FC855-50A3-4246-82EC-1C8537E4B17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 bwMode="auto">
          <a:xfrm>
            <a:off x="3000742" y="2380589"/>
            <a:ext cx="5715000" cy="37540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q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138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850"/>
              </a:spcAft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q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575"/>
              </a:spcAft>
              <a:buClr>
                <a:schemeClr val="accent6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Intuition:  </a:t>
            </a:r>
            <a:r>
              <a:rPr lang="en-US" noProof="0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leader needs to periodically inform other processes of its </a:t>
            </a:r>
            <a:r>
              <a:rPr lang="en-US" dirty="0" smtClean="0">
                <a:solidFill>
                  <a:schemeClr val="tx1"/>
                </a:solidFill>
              </a:rPr>
              <a:t>correctness or </a:t>
            </a:r>
            <a:r>
              <a:rPr lang="en-US" dirty="0">
                <a:solidFill>
                  <a:schemeClr val="tx1"/>
                </a:solidFill>
              </a:rPr>
              <a:t>they will not be able to detect its crash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E7">
                  <a:lumMod val="75000"/>
                </a:srgbClr>
              </a:buClr>
              <a:buSzPct val="100000"/>
              <a:buNone/>
              <a:tabLst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Arial"/>
              </a:rPr>
              <a:t>Why?: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Cannot distinguish between crashed and slow process thus toggling between leaders may occur</a:t>
            </a:r>
          </a:p>
          <a:p>
            <a:pPr marL="342900" marR="0" lvl="0" indent="-342900" algn="l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E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process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 </a:t>
            </a:r>
            <a:r>
              <a:rPr lang="en-US" kern="0" dirty="0" smtClean="0">
                <a:latin typeface="Arial"/>
              </a:rPr>
              <a:t>be the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</a:t>
            </a:r>
          </a:p>
          <a:p>
            <a:pPr marL="342900" marR="0" lvl="0" indent="-342900" algn="l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E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lang="en-US" b="1" kern="0" dirty="0">
                <a:solidFill>
                  <a:srgbClr val="000099"/>
                </a:solidFill>
                <a:latin typeface="Arial"/>
              </a:rPr>
              <a:t>v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crash</a:t>
            </a:r>
          </a:p>
          <a:p>
            <a:pPr marL="342900" marR="0" lvl="0" indent="-342900" algn="l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E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stops sending timely messages,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thinks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crashed and elects itself as leader</a:t>
            </a:r>
          </a:p>
          <a:p>
            <a:pPr marL="342900" marR="0" lvl="0" indent="-342900" algn="l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E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Send messages arbitrarily and now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picks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 leader</a:t>
            </a:r>
          </a:p>
          <a:p>
            <a:pPr marL="342900" marR="0" lvl="0" indent="-342900" algn="l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E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Repeat as above but with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E7">
                  <a:lumMod val="75000"/>
                </a:srgbClr>
              </a:buClr>
              <a:buSzPct val="100000"/>
              <a:buFont typeface="Wingdings" pitchFamily="2" charset="2"/>
              <a:buChar char="q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75908" y="2886177"/>
            <a:ext cx="2314989" cy="2089223"/>
            <a:chOff x="-1940604" y="1911344"/>
            <a:chExt cx="2314989" cy="2089223"/>
          </a:xfrm>
        </p:grpSpPr>
        <p:sp>
          <p:nvSpPr>
            <p:cNvPr id="45" name="Oval 44"/>
            <p:cNvSpPr>
              <a:spLocks/>
            </p:cNvSpPr>
            <p:nvPr/>
          </p:nvSpPr>
          <p:spPr bwMode="auto">
            <a:xfrm>
              <a:off x="-458073" y="3503384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Oval 28"/>
            <p:cNvSpPr>
              <a:spLocks/>
            </p:cNvSpPr>
            <p:nvPr/>
          </p:nvSpPr>
          <p:spPr bwMode="auto">
            <a:xfrm>
              <a:off x="-1336320" y="3507155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 rot="21437834">
              <a:off x="-487591" y="3379939"/>
              <a:ext cx="455647" cy="570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>
                      <a:alpha val="66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X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66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rot="21437834">
              <a:off x="-1401045" y="3429850"/>
              <a:ext cx="455647" cy="570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>
                      <a:alpha val="66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X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66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Text Box 3"/>
            <p:cNvSpPr txBox="1">
              <a:spLocks noChangeArrowheads="1"/>
            </p:cNvSpPr>
            <p:nvPr/>
          </p:nvSpPr>
          <p:spPr bwMode="auto">
            <a:xfrm>
              <a:off x="-1940604" y="2687464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-1359887" y="3616970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32326" y="2756838"/>
              <a:ext cx="342059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28" name="Oval 27"/>
            <p:cNvSpPr>
              <a:spLocks/>
            </p:cNvSpPr>
            <p:nvPr/>
          </p:nvSpPr>
          <p:spPr bwMode="auto">
            <a:xfrm>
              <a:off x="-1593390" y="2761579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Text Box 3"/>
            <p:cNvSpPr txBox="1">
              <a:spLocks noChangeArrowheads="1"/>
            </p:cNvSpPr>
            <p:nvPr/>
          </p:nvSpPr>
          <p:spPr bwMode="auto">
            <a:xfrm>
              <a:off x="-932579" y="1911344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31" name="Oval 8"/>
            <p:cNvSpPr>
              <a:spLocks/>
            </p:cNvSpPr>
            <p:nvPr/>
          </p:nvSpPr>
          <p:spPr bwMode="auto">
            <a:xfrm>
              <a:off x="-184777" y="2849461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Oval 9"/>
            <p:cNvSpPr>
              <a:spLocks/>
            </p:cNvSpPr>
            <p:nvPr/>
          </p:nvSpPr>
          <p:spPr bwMode="auto">
            <a:xfrm>
              <a:off x="-898125" y="2191615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31" idx="5"/>
              <a:endCxn id="29" idx="0"/>
            </p:cNvCxnSpPr>
            <p:nvPr/>
          </p:nvCxnSpPr>
          <p:spPr bwMode="auto">
            <a:xfrm flipH="1">
              <a:off x="-1232030" y="2999482"/>
              <a:ext cx="1225286" cy="50767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35" name="Straight Arrow Connector 34"/>
            <p:cNvCxnSpPr>
              <a:stCxn id="32" idx="3"/>
              <a:endCxn id="28" idx="0"/>
            </p:cNvCxnSpPr>
            <p:nvPr/>
          </p:nvCxnSpPr>
          <p:spPr bwMode="auto">
            <a:xfrm flipH="1">
              <a:off x="-1489099" y="2341636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36" name="Straight Arrow Connector 35"/>
            <p:cNvCxnSpPr>
              <a:stCxn id="32" idx="4"/>
              <a:endCxn id="29" idx="7"/>
            </p:cNvCxnSpPr>
            <p:nvPr/>
          </p:nvCxnSpPr>
          <p:spPr bwMode="auto">
            <a:xfrm flipH="1">
              <a:off x="-1158286" y="2367375"/>
              <a:ext cx="364451" cy="11655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7" name="Straight Arrow Connector 36"/>
            <p:cNvCxnSpPr>
              <a:stCxn id="28" idx="5"/>
              <a:endCxn id="29" idx="1"/>
            </p:cNvCxnSpPr>
            <p:nvPr/>
          </p:nvCxnSpPr>
          <p:spPr bwMode="auto">
            <a:xfrm>
              <a:off x="-1415357" y="2911600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41" name="Straight Arrow Connector 40"/>
            <p:cNvCxnSpPr>
              <a:stCxn id="32" idx="5"/>
            </p:cNvCxnSpPr>
            <p:nvPr/>
          </p:nvCxnSpPr>
          <p:spPr bwMode="auto">
            <a:xfrm>
              <a:off x="-720090" y="2341636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42" name="Straight Arrow Connector 41"/>
            <p:cNvCxnSpPr>
              <a:stCxn id="28" idx="6"/>
              <a:endCxn id="31" idx="2"/>
            </p:cNvCxnSpPr>
            <p:nvPr/>
          </p:nvCxnSpPr>
          <p:spPr bwMode="auto">
            <a:xfrm>
              <a:off x="-1384810" y="2849461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-487251" y="3613199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cxnSp>
          <p:nvCxnSpPr>
            <p:cNvPr id="46" name="Straight Arrow Connector 45"/>
            <p:cNvCxnSpPr>
              <a:stCxn id="28" idx="6"/>
              <a:endCxn id="45" idx="1"/>
            </p:cNvCxnSpPr>
            <p:nvPr/>
          </p:nvCxnSpPr>
          <p:spPr bwMode="auto">
            <a:xfrm>
              <a:off x="-1384811" y="2849460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48" name="Straight Arrow Connector 47"/>
            <p:cNvCxnSpPr>
              <a:stCxn id="31" idx="4"/>
              <a:endCxn id="45" idx="0"/>
            </p:cNvCxnSpPr>
            <p:nvPr/>
          </p:nvCxnSpPr>
          <p:spPr bwMode="auto">
            <a:xfrm flipH="1">
              <a:off x="-353784" y="3025221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49" name="Straight Arrow Connector 48"/>
            <p:cNvCxnSpPr>
              <a:stCxn id="29" idx="6"/>
              <a:endCxn id="45" idx="2"/>
            </p:cNvCxnSpPr>
            <p:nvPr/>
          </p:nvCxnSpPr>
          <p:spPr bwMode="auto">
            <a:xfrm flipV="1">
              <a:off x="-1127740" y="3591265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Arrow Connector 49"/>
            <p:cNvCxnSpPr>
              <a:stCxn id="32" idx="4"/>
              <a:endCxn id="45" idx="1"/>
            </p:cNvCxnSpPr>
            <p:nvPr/>
          </p:nvCxnSpPr>
          <p:spPr bwMode="auto">
            <a:xfrm>
              <a:off x="-793835" y="2367375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 rot="21437834">
              <a:off x="-246565" y="2788371"/>
              <a:ext cx="455647" cy="570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>
                      <a:alpha val="66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X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66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28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685800"/>
          </a:xfrm>
        </p:spPr>
        <p:txBody>
          <a:bodyPr/>
          <a:lstStyle/>
          <a:p>
            <a:r>
              <a:rPr lang="en-US" dirty="0" smtClean="0"/>
              <a:t>No Channel Reliability/Timeliness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5308" y="1192316"/>
                <a:ext cx="7706691" cy="273044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0099"/>
                    </a:solidFill>
                  </a:rPr>
                  <a:t>Lemma 1 and Corollary 2 (summarized): </a:t>
                </a:r>
                <a:r>
                  <a:rPr lang="en-US" dirty="0" smtClean="0"/>
                  <a:t>If no channel reliability/timeliness properties, to timely deliver a message</a:t>
                </a:r>
              </a:p>
              <a:p>
                <a:pPr marL="230188" indent="-230188" defTabSz="914400" eaLnBrk="0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SzPct val="90000"/>
                  <a:buFontTx/>
                  <a:buChar char="•"/>
                </a:pPr>
                <a:r>
                  <a:rPr lang="en-US" dirty="0"/>
                  <a:t>Each recipient must send it across every outgoing channel (except possibly the channels to the leader and sender)</a:t>
                </a:r>
              </a:p>
              <a:p>
                <a:pPr marL="230188" lvl="0" indent="-230188" defTabSz="914400" eaLnBrk="0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SzPct val="90000"/>
                  <a:buFontTx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Ω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 packets </a:t>
                </a:r>
                <a:r>
                  <a:rPr lang="en-US" dirty="0"/>
                  <a:t>are needed </a:t>
                </a:r>
                <a:r>
                  <a:rPr lang="en-US" dirty="0" smtClean="0"/>
                  <a:t>(not packet efficient)</a:t>
                </a:r>
              </a:p>
              <a:p>
                <a:pPr marL="0" lvl="0" indent="0" defTabSz="914400" eaLnBrk="0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SzPct val="90000"/>
                  <a:buNone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0" lvl="0" indent="0" defTabSz="914400" eaLnBrk="0">
                  <a:lnSpc>
                    <a:spcPct val="11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SzPct val="90000"/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Intuition</a:t>
                </a:r>
                <a:r>
                  <a:rPr lang="en-US" b="1" dirty="0">
                    <a:solidFill>
                      <a:srgbClr val="FF0000"/>
                    </a:solidFill>
                  </a:rPr>
                  <a:t>:</a:t>
                </a:r>
                <a:r>
                  <a:rPr lang="en-US" dirty="0"/>
                  <a:t>  Cannot establish properties, have to send packets everywhere otherwise might skip be the channel that contains the only timely path leading to some process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sz="1800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5308" y="1192316"/>
                <a:ext cx="7706691" cy="2730443"/>
              </a:xfrm>
              <a:blipFill>
                <a:blip r:embed="rId3"/>
                <a:stretch>
                  <a:fillRect l="-1661" t="-2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</a:tabLst>
              <a:defRPr/>
            </a:pPr>
            <a:fld id="{B84FC855-50A3-4246-82EC-1C8537E4B17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24200" y="3886200"/>
            <a:ext cx="2314989" cy="2046361"/>
            <a:chOff x="2819400" y="3889615"/>
            <a:chExt cx="2314989" cy="2046361"/>
          </a:xfrm>
        </p:grpSpPr>
        <p:grpSp>
          <p:nvGrpSpPr>
            <p:cNvPr id="7" name="Group 6"/>
            <p:cNvGrpSpPr/>
            <p:nvPr/>
          </p:nvGrpSpPr>
          <p:grpSpPr>
            <a:xfrm>
              <a:off x="2819400" y="3889615"/>
              <a:ext cx="2314989" cy="2046361"/>
              <a:chOff x="-1940604" y="1911344"/>
              <a:chExt cx="2314989" cy="2046361"/>
            </a:xfrm>
          </p:grpSpPr>
          <p:sp>
            <p:nvSpPr>
              <p:cNvPr id="45" name="Oval 44"/>
              <p:cNvSpPr>
                <a:spLocks/>
              </p:cNvSpPr>
              <p:nvPr/>
            </p:nvSpPr>
            <p:spPr bwMode="auto">
              <a:xfrm>
                <a:off x="-458073" y="3503384"/>
                <a:ext cx="208579" cy="17576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8"/>
              <p:cNvSpPr>
                <a:spLocks/>
              </p:cNvSpPr>
              <p:nvPr/>
            </p:nvSpPr>
            <p:spPr bwMode="auto">
              <a:xfrm>
                <a:off x="-1336320" y="3507155"/>
                <a:ext cx="208579" cy="17576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 rot="21437834">
                <a:off x="-487591" y="3480631"/>
                <a:ext cx="455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>
                      <a:alpha val="66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4" name="Text Box 3"/>
              <p:cNvSpPr txBox="1">
                <a:spLocks noChangeArrowheads="1"/>
              </p:cNvSpPr>
              <p:nvPr/>
            </p:nvSpPr>
            <p:spPr bwMode="auto">
              <a:xfrm>
                <a:off x="-1940604" y="2687464"/>
                <a:ext cx="295572" cy="340735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b="1" kern="0" dirty="0">
                    <a:solidFill>
                      <a:srgbClr val="000099"/>
                    </a:solidFill>
                    <a:latin typeface="Arial"/>
                  </a:rPr>
                  <a:t>y</a:t>
                </a:r>
              </a:p>
            </p:txBody>
          </p:sp>
          <p:sp>
            <p:nvSpPr>
              <p:cNvPr id="25" name="Text Box 4"/>
              <p:cNvSpPr txBox="1">
                <a:spLocks noChangeArrowheads="1"/>
              </p:cNvSpPr>
              <p:nvPr/>
            </p:nvSpPr>
            <p:spPr bwMode="auto">
              <a:xfrm>
                <a:off x="-1359887" y="3616970"/>
                <a:ext cx="284350" cy="340735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b="1" kern="0" dirty="0">
                    <a:solidFill>
                      <a:srgbClr val="000099"/>
                    </a:solidFill>
                    <a:latin typeface="Arial"/>
                  </a:rPr>
                  <a:t>z</a:t>
                </a:r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32326" y="2756838"/>
                <a:ext cx="342059" cy="340735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b="1" kern="0" dirty="0">
                    <a:solidFill>
                      <a:srgbClr val="000099"/>
                    </a:solidFill>
                    <a:latin typeface="Arial"/>
                  </a:rPr>
                  <a:t>w</a:t>
                </a:r>
              </a:p>
            </p:txBody>
          </p:sp>
          <p:sp>
            <p:nvSpPr>
              <p:cNvPr id="28" name="Oval 27"/>
              <p:cNvSpPr>
                <a:spLocks/>
              </p:cNvSpPr>
              <p:nvPr/>
            </p:nvSpPr>
            <p:spPr bwMode="auto">
              <a:xfrm>
                <a:off x="-1593390" y="2761579"/>
                <a:ext cx="208579" cy="17576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Text Box 3"/>
              <p:cNvSpPr txBox="1">
                <a:spLocks noChangeArrowheads="1"/>
              </p:cNvSpPr>
              <p:nvPr/>
            </p:nvSpPr>
            <p:spPr bwMode="auto">
              <a:xfrm>
                <a:off x="-932579" y="1911344"/>
                <a:ext cx="295572" cy="340735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b="1" kern="0" dirty="0">
                    <a:solidFill>
                      <a:srgbClr val="000099"/>
                    </a:solidFill>
                    <a:latin typeface="Arial"/>
                  </a:rPr>
                  <a:t>x</a:t>
                </a:r>
              </a:p>
            </p:txBody>
          </p:sp>
          <p:sp>
            <p:nvSpPr>
              <p:cNvPr id="31" name="Oval 8"/>
              <p:cNvSpPr>
                <a:spLocks/>
              </p:cNvSpPr>
              <p:nvPr/>
            </p:nvSpPr>
            <p:spPr bwMode="auto">
              <a:xfrm>
                <a:off x="-184777" y="2849461"/>
                <a:ext cx="208579" cy="17576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Oval 9"/>
              <p:cNvSpPr>
                <a:spLocks/>
              </p:cNvSpPr>
              <p:nvPr/>
            </p:nvSpPr>
            <p:spPr bwMode="auto">
              <a:xfrm>
                <a:off x="-898125" y="2191615"/>
                <a:ext cx="208579" cy="17576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34" name="Straight Arrow Connector 33"/>
              <p:cNvCxnSpPr>
                <a:stCxn id="31" idx="5"/>
                <a:endCxn id="29" idx="0"/>
              </p:cNvCxnSpPr>
              <p:nvPr/>
            </p:nvCxnSpPr>
            <p:spPr bwMode="auto">
              <a:xfrm flipH="1">
                <a:off x="-1232030" y="2999482"/>
                <a:ext cx="1225286" cy="50767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35" name="Straight Arrow Connector 34"/>
              <p:cNvCxnSpPr>
                <a:stCxn id="32" idx="3"/>
                <a:endCxn id="28" idx="0"/>
              </p:cNvCxnSpPr>
              <p:nvPr/>
            </p:nvCxnSpPr>
            <p:spPr bwMode="auto">
              <a:xfrm flipH="1">
                <a:off x="-1489099" y="2341636"/>
                <a:ext cx="621523" cy="41994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36" name="Straight Arrow Connector 35"/>
              <p:cNvCxnSpPr>
                <a:stCxn id="32" idx="4"/>
                <a:endCxn id="29" idx="7"/>
              </p:cNvCxnSpPr>
              <p:nvPr/>
            </p:nvCxnSpPr>
            <p:spPr bwMode="auto">
              <a:xfrm flipH="1">
                <a:off x="-1158286" y="2367375"/>
                <a:ext cx="364451" cy="116551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7" name="Straight Arrow Connector 36"/>
              <p:cNvCxnSpPr>
                <a:stCxn id="28" idx="5"/>
                <a:endCxn id="29" idx="1"/>
              </p:cNvCxnSpPr>
              <p:nvPr/>
            </p:nvCxnSpPr>
            <p:spPr bwMode="auto">
              <a:xfrm>
                <a:off x="-1415357" y="2911600"/>
                <a:ext cx="109583" cy="62129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41" name="Straight Arrow Connector 40"/>
              <p:cNvCxnSpPr>
                <a:stCxn id="32" idx="5"/>
              </p:cNvCxnSpPr>
              <p:nvPr/>
            </p:nvCxnSpPr>
            <p:spPr bwMode="auto">
              <a:xfrm>
                <a:off x="-720090" y="2341636"/>
                <a:ext cx="567760" cy="55078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42" name="Straight Arrow Connector 41"/>
              <p:cNvCxnSpPr>
                <a:stCxn id="28" idx="6"/>
                <a:endCxn id="31" idx="2"/>
              </p:cNvCxnSpPr>
              <p:nvPr/>
            </p:nvCxnSpPr>
            <p:spPr bwMode="auto">
              <a:xfrm>
                <a:off x="-1384810" y="2849461"/>
                <a:ext cx="1200034" cy="8788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44" name="Text Box 4"/>
              <p:cNvSpPr txBox="1">
                <a:spLocks noChangeArrowheads="1"/>
              </p:cNvSpPr>
              <p:nvPr/>
            </p:nvSpPr>
            <p:spPr bwMode="auto">
              <a:xfrm>
                <a:off x="-487251" y="3613199"/>
                <a:ext cx="295572" cy="340735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b="1" kern="0" dirty="0">
                    <a:solidFill>
                      <a:srgbClr val="000099"/>
                    </a:solidFill>
                    <a:latin typeface="Arial"/>
                  </a:rPr>
                  <a:t>v</a:t>
                </a:r>
              </a:p>
            </p:txBody>
          </p:sp>
          <p:cxnSp>
            <p:nvCxnSpPr>
              <p:cNvPr id="46" name="Straight Arrow Connector 45"/>
              <p:cNvCxnSpPr>
                <a:stCxn id="28" idx="6"/>
                <a:endCxn id="45" idx="1"/>
              </p:cNvCxnSpPr>
              <p:nvPr/>
            </p:nvCxnSpPr>
            <p:spPr bwMode="auto">
              <a:xfrm>
                <a:off x="-1384811" y="2849460"/>
                <a:ext cx="957284" cy="67966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48" name="Straight Arrow Connector 47"/>
              <p:cNvCxnSpPr>
                <a:stCxn id="31" idx="4"/>
                <a:endCxn id="45" idx="0"/>
              </p:cNvCxnSpPr>
              <p:nvPr/>
            </p:nvCxnSpPr>
            <p:spPr bwMode="auto">
              <a:xfrm flipH="1">
                <a:off x="-353784" y="3025221"/>
                <a:ext cx="273296" cy="478163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49" name="Straight Arrow Connector 48"/>
              <p:cNvCxnSpPr>
                <a:stCxn id="29" idx="6"/>
                <a:endCxn id="45" idx="2"/>
              </p:cNvCxnSpPr>
              <p:nvPr/>
            </p:nvCxnSpPr>
            <p:spPr bwMode="auto">
              <a:xfrm flipV="1">
                <a:off x="-1127740" y="3591265"/>
                <a:ext cx="669667" cy="377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0" name="Straight Arrow Connector 49"/>
              <p:cNvCxnSpPr>
                <a:stCxn id="32" idx="4"/>
                <a:endCxn id="45" idx="1"/>
              </p:cNvCxnSpPr>
              <p:nvPr/>
            </p:nvCxnSpPr>
            <p:spPr bwMode="auto">
              <a:xfrm>
                <a:off x="-793835" y="2367375"/>
                <a:ext cx="366308" cy="116174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51" name="TextBox 50"/>
              <p:cNvSpPr txBox="1"/>
              <p:nvPr/>
            </p:nvSpPr>
            <p:spPr>
              <a:xfrm rot="21437834">
                <a:off x="-246565" y="2889063"/>
                <a:ext cx="455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>
                      <a:alpha val="66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 rot="21437834">
              <a:off x="4274626" y="4935334"/>
              <a:ext cx="455647" cy="570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>
                      <a:alpha val="66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X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66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54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33400" y="1524000"/>
            <a:ext cx="8228013" cy="278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</a:pPr>
            <a:r>
              <a:rPr lang="en-US" b="1" dirty="0" smtClean="0">
                <a:solidFill>
                  <a:srgbClr val="000099"/>
                </a:solidFill>
              </a:rPr>
              <a:t>Lemma 2:</a:t>
            </a:r>
            <a:r>
              <a:rPr lang="en-US" kern="0" dirty="0" smtClean="0"/>
              <a:t> In </a:t>
            </a:r>
            <a:r>
              <a:rPr lang="en-US" kern="0" dirty="0"/>
              <a:t>any message efficient implementation of Omega, each correct process must have a fair-</a:t>
            </a:r>
            <a:r>
              <a:rPr lang="en-US" kern="0" dirty="0" err="1"/>
              <a:t>lossy</a:t>
            </a:r>
            <a:r>
              <a:rPr lang="en-US" kern="0" dirty="0"/>
              <a:t> path to the leader</a:t>
            </a:r>
          </a:p>
          <a:p>
            <a:pPr marL="0" indent="0">
              <a:buClr>
                <a:srgbClr val="000000"/>
              </a:buClr>
              <a:buNone/>
            </a:pPr>
            <a:endParaRPr lang="en-US" b="1" kern="0" dirty="0" smtClean="0">
              <a:solidFill>
                <a:srgbClr val="FF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r>
              <a:rPr lang="en-US" b="1" kern="0" dirty="0" smtClean="0">
                <a:solidFill>
                  <a:srgbClr val="FF0000"/>
                </a:solidFill>
              </a:rPr>
              <a:t>Intuition</a:t>
            </a:r>
            <a:r>
              <a:rPr lang="en-US" b="1" kern="0" dirty="0">
                <a:solidFill>
                  <a:srgbClr val="FF0000"/>
                </a:solidFill>
              </a:rPr>
              <a:t>: </a:t>
            </a:r>
            <a:r>
              <a:rPr lang="en-US" kern="0" dirty="0" smtClean="0">
                <a:solidFill>
                  <a:srgbClr val="000000"/>
                </a:solidFill>
              </a:rPr>
              <a:t>must </a:t>
            </a:r>
            <a:r>
              <a:rPr lang="en-US" kern="0" dirty="0">
                <a:solidFill>
                  <a:srgbClr val="000000"/>
                </a:solidFill>
              </a:rPr>
              <a:t>be able to provide feedback if the leader is no longer timely.</a:t>
            </a:r>
          </a:p>
          <a:p>
            <a:pPr lvl="0">
              <a:buClr>
                <a:srgbClr val="000000"/>
              </a:buClr>
            </a:pPr>
            <a:r>
              <a:rPr lang="en-US" dirty="0" smtClean="0">
                <a:solidFill>
                  <a:srgbClr val="000000"/>
                </a:solidFill>
              </a:rPr>
              <a:t>Let process </a:t>
            </a:r>
            <a:r>
              <a:rPr lang="en-US" b="1" kern="0" dirty="0">
                <a:solidFill>
                  <a:srgbClr val="000099"/>
                </a:solidFill>
              </a:rPr>
              <a:t>x</a:t>
            </a:r>
            <a:r>
              <a:rPr lang="en-US" kern="0" dirty="0">
                <a:solidFill>
                  <a:srgbClr val="000000"/>
                </a:solidFill>
              </a:rPr>
              <a:t> be the </a:t>
            </a:r>
            <a:r>
              <a:rPr lang="en-US" kern="0" dirty="0" smtClean="0">
                <a:solidFill>
                  <a:srgbClr val="000000"/>
                </a:solidFill>
              </a:rPr>
              <a:t>leader</a:t>
            </a:r>
          </a:p>
          <a:p>
            <a:pPr lvl="0">
              <a:buClr>
                <a:srgbClr val="000000"/>
              </a:buClr>
            </a:pPr>
            <a:r>
              <a:rPr lang="en-US" kern="0" dirty="0">
                <a:solidFill>
                  <a:srgbClr val="000000"/>
                </a:solidFill>
              </a:rPr>
              <a:t>If </a:t>
            </a:r>
            <a:r>
              <a:rPr lang="en-US" b="1" kern="0" dirty="0">
                <a:solidFill>
                  <a:srgbClr val="000099"/>
                </a:solidFill>
              </a:rPr>
              <a:t>y</a:t>
            </a:r>
            <a:r>
              <a:rPr lang="en-US" kern="0" dirty="0">
                <a:solidFill>
                  <a:srgbClr val="000000"/>
                </a:solidFill>
              </a:rPr>
              <a:t> no longer considers </a:t>
            </a:r>
            <a:r>
              <a:rPr lang="en-US" b="1" kern="0" dirty="0">
                <a:solidFill>
                  <a:srgbClr val="000099"/>
                </a:solidFill>
              </a:rPr>
              <a:t>x</a:t>
            </a:r>
            <a:r>
              <a:rPr lang="en-US" kern="0" dirty="0">
                <a:solidFill>
                  <a:srgbClr val="000000"/>
                </a:solidFill>
              </a:rPr>
              <a:t> its leader and gets no other messages, </a:t>
            </a:r>
            <a:r>
              <a:rPr lang="en-US" b="1" kern="0" dirty="0">
                <a:solidFill>
                  <a:srgbClr val="000099"/>
                </a:solidFill>
              </a:rPr>
              <a:t>y</a:t>
            </a:r>
            <a:r>
              <a:rPr lang="en-US" kern="0" dirty="0">
                <a:solidFill>
                  <a:srgbClr val="000000"/>
                </a:solidFill>
              </a:rPr>
              <a:t> elects itself </a:t>
            </a:r>
            <a:r>
              <a:rPr lang="en-US" kern="0" dirty="0" smtClean="0">
                <a:solidFill>
                  <a:srgbClr val="000000"/>
                </a:solidFill>
              </a:rPr>
              <a:t>leader</a:t>
            </a:r>
          </a:p>
          <a:p>
            <a:pPr lvl="0">
              <a:buClr>
                <a:srgbClr val="000000"/>
              </a:buClr>
            </a:pPr>
            <a:r>
              <a:rPr lang="en-US" b="1" kern="0" dirty="0">
                <a:solidFill>
                  <a:srgbClr val="000099"/>
                </a:solidFill>
              </a:rPr>
              <a:t>y</a:t>
            </a:r>
            <a:r>
              <a:rPr lang="en-US" kern="0" dirty="0">
                <a:solidFill>
                  <a:srgbClr val="000000"/>
                </a:solidFill>
              </a:rPr>
              <a:t> does not send fair-</a:t>
            </a:r>
            <a:r>
              <a:rPr lang="en-US" kern="0" dirty="0" err="1">
                <a:solidFill>
                  <a:srgbClr val="000000"/>
                </a:solidFill>
              </a:rPr>
              <a:t>lossy</a:t>
            </a:r>
            <a:r>
              <a:rPr lang="en-US" kern="0" dirty="0">
                <a:solidFill>
                  <a:srgbClr val="000000"/>
                </a:solidFill>
              </a:rPr>
              <a:t> messages so others do not know of </a:t>
            </a:r>
            <a:r>
              <a:rPr lang="en-US" b="1" kern="0" dirty="0">
                <a:solidFill>
                  <a:srgbClr val="000099"/>
                </a:solidFill>
              </a:rPr>
              <a:t>y’s</a:t>
            </a:r>
            <a:r>
              <a:rPr lang="en-US" kern="0" dirty="0">
                <a:solidFill>
                  <a:srgbClr val="000000"/>
                </a:solidFill>
              </a:rPr>
              <a:t> </a:t>
            </a:r>
            <a:r>
              <a:rPr lang="en-US" kern="0" dirty="0" smtClean="0">
                <a:solidFill>
                  <a:srgbClr val="000000"/>
                </a:solidFill>
              </a:rPr>
              <a:t>decision</a:t>
            </a:r>
          </a:p>
          <a:p>
            <a:pPr lvl="0">
              <a:buClr>
                <a:srgbClr val="000000"/>
              </a:buClr>
            </a:pPr>
            <a:r>
              <a:rPr lang="en-US" kern="0" dirty="0">
                <a:solidFill>
                  <a:srgbClr val="000000"/>
                </a:solidFill>
              </a:rPr>
              <a:t>Thus, no agreement on leader</a:t>
            </a:r>
            <a:endParaRPr lang="en-US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000000"/>
              </a:buClr>
              <a:buNone/>
            </a:pPr>
            <a:endParaRPr lang="en-US" kern="0" dirty="0" smtClean="0">
              <a:solidFill>
                <a:srgbClr val="000000"/>
              </a:solidFill>
              <a:latin typeface="Arial"/>
            </a:endParaRPr>
          </a:p>
          <a:p>
            <a:pPr marL="0" lvl="0" indent="0">
              <a:buClr>
                <a:srgbClr val="000000"/>
              </a:buClr>
              <a:buNone/>
            </a:pPr>
            <a:endParaRPr lang="en-US" kern="0" dirty="0" smtClean="0">
              <a:latin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buNone/>
              <a:tabLst/>
              <a:defRPr/>
            </a:pPr>
            <a:endParaRPr kumimoji="0" lang="en-US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685800"/>
          </a:xfrm>
        </p:spPr>
        <p:txBody>
          <a:bodyPr/>
          <a:lstStyle/>
          <a:p>
            <a:r>
              <a:rPr lang="en-US" dirty="0" smtClean="0"/>
              <a:t>Fair-</a:t>
            </a:r>
            <a:r>
              <a:rPr lang="en-US" dirty="0" err="1" smtClean="0"/>
              <a:t>Lossy</a:t>
            </a:r>
            <a:r>
              <a:rPr lang="en-US" dirty="0" smtClean="0"/>
              <a:t>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</a:tabLst>
              <a:defRPr/>
            </a:pPr>
            <a:fld id="{B84FC855-50A3-4246-82EC-1C8537E4B17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270989" y="4283003"/>
            <a:ext cx="2314989" cy="2046361"/>
            <a:chOff x="5770895" y="1838116"/>
            <a:chExt cx="2314989" cy="2046361"/>
          </a:xfrm>
        </p:grpSpPr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5770895" y="2614236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y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6351612" y="3543742"/>
              <a:ext cx="284350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z</a:t>
              </a: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7743825" y="2683610"/>
              <a:ext cx="342059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w</a:t>
              </a:r>
            </a:p>
          </p:txBody>
        </p:sp>
        <p:sp>
          <p:nvSpPr>
            <p:cNvPr id="30" name="Oval 29"/>
            <p:cNvSpPr>
              <a:spLocks/>
            </p:cNvSpPr>
            <p:nvPr/>
          </p:nvSpPr>
          <p:spPr bwMode="auto">
            <a:xfrm>
              <a:off x="6118109" y="2688351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Oval 30"/>
            <p:cNvSpPr>
              <a:spLocks/>
            </p:cNvSpPr>
            <p:nvPr/>
          </p:nvSpPr>
          <p:spPr bwMode="auto">
            <a:xfrm>
              <a:off x="6375179" y="343392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Text Box 3"/>
            <p:cNvSpPr txBox="1">
              <a:spLocks noChangeArrowheads="1"/>
            </p:cNvSpPr>
            <p:nvPr/>
          </p:nvSpPr>
          <p:spPr bwMode="auto">
            <a:xfrm>
              <a:off x="6778920" y="1838116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x</a:t>
              </a:r>
            </a:p>
          </p:txBody>
        </p:sp>
        <p:sp>
          <p:nvSpPr>
            <p:cNvPr id="33" name="Oval 8"/>
            <p:cNvSpPr>
              <a:spLocks/>
            </p:cNvSpPr>
            <p:nvPr/>
          </p:nvSpPr>
          <p:spPr bwMode="auto">
            <a:xfrm>
              <a:off x="7526722" y="2776233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Oval 9"/>
            <p:cNvSpPr>
              <a:spLocks/>
            </p:cNvSpPr>
            <p:nvPr/>
          </p:nvSpPr>
          <p:spPr bwMode="auto">
            <a:xfrm>
              <a:off x="6813374" y="2118387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35" name="Straight Arrow Connector 34"/>
            <p:cNvCxnSpPr>
              <a:stCxn id="33" idx="3"/>
              <a:endCxn id="31" idx="0"/>
            </p:cNvCxnSpPr>
            <p:nvPr/>
          </p:nvCxnSpPr>
          <p:spPr bwMode="auto">
            <a:xfrm flipH="1">
              <a:off x="6479469" y="2926254"/>
              <a:ext cx="1077799" cy="507673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36" name="Straight Arrow Connector 35"/>
            <p:cNvCxnSpPr>
              <a:stCxn id="34" idx="3"/>
              <a:endCxn id="30" idx="0"/>
            </p:cNvCxnSpPr>
            <p:nvPr/>
          </p:nvCxnSpPr>
          <p:spPr bwMode="auto">
            <a:xfrm flipH="1">
              <a:off x="6222400" y="2268408"/>
              <a:ext cx="621523" cy="41994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triangle" w="lg" len="lg"/>
              <a:tailEnd type="none" w="med" len="med"/>
            </a:ln>
            <a:effectLst/>
          </p:spPr>
        </p:cxnSp>
        <p:cxnSp>
          <p:nvCxnSpPr>
            <p:cNvPr id="37" name="Straight Arrow Connector 36"/>
            <p:cNvCxnSpPr>
              <a:stCxn id="34" idx="4"/>
              <a:endCxn id="31" idx="0"/>
            </p:cNvCxnSpPr>
            <p:nvPr/>
          </p:nvCxnSpPr>
          <p:spPr bwMode="auto">
            <a:xfrm flipH="1">
              <a:off x="6479469" y="2294147"/>
              <a:ext cx="438195" cy="11397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38" name="Straight Arrow Connector 37"/>
            <p:cNvCxnSpPr>
              <a:stCxn id="30" idx="5"/>
              <a:endCxn id="31" idx="1"/>
            </p:cNvCxnSpPr>
            <p:nvPr/>
          </p:nvCxnSpPr>
          <p:spPr bwMode="auto">
            <a:xfrm>
              <a:off x="6296142" y="2838372"/>
              <a:ext cx="109583" cy="6212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41" name="Straight Arrow Connector 40"/>
            <p:cNvCxnSpPr>
              <a:stCxn id="34" idx="5"/>
            </p:cNvCxnSpPr>
            <p:nvPr/>
          </p:nvCxnSpPr>
          <p:spPr bwMode="auto">
            <a:xfrm>
              <a:off x="6991409" y="2268408"/>
              <a:ext cx="567760" cy="55078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42" name="Straight Arrow Connector 41"/>
            <p:cNvCxnSpPr>
              <a:stCxn id="30" idx="6"/>
              <a:endCxn id="33" idx="2"/>
            </p:cNvCxnSpPr>
            <p:nvPr/>
          </p:nvCxnSpPr>
          <p:spPr bwMode="auto">
            <a:xfrm>
              <a:off x="6326689" y="2776233"/>
              <a:ext cx="1200034" cy="878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/>
            </a:ln>
            <a:effectLst/>
          </p:spPr>
        </p:cxnSp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7224248" y="3539971"/>
              <a:ext cx="295572" cy="340735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kern="0" dirty="0">
                  <a:solidFill>
                    <a:srgbClr val="000099"/>
                  </a:solidFill>
                  <a:latin typeface="Arial"/>
                </a:rPr>
                <a:t>v</a:t>
              </a:r>
            </a:p>
          </p:txBody>
        </p:sp>
        <p:sp>
          <p:nvSpPr>
            <p:cNvPr id="45" name="Oval 44"/>
            <p:cNvSpPr>
              <a:spLocks/>
            </p:cNvSpPr>
            <p:nvPr/>
          </p:nvSpPr>
          <p:spPr bwMode="auto">
            <a:xfrm>
              <a:off x="7253426" y="3430156"/>
              <a:ext cx="208579" cy="17576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46" name="Straight Arrow Connector 45"/>
            <p:cNvCxnSpPr>
              <a:stCxn id="30" idx="6"/>
              <a:endCxn id="45" idx="1"/>
            </p:cNvCxnSpPr>
            <p:nvPr/>
          </p:nvCxnSpPr>
          <p:spPr bwMode="auto">
            <a:xfrm>
              <a:off x="6326688" y="2776232"/>
              <a:ext cx="957284" cy="6796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47" name="Straight Arrow Connector 46"/>
            <p:cNvCxnSpPr>
              <a:stCxn id="33" idx="4"/>
              <a:endCxn id="45" idx="0"/>
            </p:cNvCxnSpPr>
            <p:nvPr/>
          </p:nvCxnSpPr>
          <p:spPr bwMode="auto">
            <a:xfrm flipH="1">
              <a:off x="7357715" y="2951993"/>
              <a:ext cx="273296" cy="478163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000099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48" name="Straight Arrow Connector 47"/>
            <p:cNvCxnSpPr>
              <a:stCxn id="31" idx="6"/>
              <a:endCxn id="45" idx="2"/>
            </p:cNvCxnSpPr>
            <p:nvPr/>
          </p:nvCxnSpPr>
          <p:spPr bwMode="auto">
            <a:xfrm flipV="1">
              <a:off x="6583759" y="3518037"/>
              <a:ext cx="669667" cy="37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Arrow Connector 48"/>
            <p:cNvCxnSpPr>
              <a:stCxn id="34" idx="4"/>
              <a:endCxn id="45" idx="1"/>
            </p:cNvCxnSpPr>
            <p:nvPr/>
          </p:nvCxnSpPr>
          <p:spPr bwMode="auto">
            <a:xfrm>
              <a:off x="6917664" y="2294147"/>
              <a:ext cx="366308" cy="11617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6771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DSTRIP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BF0B"/>
      </a:hlink>
      <a:folHlink>
        <a:srgbClr val="CC9900"/>
      </a:folHlink>
    </a:clrScheme>
    <a:fontScheme name="BLDSTRI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00">
            <a:alpha val="45000"/>
          </a:srgb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00">
            <a:alpha val="45000"/>
          </a:srgb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DSTRIP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DSTRIP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STRIP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STRIP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DSTRIP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BF0B"/>
      </a:hlink>
      <a:folHlink>
        <a:srgbClr val="CC9900"/>
      </a:folHlink>
    </a:clrScheme>
    <a:fontScheme name="BLDSTRI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00">
            <a:alpha val="45000"/>
          </a:srgb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00">
            <a:alpha val="45000"/>
          </a:srgb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DSTRIP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DSTRIP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STRIP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STRIP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11816</TotalTime>
  <Words>3384</Words>
  <Application>Microsoft Office PowerPoint</Application>
  <PresentationFormat>On-screen Show (4:3)</PresentationFormat>
  <Paragraphs>534</Paragraphs>
  <Slides>22</Slides>
  <Notes>22</Notes>
  <HiddenSlides>2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7" baseType="lpstr">
      <vt:lpstr>Arial</vt:lpstr>
      <vt:lpstr>Bitstream Vera Sans</vt:lpstr>
      <vt:lpstr>Calibri</vt:lpstr>
      <vt:lpstr>Cambria Math</vt:lpstr>
      <vt:lpstr>Ebrima</vt:lpstr>
      <vt:lpstr>msmincho</vt:lpstr>
      <vt:lpstr>PMingLiU</vt:lpstr>
      <vt:lpstr>PMingLiU</vt:lpstr>
      <vt:lpstr>Symbol</vt:lpstr>
      <vt:lpstr>Times New Roman</vt:lpstr>
      <vt:lpstr>Verdana</vt:lpstr>
      <vt:lpstr>Wingdings</vt:lpstr>
      <vt:lpstr>1_Office Theme</vt:lpstr>
      <vt:lpstr>BLDSTRIP</vt:lpstr>
      <vt:lpstr>1_BLDSTRIP</vt:lpstr>
      <vt:lpstr>Packet Efficient Implementation of the Omega Failure Detector</vt:lpstr>
      <vt:lpstr>What is Omega?</vt:lpstr>
      <vt:lpstr>Notation</vt:lpstr>
      <vt:lpstr>Omega Implementations</vt:lpstr>
      <vt:lpstr>Single-hop vs. Multi-hop</vt:lpstr>
      <vt:lpstr>Our Deterministic Results</vt:lpstr>
      <vt:lpstr>Infinite Number of Messages</vt:lpstr>
      <vt:lpstr>No Channel Reliability/Timeliness</vt:lpstr>
      <vt:lpstr>Fair-Lossy Path</vt:lpstr>
      <vt:lpstr>Eventually Timely Paths</vt:lpstr>
      <vt:lpstr>Our Deterministic Results</vt:lpstr>
      <vt:lpstr>No Super Packet Efficiency</vt:lpstr>
      <vt:lpstr>Our Deterministic Results</vt:lpstr>
      <vt:lpstr>MPO Algorithm: Features</vt:lpstr>
      <vt:lpstr>x Takes Leadership</vt:lpstr>
      <vt:lpstr>Leader x Sends alive</vt:lpstr>
      <vt:lpstr>x timeout Expires : Is x Still the Leader?</vt:lpstr>
      <vt:lpstr>x Regains Leadership</vt:lpstr>
      <vt:lpstr>MPO Algorithm Message and Packet Efficient</vt:lpstr>
      <vt:lpstr>Packet Efficient Implementation of the Omega Failure Detector</vt:lpstr>
      <vt:lpstr>MPO Algorithm Message and Packet Efficient</vt:lpstr>
      <vt:lpstr>System Models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Oracles for Robust Algorithm Design *</dc:title>
  <dc:creator>Dianne</dc:creator>
  <cp:lastModifiedBy>dforebac</cp:lastModifiedBy>
  <cp:revision>1504</cp:revision>
  <cp:lastPrinted>2015-06-30T22:12:42Z</cp:lastPrinted>
  <dcterms:created xsi:type="dcterms:W3CDTF">2014-04-24T10:43:23Z</dcterms:created>
  <dcterms:modified xsi:type="dcterms:W3CDTF">2016-11-08T03:39:47Z</dcterms:modified>
</cp:coreProperties>
</file>