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42"/>
  </p:notesMasterIdLst>
  <p:sldIdLst>
    <p:sldId id="256" r:id="rId2"/>
    <p:sldId id="257" r:id="rId3"/>
    <p:sldId id="336" r:id="rId4"/>
    <p:sldId id="258" r:id="rId5"/>
    <p:sldId id="260" r:id="rId6"/>
    <p:sldId id="337" r:id="rId7"/>
    <p:sldId id="338" r:id="rId8"/>
    <p:sldId id="333" r:id="rId9"/>
    <p:sldId id="262" r:id="rId10"/>
    <p:sldId id="301" r:id="rId11"/>
    <p:sldId id="334" r:id="rId12"/>
    <p:sldId id="261" r:id="rId13"/>
    <p:sldId id="332" r:id="rId14"/>
    <p:sldId id="264" r:id="rId15"/>
    <p:sldId id="265" r:id="rId16"/>
    <p:sldId id="266" r:id="rId17"/>
    <p:sldId id="267" r:id="rId18"/>
    <p:sldId id="268" r:id="rId19"/>
    <p:sldId id="291" r:id="rId20"/>
    <p:sldId id="290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92" r:id="rId30"/>
    <p:sldId id="295" r:id="rId31"/>
    <p:sldId id="314" r:id="rId32"/>
    <p:sldId id="309" r:id="rId33"/>
    <p:sldId id="335" r:id="rId34"/>
    <p:sldId id="339" r:id="rId35"/>
    <p:sldId id="340" r:id="rId36"/>
    <p:sldId id="341" r:id="rId37"/>
    <p:sldId id="310" r:id="rId38"/>
    <p:sldId id="311" r:id="rId39"/>
    <p:sldId id="312" r:id="rId40"/>
    <p:sldId id="313" r:id="rId41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DejaVu Sans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DejaVu Sans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DejaVu Sans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DejaVu Sans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DejaVu Sans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DejaVu Sans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DejaVu Sans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DejaVu Sans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DejaVu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5341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38" y="1608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49813" cy="3425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3388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1438" y="0"/>
            <a:ext cx="2973387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73388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045B5AFE-CDE1-424A-A2F6-54711D359D0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84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D0184B-E4C5-48CE-95C0-20E0317A26CC}" type="slidenum">
              <a:rPr lang="en-US"/>
              <a:pPr/>
              <a:t>1</a:t>
            </a:fld>
            <a:endParaRPr lang="en-US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063EA7-5A46-4E31-AE2E-E478E4F4DE62}" type="slidenum">
              <a:rPr lang="en-US"/>
              <a:pPr/>
              <a:t>13</a:t>
            </a:fld>
            <a:endParaRPr lang="en-US"/>
          </a:p>
        </p:txBody>
      </p:sp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03F14C-E1F5-4AB3-B84B-3ECC73591C96}" type="slidenum">
              <a:rPr lang="en-US"/>
              <a:pPr/>
              <a:t>14</a:t>
            </a:fld>
            <a:endParaRPr lang="en-US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B7916-8DE6-47D4-9E3D-5A3C09DFEFED}" type="slidenum">
              <a:rPr lang="en-US"/>
              <a:pPr/>
              <a:t>15</a:t>
            </a:fld>
            <a:endParaRPr lang="en-US"/>
          </a:p>
        </p:txBody>
      </p:sp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F9B4D2-2E2D-4062-916D-F0552C51E85C}" type="slidenum">
              <a:rPr lang="en-US"/>
              <a:pPr/>
              <a:t>16</a:t>
            </a:fld>
            <a:endParaRPr lang="en-US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AB507B-27E3-4071-87CA-535B3996935D}" type="slidenum">
              <a:rPr lang="en-US"/>
              <a:pPr/>
              <a:t>17</a:t>
            </a:fld>
            <a:endParaRPr lang="en-US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671144-F251-463D-B872-39F8E3489DA4}" type="slidenum">
              <a:rPr lang="en-US"/>
              <a:pPr/>
              <a:t>18</a:t>
            </a:fld>
            <a:endParaRPr lang="en-US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671144-F251-463D-B872-39F8E3489DA4}" type="slidenum">
              <a:rPr lang="en-US"/>
              <a:pPr/>
              <a:t>19</a:t>
            </a:fld>
            <a:endParaRPr lang="en-US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671144-F251-463D-B872-39F8E3489DA4}" type="slidenum">
              <a:rPr lang="en-US"/>
              <a:pPr/>
              <a:t>20</a:t>
            </a:fld>
            <a:endParaRPr lang="en-US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E1391E-78FB-460A-B5AB-81D4343D019E}" type="slidenum">
              <a:rPr lang="en-US"/>
              <a:pPr/>
              <a:t>21</a:t>
            </a:fld>
            <a:endParaRPr lang="en-US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AFC813-7973-46C2-98B8-D5224ADE921F}" type="slidenum">
              <a:rPr lang="en-US"/>
              <a:pPr/>
              <a:t>22</a:t>
            </a:fld>
            <a:endParaRPr lang="en-US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5AA514-4359-46F5-BC71-D9AC42E9CD96}" type="slidenum">
              <a:rPr lang="en-US"/>
              <a:pPr/>
              <a:t>2</a:t>
            </a:fld>
            <a:endParaRPr lang="en-US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48453F-F0A5-469E-9155-A21DF35E6F16}" type="slidenum">
              <a:rPr lang="en-US"/>
              <a:pPr/>
              <a:t>23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F62E8EE-045B-4B86-8C1B-995B09B50668}" type="slidenum">
              <a:rPr lang="en-US"/>
              <a:pPr/>
              <a:t>24</a:t>
            </a:fld>
            <a:endParaRPr lang="en-US"/>
          </a:p>
        </p:txBody>
      </p:sp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9EC6AF-6165-4A95-AB5F-C14023E0C00C}" type="slidenum">
              <a:rPr lang="en-US"/>
              <a:pPr/>
              <a:t>25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41EC69-C0B6-4013-B1DB-DAE9679B3A4E}" type="slidenum">
              <a:rPr lang="en-US"/>
              <a:pPr/>
              <a:t>26</a:t>
            </a:fld>
            <a:endParaRPr lang="en-US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6CBA48-10FF-4505-865A-1CDBE2C2F12C}" type="slidenum">
              <a:rPr lang="en-US"/>
              <a:pPr/>
              <a:t>27</a:t>
            </a:fld>
            <a:endParaRPr lang="en-US"/>
          </a:p>
        </p:txBody>
      </p:sp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D7C263-DA8C-4943-942C-0E952C4EB929}" type="slidenum">
              <a:rPr lang="en-US"/>
              <a:pPr/>
              <a:t>28</a:t>
            </a:fld>
            <a:endParaRPr lang="en-US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C37D31-5544-4B3F-AE69-D715020AF200}" type="slidenum">
              <a:rPr lang="en-US"/>
              <a:pPr/>
              <a:t>29</a:t>
            </a:fld>
            <a:endParaRPr lang="en-US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BD1011-FB4E-43D1-B059-01A6F1DAA893}" type="slidenum">
              <a:rPr lang="en-US"/>
              <a:pPr/>
              <a:t>30</a:t>
            </a:fld>
            <a:endParaRPr lang="en-US"/>
          </a:p>
        </p:txBody>
      </p:sp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7B0FD7-D1A9-467A-BC49-077C0B85359D}" type="slidenum">
              <a:rPr lang="en-US"/>
              <a:pPr/>
              <a:t>31</a:t>
            </a:fld>
            <a:endParaRPr lang="en-US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C191D8-538B-434C-8E8A-4EC19DE07E75}" type="slidenum">
              <a:rPr lang="en-US"/>
              <a:pPr/>
              <a:t>34</a:t>
            </a:fld>
            <a:endParaRPr lang="en-US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43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5AA514-4359-46F5-BC71-D9AC42E9CD96}" type="slidenum">
              <a:rPr lang="en-US"/>
              <a:pPr/>
              <a:t>3</a:t>
            </a:fld>
            <a:endParaRPr lang="en-US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79DE988-37C9-429E-8904-BCDDBCBA235D}" type="slidenum">
              <a:rPr lang="en-US"/>
              <a:pPr/>
              <a:t>35</a:t>
            </a:fld>
            <a:endParaRPr 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43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5B730E-6624-4944-8C17-70F207B2645E}" type="slidenum">
              <a:rPr lang="en-US"/>
              <a:pPr/>
              <a:t>36</a:t>
            </a:fld>
            <a:endParaRPr 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43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42EDDB-8E46-435D-AA97-7A6AC24BB5EA}" type="slidenum">
              <a:rPr lang="en-US"/>
              <a:pPr/>
              <a:t>4</a:t>
            </a:fld>
            <a:endParaRPr lang="en-US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76F5D70-0FEE-492D-9116-7812DCD4409C}" type="slidenum">
              <a:rPr lang="en-US"/>
              <a:pPr/>
              <a:t>5</a:t>
            </a:fld>
            <a:endParaRPr lang="en-US"/>
          </a:p>
        </p:txBody>
      </p:sp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42EDDB-8E46-435D-AA97-7A6AC24BB5EA}" type="slidenum">
              <a:rPr lang="en-US"/>
              <a:pPr/>
              <a:t>8</a:t>
            </a:fld>
            <a:endParaRPr lang="en-US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063EA7-5A46-4E31-AE2E-E478E4F4DE62}" type="slidenum">
              <a:rPr lang="en-US"/>
              <a:pPr/>
              <a:t>9</a:t>
            </a:fld>
            <a:endParaRPr lang="en-US"/>
          </a:p>
        </p:txBody>
      </p:sp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42EDDB-8E46-435D-AA97-7A6AC24BB5EA}" type="slidenum">
              <a:rPr lang="en-US"/>
              <a:pPr/>
              <a:t>11</a:t>
            </a:fld>
            <a:endParaRPr lang="en-US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B87F4C-5251-4F5A-A5BF-0925052F3A41}" type="slidenum">
              <a:rPr lang="en-US"/>
              <a:pPr/>
              <a:t>12</a:t>
            </a:fld>
            <a:endParaRPr lang="en-US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C17A64-8A92-4ACD-809E-6B53D33461B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92C046-2BBC-47AC-8686-A3427C025B9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DE325A-94BC-45CB-A8DD-27931A3DD49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6813"/>
            <a:ext cx="2128838" cy="4714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7375" y="6246813"/>
            <a:ext cx="2897188" cy="4714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6375" y="6246813"/>
            <a:ext cx="2128838" cy="471487"/>
          </a:xfrm>
        </p:spPr>
        <p:txBody>
          <a:bodyPr/>
          <a:lstStyle>
            <a:lvl1pPr>
              <a:defRPr/>
            </a:lvl1pPr>
          </a:lstStyle>
          <a:p>
            <a:fld id="{A93E27D5-D17F-4F63-B2EE-647AE924C75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7848599" cy="685800"/>
          </a:xfrm>
        </p:spPr>
        <p:txBody>
          <a:bodyPr/>
          <a:lstStyle>
            <a:lvl1pPr>
              <a:defRPr sz="2500" b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219200"/>
            <a:ext cx="4953000" cy="4800600"/>
          </a:xfrm>
        </p:spPr>
        <p:txBody>
          <a:bodyPr/>
          <a:lstStyle>
            <a:lvl1pPr>
              <a:buClr>
                <a:srgbClr val="F57900"/>
              </a:buClr>
              <a:buFont typeface="Wingdings" pitchFamily="2" charset="2"/>
              <a:buChar char="§"/>
              <a:defRPr sz="1600" b="0" baseline="0"/>
            </a:lvl1pPr>
            <a:lvl2pPr>
              <a:buClr>
                <a:srgbClr val="F57900"/>
              </a:buClr>
              <a:buFont typeface="Wingdings" pitchFamily="2" charset="2"/>
              <a:buChar char="§"/>
              <a:defRPr sz="1600" b="0" baseline="0"/>
            </a:lvl2pPr>
            <a:lvl3pPr>
              <a:buClr>
                <a:srgbClr val="F57900"/>
              </a:buClr>
              <a:buFont typeface="Wingdings" pitchFamily="2" charset="2"/>
              <a:buChar char="§"/>
              <a:defRPr sz="1600" b="0" baseline="0"/>
            </a:lvl3pPr>
            <a:lvl4pPr>
              <a:buClr>
                <a:srgbClr val="F57900"/>
              </a:buClr>
              <a:buFont typeface="Wingdings" pitchFamily="2" charset="2"/>
              <a:buChar char="§"/>
              <a:defRPr sz="1600" b="0" baseline="0"/>
            </a:lvl4pPr>
            <a:lvl5pPr>
              <a:buClr>
                <a:srgbClr val="F57900"/>
              </a:buClr>
              <a:buFont typeface="Wingdings" pitchFamily="2" charset="2"/>
              <a:buChar char="§"/>
              <a:defRPr sz="1600" b="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4FC855-50A3-4246-82EC-1C8537E4B171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blackGray">
          <a:xfrm>
            <a:off x="0" y="685800"/>
            <a:ext cx="7899400" cy="74613"/>
          </a:xfrm>
          <a:prstGeom prst="rect">
            <a:avLst/>
          </a:prstGeom>
          <a:solidFill>
            <a:srgbClr val="9999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 userDrawn="1"/>
        </p:nvPicPr>
        <p:blipFill>
          <a:blip r:embed="rId2" cstate="print">
            <a:lum contrast="-37000"/>
          </a:blip>
          <a:stretch>
            <a:fillRect/>
          </a:stretch>
        </p:blipFill>
        <p:spPr bwMode="auto">
          <a:xfrm>
            <a:off x="6858001" y="0"/>
            <a:ext cx="2286000" cy="670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057400"/>
            <a:ext cx="1501944" cy="1295400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7848599" cy="685800"/>
          </a:xfrm>
        </p:spPr>
        <p:txBody>
          <a:bodyPr/>
          <a:lstStyle>
            <a:lvl1pPr>
              <a:defRPr sz="2500" b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625"/>
            <a:ext cx="8228013" cy="4524375"/>
          </a:xfrm>
        </p:spPr>
        <p:txBody>
          <a:bodyPr/>
          <a:lstStyle>
            <a:lvl1pPr>
              <a:buClr>
                <a:srgbClr val="F57900"/>
              </a:buClr>
              <a:buFont typeface="Wingdings" pitchFamily="2" charset="2"/>
              <a:buChar char="§"/>
              <a:defRPr sz="1600" b="0" baseline="0"/>
            </a:lvl1pPr>
            <a:lvl2pPr>
              <a:buClr>
                <a:srgbClr val="F57900"/>
              </a:buClr>
              <a:buFont typeface="Wingdings" pitchFamily="2" charset="2"/>
              <a:buChar char="§"/>
              <a:defRPr sz="1600" b="0" baseline="0"/>
            </a:lvl2pPr>
            <a:lvl3pPr>
              <a:buClr>
                <a:srgbClr val="F57900"/>
              </a:buClr>
              <a:buFont typeface="Wingdings" pitchFamily="2" charset="2"/>
              <a:buChar char="§"/>
              <a:defRPr sz="1600" b="0" baseline="0"/>
            </a:lvl3pPr>
            <a:lvl4pPr>
              <a:buClr>
                <a:srgbClr val="F57900"/>
              </a:buClr>
              <a:buFont typeface="Wingdings" pitchFamily="2" charset="2"/>
              <a:buChar char="§"/>
              <a:defRPr sz="1600" b="0" baseline="0"/>
            </a:lvl4pPr>
            <a:lvl5pPr>
              <a:buClr>
                <a:srgbClr val="F57900"/>
              </a:buClr>
              <a:buFont typeface="Wingdings" pitchFamily="2" charset="2"/>
              <a:buChar char="§"/>
              <a:defRPr sz="1600" b="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4FC855-50A3-4246-82EC-1C8537E4B171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blackGray">
          <a:xfrm>
            <a:off x="0" y="685800"/>
            <a:ext cx="7899400" cy="74613"/>
          </a:xfrm>
          <a:prstGeom prst="rect">
            <a:avLst/>
          </a:prstGeom>
          <a:solidFill>
            <a:srgbClr val="9999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spect="1" noChangeArrowheads="1" noTextEdit="1"/>
          </p:cNvSpPr>
          <p:nvPr userDrawn="1"/>
        </p:nvSpPr>
        <p:spPr bwMode="auto">
          <a:xfrm>
            <a:off x="5257800" y="1082950"/>
            <a:ext cx="731294" cy="21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 userDrawn="1"/>
        </p:nvPicPr>
        <p:blipFill>
          <a:blip r:embed="rId2" cstate="print">
            <a:lum contrast="-37000"/>
          </a:blip>
          <a:stretch>
            <a:fillRect/>
          </a:stretch>
        </p:blipFill>
        <p:spPr bwMode="auto">
          <a:xfrm>
            <a:off x="6858001" y="0"/>
            <a:ext cx="2286000" cy="670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2BFF32-DC22-43DB-85C3-11DFEBD1D4F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9DA8503-C3C3-47C1-B17A-0F5D08FA5C0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38350D3-93D8-476A-B7F1-2E278FB4A5E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489938-71F9-4123-8149-E986D0C1836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5C8E7A-60D6-4160-B839-02B0C237976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B5D2B4-6A94-480A-A278-16A827AEA9E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972578-4B3E-4297-BC83-37F60FCFD85A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46"/>
            </a:avLst>
          </a:prstGeom>
          <a:gradFill rotWithShape="0">
            <a:gsLst>
              <a:gs pos="0">
                <a:srgbClr val="CC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Muokkaa</a:t>
            </a:r>
            <a:r>
              <a:rPr lang="en-GB" dirty="0" smtClean="0"/>
              <a:t> </a:t>
            </a:r>
            <a:r>
              <a:rPr lang="en-GB" dirty="0" err="1" smtClean="0"/>
              <a:t>otsikon</a:t>
            </a:r>
            <a:r>
              <a:rPr lang="en-GB" dirty="0" smtClean="0"/>
              <a:t> </a:t>
            </a:r>
            <a:r>
              <a:rPr lang="en-GB" dirty="0" err="1" smtClean="0"/>
              <a:t>tekstimuotoa</a:t>
            </a:r>
            <a:r>
              <a:rPr lang="en-GB" dirty="0" smtClean="0"/>
              <a:t> </a:t>
            </a:r>
            <a:r>
              <a:rPr lang="en-GB" dirty="0" err="1" smtClean="0"/>
              <a:t>napsauttamalla</a:t>
            </a:r>
            <a:endParaRPr lang="en-GB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Muokkaa jäsennyksen tekstimuotoa napsauttamalla</a:t>
            </a:r>
          </a:p>
          <a:p>
            <a:pPr lvl="1"/>
            <a:r>
              <a:rPr lang="en-GB" smtClean="0"/>
              <a:t>Toinen jäsennystaso</a:t>
            </a:r>
          </a:p>
          <a:p>
            <a:pPr lvl="2"/>
            <a:r>
              <a:rPr lang="en-GB" smtClean="0"/>
              <a:t>Kolmas jäsennystaso</a:t>
            </a:r>
          </a:p>
          <a:p>
            <a:pPr lvl="3"/>
            <a:r>
              <a:rPr lang="en-GB" smtClean="0"/>
              <a:t>Neljäs jäsennystaso</a:t>
            </a:r>
          </a:p>
          <a:p>
            <a:pPr lvl="4"/>
            <a:r>
              <a:rPr lang="en-GB" smtClean="0"/>
              <a:t>Viides jäsennystaso</a:t>
            </a:r>
          </a:p>
          <a:p>
            <a:pPr lvl="4"/>
            <a:r>
              <a:rPr lang="en-GB" smtClean="0"/>
              <a:t>Kuudes jäsennystaso</a:t>
            </a:r>
          </a:p>
          <a:p>
            <a:pPr lvl="4"/>
            <a:r>
              <a:rPr lang="en-GB" smtClean="0"/>
              <a:t>Seitsemäs jäsennystaso</a:t>
            </a:r>
          </a:p>
          <a:p>
            <a:pPr lvl="4"/>
            <a:r>
              <a:rPr lang="en-GB" smtClean="0"/>
              <a:t>Kahdeksas jäsennystaso</a:t>
            </a:r>
          </a:p>
          <a:p>
            <a:pPr lvl="4"/>
            <a:r>
              <a:rPr lang="en-GB" smtClean="0"/>
              <a:t>Yhdeksäs jäsennystaso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6813"/>
            <a:ext cx="2128838" cy="471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375" y="6246813"/>
            <a:ext cx="2897188" cy="471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6246813"/>
            <a:ext cx="2128838" cy="471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09DA8503-C3C3-47C1-B17A-0F5D08FA5C03}" type="slidenum">
              <a:rPr lang="en-US"/>
              <a:pPr/>
              <a:t>‹Nr.›</a:t>
            </a:fld>
            <a:endParaRPr lang="en-US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15" cstate="print">
            <a:lum contrast="-37000"/>
          </a:blip>
          <a:stretch>
            <a:fillRect/>
          </a:stretch>
        </p:blipFill>
        <p:spPr bwMode="auto">
          <a:xfrm>
            <a:off x="6858001" y="0"/>
            <a:ext cx="2286000" cy="67056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6" r:id="rId13"/>
  </p:sldLayoutIdLst>
  <p:txStyles>
    <p:titleStyle>
      <a:lvl1pPr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579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2pPr>
      <a:lvl3pPr marL="11430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3pPr>
      <a:lvl4pPr marL="16002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4pPr>
      <a:lvl5pPr marL="20574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5pPr>
      <a:lvl6pPr marL="25146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6pPr>
      <a:lvl7pPr marL="29718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7pPr>
      <a:lvl8pPr marL="34290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8pPr>
      <a:lvl9pPr marL="38862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9pPr>
    </p:titleStyle>
    <p:bodyStyle>
      <a:lvl1pPr marL="342900" indent="-342900" algn="l" defTabSz="457200" rtl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254125" y="2978150"/>
            <a:ext cx="2790825" cy="20716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304800"/>
            <a:ext cx="8643938" cy="1235075"/>
          </a:xfrm>
          <a:ln/>
        </p:spPr>
        <p:txBody>
          <a:bodyPr lIns="90000" tIns="46800" rIns="90000" bIns="46800" anchor="b">
            <a:noAutofit/>
          </a:bodyPr>
          <a:lstStyle/>
          <a:p>
            <a:pPr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Corona</a:t>
            </a:r>
            <a:r>
              <a:rPr lang="en-US" sz="3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Robust Low Atomicity Peer-To-Peer 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Systems</a:t>
            </a:r>
            <a:endParaRPr lang="en-US" sz="28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641600" y="1905000"/>
            <a:ext cx="6502400" cy="138113"/>
          </a:xfrm>
          <a:prstGeom prst="rect">
            <a:avLst/>
          </a:prstGeom>
          <a:solidFill>
            <a:srgbClr val="9999FF">
              <a:alpha val="50000"/>
            </a:srgbClr>
          </a:solidFill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114800" y="2260600"/>
            <a:ext cx="4800600" cy="3987800"/>
          </a:xfrm>
          <a:prstGeom prst="rect">
            <a:avLst/>
          </a:prstGeom>
          <a:noFill/>
          <a:ln/>
        </p:spPr>
        <p:txBody>
          <a:bodyPr lIns="90000" tIns="46800" rIns="90000" bIns="46800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US" sz="2800" dirty="0" smtClean="0">
              <a:latin typeface="Arial" charset="0"/>
            </a:endParaRPr>
          </a:p>
          <a:p>
            <a:pPr marL="0" indent="0" algn="ctr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800" dirty="0" smtClean="0">
                <a:latin typeface="Arial" charset="0"/>
              </a:rPr>
              <a:t>Rizal </a:t>
            </a:r>
            <a:r>
              <a:rPr lang="en-US" sz="2800" dirty="0" err="1">
                <a:latin typeface="Arial" charset="0"/>
              </a:rPr>
              <a:t>Mohd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Nor</a:t>
            </a:r>
          </a:p>
          <a:p>
            <a:pPr marL="0" indent="0" algn="ctr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800" dirty="0" smtClean="0">
                <a:latin typeface="Arial" charset="0"/>
              </a:rPr>
              <a:t>Mikhail </a:t>
            </a:r>
            <a:r>
              <a:rPr lang="en-US" sz="2800" dirty="0" err="1" smtClean="0">
                <a:latin typeface="Arial" charset="0"/>
              </a:rPr>
              <a:t>Nesterenko</a:t>
            </a:r>
            <a:endParaRPr lang="en-US" sz="2800" dirty="0" smtClean="0">
              <a:latin typeface="Arial" charset="0"/>
            </a:endParaRPr>
          </a:p>
          <a:p>
            <a:pPr marL="0" indent="0" algn="ctr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800" dirty="0" smtClean="0">
                <a:latin typeface="Arial" charset="0"/>
              </a:rPr>
              <a:t>Christian Scheideler</a:t>
            </a:r>
            <a:endParaRPr lang="en-US" sz="2800" dirty="0" smtClean="0">
              <a:latin typeface="Arial" charset="0"/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324100"/>
            <a:ext cx="3313113" cy="2857500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625"/>
            <a:ext cx="8228013" cy="5057775"/>
          </a:xfrm>
        </p:spPr>
        <p:txBody>
          <a:bodyPr/>
          <a:lstStyle/>
          <a:p>
            <a:r>
              <a:rPr lang="en-US" sz="2400" dirty="0" smtClean="0"/>
              <a:t>graph has </a:t>
            </a:r>
            <a:r>
              <a:rPr lang="en-US" sz="2400" dirty="0" smtClean="0"/>
              <a:t>to be initially weakly connected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endParaRPr lang="en-US" sz="2800" dirty="0" smtClean="0"/>
          </a:p>
          <a:p>
            <a:r>
              <a:rPr lang="en-US" sz="2400" dirty="0"/>
              <a:t>i</a:t>
            </a:r>
            <a:r>
              <a:rPr lang="en-US" sz="2400" dirty="0" smtClean="0"/>
              <a:t>ds of non-existing nodes </a:t>
            </a:r>
            <a:r>
              <a:rPr lang="en-US" sz="2400" dirty="0" smtClean="0"/>
              <a:t>are not</a:t>
            </a:r>
            <a:r>
              <a:rPr lang="en-US" sz="2400" dirty="0" smtClean="0"/>
              <a:t> </a:t>
            </a:r>
            <a:r>
              <a:rPr lang="en-US" sz="2400" dirty="0" smtClean="0"/>
              <a:t>present in the system.</a:t>
            </a:r>
            <a:endParaRPr lang="en-US" sz="24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9350" y="28940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32325" y="28940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494338" y="28940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416675" y="28940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359650" y="28940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9" name="Oval 8"/>
          <p:cNvSpPr>
            <a:spLocks/>
          </p:cNvSpPr>
          <p:nvPr/>
        </p:nvSpPr>
        <p:spPr bwMode="auto">
          <a:xfrm>
            <a:off x="4503738" y="27193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/>
          </p:cNvSpPr>
          <p:nvPr/>
        </p:nvSpPr>
        <p:spPr bwMode="auto">
          <a:xfrm>
            <a:off x="3603625" y="27193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/>
          </p:cNvSpPr>
          <p:nvPr/>
        </p:nvSpPr>
        <p:spPr bwMode="auto">
          <a:xfrm>
            <a:off x="5403850" y="27193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/>
          </p:cNvSpPr>
          <p:nvPr/>
        </p:nvSpPr>
        <p:spPr bwMode="auto">
          <a:xfrm>
            <a:off x="6303963" y="27193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2"/>
          <p:cNvSpPr>
            <a:spLocks/>
          </p:cNvSpPr>
          <p:nvPr/>
        </p:nvSpPr>
        <p:spPr bwMode="auto">
          <a:xfrm>
            <a:off x="7204075" y="27193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" name="Curved Connector 13"/>
          <p:cNvCxnSpPr>
            <a:stCxn id="13" idx="3"/>
            <a:endCxn id="11" idx="5"/>
          </p:cNvCxnSpPr>
          <p:nvPr/>
        </p:nvCxnSpPr>
        <p:spPr bwMode="auto">
          <a:xfrm rot="5400000">
            <a:off x="6418263" y="2095220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Curved Connector 14"/>
          <p:cNvCxnSpPr>
            <a:stCxn id="12" idx="0"/>
            <a:endCxn id="9" idx="0"/>
          </p:cNvCxnSpPr>
          <p:nvPr/>
        </p:nvCxnSpPr>
        <p:spPr bwMode="auto">
          <a:xfrm rot="16200000" flipV="1">
            <a:off x="5518151" y="1819275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Curved Connector 15"/>
          <p:cNvCxnSpPr>
            <a:stCxn id="11" idx="1"/>
            <a:endCxn id="9" idx="7"/>
          </p:cNvCxnSpPr>
          <p:nvPr/>
        </p:nvCxnSpPr>
        <p:spPr bwMode="auto">
          <a:xfrm rot="16200000" flipV="1">
            <a:off x="5068094" y="2383632"/>
            <a:ext cx="1588" cy="738468"/>
          </a:xfrm>
          <a:prstGeom prst="curvedConnector3">
            <a:avLst>
              <a:gd name="adj1" fmla="val 15644211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Arc 16"/>
          <p:cNvSpPr/>
          <p:nvPr/>
        </p:nvSpPr>
        <p:spPr bwMode="auto">
          <a:xfrm>
            <a:off x="3200400" y="2133600"/>
            <a:ext cx="914400" cy="1371600"/>
          </a:xfrm>
          <a:prstGeom prst="arc">
            <a:avLst>
              <a:gd name="adj1" fmla="val 16200000"/>
              <a:gd name="adj2" fmla="val 5316459"/>
            </a:avLst>
          </a:prstGeom>
          <a:noFill/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DejaVu Sans" charset="0"/>
            </a:endParaRPr>
          </a:p>
        </p:txBody>
      </p:sp>
      <p:sp>
        <p:nvSpPr>
          <p:cNvPr id="18" name="Arc 17"/>
          <p:cNvSpPr/>
          <p:nvPr/>
        </p:nvSpPr>
        <p:spPr bwMode="auto">
          <a:xfrm rot="10800000">
            <a:off x="4267200" y="2133600"/>
            <a:ext cx="914400" cy="1371600"/>
          </a:xfrm>
          <a:prstGeom prst="arc">
            <a:avLst>
              <a:gd name="adj1" fmla="val 16200000"/>
              <a:gd name="adj2" fmla="val 5316459"/>
            </a:avLst>
          </a:prstGeom>
          <a:noFill/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DejaVu Sans" charset="0"/>
            </a:endParaRPr>
          </a:p>
        </p:txBody>
      </p:sp>
      <p:sp>
        <p:nvSpPr>
          <p:cNvPr id="21" name="AutoShape 17"/>
          <p:cNvSpPr>
            <a:spLocks/>
          </p:cNvSpPr>
          <p:nvPr/>
        </p:nvSpPr>
        <p:spPr bwMode="auto">
          <a:xfrm>
            <a:off x="457200" y="2057400"/>
            <a:ext cx="2286000" cy="1143000"/>
          </a:xfrm>
          <a:prstGeom prst="borderCallout1">
            <a:avLst>
              <a:gd name="adj1" fmla="val 21139"/>
              <a:gd name="adj2" fmla="val 102712"/>
              <a:gd name="adj3" fmla="val 38470"/>
              <a:gd name="adj4" fmla="val 162264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 anchor="ctr"/>
          <a:lstStyle/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A disconnected graph, </a:t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will always remain 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disconnected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765550" y="5561012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4708525" y="5561012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570538" y="5561012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6492875" y="5561012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7435850" y="5561012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7" name="Oval 26"/>
          <p:cNvSpPr>
            <a:spLocks/>
          </p:cNvSpPr>
          <p:nvPr/>
        </p:nvSpPr>
        <p:spPr bwMode="auto">
          <a:xfrm>
            <a:off x="4579938" y="5386387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27"/>
          <p:cNvSpPr>
            <a:spLocks/>
          </p:cNvSpPr>
          <p:nvPr/>
        </p:nvSpPr>
        <p:spPr bwMode="auto">
          <a:xfrm>
            <a:off x="3679825" y="5386387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28"/>
          <p:cNvSpPr>
            <a:spLocks/>
          </p:cNvSpPr>
          <p:nvPr/>
        </p:nvSpPr>
        <p:spPr bwMode="auto">
          <a:xfrm>
            <a:off x="5480050" y="5386387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29"/>
          <p:cNvSpPr>
            <a:spLocks/>
          </p:cNvSpPr>
          <p:nvPr/>
        </p:nvSpPr>
        <p:spPr bwMode="auto">
          <a:xfrm>
            <a:off x="6380163" y="5386387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30"/>
          <p:cNvSpPr>
            <a:spLocks/>
          </p:cNvSpPr>
          <p:nvPr/>
        </p:nvSpPr>
        <p:spPr bwMode="auto">
          <a:xfrm>
            <a:off x="7280275" y="5386387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" name="Curved Connector 31"/>
          <p:cNvCxnSpPr>
            <a:stCxn id="31" idx="3"/>
            <a:endCxn id="29" idx="5"/>
          </p:cNvCxnSpPr>
          <p:nvPr/>
        </p:nvCxnSpPr>
        <p:spPr bwMode="auto">
          <a:xfrm rot="5400000">
            <a:off x="6494463" y="4762219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Curved Connector 32"/>
          <p:cNvCxnSpPr>
            <a:stCxn id="30" idx="0"/>
            <a:endCxn id="27" idx="0"/>
          </p:cNvCxnSpPr>
          <p:nvPr/>
        </p:nvCxnSpPr>
        <p:spPr bwMode="auto">
          <a:xfrm rot="16200000" flipV="1">
            <a:off x="5594351" y="4486274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Curved Connector 33"/>
          <p:cNvCxnSpPr>
            <a:stCxn id="29" idx="1"/>
            <a:endCxn id="27" idx="7"/>
          </p:cNvCxnSpPr>
          <p:nvPr/>
        </p:nvCxnSpPr>
        <p:spPr bwMode="auto">
          <a:xfrm rot="16200000" flipV="1">
            <a:off x="5144294" y="5050631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Arc 34"/>
          <p:cNvSpPr/>
          <p:nvPr/>
        </p:nvSpPr>
        <p:spPr bwMode="auto">
          <a:xfrm rot="20610304">
            <a:off x="3276600" y="4800599"/>
            <a:ext cx="914400" cy="1371600"/>
          </a:xfrm>
          <a:prstGeom prst="arc">
            <a:avLst>
              <a:gd name="adj1" fmla="val 16073327"/>
              <a:gd name="adj2" fmla="val 21521319"/>
            </a:avLst>
          </a:prstGeom>
          <a:noFill/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DejaVu Sans" charset="0"/>
            </a:endParaRPr>
          </a:p>
        </p:txBody>
      </p:sp>
      <p:cxnSp>
        <p:nvCxnSpPr>
          <p:cNvPr id="37" name="Curved Connector 36"/>
          <p:cNvCxnSpPr>
            <a:stCxn id="48" idx="6"/>
            <a:endCxn id="27" idx="1"/>
          </p:cNvCxnSpPr>
          <p:nvPr/>
        </p:nvCxnSpPr>
        <p:spPr bwMode="auto">
          <a:xfrm>
            <a:off x="4343400" y="4838700"/>
            <a:ext cx="270016" cy="581165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7" name="AutoShape 17"/>
          <p:cNvSpPr>
            <a:spLocks/>
          </p:cNvSpPr>
          <p:nvPr/>
        </p:nvSpPr>
        <p:spPr bwMode="auto">
          <a:xfrm>
            <a:off x="304800" y="4359499"/>
            <a:ext cx="2286000" cy="1828800"/>
          </a:xfrm>
          <a:prstGeom prst="borderCallout1">
            <a:avLst>
              <a:gd name="adj1" fmla="val 21139"/>
              <a:gd name="adj2" fmla="val 102712"/>
              <a:gd name="adj3" fmla="val 20644"/>
              <a:gd name="adj4" fmla="val 16704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 anchor="ctr"/>
          <a:lstStyle/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a non-existing identifier, </a:t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or </a:t>
            </a:r>
            <a:r>
              <a:rPr lang="en-US" sz="1600" dirty="0" smtClean="0">
                <a:solidFill>
                  <a:srgbClr val="000000"/>
                </a:solidFill>
              </a:rPr>
              <a:t>an </a:t>
            </a:r>
            <a:r>
              <a:rPr lang="en-US" sz="1600" dirty="0" smtClean="0">
                <a:solidFill>
                  <a:srgbClr val="000000"/>
                </a:solidFill>
              </a:rPr>
              <a:t>unresponsive one,</a:t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may result in a graph </a:t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to be disconnected 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forever</a:t>
            </a:r>
          </a:p>
        </p:txBody>
      </p:sp>
      <p:sp>
        <p:nvSpPr>
          <p:cNvPr id="48" name="Oval 47"/>
          <p:cNvSpPr>
            <a:spLocks/>
          </p:cNvSpPr>
          <p:nvPr/>
        </p:nvSpPr>
        <p:spPr bwMode="auto">
          <a:xfrm>
            <a:off x="4114800" y="472440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0" name="Curved Connector 36"/>
          <p:cNvCxnSpPr>
            <a:stCxn id="48" idx="2"/>
            <a:endCxn id="28" idx="7"/>
          </p:cNvCxnSpPr>
          <p:nvPr/>
        </p:nvCxnSpPr>
        <p:spPr bwMode="auto">
          <a:xfrm rot="10800000" flipV="1">
            <a:off x="3874948" y="4838699"/>
            <a:ext cx="239853" cy="581165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4" name="Arc 53"/>
          <p:cNvSpPr/>
          <p:nvPr/>
        </p:nvSpPr>
        <p:spPr bwMode="auto">
          <a:xfrm rot="989696" flipH="1">
            <a:off x="4319896" y="4825989"/>
            <a:ext cx="914400" cy="1371600"/>
          </a:xfrm>
          <a:prstGeom prst="arc">
            <a:avLst>
              <a:gd name="adj1" fmla="val 16073327"/>
              <a:gd name="adj2" fmla="val 21521319"/>
            </a:avLst>
          </a:prstGeom>
          <a:noFill/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DejaVu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500" b="0" dirty="0" smtClean="0">
                <a:solidFill>
                  <a:srgbClr val="000099"/>
                </a:solidFill>
              </a:rPr>
              <a:t>Outline</a:t>
            </a:r>
            <a:endParaRPr lang="en-US" sz="2500" b="0" dirty="0">
              <a:solidFill>
                <a:srgbClr val="000099"/>
              </a:solidFill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3581400" y="1682750"/>
            <a:ext cx="4953000" cy="4419600"/>
          </a:xfrm>
          <a:ln/>
        </p:spPr>
        <p:txBody>
          <a:bodyPr lIns="90000" tIns="46800" rIns="90000" bIns="46800">
            <a:noAutofit/>
          </a:bodyPr>
          <a:lstStyle/>
          <a:p>
            <a:pPr marL="230188" indent="-228600">
              <a:lnSpc>
                <a:spcPct val="100000"/>
              </a:lnSpc>
              <a:buClr>
                <a:srgbClr val="F57900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overlay networks and programming model</a:t>
            </a:r>
          </a:p>
          <a:p>
            <a:pPr marL="230188" indent="-228600">
              <a:lnSpc>
                <a:spcPct val="100000"/>
              </a:lnSpc>
              <a:buClr>
                <a:srgbClr val="F57900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necessary conditions</a:t>
            </a:r>
          </a:p>
          <a:p>
            <a:pPr marL="230188" indent="-228600">
              <a:lnSpc>
                <a:spcPct val="100000"/>
              </a:lnSpc>
              <a:buClr>
                <a:srgbClr val="F57900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200" dirty="0" smtClean="0">
                <a:solidFill>
                  <a:schemeClr val="tx1"/>
                </a:solidFill>
              </a:rPr>
              <a:t>corona</a:t>
            </a:r>
          </a:p>
          <a:p>
            <a:pPr marL="630238" lvl="1" indent="-228600">
              <a:lnSpc>
                <a:spcPct val="100000"/>
              </a:lnSpc>
              <a:buClr>
                <a:srgbClr val="F57900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200" dirty="0" smtClean="0">
                <a:solidFill>
                  <a:schemeClr val="tx1"/>
                </a:solidFill>
              </a:rPr>
              <a:t>bottom level</a:t>
            </a:r>
          </a:p>
          <a:p>
            <a:pPr marL="630238" lvl="1" indent="-228600">
              <a:lnSpc>
                <a:spcPct val="100000"/>
              </a:lnSpc>
              <a:buClr>
                <a:srgbClr val="F57900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200" dirty="0" smtClean="0">
                <a:solidFill>
                  <a:schemeClr val="tx1"/>
                </a:solidFill>
              </a:rPr>
              <a:t>skip-list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254125" y="3892550"/>
            <a:ext cx="2790825" cy="20716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35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Skip-List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accent6"/>
                </a:solidFill>
              </a:rPr>
              <a:t>skip-list:</a:t>
            </a:r>
            <a:r>
              <a:rPr lang="en-US" sz="2400" dirty="0" smtClean="0"/>
              <a:t> enables </a:t>
            </a:r>
            <a:r>
              <a:rPr lang="en-US" sz="2400" dirty="0" smtClean="0"/>
              <a:t>searches </a:t>
            </a:r>
            <a:r>
              <a:rPr lang="en-US" sz="2400" dirty="0" smtClean="0"/>
              <a:t>&amp; </a:t>
            </a:r>
            <a:r>
              <a:rPr lang="en-US" sz="2400" dirty="0" smtClean="0"/>
              <a:t>updates in logarithmic work</a:t>
            </a:r>
            <a:endParaRPr lang="en-US" sz="2400" dirty="0" smtClean="0"/>
          </a:p>
          <a:p>
            <a:pPr lvl="1"/>
            <a:r>
              <a:rPr lang="en-US" sz="2400" dirty="0" smtClean="0"/>
              <a:t>0th is a sorted list of nodes (peers)</a:t>
            </a:r>
          </a:p>
          <a:p>
            <a:pPr lvl="1"/>
            <a:r>
              <a:rPr lang="en-US" sz="2400" dirty="0" smtClean="0"/>
              <a:t>only a fraction of the nodes is promoted to each subsequent level</a:t>
            </a:r>
          </a:p>
          <a:p>
            <a:r>
              <a:rPr lang="en-US" sz="2400" dirty="0" smtClean="0">
                <a:solidFill>
                  <a:schemeClr val="accent6"/>
                </a:solidFill>
              </a:rPr>
              <a:t>1-2 skip-list: </a:t>
            </a:r>
          </a:p>
          <a:p>
            <a:pPr lvl="1"/>
            <a:r>
              <a:rPr lang="en-US" sz="2400" dirty="0" smtClean="0"/>
              <a:t>at each level i&gt;0, any two nodes a and b are neighbors at level i if the distance between a and b at level i-1 is no less than 2 and no more than 3 hops</a:t>
            </a:r>
          </a:p>
          <a:p>
            <a:endParaRPr lang="en-US" sz="2400" dirty="0"/>
          </a:p>
        </p:txBody>
      </p:sp>
      <p:grpSp>
        <p:nvGrpSpPr>
          <p:cNvPr id="55" name="Group 54"/>
          <p:cNvGrpSpPr/>
          <p:nvPr/>
        </p:nvGrpSpPr>
        <p:grpSpPr>
          <a:xfrm>
            <a:off x="1958975" y="4702175"/>
            <a:ext cx="4673599" cy="1835546"/>
            <a:chOff x="2003426" y="4490642"/>
            <a:chExt cx="4673599" cy="1835546"/>
          </a:xfrm>
        </p:grpSpPr>
        <p:sp>
          <p:nvSpPr>
            <p:cNvPr id="10243" name="Text Box 3"/>
            <p:cNvSpPr txBox="1">
              <a:spLocks noChangeArrowheads="1"/>
            </p:cNvSpPr>
            <p:nvPr/>
          </p:nvSpPr>
          <p:spPr bwMode="auto">
            <a:xfrm>
              <a:off x="2009775" y="5867400"/>
              <a:ext cx="271463" cy="30995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dirty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2362200" y="6019800"/>
              <a:ext cx="271463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2009775" y="5426075"/>
              <a:ext cx="271463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2003426" y="4947842"/>
              <a:ext cx="282574" cy="30995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2014537" y="4490642"/>
              <a:ext cx="271463" cy="30995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2800350" y="6019800"/>
              <a:ext cx="271463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3267075" y="6019800"/>
              <a:ext cx="2603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3713163" y="6019800"/>
              <a:ext cx="322262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4165600" y="6019800"/>
              <a:ext cx="2603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4622800" y="6019800"/>
              <a:ext cx="295275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5051425" y="6019800"/>
              <a:ext cx="271463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5497513" y="6019800"/>
              <a:ext cx="271462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h</a:t>
              </a: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5962650" y="6019800"/>
              <a:ext cx="231775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0256" name="Oval 16"/>
            <p:cNvSpPr>
              <a:spLocks/>
            </p:cNvSpPr>
            <p:nvPr/>
          </p:nvSpPr>
          <p:spPr bwMode="auto">
            <a:xfrm>
              <a:off x="3203575" y="5908079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Oval 17"/>
            <p:cNvSpPr>
              <a:spLocks/>
            </p:cNvSpPr>
            <p:nvPr/>
          </p:nvSpPr>
          <p:spPr bwMode="auto">
            <a:xfrm>
              <a:off x="2303463" y="5908079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Oval 18"/>
            <p:cNvSpPr>
              <a:spLocks/>
            </p:cNvSpPr>
            <p:nvPr/>
          </p:nvSpPr>
          <p:spPr bwMode="auto">
            <a:xfrm>
              <a:off x="4103688" y="5908079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Oval 19"/>
            <p:cNvSpPr>
              <a:spLocks/>
            </p:cNvSpPr>
            <p:nvPr/>
          </p:nvSpPr>
          <p:spPr bwMode="auto">
            <a:xfrm>
              <a:off x="5003800" y="5908079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Oval 20"/>
            <p:cNvSpPr>
              <a:spLocks/>
            </p:cNvSpPr>
            <p:nvPr/>
          </p:nvSpPr>
          <p:spPr bwMode="auto">
            <a:xfrm>
              <a:off x="5903913" y="5908079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Oval 21"/>
            <p:cNvSpPr>
              <a:spLocks/>
            </p:cNvSpPr>
            <p:nvPr/>
          </p:nvSpPr>
          <p:spPr bwMode="auto">
            <a:xfrm>
              <a:off x="3660775" y="5908079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Oval 22"/>
            <p:cNvSpPr>
              <a:spLocks/>
            </p:cNvSpPr>
            <p:nvPr/>
          </p:nvSpPr>
          <p:spPr bwMode="auto">
            <a:xfrm>
              <a:off x="2760663" y="5908079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" name="Oval 23"/>
            <p:cNvSpPr>
              <a:spLocks/>
            </p:cNvSpPr>
            <p:nvPr/>
          </p:nvSpPr>
          <p:spPr bwMode="auto">
            <a:xfrm>
              <a:off x="4560888" y="5908079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Oval 24"/>
            <p:cNvSpPr>
              <a:spLocks/>
            </p:cNvSpPr>
            <p:nvPr/>
          </p:nvSpPr>
          <p:spPr bwMode="auto">
            <a:xfrm>
              <a:off x="5461000" y="5908079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Oval 25"/>
            <p:cNvSpPr>
              <a:spLocks/>
            </p:cNvSpPr>
            <p:nvPr/>
          </p:nvSpPr>
          <p:spPr bwMode="auto">
            <a:xfrm>
              <a:off x="6361113" y="5908079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Text Box 26"/>
            <p:cNvSpPr txBox="1">
              <a:spLocks noChangeArrowheads="1"/>
            </p:cNvSpPr>
            <p:nvPr/>
          </p:nvSpPr>
          <p:spPr bwMode="auto">
            <a:xfrm>
              <a:off x="6416675" y="6019800"/>
              <a:ext cx="2603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k</a:t>
              </a:r>
            </a:p>
          </p:txBody>
        </p:sp>
        <p:cxnSp>
          <p:nvCxnSpPr>
            <p:cNvPr id="10267" name="AutoShape 27"/>
            <p:cNvCxnSpPr>
              <a:cxnSpLocks noChangeShapeType="1"/>
              <a:stCxn id="10257" idx="6"/>
              <a:endCxn id="10262" idx="2"/>
            </p:cNvCxnSpPr>
            <p:nvPr/>
          </p:nvCxnSpPr>
          <p:spPr bwMode="auto">
            <a:xfrm>
              <a:off x="2532063" y="6022379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268" name="AutoShape 28"/>
            <p:cNvCxnSpPr>
              <a:cxnSpLocks noChangeShapeType="1"/>
              <a:stCxn id="10262" idx="6"/>
              <a:endCxn id="10256" idx="2"/>
            </p:cNvCxnSpPr>
            <p:nvPr/>
          </p:nvCxnSpPr>
          <p:spPr bwMode="auto">
            <a:xfrm>
              <a:off x="2989263" y="6022379"/>
              <a:ext cx="214312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269" name="AutoShape 29"/>
            <p:cNvCxnSpPr>
              <a:cxnSpLocks noChangeShapeType="1"/>
              <a:stCxn id="10256" idx="6"/>
              <a:endCxn id="10261" idx="2"/>
            </p:cNvCxnSpPr>
            <p:nvPr/>
          </p:nvCxnSpPr>
          <p:spPr bwMode="auto">
            <a:xfrm>
              <a:off x="3432175" y="6022379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270" name="AutoShape 30"/>
            <p:cNvCxnSpPr>
              <a:cxnSpLocks noChangeShapeType="1"/>
              <a:stCxn id="10261" idx="6"/>
              <a:endCxn id="10258" idx="2"/>
            </p:cNvCxnSpPr>
            <p:nvPr/>
          </p:nvCxnSpPr>
          <p:spPr bwMode="auto">
            <a:xfrm>
              <a:off x="3889375" y="6022379"/>
              <a:ext cx="214313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271" name="AutoShape 31"/>
            <p:cNvCxnSpPr>
              <a:cxnSpLocks noChangeShapeType="1"/>
              <a:stCxn id="10258" idx="6"/>
              <a:endCxn id="10263" idx="2"/>
            </p:cNvCxnSpPr>
            <p:nvPr/>
          </p:nvCxnSpPr>
          <p:spPr bwMode="auto">
            <a:xfrm>
              <a:off x="4332288" y="6022379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272" name="AutoShape 32"/>
            <p:cNvCxnSpPr>
              <a:cxnSpLocks noChangeShapeType="1"/>
              <a:stCxn id="10263" idx="6"/>
              <a:endCxn id="10259" idx="2"/>
            </p:cNvCxnSpPr>
            <p:nvPr/>
          </p:nvCxnSpPr>
          <p:spPr bwMode="auto">
            <a:xfrm>
              <a:off x="4789488" y="6022379"/>
              <a:ext cx="214312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273" name="AutoShape 33"/>
            <p:cNvCxnSpPr>
              <a:cxnSpLocks noChangeShapeType="1"/>
              <a:stCxn id="10259" idx="6"/>
              <a:endCxn id="10264" idx="2"/>
            </p:cNvCxnSpPr>
            <p:nvPr/>
          </p:nvCxnSpPr>
          <p:spPr bwMode="auto">
            <a:xfrm>
              <a:off x="5232400" y="6022379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274" name="AutoShape 34"/>
            <p:cNvCxnSpPr>
              <a:cxnSpLocks noChangeShapeType="1"/>
              <a:stCxn id="10264" idx="6"/>
              <a:endCxn id="10260" idx="2"/>
            </p:cNvCxnSpPr>
            <p:nvPr/>
          </p:nvCxnSpPr>
          <p:spPr bwMode="auto">
            <a:xfrm>
              <a:off x="5689600" y="6022379"/>
              <a:ext cx="214313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275" name="AutoShape 35"/>
            <p:cNvCxnSpPr>
              <a:cxnSpLocks noChangeShapeType="1"/>
              <a:stCxn id="10260" idx="6"/>
              <a:endCxn id="10265" idx="2"/>
            </p:cNvCxnSpPr>
            <p:nvPr/>
          </p:nvCxnSpPr>
          <p:spPr bwMode="auto">
            <a:xfrm>
              <a:off x="6132513" y="6022379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0276" name="Oval 36"/>
            <p:cNvSpPr>
              <a:spLocks/>
            </p:cNvSpPr>
            <p:nvPr/>
          </p:nvSpPr>
          <p:spPr bwMode="auto">
            <a:xfrm>
              <a:off x="4103688" y="5464969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Oval 37"/>
            <p:cNvSpPr>
              <a:spLocks/>
            </p:cNvSpPr>
            <p:nvPr/>
          </p:nvSpPr>
          <p:spPr bwMode="auto">
            <a:xfrm>
              <a:off x="2760663" y="5464969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Oval 38"/>
            <p:cNvSpPr>
              <a:spLocks/>
            </p:cNvSpPr>
            <p:nvPr/>
          </p:nvSpPr>
          <p:spPr bwMode="auto">
            <a:xfrm>
              <a:off x="5461000" y="5464969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9" name="Oval 39"/>
            <p:cNvSpPr>
              <a:spLocks/>
            </p:cNvSpPr>
            <p:nvPr/>
          </p:nvSpPr>
          <p:spPr bwMode="auto">
            <a:xfrm>
              <a:off x="6361113" y="5464969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280" name="AutoShape 40"/>
            <p:cNvCxnSpPr>
              <a:cxnSpLocks noChangeShapeType="1"/>
              <a:stCxn id="10277" idx="6"/>
              <a:endCxn id="10276" idx="2"/>
            </p:cNvCxnSpPr>
            <p:nvPr/>
          </p:nvCxnSpPr>
          <p:spPr bwMode="auto">
            <a:xfrm>
              <a:off x="2989263" y="5579269"/>
              <a:ext cx="1114425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281" name="AutoShape 41"/>
            <p:cNvCxnSpPr>
              <a:cxnSpLocks noChangeShapeType="1"/>
              <a:stCxn id="10276" idx="6"/>
              <a:endCxn id="10278" idx="2"/>
            </p:cNvCxnSpPr>
            <p:nvPr/>
          </p:nvCxnSpPr>
          <p:spPr bwMode="auto">
            <a:xfrm>
              <a:off x="4332288" y="5579269"/>
              <a:ext cx="1128712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282" name="AutoShape 42"/>
            <p:cNvCxnSpPr>
              <a:cxnSpLocks noChangeShapeType="1"/>
              <a:stCxn id="10278" idx="6"/>
              <a:endCxn id="10279" idx="2"/>
            </p:cNvCxnSpPr>
            <p:nvPr/>
          </p:nvCxnSpPr>
          <p:spPr bwMode="auto">
            <a:xfrm>
              <a:off x="5689600" y="5579269"/>
              <a:ext cx="671513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0283" name="Oval 43"/>
            <p:cNvSpPr>
              <a:spLocks/>
            </p:cNvSpPr>
            <p:nvPr/>
          </p:nvSpPr>
          <p:spPr bwMode="auto">
            <a:xfrm>
              <a:off x="4103688" y="4988521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4" name="Oval 44"/>
            <p:cNvSpPr>
              <a:spLocks/>
            </p:cNvSpPr>
            <p:nvPr/>
          </p:nvSpPr>
          <p:spPr bwMode="auto">
            <a:xfrm>
              <a:off x="6361113" y="4988521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285" name="AutoShape 45"/>
            <p:cNvCxnSpPr>
              <a:cxnSpLocks noChangeShapeType="1"/>
              <a:stCxn id="10283" idx="6"/>
              <a:endCxn id="10284" idx="2"/>
            </p:cNvCxnSpPr>
            <p:nvPr/>
          </p:nvCxnSpPr>
          <p:spPr bwMode="auto">
            <a:xfrm>
              <a:off x="4332288" y="5102821"/>
              <a:ext cx="2028825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0286" name="Oval 46"/>
            <p:cNvSpPr>
              <a:spLocks/>
            </p:cNvSpPr>
            <p:nvPr/>
          </p:nvSpPr>
          <p:spPr bwMode="auto">
            <a:xfrm>
              <a:off x="6361113" y="4531321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287" name="AutoShape 47"/>
            <p:cNvCxnSpPr>
              <a:cxnSpLocks noChangeShapeType="1"/>
              <a:stCxn id="10262" idx="0"/>
              <a:endCxn id="10277" idx="4"/>
            </p:cNvCxnSpPr>
            <p:nvPr/>
          </p:nvCxnSpPr>
          <p:spPr bwMode="auto">
            <a:xfrm rot="5400000" flipH="1" flipV="1">
              <a:off x="2767708" y="5800824"/>
              <a:ext cx="21451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88" name="AutoShape 48"/>
            <p:cNvCxnSpPr>
              <a:cxnSpLocks noChangeShapeType="1"/>
              <a:stCxn id="10258" idx="0"/>
              <a:endCxn id="10276" idx="4"/>
            </p:cNvCxnSpPr>
            <p:nvPr/>
          </p:nvCxnSpPr>
          <p:spPr bwMode="auto">
            <a:xfrm rot="5400000" flipH="1" flipV="1">
              <a:off x="4110733" y="5800824"/>
              <a:ext cx="21451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89" name="AutoShape 49"/>
            <p:cNvCxnSpPr>
              <a:cxnSpLocks noChangeShapeType="1"/>
              <a:stCxn id="10264" idx="0"/>
              <a:endCxn id="10278" idx="4"/>
            </p:cNvCxnSpPr>
            <p:nvPr/>
          </p:nvCxnSpPr>
          <p:spPr bwMode="auto">
            <a:xfrm rot="5400000" flipH="1" flipV="1">
              <a:off x="5468045" y="5800824"/>
              <a:ext cx="21451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90" name="AutoShape 50"/>
            <p:cNvCxnSpPr>
              <a:cxnSpLocks noChangeShapeType="1"/>
              <a:stCxn id="10265" idx="0"/>
              <a:endCxn id="10279" idx="4"/>
            </p:cNvCxnSpPr>
            <p:nvPr/>
          </p:nvCxnSpPr>
          <p:spPr bwMode="auto">
            <a:xfrm rot="5400000" flipH="1" flipV="1">
              <a:off x="6368158" y="5800824"/>
              <a:ext cx="21451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91" name="AutoShape 51"/>
            <p:cNvCxnSpPr>
              <a:cxnSpLocks noChangeShapeType="1"/>
              <a:stCxn id="10276" idx="0"/>
              <a:endCxn id="10283" idx="4"/>
            </p:cNvCxnSpPr>
            <p:nvPr/>
          </p:nvCxnSpPr>
          <p:spPr bwMode="auto">
            <a:xfrm rot="5400000" flipH="1" flipV="1">
              <a:off x="4094064" y="5341045"/>
              <a:ext cx="247848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92" name="AutoShape 52"/>
            <p:cNvCxnSpPr>
              <a:cxnSpLocks noChangeShapeType="1"/>
              <a:stCxn id="10279" idx="0"/>
              <a:endCxn id="10284" idx="4"/>
            </p:cNvCxnSpPr>
            <p:nvPr/>
          </p:nvCxnSpPr>
          <p:spPr bwMode="auto">
            <a:xfrm rot="5400000" flipH="1" flipV="1">
              <a:off x="6351489" y="5341045"/>
              <a:ext cx="247848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93" name="AutoShape 53"/>
            <p:cNvCxnSpPr>
              <a:cxnSpLocks noChangeShapeType="1"/>
              <a:stCxn id="10284" idx="0"/>
              <a:endCxn id="10286" idx="4"/>
            </p:cNvCxnSpPr>
            <p:nvPr/>
          </p:nvCxnSpPr>
          <p:spPr bwMode="auto">
            <a:xfrm rot="5400000" flipH="1" flipV="1">
              <a:off x="6361113" y="4874221"/>
              <a:ext cx="22860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Execution Model</a:t>
            </a:r>
            <a:endParaRPr lang="en-US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notation</a:t>
            </a:r>
            <a:endParaRPr lang="en-US" sz="2400" dirty="0" smtClean="0"/>
          </a:p>
          <a:p>
            <a:pPr lvl="1"/>
            <a:r>
              <a:rPr lang="en-US" sz="2400" dirty="0" smtClean="0"/>
              <a:t>left </a:t>
            </a:r>
            <a:r>
              <a:rPr lang="en-US" sz="2400" dirty="0" smtClean="0"/>
              <a:t>node</a:t>
            </a:r>
            <a:r>
              <a:rPr lang="en-US" sz="2400" dirty="0" smtClean="0"/>
              <a:t> </a:t>
            </a:r>
            <a:r>
              <a:rPr lang="en-US" sz="2400" dirty="0" smtClean="0"/>
              <a:t>– lower </a:t>
            </a:r>
            <a:r>
              <a:rPr lang="en-US" sz="2400" i="1" dirty="0" smtClean="0"/>
              <a:t>id</a:t>
            </a:r>
          </a:p>
          <a:p>
            <a:pPr lvl="1"/>
            <a:r>
              <a:rPr lang="en-US" sz="2400" dirty="0" smtClean="0"/>
              <a:t>right </a:t>
            </a:r>
            <a:r>
              <a:rPr lang="en-US" sz="2400" dirty="0" smtClean="0"/>
              <a:t>node</a:t>
            </a:r>
            <a:r>
              <a:rPr lang="en-US" sz="2400" dirty="0" smtClean="0"/>
              <a:t> </a:t>
            </a:r>
            <a:r>
              <a:rPr lang="en-US" sz="2400" dirty="0" smtClean="0"/>
              <a:t>– higher </a:t>
            </a:r>
            <a:r>
              <a:rPr lang="en-US" sz="2400" i="1" dirty="0" smtClean="0"/>
              <a:t>id</a:t>
            </a:r>
          </a:p>
          <a:p>
            <a:pPr lvl="1"/>
            <a:r>
              <a:rPr lang="en-US" sz="2400" dirty="0" smtClean="0"/>
              <a:t>process </a:t>
            </a:r>
            <a:r>
              <a:rPr lang="en-US" sz="2400" b="1" dirty="0" smtClean="0"/>
              <a:t>UP</a:t>
            </a:r>
            <a:r>
              <a:rPr lang="en-US" sz="2400" dirty="0" smtClean="0"/>
              <a:t> state – promoted to upper levels</a:t>
            </a:r>
          </a:p>
          <a:p>
            <a:pPr lvl="1"/>
            <a:r>
              <a:rPr lang="en-US" sz="2400" dirty="0" smtClean="0"/>
              <a:t>process </a:t>
            </a:r>
            <a:r>
              <a:rPr lang="en-US" sz="2400" b="1" dirty="0" smtClean="0"/>
              <a:t>DOWN</a:t>
            </a:r>
            <a:r>
              <a:rPr lang="en-US" sz="2400" dirty="0" smtClean="0"/>
              <a:t> state – not promoted to upper levels</a:t>
            </a:r>
          </a:p>
          <a:p>
            <a:pPr lvl="1"/>
            <a:r>
              <a:rPr lang="en-US" sz="2400" dirty="0" smtClean="0"/>
              <a:t>channel links act as storage</a:t>
            </a:r>
            <a:endParaRPr lang="en-US" sz="2400" dirty="0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571929" y="5323362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3514904" y="5323362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4376917" y="5323362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5299254" y="5323362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6242229" y="5323362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4" name="Oval 8"/>
          <p:cNvSpPr>
            <a:spLocks/>
          </p:cNvSpPr>
          <p:nvPr/>
        </p:nvSpPr>
        <p:spPr bwMode="auto">
          <a:xfrm>
            <a:off x="3386317" y="5148737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9"/>
          <p:cNvSpPr>
            <a:spLocks/>
          </p:cNvSpPr>
          <p:nvPr/>
        </p:nvSpPr>
        <p:spPr bwMode="auto">
          <a:xfrm>
            <a:off x="2486204" y="5148737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10"/>
          <p:cNvSpPr>
            <a:spLocks/>
          </p:cNvSpPr>
          <p:nvPr/>
        </p:nvSpPr>
        <p:spPr bwMode="auto">
          <a:xfrm>
            <a:off x="4286429" y="5148737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11"/>
          <p:cNvSpPr>
            <a:spLocks/>
          </p:cNvSpPr>
          <p:nvPr/>
        </p:nvSpPr>
        <p:spPr bwMode="auto">
          <a:xfrm>
            <a:off x="5186542" y="5148737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12"/>
          <p:cNvSpPr>
            <a:spLocks/>
          </p:cNvSpPr>
          <p:nvPr/>
        </p:nvSpPr>
        <p:spPr bwMode="auto">
          <a:xfrm>
            <a:off x="6086654" y="5148737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" name="Curved Connector 18"/>
          <p:cNvCxnSpPr>
            <a:stCxn id="25" idx="7"/>
            <a:endCxn id="28" idx="1"/>
          </p:cNvCxnSpPr>
          <p:nvPr/>
        </p:nvCxnSpPr>
        <p:spPr bwMode="auto">
          <a:xfrm rot="5400000" flipH="1" flipV="1">
            <a:off x="4400729" y="3462812"/>
            <a:ext cx="1588" cy="3438806"/>
          </a:xfrm>
          <a:prstGeom prst="curvedConnector3">
            <a:avLst>
              <a:gd name="adj1" fmla="val 3329837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Curved Connector 38"/>
          <p:cNvCxnSpPr>
            <a:stCxn id="28" idx="3"/>
            <a:endCxn id="26" idx="5"/>
          </p:cNvCxnSpPr>
          <p:nvPr/>
        </p:nvCxnSpPr>
        <p:spPr bwMode="auto">
          <a:xfrm rot="5400000">
            <a:off x="5300842" y="4524569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Curved Connector 48"/>
          <p:cNvCxnSpPr>
            <a:stCxn id="27" idx="0"/>
            <a:endCxn id="24" idx="0"/>
          </p:cNvCxnSpPr>
          <p:nvPr/>
        </p:nvCxnSpPr>
        <p:spPr bwMode="auto">
          <a:xfrm rot="16200000" flipV="1">
            <a:off x="4400730" y="4248624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Curved Connector 50"/>
          <p:cNvCxnSpPr>
            <a:stCxn id="26" idx="1"/>
            <a:endCxn id="24" idx="7"/>
          </p:cNvCxnSpPr>
          <p:nvPr/>
        </p:nvCxnSpPr>
        <p:spPr bwMode="auto">
          <a:xfrm rot="16200000" flipV="1">
            <a:off x="3950673" y="4812981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166578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L-corona (bottom level)</a:t>
            </a:r>
            <a:endParaRPr lang="en-US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</a:t>
            </a:r>
            <a:r>
              <a:rPr lang="en-US" sz="2400" dirty="0" smtClean="0"/>
              <a:t>nvariant: at </a:t>
            </a:r>
            <a:r>
              <a:rPr lang="en-US" sz="2400" dirty="0" smtClean="0"/>
              <a:t>the bottom level, each </a:t>
            </a:r>
            <a:r>
              <a:rPr lang="en-US" sz="2400" dirty="0" smtClean="0"/>
              <a:t>node stores IDs of </a:t>
            </a:r>
            <a:r>
              <a:rPr lang="en-US" sz="2400" dirty="0" smtClean="0">
                <a:solidFill>
                  <a:srgbClr val="FF0000"/>
                </a:solidFill>
              </a:rPr>
              <a:t>closest </a:t>
            </a:r>
            <a:r>
              <a:rPr lang="en-US" sz="2400" dirty="0" smtClean="0"/>
              <a:t>left </a:t>
            </a:r>
            <a:r>
              <a:rPr lang="en-US" sz="2400" dirty="0" smtClean="0"/>
              <a:t>and</a:t>
            </a:r>
            <a:r>
              <a:rPr lang="en-US" sz="2400" dirty="0" smtClean="0"/>
              <a:t> </a:t>
            </a:r>
            <a:r>
              <a:rPr lang="en-US" sz="2400" dirty="0" smtClean="0"/>
              <a:t>right </a:t>
            </a:r>
            <a:r>
              <a:rPr lang="en-US" sz="2400" dirty="0" smtClean="0"/>
              <a:t>neighbors seen so far (in l and r)</a:t>
            </a:r>
            <a:endParaRPr lang="en-US" sz="2400" dirty="0" smtClean="0"/>
          </a:p>
          <a:p>
            <a:r>
              <a:rPr lang="en-US" sz="2400" dirty="0" smtClean="0"/>
              <a:t>actions</a:t>
            </a:r>
          </a:p>
          <a:p>
            <a:pPr lvl="1"/>
            <a:r>
              <a:rPr lang="en-US" sz="2400" dirty="0" smtClean="0"/>
              <a:t>receive ID from right: </a:t>
            </a:r>
          </a:p>
          <a:p>
            <a:pPr lvl="2"/>
            <a:r>
              <a:rPr lang="en-US" sz="2400" dirty="0"/>
              <a:t>u</a:t>
            </a:r>
            <a:r>
              <a:rPr lang="en-US" sz="2400" dirty="0" smtClean="0"/>
              <a:t>pdate r, forward remaining ID to r</a:t>
            </a:r>
            <a:endParaRPr lang="en-US" sz="2400" dirty="0" smtClean="0"/>
          </a:p>
          <a:p>
            <a:pPr lvl="1"/>
            <a:r>
              <a:rPr lang="en-US" sz="2400" dirty="0" smtClean="0"/>
              <a:t>receive ID from left:</a:t>
            </a:r>
          </a:p>
          <a:p>
            <a:pPr lvl="2"/>
            <a:r>
              <a:rPr lang="en-US" sz="2400" dirty="0" smtClean="0"/>
              <a:t>update l, forward remaining ID to l </a:t>
            </a:r>
            <a:endParaRPr lang="en-US" sz="2400" dirty="0" smtClean="0"/>
          </a:p>
          <a:p>
            <a:pPr lvl="1"/>
            <a:r>
              <a:rPr lang="en-US" sz="2400" dirty="0" smtClean="0"/>
              <a:t>true: </a:t>
            </a:r>
            <a:r>
              <a:rPr lang="en-US" sz="2400" dirty="0" smtClean="0"/>
              <a:t>send own </a:t>
            </a:r>
            <a:r>
              <a:rPr lang="en-US" sz="2400" dirty="0" smtClean="0"/>
              <a:t>ID to r &amp; l</a:t>
            </a:r>
            <a:endParaRPr lang="en-US" sz="2400" dirty="0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2652154" y="5964045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595129" y="5964045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4457142" y="5964045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5379479" y="5964045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6322454" y="5964045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38" name="Oval 8"/>
          <p:cNvSpPr>
            <a:spLocks/>
          </p:cNvSpPr>
          <p:nvPr/>
        </p:nvSpPr>
        <p:spPr bwMode="auto">
          <a:xfrm>
            <a:off x="3466542" y="578942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9"/>
          <p:cNvSpPr>
            <a:spLocks/>
          </p:cNvSpPr>
          <p:nvPr/>
        </p:nvSpPr>
        <p:spPr bwMode="auto">
          <a:xfrm>
            <a:off x="2566429" y="578942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10"/>
          <p:cNvSpPr>
            <a:spLocks/>
          </p:cNvSpPr>
          <p:nvPr/>
        </p:nvSpPr>
        <p:spPr bwMode="auto">
          <a:xfrm>
            <a:off x="4366654" y="578942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11"/>
          <p:cNvSpPr>
            <a:spLocks/>
          </p:cNvSpPr>
          <p:nvPr/>
        </p:nvSpPr>
        <p:spPr bwMode="auto">
          <a:xfrm>
            <a:off x="5266767" y="578942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Oval 12"/>
          <p:cNvSpPr>
            <a:spLocks/>
          </p:cNvSpPr>
          <p:nvPr/>
        </p:nvSpPr>
        <p:spPr bwMode="auto">
          <a:xfrm>
            <a:off x="6166879" y="578942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" name="Curved Connector 42"/>
          <p:cNvCxnSpPr>
            <a:stCxn id="39" idx="7"/>
            <a:endCxn id="42" idx="1"/>
          </p:cNvCxnSpPr>
          <p:nvPr/>
        </p:nvCxnSpPr>
        <p:spPr bwMode="auto">
          <a:xfrm rot="5400000" flipH="1" flipV="1">
            <a:off x="4480954" y="4103495"/>
            <a:ext cx="1588" cy="3438806"/>
          </a:xfrm>
          <a:prstGeom prst="curvedConnector3">
            <a:avLst>
              <a:gd name="adj1" fmla="val 3329837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Curved Connector 43"/>
          <p:cNvCxnSpPr>
            <a:stCxn id="42" idx="3"/>
            <a:endCxn id="40" idx="5"/>
          </p:cNvCxnSpPr>
          <p:nvPr/>
        </p:nvCxnSpPr>
        <p:spPr bwMode="auto">
          <a:xfrm rot="5400000">
            <a:off x="5381067" y="5165252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Curved Connector 44"/>
          <p:cNvCxnSpPr>
            <a:stCxn id="41" idx="0"/>
            <a:endCxn id="38" idx="0"/>
          </p:cNvCxnSpPr>
          <p:nvPr/>
        </p:nvCxnSpPr>
        <p:spPr bwMode="auto">
          <a:xfrm rot="16200000" flipV="1">
            <a:off x="4480955" y="4889307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Curved Connector 45"/>
          <p:cNvCxnSpPr>
            <a:stCxn id="40" idx="1"/>
            <a:endCxn id="38" idx="7"/>
          </p:cNvCxnSpPr>
          <p:nvPr/>
        </p:nvCxnSpPr>
        <p:spPr bwMode="auto">
          <a:xfrm rot="16200000" flipV="1">
            <a:off x="4030898" y="5453664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L-corona</a:t>
            </a:r>
            <a:endParaRPr lang="en-US" dirty="0"/>
          </a:p>
        </p:txBody>
      </p:sp>
      <p:sp>
        <p:nvSpPr>
          <p:cNvPr id="14353" name="AutoShape 17"/>
          <p:cNvSpPr>
            <a:spLocks/>
          </p:cNvSpPr>
          <p:nvPr/>
        </p:nvSpPr>
        <p:spPr bwMode="auto">
          <a:xfrm>
            <a:off x="609600" y="4572000"/>
            <a:ext cx="1079500" cy="1079500"/>
          </a:xfrm>
          <a:prstGeom prst="borderCallout1">
            <a:avLst>
              <a:gd name="adj1" fmla="val 15952"/>
              <a:gd name="adj2" fmla="val 111025"/>
              <a:gd name="adj3" fmla="val 74393"/>
              <a:gd name="adj4" fmla="val 18743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Node a </a:t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en-US" sz="1600" dirty="0">
                <a:solidFill>
                  <a:srgbClr val="000000"/>
                </a:solidFill>
              </a:rPr>
              <a:t>sends its id</a:t>
            </a:r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2785409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3728384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4590397" y="5552141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5512734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6455709" y="5552141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1" name="Oval 8"/>
          <p:cNvSpPr>
            <a:spLocks/>
          </p:cNvSpPr>
          <p:nvPr/>
        </p:nvSpPr>
        <p:spPr bwMode="auto">
          <a:xfrm>
            <a:off x="3599797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9"/>
          <p:cNvSpPr>
            <a:spLocks/>
          </p:cNvSpPr>
          <p:nvPr/>
        </p:nvSpPr>
        <p:spPr bwMode="auto">
          <a:xfrm>
            <a:off x="2699684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10"/>
          <p:cNvSpPr>
            <a:spLocks/>
          </p:cNvSpPr>
          <p:nvPr/>
        </p:nvSpPr>
        <p:spPr bwMode="auto">
          <a:xfrm>
            <a:off x="4499909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11"/>
          <p:cNvSpPr>
            <a:spLocks/>
          </p:cNvSpPr>
          <p:nvPr/>
        </p:nvSpPr>
        <p:spPr bwMode="auto">
          <a:xfrm>
            <a:off x="5400022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Oval 12"/>
          <p:cNvSpPr>
            <a:spLocks/>
          </p:cNvSpPr>
          <p:nvPr/>
        </p:nvSpPr>
        <p:spPr bwMode="auto">
          <a:xfrm>
            <a:off x="6300134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6" name="Curved Connector 65"/>
          <p:cNvCxnSpPr>
            <a:stCxn id="62" idx="7"/>
            <a:endCxn id="65" idx="1"/>
          </p:cNvCxnSpPr>
          <p:nvPr/>
        </p:nvCxnSpPr>
        <p:spPr bwMode="auto">
          <a:xfrm rot="5400000" flipH="1" flipV="1">
            <a:off x="4614209" y="3691591"/>
            <a:ext cx="1588" cy="3438806"/>
          </a:xfrm>
          <a:prstGeom prst="curvedConnector3">
            <a:avLst>
              <a:gd name="adj1" fmla="val 33298373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Curved Connector 66"/>
          <p:cNvCxnSpPr>
            <a:stCxn id="65" idx="3"/>
            <a:endCxn id="63" idx="5"/>
          </p:cNvCxnSpPr>
          <p:nvPr/>
        </p:nvCxnSpPr>
        <p:spPr bwMode="auto">
          <a:xfrm rot="5400000">
            <a:off x="5514322" y="4753348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Curved Connector 67"/>
          <p:cNvCxnSpPr>
            <a:stCxn id="64" idx="0"/>
            <a:endCxn id="61" idx="0"/>
          </p:cNvCxnSpPr>
          <p:nvPr/>
        </p:nvCxnSpPr>
        <p:spPr bwMode="auto">
          <a:xfrm rot="16200000" flipV="1">
            <a:off x="4614210" y="4477403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Curved Connector 68"/>
          <p:cNvCxnSpPr>
            <a:stCxn id="63" idx="1"/>
            <a:endCxn id="61" idx="7"/>
          </p:cNvCxnSpPr>
          <p:nvPr/>
        </p:nvCxnSpPr>
        <p:spPr bwMode="auto">
          <a:xfrm rot="16200000" flipV="1">
            <a:off x="4164153" y="5041760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2776538" y="5027612"/>
            <a:ext cx="271462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90625"/>
            <a:ext cx="8228013" cy="4524375"/>
          </a:xfrm>
        </p:spPr>
        <p:txBody>
          <a:bodyPr/>
          <a:lstStyle/>
          <a:p>
            <a:r>
              <a:rPr lang="en-US" sz="2400" dirty="0" smtClean="0"/>
              <a:t>actions</a:t>
            </a:r>
            <a:endParaRPr lang="en-US" sz="2400" dirty="0" smtClean="0"/>
          </a:p>
          <a:p>
            <a:pPr lvl="1"/>
            <a:r>
              <a:rPr lang="en-US" sz="2400" dirty="0" smtClean="0"/>
              <a:t>receive ID from right: </a:t>
            </a:r>
          </a:p>
          <a:p>
            <a:pPr lvl="2"/>
            <a:r>
              <a:rPr lang="en-US" sz="2400" dirty="0"/>
              <a:t>u</a:t>
            </a:r>
            <a:r>
              <a:rPr lang="en-US" sz="2400" dirty="0" smtClean="0"/>
              <a:t>pdate r, forward remaining ID to r</a:t>
            </a:r>
            <a:endParaRPr lang="en-US" sz="2400" dirty="0" smtClean="0"/>
          </a:p>
          <a:p>
            <a:pPr lvl="1"/>
            <a:r>
              <a:rPr lang="en-US" sz="2400" dirty="0" smtClean="0"/>
              <a:t>receive ID from left:</a:t>
            </a:r>
          </a:p>
          <a:p>
            <a:pPr lvl="2"/>
            <a:r>
              <a:rPr lang="en-US" sz="2400" dirty="0" smtClean="0"/>
              <a:t>update l, forward remaining ID to l </a:t>
            </a:r>
            <a:endParaRPr lang="en-US" sz="2400" dirty="0" smtClean="0"/>
          </a:p>
          <a:p>
            <a:pPr lvl="1"/>
            <a:r>
              <a:rPr lang="en-US" sz="2400" dirty="0" smtClean="0"/>
              <a:t>true: </a:t>
            </a:r>
            <a:r>
              <a:rPr lang="en-US" sz="2400" dirty="0" smtClean="0"/>
              <a:t>send own </a:t>
            </a:r>
            <a:r>
              <a:rPr lang="en-US" sz="2400" dirty="0" smtClean="0"/>
              <a:t>ID to r &amp; l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00115 C 0.00973 -0.00833 0.01979 -0.01504 0.03038 -0.02037 C 0.04098 -0.02569 0.05157 -0.02963 0.06354 -0.03356 C 0.07552 -0.0375 0.08872 -0.04189 0.10278 -0.04467 C 0.11684 -0.04791 0.13212 -0.05023 0.14723 -0.05162 C 0.16268 -0.05301 0.179 -0.05393 0.19445 -0.05393 C 0.2099 -0.0537 0.22049 -0.0537 0.23993 -0.05046 C 0.2592 -0.04722 0.29028 -0.04097 0.30973 -0.03472 C 0.32917 -0.0287 0.34497 -0.02129 0.35695 -0.01365 C 0.36875 -0.00601 0.375 0.00232 0.3816 0.01135 " pathEditMode="relative" rAng="0" ptsTypes="aaaaaaaaaA">
                                      <p:cBhvr>
                                        <p:cTn id="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0" y="-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L-corona</a:t>
            </a:r>
            <a:endParaRPr lang="en-US"/>
          </a:p>
        </p:txBody>
      </p:sp>
      <p:sp>
        <p:nvSpPr>
          <p:cNvPr id="15377" name="AutoShape 17"/>
          <p:cNvSpPr>
            <a:spLocks/>
          </p:cNvSpPr>
          <p:nvPr/>
        </p:nvSpPr>
        <p:spPr bwMode="auto">
          <a:xfrm>
            <a:off x="7495504" y="3810000"/>
            <a:ext cx="1447800" cy="1079500"/>
          </a:xfrm>
          <a:prstGeom prst="borderCallout1">
            <a:avLst>
              <a:gd name="adj1" fmla="val 18519"/>
              <a:gd name="adj2" fmla="val -8333"/>
              <a:gd name="adj3" fmla="val 142577"/>
              <a:gd name="adj4" fmla="val -74175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Node e </a:t>
            </a:r>
            <a:r>
              <a:rPr lang="en-US" sz="1600" dirty="0" smtClean="0">
                <a:solidFill>
                  <a:srgbClr val="000000"/>
                </a:solidFill>
              </a:rPr>
              <a:t>receives </a:t>
            </a:r>
            <a:r>
              <a:rPr lang="en-US" sz="1600" dirty="0">
                <a:solidFill>
                  <a:srgbClr val="000000"/>
                </a:solidFill>
              </a:rPr>
              <a:t/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en-US" sz="1600" dirty="0">
                <a:solidFill>
                  <a:srgbClr val="000000"/>
                </a:solidFill>
              </a:rPr>
              <a:t>a's id, </a:t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forwards </a:t>
            </a:r>
            <a:r>
              <a:rPr lang="en-US" sz="1600" dirty="0" smtClean="0">
                <a:solidFill>
                  <a:srgbClr val="000000"/>
                </a:solidFill>
              </a:rPr>
              <a:t>to c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676525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619500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4481513" y="5552141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5403850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6346825" y="5552141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36" name="Oval 8"/>
          <p:cNvSpPr>
            <a:spLocks/>
          </p:cNvSpPr>
          <p:nvPr/>
        </p:nvSpPr>
        <p:spPr bwMode="auto">
          <a:xfrm>
            <a:off x="3490913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9"/>
          <p:cNvSpPr>
            <a:spLocks/>
          </p:cNvSpPr>
          <p:nvPr/>
        </p:nvSpPr>
        <p:spPr bwMode="auto">
          <a:xfrm>
            <a:off x="2590800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10"/>
          <p:cNvSpPr>
            <a:spLocks/>
          </p:cNvSpPr>
          <p:nvPr/>
        </p:nvSpPr>
        <p:spPr bwMode="auto">
          <a:xfrm>
            <a:off x="4391025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11"/>
          <p:cNvSpPr>
            <a:spLocks/>
          </p:cNvSpPr>
          <p:nvPr/>
        </p:nvSpPr>
        <p:spPr bwMode="auto">
          <a:xfrm>
            <a:off x="5291138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12"/>
          <p:cNvSpPr>
            <a:spLocks/>
          </p:cNvSpPr>
          <p:nvPr/>
        </p:nvSpPr>
        <p:spPr bwMode="auto">
          <a:xfrm>
            <a:off x="6191250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" name="Curved Connector 40"/>
          <p:cNvCxnSpPr>
            <a:stCxn id="37" idx="7"/>
            <a:endCxn id="40" idx="1"/>
          </p:cNvCxnSpPr>
          <p:nvPr/>
        </p:nvCxnSpPr>
        <p:spPr bwMode="auto">
          <a:xfrm rot="5400000" flipH="1" flipV="1">
            <a:off x="4505325" y="3691591"/>
            <a:ext cx="1588" cy="3438806"/>
          </a:xfrm>
          <a:prstGeom prst="curvedConnector3">
            <a:avLst>
              <a:gd name="adj1" fmla="val 3329837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Curved Connector 41"/>
          <p:cNvCxnSpPr>
            <a:stCxn id="40" idx="3"/>
            <a:endCxn id="38" idx="5"/>
          </p:cNvCxnSpPr>
          <p:nvPr/>
        </p:nvCxnSpPr>
        <p:spPr bwMode="auto">
          <a:xfrm rot="5400000">
            <a:off x="5405438" y="4753348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Curved Connector 42"/>
          <p:cNvCxnSpPr>
            <a:stCxn id="39" idx="0"/>
            <a:endCxn id="36" idx="0"/>
          </p:cNvCxnSpPr>
          <p:nvPr/>
        </p:nvCxnSpPr>
        <p:spPr bwMode="auto">
          <a:xfrm rot="16200000" flipV="1">
            <a:off x="4505326" y="4477403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Curved Connector 43"/>
          <p:cNvCxnSpPr>
            <a:stCxn id="38" idx="1"/>
            <a:endCxn id="36" idx="7"/>
          </p:cNvCxnSpPr>
          <p:nvPr/>
        </p:nvCxnSpPr>
        <p:spPr bwMode="auto">
          <a:xfrm rot="16200000" flipV="1">
            <a:off x="4055269" y="5041760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6096000" y="5562600"/>
            <a:ext cx="271462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90625"/>
            <a:ext cx="8228013" cy="4524375"/>
          </a:xfrm>
        </p:spPr>
        <p:txBody>
          <a:bodyPr/>
          <a:lstStyle/>
          <a:p>
            <a:r>
              <a:rPr lang="en-US" sz="2400" dirty="0" smtClean="0"/>
              <a:t>actions</a:t>
            </a:r>
            <a:endParaRPr lang="en-US" sz="2400" dirty="0" smtClean="0"/>
          </a:p>
          <a:p>
            <a:pPr lvl="1"/>
            <a:r>
              <a:rPr lang="en-US" sz="2400" dirty="0" smtClean="0"/>
              <a:t>receive ID from right: </a:t>
            </a:r>
          </a:p>
          <a:p>
            <a:pPr lvl="2"/>
            <a:r>
              <a:rPr lang="en-US" sz="2400" dirty="0"/>
              <a:t>u</a:t>
            </a:r>
            <a:r>
              <a:rPr lang="en-US" sz="2400" dirty="0" smtClean="0"/>
              <a:t>pdate r, forward remaining ID to r</a:t>
            </a:r>
            <a:endParaRPr lang="en-US" sz="2400" dirty="0" smtClean="0"/>
          </a:p>
          <a:p>
            <a:pPr lvl="1"/>
            <a:r>
              <a:rPr lang="en-US" sz="2400" dirty="0" smtClean="0"/>
              <a:t>receive ID from left:</a:t>
            </a:r>
          </a:p>
          <a:p>
            <a:pPr lvl="2"/>
            <a:r>
              <a:rPr lang="en-US" sz="2400" dirty="0" smtClean="0"/>
              <a:t>update l, forward remaining ID to l </a:t>
            </a:r>
            <a:endParaRPr lang="en-US" sz="2400" dirty="0" smtClean="0"/>
          </a:p>
          <a:p>
            <a:pPr lvl="1"/>
            <a:r>
              <a:rPr lang="en-US" sz="2400" dirty="0" smtClean="0"/>
              <a:t>true: </a:t>
            </a:r>
            <a:r>
              <a:rPr lang="en-US" sz="2400" dirty="0" smtClean="0"/>
              <a:t>send own </a:t>
            </a:r>
            <a:r>
              <a:rPr lang="en-US" sz="2400" dirty="0" smtClean="0"/>
              <a:t>ID to r &amp; l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4.07407E-6 C -0.0092 0.0044 -0.0184 0.00903 -0.02916 0.01204 C -0.03992 0.01505 -0.05225 0.01713 -0.06423 0.01875 C -0.07621 0.02037 -0.08854 0.02153 -0.10086 0.02106 C -0.11319 0.0206 -0.12899 0.01805 -0.13836 0.01551 C -0.14774 0.01296 -0.15277 0.00926 -0.15763 0.00555 " pathEditMode="relative" ptsTypes="aaaaaA">
                                      <p:cBhvr>
                                        <p:cTn id="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L-corona</a:t>
            </a:r>
            <a:endParaRPr lang="en-US"/>
          </a:p>
        </p:txBody>
      </p:sp>
      <p:sp>
        <p:nvSpPr>
          <p:cNvPr id="16401" name="AutoShape 17"/>
          <p:cNvSpPr>
            <a:spLocks/>
          </p:cNvSpPr>
          <p:nvPr/>
        </p:nvSpPr>
        <p:spPr bwMode="auto">
          <a:xfrm>
            <a:off x="7436476" y="3886200"/>
            <a:ext cx="1478924" cy="1066800"/>
          </a:xfrm>
          <a:prstGeom prst="borderCallout1">
            <a:avLst>
              <a:gd name="adj1" fmla="val 18519"/>
              <a:gd name="adj2" fmla="val -8333"/>
              <a:gd name="adj3" fmla="val 136882"/>
              <a:gd name="adj4" fmla="val -191574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Node c </a:t>
            </a:r>
            <a:r>
              <a:rPr lang="en-US" sz="1600" dirty="0" smtClean="0">
                <a:solidFill>
                  <a:srgbClr val="000000"/>
                </a:solidFill>
              </a:rPr>
              <a:t>receives </a:t>
            </a:r>
            <a:r>
              <a:rPr lang="en-US" sz="1600" dirty="0">
                <a:solidFill>
                  <a:srgbClr val="000000"/>
                </a:solidFill>
              </a:rPr>
              <a:t/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en-US" sz="1600" dirty="0">
                <a:solidFill>
                  <a:srgbClr val="000000"/>
                </a:solidFill>
              </a:rPr>
              <a:t>a's id, </a:t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forwards </a:t>
            </a:r>
            <a:r>
              <a:rPr lang="en-US" sz="1600" dirty="0" smtClean="0">
                <a:solidFill>
                  <a:srgbClr val="000000"/>
                </a:solidFill>
              </a:rPr>
              <a:t>to b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785409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3728384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2" name="Text Box 5"/>
          <p:cNvSpPr txBox="1">
            <a:spLocks noChangeArrowheads="1"/>
          </p:cNvSpPr>
          <p:nvPr/>
        </p:nvSpPr>
        <p:spPr bwMode="auto">
          <a:xfrm>
            <a:off x="4590397" y="5552141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3" name="Text Box 6"/>
          <p:cNvSpPr txBox="1">
            <a:spLocks noChangeArrowheads="1"/>
          </p:cNvSpPr>
          <p:nvPr/>
        </p:nvSpPr>
        <p:spPr bwMode="auto">
          <a:xfrm>
            <a:off x="5512734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6455709" y="5552141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5" name="Oval 8"/>
          <p:cNvSpPr>
            <a:spLocks/>
          </p:cNvSpPr>
          <p:nvPr/>
        </p:nvSpPr>
        <p:spPr bwMode="auto">
          <a:xfrm>
            <a:off x="3599797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9"/>
          <p:cNvSpPr>
            <a:spLocks/>
          </p:cNvSpPr>
          <p:nvPr/>
        </p:nvSpPr>
        <p:spPr bwMode="auto">
          <a:xfrm>
            <a:off x="2699684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10"/>
          <p:cNvSpPr>
            <a:spLocks/>
          </p:cNvSpPr>
          <p:nvPr/>
        </p:nvSpPr>
        <p:spPr bwMode="auto">
          <a:xfrm>
            <a:off x="4499909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Oval 11"/>
          <p:cNvSpPr>
            <a:spLocks/>
          </p:cNvSpPr>
          <p:nvPr/>
        </p:nvSpPr>
        <p:spPr bwMode="auto">
          <a:xfrm>
            <a:off x="5400022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Oval 12"/>
          <p:cNvSpPr>
            <a:spLocks/>
          </p:cNvSpPr>
          <p:nvPr/>
        </p:nvSpPr>
        <p:spPr bwMode="auto">
          <a:xfrm>
            <a:off x="6300134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0" name="Curved Connector 69"/>
          <p:cNvCxnSpPr>
            <a:stCxn id="66" idx="7"/>
            <a:endCxn id="69" idx="1"/>
          </p:cNvCxnSpPr>
          <p:nvPr/>
        </p:nvCxnSpPr>
        <p:spPr bwMode="auto">
          <a:xfrm rot="5400000" flipH="1" flipV="1">
            <a:off x="4614209" y="3691591"/>
            <a:ext cx="1588" cy="3438806"/>
          </a:xfrm>
          <a:prstGeom prst="curvedConnector3">
            <a:avLst>
              <a:gd name="adj1" fmla="val 3329837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Curved Connector 70"/>
          <p:cNvCxnSpPr>
            <a:stCxn id="69" idx="3"/>
            <a:endCxn id="67" idx="5"/>
          </p:cNvCxnSpPr>
          <p:nvPr/>
        </p:nvCxnSpPr>
        <p:spPr bwMode="auto">
          <a:xfrm rot="5400000">
            <a:off x="5514322" y="4753348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Curved Connector 71"/>
          <p:cNvCxnSpPr>
            <a:stCxn id="68" idx="0"/>
            <a:endCxn id="65" idx="0"/>
          </p:cNvCxnSpPr>
          <p:nvPr/>
        </p:nvCxnSpPr>
        <p:spPr bwMode="auto">
          <a:xfrm rot="16200000" flipV="1">
            <a:off x="4614210" y="4477403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Curved Connector 72"/>
          <p:cNvCxnSpPr>
            <a:stCxn id="67" idx="1"/>
            <a:endCxn id="65" idx="7"/>
          </p:cNvCxnSpPr>
          <p:nvPr/>
        </p:nvCxnSpPr>
        <p:spPr bwMode="auto">
          <a:xfrm rot="16200000" flipV="1">
            <a:off x="4164153" y="5041760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Text Box 18"/>
          <p:cNvSpPr txBox="1">
            <a:spLocks noChangeArrowheads="1"/>
          </p:cNvSpPr>
          <p:nvPr/>
        </p:nvSpPr>
        <p:spPr bwMode="auto">
          <a:xfrm>
            <a:off x="4300538" y="5181600"/>
            <a:ext cx="271462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90625"/>
            <a:ext cx="8228013" cy="4524375"/>
          </a:xfrm>
        </p:spPr>
        <p:txBody>
          <a:bodyPr/>
          <a:lstStyle/>
          <a:p>
            <a:r>
              <a:rPr lang="en-US" sz="2400" dirty="0" smtClean="0"/>
              <a:t>actions</a:t>
            </a:r>
            <a:endParaRPr lang="en-US" sz="2400" dirty="0" smtClean="0"/>
          </a:p>
          <a:p>
            <a:pPr lvl="1"/>
            <a:r>
              <a:rPr lang="en-US" sz="2400" dirty="0" smtClean="0"/>
              <a:t>receive ID from right: </a:t>
            </a:r>
          </a:p>
          <a:p>
            <a:pPr lvl="2"/>
            <a:r>
              <a:rPr lang="en-US" sz="2400" dirty="0"/>
              <a:t>u</a:t>
            </a:r>
            <a:r>
              <a:rPr lang="en-US" sz="2400" dirty="0" smtClean="0"/>
              <a:t>pdate r, forward remaining ID to r</a:t>
            </a:r>
            <a:endParaRPr lang="en-US" sz="2400" dirty="0" smtClean="0"/>
          </a:p>
          <a:p>
            <a:pPr lvl="1"/>
            <a:r>
              <a:rPr lang="en-US" sz="2400" dirty="0" smtClean="0"/>
              <a:t>receive ID from left:</a:t>
            </a:r>
          </a:p>
          <a:p>
            <a:pPr lvl="2"/>
            <a:r>
              <a:rPr lang="en-US" sz="2400" dirty="0" smtClean="0"/>
              <a:t>update l, forward remaining ID to l </a:t>
            </a:r>
            <a:endParaRPr lang="en-US" sz="2400" dirty="0" smtClean="0"/>
          </a:p>
          <a:p>
            <a:pPr lvl="1"/>
            <a:r>
              <a:rPr lang="en-US" sz="2400" dirty="0" smtClean="0"/>
              <a:t>true: </a:t>
            </a:r>
            <a:r>
              <a:rPr lang="en-US" sz="2400" dirty="0" smtClean="0"/>
              <a:t>send own </a:t>
            </a:r>
            <a:r>
              <a:rPr lang="en-US" sz="2400" dirty="0" smtClean="0"/>
              <a:t>ID to r &amp; l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C -0.00313 -0.00278 -0.00608 -0.00532 -0.0099 -0.00671 C -0.01372 -0.0081 -0.01806 -0.0081 -0.02327 -0.00764 C -0.02847 -0.00718 -0.03681 -0.00764 -0.04167 -0.0044 C -0.04653 -0.00116 -0.0507 0.00949 -0.05243 0.01227 " pathEditMode="relative" ptsTypes="aaaaA">
                                      <p:cBhvr>
                                        <p:cTn id="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L-corona</a:t>
            </a:r>
            <a:endParaRPr lang="en-US"/>
          </a:p>
        </p:txBody>
      </p:sp>
      <p:sp>
        <p:nvSpPr>
          <p:cNvPr id="17424" name="AutoShape 16"/>
          <p:cNvSpPr>
            <a:spLocks/>
          </p:cNvSpPr>
          <p:nvPr/>
        </p:nvSpPr>
        <p:spPr bwMode="auto">
          <a:xfrm>
            <a:off x="457200" y="4191000"/>
            <a:ext cx="1447800" cy="1079500"/>
          </a:xfrm>
          <a:prstGeom prst="borderCallout1">
            <a:avLst>
              <a:gd name="adj1" fmla="val 14669"/>
              <a:gd name="adj2" fmla="val 109314"/>
              <a:gd name="adj3" fmla="val 100061"/>
              <a:gd name="adj4" fmla="val 222612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Node b </a:t>
            </a:r>
            <a:r>
              <a:rPr lang="en-US" sz="1600" dirty="0" smtClean="0">
                <a:solidFill>
                  <a:srgbClr val="000000"/>
                </a:solidFill>
              </a:rPr>
              <a:t>receives </a:t>
            </a:r>
            <a:r>
              <a:rPr lang="en-US" sz="1600" dirty="0">
                <a:solidFill>
                  <a:srgbClr val="000000"/>
                </a:solidFill>
              </a:rPr>
              <a:t/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en-US" sz="1600" dirty="0">
                <a:solidFill>
                  <a:srgbClr val="000000"/>
                </a:solidFill>
              </a:rPr>
              <a:t>a's id, set its </a:t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new left </a:t>
            </a:r>
            <a:r>
              <a:rPr lang="en-US" sz="1600" dirty="0">
                <a:solidFill>
                  <a:srgbClr val="000000"/>
                </a:solidFill>
              </a:rPr>
              <a:t/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en-US" sz="1600" dirty="0">
                <a:solidFill>
                  <a:srgbClr val="000000"/>
                </a:solidFill>
              </a:rPr>
              <a:t>neighbor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785409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3728384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4590397" y="5552141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4" name="Text Box 6"/>
          <p:cNvSpPr txBox="1">
            <a:spLocks noChangeArrowheads="1"/>
          </p:cNvSpPr>
          <p:nvPr/>
        </p:nvSpPr>
        <p:spPr bwMode="auto">
          <a:xfrm>
            <a:off x="5512734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5" name="Text Box 7"/>
          <p:cNvSpPr txBox="1">
            <a:spLocks noChangeArrowheads="1"/>
          </p:cNvSpPr>
          <p:nvPr/>
        </p:nvSpPr>
        <p:spPr bwMode="auto">
          <a:xfrm>
            <a:off x="6455709" y="5552141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6" name="Oval 8"/>
          <p:cNvSpPr>
            <a:spLocks/>
          </p:cNvSpPr>
          <p:nvPr/>
        </p:nvSpPr>
        <p:spPr bwMode="auto">
          <a:xfrm>
            <a:off x="3599797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9"/>
          <p:cNvSpPr>
            <a:spLocks/>
          </p:cNvSpPr>
          <p:nvPr/>
        </p:nvSpPr>
        <p:spPr bwMode="auto">
          <a:xfrm>
            <a:off x="2699684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Oval 10"/>
          <p:cNvSpPr>
            <a:spLocks/>
          </p:cNvSpPr>
          <p:nvPr/>
        </p:nvSpPr>
        <p:spPr bwMode="auto">
          <a:xfrm>
            <a:off x="4499909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Oval 11"/>
          <p:cNvSpPr>
            <a:spLocks/>
          </p:cNvSpPr>
          <p:nvPr/>
        </p:nvSpPr>
        <p:spPr bwMode="auto">
          <a:xfrm>
            <a:off x="5400022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12"/>
          <p:cNvSpPr>
            <a:spLocks/>
          </p:cNvSpPr>
          <p:nvPr/>
        </p:nvSpPr>
        <p:spPr bwMode="auto">
          <a:xfrm>
            <a:off x="6300134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1" name="Curved Connector 70"/>
          <p:cNvCxnSpPr>
            <a:stCxn id="67" idx="0"/>
            <a:endCxn id="70" idx="1"/>
          </p:cNvCxnSpPr>
          <p:nvPr/>
        </p:nvCxnSpPr>
        <p:spPr bwMode="auto">
          <a:xfrm rot="16200000" flipH="1">
            <a:off x="4557059" y="3634441"/>
            <a:ext cx="33478" cy="3519628"/>
          </a:xfrm>
          <a:prstGeom prst="curvedConnector3">
            <a:avLst>
              <a:gd name="adj1" fmla="val -208989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Curved Connector 71"/>
          <p:cNvCxnSpPr>
            <a:stCxn id="70" idx="3"/>
            <a:endCxn id="68" idx="5"/>
          </p:cNvCxnSpPr>
          <p:nvPr/>
        </p:nvCxnSpPr>
        <p:spPr bwMode="auto">
          <a:xfrm rot="5400000">
            <a:off x="5514322" y="4753348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Curved Connector 72"/>
          <p:cNvCxnSpPr>
            <a:stCxn id="69" idx="0"/>
            <a:endCxn id="66" idx="0"/>
          </p:cNvCxnSpPr>
          <p:nvPr/>
        </p:nvCxnSpPr>
        <p:spPr bwMode="auto">
          <a:xfrm rot="16200000" flipV="1">
            <a:off x="4614210" y="4477403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Curved Connector 73"/>
          <p:cNvCxnSpPr>
            <a:stCxn id="68" idx="1"/>
            <a:endCxn id="66" idx="7"/>
          </p:cNvCxnSpPr>
          <p:nvPr/>
        </p:nvCxnSpPr>
        <p:spPr bwMode="auto">
          <a:xfrm rot="16200000" flipV="1">
            <a:off x="4164153" y="5041760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Curved Connector 75"/>
          <p:cNvCxnSpPr>
            <a:stCxn id="66" idx="1"/>
            <a:endCxn id="67" idx="7"/>
          </p:cNvCxnSpPr>
          <p:nvPr/>
        </p:nvCxnSpPr>
        <p:spPr bwMode="auto">
          <a:xfrm rot="16200000" flipV="1">
            <a:off x="3264041" y="5041759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90625"/>
            <a:ext cx="8228013" cy="4524375"/>
          </a:xfrm>
        </p:spPr>
        <p:txBody>
          <a:bodyPr/>
          <a:lstStyle/>
          <a:p>
            <a:r>
              <a:rPr lang="en-US" sz="2400" dirty="0" smtClean="0"/>
              <a:t>actions</a:t>
            </a:r>
            <a:endParaRPr lang="en-US" sz="2400" dirty="0" smtClean="0"/>
          </a:p>
          <a:p>
            <a:pPr lvl="1"/>
            <a:r>
              <a:rPr lang="en-US" sz="2400" dirty="0" smtClean="0"/>
              <a:t>receive ID from right: </a:t>
            </a:r>
          </a:p>
          <a:p>
            <a:pPr lvl="2"/>
            <a:r>
              <a:rPr lang="en-US" sz="2400" dirty="0"/>
              <a:t>u</a:t>
            </a:r>
            <a:r>
              <a:rPr lang="en-US" sz="2400" dirty="0" smtClean="0"/>
              <a:t>pdate r, forward remaining ID to r</a:t>
            </a:r>
            <a:endParaRPr lang="en-US" sz="2400" dirty="0" smtClean="0"/>
          </a:p>
          <a:p>
            <a:pPr lvl="1"/>
            <a:r>
              <a:rPr lang="en-US" sz="2400" dirty="0" smtClean="0"/>
              <a:t>receive ID from left:</a:t>
            </a:r>
          </a:p>
          <a:p>
            <a:pPr lvl="2"/>
            <a:r>
              <a:rPr lang="en-US" sz="2400" dirty="0" smtClean="0"/>
              <a:t>update l, forward remaining ID to l </a:t>
            </a:r>
            <a:endParaRPr lang="en-US" sz="2400" dirty="0" smtClean="0"/>
          </a:p>
          <a:p>
            <a:pPr lvl="1"/>
            <a:r>
              <a:rPr lang="en-US" sz="2400" dirty="0" smtClean="0"/>
              <a:t>true: </a:t>
            </a:r>
            <a:r>
              <a:rPr lang="en-US" sz="2400" dirty="0" smtClean="0"/>
              <a:t>send own </a:t>
            </a:r>
            <a:r>
              <a:rPr lang="en-US" sz="2400" dirty="0" smtClean="0"/>
              <a:t>ID to r &amp; l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L-corona</a:t>
            </a:r>
            <a:endParaRPr lang="en-US"/>
          </a:p>
        </p:txBody>
      </p:sp>
      <p:sp>
        <p:nvSpPr>
          <p:cNvPr id="17424" name="AutoShape 16"/>
          <p:cNvSpPr>
            <a:spLocks/>
          </p:cNvSpPr>
          <p:nvPr/>
        </p:nvSpPr>
        <p:spPr bwMode="auto">
          <a:xfrm>
            <a:off x="533400" y="4191000"/>
            <a:ext cx="1371600" cy="1079500"/>
          </a:xfrm>
          <a:prstGeom prst="borderCallout1">
            <a:avLst>
              <a:gd name="adj1" fmla="val 14669"/>
              <a:gd name="adj2" fmla="val 109314"/>
              <a:gd name="adj3" fmla="val 100061"/>
              <a:gd name="adj4" fmla="val 222612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Node b </a:t>
            </a:r>
            <a:r>
              <a:rPr lang="en-US" sz="1600" dirty="0" smtClean="0">
                <a:solidFill>
                  <a:srgbClr val="000000"/>
                </a:solidFill>
              </a:rPr>
              <a:t>sends</a:t>
            </a:r>
            <a:r>
              <a:rPr lang="en-US" sz="1600" dirty="0">
                <a:solidFill>
                  <a:srgbClr val="000000"/>
                </a:solidFill>
              </a:rPr>
              <a:t/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its id </a:t>
            </a:r>
            <a:r>
              <a:rPr lang="en-US" sz="1600" dirty="0" smtClean="0">
                <a:solidFill>
                  <a:srgbClr val="000000"/>
                </a:solidFill>
              </a:rPr>
              <a:t>to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n</a:t>
            </a:r>
            <a:r>
              <a:rPr lang="en-US" sz="1600" dirty="0" smtClean="0">
                <a:solidFill>
                  <a:srgbClr val="000000"/>
                </a:solidFill>
              </a:rPr>
              <a:t>ode </a:t>
            </a:r>
            <a:r>
              <a:rPr lang="en-US" sz="1600" dirty="0" smtClean="0">
                <a:solidFill>
                  <a:srgbClr val="000000"/>
                </a:solidFill>
              </a:rPr>
              <a:t>a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785409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3728384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4590397" y="5552141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4" name="Text Box 6"/>
          <p:cNvSpPr txBox="1">
            <a:spLocks noChangeArrowheads="1"/>
          </p:cNvSpPr>
          <p:nvPr/>
        </p:nvSpPr>
        <p:spPr bwMode="auto">
          <a:xfrm>
            <a:off x="5512734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5" name="Text Box 7"/>
          <p:cNvSpPr txBox="1">
            <a:spLocks noChangeArrowheads="1"/>
          </p:cNvSpPr>
          <p:nvPr/>
        </p:nvSpPr>
        <p:spPr bwMode="auto">
          <a:xfrm>
            <a:off x="6455709" y="5552141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6" name="Oval 8"/>
          <p:cNvSpPr>
            <a:spLocks/>
          </p:cNvSpPr>
          <p:nvPr/>
        </p:nvSpPr>
        <p:spPr bwMode="auto">
          <a:xfrm>
            <a:off x="3599797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9"/>
          <p:cNvSpPr>
            <a:spLocks/>
          </p:cNvSpPr>
          <p:nvPr/>
        </p:nvSpPr>
        <p:spPr bwMode="auto">
          <a:xfrm>
            <a:off x="2699684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Oval 10"/>
          <p:cNvSpPr>
            <a:spLocks/>
          </p:cNvSpPr>
          <p:nvPr/>
        </p:nvSpPr>
        <p:spPr bwMode="auto">
          <a:xfrm>
            <a:off x="4499909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Oval 11"/>
          <p:cNvSpPr>
            <a:spLocks/>
          </p:cNvSpPr>
          <p:nvPr/>
        </p:nvSpPr>
        <p:spPr bwMode="auto">
          <a:xfrm>
            <a:off x="5400022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12"/>
          <p:cNvSpPr>
            <a:spLocks/>
          </p:cNvSpPr>
          <p:nvPr/>
        </p:nvSpPr>
        <p:spPr bwMode="auto">
          <a:xfrm>
            <a:off x="6300134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1" name="Curved Connector 70"/>
          <p:cNvCxnSpPr>
            <a:stCxn id="67" idx="0"/>
            <a:endCxn id="70" idx="1"/>
          </p:cNvCxnSpPr>
          <p:nvPr/>
        </p:nvCxnSpPr>
        <p:spPr bwMode="auto">
          <a:xfrm rot="16200000" flipH="1">
            <a:off x="4557059" y="3634441"/>
            <a:ext cx="33478" cy="3519628"/>
          </a:xfrm>
          <a:prstGeom prst="curvedConnector3">
            <a:avLst>
              <a:gd name="adj1" fmla="val -208989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Curved Connector 71"/>
          <p:cNvCxnSpPr>
            <a:stCxn id="70" idx="3"/>
            <a:endCxn id="68" idx="5"/>
          </p:cNvCxnSpPr>
          <p:nvPr/>
        </p:nvCxnSpPr>
        <p:spPr bwMode="auto">
          <a:xfrm rot="5400000">
            <a:off x="5514322" y="4753348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Curved Connector 72"/>
          <p:cNvCxnSpPr>
            <a:stCxn id="69" idx="0"/>
            <a:endCxn id="66" idx="0"/>
          </p:cNvCxnSpPr>
          <p:nvPr/>
        </p:nvCxnSpPr>
        <p:spPr bwMode="auto">
          <a:xfrm rot="16200000" flipV="1">
            <a:off x="4614210" y="4477403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Curved Connector 73"/>
          <p:cNvCxnSpPr>
            <a:stCxn id="68" idx="1"/>
            <a:endCxn id="66" idx="7"/>
          </p:cNvCxnSpPr>
          <p:nvPr/>
        </p:nvCxnSpPr>
        <p:spPr bwMode="auto">
          <a:xfrm rot="16200000" flipV="1">
            <a:off x="4164153" y="5041760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Text Box 18"/>
          <p:cNvSpPr txBox="1">
            <a:spLocks noChangeArrowheads="1"/>
          </p:cNvSpPr>
          <p:nvPr/>
        </p:nvSpPr>
        <p:spPr bwMode="auto">
          <a:xfrm>
            <a:off x="3386073" y="5252642"/>
            <a:ext cx="271527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b</a:t>
            </a:r>
          </a:p>
        </p:txBody>
      </p:sp>
      <p:cxnSp>
        <p:nvCxnSpPr>
          <p:cNvPr id="76" name="Curved Connector 75"/>
          <p:cNvCxnSpPr>
            <a:stCxn id="66" idx="1"/>
            <a:endCxn id="67" idx="7"/>
          </p:cNvCxnSpPr>
          <p:nvPr/>
        </p:nvCxnSpPr>
        <p:spPr bwMode="auto">
          <a:xfrm rot="16200000" flipV="1">
            <a:off x="3264041" y="5041759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90625"/>
            <a:ext cx="8228013" cy="4524375"/>
          </a:xfrm>
        </p:spPr>
        <p:txBody>
          <a:bodyPr/>
          <a:lstStyle/>
          <a:p>
            <a:r>
              <a:rPr lang="en-US" sz="2400" dirty="0" smtClean="0"/>
              <a:t>actions</a:t>
            </a:r>
            <a:endParaRPr lang="en-US" sz="2400" dirty="0" smtClean="0"/>
          </a:p>
          <a:p>
            <a:pPr lvl="1"/>
            <a:r>
              <a:rPr lang="en-US" sz="2400" dirty="0" smtClean="0"/>
              <a:t>receive ID from right: </a:t>
            </a:r>
          </a:p>
          <a:p>
            <a:pPr lvl="2"/>
            <a:r>
              <a:rPr lang="en-US" sz="2400" dirty="0"/>
              <a:t>u</a:t>
            </a:r>
            <a:r>
              <a:rPr lang="en-US" sz="2400" dirty="0" smtClean="0"/>
              <a:t>pdate r, forward remaining ID to r</a:t>
            </a:r>
            <a:endParaRPr lang="en-US" sz="2400" dirty="0" smtClean="0"/>
          </a:p>
          <a:p>
            <a:pPr lvl="1"/>
            <a:r>
              <a:rPr lang="en-US" sz="2400" dirty="0" smtClean="0"/>
              <a:t>receive ID from left:</a:t>
            </a:r>
          </a:p>
          <a:p>
            <a:pPr lvl="2"/>
            <a:r>
              <a:rPr lang="en-US" sz="2400" dirty="0" smtClean="0"/>
              <a:t>update l, forward remaining ID to l </a:t>
            </a:r>
            <a:endParaRPr lang="en-US" sz="2400" dirty="0" smtClean="0"/>
          </a:p>
          <a:p>
            <a:pPr lvl="1"/>
            <a:r>
              <a:rPr lang="en-US" sz="2400" dirty="0" smtClean="0"/>
              <a:t>true: </a:t>
            </a:r>
            <a:r>
              <a:rPr lang="en-US" sz="2400" dirty="0" smtClean="0"/>
              <a:t>send own </a:t>
            </a:r>
            <a:r>
              <a:rPr lang="en-US" sz="2400" dirty="0" smtClean="0"/>
              <a:t>ID to r &amp; l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0069 C -0.00382 -0.00232 -0.00747 -0.0051 -0.0125 -0.00672 C -0.01754 -0.00811 -0.02448 -0.00857 -0.03004 -0.00787 C -0.03559 -0.00718 -0.04219 -0.00417 -0.04583 -0.00186 C -0.04948 0.00046 -0.05069 0.00301 -0.05174 0.00555 " pathEditMode="fixed" rAng="0" ptsTypes="aaaaA">
                                      <p:cBhvr>
                                        <p:cTn id="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Overlay Networks and Stabilization</a:t>
            </a:r>
            <a:endParaRPr 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1" y="1190625"/>
            <a:ext cx="6172200" cy="5286375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self-stabilization </a:t>
            </a:r>
            <a:r>
              <a:rPr lang="en-US" sz="2400" dirty="0" smtClean="0"/>
              <a:t>guarantees that</a:t>
            </a:r>
          </a:p>
          <a:p>
            <a:r>
              <a:rPr lang="en-US" sz="2400" dirty="0" smtClean="0"/>
              <a:t>starting from </a:t>
            </a:r>
            <a:r>
              <a:rPr lang="en-US" sz="2400" dirty="0" smtClean="0">
                <a:solidFill>
                  <a:schemeClr val="tx1"/>
                </a:solidFill>
              </a:rPr>
              <a:t>arbitrary</a:t>
            </a:r>
            <a:r>
              <a:rPr lang="en-US" sz="2400" dirty="0" smtClean="0"/>
              <a:t> initial state, system will converge to legal state in finite </a:t>
            </a:r>
            <a:r>
              <a:rPr lang="en-US" sz="2400" dirty="0" smtClean="0"/>
              <a:t>time</a:t>
            </a:r>
            <a:endParaRPr lang="en-US" sz="2400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276600"/>
            <a:ext cx="2286000" cy="2286000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62725" y="2743200"/>
            <a:ext cx="2581275" cy="809625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8600" y="914400"/>
            <a:ext cx="1095375" cy="1047750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990600"/>
            <a:ext cx="885825" cy="790575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15200" y="2209800"/>
            <a:ext cx="1428750" cy="276225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34200" y="5562600"/>
            <a:ext cx="914400" cy="914400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48600" y="5257800"/>
            <a:ext cx="885825" cy="885825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L-corona</a:t>
            </a:r>
            <a:endParaRPr lang="en-US"/>
          </a:p>
        </p:txBody>
      </p:sp>
      <p:sp>
        <p:nvSpPr>
          <p:cNvPr id="17424" name="AutoShape 16"/>
          <p:cNvSpPr>
            <a:spLocks/>
          </p:cNvSpPr>
          <p:nvPr/>
        </p:nvSpPr>
        <p:spPr bwMode="auto">
          <a:xfrm>
            <a:off x="457200" y="4191000"/>
            <a:ext cx="1447800" cy="1079500"/>
          </a:xfrm>
          <a:prstGeom prst="borderCallout1">
            <a:avLst>
              <a:gd name="adj1" fmla="val 14669"/>
              <a:gd name="adj2" fmla="val 109314"/>
              <a:gd name="adj3" fmla="val 100061"/>
              <a:gd name="adj4" fmla="val 222612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Node </a:t>
            </a:r>
            <a:r>
              <a:rPr lang="en-US" sz="1600" dirty="0" smtClean="0">
                <a:solidFill>
                  <a:srgbClr val="000000"/>
                </a:solidFill>
              </a:rPr>
              <a:t>a </a:t>
            </a:r>
            <a:r>
              <a:rPr lang="en-US" sz="1600" dirty="0" smtClean="0">
                <a:solidFill>
                  <a:srgbClr val="000000"/>
                </a:solidFill>
              </a:rPr>
              <a:t>receives </a:t>
            </a:r>
            <a:r>
              <a:rPr lang="en-US" sz="1600" dirty="0">
                <a:solidFill>
                  <a:srgbClr val="000000"/>
                </a:solidFill>
              </a:rPr>
              <a:t/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en-US" sz="1600" dirty="0">
                <a:solidFill>
                  <a:srgbClr val="000000"/>
                </a:solidFill>
              </a:rPr>
              <a:t>b</a:t>
            </a:r>
            <a:r>
              <a:rPr lang="en-US" sz="1600" dirty="0" smtClean="0">
                <a:solidFill>
                  <a:srgbClr val="000000"/>
                </a:solidFill>
              </a:rPr>
              <a:t>'s </a:t>
            </a:r>
            <a:r>
              <a:rPr lang="en-US" sz="1600" dirty="0">
                <a:solidFill>
                  <a:srgbClr val="000000"/>
                </a:solidFill>
              </a:rPr>
              <a:t>id, set its </a:t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en-US" sz="1600" dirty="0">
                <a:solidFill>
                  <a:srgbClr val="000000"/>
                </a:solidFill>
              </a:rPr>
              <a:t>new right </a:t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en-US" sz="1600" dirty="0">
                <a:solidFill>
                  <a:srgbClr val="000000"/>
                </a:solidFill>
              </a:rPr>
              <a:t>neighbor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785409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3728384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4590397" y="5552141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4" name="Text Box 6"/>
          <p:cNvSpPr txBox="1">
            <a:spLocks noChangeArrowheads="1"/>
          </p:cNvSpPr>
          <p:nvPr/>
        </p:nvSpPr>
        <p:spPr bwMode="auto">
          <a:xfrm>
            <a:off x="5512734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5" name="Text Box 7"/>
          <p:cNvSpPr txBox="1">
            <a:spLocks noChangeArrowheads="1"/>
          </p:cNvSpPr>
          <p:nvPr/>
        </p:nvSpPr>
        <p:spPr bwMode="auto">
          <a:xfrm>
            <a:off x="6455709" y="5552141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6" name="Oval 8"/>
          <p:cNvSpPr>
            <a:spLocks/>
          </p:cNvSpPr>
          <p:nvPr/>
        </p:nvSpPr>
        <p:spPr bwMode="auto">
          <a:xfrm>
            <a:off x="3599797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9"/>
          <p:cNvSpPr>
            <a:spLocks/>
          </p:cNvSpPr>
          <p:nvPr/>
        </p:nvSpPr>
        <p:spPr bwMode="auto">
          <a:xfrm>
            <a:off x="2699684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Oval 10"/>
          <p:cNvSpPr>
            <a:spLocks/>
          </p:cNvSpPr>
          <p:nvPr/>
        </p:nvSpPr>
        <p:spPr bwMode="auto">
          <a:xfrm>
            <a:off x="4499909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Oval 11"/>
          <p:cNvSpPr>
            <a:spLocks/>
          </p:cNvSpPr>
          <p:nvPr/>
        </p:nvSpPr>
        <p:spPr bwMode="auto">
          <a:xfrm>
            <a:off x="5400022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12"/>
          <p:cNvSpPr>
            <a:spLocks/>
          </p:cNvSpPr>
          <p:nvPr/>
        </p:nvSpPr>
        <p:spPr bwMode="auto">
          <a:xfrm>
            <a:off x="6300134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2" name="Curved Connector 71"/>
          <p:cNvCxnSpPr>
            <a:stCxn id="70" idx="3"/>
            <a:endCxn id="68" idx="5"/>
          </p:cNvCxnSpPr>
          <p:nvPr/>
        </p:nvCxnSpPr>
        <p:spPr bwMode="auto">
          <a:xfrm rot="5400000">
            <a:off x="5514322" y="4753348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Curved Connector 72"/>
          <p:cNvCxnSpPr>
            <a:stCxn id="69" idx="0"/>
            <a:endCxn id="66" idx="0"/>
          </p:cNvCxnSpPr>
          <p:nvPr/>
        </p:nvCxnSpPr>
        <p:spPr bwMode="auto">
          <a:xfrm rot="16200000" flipV="1">
            <a:off x="4614210" y="4477403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Curved Connector 73"/>
          <p:cNvCxnSpPr>
            <a:stCxn id="68" idx="1"/>
            <a:endCxn id="66" idx="7"/>
          </p:cNvCxnSpPr>
          <p:nvPr/>
        </p:nvCxnSpPr>
        <p:spPr bwMode="auto">
          <a:xfrm rot="16200000" flipV="1">
            <a:off x="4164153" y="5041760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Curved Connector 75"/>
          <p:cNvCxnSpPr>
            <a:stCxn id="66" idx="1"/>
            <a:endCxn id="67" idx="7"/>
          </p:cNvCxnSpPr>
          <p:nvPr/>
        </p:nvCxnSpPr>
        <p:spPr bwMode="auto">
          <a:xfrm rot="16200000" flipV="1">
            <a:off x="3264041" y="5041759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9" name="Curved Connector 18"/>
          <p:cNvCxnSpPr>
            <a:stCxn id="67" idx="0"/>
            <a:endCxn id="70" idx="1"/>
          </p:cNvCxnSpPr>
          <p:nvPr/>
        </p:nvCxnSpPr>
        <p:spPr bwMode="auto">
          <a:xfrm rot="16200000" flipH="1">
            <a:off x="4557059" y="3634441"/>
            <a:ext cx="33478" cy="3519628"/>
          </a:xfrm>
          <a:prstGeom prst="curvedConnector3">
            <a:avLst>
              <a:gd name="adj1" fmla="val -213955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Curved Connector 19"/>
          <p:cNvCxnSpPr>
            <a:stCxn id="66" idx="1"/>
            <a:endCxn id="67" idx="7"/>
          </p:cNvCxnSpPr>
          <p:nvPr/>
        </p:nvCxnSpPr>
        <p:spPr bwMode="auto">
          <a:xfrm rot="16200000" flipV="1">
            <a:off x="3264041" y="5041759"/>
            <a:ext cx="1588" cy="738469"/>
          </a:xfrm>
          <a:prstGeom prst="curvedConnector3">
            <a:avLst>
              <a:gd name="adj1" fmla="val 10265494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90625"/>
            <a:ext cx="8228013" cy="4524375"/>
          </a:xfrm>
        </p:spPr>
        <p:txBody>
          <a:bodyPr/>
          <a:lstStyle/>
          <a:p>
            <a:r>
              <a:rPr lang="en-US" sz="2400" dirty="0" smtClean="0"/>
              <a:t>actions</a:t>
            </a:r>
            <a:endParaRPr lang="en-US" sz="2400" dirty="0" smtClean="0"/>
          </a:p>
          <a:p>
            <a:pPr lvl="1"/>
            <a:r>
              <a:rPr lang="en-US" sz="2400" dirty="0" smtClean="0"/>
              <a:t>receive ID from right: </a:t>
            </a:r>
          </a:p>
          <a:p>
            <a:pPr lvl="2"/>
            <a:r>
              <a:rPr lang="en-US" sz="2400" dirty="0"/>
              <a:t>u</a:t>
            </a:r>
            <a:r>
              <a:rPr lang="en-US" sz="2400" dirty="0" smtClean="0"/>
              <a:t>pdate r, forward remaining ID to r</a:t>
            </a:r>
            <a:endParaRPr lang="en-US" sz="2400" dirty="0" smtClean="0"/>
          </a:p>
          <a:p>
            <a:pPr lvl="1"/>
            <a:r>
              <a:rPr lang="en-US" sz="2400" dirty="0" smtClean="0"/>
              <a:t>receive ID from left:</a:t>
            </a:r>
          </a:p>
          <a:p>
            <a:pPr lvl="2"/>
            <a:r>
              <a:rPr lang="en-US" sz="2400" dirty="0" smtClean="0"/>
              <a:t>update l, forward remaining ID to l </a:t>
            </a:r>
            <a:endParaRPr lang="en-US" sz="2400" dirty="0" smtClean="0"/>
          </a:p>
          <a:p>
            <a:pPr lvl="1"/>
            <a:r>
              <a:rPr lang="en-US" sz="2400" dirty="0" smtClean="0"/>
              <a:t>true: </a:t>
            </a:r>
            <a:r>
              <a:rPr lang="en-US" sz="2400" dirty="0" smtClean="0"/>
              <a:t>send own </a:t>
            </a:r>
            <a:r>
              <a:rPr lang="en-US" sz="2400" dirty="0" smtClean="0"/>
              <a:t>ID to r &amp; l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L-corona</a:t>
            </a:r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Processes </a:t>
            </a:r>
            <a:r>
              <a:rPr lang="en-US" sz="2000" dirty="0" smtClean="0"/>
              <a:t>execute</a:t>
            </a:r>
            <a:r>
              <a:rPr lang="en-US" sz="2000" dirty="0" smtClean="0"/>
              <a:t> </a:t>
            </a:r>
            <a:r>
              <a:rPr lang="en-US" sz="2000" dirty="0" smtClean="0"/>
              <a:t>actions </a:t>
            </a:r>
            <a:r>
              <a:rPr lang="en-US" sz="2000" dirty="0" smtClean="0"/>
              <a:t>one by one</a:t>
            </a:r>
            <a:endParaRPr lang="en-US" sz="2000" dirty="0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1872316" y="1837672"/>
            <a:ext cx="260350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-23813" y="1601788"/>
            <a:ext cx="314326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1.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466725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1409700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2271713" y="2208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3194050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4137025" y="2208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39" name="Oval 8"/>
          <p:cNvSpPr>
            <a:spLocks/>
          </p:cNvSpPr>
          <p:nvPr/>
        </p:nvSpPr>
        <p:spPr bwMode="auto">
          <a:xfrm>
            <a:off x="1281113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9"/>
          <p:cNvSpPr>
            <a:spLocks/>
          </p:cNvSpPr>
          <p:nvPr/>
        </p:nvSpPr>
        <p:spPr bwMode="auto">
          <a:xfrm>
            <a:off x="381000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10"/>
          <p:cNvSpPr>
            <a:spLocks/>
          </p:cNvSpPr>
          <p:nvPr/>
        </p:nvSpPr>
        <p:spPr bwMode="auto">
          <a:xfrm>
            <a:off x="2181225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Oval 11"/>
          <p:cNvSpPr>
            <a:spLocks/>
          </p:cNvSpPr>
          <p:nvPr/>
        </p:nvSpPr>
        <p:spPr bwMode="auto">
          <a:xfrm>
            <a:off x="3081338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Oval 12"/>
          <p:cNvSpPr>
            <a:spLocks/>
          </p:cNvSpPr>
          <p:nvPr/>
        </p:nvSpPr>
        <p:spPr bwMode="auto">
          <a:xfrm>
            <a:off x="3981450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" name="Curved Connector 43"/>
          <p:cNvCxnSpPr>
            <a:stCxn id="43" idx="3"/>
            <a:endCxn id="41" idx="5"/>
          </p:cNvCxnSpPr>
          <p:nvPr/>
        </p:nvCxnSpPr>
        <p:spPr bwMode="auto">
          <a:xfrm rot="5400000">
            <a:off x="3195638" y="1409420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Curved Connector 44"/>
          <p:cNvCxnSpPr>
            <a:stCxn id="42" idx="0"/>
            <a:endCxn id="39" idx="0"/>
          </p:cNvCxnSpPr>
          <p:nvPr/>
        </p:nvCxnSpPr>
        <p:spPr bwMode="auto">
          <a:xfrm rot="16200000" flipV="1">
            <a:off x="2295526" y="1133475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Curved Connector 45"/>
          <p:cNvCxnSpPr>
            <a:stCxn id="41" idx="1"/>
            <a:endCxn id="39" idx="7"/>
          </p:cNvCxnSpPr>
          <p:nvPr/>
        </p:nvCxnSpPr>
        <p:spPr bwMode="auto">
          <a:xfrm rot="16200000" flipV="1">
            <a:off x="1845469" y="1697832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Curved Connector 46"/>
          <p:cNvCxnSpPr>
            <a:stCxn id="39" idx="1"/>
            <a:endCxn id="40" idx="7"/>
          </p:cNvCxnSpPr>
          <p:nvPr/>
        </p:nvCxnSpPr>
        <p:spPr bwMode="auto">
          <a:xfrm rot="16200000" flipV="1">
            <a:off x="945357" y="1697831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L-corona</a:t>
            </a:r>
            <a:endParaRPr lang="en-US"/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8785225" y="4484688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-23813" y="1601788"/>
            <a:ext cx="314326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1.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0" y="2743200"/>
            <a:ext cx="314325" cy="30321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2.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481012" y="33528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1423987" y="33528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2286000" y="33528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3208337" y="33528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4151312" y="33528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54" name="Oval 8"/>
          <p:cNvSpPr>
            <a:spLocks/>
          </p:cNvSpPr>
          <p:nvPr/>
        </p:nvSpPr>
        <p:spPr bwMode="auto">
          <a:xfrm>
            <a:off x="1295400" y="31781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9"/>
          <p:cNvSpPr>
            <a:spLocks/>
          </p:cNvSpPr>
          <p:nvPr/>
        </p:nvSpPr>
        <p:spPr bwMode="auto">
          <a:xfrm>
            <a:off x="395287" y="31781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0"/>
          <p:cNvSpPr>
            <a:spLocks/>
          </p:cNvSpPr>
          <p:nvPr/>
        </p:nvSpPr>
        <p:spPr bwMode="auto">
          <a:xfrm>
            <a:off x="2195512" y="31781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1"/>
          <p:cNvSpPr>
            <a:spLocks/>
          </p:cNvSpPr>
          <p:nvPr/>
        </p:nvSpPr>
        <p:spPr bwMode="auto">
          <a:xfrm>
            <a:off x="3095625" y="31781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12"/>
          <p:cNvSpPr>
            <a:spLocks/>
          </p:cNvSpPr>
          <p:nvPr/>
        </p:nvSpPr>
        <p:spPr bwMode="auto">
          <a:xfrm>
            <a:off x="3995737" y="31781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9" name="Curved Connector 58"/>
          <p:cNvCxnSpPr>
            <a:stCxn id="58" idx="3"/>
            <a:endCxn id="56" idx="5"/>
          </p:cNvCxnSpPr>
          <p:nvPr/>
        </p:nvCxnSpPr>
        <p:spPr bwMode="auto">
          <a:xfrm rot="5400000">
            <a:off x="3209925" y="255400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Curved Connector 59"/>
          <p:cNvCxnSpPr>
            <a:stCxn id="57" idx="0"/>
            <a:endCxn id="54" idx="0"/>
          </p:cNvCxnSpPr>
          <p:nvPr/>
        </p:nvCxnSpPr>
        <p:spPr bwMode="auto">
          <a:xfrm rot="16200000" flipV="1">
            <a:off x="2309813" y="2278062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Curved Connector 60"/>
          <p:cNvCxnSpPr>
            <a:stCxn id="56" idx="1"/>
            <a:endCxn id="54" idx="7"/>
          </p:cNvCxnSpPr>
          <p:nvPr/>
        </p:nvCxnSpPr>
        <p:spPr bwMode="auto">
          <a:xfrm rot="16200000" flipV="1">
            <a:off x="1859756" y="284241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62" name="Curved Connector 61"/>
          <p:cNvCxnSpPr>
            <a:stCxn id="54" idx="1"/>
            <a:endCxn id="55" idx="7"/>
          </p:cNvCxnSpPr>
          <p:nvPr/>
        </p:nvCxnSpPr>
        <p:spPr bwMode="auto">
          <a:xfrm rot="16200000" flipV="1">
            <a:off x="959644" y="2842418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63" name="Text Box 17"/>
          <p:cNvSpPr txBox="1">
            <a:spLocks noChangeArrowheads="1"/>
          </p:cNvSpPr>
          <p:nvPr/>
        </p:nvSpPr>
        <p:spPr bwMode="auto">
          <a:xfrm>
            <a:off x="1872316" y="1837672"/>
            <a:ext cx="260350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466725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1409700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2271713" y="2208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7" name="Text Box 6"/>
          <p:cNvSpPr txBox="1">
            <a:spLocks noChangeArrowheads="1"/>
          </p:cNvSpPr>
          <p:nvPr/>
        </p:nvSpPr>
        <p:spPr bwMode="auto">
          <a:xfrm>
            <a:off x="3194050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4137025" y="2208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9" name="Oval 8"/>
          <p:cNvSpPr>
            <a:spLocks/>
          </p:cNvSpPr>
          <p:nvPr/>
        </p:nvSpPr>
        <p:spPr bwMode="auto">
          <a:xfrm>
            <a:off x="1281113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9"/>
          <p:cNvSpPr>
            <a:spLocks/>
          </p:cNvSpPr>
          <p:nvPr/>
        </p:nvSpPr>
        <p:spPr bwMode="auto">
          <a:xfrm>
            <a:off x="381000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10"/>
          <p:cNvSpPr>
            <a:spLocks/>
          </p:cNvSpPr>
          <p:nvPr/>
        </p:nvSpPr>
        <p:spPr bwMode="auto">
          <a:xfrm>
            <a:off x="2181225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Oval 11"/>
          <p:cNvSpPr>
            <a:spLocks/>
          </p:cNvSpPr>
          <p:nvPr/>
        </p:nvSpPr>
        <p:spPr bwMode="auto">
          <a:xfrm>
            <a:off x="3081338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12"/>
          <p:cNvSpPr>
            <a:spLocks/>
          </p:cNvSpPr>
          <p:nvPr/>
        </p:nvSpPr>
        <p:spPr bwMode="auto">
          <a:xfrm>
            <a:off x="3981450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4" name="Curved Connector 73"/>
          <p:cNvCxnSpPr>
            <a:stCxn id="73" idx="3"/>
            <a:endCxn id="71" idx="5"/>
          </p:cNvCxnSpPr>
          <p:nvPr/>
        </p:nvCxnSpPr>
        <p:spPr bwMode="auto">
          <a:xfrm rot="5400000">
            <a:off x="3195638" y="1409420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Curved Connector 74"/>
          <p:cNvCxnSpPr>
            <a:stCxn id="72" idx="0"/>
            <a:endCxn id="69" idx="0"/>
          </p:cNvCxnSpPr>
          <p:nvPr/>
        </p:nvCxnSpPr>
        <p:spPr bwMode="auto">
          <a:xfrm rot="16200000" flipV="1">
            <a:off x="2295526" y="1133475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Curved Connector 75"/>
          <p:cNvCxnSpPr>
            <a:stCxn id="71" idx="1"/>
            <a:endCxn id="69" idx="7"/>
          </p:cNvCxnSpPr>
          <p:nvPr/>
        </p:nvCxnSpPr>
        <p:spPr bwMode="auto">
          <a:xfrm rot="16200000" flipV="1">
            <a:off x="1845469" y="1697832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7" name="Curved Connector 76"/>
          <p:cNvCxnSpPr>
            <a:stCxn id="69" idx="1"/>
            <a:endCxn id="70" idx="7"/>
          </p:cNvCxnSpPr>
          <p:nvPr/>
        </p:nvCxnSpPr>
        <p:spPr bwMode="auto">
          <a:xfrm rot="16200000" flipV="1">
            <a:off x="945357" y="1697831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78" name="Text Box 6"/>
          <p:cNvSpPr txBox="1">
            <a:spLocks noChangeArrowheads="1"/>
          </p:cNvSpPr>
          <p:nvPr/>
        </p:nvSpPr>
        <p:spPr bwMode="auto">
          <a:xfrm>
            <a:off x="2971800" y="27432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457200" y="1190625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1138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850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575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/>
              <a:t>Processes execute actions one by one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L-corona</a:t>
            </a:r>
            <a:endParaRPr lang="en-US"/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-23813" y="1601788"/>
            <a:ext cx="314326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1.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0" y="2743200"/>
            <a:ext cx="314325" cy="30321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2.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0" y="3886200"/>
            <a:ext cx="314325" cy="30321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3.</a:t>
            </a: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481012" y="3276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1423987" y="3276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2286000" y="32766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7" name="Text Box 6"/>
          <p:cNvSpPr txBox="1">
            <a:spLocks noChangeArrowheads="1"/>
          </p:cNvSpPr>
          <p:nvPr/>
        </p:nvSpPr>
        <p:spPr bwMode="auto">
          <a:xfrm>
            <a:off x="3208337" y="3276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4151312" y="32766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9" name="Oval 8"/>
          <p:cNvSpPr>
            <a:spLocks/>
          </p:cNvSpPr>
          <p:nvPr/>
        </p:nvSpPr>
        <p:spPr bwMode="auto">
          <a:xfrm>
            <a:off x="1295400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9"/>
          <p:cNvSpPr>
            <a:spLocks/>
          </p:cNvSpPr>
          <p:nvPr/>
        </p:nvSpPr>
        <p:spPr bwMode="auto">
          <a:xfrm>
            <a:off x="395287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10"/>
          <p:cNvSpPr>
            <a:spLocks/>
          </p:cNvSpPr>
          <p:nvPr/>
        </p:nvSpPr>
        <p:spPr bwMode="auto">
          <a:xfrm>
            <a:off x="2195512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Oval 11"/>
          <p:cNvSpPr>
            <a:spLocks/>
          </p:cNvSpPr>
          <p:nvPr/>
        </p:nvSpPr>
        <p:spPr bwMode="auto">
          <a:xfrm>
            <a:off x="3095625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12"/>
          <p:cNvSpPr>
            <a:spLocks/>
          </p:cNvSpPr>
          <p:nvPr/>
        </p:nvSpPr>
        <p:spPr bwMode="auto">
          <a:xfrm>
            <a:off x="3995737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4" name="Curved Connector 73"/>
          <p:cNvCxnSpPr>
            <a:stCxn id="73" idx="3"/>
            <a:endCxn id="71" idx="5"/>
          </p:cNvCxnSpPr>
          <p:nvPr/>
        </p:nvCxnSpPr>
        <p:spPr bwMode="auto">
          <a:xfrm rot="5400000">
            <a:off x="3209925" y="247780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Curved Connector 74"/>
          <p:cNvCxnSpPr>
            <a:stCxn id="72" idx="0"/>
            <a:endCxn id="69" idx="0"/>
          </p:cNvCxnSpPr>
          <p:nvPr/>
        </p:nvCxnSpPr>
        <p:spPr bwMode="auto">
          <a:xfrm rot="16200000" flipV="1">
            <a:off x="2309813" y="2201862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Curved Connector 75"/>
          <p:cNvCxnSpPr>
            <a:stCxn id="71" idx="1"/>
            <a:endCxn id="69" idx="7"/>
          </p:cNvCxnSpPr>
          <p:nvPr/>
        </p:nvCxnSpPr>
        <p:spPr bwMode="auto">
          <a:xfrm rot="16200000" flipV="1">
            <a:off x="1859756" y="276621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77" name="Curved Connector 76"/>
          <p:cNvCxnSpPr>
            <a:stCxn id="69" idx="1"/>
            <a:endCxn id="70" idx="7"/>
          </p:cNvCxnSpPr>
          <p:nvPr/>
        </p:nvCxnSpPr>
        <p:spPr bwMode="auto">
          <a:xfrm rot="16200000" flipV="1">
            <a:off x="959644" y="2766218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78" name="Text Box 17"/>
          <p:cNvSpPr txBox="1">
            <a:spLocks noChangeArrowheads="1"/>
          </p:cNvSpPr>
          <p:nvPr/>
        </p:nvSpPr>
        <p:spPr bwMode="auto">
          <a:xfrm>
            <a:off x="1872316" y="1837672"/>
            <a:ext cx="260350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79" name="Text Box 3"/>
          <p:cNvSpPr txBox="1">
            <a:spLocks noChangeArrowheads="1"/>
          </p:cNvSpPr>
          <p:nvPr/>
        </p:nvSpPr>
        <p:spPr bwMode="auto">
          <a:xfrm>
            <a:off x="466725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80" name="Text Box 4"/>
          <p:cNvSpPr txBox="1">
            <a:spLocks noChangeArrowheads="1"/>
          </p:cNvSpPr>
          <p:nvPr/>
        </p:nvSpPr>
        <p:spPr bwMode="auto">
          <a:xfrm>
            <a:off x="1409700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81" name="Text Box 5"/>
          <p:cNvSpPr txBox="1">
            <a:spLocks noChangeArrowheads="1"/>
          </p:cNvSpPr>
          <p:nvPr/>
        </p:nvSpPr>
        <p:spPr bwMode="auto">
          <a:xfrm>
            <a:off x="2271713" y="2208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82" name="Text Box 6"/>
          <p:cNvSpPr txBox="1">
            <a:spLocks noChangeArrowheads="1"/>
          </p:cNvSpPr>
          <p:nvPr/>
        </p:nvSpPr>
        <p:spPr bwMode="auto">
          <a:xfrm>
            <a:off x="3194050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83" name="Text Box 7"/>
          <p:cNvSpPr txBox="1">
            <a:spLocks noChangeArrowheads="1"/>
          </p:cNvSpPr>
          <p:nvPr/>
        </p:nvSpPr>
        <p:spPr bwMode="auto">
          <a:xfrm>
            <a:off x="4137025" y="2208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84" name="Oval 8"/>
          <p:cNvSpPr>
            <a:spLocks/>
          </p:cNvSpPr>
          <p:nvPr/>
        </p:nvSpPr>
        <p:spPr bwMode="auto">
          <a:xfrm>
            <a:off x="1281113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9"/>
          <p:cNvSpPr>
            <a:spLocks/>
          </p:cNvSpPr>
          <p:nvPr/>
        </p:nvSpPr>
        <p:spPr bwMode="auto">
          <a:xfrm>
            <a:off x="381000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Oval 10"/>
          <p:cNvSpPr>
            <a:spLocks/>
          </p:cNvSpPr>
          <p:nvPr/>
        </p:nvSpPr>
        <p:spPr bwMode="auto">
          <a:xfrm>
            <a:off x="2181225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Oval 11"/>
          <p:cNvSpPr>
            <a:spLocks/>
          </p:cNvSpPr>
          <p:nvPr/>
        </p:nvSpPr>
        <p:spPr bwMode="auto">
          <a:xfrm>
            <a:off x="3081338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Oval 12"/>
          <p:cNvSpPr>
            <a:spLocks/>
          </p:cNvSpPr>
          <p:nvPr/>
        </p:nvSpPr>
        <p:spPr bwMode="auto">
          <a:xfrm>
            <a:off x="3981450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9" name="Curved Connector 88"/>
          <p:cNvCxnSpPr>
            <a:stCxn id="88" idx="3"/>
            <a:endCxn id="86" idx="5"/>
          </p:cNvCxnSpPr>
          <p:nvPr/>
        </p:nvCxnSpPr>
        <p:spPr bwMode="auto">
          <a:xfrm rot="5400000">
            <a:off x="3195638" y="1409420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Curved Connector 89"/>
          <p:cNvCxnSpPr>
            <a:stCxn id="87" idx="0"/>
            <a:endCxn id="84" idx="0"/>
          </p:cNvCxnSpPr>
          <p:nvPr/>
        </p:nvCxnSpPr>
        <p:spPr bwMode="auto">
          <a:xfrm rot="16200000" flipV="1">
            <a:off x="2295526" y="1133475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Curved Connector 90"/>
          <p:cNvCxnSpPr>
            <a:stCxn id="86" idx="1"/>
            <a:endCxn id="84" idx="7"/>
          </p:cNvCxnSpPr>
          <p:nvPr/>
        </p:nvCxnSpPr>
        <p:spPr bwMode="auto">
          <a:xfrm rot="16200000" flipV="1">
            <a:off x="1845469" y="1697832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2" name="Curved Connector 91"/>
          <p:cNvCxnSpPr>
            <a:stCxn id="84" idx="1"/>
            <a:endCxn id="85" idx="7"/>
          </p:cNvCxnSpPr>
          <p:nvPr/>
        </p:nvCxnSpPr>
        <p:spPr bwMode="auto">
          <a:xfrm rot="16200000" flipV="1">
            <a:off x="945357" y="1697831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93" name="Text Box 6"/>
          <p:cNvSpPr txBox="1">
            <a:spLocks noChangeArrowheads="1"/>
          </p:cNvSpPr>
          <p:nvPr/>
        </p:nvSpPr>
        <p:spPr bwMode="auto">
          <a:xfrm>
            <a:off x="2971800" y="26670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94" name="Text Box 3"/>
          <p:cNvSpPr txBox="1">
            <a:spLocks noChangeArrowheads="1"/>
          </p:cNvSpPr>
          <p:nvPr/>
        </p:nvSpPr>
        <p:spPr bwMode="auto">
          <a:xfrm>
            <a:off x="488950" y="43434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5" name="Text Box 4"/>
          <p:cNvSpPr txBox="1">
            <a:spLocks noChangeArrowheads="1"/>
          </p:cNvSpPr>
          <p:nvPr/>
        </p:nvSpPr>
        <p:spPr bwMode="auto">
          <a:xfrm>
            <a:off x="1431925" y="43434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96" name="Text Box 5"/>
          <p:cNvSpPr txBox="1">
            <a:spLocks noChangeArrowheads="1"/>
          </p:cNvSpPr>
          <p:nvPr/>
        </p:nvSpPr>
        <p:spPr bwMode="auto">
          <a:xfrm>
            <a:off x="2293938" y="43434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97" name="Text Box 6"/>
          <p:cNvSpPr txBox="1">
            <a:spLocks noChangeArrowheads="1"/>
          </p:cNvSpPr>
          <p:nvPr/>
        </p:nvSpPr>
        <p:spPr bwMode="auto">
          <a:xfrm>
            <a:off x="3216275" y="43434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98" name="Text Box 7"/>
          <p:cNvSpPr txBox="1">
            <a:spLocks noChangeArrowheads="1"/>
          </p:cNvSpPr>
          <p:nvPr/>
        </p:nvSpPr>
        <p:spPr bwMode="auto">
          <a:xfrm>
            <a:off x="4159250" y="43434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99" name="Oval 8"/>
          <p:cNvSpPr>
            <a:spLocks/>
          </p:cNvSpPr>
          <p:nvPr/>
        </p:nvSpPr>
        <p:spPr bwMode="auto">
          <a:xfrm>
            <a:off x="1303338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Oval 9"/>
          <p:cNvSpPr>
            <a:spLocks/>
          </p:cNvSpPr>
          <p:nvPr/>
        </p:nvSpPr>
        <p:spPr bwMode="auto">
          <a:xfrm>
            <a:off x="403225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Oval 10"/>
          <p:cNvSpPr>
            <a:spLocks/>
          </p:cNvSpPr>
          <p:nvPr/>
        </p:nvSpPr>
        <p:spPr bwMode="auto">
          <a:xfrm>
            <a:off x="2203450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Oval 11"/>
          <p:cNvSpPr>
            <a:spLocks/>
          </p:cNvSpPr>
          <p:nvPr/>
        </p:nvSpPr>
        <p:spPr bwMode="auto">
          <a:xfrm>
            <a:off x="3103563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Oval 12"/>
          <p:cNvSpPr>
            <a:spLocks/>
          </p:cNvSpPr>
          <p:nvPr/>
        </p:nvSpPr>
        <p:spPr bwMode="auto">
          <a:xfrm>
            <a:off x="4003675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4" name="Curved Connector 103"/>
          <p:cNvCxnSpPr>
            <a:stCxn id="103" idx="3"/>
            <a:endCxn id="101" idx="5"/>
          </p:cNvCxnSpPr>
          <p:nvPr/>
        </p:nvCxnSpPr>
        <p:spPr bwMode="auto">
          <a:xfrm rot="5400000">
            <a:off x="3217863" y="354460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5" name="Curved Connector 104"/>
          <p:cNvCxnSpPr>
            <a:stCxn id="102" idx="0"/>
            <a:endCxn id="99" idx="0"/>
          </p:cNvCxnSpPr>
          <p:nvPr/>
        </p:nvCxnSpPr>
        <p:spPr bwMode="auto">
          <a:xfrm rot="16200000" flipV="1">
            <a:off x="2317751" y="3268662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Curved Connector 105"/>
          <p:cNvCxnSpPr>
            <a:stCxn id="101" idx="1"/>
            <a:endCxn id="99" idx="7"/>
          </p:cNvCxnSpPr>
          <p:nvPr/>
        </p:nvCxnSpPr>
        <p:spPr bwMode="auto">
          <a:xfrm rot="16200000" flipV="1">
            <a:off x="1867694" y="383301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07" name="Curved Connector 106"/>
          <p:cNvCxnSpPr>
            <a:stCxn id="99" idx="1"/>
            <a:endCxn id="100" idx="7"/>
          </p:cNvCxnSpPr>
          <p:nvPr/>
        </p:nvCxnSpPr>
        <p:spPr bwMode="auto">
          <a:xfrm rot="16200000" flipV="1">
            <a:off x="967582" y="3833018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09" name="Text Box 6"/>
          <p:cNvSpPr txBox="1">
            <a:spLocks noChangeArrowheads="1"/>
          </p:cNvSpPr>
          <p:nvPr/>
        </p:nvSpPr>
        <p:spPr bwMode="auto">
          <a:xfrm>
            <a:off x="1539875" y="4038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 bwMode="auto">
          <a:xfrm>
            <a:off x="457200" y="1190625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1138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850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575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/>
              <a:t>Processes execute actions one by one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L-corona</a:t>
            </a:r>
            <a:endParaRPr lang="en-US"/>
          </a:p>
        </p:txBody>
      </p:sp>
      <p:sp>
        <p:nvSpPr>
          <p:cNvPr id="21566" name="Text Box 62"/>
          <p:cNvSpPr txBox="1">
            <a:spLocks noChangeArrowheads="1"/>
          </p:cNvSpPr>
          <p:nvPr/>
        </p:nvSpPr>
        <p:spPr bwMode="auto">
          <a:xfrm>
            <a:off x="-23813" y="1601788"/>
            <a:ext cx="314326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1.</a:t>
            </a:r>
          </a:p>
        </p:txBody>
      </p:sp>
      <p:sp>
        <p:nvSpPr>
          <p:cNvPr id="21567" name="Text Box 63"/>
          <p:cNvSpPr txBox="1">
            <a:spLocks noChangeArrowheads="1"/>
          </p:cNvSpPr>
          <p:nvPr/>
        </p:nvSpPr>
        <p:spPr bwMode="auto">
          <a:xfrm>
            <a:off x="0" y="2743200"/>
            <a:ext cx="314325" cy="30321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2.</a:t>
            </a:r>
          </a:p>
        </p:txBody>
      </p:sp>
      <p:sp>
        <p:nvSpPr>
          <p:cNvPr id="21568" name="Text Box 64"/>
          <p:cNvSpPr txBox="1">
            <a:spLocks noChangeArrowheads="1"/>
          </p:cNvSpPr>
          <p:nvPr/>
        </p:nvSpPr>
        <p:spPr bwMode="auto">
          <a:xfrm>
            <a:off x="0" y="3886200"/>
            <a:ext cx="314325" cy="30321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3.</a:t>
            </a:r>
          </a:p>
        </p:txBody>
      </p:sp>
      <p:sp>
        <p:nvSpPr>
          <p:cNvPr id="21569" name="Text Box 65"/>
          <p:cNvSpPr txBox="1">
            <a:spLocks noChangeArrowheads="1"/>
          </p:cNvSpPr>
          <p:nvPr/>
        </p:nvSpPr>
        <p:spPr bwMode="auto">
          <a:xfrm>
            <a:off x="0" y="5030788"/>
            <a:ext cx="314325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4.</a:t>
            </a:r>
          </a:p>
        </p:txBody>
      </p:sp>
      <p:sp>
        <p:nvSpPr>
          <p:cNvPr id="77" name="Text Box 3"/>
          <p:cNvSpPr txBox="1">
            <a:spLocks noChangeArrowheads="1"/>
          </p:cNvSpPr>
          <p:nvPr/>
        </p:nvSpPr>
        <p:spPr bwMode="auto">
          <a:xfrm>
            <a:off x="481012" y="3276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1423987" y="3276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79" name="Text Box 5"/>
          <p:cNvSpPr txBox="1">
            <a:spLocks noChangeArrowheads="1"/>
          </p:cNvSpPr>
          <p:nvPr/>
        </p:nvSpPr>
        <p:spPr bwMode="auto">
          <a:xfrm>
            <a:off x="2286000" y="32766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80" name="Text Box 6"/>
          <p:cNvSpPr txBox="1">
            <a:spLocks noChangeArrowheads="1"/>
          </p:cNvSpPr>
          <p:nvPr/>
        </p:nvSpPr>
        <p:spPr bwMode="auto">
          <a:xfrm>
            <a:off x="3208337" y="3276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81" name="Text Box 7"/>
          <p:cNvSpPr txBox="1">
            <a:spLocks noChangeArrowheads="1"/>
          </p:cNvSpPr>
          <p:nvPr/>
        </p:nvSpPr>
        <p:spPr bwMode="auto">
          <a:xfrm>
            <a:off x="4151312" y="32766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82" name="Oval 8"/>
          <p:cNvSpPr>
            <a:spLocks/>
          </p:cNvSpPr>
          <p:nvPr/>
        </p:nvSpPr>
        <p:spPr bwMode="auto">
          <a:xfrm>
            <a:off x="1295400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Oval 9"/>
          <p:cNvSpPr>
            <a:spLocks/>
          </p:cNvSpPr>
          <p:nvPr/>
        </p:nvSpPr>
        <p:spPr bwMode="auto">
          <a:xfrm>
            <a:off x="395287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Oval 10"/>
          <p:cNvSpPr>
            <a:spLocks/>
          </p:cNvSpPr>
          <p:nvPr/>
        </p:nvSpPr>
        <p:spPr bwMode="auto">
          <a:xfrm>
            <a:off x="2195512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11"/>
          <p:cNvSpPr>
            <a:spLocks/>
          </p:cNvSpPr>
          <p:nvPr/>
        </p:nvSpPr>
        <p:spPr bwMode="auto">
          <a:xfrm>
            <a:off x="3095625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Oval 12"/>
          <p:cNvSpPr>
            <a:spLocks/>
          </p:cNvSpPr>
          <p:nvPr/>
        </p:nvSpPr>
        <p:spPr bwMode="auto">
          <a:xfrm>
            <a:off x="3995737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7" name="Curved Connector 86"/>
          <p:cNvCxnSpPr>
            <a:stCxn id="86" idx="3"/>
            <a:endCxn id="84" idx="5"/>
          </p:cNvCxnSpPr>
          <p:nvPr/>
        </p:nvCxnSpPr>
        <p:spPr bwMode="auto">
          <a:xfrm rot="5400000">
            <a:off x="3209925" y="247780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8" name="Curved Connector 87"/>
          <p:cNvCxnSpPr>
            <a:stCxn id="85" idx="0"/>
            <a:endCxn id="82" idx="0"/>
          </p:cNvCxnSpPr>
          <p:nvPr/>
        </p:nvCxnSpPr>
        <p:spPr bwMode="auto">
          <a:xfrm rot="16200000" flipV="1">
            <a:off x="2309813" y="2201862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9" name="Curved Connector 88"/>
          <p:cNvCxnSpPr>
            <a:stCxn id="84" idx="1"/>
            <a:endCxn id="82" idx="7"/>
          </p:cNvCxnSpPr>
          <p:nvPr/>
        </p:nvCxnSpPr>
        <p:spPr bwMode="auto">
          <a:xfrm rot="16200000" flipV="1">
            <a:off x="1859756" y="276621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90" name="Curved Connector 89"/>
          <p:cNvCxnSpPr>
            <a:stCxn id="82" idx="1"/>
            <a:endCxn id="83" idx="7"/>
          </p:cNvCxnSpPr>
          <p:nvPr/>
        </p:nvCxnSpPr>
        <p:spPr bwMode="auto">
          <a:xfrm rot="16200000" flipV="1">
            <a:off x="959644" y="2766218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91" name="Text Box 17"/>
          <p:cNvSpPr txBox="1">
            <a:spLocks noChangeArrowheads="1"/>
          </p:cNvSpPr>
          <p:nvPr/>
        </p:nvSpPr>
        <p:spPr bwMode="auto">
          <a:xfrm>
            <a:off x="1872316" y="1837672"/>
            <a:ext cx="260350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92" name="Text Box 3"/>
          <p:cNvSpPr txBox="1">
            <a:spLocks noChangeArrowheads="1"/>
          </p:cNvSpPr>
          <p:nvPr/>
        </p:nvSpPr>
        <p:spPr bwMode="auto">
          <a:xfrm>
            <a:off x="466725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3" name="Text Box 4"/>
          <p:cNvSpPr txBox="1">
            <a:spLocks noChangeArrowheads="1"/>
          </p:cNvSpPr>
          <p:nvPr/>
        </p:nvSpPr>
        <p:spPr bwMode="auto">
          <a:xfrm>
            <a:off x="1409700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2271713" y="2208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95" name="Text Box 6"/>
          <p:cNvSpPr txBox="1">
            <a:spLocks noChangeArrowheads="1"/>
          </p:cNvSpPr>
          <p:nvPr/>
        </p:nvSpPr>
        <p:spPr bwMode="auto">
          <a:xfrm>
            <a:off x="3194050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96" name="Text Box 7"/>
          <p:cNvSpPr txBox="1">
            <a:spLocks noChangeArrowheads="1"/>
          </p:cNvSpPr>
          <p:nvPr/>
        </p:nvSpPr>
        <p:spPr bwMode="auto">
          <a:xfrm>
            <a:off x="4137025" y="2208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97" name="Oval 8"/>
          <p:cNvSpPr>
            <a:spLocks/>
          </p:cNvSpPr>
          <p:nvPr/>
        </p:nvSpPr>
        <p:spPr bwMode="auto">
          <a:xfrm>
            <a:off x="1281113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Oval 9"/>
          <p:cNvSpPr>
            <a:spLocks/>
          </p:cNvSpPr>
          <p:nvPr/>
        </p:nvSpPr>
        <p:spPr bwMode="auto">
          <a:xfrm>
            <a:off x="381000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Oval 10"/>
          <p:cNvSpPr>
            <a:spLocks/>
          </p:cNvSpPr>
          <p:nvPr/>
        </p:nvSpPr>
        <p:spPr bwMode="auto">
          <a:xfrm>
            <a:off x="2181225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Oval 11"/>
          <p:cNvSpPr>
            <a:spLocks/>
          </p:cNvSpPr>
          <p:nvPr/>
        </p:nvSpPr>
        <p:spPr bwMode="auto">
          <a:xfrm>
            <a:off x="3081338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Oval 12"/>
          <p:cNvSpPr>
            <a:spLocks/>
          </p:cNvSpPr>
          <p:nvPr/>
        </p:nvSpPr>
        <p:spPr bwMode="auto">
          <a:xfrm>
            <a:off x="3981450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" name="Curved Connector 101"/>
          <p:cNvCxnSpPr>
            <a:stCxn id="101" idx="3"/>
            <a:endCxn id="99" idx="5"/>
          </p:cNvCxnSpPr>
          <p:nvPr/>
        </p:nvCxnSpPr>
        <p:spPr bwMode="auto">
          <a:xfrm rot="5400000">
            <a:off x="3195638" y="1409420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3" name="Curved Connector 102"/>
          <p:cNvCxnSpPr>
            <a:stCxn id="100" idx="0"/>
            <a:endCxn id="97" idx="0"/>
          </p:cNvCxnSpPr>
          <p:nvPr/>
        </p:nvCxnSpPr>
        <p:spPr bwMode="auto">
          <a:xfrm rot="16200000" flipV="1">
            <a:off x="2295526" y="1133475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4" name="Curved Connector 103"/>
          <p:cNvCxnSpPr>
            <a:stCxn id="99" idx="1"/>
            <a:endCxn id="97" idx="7"/>
          </p:cNvCxnSpPr>
          <p:nvPr/>
        </p:nvCxnSpPr>
        <p:spPr bwMode="auto">
          <a:xfrm rot="16200000" flipV="1">
            <a:off x="1845469" y="1697832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5" name="Curved Connector 104"/>
          <p:cNvCxnSpPr>
            <a:stCxn id="97" idx="1"/>
            <a:endCxn id="98" idx="7"/>
          </p:cNvCxnSpPr>
          <p:nvPr/>
        </p:nvCxnSpPr>
        <p:spPr bwMode="auto">
          <a:xfrm rot="16200000" flipV="1">
            <a:off x="945357" y="1697831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06" name="Text Box 6"/>
          <p:cNvSpPr txBox="1">
            <a:spLocks noChangeArrowheads="1"/>
          </p:cNvSpPr>
          <p:nvPr/>
        </p:nvSpPr>
        <p:spPr bwMode="auto">
          <a:xfrm>
            <a:off x="2971800" y="26670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07" name="Text Box 3"/>
          <p:cNvSpPr txBox="1">
            <a:spLocks noChangeArrowheads="1"/>
          </p:cNvSpPr>
          <p:nvPr/>
        </p:nvSpPr>
        <p:spPr bwMode="auto">
          <a:xfrm>
            <a:off x="488950" y="43434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8" name="Text Box 4"/>
          <p:cNvSpPr txBox="1">
            <a:spLocks noChangeArrowheads="1"/>
          </p:cNvSpPr>
          <p:nvPr/>
        </p:nvSpPr>
        <p:spPr bwMode="auto">
          <a:xfrm>
            <a:off x="1431925" y="43434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09" name="Text Box 5"/>
          <p:cNvSpPr txBox="1">
            <a:spLocks noChangeArrowheads="1"/>
          </p:cNvSpPr>
          <p:nvPr/>
        </p:nvSpPr>
        <p:spPr bwMode="auto">
          <a:xfrm>
            <a:off x="2293938" y="43434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10" name="Text Box 6"/>
          <p:cNvSpPr txBox="1">
            <a:spLocks noChangeArrowheads="1"/>
          </p:cNvSpPr>
          <p:nvPr/>
        </p:nvSpPr>
        <p:spPr bwMode="auto">
          <a:xfrm>
            <a:off x="3216275" y="43434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11" name="Text Box 7"/>
          <p:cNvSpPr txBox="1">
            <a:spLocks noChangeArrowheads="1"/>
          </p:cNvSpPr>
          <p:nvPr/>
        </p:nvSpPr>
        <p:spPr bwMode="auto">
          <a:xfrm>
            <a:off x="4159250" y="43434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12" name="Oval 8"/>
          <p:cNvSpPr>
            <a:spLocks/>
          </p:cNvSpPr>
          <p:nvPr/>
        </p:nvSpPr>
        <p:spPr bwMode="auto">
          <a:xfrm>
            <a:off x="1303338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Oval 9"/>
          <p:cNvSpPr>
            <a:spLocks/>
          </p:cNvSpPr>
          <p:nvPr/>
        </p:nvSpPr>
        <p:spPr bwMode="auto">
          <a:xfrm>
            <a:off x="403225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Oval 10"/>
          <p:cNvSpPr>
            <a:spLocks/>
          </p:cNvSpPr>
          <p:nvPr/>
        </p:nvSpPr>
        <p:spPr bwMode="auto">
          <a:xfrm>
            <a:off x="2203450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Oval 11"/>
          <p:cNvSpPr>
            <a:spLocks/>
          </p:cNvSpPr>
          <p:nvPr/>
        </p:nvSpPr>
        <p:spPr bwMode="auto">
          <a:xfrm>
            <a:off x="3103563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Oval 12"/>
          <p:cNvSpPr>
            <a:spLocks/>
          </p:cNvSpPr>
          <p:nvPr/>
        </p:nvSpPr>
        <p:spPr bwMode="auto">
          <a:xfrm>
            <a:off x="4003675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7" name="Curved Connector 116"/>
          <p:cNvCxnSpPr>
            <a:stCxn id="116" idx="3"/>
            <a:endCxn id="114" idx="5"/>
          </p:cNvCxnSpPr>
          <p:nvPr/>
        </p:nvCxnSpPr>
        <p:spPr bwMode="auto">
          <a:xfrm rot="5400000">
            <a:off x="3217863" y="354460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8" name="Curved Connector 117"/>
          <p:cNvCxnSpPr>
            <a:stCxn id="115" idx="0"/>
            <a:endCxn id="112" idx="0"/>
          </p:cNvCxnSpPr>
          <p:nvPr/>
        </p:nvCxnSpPr>
        <p:spPr bwMode="auto">
          <a:xfrm rot="16200000" flipV="1">
            <a:off x="2317751" y="3268662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9" name="Curved Connector 118"/>
          <p:cNvCxnSpPr>
            <a:stCxn id="114" idx="1"/>
            <a:endCxn id="112" idx="7"/>
          </p:cNvCxnSpPr>
          <p:nvPr/>
        </p:nvCxnSpPr>
        <p:spPr bwMode="auto">
          <a:xfrm rot="16200000" flipV="1">
            <a:off x="1867694" y="383301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20" name="Curved Connector 119"/>
          <p:cNvCxnSpPr>
            <a:stCxn id="112" idx="1"/>
            <a:endCxn id="113" idx="7"/>
          </p:cNvCxnSpPr>
          <p:nvPr/>
        </p:nvCxnSpPr>
        <p:spPr bwMode="auto">
          <a:xfrm rot="16200000" flipV="1">
            <a:off x="967582" y="3833018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21" name="Text Box 6"/>
          <p:cNvSpPr txBox="1">
            <a:spLocks noChangeArrowheads="1"/>
          </p:cNvSpPr>
          <p:nvPr/>
        </p:nvSpPr>
        <p:spPr bwMode="auto">
          <a:xfrm>
            <a:off x="1539875" y="4038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22" name="Text Box 3"/>
          <p:cNvSpPr txBox="1">
            <a:spLocks noChangeArrowheads="1"/>
          </p:cNvSpPr>
          <p:nvPr/>
        </p:nvSpPr>
        <p:spPr bwMode="auto">
          <a:xfrm>
            <a:off x="518317" y="5433219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23" name="Text Box 4"/>
          <p:cNvSpPr txBox="1">
            <a:spLocks noChangeArrowheads="1"/>
          </p:cNvSpPr>
          <p:nvPr/>
        </p:nvSpPr>
        <p:spPr bwMode="auto">
          <a:xfrm>
            <a:off x="1461292" y="5433219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24" name="Text Box 5"/>
          <p:cNvSpPr txBox="1">
            <a:spLocks noChangeArrowheads="1"/>
          </p:cNvSpPr>
          <p:nvPr/>
        </p:nvSpPr>
        <p:spPr bwMode="auto">
          <a:xfrm>
            <a:off x="2323305" y="5433219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25" name="Text Box 6"/>
          <p:cNvSpPr txBox="1">
            <a:spLocks noChangeArrowheads="1"/>
          </p:cNvSpPr>
          <p:nvPr/>
        </p:nvSpPr>
        <p:spPr bwMode="auto">
          <a:xfrm>
            <a:off x="3245642" y="5433219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26" name="Text Box 7"/>
          <p:cNvSpPr txBox="1">
            <a:spLocks noChangeArrowheads="1"/>
          </p:cNvSpPr>
          <p:nvPr/>
        </p:nvSpPr>
        <p:spPr bwMode="auto">
          <a:xfrm>
            <a:off x="4191000" y="54102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27" name="Oval 8"/>
          <p:cNvSpPr>
            <a:spLocks/>
          </p:cNvSpPr>
          <p:nvPr/>
        </p:nvSpPr>
        <p:spPr bwMode="auto">
          <a:xfrm>
            <a:off x="1332705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Oval 9"/>
          <p:cNvSpPr>
            <a:spLocks/>
          </p:cNvSpPr>
          <p:nvPr/>
        </p:nvSpPr>
        <p:spPr bwMode="auto">
          <a:xfrm>
            <a:off x="432592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Oval 10"/>
          <p:cNvSpPr>
            <a:spLocks/>
          </p:cNvSpPr>
          <p:nvPr/>
        </p:nvSpPr>
        <p:spPr bwMode="auto">
          <a:xfrm>
            <a:off x="2232817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Oval 11"/>
          <p:cNvSpPr>
            <a:spLocks/>
          </p:cNvSpPr>
          <p:nvPr/>
        </p:nvSpPr>
        <p:spPr bwMode="auto">
          <a:xfrm>
            <a:off x="3132930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Oval 12"/>
          <p:cNvSpPr>
            <a:spLocks/>
          </p:cNvSpPr>
          <p:nvPr/>
        </p:nvSpPr>
        <p:spPr bwMode="auto">
          <a:xfrm>
            <a:off x="4033042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2" name="Curved Connector 131"/>
          <p:cNvCxnSpPr>
            <a:stCxn id="131" idx="3"/>
            <a:endCxn id="129" idx="5"/>
          </p:cNvCxnSpPr>
          <p:nvPr/>
        </p:nvCxnSpPr>
        <p:spPr bwMode="auto">
          <a:xfrm rot="5400000">
            <a:off x="3247230" y="4634426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4" name="Curved Connector 133"/>
          <p:cNvCxnSpPr>
            <a:stCxn id="129" idx="1"/>
            <a:endCxn id="127" idx="7"/>
          </p:cNvCxnSpPr>
          <p:nvPr/>
        </p:nvCxnSpPr>
        <p:spPr bwMode="auto">
          <a:xfrm rot="16200000" flipV="1">
            <a:off x="1897061" y="4922838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35" name="Curved Connector 134"/>
          <p:cNvCxnSpPr>
            <a:stCxn id="127" idx="1"/>
            <a:endCxn id="128" idx="7"/>
          </p:cNvCxnSpPr>
          <p:nvPr/>
        </p:nvCxnSpPr>
        <p:spPr bwMode="auto">
          <a:xfrm rot="16200000" flipV="1">
            <a:off x="996949" y="4922837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37" name="Curved Connector 136"/>
          <p:cNvCxnSpPr>
            <a:stCxn id="130" idx="1"/>
            <a:endCxn id="129" idx="7"/>
          </p:cNvCxnSpPr>
          <p:nvPr/>
        </p:nvCxnSpPr>
        <p:spPr bwMode="auto">
          <a:xfrm rot="16200000" flipV="1">
            <a:off x="2797174" y="4922837"/>
            <a:ext cx="1588" cy="738469"/>
          </a:xfrm>
          <a:prstGeom prst="curvedConnector3">
            <a:avLst>
              <a:gd name="adj1" fmla="val 16503595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68" name="Rectangle 2"/>
          <p:cNvSpPr txBox="1">
            <a:spLocks noChangeArrowheads="1"/>
          </p:cNvSpPr>
          <p:nvPr/>
        </p:nvSpPr>
        <p:spPr bwMode="auto">
          <a:xfrm>
            <a:off x="457200" y="1190625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1138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850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575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/>
              <a:t>Processes execute actions one by one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L-corona</a:t>
            </a:r>
            <a:endParaRPr lang="en-US"/>
          </a:p>
        </p:txBody>
      </p:sp>
      <p:sp>
        <p:nvSpPr>
          <p:cNvPr id="22604" name="Text Box 76"/>
          <p:cNvSpPr txBox="1">
            <a:spLocks noChangeArrowheads="1"/>
          </p:cNvSpPr>
          <p:nvPr/>
        </p:nvSpPr>
        <p:spPr bwMode="auto">
          <a:xfrm>
            <a:off x="8382000" y="23622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2605" name="Text Box 77"/>
          <p:cNvSpPr txBox="1">
            <a:spLocks noChangeArrowheads="1"/>
          </p:cNvSpPr>
          <p:nvPr/>
        </p:nvSpPr>
        <p:spPr bwMode="auto">
          <a:xfrm>
            <a:off x="-23813" y="1601788"/>
            <a:ext cx="314326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1.</a:t>
            </a:r>
          </a:p>
        </p:txBody>
      </p:sp>
      <p:sp>
        <p:nvSpPr>
          <p:cNvPr id="22606" name="Text Box 78"/>
          <p:cNvSpPr txBox="1">
            <a:spLocks noChangeArrowheads="1"/>
          </p:cNvSpPr>
          <p:nvPr/>
        </p:nvSpPr>
        <p:spPr bwMode="auto">
          <a:xfrm>
            <a:off x="0" y="2743200"/>
            <a:ext cx="314325" cy="30321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2.</a:t>
            </a:r>
          </a:p>
        </p:txBody>
      </p:sp>
      <p:sp>
        <p:nvSpPr>
          <p:cNvPr id="22607" name="Text Box 79"/>
          <p:cNvSpPr txBox="1">
            <a:spLocks noChangeArrowheads="1"/>
          </p:cNvSpPr>
          <p:nvPr/>
        </p:nvSpPr>
        <p:spPr bwMode="auto">
          <a:xfrm>
            <a:off x="0" y="3886200"/>
            <a:ext cx="314325" cy="30321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3.</a:t>
            </a:r>
          </a:p>
        </p:txBody>
      </p:sp>
      <p:sp>
        <p:nvSpPr>
          <p:cNvPr id="22608" name="Text Box 80"/>
          <p:cNvSpPr txBox="1">
            <a:spLocks noChangeArrowheads="1"/>
          </p:cNvSpPr>
          <p:nvPr/>
        </p:nvSpPr>
        <p:spPr bwMode="auto">
          <a:xfrm>
            <a:off x="0" y="5030788"/>
            <a:ext cx="314325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4.</a:t>
            </a:r>
          </a:p>
        </p:txBody>
      </p:sp>
      <p:sp>
        <p:nvSpPr>
          <p:cNvPr id="22609" name="Text Box 81"/>
          <p:cNvSpPr txBox="1">
            <a:spLocks noChangeArrowheads="1"/>
          </p:cNvSpPr>
          <p:nvPr/>
        </p:nvSpPr>
        <p:spPr bwMode="auto">
          <a:xfrm>
            <a:off x="4670425" y="1830388"/>
            <a:ext cx="314325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5.</a:t>
            </a:r>
          </a:p>
        </p:txBody>
      </p:sp>
      <p:sp>
        <p:nvSpPr>
          <p:cNvPr id="95" name="Text Box 3"/>
          <p:cNvSpPr txBox="1">
            <a:spLocks noChangeArrowheads="1"/>
          </p:cNvSpPr>
          <p:nvPr/>
        </p:nvSpPr>
        <p:spPr bwMode="auto">
          <a:xfrm>
            <a:off x="481012" y="3276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6" name="Text Box 4"/>
          <p:cNvSpPr txBox="1">
            <a:spLocks noChangeArrowheads="1"/>
          </p:cNvSpPr>
          <p:nvPr/>
        </p:nvSpPr>
        <p:spPr bwMode="auto">
          <a:xfrm>
            <a:off x="1423987" y="3276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97" name="Text Box 5"/>
          <p:cNvSpPr txBox="1">
            <a:spLocks noChangeArrowheads="1"/>
          </p:cNvSpPr>
          <p:nvPr/>
        </p:nvSpPr>
        <p:spPr bwMode="auto">
          <a:xfrm>
            <a:off x="2286000" y="32766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98" name="Text Box 6"/>
          <p:cNvSpPr txBox="1">
            <a:spLocks noChangeArrowheads="1"/>
          </p:cNvSpPr>
          <p:nvPr/>
        </p:nvSpPr>
        <p:spPr bwMode="auto">
          <a:xfrm>
            <a:off x="3208337" y="3276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99" name="Text Box 7"/>
          <p:cNvSpPr txBox="1">
            <a:spLocks noChangeArrowheads="1"/>
          </p:cNvSpPr>
          <p:nvPr/>
        </p:nvSpPr>
        <p:spPr bwMode="auto">
          <a:xfrm>
            <a:off x="4151312" y="32766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00" name="Oval 8"/>
          <p:cNvSpPr>
            <a:spLocks/>
          </p:cNvSpPr>
          <p:nvPr/>
        </p:nvSpPr>
        <p:spPr bwMode="auto">
          <a:xfrm>
            <a:off x="1295400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Oval 9"/>
          <p:cNvSpPr>
            <a:spLocks/>
          </p:cNvSpPr>
          <p:nvPr/>
        </p:nvSpPr>
        <p:spPr bwMode="auto">
          <a:xfrm>
            <a:off x="395287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Oval 10"/>
          <p:cNvSpPr>
            <a:spLocks/>
          </p:cNvSpPr>
          <p:nvPr/>
        </p:nvSpPr>
        <p:spPr bwMode="auto">
          <a:xfrm>
            <a:off x="2195512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Oval 11"/>
          <p:cNvSpPr>
            <a:spLocks/>
          </p:cNvSpPr>
          <p:nvPr/>
        </p:nvSpPr>
        <p:spPr bwMode="auto">
          <a:xfrm>
            <a:off x="3095625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Oval 12"/>
          <p:cNvSpPr>
            <a:spLocks/>
          </p:cNvSpPr>
          <p:nvPr/>
        </p:nvSpPr>
        <p:spPr bwMode="auto">
          <a:xfrm>
            <a:off x="3995737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5" name="Curved Connector 104"/>
          <p:cNvCxnSpPr>
            <a:stCxn id="104" idx="3"/>
            <a:endCxn id="102" idx="5"/>
          </p:cNvCxnSpPr>
          <p:nvPr/>
        </p:nvCxnSpPr>
        <p:spPr bwMode="auto">
          <a:xfrm rot="5400000">
            <a:off x="3209925" y="247780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Curved Connector 105"/>
          <p:cNvCxnSpPr>
            <a:stCxn id="103" idx="0"/>
            <a:endCxn id="100" idx="0"/>
          </p:cNvCxnSpPr>
          <p:nvPr/>
        </p:nvCxnSpPr>
        <p:spPr bwMode="auto">
          <a:xfrm rot="16200000" flipV="1">
            <a:off x="2309813" y="2201862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7" name="Curved Connector 106"/>
          <p:cNvCxnSpPr>
            <a:stCxn id="102" idx="1"/>
            <a:endCxn id="100" idx="7"/>
          </p:cNvCxnSpPr>
          <p:nvPr/>
        </p:nvCxnSpPr>
        <p:spPr bwMode="auto">
          <a:xfrm rot="16200000" flipV="1">
            <a:off x="1859756" y="276621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08" name="Curved Connector 107"/>
          <p:cNvCxnSpPr>
            <a:stCxn id="100" idx="1"/>
            <a:endCxn id="101" idx="7"/>
          </p:cNvCxnSpPr>
          <p:nvPr/>
        </p:nvCxnSpPr>
        <p:spPr bwMode="auto">
          <a:xfrm rot="16200000" flipV="1">
            <a:off x="959644" y="2766218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09" name="Text Box 17"/>
          <p:cNvSpPr txBox="1">
            <a:spLocks noChangeArrowheads="1"/>
          </p:cNvSpPr>
          <p:nvPr/>
        </p:nvSpPr>
        <p:spPr bwMode="auto">
          <a:xfrm>
            <a:off x="1872316" y="1837672"/>
            <a:ext cx="260350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10" name="Text Box 3"/>
          <p:cNvSpPr txBox="1">
            <a:spLocks noChangeArrowheads="1"/>
          </p:cNvSpPr>
          <p:nvPr/>
        </p:nvSpPr>
        <p:spPr bwMode="auto">
          <a:xfrm>
            <a:off x="466725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11" name="Text Box 4"/>
          <p:cNvSpPr txBox="1">
            <a:spLocks noChangeArrowheads="1"/>
          </p:cNvSpPr>
          <p:nvPr/>
        </p:nvSpPr>
        <p:spPr bwMode="auto">
          <a:xfrm>
            <a:off x="1409700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12" name="Text Box 5"/>
          <p:cNvSpPr txBox="1">
            <a:spLocks noChangeArrowheads="1"/>
          </p:cNvSpPr>
          <p:nvPr/>
        </p:nvSpPr>
        <p:spPr bwMode="auto">
          <a:xfrm>
            <a:off x="2271713" y="2208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13" name="Text Box 6"/>
          <p:cNvSpPr txBox="1">
            <a:spLocks noChangeArrowheads="1"/>
          </p:cNvSpPr>
          <p:nvPr/>
        </p:nvSpPr>
        <p:spPr bwMode="auto">
          <a:xfrm>
            <a:off x="3194050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14" name="Text Box 7"/>
          <p:cNvSpPr txBox="1">
            <a:spLocks noChangeArrowheads="1"/>
          </p:cNvSpPr>
          <p:nvPr/>
        </p:nvSpPr>
        <p:spPr bwMode="auto">
          <a:xfrm>
            <a:off x="4137025" y="2208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15" name="Oval 8"/>
          <p:cNvSpPr>
            <a:spLocks/>
          </p:cNvSpPr>
          <p:nvPr/>
        </p:nvSpPr>
        <p:spPr bwMode="auto">
          <a:xfrm>
            <a:off x="1281113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Oval 9"/>
          <p:cNvSpPr>
            <a:spLocks/>
          </p:cNvSpPr>
          <p:nvPr/>
        </p:nvSpPr>
        <p:spPr bwMode="auto">
          <a:xfrm>
            <a:off x="381000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Oval 10"/>
          <p:cNvSpPr>
            <a:spLocks/>
          </p:cNvSpPr>
          <p:nvPr/>
        </p:nvSpPr>
        <p:spPr bwMode="auto">
          <a:xfrm>
            <a:off x="2181225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Oval 11"/>
          <p:cNvSpPr>
            <a:spLocks/>
          </p:cNvSpPr>
          <p:nvPr/>
        </p:nvSpPr>
        <p:spPr bwMode="auto">
          <a:xfrm>
            <a:off x="3081338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Oval 12"/>
          <p:cNvSpPr>
            <a:spLocks/>
          </p:cNvSpPr>
          <p:nvPr/>
        </p:nvSpPr>
        <p:spPr bwMode="auto">
          <a:xfrm>
            <a:off x="3981450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0" name="Curved Connector 119"/>
          <p:cNvCxnSpPr>
            <a:stCxn id="119" idx="3"/>
            <a:endCxn id="117" idx="5"/>
          </p:cNvCxnSpPr>
          <p:nvPr/>
        </p:nvCxnSpPr>
        <p:spPr bwMode="auto">
          <a:xfrm rot="5400000">
            <a:off x="3195638" y="1409420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1" name="Curved Connector 120"/>
          <p:cNvCxnSpPr>
            <a:stCxn id="118" idx="0"/>
            <a:endCxn id="115" idx="0"/>
          </p:cNvCxnSpPr>
          <p:nvPr/>
        </p:nvCxnSpPr>
        <p:spPr bwMode="auto">
          <a:xfrm rot="16200000" flipV="1">
            <a:off x="2295526" y="1133475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2" name="Curved Connector 121"/>
          <p:cNvCxnSpPr>
            <a:stCxn id="117" idx="1"/>
            <a:endCxn id="115" idx="7"/>
          </p:cNvCxnSpPr>
          <p:nvPr/>
        </p:nvCxnSpPr>
        <p:spPr bwMode="auto">
          <a:xfrm rot="16200000" flipV="1">
            <a:off x="1845469" y="1697832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3" name="Curved Connector 122"/>
          <p:cNvCxnSpPr>
            <a:stCxn id="115" idx="1"/>
            <a:endCxn id="116" idx="7"/>
          </p:cNvCxnSpPr>
          <p:nvPr/>
        </p:nvCxnSpPr>
        <p:spPr bwMode="auto">
          <a:xfrm rot="16200000" flipV="1">
            <a:off x="945357" y="1697831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24" name="Text Box 6"/>
          <p:cNvSpPr txBox="1">
            <a:spLocks noChangeArrowheads="1"/>
          </p:cNvSpPr>
          <p:nvPr/>
        </p:nvSpPr>
        <p:spPr bwMode="auto">
          <a:xfrm>
            <a:off x="2971800" y="26670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25" name="Text Box 3"/>
          <p:cNvSpPr txBox="1">
            <a:spLocks noChangeArrowheads="1"/>
          </p:cNvSpPr>
          <p:nvPr/>
        </p:nvSpPr>
        <p:spPr bwMode="auto">
          <a:xfrm>
            <a:off x="488950" y="43434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26" name="Text Box 4"/>
          <p:cNvSpPr txBox="1">
            <a:spLocks noChangeArrowheads="1"/>
          </p:cNvSpPr>
          <p:nvPr/>
        </p:nvSpPr>
        <p:spPr bwMode="auto">
          <a:xfrm>
            <a:off x="1431925" y="43434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27" name="Text Box 5"/>
          <p:cNvSpPr txBox="1">
            <a:spLocks noChangeArrowheads="1"/>
          </p:cNvSpPr>
          <p:nvPr/>
        </p:nvSpPr>
        <p:spPr bwMode="auto">
          <a:xfrm>
            <a:off x="2293938" y="43434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28" name="Text Box 6"/>
          <p:cNvSpPr txBox="1">
            <a:spLocks noChangeArrowheads="1"/>
          </p:cNvSpPr>
          <p:nvPr/>
        </p:nvSpPr>
        <p:spPr bwMode="auto">
          <a:xfrm>
            <a:off x="3216275" y="43434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29" name="Text Box 7"/>
          <p:cNvSpPr txBox="1">
            <a:spLocks noChangeArrowheads="1"/>
          </p:cNvSpPr>
          <p:nvPr/>
        </p:nvSpPr>
        <p:spPr bwMode="auto">
          <a:xfrm>
            <a:off x="4159250" y="43434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30" name="Oval 8"/>
          <p:cNvSpPr>
            <a:spLocks/>
          </p:cNvSpPr>
          <p:nvPr/>
        </p:nvSpPr>
        <p:spPr bwMode="auto">
          <a:xfrm>
            <a:off x="1303338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Oval 9"/>
          <p:cNvSpPr>
            <a:spLocks/>
          </p:cNvSpPr>
          <p:nvPr/>
        </p:nvSpPr>
        <p:spPr bwMode="auto">
          <a:xfrm>
            <a:off x="403225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Oval 10"/>
          <p:cNvSpPr>
            <a:spLocks/>
          </p:cNvSpPr>
          <p:nvPr/>
        </p:nvSpPr>
        <p:spPr bwMode="auto">
          <a:xfrm>
            <a:off x="2203450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Oval 11"/>
          <p:cNvSpPr>
            <a:spLocks/>
          </p:cNvSpPr>
          <p:nvPr/>
        </p:nvSpPr>
        <p:spPr bwMode="auto">
          <a:xfrm>
            <a:off x="3103563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Oval 12"/>
          <p:cNvSpPr>
            <a:spLocks/>
          </p:cNvSpPr>
          <p:nvPr/>
        </p:nvSpPr>
        <p:spPr bwMode="auto">
          <a:xfrm>
            <a:off x="4003675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5" name="Curved Connector 134"/>
          <p:cNvCxnSpPr>
            <a:stCxn id="134" idx="3"/>
            <a:endCxn id="132" idx="5"/>
          </p:cNvCxnSpPr>
          <p:nvPr/>
        </p:nvCxnSpPr>
        <p:spPr bwMode="auto">
          <a:xfrm rot="5400000">
            <a:off x="3217863" y="354460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6" name="Curved Connector 135"/>
          <p:cNvCxnSpPr>
            <a:stCxn id="133" idx="0"/>
            <a:endCxn id="130" idx="0"/>
          </p:cNvCxnSpPr>
          <p:nvPr/>
        </p:nvCxnSpPr>
        <p:spPr bwMode="auto">
          <a:xfrm rot="16200000" flipV="1">
            <a:off x="2317751" y="3268662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7" name="Curved Connector 136"/>
          <p:cNvCxnSpPr>
            <a:stCxn id="132" idx="1"/>
            <a:endCxn id="130" idx="7"/>
          </p:cNvCxnSpPr>
          <p:nvPr/>
        </p:nvCxnSpPr>
        <p:spPr bwMode="auto">
          <a:xfrm rot="16200000" flipV="1">
            <a:off x="1867694" y="383301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38" name="Curved Connector 137"/>
          <p:cNvCxnSpPr>
            <a:stCxn id="130" idx="1"/>
            <a:endCxn id="131" idx="7"/>
          </p:cNvCxnSpPr>
          <p:nvPr/>
        </p:nvCxnSpPr>
        <p:spPr bwMode="auto">
          <a:xfrm rot="16200000" flipV="1">
            <a:off x="967582" y="3833018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39" name="Text Box 6"/>
          <p:cNvSpPr txBox="1">
            <a:spLocks noChangeArrowheads="1"/>
          </p:cNvSpPr>
          <p:nvPr/>
        </p:nvSpPr>
        <p:spPr bwMode="auto">
          <a:xfrm>
            <a:off x="1539875" y="4038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40" name="Text Box 3"/>
          <p:cNvSpPr txBox="1">
            <a:spLocks noChangeArrowheads="1"/>
          </p:cNvSpPr>
          <p:nvPr/>
        </p:nvSpPr>
        <p:spPr bwMode="auto">
          <a:xfrm>
            <a:off x="518317" y="5433219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41" name="Text Box 4"/>
          <p:cNvSpPr txBox="1">
            <a:spLocks noChangeArrowheads="1"/>
          </p:cNvSpPr>
          <p:nvPr/>
        </p:nvSpPr>
        <p:spPr bwMode="auto">
          <a:xfrm>
            <a:off x="1461292" y="5433219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42" name="Text Box 5"/>
          <p:cNvSpPr txBox="1">
            <a:spLocks noChangeArrowheads="1"/>
          </p:cNvSpPr>
          <p:nvPr/>
        </p:nvSpPr>
        <p:spPr bwMode="auto">
          <a:xfrm>
            <a:off x="2323305" y="5433219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43" name="Text Box 6"/>
          <p:cNvSpPr txBox="1">
            <a:spLocks noChangeArrowheads="1"/>
          </p:cNvSpPr>
          <p:nvPr/>
        </p:nvSpPr>
        <p:spPr bwMode="auto">
          <a:xfrm>
            <a:off x="3245642" y="5433219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44" name="Text Box 7"/>
          <p:cNvSpPr txBox="1">
            <a:spLocks noChangeArrowheads="1"/>
          </p:cNvSpPr>
          <p:nvPr/>
        </p:nvSpPr>
        <p:spPr bwMode="auto">
          <a:xfrm>
            <a:off x="4191000" y="54102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45" name="Oval 8"/>
          <p:cNvSpPr>
            <a:spLocks/>
          </p:cNvSpPr>
          <p:nvPr/>
        </p:nvSpPr>
        <p:spPr bwMode="auto">
          <a:xfrm>
            <a:off x="1332705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" name="Oval 9"/>
          <p:cNvSpPr>
            <a:spLocks/>
          </p:cNvSpPr>
          <p:nvPr/>
        </p:nvSpPr>
        <p:spPr bwMode="auto">
          <a:xfrm>
            <a:off x="432592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" name="Oval 10"/>
          <p:cNvSpPr>
            <a:spLocks/>
          </p:cNvSpPr>
          <p:nvPr/>
        </p:nvSpPr>
        <p:spPr bwMode="auto">
          <a:xfrm>
            <a:off x="2232817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" name="Oval 11"/>
          <p:cNvSpPr>
            <a:spLocks/>
          </p:cNvSpPr>
          <p:nvPr/>
        </p:nvSpPr>
        <p:spPr bwMode="auto">
          <a:xfrm>
            <a:off x="3132930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" name="Oval 12"/>
          <p:cNvSpPr>
            <a:spLocks/>
          </p:cNvSpPr>
          <p:nvPr/>
        </p:nvSpPr>
        <p:spPr bwMode="auto">
          <a:xfrm>
            <a:off x="4033042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0" name="Curved Connector 149"/>
          <p:cNvCxnSpPr>
            <a:stCxn id="149" idx="3"/>
            <a:endCxn id="147" idx="5"/>
          </p:cNvCxnSpPr>
          <p:nvPr/>
        </p:nvCxnSpPr>
        <p:spPr bwMode="auto">
          <a:xfrm rot="5400000">
            <a:off x="3247230" y="4634426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2" name="Curved Connector 151"/>
          <p:cNvCxnSpPr>
            <a:stCxn id="147" idx="1"/>
            <a:endCxn id="145" idx="7"/>
          </p:cNvCxnSpPr>
          <p:nvPr/>
        </p:nvCxnSpPr>
        <p:spPr bwMode="auto">
          <a:xfrm rot="16200000" flipV="1">
            <a:off x="1897061" y="4922838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53" name="Curved Connector 152"/>
          <p:cNvCxnSpPr>
            <a:stCxn id="145" idx="1"/>
            <a:endCxn id="146" idx="7"/>
          </p:cNvCxnSpPr>
          <p:nvPr/>
        </p:nvCxnSpPr>
        <p:spPr bwMode="auto">
          <a:xfrm rot="16200000" flipV="1">
            <a:off x="996949" y="4922837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54" name="Curved Connector 153"/>
          <p:cNvCxnSpPr>
            <a:stCxn id="148" idx="1"/>
            <a:endCxn id="147" idx="7"/>
          </p:cNvCxnSpPr>
          <p:nvPr/>
        </p:nvCxnSpPr>
        <p:spPr bwMode="auto">
          <a:xfrm rot="16200000" flipV="1">
            <a:off x="2797174" y="4922837"/>
            <a:ext cx="1588" cy="738469"/>
          </a:xfrm>
          <a:prstGeom prst="curvedConnector3">
            <a:avLst>
              <a:gd name="adj1" fmla="val 16503595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70" name="Text Box 3"/>
          <p:cNvSpPr txBox="1">
            <a:spLocks noChangeArrowheads="1"/>
          </p:cNvSpPr>
          <p:nvPr/>
        </p:nvSpPr>
        <p:spPr bwMode="auto">
          <a:xfrm>
            <a:off x="5134767" y="223282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1" name="Text Box 4"/>
          <p:cNvSpPr txBox="1">
            <a:spLocks noChangeArrowheads="1"/>
          </p:cNvSpPr>
          <p:nvPr/>
        </p:nvSpPr>
        <p:spPr bwMode="auto">
          <a:xfrm>
            <a:off x="6077742" y="223282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72" name="Text Box 5"/>
          <p:cNvSpPr txBox="1">
            <a:spLocks noChangeArrowheads="1"/>
          </p:cNvSpPr>
          <p:nvPr/>
        </p:nvSpPr>
        <p:spPr bwMode="auto">
          <a:xfrm>
            <a:off x="6939755" y="223282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73" name="Text Box 6"/>
          <p:cNvSpPr txBox="1">
            <a:spLocks noChangeArrowheads="1"/>
          </p:cNvSpPr>
          <p:nvPr/>
        </p:nvSpPr>
        <p:spPr bwMode="auto">
          <a:xfrm>
            <a:off x="7862092" y="223282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74" name="Text Box 7"/>
          <p:cNvSpPr txBox="1">
            <a:spLocks noChangeArrowheads="1"/>
          </p:cNvSpPr>
          <p:nvPr/>
        </p:nvSpPr>
        <p:spPr bwMode="auto">
          <a:xfrm>
            <a:off x="8807450" y="22098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75" name="Oval 8"/>
          <p:cNvSpPr>
            <a:spLocks/>
          </p:cNvSpPr>
          <p:nvPr/>
        </p:nvSpPr>
        <p:spPr bwMode="auto">
          <a:xfrm>
            <a:off x="5949155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" name="Oval 9"/>
          <p:cNvSpPr>
            <a:spLocks/>
          </p:cNvSpPr>
          <p:nvPr/>
        </p:nvSpPr>
        <p:spPr bwMode="auto">
          <a:xfrm>
            <a:off x="5049042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" name="Oval 10"/>
          <p:cNvSpPr>
            <a:spLocks/>
          </p:cNvSpPr>
          <p:nvPr/>
        </p:nvSpPr>
        <p:spPr bwMode="auto">
          <a:xfrm>
            <a:off x="6849267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" name="Oval 11"/>
          <p:cNvSpPr>
            <a:spLocks/>
          </p:cNvSpPr>
          <p:nvPr/>
        </p:nvSpPr>
        <p:spPr bwMode="auto">
          <a:xfrm>
            <a:off x="7749380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" name="Oval 12"/>
          <p:cNvSpPr>
            <a:spLocks/>
          </p:cNvSpPr>
          <p:nvPr/>
        </p:nvSpPr>
        <p:spPr bwMode="auto">
          <a:xfrm>
            <a:off x="8649492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0" name="Curved Connector 179"/>
          <p:cNvCxnSpPr>
            <a:stCxn id="179" idx="3"/>
            <a:endCxn id="177" idx="5"/>
          </p:cNvCxnSpPr>
          <p:nvPr/>
        </p:nvCxnSpPr>
        <p:spPr bwMode="auto">
          <a:xfrm rot="5400000">
            <a:off x="7863680" y="143402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2" name="Curved Connector 181"/>
          <p:cNvCxnSpPr>
            <a:stCxn id="177" idx="1"/>
            <a:endCxn id="175" idx="7"/>
          </p:cNvCxnSpPr>
          <p:nvPr/>
        </p:nvCxnSpPr>
        <p:spPr bwMode="auto">
          <a:xfrm rot="16200000" flipV="1">
            <a:off x="6513511" y="172243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83" name="Curved Connector 182"/>
          <p:cNvCxnSpPr>
            <a:stCxn id="175" idx="1"/>
            <a:endCxn id="176" idx="7"/>
          </p:cNvCxnSpPr>
          <p:nvPr/>
        </p:nvCxnSpPr>
        <p:spPr bwMode="auto">
          <a:xfrm rot="16200000" flipV="1">
            <a:off x="5613399" y="1722438"/>
            <a:ext cx="1588" cy="738469"/>
          </a:xfrm>
          <a:prstGeom prst="curvedConnector3">
            <a:avLst>
              <a:gd name="adj1" fmla="val 1824786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84" name="Curved Connector 183"/>
          <p:cNvCxnSpPr>
            <a:stCxn id="178" idx="1"/>
            <a:endCxn id="177" idx="7"/>
          </p:cNvCxnSpPr>
          <p:nvPr/>
        </p:nvCxnSpPr>
        <p:spPr bwMode="auto">
          <a:xfrm rot="16200000" flipV="1">
            <a:off x="7413624" y="1722438"/>
            <a:ext cx="1588" cy="738469"/>
          </a:xfrm>
          <a:prstGeom prst="curvedConnector3">
            <a:avLst>
              <a:gd name="adj1" fmla="val 1650359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84" name="Rectangle 2"/>
          <p:cNvSpPr txBox="1">
            <a:spLocks noChangeArrowheads="1"/>
          </p:cNvSpPr>
          <p:nvPr/>
        </p:nvSpPr>
        <p:spPr bwMode="auto">
          <a:xfrm>
            <a:off x="457200" y="1190625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1138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850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575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/>
              <a:t>Processes execute actions one by one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L-corona</a:t>
            </a:r>
            <a:endParaRPr lang="en-US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74650" y="321786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319213" y="3217863"/>
            <a:ext cx="271462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179638" y="321786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101975" y="321786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044950" y="321786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3560" name="Oval 8"/>
          <p:cNvSpPr>
            <a:spLocks/>
          </p:cNvSpPr>
          <p:nvPr/>
        </p:nvSpPr>
        <p:spPr bwMode="auto">
          <a:xfrm>
            <a:off x="1190625" y="31384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Oval 9"/>
          <p:cNvSpPr>
            <a:spLocks/>
          </p:cNvSpPr>
          <p:nvPr/>
        </p:nvSpPr>
        <p:spPr bwMode="auto">
          <a:xfrm>
            <a:off x="290513" y="31400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Oval 10"/>
          <p:cNvSpPr>
            <a:spLocks/>
          </p:cNvSpPr>
          <p:nvPr/>
        </p:nvSpPr>
        <p:spPr bwMode="auto">
          <a:xfrm>
            <a:off x="2090738" y="31400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Oval 11"/>
          <p:cNvSpPr>
            <a:spLocks/>
          </p:cNvSpPr>
          <p:nvPr/>
        </p:nvSpPr>
        <p:spPr bwMode="auto">
          <a:xfrm>
            <a:off x="2990850" y="31400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Oval 12"/>
          <p:cNvSpPr>
            <a:spLocks/>
          </p:cNvSpPr>
          <p:nvPr/>
        </p:nvSpPr>
        <p:spPr bwMode="auto">
          <a:xfrm>
            <a:off x="3889375" y="31400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Freeform 13"/>
          <p:cNvSpPr>
            <a:spLocks/>
          </p:cNvSpPr>
          <p:nvPr/>
        </p:nvSpPr>
        <p:spPr bwMode="auto">
          <a:xfrm>
            <a:off x="1387475" y="2590800"/>
            <a:ext cx="1565275" cy="515938"/>
          </a:xfrm>
          <a:custGeom>
            <a:avLst/>
            <a:gdLst/>
            <a:ahLst/>
            <a:cxnLst>
              <a:cxn ang="0">
                <a:pos x="4345" y="1431"/>
              </a:cxn>
              <a:cxn ang="0">
                <a:pos x="0" y="1431"/>
              </a:cxn>
            </a:cxnLst>
            <a:rect l="0" t="0" r="r" b="b"/>
            <a:pathLst>
              <a:path w="4346" h="1432">
                <a:moveTo>
                  <a:pt x="4345" y="1431"/>
                </a:moveTo>
                <a:cubicBezTo>
                  <a:pt x="2172" y="0"/>
                  <a:pt x="0" y="1431"/>
                  <a:pt x="0" y="1431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6" name="Freeform 14"/>
          <p:cNvSpPr>
            <a:spLocks/>
          </p:cNvSpPr>
          <p:nvPr/>
        </p:nvSpPr>
        <p:spPr bwMode="auto">
          <a:xfrm>
            <a:off x="2446338" y="3333750"/>
            <a:ext cx="1371600" cy="514350"/>
          </a:xfrm>
          <a:custGeom>
            <a:avLst/>
            <a:gdLst/>
            <a:ahLst/>
            <a:cxnLst>
              <a:cxn ang="0">
                <a:pos x="3810" y="0"/>
              </a:cxn>
              <a:cxn ang="0">
                <a:pos x="0" y="0"/>
              </a:cxn>
            </a:cxnLst>
            <a:rect l="0" t="0" r="r" b="b"/>
            <a:pathLst>
              <a:path w="3811" h="1430">
                <a:moveTo>
                  <a:pt x="3810" y="0"/>
                </a:moveTo>
                <a:cubicBezTo>
                  <a:pt x="1905" y="1429"/>
                  <a:pt x="0" y="0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7" name="Freeform 15"/>
          <p:cNvSpPr>
            <a:spLocks/>
          </p:cNvSpPr>
          <p:nvPr/>
        </p:nvSpPr>
        <p:spPr bwMode="auto">
          <a:xfrm>
            <a:off x="1495425" y="3079750"/>
            <a:ext cx="528638" cy="111125"/>
          </a:xfrm>
          <a:custGeom>
            <a:avLst/>
            <a:gdLst/>
            <a:ahLst/>
            <a:cxnLst>
              <a:cxn ang="0">
                <a:pos x="1469" y="306"/>
              </a:cxn>
              <a:cxn ang="0">
                <a:pos x="0" y="306"/>
              </a:cxn>
            </a:cxnLst>
            <a:rect l="0" t="0" r="r" b="b"/>
            <a:pathLst>
              <a:path w="1470" h="307">
                <a:moveTo>
                  <a:pt x="1469" y="306"/>
                </a:moveTo>
                <a:cubicBezTo>
                  <a:pt x="735" y="0"/>
                  <a:pt x="0" y="306"/>
                  <a:pt x="0" y="30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8" name="Freeform 16"/>
          <p:cNvSpPr>
            <a:spLocks/>
          </p:cNvSpPr>
          <p:nvPr/>
        </p:nvSpPr>
        <p:spPr bwMode="auto">
          <a:xfrm>
            <a:off x="595313" y="3043238"/>
            <a:ext cx="528637" cy="111125"/>
          </a:xfrm>
          <a:custGeom>
            <a:avLst/>
            <a:gdLst/>
            <a:ahLst/>
            <a:cxnLst>
              <a:cxn ang="0">
                <a:pos x="1469" y="306"/>
              </a:cxn>
              <a:cxn ang="0">
                <a:pos x="0" y="306"/>
              </a:cxn>
            </a:cxnLst>
            <a:rect l="0" t="0" r="r" b="b"/>
            <a:pathLst>
              <a:path w="1470" h="307">
                <a:moveTo>
                  <a:pt x="1469" y="306"/>
                </a:moveTo>
                <a:cubicBezTo>
                  <a:pt x="735" y="0"/>
                  <a:pt x="0" y="306"/>
                  <a:pt x="0" y="30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339725" y="21701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1282700" y="21701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2144713" y="21701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3067050" y="21701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4010025" y="21701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3574" name="Oval 22"/>
          <p:cNvSpPr>
            <a:spLocks/>
          </p:cNvSpPr>
          <p:nvPr/>
        </p:nvSpPr>
        <p:spPr bwMode="auto">
          <a:xfrm>
            <a:off x="1154113" y="209232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Oval 23"/>
          <p:cNvSpPr>
            <a:spLocks/>
          </p:cNvSpPr>
          <p:nvPr/>
        </p:nvSpPr>
        <p:spPr bwMode="auto">
          <a:xfrm>
            <a:off x="254000" y="209232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Oval 24"/>
          <p:cNvSpPr>
            <a:spLocks/>
          </p:cNvSpPr>
          <p:nvPr/>
        </p:nvSpPr>
        <p:spPr bwMode="auto">
          <a:xfrm>
            <a:off x="2054225" y="209232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Oval 25"/>
          <p:cNvSpPr>
            <a:spLocks/>
          </p:cNvSpPr>
          <p:nvPr/>
        </p:nvSpPr>
        <p:spPr bwMode="auto">
          <a:xfrm>
            <a:off x="2954338" y="209232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Oval 26"/>
          <p:cNvSpPr>
            <a:spLocks/>
          </p:cNvSpPr>
          <p:nvPr/>
        </p:nvSpPr>
        <p:spPr bwMode="auto">
          <a:xfrm>
            <a:off x="3854450" y="209232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Freeform 27"/>
          <p:cNvSpPr>
            <a:spLocks/>
          </p:cNvSpPr>
          <p:nvPr/>
        </p:nvSpPr>
        <p:spPr bwMode="auto">
          <a:xfrm>
            <a:off x="1350963" y="1543050"/>
            <a:ext cx="1565275" cy="515938"/>
          </a:xfrm>
          <a:custGeom>
            <a:avLst/>
            <a:gdLst/>
            <a:ahLst/>
            <a:cxnLst>
              <a:cxn ang="0">
                <a:pos x="4345" y="1431"/>
              </a:cxn>
              <a:cxn ang="0">
                <a:pos x="0" y="1431"/>
              </a:cxn>
            </a:cxnLst>
            <a:rect l="0" t="0" r="r" b="b"/>
            <a:pathLst>
              <a:path w="4346" h="1432">
                <a:moveTo>
                  <a:pt x="4345" y="1431"/>
                </a:moveTo>
                <a:cubicBezTo>
                  <a:pt x="2172" y="0"/>
                  <a:pt x="0" y="1431"/>
                  <a:pt x="0" y="1431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0" name="Freeform 28"/>
          <p:cNvSpPr>
            <a:spLocks/>
          </p:cNvSpPr>
          <p:nvPr/>
        </p:nvSpPr>
        <p:spPr bwMode="auto">
          <a:xfrm>
            <a:off x="2409825" y="2286000"/>
            <a:ext cx="1371600" cy="514350"/>
          </a:xfrm>
          <a:custGeom>
            <a:avLst/>
            <a:gdLst/>
            <a:ahLst/>
            <a:cxnLst>
              <a:cxn ang="0">
                <a:pos x="3810" y="0"/>
              </a:cxn>
              <a:cxn ang="0">
                <a:pos x="0" y="0"/>
              </a:cxn>
            </a:cxnLst>
            <a:rect l="0" t="0" r="r" b="b"/>
            <a:pathLst>
              <a:path w="3811" h="1430">
                <a:moveTo>
                  <a:pt x="3810" y="0"/>
                </a:moveTo>
                <a:cubicBezTo>
                  <a:pt x="1905" y="1429"/>
                  <a:pt x="0" y="0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1" name="Freeform 29"/>
          <p:cNvSpPr>
            <a:spLocks/>
          </p:cNvSpPr>
          <p:nvPr/>
        </p:nvSpPr>
        <p:spPr bwMode="auto">
          <a:xfrm>
            <a:off x="1458913" y="2032000"/>
            <a:ext cx="530225" cy="111125"/>
          </a:xfrm>
          <a:custGeom>
            <a:avLst/>
            <a:gdLst/>
            <a:ahLst/>
            <a:cxnLst>
              <a:cxn ang="0">
                <a:pos x="1471" y="306"/>
              </a:cxn>
              <a:cxn ang="0">
                <a:pos x="0" y="306"/>
              </a:cxn>
            </a:cxnLst>
            <a:rect l="0" t="0" r="r" b="b"/>
            <a:pathLst>
              <a:path w="1472" h="307">
                <a:moveTo>
                  <a:pt x="1471" y="306"/>
                </a:moveTo>
                <a:cubicBezTo>
                  <a:pt x="735" y="0"/>
                  <a:pt x="0" y="306"/>
                  <a:pt x="0" y="30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2" name="Freeform 30"/>
          <p:cNvSpPr>
            <a:spLocks/>
          </p:cNvSpPr>
          <p:nvPr/>
        </p:nvSpPr>
        <p:spPr bwMode="auto">
          <a:xfrm>
            <a:off x="560388" y="1997075"/>
            <a:ext cx="528637" cy="111125"/>
          </a:xfrm>
          <a:custGeom>
            <a:avLst/>
            <a:gdLst/>
            <a:ahLst/>
            <a:cxnLst>
              <a:cxn ang="0">
                <a:pos x="1469" y="306"/>
              </a:cxn>
              <a:cxn ang="0">
                <a:pos x="0" y="306"/>
              </a:cxn>
            </a:cxnLst>
            <a:rect l="0" t="0" r="r" b="b"/>
            <a:pathLst>
              <a:path w="1470" h="307">
                <a:moveTo>
                  <a:pt x="1469" y="306"/>
                </a:moveTo>
                <a:cubicBezTo>
                  <a:pt x="735" y="0"/>
                  <a:pt x="0" y="306"/>
                  <a:pt x="0" y="30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1625600" y="1828800"/>
            <a:ext cx="260350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2082800" y="2514600"/>
            <a:ext cx="271463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403225" y="44561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1346200" y="44561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2208213" y="44561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3130550" y="44561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4071938" y="44561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3590" name="Oval 38"/>
          <p:cNvSpPr>
            <a:spLocks/>
          </p:cNvSpPr>
          <p:nvPr/>
        </p:nvSpPr>
        <p:spPr bwMode="auto">
          <a:xfrm>
            <a:off x="1217613" y="437832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Oval 39"/>
          <p:cNvSpPr>
            <a:spLocks/>
          </p:cNvSpPr>
          <p:nvPr/>
        </p:nvSpPr>
        <p:spPr bwMode="auto">
          <a:xfrm>
            <a:off x="317500" y="437832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Oval 40"/>
          <p:cNvSpPr>
            <a:spLocks/>
          </p:cNvSpPr>
          <p:nvPr/>
        </p:nvSpPr>
        <p:spPr bwMode="auto">
          <a:xfrm>
            <a:off x="2117725" y="437832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Oval 41"/>
          <p:cNvSpPr>
            <a:spLocks/>
          </p:cNvSpPr>
          <p:nvPr/>
        </p:nvSpPr>
        <p:spPr bwMode="auto">
          <a:xfrm>
            <a:off x="3017838" y="437832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4" name="Oval 42"/>
          <p:cNvSpPr>
            <a:spLocks/>
          </p:cNvSpPr>
          <p:nvPr/>
        </p:nvSpPr>
        <p:spPr bwMode="auto">
          <a:xfrm>
            <a:off x="3917950" y="437832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Freeform 43"/>
          <p:cNvSpPr>
            <a:spLocks/>
          </p:cNvSpPr>
          <p:nvPr/>
        </p:nvSpPr>
        <p:spPr bwMode="auto">
          <a:xfrm>
            <a:off x="1414463" y="3829050"/>
            <a:ext cx="1565275" cy="515938"/>
          </a:xfrm>
          <a:custGeom>
            <a:avLst/>
            <a:gdLst/>
            <a:ahLst/>
            <a:cxnLst>
              <a:cxn ang="0">
                <a:pos x="4345" y="1431"/>
              </a:cxn>
              <a:cxn ang="0">
                <a:pos x="0" y="1431"/>
              </a:cxn>
            </a:cxnLst>
            <a:rect l="0" t="0" r="r" b="b"/>
            <a:pathLst>
              <a:path w="4346" h="1432">
                <a:moveTo>
                  <a:pt x="4345" y="1431"/>
                </a:moveTo>
                <a:cubicBezTo>
                  <a:pt x="2172" y="0"/>
                  <a:pt x="0" y="1431"/>
                  <a:pt x="0" y="1431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6" name="Freeform 44"/>
          <p:cNvSpPr>
            <a:spLocks/>
          </p:cNvSpPr>
          <p:nvPr/>
        </p:nvSpPr>
        <p:spPr bwMode="auto">
          <a:xfrm>
            <a:off x="2473325" y="4572000"/>
            <a:ext cx="1371600" cy="514350"/>
          </a:xfrm>
          <a:custGeom>
            <a:avLst/>
            <a:gdLst/>
            <a:ahLst/>
            <a:cxnLst>
              <a:cxn ang="0">
                <a:pos x="3810" y="0"/>
              </a:cxn>
              <a:cxn ang="0">
                <a:pos x="0" y="0"/>
              </a:cxn>
            </a:cxnLst>
            <a:rect l="0" t="0" r="r" b="b"/>
            <a:pathLst>
              <a:path w="3811" h="1430">
                <a:moveTo>
                  <a:pt x="3810" y="0"/>
                </a:moveTo>
                <a:cubicBezTo>
                  <a:pt x="1905" y="1429"/>
                  <a:pt x="0" y="0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1522413" y="4318000"/>
            <a:ext cx="528637" cy="111125"/>
          </a:xfrm>
          <a:custGeom>
            <a:avLst/>
            <a:gdLst/>
            <a:ahLst/>
            <a:cxnLst>
              <a:cxn ang="0">
                <a:pos x="1469" y="306"/>
              </a:cxn>
              <a:cxn ang="0">
                <a:pos x="0" y="306"/>
              </a:cxn>
            </a:cxnLst>
            <a:rect l="0" t="0" r="r" b="b"/>
            <a:pathLst>
              <a:path w="1470" h="307">
                <a:moveTo>
                  <a:pt x="1469" y="306"/>
                </a:moveTo>
                <a:cubicBezTo>
                  <a:pt x="733" y="0"/>
                  <a:pt x="0" y="306"/>
                  <a:pt x="0" y="30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8" name="Freeform 46"/>
          <p:cNvSpPr>
            <a:spLocks/>
          </p:cNvSpPr>
          <p:nvPr/>
        </p:nvSpPr>
        <p:spPr bwMode="auto">
          <a:xfrm>
            <a:off x="623888" y="4281488"/>
            <a:ext cx="528637" cy="111125"/>
          </a:xfrm>
          <a:custGeom>
            <a:avLst/>
            <a:gdLst/>
            <a:ahLst/>
            <a:cxnLst>
              <a:cxn ang="0">
                <a:pos x="1469" y="306"/>
              </a:cxn>
              <a:cxn ang="0">
                <a:pos x="0" y="306"/>
              </a:cxn>
            </a:cxnLst>
            <a:rect l="0" t="0" r="r" b="b"/>
            <a:pathLst>
              <a:path w="1470" h="307">
                <a:moveTo>
                  <a:pt x="1469" y="306"/>
                </a:moveTo>
                <a:cubicBezTo>
                  <a:pt x="733" y="0"/>
                  <a:pt x="0" y="306"/>
                  <a:pt x="0" y="30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1776413" y="4114800"/>
            <a:ext cx="271462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412750" y="5538788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1357313" y="5538788"/>
            <a:ext cx="271462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2217738" y="5538788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3140075" y="5538788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4083050" y="5538788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3605" name="Oval 53"/>
          <p:cNvSpPr>
            <a:spLocks/>
          </p:cNvSpPr>
          <p:nvPr/>
        </p:nvSpPr>
        <p:spPr bwMode="auto">
          <a:xfrm>
            <a:off x="1228725" y="546100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06" name="Oval 54"/>
          <p:cNvSpPr>
            <a:spLocks/>
          </p:cNvSpPr>
          <p:nvPr/>
        </p:nvSpPr>
        <p:spPr bwMode="auto">
          <a:xfrm>
            <a:off x="328613" y="546100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07" name="Oval 55"/>
          <p:cNvSpPr>
            <a:spLocks/>
          </p:cNvSpPr>
          <p:nvPr/>
        </p:nvSpPr>
        <p:spPr bwMode="auto">
          <a:xfrm>
            <a:off x="2128838" y="546100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08" name="Oval 56"/>
          <p:cNvSpPr>
            <a:spLocks/>
          </p:cNvSpPr>
          <p:nvPr/>
        </p:nvSpPr>
        <p:spPr bwMode="auto">
          <a:xfrm>
            <a:off x="3028950" y="546100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09" name="Oval 57"/>
          <p:cNvSpPr>
            <a:spLocks/>
          </p:cNvSpPr>
          <p:nvPr/>
        </p:nvSpPr>
        <p:spPr bwMode="auto">
          <a:xfrm>
            <a:off x="3927475" y="546100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10" name="Freeform 58"/>
          <p:cNvSpPr>
            <a:spLocks/>
          </p:cNvSpPr>
          <p:nvPr/>
        </p:nvSpPr>
        <p:spPr bwMode="auto">
          <a:xfrm>
            <a:off x="2484438" y="5656263"/>
            <a:ext cx="1371600" cy="514350"/>
          </a:xfrm>
          <a:custGeom>
            <a:avLst/>
            <a:gdLst/>
            <a:ahLst/>
            <a:cxnLst>
              <a:cxn ang="0">
                <a:pos x="3810" y="0"/>
              </a:cxn>
              <a:cxn ang="0">
                <a:pos x="0" y="0"/>
              </a:cxn>
            </a:cxnLst>
            <a:rect l="0" t="0" r="r" b="b"/>
            <a:pathLst>
              <a:path w="3811" h="1430">
                <a:moveTo>
                  <a:pt x="3810" y="0"/>
                </a:moveTo>
                <a:cubicBezTo>
                  <a:pt x="1905" y="1429"/>
                  <a:pt x="0" y="0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11" name="Freeform 59"/>
          <p:cNvSpPr>
            <a:spLocks/>
          </p:cNvSpPr>
          <p:nvPr/>
        </p:nvSpPr>
        <p:spPr bwMode="auto">
          <a:xfrm>
            <a:off x="1533525" y="5402263"/>
            <a:ext cx="530225" cy="111125"/>
          </a:xfrm>
          <a:custGeom>
            <a:avLst/>
            <a:gdLst/>
            <a:ahLst/>
            <a:cxnLst>
              <a:cxn ang="0">
                <a:pos x="1471" y="306"/>
              </a:cxn>
              <a:cxn ang="0">
                <a:pos x="0" y="306"/>
              </a:cxn>
            </a:cxnLst>
            <a:rect l="0" t="0" r="r" b="b"/>
            <a:pathLst>
              <a:path w="1472" h="307">
                <a:moveTo>
                  <a:pt x="1471" y="306"/>
                </a:moveTo>
                <a:cubicBezTo>
                  <a:pt x="735" y="0"/>
                  <a:pt x="0" y="306"/>
                  <a:pt x="0" y="30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12" name="Freeform 60"/>
          <p:cNvSpPr>
            <a:spLocks/>
          </p:cNvSpPr>
          <p:nvPr/>
        </p:nvSpPr>
        <p:spPr bwMode="auto">
          <a:xfrm>
            <a:off x="633413" y="5365750"/>
            <a:ext cx="528637" cy="111125"/>
          </a:xfrm>
          <a:custGeom>
            <a:avLst/>
            <a:gdLst/>
            <a:ahLst/>
            <a:cxnLst>
              <a:cxn ang="0">
                <a:pos x="1469" y="306"/>
              </a:cxn>
              <a:cxn ang="0">
                <a:pos x="0" y="306"/>
              </a:cxn>
            </a:cxnLst>
            <a:rect l="0" t="0" r="r" b="b"/>
            <a:pathLst>
              <a:path w="1470" h="307">
                <a:moveTo>
                  <a:pt x="1469" y="306"/>
                </a:moveTo>
                <a:cubicBezTo>
                  <a:pt x="735" y="0"/>
                  <a:pt x="0" y="306"/>
                  <a:pt x="0" y="30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13" name="Text Box 61"/>
          <p:cNvSpPr txBox="1">
            <a:spLocks noChangeArrowheads="1"/>
          </p:cNvSpPr>
          <p:nvPr/>
        </p:nvSpPr>
        <p:spPr bwMode="auto">
          <a:xfrm>
            <a:off x="1785938" y="5199063"/>
            <a:ext cx="271462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3614" name="Freeform 62"/>
          <p:cNvSpPr>
            <a:spLocks/>
          </p:cNvSpPr>
          <p:nvPr/>
        </p:nvSpPr>
        <p:spPr bwMode="auto">
          <a:xfrm>
            <a:off x="2443163" y="5365750"/>
            <a:ext cx="528637" cy="111125"/>
          </a:xfrm>
          <a:custGeom>
            <a:avLst/>
            <a:gdLst/>
            <a:ahLst/>
            <a:cxnLst>
              <a:cxn ang="0">
                <a:pos x="1469" y="306"/>
              </a:cxn>
              <a:cxn ang="0">
                <a:pos x="0" y="306"/>
              </a:cxn>
            </a:cxnLst>
            <a:rect l="0" t="0" r="r" b="b"/>
            <a:pathLst>
              <a:path w="1470" h="307">
                <a:moveTo>
                  <a:pt x="1469" y="306"/>
                </a:moveTo>
                <a:cubicBezTo>
                  <a:pt x="735" y="0"/>
                  <a:pt x="0" y="306"/>
                  <a:pt x="0" y="30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45" name="Text Box 93"/>
          <p:cNvSpPr txBox="1">
            <a:spLocks noChangeArrowheads="1"/>
          </p:cNvSpPr>
          <p:nvPr/>
        </p:nvSpPr>
        <p:spPr bwMode="auto">
          <a:xfrm>
            <a:off x="-23813" y="1601788"/>
            <a:ext cx="314326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1.</a:t>
            </a:r>
          </a:p>
        </p:txBody>
      </p:sp>
      <p:sp>
        <p:nvSpPr>
          <p:cNvPr id="23646" name="Text Box 94"/>
          <p:cNvSpPr txBox="1">
            <a:spLocks noChangeArrowheads="1"/>
          </p:cNvSpPr>
          <p:nvPr/>
        </p:nvSpPr>
        <p:spPr bwMode="auto">
          <a:xfrm>
            <a:off x="0" y="2743200"/>
            <a:ext cx="314325" cy="30321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2.</a:t>
            </a:r>
          </a:p>
        </p:txBody>
      </p:sp>
      <p:sp>
        <p:nvSpPr>
          <p:cNvPr id="23647" name="Text Box 95"/>
          <p:cNvSpPr txBox="1">
            <a:spLocks noChangeArrowheads="1"/>
          </p:cNvSpPr>
          <p:nvPr/>
        </p:nvSpPr>
        <p:spPr bwMode="auto">
          <a:xfrm>
            <a:off x="0" y="3886200"/>
            <a:ext cx="314325" cy="30321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3.</a:t>
            </a:r>
          </a:p>
        </p:txBody>
      </p:sp>
      <p:sp>
        <p:nvSpPr>
          <p:cNvPr id="23648" name="Text Box 96"/>
          <p:cNvSpPr txBox="1">
            <a:spLocks noChangeArrowheads="1"/>
          </p:cNvSpPr>
          <p:nvPr/>
        </p:nvSpPr>
        <p:spPr bwMode="auto">
          <a:xfrm>
            <a:off x="0" y="5030788"/>
            <a:ext cx="314325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4.</a:t>
            </a:r>
          </a:p>
        </p:txBody>
      </p:sp>
      <p:sp>
        <p:nvSpPr>
          <p:cNvPr id="23649" name="Text Box 97"/>
          <p:cNvSpPr txBox="1">
            <a:spLocks noChangeArrowheads="1"/>
          </p:cNvSpPr>
          <p:nvPr/>
        </p:nvSpPr>
        <p:spPr bwMode="auto">
          <a:xfrm>
            <a:off x="4670425" y="1830388"/>
            <a:ext cx="314325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5.</a:t>
            </a:r>
          </a:p>
        </p:txBody>
      </p:sp>
      <p:sp>
        <p:nvSpPr>
          <p:cNvPr id="23650" name="Text Box 98"/>
          <p:cNvSpPr txBox="1">
            <a:spLocks noChangeArrowheads="1"/>
          </p:cNvSpPr>
          <p:nvPr/>
        </p:nvSpPr>
        <p:spPr bwMode="auto">
          <a:xfrm>
            <a:off x="4670425" y="2744788"/>
            <a:ext cx="314325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6.</a:t>
            </a:r>
          </a:p>
        </p:txBody>
      </p:sp>
      <p:sp>
        <p:nvSpPr>
          <p:cNvPr id="112" name="Text Box 76"/>
          <p:cNvSpPr txBox="1">
            <a:spLocks noChangeArrowheads="1"/>
          </p:cNvSpPr>
          <p:nvPr/>
        </p:nvSpPr>
        <p:spPr bwMode="auto">
          <a:xfrm>
            <a:off x="8382000" y="23622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13" name="Text Box 3"/>
          <p:cNvSpPr txBox="1">
            <a:spLocks noChangeArrowheads="1"/>
          </p:cNvSpPr>
          <p:nvPr/>
        </p:nvSpPr>
        <p:spPr bwMode="auto">
          <a:xfrm>
            <a:off x="5134767" y="223282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14" name="Text Box 4"/>
          <p:cNvSpPr txBox="1">
            <a:spLocks noChangeArrowheads="1"/>
          </p:cNvSpPr>
          <p:nvPr/>
        </p:nvSpPr>
        <p:spPr bwMode="auto">
          <a:xfrm>
            <a:off x="6077742" y="223282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15" name="Text Box 5"/>
          <p:cNvSpPr txBox="1">
            <a:spLocks noChangeArrowheads="1"/>
          </p:cNvSpPr>
          <p:nvPr/>
        </p:nvSpPr>
        <p:spPr bwMode="auto">
          <a:xfrm>
            <a:off x="6939755" y="223282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16" name="Text Box 6"/>
          <p:cNvSpPr txBox="1">
            <a:spLocks noChangeArrowheads="1"/>
          </p:cNvSpPr>
          <p:nvPr/>
        </p:nvSpPr>
        <p:spPr bwMode="auto">
          <a:xfrm>
            <a:off x="7862092" y="223282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17" name="Oval 8"/>
          <p:cNvSpPr>
            <a:spLocks/>
          </p:cNvSpPr>
          <p:nvPr/>
        </p:nvSpPr>
        <p:spPr bwMode="auto">
          <a:xfrm>
            <a:off x="5949155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Oval 9"/>
          <p:cNvSpPr>
            <a:spLocks/>
          </p:cNvSpPr>
          <p:nvPr/>
        </p:nvSpPr>
        <p:spPr bwMode="auto">
          <a:xfrm>
            <a:off x="5049042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Oval 10"/>
          <p:cNvSpPr>
            <a:spLocks/>
          </p:cNvSpPr>
          <p:nvPr/>
        </p:nvSpPr>
        <p:spPr bwMode="auto">
          <a:xfrm>
            <a:off x="6849267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Oval 11"/>
          <p:cNvSpPr>
            <a:spLocks/>
          </p:cNvSpPr>
          <p:nvPr/>
        </p:nvSpPr>
        <p:spPr bwMode="auto">
          <a:xfrm>
            <a:off x="7749380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Oval 12"/>
          <p:cNvSpPr>
            <a:spLocks/>
          </p:cNvSpPr>
          <p:nvPr/>
        </p:nvSpPr>
        <p:spPr bwMode="auto">
          <a:xfrm>
            <a:off x="8649492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2" name="Curved Connector 121"/>
          <p:cNvCxnSpPr>
            <a:stCxn id="121" idx="3"/>
            <a:endCxn id="119" idx="5"/>
          </p:cNvCxnSpPr>
          <p:nvPr/>
        </p:nvCxnSpPr>
        <p:spPr bwMode="auto">
          <a:xfrm rot="5400000">
            <a:off x="7863680" y="143402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4" name="Curved Connector 123"/>
          <p:cNvCxnSpPr>
            <a:stCxn id="119" idx="1"/>
            <a:endCxn id="117" idx="7"/>
          </p:cNvCxnSpPr>
          <p:nvPr/>
        </p:nvCxnSpPr>
        <p:spPr bwMode="auto">
          <a:xfrm rot="16200000" flipV="1">
            <a:off x="6513511" y="172243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25" name="Curved Connector 124"/>
          <p:cNvCxnSpPr>
            <a:stCxn id="117" idx="1"/>
            <a:endCxn id="118" idx="7"/>
          </p:cNvCxnSpPr>
          <p:nvPr/>
        </p:nvCxnSpPr>
        <p:spPr bwMode="auto">
          <a:xfrm rot="16200000" flipV="1">
            <a:off x="5613399" y="1722438"/>
            <a:ext cx="1588" cy="738469"/>
          </a:xfrm>
          <a:prstGeom prst="curvedConnector3">
            <a:avLst>
              <a:gd name="adj1" fmla="val 1737538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26" name="Curved Connector 125"/>
          <p:cNvCxnSpPr>
            <a:stCxn id="120" idx="1"/>
            <a:endCxn id="119" idx="7"/>
          </p:cNvCxnSpPr>
          <p:nvPr/>
        </p:nvCxnSpPr>
        <p:spPr bwMode="auto">
          <a:xfrm rot="16200000" flipV="1">
            <a:off x="7413624" y="1722438"/>
            <a:ext cx="1588" cy="738469"/>
          </a:xfrm>
          <a:prstGeom prst="curvedConnector3">
            <a:avLst>
              <a:gd name="adj1" fmla="val 1650359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27" name="Text Box 76"/>
          <p:cNvSpPr txBox="1">
            <a:spLocks noChangeArrowheads="1"/>
          </p:cNvSpPr>
          <p:nvPr/>
        </p:nvSpPr>
        <p:spPr bwMode="auto">
          <a:xfrm>
            <a:off x="7239000" y="28956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28" name="Text Box 3"/>
          <p:cNvSpPr txBox="1">
            <a:spLocks noChangeArrowheads="1"/>
          </p:cNvSpPr>
          <p:nvPr/>
        </p:nvSpPr>
        <p:spPr bwMode="auto">
          <a:xfrm>
            <a:off x="5114925" y="333151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29" name="Text Box 4"/>
          <p:cNvSpPr txBox="1">
            <a:spLocks noChangeArrowheads="1"/>
          </p:cNvSpPr>
          <p:nvPr/>
        </p:nvSpPr>
        <p:spPr bwMode="auto">
          <a:xfrm>
            <a:off x="6057900" y="333151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30" name="Text Box 5"/>
          <p:cNvSpPr txBox="1">
            <a:spLocks noChangeArrowheads="1"/>
          </p:cNvSpPr>
          <p:nvPr/>
        </p:nvSpPr>
        <p:spPr bwMode="auto">
          <a:xfrm>
            <a:off x="6919913" y="333151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31" name="Text Box 6"/>
          <p:cNvSpPr txBox="1">
            <a:spLocks noChangeArrowheads="1"/>
          </p:cNvSpPr>
          <p:nvPr/>
        </p:nvSpPr>
        <p:spPr bwMode="auto">
          <a:xfrm>
            <a:off x="7842250" y="333151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32" name="Oval 8"/>
          <p:cNvSpPr>
            <a:spLocks/>
          </p:cNvSpPr>
          <p:nvPr/>
        </p:nvSpPr>
        <p:spPr bwMode="auto">
          <a:xfrm>
            <a:off x="5929313" y="315688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Oval 9"/>
          <p:cNvSpPr>
            <a:spLocks/>
          </p:cNvSpPr>
          <p:nvPr/>
        </p:nvSpPr>
        <p:spPr bwMode="auto">
          <a:xfrm>
            <a:off x="5029200" y="315688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Oval 10"/>
          <p:cNvSpPr>
            <a:spLocks/>
          </p:cNvSpPr>
          <p:nvPr/>
        </p:nvSpPr>
        <p:spPr bwMode="auto">
          <a:xfrm>
            <a:off x="6829425" y="315688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Oval 11"/>
          <p:cNvSpPr>
            <a:spLocks/>
          </p:cNvSpPr>
          <p:nvPr/>
        </p:nvSpPr>
        <p:spPr bwMode="auto">
          <a:xfrm>
            <a:off x="7729538" y="315688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Oval 12"/>
          <p:cNvSpPr>
            <a:spLocks/>
          </p:cNvSpPr>
          <p:nvPr/>
        </p:nvSpPr>
        <p:spPr bwMode="auto">
          <a:xfrm>
            <a:off x="8629650" y="315688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7" name="Curved Connector 136"/>
          <p:cNvCxnSpPr>
            <a:stCxn id="136" idx="3"/>
            <a:endCxn id="134" idx="5"/>
          </p:cNvCxnSpPr>
          <p:nvPr/>
        </p:nvCxnSpPr>
        <p:spPr bwMode="auto">
          <a:xfrm rot="5400000">
            <a:off x="7843838" y="253271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9" name="Curved Connector 138"/>
          <p:cNvCxnSpPr>
            <a:stCxn id="134" idx="1"/>
            <a:endCxn id="132" idx="7"/>
          </p:cNvCxnSpPr>
          <p:nvPr/>
        </p:nvCxnSpPr>
        <p:spPr bwMode="auto">
          <a:xfrm rot="16200000" flipV="1">
            <a:off x="6493669" y="282112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40" name="Curved Connector 139"/>
          <p:cNvCxnSpPr>
            <a:stCxn id="132" idx="1"/>
            <a:endCxn id="133" idx="7"/>
          </p:cNvCxnSpPr>
          <p:nvPr/>
        </p:nvCxnSpPr>
        <p:spPr bwMode="auto">
          <a:xfrm rot="16200000" flipV="1">
            <a:off x="5593557" y="2821128"/>
            <a:ext cx="1588" cy="738469"/>
          </a:xfrm>
          <a:prstGeom prst="curvedConnector3">
            <a:avLst>
              <a:gd name="adj1" fmla="val 1475838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41" name="Curved Connector 140"/>
          <p:cNvCxnSpPr>
            <a:stCxn id="135" idx="1"/>
            <a:endCxn id="134" idx="7"/>
          </p:cNvCxnSpPr>
          <p:nvPr/>
        </p:nvCxnSpPr>
        <p:spPr bwMode="auto">
          <a:xfrm rot="16200000" flipV="1">
            <a:off x="7393782" y="2821128"/>
            <a:ext cx="1588" cy="738469"/>
          </a:xfrm>
          <a:prstGeom prst="curvedConnector3">
            <a:avLst>
              <a:gd name="adj1" fmla="val 16503595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42" name="Text Box 76"/>
          <p:cNvSpPr txBox="1">
            <a:spLocks noChangeArrowheads="1"/>
          </p:cNvSpPr>
          <p:nvPr/>
        </p:nvSpPr>
        <p:spPr bwMode="auto">
          <a:xfrm>
            <a:off x="8807450" y="22098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43" name="Text Box 76"/>
          <p:cNvSpPr txBox="1">
            <a:spLocks noChangeArrowheads="1"/>
          </p:cNvSpPr>
          <p:nvPr/>
        </p:nvSpPr>
        <p:spPr bwMode="auto">
          <a:xfrm>
            <a:off x="8763000" y="32750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01" name="Rectangle 2"/>
          <p:cNvSpPr txBox="1">
            <a:spLocks noChangeArrowheads="1"/>
          </p:cNvSpPr>
          <p:nvPr/>
        </p:nvSpPr>
        <p:spPr bwMode="auto">
          <a:xfrm>
            <a:off x="457200" y="1190625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1138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850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575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/>
              <a:t>Processes execute actions one by one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L-corona</a:t>
            </a:r>
            <a:endParaRPr lang="en-US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74650" y="321786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319213" y="3217863"/>
            <a:ext cx="271462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179638" y="321786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101975" y="321786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044950" y="321786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4584" name="Oval 8"/>
          <p:cNvSpPr>
            <a:spLocks/>
          </p:cNvSpPr>
          <p:nvPr/>
        </p:nvSpPr>
        <p:spPr bwMode="auto">
          <a:xfrm>
            <a:off x="1190625" y="31384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9"/>
          <p:cNvSpPr>
            <a:spLocks/>
          </p:cNvSpPr>
          <p:nvPr/>
        </p:nvSpPr>
        <p:spPr bwMode="auto">
          <a:xfrm>
            <a:off x="290513" y="31400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Oval 10"/>
          <p:cNvSpPr>
            <a:spLocks/>
          </p:cNvSpPr>
          <p:nvPr/>
        </p:nvSpPr>
        <p:spPr bwMode="auto">
          <a:xfrm>
            <a:off x="2090738" y="31400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Oval 11"/>
          <p:cNvSpPr>
            <a:spLocks/>
          </p:cNvSpPr>
          <p:nvPr/>
        </p:nvSpPr>
        <p:spPr bwMode="auto">
          <a:xfrm>
            <a:off x="2990850" y="31400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Oval 12"/>
          <p:cNvSpPr>
            <a:spLocks/>
          </p:cNvSpPr>
          <p:nvPr/>
        </p:nvSpPr>
        <p:spPr bwMode="auto">
          <a:xfrm>
            <a:off x="3889375" y="31400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Freeform 13"/>
          <p:cNvSpPr>
            <a:spLocks/>
          </p:cNvSpPr>
          <p:nvPr/>
        </p:nvSpPr>
        <p:spPr bwMode="auto">
          <a:xfrm>
            <a:off x="1387475" y="2590800"/>
            <a:ext cx="1565275" cy="515938"/>
          </a:xfrm>
          <a:custGeom>
            <a:avLst/>
            <a:gdLst/>
            <a:ahLst/>
            <a:cxnLst>
              <a:cxn ang="0">
                <a:pos x="4345" y="1431"/>
              </a:cxn>
              <a:cxn ang="0">
                <a:pos x="0" y="1431"/>
              </a:cxn>
            </a:cxnLst>
            <a:rect l="0" t="0" r="r" b="b"/>
            <a:pathLst>
              <a:path w="4346" h="1432">
                <a:moveTo>
                  <a:pt x="4345" y="1431"/>
                </a:moveTo>
                <a:cubicBezTo>
                  <a:pt x="2172" y="0"/>
                  <a:pt x="0" y="1431"/>
                  <a:pt x="0" y="1431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0" name="Freeform 14"/>
          <p:cNvSpPr>
            <a:spLocks/>
          </p:cNvSpPr>
          <p:nvPr/>
        </p:nvSpPr>
        <p:spPr bwMode="auto">
          <a:xfrm>
            <a:off x="2446338" y="3333750"/>
            <a:ext cx="1371600" cy="514350"/>
          </a:xfrm>
          <a:custGeom>
            <a:avLst/>
            <a:gdLst/>
            <a:ahLst/>
            <a:cxnLst>
              <a:cxn ang="0">
                <a:pos x="3810" y="0"/>
              </a:cxn>
              <a:cxn ang="0">
                <a:pos x="0" y="0"/>
              </a:cxn>
            </a:cxnLst>
            <a:rect l="0" t="0" r="r" b="b"/>
            <a:pathLst>
              <a:path w="3811" h="1430">
                <a:moveTo>
                  <a:pt x="3810" y="0"/>
                </a:moveTo>
                <a:cubicBezTo>
                  <a:pt x="1905" y="1429"/>
                  <a:pt x="0" y="0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1" name="Freeform 15"/>
          <p:cNvSpPr>
            <a:spLocks/>
          </p:cNvSpPr>
          <p:nvPr/>
        </p:nvSpPr>
        <p:spPr bwMode="auto">
          <a:xfrm>
            <a:off x="1495425" y="3079750"/>
            <a:ext cx="528638" cy="111125"/>
          </a:xfrm>
          <a:custGeom>
            <a:avLst/>
            <a:gdLst/>
            <a:ahLst/>
            <a:cxnLst>
              <a:cxn ang="0">
                <a:pos x="1469" y="306"/>
              </a:cxn>
              <a:cxn ang="0">
                <a:pos x="0" y="306"/>
              </a:cxn>
            </a:cxnLst>
            <a:rect l="0" t="0" r="r" b="b"/>
            <a:pathLst>
              <a:path w="1470" h="307">
                <a:moveTo>
                  <a:pt x="1469" y="306"/>
                </a:moveTo>
                <a:cubicBezTo>
                  <a:pt x="735" y="0"/>
                  <a:pt x="0" y="306"/>
                  <a:pt x="0" y="30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2" name="Freeform 16"/>
          <p:cNvSpPr>
            <a:spLocks/>
          </p:cNvSpPr>
          <p:nvPr/>
        </p:nvSpPr>
        <p:spPr bwMode="auto">
          <a:xfrm>
            <a:off x="595313" y="3043238"/>
            <a:ext cx="528637" cy="111125"/>
          </a:xfrm>
          <a:custGeom>
            <a:avLst/>
            <a:gdLst/>
            <a:ahLst/>
            <a:cxnLst>
              <a:cxn ang="0">
                <a:pos x="1469" y="306"/>
              </a:cxn>
              <a:cxn ang="0">
                <a:pos x="0" y="306"/>
              </a:cxn>
            </a:cxnLst>
            <a:rect l="0" t="0" r="r" b="b"/>
            <a:pathLst>
              <a:path w="1470" h="307">
                <a:moveTo>
                  <a:pt x="1469" y="306"/>
                </a:moveTo>
                <a:cubicBezTo>
                  <a:pt x="735" y="0"/>
                  <a:pt x="0" y="306"/>
                  <a:pt x="0" y="30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339725" y="21701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282700" y="21701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2144713" y="21701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3067050" y="21701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4010025" y="21701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4598" name="Oval 22"/>
          <p:cNvSpPr>
            <a:spLocks/>
          </p:cNvSpPr>
          <p:nvPr/>
        </p:nvSpPr>
        <p:spPr bwMode="auto">
          <a:xfrm>
            <a:off x="1154113" y="209232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Oval 23"/>
          <p:cNvSpPr>
            <a:spLocks/>
          </p:cNvSpPr>
          <p:nvPr/>
        </p:nvSpPr>
        <p:spPr bwMode="auto">
          <a:xfrm>
            <a:off x="254000" y="209232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Oval 24"/>
          <p:cNvSpPr>
            <a:spLocks/>
          </p:cNvSpPr>
          <p:nvPr/>
        </p:nvSpPr>
        <p:spPr bwMode="auto">
          <a:xfrm>
            <a:off x="2054225" y="209232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Oval 25"/>
          <p:cNvSpPr>
            <a:spLocks/>
          </p:cNvSpPr>
          <p:nvPr/>
        </p:nvSpPr>
        <p:spPr bwMode="auto">
          <a:xfrm>
            <a:off x="2954338" y="209232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Oval 26"/>
          <p:cNvSpPr>
            <a:spLocks/>
          </p:cNvSpPr>
          <p:nvPr/>
        </p:nvSpPr>
        <p:spPr bwMode="auto">
          <a:xfrm>
            <a:off x="3854450" y="209232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Freeform 27"/>
          <p:cNvSpPr>
            <a:spLocks/>
          </p:cNvSpPr>
          <p:nvPr/>
        </p:nvSpPr>
        <p:spPr bwMode="auto">
          <a:xfrm>
            <a:off x="1350963" y="1543050"/>
            <a:ext cx="1565275" cy="515938"/>
          </a:xfrm>
          <a:custGeom>
            <a:avLst/>
            <a:gdLst/>
            <a:ahLst/>
            <a:cxnLst>
              <a:cxn ang="0">
                <a:pos x="4345" y="1431"/>
              </a:cxn>
              <a:cxn ang="0">
                <a:pos x="0" y="1431"/>
              </a:cxn>
            </a:cxnLst>
            <a:rect l="0" t="0" r="r" b="b"/>
            <a:pathLst>
              <a:path w="4346" h="1432">
                <a:moveTo>
                  <a:pt x="4345" y="1431"/>
                </a:moveTo>
                <a:cubicBezTo>
                  <a:pt x="2172" y="0"/>
                  <a:pt x="0" y="1431"/>
                  <a:pt x="0" y="1431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4" name="Freeform 28"/>
          <p:cNvSpPr>
            <a:spLocks/>
          </p:cNvSpPr>
          <p:nvPr/>
        </p:nvSpPr>
        <p:spPr bwMode="auto">
          <a:xfrm>
            <a:off x="2409825" y="2286000"/>
            <a:ext cx="1371600" cy="514350"/>
          </a:xfrm>
          <a:custGeom>
            <a:avLst/>
            <a:gdLst/>
            <a:ahLst/>
            <a:cxnLst>
              <a:cxn ang="0">
                <a:pos x="3810" y="0"/>
              </a:cxn>
              <a:cxn ang="0">
                <a:pos x="0" y="0"/>
              </a:cxn>
            </a:cxnLst>
            <a:rect l="0" t="0" r="r" b="b"/>
            <a:pathLst>
              <a:path w="3811" h="1430">
                <a:moveTo>
                  <a:pt x="3810" y="0"/>
                </a:moveTo>
                <a:cubicBezTo>
                  <a:pt x="1905" y="1429"/>
                  <a:pt x="0" y="0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5" name="Freeform 29"/>
          <p:cNvSpPr>
            <a:spLocks/>
          </p:cNvSpPr>
          <p:nvPr/>
        </p:nvSpPr>
        <p:spPr bwMode="auto">
          <a:xfrm>
            <a:off x="1458913" y="2032000"/>
            <a:ext cx="530225" cy="111125"/>
          </a:xfrm>
          <a:custGeom>
            <a:avLst/>
            <a:gdLst/>
            <a:ahLst/>
            <a:cxnLst>
              <a:cxn ang="0">
                <a:pos x="1471" y="306"/>
              </a:cxn>
              <a:cxn ang="0">
                <a:pos x="0" y="306"/>
              </a:cxn>
            </a:cxnLst>
            <a:rect l="0" t="0" r="r" b="b"/>
            <a:pathLst>
              <a:path w="1472" h="307">
                <a:moveTo>
                  <a:pt x="1471" y="306"/>
                </a:moveTo>
                <a:cubicBezTo>
                  <a:pt x="735" y="0"/>
                  <a:pt x="0" y="306"/>
                  <a:pt x="0" y="30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6" name="Freeform 30"/>
          <p:cNvSpPr>
            <a:spLocks/>
          </p:cNvSpPr>
          <p:nvPr/>
        </p:nvSpPr>
        <p:spPr bwMode="auto">
          <a:xfrm>
            <a:off x="560388" y="1997075"/>
            <a:ext cx="528637" cy="111125"/>
          </a:xfrm>
          <a:custGeom>
            <a:avLst/>
            <a:gdLst/>
            <a:ahLst/>
            <a:cxnLst>
              <a:cxn ang="0">
                <a:pos x="1469" y="306"/>
              </a:cxn>
              <a:cxn ang="0">
                <a:pos x="0" y="306"/>
              </a:cxn>
            </a:cxnLst>
            <a:rect l="0" t="0" r="r" b="b"/>
            <a:pathLst>
              <a:path w="1470" h="307">
                <a:moveTo>
                  <a:pt x="1469" y="306"/>
                </a:moveTo>
                <a:cubicBezTo>
                  <a:pt x="735" y="0"/>
                  <a:pt x="0" y="306"/>
                  <a:pt x="0" y="30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1625600" y="1828800"/>
            <a:ext cx="260350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2082800" y="2514600"/>
            <a:ext cx="271463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403225" y="44561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1346200" y="44561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2208213" y="44561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3130550" y="44561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4071938" y="44561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4614" name="Oval 38"/>
          <p:cNvSpPr>
            <a:spLocks/>
          </p:cNvSpPr>
          <p:nvPr/>
        </p:nvSpPr>
        <p:spPr bwMode="auto">
          <a:xfrm>
            <a:off x="1217613" y="437832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Oval 39"/>
          <p:cNvSpPr>
            <a:spLocks/>
          </p:cNvSpPr>
          <p:nvPr/>
        </p:nvSpPr>
        <p:spPr bwMode="auto">
          <a:xfrm>
            <a:off x="317500" y="437832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Oval 40"/>
          <p:cNvSpPr>
            <a:spLocks/>
          </p:cNvSpPr>
          <p:nvPr/>
        </p:nvSpPr>
        <p:spPr bwMode="auto">
          <a:xfrm>
            <a:off x="2117725" y="437832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7" name="Oval 41"/>
          <p:cNvSpPr>
            <a:spLocks/>
          </p:cNvSpPr>
          <p:nvPr/>
        </p:nvSpPr>
        <p:spPr bwMode="auto">
          <a:xfrm>
            <a:off x="3017838" y="437832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8" name="Oval 42"/>
          <p:cNvSpPr>
            <a:spLocks/>
          </p:cNvSpPr>
          <p:nvPr/>
        </p:nvSpPr>
        <p:spPr bwMode="auto">
          <a:xfrm>
            <a:off x="3917950" y="437832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9" name="Freeform 43"/>
          <p:cNvSpPr>
            <a:spLocks/>
          </p:cNvSpPr>
          <p:nvPr/>
        </p:nvSpPr>
        <p:spPr bwMode="auto">
          <a:xfrm>
            <a:off x="1414463" y="3829050"/>
            <a:ext cx="1565275" cy="515938"/>
          </a:xfrm>
          <a:custGeom>
            <a:avLst/>
            <a:gdLst/>
            <a:ahLst/>
            <a:cxnLst>
              <a:cxn ang="0">
                <a:pos x="4345" y="1431"/>
              </a:cxn>
              <a:cxn ang="0">
                <a:pos x="0" y="1431"/>
              </a:cxn>
            </a:cxnLst>
            <a:rect l="0" t="0" r="r" b="b"/>
            <a:pathLst>
              <a:path w="4346" h="1432">
                <a:moveTo>
                  <a:pt x="4345" y="1431"/>
                </a:moveTo>
                <a:cubicBezTo>
                  <a:pt x="2172" y="0"/>
                  <a:pt x="0" y="1431"/>
                  <a:pt x="0" y="1431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0" name="Freeform 44"/>
          <p:cNvSpPr>
            <a:spLocks/>
          </p:cNvSpPr>
          <p:nvPr/>
        </p:nvSpPr>
        <p:spPr bwMode="auto">
          <a:xfrm>
            <a:off x="2473325" y="4572000"/>
            <a:ext cx="1371600" cy="514350"/>
          </a:xfrm>
          <a:custGeom>
            <a:avLst/>
            <a:gdLst/>
            <a:ahLst/>
            <a:cxnLst>
              <a:cxn ang="0">
                <a:pos x="3810" y="0"/>
              </a:cxn>
              <a:cxn ang="0">
                <a:pos x="0" y="0"/>
              </a:cxn>
            </a:cxnLst>
            <a:rect l="0" t="0" r="r" b="b"/>
            <a:pathLst>
              <a:path w="3811" h="1430">
                <a:moveTo>
                  <a:pt x="3810" y="0"/>
                </a:moveTo>
                <a:cubicBezTo>
                  <a:pt x="1905" y="1429"/>
                  <a:pt x="0" y="0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1" name="Freeform 45"/>
          <p:cNvSpPr>
            <a:spLocks/>
          </p:cNvSpPr>
          <p:nvPr/>
        </p:nvSpPr>
        <p:spPr bwMode="auto">
          <a:xfrm>
            <a:off x="1522413" y="4318000"/>
            <a:ext cx="528637" cy="111125"/>
          </a:xfrm>
          <a:custGeom>
            <a:avLst/>
            <a:gdLst/>
            <a:ahLst/>
            <a:cxnLst>
              <a:cxn ang="0">
                <a:pos x="1469" y="306"/>
              </a:cxn>
              <a:cxn ang="0">
                <a:pos x="0" y="306"/>
              </a:cxn>
            </a:cxnLst>
            <a:rect l="0" t="0" r="r" b="b"/>
            <a:pathLst>
              <a:path w="1470" h="307">
                <a:moveTo>
                  <a:pt x="1469" y="306"/>
                </a:moveTo>
                <a:cubicBezTo>
                  <a:pt x="733" y="0"/>
                  <a:pt x="0" y="306"/>
                  <a:pt x="0" y="30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2" name="Freeform 46"/>
          <p:cNvSpPr>
            <a:spLocks/>
          </p:cNvSpPr>
          <p:nvPr/>
        </p:nvSpPr>
        <p:spPr bwMode="auto">
          <a:xfrm>
            <a:off x="623888" y="4281488"/>
            <a:ext cx="528637" cy="111125"/>
          </a:xfrm>
          <a:custGeom>
            <a:avLst/>
            <a:gdLst/>
            <a:ahLst/>
            <a:cxnLst>
              <a:cxn ang="0">
                <a:pos x="1469" y="306"/>
              </a:cxn>
              <a:cxn ang="0">
                <a:pos x="0" y="306"/>
              </a:cxn>
            </a:cxnLst>
            <a:rect l="0" t="0" r="r" b="b"/>
            <a:pathLst>
              <a:path w="1470" h="307">
                <a:moveTo>
                  <a:pt x="1469" y="306"/>
                </a:moveTo>
                <a:cubicBezTo>
                  <a:pt x="733" y="0"/>
                  <a:pt x="0" y="306"/>
                  <a:pt x="0" y="30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1776413" y="4114800"/>
            <a:ext cx="271462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412750" y="5538788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4625" name="Text Box 49"/>
          <p:cNvSpPr txBox="1">
            <a:spLocks noChangeArrowheads="1"/>
          </p:cNvSpPr>
          <p:nvPr/>
        </p:nvSpPr>
        <p:spPr bwMode="auto">
          <a:xfrm>
            <a:off x="1357313" y="5538788"/>
            <a:ext cx="271462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2217738" y="5538788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4627" name="Text Box 51"/>
          <p:cNvSpPr txBox="1">
            <a:spLocks noChangeArrowheads="1"/>
          </p:cNvSpPr>
          <p:nvPr/>
        </p:nvSpPr>
        <p:spPr bwMode="auto">
          <a:xfrm>
            <a:off x="3140075" y="5538788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4628" name="Text Box 52"/>
          <p:cNvSpPr txBox="1">
            <a:spLocks noChangeArrowheads="1"/>
          </p:cNvSpPr>
          <p:nvPr/>
        </p:nvSpPr>
        <p:spPr bwMode="auto">
          <a:xfrm>
            <a:off x="4083050" y="5538788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4629" name="Oval 53"/>
          <p:cNvSpPr>
            <a:spLocks/>
          </p:cNvSpPr>
          <p:nvPr/>
        </p:nvSpPr>
        <p:spPr bwMode="auto">
          <a:xfrm>
            <a:off x="1228725" y="546100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30" name="Oval 54"/>
          <p:cNvSpPr>
            <a:spLocks/>
          </p:cNvSpPr>
          <p:nvPr/>
        </p:nvSpPr>
        <p:spPr bwMode="auto">
          <a:xfrm>
            <a:off x="328613" y="546100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31" name="Oval 55"/>
          <p:cNvSpPr>
            <a:spLocks/>
          </p:cNvSpPr>
          <p:nvPr/>
        </p:nvSpPr>
        <p:spPr bwMode="auto">
          <a:xfrm>
            <a:off x="2128838" y="546100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32" name="Oval 56"/>
          <p:cNvSpPr>
            <a:spLocks/>
          </p:cNvSpPr>
          <p:nvPr/>
        </p:nvSpPr>
        <p:spPr bwMode="auto">
          <a:xfrm>
            <a:off x="3028950" y="546100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33" name="Oval 57"/>
          <p:cNvSpPr>
            <a:spLocks/>
          </p:cNvSpPr>
          <p:nvPr/>
        </p:nvSpPr>
        <p:spPr bwMode="auto">
          <a:xfrm>
            <a:off x="3927475" y="546100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34" name="Freeform 58"/>
          <p:cNvSpPr>
            <a:spLocks/>
          </p:cNvSpPr>
          <p:nvPr/>
        </p:nvSpPr>
        <p:spPr bwMode="auto">
          <a:xfrm>
            <a:off x="2484438" y="5656263"/>
            <a:ext cx="1371600" cy="514350"/>
          </a:xfrm>
          <a:custGeom>
            <a:avLst/>
            <a:gdLst/>
            <a:ahLst/>
            <a:cxnLst>
              <a:cxn ang="0">
                <a:pos x="3810" y="0"/>
              </a:cxn>
              <a:cxn ang="0">
                <a:pos x="0" y="0"/>
              </a:cxn>
            </a:cxnLst>
            <a:rect l="0" t="0" r="r" b="b"/>
            <a:pathLst>
              <a:path w="3811" h="1430">
                <a:moveTo>
                  <a:pt x="3810" y="0"/>
                </a:moveTo>
                <a:cubicBezTo>
                  <a:pt x="1905" y="1429"/>
                  <a:pt x="0" y="0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35" name="Freeform 59"/>
          <p:cNvSpPr>
            <a:spLocks/>
          </p:cNvSpPr>
          <p:nvPr/>
        </p:nvSpPr>
        <p:spPr bwMode="auto">
          <a:xfrm>
            <a:off x="1533525" y="5402263"/>
            <a:ext cx="530225" cy="111125"/>
          </a:xfrm>
          <a:custGeom>
            <a:avLst/>
            <a:gdLst/>
            <a:ahLst/>
            <a:cxnLst>
              <a:cxn ang="0">
                <a:pos x="1471" y="306"/>
              </a:cxn>
              <a:cxn ang="0">
                <a:pos x="0" y="306"/>
              </a:cxn>
            </a:cxnLst>
            <a:rect l="0" t="0" r="r" b="b"/>
            <a:pathLst>
              <a:path w="1472" h="307">
                <a:moveTo>
                  <a:pt x="1471" y="306"/>
                </a:moveTo>
                <a:cubicBezTo>
                  <a:pt x="735" y="0"/>
                  <a:pt x="0" y="306"/>
                  <a:pt x="0" y="30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36" name="Freeform 60"/>
          <p:cNvSpPr>
            <a:spLocks/>
          </p:cNvSpPr>
          <p:nvPr/>
        </p:nvSpPr>
        <p:spPr bwMode="auto">
          <a:xfrm>
            <a:off x="633413" y="5365750"/>
            <a:ext cx="528637" cy="111125"/>
          </a:xfrm>
          <a:custGeom>
            <a:avLst/>
            <a:gdLst/>
            <a:ahLst/>
            <a:cxnLst>
              <a:cxn ang="0">
                <a:pos x="1469" y="306"/>
              </a:cxn>
              <a:cxn ang="0">
                <a:pos x="0" y="306"/>
              </a:cxn>
            </a:cxnLst>
            <a:rect l="0" t="0" r="r" b="b"/>
            <a:pathLst>
              <a:path w="1470" h="307">
                <a:moveTo>
                  <a:pt x="1469" y="306"/>
                </a:moveTo>
                <a:cubicBezTo>
                  <a:pt x="735" y="0"/>
                  <a:pt x="0" y="306"/>
                  <a:pt x="0" y="30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37" name="Text Box 61"/>
          <p:cNvSpPr txBox="1">
            <a:spLocks noChangeArrowheads="1"/>
          </p:cNvSpPr>
          <p:nvPr/>
        </p:nvSpPr>
        <p:spPr bwMode="auto">
          <a:xfrm>
            <a:off x="1785938" y="5199063"/>
            <a:ext cx="271462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4638" name="Freeform 62"/>
          <p:cNvSpPr>
            <a:spLocks/>
          </p:cNvSpPr>
          <p:nvPr/>
        </p:nvSpPr>
        <p:spPr bwMode="auto">
          <a:xfrm>
            <a:off x="2443163" y="5365750"/>
            <a:ext cx="528637" cy="111125"/>
          </a:xfrm>
          <a:custGeom>
            <a:avLst/>
            <a:gdLst/>
            <a:ahLst/>
            <a:cxnLst>
              <a:cxn ang="0">
                <a:pos x="1469" y="306"/>
              </a:cxn>
              <a:cxn ang="0">
                <a:pos x="0" y="306"/>
              </a:cxn>
            </a:cxnLst>
            <a:rect l="0" t="0" r="r" b="b"/>
            <a:pathLst>
              <a:path w="1470" h="307">
                <a:moveTo>
                  <a:pt x="1469" y="306"/>
                </a:moveTo>
                <a:cubicBezTo>
                  <a:pt x="735" y="0"/>
                  <a:pt x="0" y="306"/>
                  <a:pt x="0" y="30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3" name="Text Box 107"/>
          <p:cNvSpPr txBox="1">
            <a:spLocks noChangeArrowheads="1"/>
          </p:cNvSpPr>
          <p:nvPr/>
        </p:nvSpPr>
        <p:spPr bwMode="auto">
          <a:xfrm>
            <a:off x="-23813" y="1601788"/>
            <a:ext cx="314326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1.</a:t>
            </a:r>
          </a:p>
        </p:txBody>
      </p:sp>
      <p:sp>
        <p:nvSpPr>
          <p:cNvPr id="24684" name="Text Box 108"/>
          <p:cNvSpPr txBox="1">
            <a:spLocks noChangeArrowheads="1"/>
          </p:cNvSpPr>
          <p:nvPr/>
        </p:nvSpPr>
        <p:spPr bwMode="auto">
          <a:xfrm>
            <a:off x="0" y="2743200"/>
            <a:ext cx="314325" cy="30321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2.</a:t>
            </a:r>
          </a:p>
        </p:txBody>
      </p:sp>
      <p:sp>
        <p:nvSpPr>
          <p:cNvPr id="24685" name="Text Box 109"/>
          <p:cNvSpPr txBox="1">
            <a:spLocks noChangeArrowheads="1"/>
          </p:cNvSpPr>
          <p:nvPr/>
        </p:nvSpPr>
        <p:spPr bwMode="auto">
          <a:xfrm>
            <a:off x="0" y="3886200"/>
            <a:ext cx="314325" cy="30321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3.</a:t>
            </a:r>
          </a:p>
        </p:txBody>
      </p:sp>
      <p:sp>
        <p:nvSpPr>
          <p:cNvPr id="24686" name="Text Box 110"/>
          <p:cNvSpPr txBox="1">
            <a:spLocks noChangeArrowheads="1"/>
          </p:cNvSpPr>
          <p:nvPr/>
        </p:nvSpPr>
        <p:spPr bwMode="auto">
          <a:xfrm>
            <a:off x="0" y="5030788"/>
            <a:ext cx="314325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4.</a:t>
            </a:r>
          </a:p>
        </p:txBody>
      </p:sp>
      <p:sp>
        <p:nvSpPr>
          <p:cNvPr id="24687" name="Text Box 111"/>
          <p:cNvSpPr txBox="1">
            <a:spLocks noChangeArrowheads="1"/>
          </p:cNvSpPr>
          <p:nvPr/>
        </p:nvSpPr>
        <p:spPr bwMode="auto">
          <a:xfrm>
            <a:off x="4670425" y="1830388"/>
            <a:ext cx="314325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5.</a:t>
            </a:r>
          </a:p>
        </p:txBody>
      </p:sp>
      <p:sp>
        <p:nvSpPr>
          <p:cNvPr id="24688" name="Text Box 112"/>
          <p:cNvSpPr txBox="1">
            <a:spLocks noChangeArrowheads="1"/>
          </p:cNvSpPr>
          <p:nvPr/>
        </p:nvSpPr>
        <p:spPr bwMode="auto">
          <a:xfrm>
            <a:off x="4670425" y="2744788"/>
            <a:ext cx="314325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6.</a:t>
            </a:r>
          </a:p>
        </p:txBody>
      </p:sp>
      <p:sp>
        <p:nvSpPr>
          <p:cNvPr id="24689" name="Text Box 113"/>
          <p:cNvSpPr txBox="1">
            <a:spLocks noChangeArrowheads="1"/>
          </p:cNvSpPr>
          <p:nvPr/>
        </p:nvSpPr>
        <p:spPr bwMode="auto">
          <a:xfrm>
            <a:off x="4692650" y="4078288"/>
            <a:ext cx="314325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7.</a:t>
            </a:r>
          </a:p>
        </p:txBody>
      </p:sp>
      <p:sp>
        <p:nvSpPr>
          <p:cNvPr id="189" name="Text Box 76"/>
          <p:cNvSpPr txBox="1">
            <a:spLocks noChangeArrowheads="1"/>
          </p:cNvSpPr>
          <p:nvPr/>
        </p:nvSpPr>
        <p:spPr bwMode="auto">
          <a:xfrm>
            <a:off x="8382000" y="23622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90" name="Text Box 3"/>
          <p:cNvSpPr txBox="1">
            <a:spLocks noChangeArrowheads="1"/>
          </p:cNvSpPr>
          <p:nvPr/>
        </p:nvSpPr>
        <p:spPr bwMode="auto">
          <a:xfrm>
            <a:off x="5134767" y="223282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91" name="Text Box 4"/>
          <p:cNvSpPr txBox="1">
            <a:spLocks noChangeArrowheads="1"/>
          </p:cNvSpPr>
          <p:nvPr/>
        </p:nvSpPr>
        <p:spPr bwMode="auto">
          <a:xfrm>
            <a:off x="6077742" y="223282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92" name="Text Box 5"/>
          <p:cNvSpPr txBox="1">
            <a:spLocks noChangeArrowheads="1"/>
          </p:cNvSpPr>
          <p:nvPr/>
        </p:nvSpPr>
        <p:spPr bwMode="auto">
          <a:xfrm>
            <a:off x="6939755" y="223282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93" name="Text Box 6"/>
          <p:cNvSpPr txBox="1">
            <a:spLocks noChangeArrowheads="1"/>
          </p:cNvSpPr>
          <p:nvPr/>
        </p:nvSpPr>
        <p:spPr bwMode="auto">
          <a:xfrm>
            <a:off x="7862092" y="223282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94" name="Oval 8"/>
          <p:cNvSpPr>
            <a:spLocks/>
          </p:cNvSpPr>
          <p:nvPr/>
        </p:nvSpPr>
        <p:spPr bwMode="auto">
          <a:xfrm>
            <a:off x="5949155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Oval 9"/>
          <p:cNvSpPr>
            <a:spLocks/>
          </p:cNvSpPr>
          <p:nvPr/>
        </p:nvSpPr>
        <p:spPr bwMode="auto">
          <a:xfrm>
            <a:off x="5049042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Oval 10"/>
          <p:cNvSpPr>
            <a:spLocks/>
          </p:cNvSpPr>
          <p:nvPr/>
        </p:nvSpPr>
        <p:spPr bwMode="auto">
          <a:xfrm>
            <a:off x="6849267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Oval 11"/>
          <p:cNvSpPr>
            <a:spLocks/>
          </p:cNvSpPr>
          <p:nvPr/>
        </p:nvSpPr>
        <p:spPr bwMode="auto">
          <a:xfrm>
            <a:off x="7749380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Oval 12"/>
          <p:cNvSpPr>
            <a:spLocks/>
          </p:cNvSpPr>
          <p:nvPr/>
        </p:nvSpPr>
        <p:spPr bwMode="auto">
          <a:xfrm>
            <a:off x="8649492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9" name="Curved Connector 198"/>
          <p:cNvCxnSpPr>
            <a:stCxn id="198" idx="3"/>
            <a:endCxn id="196" idx="5"/>
          </p:cNvCxnSpPr>
          <p:nvPr/>
        </p:nvCxnSpPr>
        <p:spPr bwMode="auto">
          <a:xfrm rot="5400000">
            <a:off x="7863680" y="143402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0" name="Curved Connector 199"/>
          <p:cNvCxnSpPr>
            <a:stCxn id="196" idx="1"/>
            <a:endCxn id="194" idx="7"/>
          </p:cNvCxnSpPr>
          <p:nvPr/>
        </p:nvCxnSpPr>
        <p:spPr bwMode="auto">
          <a:xfrm rot="16200000" flipV="1">
            <a:off x="6513511" y="172243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201" name="Curved Connector 200"/>
          <p:cNvCxnSpPr>
            <a:stCxn id="194" idx="1"/>
            <a:endCxn id="195" idx="7"/>
          </p:cNvCxnSpPr>
          <p:nvPr/>
        </p:nvCxnSpPr>
        <p:spPr bwMode="auto">
          <a:xfrm rot="16200000" flipV="1">
            <a:off x="5613399" y="1722438"/>
            <a:ext cx="1588" cy="738469"/>
          </a:xfrm>
          <a:prstGeom prst="curvedConnector3">
            <a:avLst>
              <a:gd name="adj1" fmla="val 1737538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202" name="Curved Connector 201"/>
          <p:cNvCxnSpPr>
            <a:stCxn id="197" idx="1"/>
            <a:endCxn id="196" idx="7"/>
          </p:cNvCxnSpPr>
          <p:nvPr/>
        </p:nvCxnSpPr>
        <p:spPr bwMode="auto">
          <a:xfrm rot="16200000" flipV="1">
            <a:off x="7413624" y="1722438"/>
            <a:ext cx="1588" cy="738469"/>
          </a:xfrm>
          <a:prstGeom prst="curvedConnector3">
            <a:avLst>
              <a:gd name="adj1" fmla="val 1650359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03" name="Text Box 76"/>
          <p:cNvSpPr txBox="1">
            <a:spLocks noChangeArrowheads="1"/>
          </p:cNvSpPr>
          <p:nvPr/>
        </p:nvSpPr>
        <p:spPr bwMode="auto">
          <a:xfrm>
            <a:off x="7239000" y="28956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04" name="Text Box 3"/>
          <p:cNvSpPr txBox="1">
            <a:spLocks noChangeArrowheads="1"/>
          </p:cNvSpPr>
          <p:nvPr/>
        </p:nvSpPr>
        <p:spPr bwMode="auto">
          <a:xfrm>
            <a:off x="5114925" y="333151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05" name="Text Box 4"/>
          <p:cNvSpPr txBox="1">
            <a:spLocks noChangeArrowheads="1"/>
          </p:cNvSpPr>
          <p:nvPr/>
        </p:nvSpPr>
        <p:spPr bwMode="auto">
          <a:xfrm>
            <a:off x="6057900" y="333151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06" name="Text Box 5"/>
          <p:cNvSpPr txBox="1">
            <a:spLocks noChangeArrowheads="1"/>
          </p:cNvSpPr>
          <p:nvPr/>
        </p:nvSpPr>
        <p:spPr bwMode="auto">
          <a:xfrm>
            <a:off x="6919913" y="333151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07" name="Text Box 6"/>
          <p:cNvSpPr txBox="1">
            <a:spLocks noChangeArrowheads="1"/>
          </p:cNvSpPr>
          <p:nvPr/>
        </p:nvSpPr>
        <p:spPr bwMode="auto">
          <a:xfrm>
            <a:off x="7842250" y="333151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08" name="Oval 8"/>
          <p:cNvSpPr>
            <a:spLocks/>
          </p:cNvSpPr>
          <p:nvPr/>
        </p:nvSpPr>
        <p:spPr bwMode="auto">
          <a:xfrm>
            <a:off x="5929313" y="315688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" name="Oval 9"/>
          <p:cNvSpPr>
            <a:spLocks/>
          </p:cNvSpPr>
          <p:nvPr/>
        </p:nvSpPr>
        <p:spPr bwMode="auto">
          <a:xfrm>
            <a:off x="5029200" y="315688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" name="Oval 10"/>
          <p:cNvSpPr>
            <a:spLocks/>
          </p:cNvSpPr>
          <p:nvPr/>
        </p:nvSpPr>
        <p:spPr bwMode="auto">
          <a:xfrm>
            <a:off x="6829425" y="315688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" name="Oval 11"/>
          <p:cNvSpPr>
            <a:spLocks/>
          </p:cNvSpPr>
          <p:nvPr/>
        </p:nvSpPr>
        <p:spPr bwMode="auto">
          <a:xfrm>
            <a:off x="7729538" y="315688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" name="Oval 12"/>
          <p:cNvSpPr>
            <a:spLocks/>
          </p:cNvSpPr>
          <p:nvPr/>
        </p:nvSpPr>
        <p:spPr bwMode="auto">
          <a:xfrm>
            <a:off x="8629650" y="315688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3" name="Curved Connector 212"/>
          <p:cNvCxnSpPr>
            <a:stCxn id="212" idx="3"/>
            <a:endCxn id="210" idx="5"/>
          </p:cNvCxnSpPr>
          <p:nvPr/>
        </p:nvCxnSpPr>
        <p:spPr bwMode="auto">
          <a:xfrm rot="5400000">
            <a:off x="7843838" y="253271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4" name="Curved Connector 213"/>
          <p:cNvCxnSpPr>
            <a:stCxn id="210" idx="1"/>
            <a:endCxn id="208" idx="7"/>
          </p:cNvCxnSpPr>
          <p:nvPr/>
        </p:nvCxnSpPr>
        <p:spPr bwMode="auto">
          <a:xfrm rot="16200000" flipV="1">
            <a:off x="6493669" y="282112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215" name="Curved Connector 214"/>
          <p:cNvCxnSpPr>
            <a:stCxn id="208" idx="1"/>
            <a:endCxn id="209" idx="7"/>
          </p:cNvCxnSpPr>
          <p:nvPr/>
        </p:nvCxnSpPr>
        <p:spPr bwMode="auto">
          <a:xfrm rot="16200000" flipV="1">
            <a:off x="5593557" y="2821128"/>
            <a:ext cx="1588" cy="738469"/>
          </a:xfrm>
          <a:prstGeom prst="curvedConnector3">
            <a:avLst>
              <a:gd name="adj1" fmla="val 1475838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216" name="Curved Connector 215"/>
          <p:cNvCxnSpPr>
            <a:stCxn id="211" idx="1"/>
            <a:endCxn id="210" idx="7"/>
          </p:cNvCxnSpPr>
          <p:nvPr/>
        </p:nvCxnSpPr>
        <p:spPr bwMode="auto">
          <a:xfrm rot="16200000" flipV="1">
            <a:off x="7393782" y="2821128"/>
            <a:ext cx="1588" cy="738469"/>
          </a:xfrm>
          <a:prstGeom prst="curvedConnector3">
            <a:avLst>
              <a:gd name="adj1" fmla="val 16503595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17" name="Text Box 76"/>
          <p:cNvSpPr txBox="1">
            <a:spLocks noChangeArrowheads="1"/>
          </p:cNvSpPr>
          <p:nvPr/>
        </p:nvSpPr>
        <p:spPr bwMode="auto">
          <a:xfrm>
            <a:off x="8807450" y="22098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18" name="Text Box 76"/>
          <p:cNvSpPr txBox="1">
            <a:spLocks noChangeArrowheads="1"/>
          </p:cNvSpPr>
          <p:nvPr/>
        </p:nvSpPr>
        <p:spPr bwMode="auto">
          <a:xfrm>
            <a:off x="8763000" y="32750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19" name="Text Box 76"/>
          <p:cNvSpPr txBox="1">
            <a:spLocks noChangeArrowheads="1"/>
          </p:cNvSpPr>
          <p:nvPr/>
        </p:nvSpPr>
        <p:spPr bwMode="auto">
          <a:xfrm>
            <a:off x="7239000" y="405830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20" name="Text Box 3"/>
          <p:cNvSpPr txBox="1">
            <a:spLocks noChangeArrowheads="1"/>
          </p:cNvSpPr>
          <p:nvPr/>
        </p:nvSpPr>
        <p:spPr bwMode="auto">
          <a:xfrm>
            <a:off x="5114925" y="4494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21" name="Text Box 4"/>
          <p:cNvSpPr txBox="1">
            <a:spLocks noChangeArrowheads="1"/>
          </p:cNvSpPr>
          <p:nvPr/>
        </p:nvSpPr>
        <p:spPr bwMode="auto">
          <a:xfrm>
            <a:off x="6057900" y="4494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22" name="Text Box 5"/>
          <p:cNvSpPr txBox="1">
            <a:spLocks noChangeArrowheads="1"/>
          </p:cNvSpPr>
          <p:nvPr/>
        </p:nvSpPr>
        <p:spPr bwMode="auto">
          <a:xfrm>
            <a:off x="6919913" y="4494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23" name="Text Box 6"/>
          <p:cNvSpPr txBox="1">
            <a:spLocks noChangeArrowheads="1"/>
          </p:cNvSpPr>
          <p:nvPr/>
        </p:nvSpPr>
        <p:spPr bwMode="auto">
          <a:xfrm>
            <a:off x="7842250" y="4494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24" name="Oval 8"/>
          <p:cNvSpPr>
            <a:spLocks/>
          </p:cNvSpPr>
          <p:nvPr/>
        </p:nvSpPr>
        <p:spPr bwMode="auto">
          <a:xfrm>
            <a:off x="5929313" y="4319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" name="Oval 9"/>
          <p:cNvSpPr>
            <a:spLocks/>
          </p:cNvSpPr>
          <p:nvPr/>
        </p:nvSpPr>
        <p:spPr bwMode="auto">
          <a:xfrm>
            <a:off x="5029200" y="4319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" name="Oval 10"/>
          <p:cNvSpPr>
            <a:spLocks/>
          </p:cNvSpPr>
          <p:nvPr/>
        </p:nvSpPr>
        <p:spPr bwMode="auto">
          <a:xfrm>
            <a:off x="6829425" y="4319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" name="Oval 11"/>
          <p:cNvSpPr>
            <a:spLocks/>
          </p:cNvSpPr>
          <p:nvPr/>
        </p:nvSpPr>
        <p:spPr bwMode="auto">
          <a:xfrm>
            <a:off x="7729538" y="4319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" name="Oval 12"/>
          <p:cNvSpPr>
            <a:spLocks/>
          </p:cNvSpPr>
          <p:nvPr/>
        </p:nvSpPr>
        <p:spPr bwMode="auto">
          <a:xfrm>
            <a:off x="8629650" y="4319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30" name="Curved Connector 229"/>
          <p:cNvCxnSpPr>
            <a:stCxn id="226" idx="1"/>
            <a:endCxn id="224" idx="7"/>
          </p:cNvCxnSpPr>
          <p:nvPr/>
        </p:nvCxnSpPr>
        <p:spPr bwMode="auto">
          <a:xfrm rot="16200000" flipV="1">
            <a:off x="6493669" y="3983832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231" name="Curved Connector 230"/>
          <p:cNvCxnSpPr>
            <a:stCxn id="224" idx="1"/>
            <a:endCxn id="225" idx="7"/>
          </p:cNvCxnSpPr>
          <p:nvPr/>
        </p:nvCxnSpPr>
        <p:spPr bwMode="auto">
          <a:xfrm rot="16200000" flipV="1">
            <a:off x="5593557" y="3983831"/>
            <a:ext cx="1588" cy="738469"/>
          </a:xfrm>
          <a:prstGeom prst="curvedConnector3">
            <a:avLst>
              <a:gd name="adj1" fmla="val 1475838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232" name="Curved Connector 231"/>
          <p:cNvCxnSpPr>
            <a:stCxn id="227" idx="1"/>
            <a:endCxn id="226" idx="7"/>
          </p:cNvCxnSpPr>
          <p:nvPr/>
        </p:nvCxnSpPr>
        <p:spPr bwMode="auto">
          <a:xfrm rot="16200000" flipV="1">
            <a:off x="7393782" y="3983831"/>
            <a:ext cx="1588" cy="738469"/>
          </a:xfrm>
          <a:prstGeom prst="curvedConnector3">
            <a:avLst>
              <a:gd name="adj1" fmla="val 1650359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33" name="Text Box 76"/>
          <p:cNvSpPr txBox="1">
            <a:spLocks noChangeArrowheads="1"/>
          </p:cNvSpPr>
          <p:nvPr/>
        </p:nvSpPr>
        <p:spPr bwMode="auto">
          <a:xfrm>
            <a:off x="8763000" y="4437716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cxnSp>
        <p:nvCxnSpPr>
          <p:cNvPr id="234" name="Curved Connector 233"/>
          <p:cNvCxnSpPr>
            <a:stCxn id="228" idx="1"/>
            <a:endCxn id="227" idx="7"/>
          </p:cNvCxnSpPr>
          <p:nvPr/>
        </p:nvCxnSpPr>
        <p:spPr bwMode="auto">
          <a:xfrm rot="16200000" flipV="1">
            <a:off x="8293894" y="3983832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17" name="Rectangle 2"/>
          <p:cNvSpPr txBox="1">
            <a:spLocks noChangeArrowheads="1"/>
          </p:cNvSpPr>
          <p:nvPr/>
        </p:nvSpPr>
        <p:spPr bwMode="auto">
          <a:xfrm>
            <a:off x="457200" y="1190625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1138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850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575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/>
              <a:t>Processes execute actions one by one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S-corona</a:t>
            </a:r>
            <a:endParaRPr 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constructs </a:t>
            </a:r>
            <a:r>
              <a:rPr lang="en-US" sz="2400" dirty="0" smtClean="0"/>
              <a:t>the 1-2 skip list at each level.  </a:t>
            </a:r>
          </a:p>
          <a:p>
            <a:r>
              <a:rPr lang="en-US" sz="2400" dirty="0" smtClean="0"/>
              <a:t>lower </a:t>
            </a:r>
            <a:r>
              <a:rPr lang="en-US" sz="2400" dirty="0" smtClean="0"/>
              <a:t>levels </a:t>
            </a:r>
            <a:r>
              <a:rPr lang="en-US" sz="2400" dirty="0" smtClean="0"/>
              <a:t>have </a:t>
            </a:r>
            <a:r>
              <a:rPr lang="en-US" sz="2400" dirty="0" smtClean="0"/>
              <a:t>to stabilize before </a:t>
            </a:r>
            <a:r>
              <a:rPr lang="en-US" sz="2400" dirty="0" smtClean="0"/>
              <a:t>level</a:t>
            </a:r>
            <a:r>
              <a:rPr lang="en-US" sz="2400" dirty="0" smtClean="0"/>
              <a:t> </a:t>
            </a:r>
            <a:r>
              <a:rPr lang="en-US" sz="2400" dirty="0" smtClean="0"/>
              <a:t>can stabilize.</a:t>
            </a:r>
          </a:p>
          <a:p>
            <a:r>
              <a:rPr lang="en-US" sz="2400" dirty="0" smtClean="0"/>
              <a:t>actions for process p</a:t>
            </a:r>
          </a:p>
          <a:p>
            <a:pPr lvl="1"/>
            <a:r>
              <a:rPr lang="en-US" sz="2400" dirty="0" smtClean="0"/>
              <a:t>receive state from right: </a:t>
            </a:r>
          </a:p>
          <a:p>
            <a:pPr lvl="2"/>
            <a:r>
              <a:rPr lang="en-US" sz="2400" dirty="0" smtClean="0"/>
              <a:t>if (right &amp; p state </a:t>
            </a:r>
            <a:r>
              <a:rPr lang="en-US" sz="2400" dirty="0" smtClean="0"/>
              <a:t>= </a:t>
            </a:r>
            <a:r>
              <a:rPr lang="en-US" sz="2400" dirty="0" smtClean="0"/>
              <a:t>UP) then p state </a:t>
            </a:r>
            <a:r>
              <a:rPr lang="en-US" sz="2400" dirty="0" smtClean="0"/>
              <a:t>:= </a:t>
            </a:r>
            <a:r>
              <a:rPr lang="en-US" sz="2400" dirty="0" smtClean="0"/>
              <a:t>DOWN</a:t>
            </a:r>
          </a:p>
          <a:p>
            <a:pPr lvl="1"/>
            <a:r>
              <a:rPr lang="en-US" sz="2400" dirty="0" smtClean="0"/>
              <a:t>receive state from left:</a:t>
            </a:r>
          </a:p>
          <a:p>
            <a:pPr lvl="2"/>
            <a:r>
              <a:rPr lang="en-US" sz="2400" dirty="0" smtClean="0"/>
              <a:t>if (left &amp; right </a:t>
            </a:r>
            <a:r>
              <a:rPr lang="en-US" sz="2400" dirty="0"/>
              <a:t>&amp;</a:t>
            </a:r>
            <a:r>
              <a:rPr lang="en-US" sz="2400" dirty="0" smtClean="0"/>
              <a:t> </a:t>
            </a:r>
            <a:r>
              <a:rPr lang="en-US" sz="2400" dirty="0" smtClean="0"/>
              <a:t>p state </a:t>
            </a:r>
            <a:r>
              <a:rPr lang="en-US" sz="2400" dirty="0" smtClean="0"/>
              <a:t>= </a:t>
            </a:r>
            <a:r>
              <a:rPr lang="en-US" sz="2400" dirty="0" smtClean="0"/>
              <a:t>DOWN) then p state </a:t>
            </a:r>
            <a:r>
              <a:rPr lang="en-US" sz="2400" dirty="0" smtClean="0"/>
              <a:t>:= </a:t>
            </a:r>
            <a:r>
              <a:rPr lang="en-US" sz="2400" dirty="0" smtClean="0"/>
              <a:t>UP </a:t>
            </a:r>
          </a:p>
          <a:p>
            <a:pPr lvl="1"/>
            <a:r>
              <a:rPr lang="en-US" sz="2400" dirty="0" smtClean="0"/>
              <a:t>true: send state to right &amp; left nodes</a:t>
            </a:r>
            <a:endParaRPr lang="en-US" sz="2400" dirty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494405" y="5516562"/>
            <a:ext cx="640218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level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487864" y="5105400"/>
            <a:ext cx="843799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evel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i+1</a:t>
            </a:r>
          </a:p>
        </p:txBody>
      </p:sp>
      <p:sp>
        <p:nvSpPr>
          <p:cNvPr id="25636" name="AutoShape 36"/>
          <p:cNvSpPr>
            <a:spLocks/>
          </p:cNvSpPr>
          <p:nvPr/>
        </p:nvSpPr>
        <p:spPr bwMode="auto">
          <a:xfrm>
            <a:off x="57150" y="5831886"/>
            <a:ext cx="2286000" cy="838200"/>
          </a:xfrm>
          <a:prstGeom prst="wedgeRectCallout">
            <a:avLst>
              <a:gd name="adj1" fmla="val 62334"/>
              <a:gd name="adj2" fmla="val -5589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 anchor="ctr"/>
          <a:lstStyle/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Starting from an arbitrary 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state where level </a:t>
            </a:r>
            <a:r>
              <a:rPr lang="en-US" sz="1600" i="1" dirty="0" err="1">
                <a:solidFill>
                  <a:srgbClr val="000000"/>
                </a:solidFill>
              </a:rPr>
              <a:t>i</a:t>
            </a:r>
            <a:r>
              <a:rPr lang="en-US" sz="1600" dirty="0">
                <a:solidFill>
                  <a:srgbClr val="000000"/>
                </a:solidFill>
              </a:rPr>
              <a:t> is </a:t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en-US" sz="1600" dirty="0" err="1">
                <a:solidFill>
                  <a:srgbClr val="000000"/>
                </a:solidFill>
              </a:rPr>
              <a:t>linearized</a:t>
            </a:r>
            <a:r>
              <a:rPr lang="en-US" sz="1600" dirty="0">
                <a:solidFill>
                  <a:srgbClr val="000000"/>
                </a:solidFill>
              </a:rPr>
              <a:t> from L-corona</a:t>
            </a:r>
          </a:p>
        </p:txBody>
      </p:sp>
      <p:sp>
        <p:nvSpPr>
          <p:cNvPr id="25637" name="AutoShape 37"/>
          <p:cNvSpPr>
            <a:spLocks/>
          </p:cNvSpPr>
          <p:nvPr/>
        </p:nvSpPr>
        <p:spPr bwMode="auto">
          <a:xfrm>
            <a:off x="7162800" y="4821528"/>
            <a:ext cx="1371600" cy="1600200"/>
          </a:xfrm>
          <a:prstGeom prst="borderCallout1">
            <a:avLst>
              <a:gd name="adj1" fmla="val 12458"/>
              <a:gd name="adj2" fmla="val -6556"/>
              <a:gd name="adj3" fmla="val 23495"/>
              <a:gd name="adj4" fmla="val -27970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00"/>
                </a:solidFill>
              </a:rPr>
              <a:t>State is always </a:t>
            </a:r>
            <a:br>
              <a:rPr lang="en-US" sz="1600">
                <a:solidFill>
                  <a:srgbClr val="000000"/>
                </a:solidFill>
              </a:rPr>
            </a:br>
            <a:r>
              <a:rPr lang="en-US" sz="1600">
                <a:solidFill>
                  <a:srgbClr val="000000"/>
                </a:solidFill>
              </a:rPr>
              <a:t>UP if right </a:t>
            </a:r>
            <a:br>
              <a:rPr lang="en-US" sz="1600">
                <a:solidFill>
                  <a:srgbClr val="000000"/>
                </a:solidFill>
              </a:rPr>
            </a:br>
            <a:r>
              <a:rPr lang="en-US" sz="1600">
                <a:solidFill>
                  <a:srgbClr val="000000"/>
                </a:solidFill>
              </a:rPr>
              <a:t>neighbor </a:t>
            </a:r>
            <a:br>
              <a:rPr lang="en-US" sz="1600">
                <a:solidFill>
                  <a:srgbClr val="000000"/>
                </a:solidFill>
              </a:rPr>
            </a:br>
            <a:r>
              <a:rPr lang="en-US" sz="1600">
                <a:solidFill>
                  <a:srgbClr val="000000"/>
                </a:solidFill>
              </a:rPr>
              <a:t>is undefined</a:t>
            </a:r>
          </a:p>
        </p:txBody>
      </p:sp>
      <p:sp>
        <p:nvSpPr>
          <p:cNvPr id="31" name="Oval 14"/>
          <p:cNvSpPr>
            <a:spLocks/>
          </p:cNvSpPr>
          <p:nvPr/>
        </p:nvSpPr>
        <p:spPr bwMode="auto">
          <a:xfrm>
            <a:off x="3243263" y="5529262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15"/>
          <p:cNvSpPr>
            <a:spLocks/>
          </p:cNvSpPr>
          <p:nvPr/>
        </p:nvSpPr>
        <p:spPr bwMode="auto">
          <a:xfrm>
            <a:off x="2343150" y="5529262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16"/>
          <p:cNvSpPr>
            <a:spLocks/>
          </p:cNvSpPr>
          <p:nvPr/>
        </p:nvSpPr>
        <p:spPr bwMode="auto">
          <a:xfrm>
            <a:off x="4143375" y="5529262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17"/>
          <p:cNvSpPr>
            <a:spLocks/>
          </p:cNvSpPr>
          <p:nvPr/>
        </p:nvSpPr>
        <p:spPr bwMode="auto">
          <a:xfrm>
            <a:off x="5043488" y="5529262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18"/>
          <p:cNvSpPr>
            <a:spLocks/>
          </p:cNvSpPr>
          <p:nvPr/>
        </p:nvSpPr>
        <p:spPr bwMode="auto">
          <a:xfrm>
            <a:off x="5943600" y="5529262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19"/>
          <p:cNvSpPr>
            <a:spLocks/>
          </p:cNvSpPr>
          <p:nvPr/>
        </p:nvSpPr>
        <p:spPr bwMode="auto">
          <a:xfrm>
            <a:off x="3700463" y="5529262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20"/>
          <p:cNvSpPr>
            <a:spLocks/>
          </p:cNvSpPr>
          <p:nvPr/>
        </p:nvSpPr>
        <p:spPr bwMode="auto">
          <a:xfrm>
            <a:off x="2800350" y="5529262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21"/>
          <p:cNvSpPr>
            <a:spLocks/>
          </p:cNvSpPr>
          <p:nvPr/>
        </p:nvSpPr>
        <p:spPr bwMode="auto">
          <a:xfrm>
            <a:off x="4600575" y="5529262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22"/>
          <p:cNvSpPr>
            <a:spLocks/>
          </p:cNvSpPr>
          <p:nvPr/>
        </p:nvSpPr>
        <p:spPr bwMode="auto">
          <a:xfrm>
            <a:off x="5500688" y="5529262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23"/>
          <p:cNvSpPr>
            <a:spLocks/>
          </p:cNvSpPr>
          <p:nvPr/>
        </p:nvSpPr>
        <p:spPr bwMode="auto">
          <a:xfrm>
            <a:off x="6400800" y="5529262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" name="AutoShape 25"/>
          <p:cNvCxnSpPr>
            <a:cxnSpLocks noChangeShapeType="1"/>
            <a:stCxn id="32" idx="6"/>
            <a:endCxn id="37" idx="2"/>
          </p:cNvCxnSpPr>
          <p:nvPr/>
        </p:nvCxnSpPr>
        <p:spPr bwMode="auto">
          <a:xfrm>
            <a:off x="2571750" y="5643562"/>
            <a:ext cx="228600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" name="AutoShape 26"/>
          <p:cNvCxnSpPr>
            <a:cxnSpLocks noChangeShapeType="1"/>
            <a:stCxn id="37" idx="6"/>
            <a:endCxn id="31" idx="2"/>
          </p:cNvCxnSpPr>
          <p:nvPr/>
        </p:nvCxnSpPr>
        <p:spPr bwMode="auto">
          <a:xfrm>
            <a:off x="3028950" y="5643562"/>
            <a:ext cx="214313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3" name="AutoShape 27"/>
          <p:cNvCxnSpPr>
            <a:cxnSpLocks noChangeShapeType="1"/>
            <a:stCxn id="31" idx="6"/>
            <a:endCxn id="36" idx="2"/>
          </p:cNvCxnSpPr>
          <p:nvPr/>
        </p:nvCxnSpPr>
        <p:spPr bwMode="auto">
          <a:xfrm>
            <a:off x="3471863" y="5643562"/>
            <a:ext cx="228600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4" name="AutoShape 28"/>
          <p:cNvCxnSpPr>
            <a:cxnSpLocks noChangeShapeType="1"/>
            <a:stCxn id="36" idx="6"/>
            <a:endCxn id="33" idx="2"/>
          </p:cNvCxnSpPr>
          <p:nvPr/>
        </p:nvCxnSpPr>
        <p:spPr bwMode="auto">
          <a:xfrm>
            <a:off x="3929063" y="5643562"/>
            <a:ext cx="214312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5" name="AutoShape 29"/>
          <p:cNvCxnSpPr>
            <a:cxnSpLocks noChangeShapeType="1"/>
            <a:stCxn id="33" idx="6"/>
            <a:endCxn id="38" idx="2"/>
          </p:cNvCxnSpPr>
          <p:nvPr/>
        </p:nvCxnSpPr>
        <p:spPr bwMode="auto">
          <a:xfrm>
            <a:off x="4371975" y="5643562"/>
            <a:ext cx="228600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6" name="AutoShape 30"/>
          <p:cNvCxnSpPr>
            <a:cxnSpLocks noChangeShapeType="1"/>
            <a:stCxn id="38" idx="6"/>
            <a:endCxn id="34" idx="2"/>
          </p:cNvCxnSpPr>
          <p:nvPr/>
        </p:nvCxnSpPr>
        <p:spPr bwMode="auto">
          <a:xfrm>
            <a:off x="4829175" y="5643562"/>
            <a:ext cx="214313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7" name="AutoShape 31"/>
          <p:cNvCxnSpPr>
            <a:cxnSpLocks noChangeShapeType="1"/>
            <a:stCxn id="34" idx="6"/>
            <a:endCxn id="39" idx="2"/>
          </p:cNvCxnSpPr>
          <p:nvPr/>
        </p:nvCxnSpPr>
        <p:spPr bwMode="auto">
          <a:xfrm>
            <a:off x="5272088" y="5643562"/>
            <a:ext cx="228600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8" name="AutoShape 32"/>
          <p:cNvCxnSpPr>
            <a:cxnSpLocks noChangeShapeType="1"/>
            <a:stCxn id="39" idx="6"/>
            <a:endCxn id="35" idx="2"/>
          </p:cNvCxnSpPr>
          <p:nvPr/>
        </p:nvCxnSpPr>
        <p:spPr bwMode="auto">
          <a:xfrm>
            <a:off x="5729288" y="5643562"/>
            <a:ext cx="214312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9" name="AutoShape 33"/>
          <p:cNvCxnSpPr>
            <a:cxnSpLocks noChangeShapeType="1"/>
            <a:stCxn id="35" idx="6"/>
            <a:endCxn id="40" idx="2"/>
          </p:cNvCxnSpPr>
          <p:nvPr/>
        </p:nvCxnSpPr>
        <p:spPr bwMode="auto">
          <a:xfrm>
            <a:off x="6172200" y="5643562"/>
            <a:ext cx="228600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50" name="Oval 34"/>
          <p:cNvSpPr>
            <a:spLocks/>
          </p:cNvSpPr>
          <p:nvPr/>
        </p:nvSpPr>
        <p:spPr bwMode="auto">
          <a:xfrm>
            <a:off x="6400800" y="5119687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" name="AutoShape 35"/>
          <p:cNvCxnSpPr>
            <a:cxnSpLocks noChangeShapeType="1"/>
            <a:stCxn id="40" idx="0"/>
            <a:endCxn id="50" idx="4"/>
          </p:cNvCxnSpPr>
          <p:nvPr/>
        </p:nvCxnSpPr>
        <p:spPr bwMode="auto">
          <a:xfrm rot="5400000" flipH="1" flipV="1">
            <a:off x="6424613" y="5438775"/>
            <a:ext cx="1809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S-corona</a:t>
            </a:r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actions for process p</a:t>
            </a:r>
          </a:p>
          <a:p>
            <a:pPr lvl="1"/>
            <a:r>
              <a:rPr lang="en-US" dirty="0" smtClean="0"/>
              <a:t>receive state from right: </a:t>
            </a:r>
          </a:p>
          <a:p>
            <a:pPr lvl="2"/>
            <a:r>
              <a:rPr lang="en-US" dirty="0" smtClean="0"/>
              <a:t>if (right &amp; p state </a:t>
            </a:r>
            <a:r>
              <a:rPr lang="en-US" dirty="0" smtClean="0"/>
              <a:t>= </a:t>
            </a:r>
            <a:r>
              <a:rPr lang="en-US" dirty="0" smtClean="0"/>
              <a:t>UP) then p state </a:t>
            </a:r>
            <a:r>
              <a:rPr lang="en-US" dirty="0" smtClean="0"/>
              <a:t>:= </a:t>
            </a:r>
            <a:r>
              <a:rPr lang="en-US" dirty="0" smtClean="0"/>
              <a:t>DOWN</a:t>
            </a:r>
          </a:p>
          <a:p>
            <a:pPr lvl="1"/>
            <a:r>
              <a:rPr lang="en-US" dirty="0" smtClean="0"/>
              <a:t>receive state from left:</a:t>
            </a:r>
          </a:p>
          <a:p>
            <a:pPr lvl="2"/>
            <a:r>
              <a:rPr lang="en-US" dirty="0" smtClean="0"/>
              <a:t>if (left &amp; right and p state </a:t>
            </a:r>
            <a:r>
              <a:rPr lang="en-US" dirty="0" smtClean="0"/>
              <a:t>= </a:t>
            </a:r>
            <a:r>
              <a:rPr lang="en-US" dirty="0" smtClean="0"/>
              <a:t>DOWN) then p state </a:t>
            </a:r>
            <a:r>
              <a:rPr lang="en-US" dirty="0" smtClean="0"/>
              <a:t>:= </a:t>
            </a:r>
            <a:r>
              <a:rPr lang="en-US" dirty="0" smtClean="0"/>
              <a:t>UP </a:t>
            </a:r>
          </a:p>
          <a:p>
            <a:pPr lvl="1"/>
            <a:r>
              <a:rPr lang="en-US" dirty="0" smtClean="0"/>
              <a:t>true: send state to right &amp; left nodes</a:t>
            </a:r>
            <a:endParaRPr lang="en-US" dirty="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204913" y="4006850"/>
            <a:ext cx="682625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Level i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043113" y="4254500"/>
            <a:ext cx="271462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204913" y="3594100"/>
            <a:ext cx="873125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Level i+1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481263" y="4254500"/>
            <a:ext cx="271462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947988" y="4254500"/>
            <a:ext cx="260350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394075" y="4254500"/>
            <a:ext cx="322263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846513" y="4254500"/>
            <a:ext cx="260350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305300" y="4254500"/>
            <a:ext cx="295275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732338" y="4254500"/>
            <a:ext cx="271462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178425" y="4254500"/>
            <a:ext cx="271463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643563" y="4254500"/>
            <a:ext cx="231775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26638" name="Oval 14"/>
          <p:cNvSpPr>
            <a:spLocks/>
          </p:cNvSpPr>
          <p:nvPr/>
        </p:nvSpPr>
        <p:spPr bwMode="auto">
          <a:xfrm>
            <a:off x="2951163" y="40798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Oval 15"/>
          <p:cNvSpPr>
            <a:spLocks/>
          </p:cNvSpPr>
          <p:nvPr/>
        </p:nvSpPr>
        <p:spPr bwMode="auto">
          <a:xfrm>
            <a:off x="2051050" y="40798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Oval 16"/>
          <p:cNvSpPr>
            <a:spLocks/>
          </p:cNvSpPr>
          <p:nvPr/>
        </p:nvSpPr>
        <p:spPr bwMode="auto">
          <a:xfrm>
            <a:off x="3851275" y="40798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Oval 17"/>
          <p:cNvSpPr>
            <a:spLocks/>
          </p:cNvSpPr>
          <p:nvPr/>
        </p:nvSpPr>
        <p:spPr bwMode="auto">
          <a:xfrm>
            <a:off x="4751388" y="40798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Oval 18"/>
          <p:cNvSpPr>
            <a:spLocks/>
          </p:cNvSpPr>
          <p:nvPr/>
        </p:nvSpPr>
        <p:spPr bwMode="auto">
          <a:xfrm>
            <a:off x="5651500" y="40798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Oval 19"/>
          <p:cNvSpPr>
            <a:spLocks/>
          </p:cNvSpPr>
          <p:nvPr/>
        </p:nvSpPr>
        <p:spPr bwMode="auto">
          <a:xfrm>
            <a:off x="3408363" y="40798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Oval 20"/>
          <p:cNvSpPr>
            <a:spLocks/>
          </p:cNvSpPr>
          <p:nvPr/>
        </p:nvSpPr>
        <p:spPr bwMode="auto">
          <a:xfrm>
            <a:off x="2508250" y="40798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Oval 21"/>
          <p:cNvSpPr>
            <a:spLocks/>
          </p:cNvSpPr>
          <p:nvPr/>
        </p:nvSpPr>
        <p:spPr bwMode="auto">
          <a:xfrm>
            <a:off x="4308475" y="40798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Oval 22"/>
          <p:cNvSpPr>
            <a:spLocks/>
          </p:cNvSpPr>
          <p:nvPr/>
        </p:nvSpPr>
        <p:spPr bwMode="auto">
          <a:xfrm>
            <a:off x="5208588" y="40798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Oval 23"/>
          <p:cNvSpPr>
            <a:spLocks/>
          </p:cNvSpPr>
          <p:nvPr/>
        </p:nvSpPr>
        <p:spPr bwMode="auto">
          <a:xfrm>
            <a:off x="6108700" y="40798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6097588" y="4254500"/>
            <a:ext cx="260350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k</a:t>
            </a:r>
          </a:p>
        </p:txBody>
      </p:sp>
      <p:cxnSp>
        <p:nvCxnSpPr>
          <p:cNvPr id="26649" name="AutoShape 25"/>
          <p:cNvCxnSpPr>
            <a:cxnSpLocks noChangeShapeType="1"/>
            <a:stCxn id="26639" idx="6"/>
            <a:endCxn id="26644" idx="2"/>
          </p:cNvCxnSpPr>
          <p:nvPr/>
        </p:nvCxnSpPr>
        <p:spPr bwMode="auto">
          <a:xfrm>
            <a:off x="2279650" y="4194175"/>
            <a:ext cx="228600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6650" name="AutoShape 26"/>
          <p:cNvCxnSpPr>
            <a:cxnSpLocks noChangeShapeType="1"/>
            <a:stCxn id="26644" idx="6"/>
            <a:endCxn id="26638" idx="2"/>
          </p:cNvCxnSpPr>
          <p:nvPr/>
        </p:nvCxnSpPr>
        <p:spPr bwMode="auto">
          <a:xfrm>
            <a:off x="2736850" y="4194175"/>
            <a:ext cx="214313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6651" name="AutoShape 27"/>
          <p:cNvCxnSpPr>
            <a:cxnSpLocks noChangeShapeType="1"/>
            <a:stCxn id="26638" idx="6"/>
            <a:endCxn id="26643" idx="2"/>
          </p:cNvCxnSpPr>
          <p:nvPr/>
        </p:nvCxnSpPr>
        <p:spPr bwMode="auto">
          <a:xfrm>
            <a:off x="3179763" y="4194175"/>
            <a:ext cx="228600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6652" name="AutoShape 28"/>
          <p:cNvCxnSpPr>
            <a:cxnSpLocks noChangeShapeType="1"/>
            <a:stCxn id="26643" idx="6"/>
            <a:endCxn id="26640" idx="2"/>
          </p:cNvCxnSpPr>
          <p:nvPr/>
        </p:nvCxnSpPr>
        <p:spPr bwMode="auto">
          <a:xfrm>
            <a:off x="3636963" y="4194175"/>
            <a:ext cx="214312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6653" name="AutoShape 29"/>
          <p:cNvCxnSpPr>
            <a:cxnSpLocks noChangeShapeType="1"/>
            <a:stCxn id="26640" idx="6"/>
            <a:endCxn id="26645" idx="2"/>
          </p:cNvCxnSpPr>
          <p:nvPr/>
        </p:nvCxnSpPr>
        <p:spPr bwMode="auto">
          <a:xfrm>
            <a:off x="4079875" y="4194175"/>
            <a:ext cx="228600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6654" name="AutoShape 30"/>
          <p:cNvCxnSpPr>
            <a:cxnSpLocks noChangeShapeType="1"/>
            <a:stCxn id="26645" idx="6"/>
            <a:endCxn id="26641" idx="2"/>
          </p:cNvCxnSpPr>
          <p:nvPr/>
        </p:nvCxnSpPr>
        <p:spPr bwMode="auto">
          <a:xfrm>
            <a:off x="4537075" y="4194175"/>
            <a:ext cx="214313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6655" name="AutoShape 31"/>
          <p:cNvCxnSpPr>
            <a:cxnSpLocks noChangeShapeType="1"/>
            <a:stCxn id="26641" idx="6"/>
            <a:endCxn id="26646" idx="2"/>
          </p:cNvCxnSpPr>
          <p:nvPr/>
        </p:nvCxnSpPr>
        <p:spPr bwMode="auto">
          <a:xfrm>
            <a:off x="4979988" y="4194175"/>
            <a:ext cx="228600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6656" name="AutoShape 32"/>
          <p:cNvCxnSpPr>
            <a:cxnSpLocks noChangeShapeType="1"/>
            <a:stCxn id="26646" idx="6"/>
            <a:endCxn id="26642" idx="2"/>
          </p:cNvCxnSpPr>
          <p:nvPr/>
        </p:nvCxnSpPr>
        <p:spPr bwMode="auto">
          <a:xfrm>
            <a:off x="5437188" y="4194175"/>
            <a:ext cx="214312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6657" name="AutoShape 33"/>
          <p:cNvCxnSpPr>
            <a:cxnSpLocks noChangeShapeType="1"/>
            <a:stCxn id="26642" idx="6"/>
            <a:endCxn id="26647" idx="2"/>
          </p:cNvCxnSpPr>
          <p:nvPr/>
        </p:nvCxnSpPr>
        <p:spPr bwMode="auto">
          <a:xfrm>
            <a:off x="5880100" y="4194175"/>
            <a:ext cx="228600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6658" name="Oval 34"/>
          <p:cNvSpPr>
            <a:spLocks/>
          </p:cNvSpPr>
          <p:nvPr/>
        </p:nvSpPr>
        <p:spPr bwMode="auto">
          <a:xfrm>
            <a:off x="6108700" y="367030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659" name="AutoShape 35"/>
          <p:cNvCxnSpPr>
            <a:cxnSpLocks noChangeShapeType="1"/>
            <a:stCxn id="26647" idx="0"/>
            <a:endCxn id="26658" idx="4"/>
          </p:cNvCxnSpPr>
          <p:nvPr/>
        </p:nvCxnSpPr>
        <p:spPr bwMode="auto">
          <a:xfrm rot="5400000" flipH="1" flipV="1">
            <a:off x="6132513" y="3989388"/>
            <a:ext cx="1809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26660" name="AutoShape 36"/>
          <p:cNvSpPr>
            <a:spLocks/>
          </p:cNvSpPr>
          <p:nvPr/>
        </p:nvSpPr>
        <p:spPr bwMode="auto">
          <a:xfrm>
            <a:off x="7239000" y="1600200"/>
            <a:ext cx="1371600" cy="1143000"/>
          </a:xfrm>
          <a:prstGeom prst="borderCallout1">
            <a:avLst>
              <a:gd name="adj1" fmla="val 17440"/>
              <a:gd name="adj2" fmla="val -6556"/>
              <a:gd name="adj3" fmla="val 204051"/>
              <a:gd name="adj4" fmla="val -139454"/>
            </a:avLst>
          </a:prstGeom>
          <a:solidFill>
            <a:srgbClr val="E6E6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Left and right </a:t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en-US" sz="1600" dirty="0">
                <a:solidFill>
                  <a:srgbClr val="000000"/>
                </a:solidFill>
              </a:rPr>
              <a:t>neighbor state</a:t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en-US" sz="1600" dirty="0">
                <a:solidFill>
                  <a:srgbClr val="000000"/>
                </a:solidFill>
              </a:rPr>
              <a:t>is DOWN</a:t>
            </a:r>
          </a:p>
        </p:txBody>
      </p:sp>
      <p:grpSp>
        <p:nvGrpSpPr>
          <p:cNvPr id="2" name="Group 97"/>
          <p:cNvGrpSpPr/>
          <p:nvPr/>
        </p:nvGrpSpPr>
        <p:grpSpPr>
          <a:xfrm>
            <a:off x="1204913" y="4343400"/>
            <a:ext cx="7024687" cy="1801813"/>
            <a:chOff x="1204913" y="4343400"/>
            <a:chExt cx="7024687" cy="1801813"/>
          </a:xfrm>
        </p:grpSpPr>
        <p:sp>
          <p:nvSpPr>
            <p:cNvPr id="26661" name="AutoShape 37"/>
            <p:cNvSpPr>
              <a:spLocks/>
            </p:cNvSpPr>
            <p:nvPr/>
          </p:nvSpPr>
          <p:spPr bwMode="auto">
            <a:xfrm>
              <a:off x="3886200" y="4572000"/>
              <a:ext cx="228600" cy="4572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2" name="Text Box 38"/>
            <p:cNvSpPr txBox="1">
              <a:spLocks noChangeArrowheads="1"/>
            </p:cNvSpPr>
            <p:nvPr/>
          </p:nvSpPr>
          <p:spPr bwMode="auto">
            <a:xfrm>
              <a:off x="1204913" y="5591175"/>
              <a:ext cx="682625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Level i</a:t>
              </a:r>
            </a:p>
          </p:txBody>
        </p:sp>
        <p:sp>
          <p:nvSpPr>
            <p:cNvPr id="26663" name="Text Box 39"/>
            <p:cNvSpPr txBox="1">
              <a:spLocks noChangeArrowheads="1"/>
            </p:cNvSpPr>
            <p:nvPr/>
          </p:nvSpPr>
          <p:spPr bwMode="auto">
            <a:xfrm>
              <a:off x="2043113" y="5838825"/>
              <a:ext cx="271462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26664" name="Text Box 40"/>
            <p:cNvSpPr txBox="1">
              <a:spLocks noChangeArrowheads="1"/>
            </p:cNvSpPr>
            <p:nvPr/>
          </p:nvSpPr>
          <p:spPr bwMode="auto">
            <a:xfrm>
              <a:off x="1204913" y="5178425"/>
              <a:ext cx="873125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Level i+1</a:t>
              </a:r>
            </a:p>
          </p:txBody>
        </p:sp>
        <p:sp>
          <p:nvSpPr>
            <p:cNvPr id="26665" name="Text Box 41"/>
            <p:cNvSpPr txBox="1">
              <a:spLocks noChangeArrowheads="1"/>
            </p:cNvSpPr>
            <p:nvPr/>
          </p:nvSpPr>
          <p:spPr bwMode="auto">
            <a:xfrm>
              <a:off x="2481263" y="5838825"/>
              <a:ext cx="271462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26666" name="Text Box 42"/>
            <p:cNvSpPr txBox="1">
              <a:spLocks noChangeArrowheads="1"/>
            </p:cNvSpPr>
            <p:nvPr/>
          </p:nvSpPr>
          <p:spPr bwMode="auto">
            <a:xfrm>
              <a:off x="2947988" y="5838825"/>
              <a:ext cx="2603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6667" name="Text Box 43"/>
            <p:cNvSpPr txBox="1">
              <a:spLocks noChangeArrowheads="1"/>
            </p:cNvSpPr>
            <p:nvPr/>
          </p:nvSpPr>
          <p:spPr bwMode="auto">
            <a:xfrm>
              <a:off x="3394075" y="5838825"/>
              <a:ext cx="322263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6668" name="Text Box 44"/>
            <p:cNvSpPr txBox="1">
              <a:spLocks noChangeArrowheads="1"/>
            </p:cNvSpPr>
            <p:nvPr/>
          </p:nvSpPr>
          <p:spPr bwMode="auto">
            <a:xfrm>
              <a:off x="3846513" y="5838825"/>
              <a:ext cx="2603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26669" name="Text Box 45"/>
            <p:cNvSpPr txBox="1">
              <a:spLocks noChangeArrowheads="1"/>
            </p:cNvSpPr>
            <p:nvPr/>
          </p:nvSpPr>
          <p:spPr bwMode="auto">
            <a:xfrm>
              <a:off x="4305300" y="5838825"/>
              <a:ext cx="295275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26670" name="Text Box 46"/>
            <p:cNvSpPr txBox="1">
              <a:spLocks noChangeArrowheads="1"/>
            </p:cNvSpPr>
            <p:nvPr/>
          </p:nvSpPr>
          <p:spPr bwMode="auto">
            <a:xfrm>
              <a:off x="4732338" y="5838825"/>
              <a:ext cx="271462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26671" name="Text Box 47"/>
            <p:cNvSpPr txBox="1">
              <a:spLocks noChangeArrowheads="1"/>
            </p:cNvSpPr>
            <p:nvPr/>
          </p:nvSpPr>
          <p:spPr bwMode="auto">
            <a:xfrm>
              <a:off x="5178425" y="5838825"/>
              <a:ext cx="271463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h</a:t>
              </a:r>
            </a:p>
          </p:txBody>
        </p:sp>
        <p:sp>
          <p:nvSpPr>
            <p:cNvPr id="26672" name="Text Box 48"/>
            <p:cNvSpPr txBox="1">
              <a:spLocks noChangeArrowheads="1"/>
            </p:cNvSpPr>
            <p:nvPr/>
          </p:nvSpPr>
          <p:spPr bwMode="auto">
            <a:xfrm>
              <a:off x="5643563" y="5838825"/>
              <a:ext cx="231775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26673" name="Oval 49"/>
            <p:cNvSpPr>
              <a:spLocks/>
            </p:cNvSpPr>
            <p:nvPr/>
          </p:nvSpPr>
          <p:spPr bwMode="auto">
            <a:xfrm>
              <a:off x="2951163" y="56642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4" name="Oval 50"/>
            <p:cNvSpPr>
              <a:spLocks/>
            </p:cNvSpPr>
            <p:nvPr/>
          </p:nvSpPr>
          <p:spPr bwMode="auto">
            <a:xfrm>
              <a:off x="2051050" y="56642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5" name="Oval 51"/>
            <p:cNvSpPr>
              <a:spLocks/>
            </p:cNvSpPr>
            <p:nvPr/>
          </p:nvSpPr>
          <p:spPr bwMode="auto">
            <a:xfrm>
              <a:off x="3851275" y="56642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6" name="Oval 52"/>
            <p:cNvSpPr>
              <a:spLocks/>
            </p:cNvSpPr>
            <p:nvPr/>
          </p:nvSpPr>
          <p:spPr bwMode="auto">
            <a:xfrm>
              <a:off x="4751388" y="56642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7" name="Oval 53"/>
            <p:cNvSpPr>
              <a:spLocks/>
            </p:cNvSpPr>
            <p:nvPr/>
          </p:nvSpPr>
          <p:spPr bwMode="auto">
            <a:xfrm>
              <a:off x="5651500" y="56642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8" name="Oval 54"/>
            <p:cNvSpPr>
              <a:spLocks/>
            </p:cNvSpPr>
            <p:nvPr/>
          </p:nvSpPr>
          <p:spPr bwMode="auto">
            <a:xfrm>
              <a:off x="3408363" y="56642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9" name="Oval 55"/>
            <p:cNvSpPr>
              <a:spLocks/>
            </p:cNvSpPr>
            <p:nvPr/>
          </p:nvSpPr>
          <p:spPr bwMode="auto">
            <a:xfrm>
              <a:off x="2508250" y="56642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0" name="Oval 56"/>
            <p:cNvSpPr>
              <a:spLocks/>
            </p:cNvSpPr>
            <p:nvPr/>
          </p:nvSpPr>
          <p:spPr bwMode="auto">
            <a:xfrm>
              <a:off x="4308475" y="56642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1" name="Oval 57"/>
            <p:cNvSpPr>
              <a:spLocks/>
            </p:cNvSpPr>
            <p:nvPr/>
          </p:nvSpPr>
          <p:spPr bwMode="auto">
            <a:xfrm>
              <a:off x="5208588" y="56642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2" name="Oval 58"/>
            <p:cNvSpPr>
              <a:spLocks/>
            </p:cNvSpPr>
            <p:nvPr/>
          </p:nvSpPr>
          <p:spPr bwMode="auto">
            <a:xfrm>
              <a:off x="6108700" y="56642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3" name="Text Box 59"/>
            <p:cNvSpPr txBox="1">
              <a:spLocks noChangeArrowheads="1"/>
            </p:cNvSpPr>
            <p:nvPr/>
          </p:nvSpPr>
          <p:spPr bwMode="auto">
            <a:xfrm>
              <a:off x="6097588" y="5838825"/>
              <a:ext cx="2603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k</a:t>
              </a:r>
            </a:p>
          </p:txBody>
        </p:sp>
        <p:cxnSp>
          <p:nvCxnSpPr>
            <p:cNvPr id="26684" name="AutoShape 60"/>
            <p:cNvCxnSpPr>
              <a:cxnSpLocks noChangeShapeType="1"/>
              <a:stCxn id="26674" idx="6"/>
              <a:endCxn id="26679" idx="2"/>
            </p:cNvCxnSpPr>
            <p:nvPr/>
          </p:nvCxnSpPr>
          <p:spPr bwMode="auto">
            <a:xfrm>
              <a:off x="2279650" y="5778500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6685" name="AutoShape 61"/>
            <p:cNvCxnSpPr>
              <a:cxnSpLocks noChangeShapeType="1"/>
              <a:stCxn id="26679" idx="6"/>
              <a:endCxn id="26673" idx="2"/>
            </p:cNvCxnSpPr>
            <p:nvPr/>
          </p:nvCxnSpPr>
          <p:spPr bwMode="auto">
            <a:xfrm>
              <a:off x="2736850" y="5778500"/>
              <a:ext cx="214313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6686" name="AutoShape 62"/>
            <p:cNvCxnSpPr>
              <a:cxnSpLocks noChangeShapeType="1"/>
              <a:stCxn id="26673" idx="6"/>
              <a:endCxn id="26678" idx="2"/>
            </p:cNvCxnSpPr>
            <p:nvPr/>
          </p:nvCxnSpPr>
          <p:spPr bwMode="auto">
            <a:xfrm>
              <a:off x="3179763" y="5778500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6687" name="AutoShape 63"/>
            <p:cNvCxnSpPr>
              <a:cxnSpLocks noChangeShapeType="1"/>
              <a:stCxn id="26678" idx="6"/>
              <a:endCxn id="26675" idx="2"/>
            </p:cNvCxnSpPr>
            <p:nvPr/>
          </p:nvCxnSpPr>
          <p:spPr bwMode="auto">
            <a:xfrm>
              <a:off x="3636963" y="5778500"/>
              <a:ext cx="214312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6688" name="AutoShape 64"/>
            <p:cNvCxnSpPr>
              <a:cxnSpLocks noChangeShapeType="1"/>
              <a:stCxn id="26675" idx="6"/>
              <a:endCxn id="26680" idx="2"/>
            </p:cNvCxnSpPr>
            <p:nvPr/>
          </p:nvCxnSpPr>
          <p:spPr bwMode="auto">
            <a:xfrm>
              <a:off x="4079875" y="5778500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6689" name="AutoShape 65"/>
            <p:cNvCxnSpPr>
              <a:cxnSpLocks noChangeShapeType="1"/>
              <a:stCxn id="26680" idx="6"/>
              <a:endCxn id="26676" idx="2"/>
            </p:cNvCxnSpPr>
            <p:nvPr/>
          </p:nvCxnSpPr>
          <p:spPr bwMode="auto">
            <a:xfrm>
              <a:off x="4537075" y="5778500"/>
              <a:ext cx="214313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6690" name="AutoShape 66"/>
            <p:cNvCxnSpPr>
              <a:cxnSpLocks noChangeShapeType="1"/>
              <a:stCxn id="26676" idx="6"/>
              <a:endCxn id="26681" idx="2"/>
            </p:cNvCxnSpPr>
            <p:nvPr/>
          </p:nvCxnSpPr>
          <p:spPr bwMode="auto">
            <a:xfrm>
              <a:off x="4979988" y="5778500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6691" name="AutoShape 67"/>
            <p:cNvCxnSpPr>
              <a:cxnSpLocks noChangeShapeType="1"/>
              <a:stCxn id="26681" idx="6"/>
              <a:endCxn id="26677" idx="2"/>
            </p:cNvCxnSpPr>
            <p:nvPr/>
          </p:nvCxnSpPr>
          <p:spPr bwMode="auto">
            <a:xfrm>
              <a:off x="5437188" y="5778500"/>
              <a:ext cx="214312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6692" name="AutoShape 68"/>
            <p:cNvCxnSpPr>
              <a:cxnSpLocks noChangeShapeType="1"/>
              <a:stCxn id="26677" idx="6"/>
              <a:endCxn id="26682" idx="2"/>
            </p:cNvCxnSpPr>
            <p:nvPr/>
          </p:nvCxnSpPr>
          <p:spPr bwMode="auto">
            <a:xfrm>
              <a:off x="5880100" y="5778500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6693" name="Oval 69"/>
            <p:cNvSpPr>
              <a:spLocks/>
            </p:cNvSpPr>
            <p:nvPr/>
          </p:nvSpPr>
          <p:spPr bwMode="auto">
            <a:xfrm>
              <a:off x="5208588" y="5254625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4" name="Oval 70"/>
            <p:cNvSpPr>
              <a:spLocks/>
            </p:cNvSpPr>
            <p:nvPr/>
          </p:nvSpPr>
          <p:spPr bwMode="auto">
            <a:xfrm>
              <a:off x="6108700" y="5254625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695" name="AutoShape 71"/>
            <p:cNvCxnSpPr>
              <a:cxnSpLocks noChangeShapeType="1"/>
              <a:stCxn id="26693" idx="6"/>
              <a:endCxn id="26694" idx="2"/>
            </p:cNvCxnSpPr>
            <p:nvPr/>
          </p:nvCxnSpPr>
          <p:spPr bwMode="auto">
            <a:xfrm>
              <a:off x="5437188" y="5368925"/>
              <a:ext cx="671512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6696" name="AutoShape 72"/>
            <p:cNvCxnSpPr>
              <a:cxnSpLocks noChangeShapeType="1"/>
              <a:stCxn id="26681" idx="0"/>
              <a:endCxn id="26693" idx="4"/>
            </p:cNvCxnSpPr>
            <p:nvPr/>
          </p:nvCxnSpPr>
          <p:spPr bwMode="auto">
            <a:xfrm rot="5400000" flipH="1" flipV="1">
              <a:off x="5232401" y="5573713"/>
              <a:ext cx="180975" cy="158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697" name="AutoShape 73"/>
            <p:cNvCxnSpPr>
              <a:cxnSpLocks noChangeShapeType="1"/>
              <a:stCxn id="26682" idx="0"/>
              <a:endCxn id="26694" idx="4"/>
            </p:cNvCxnSpPr>
            <p:nvPr/>
          </p:nvCxnSpPr>
          <p:spPr bwMode="auto">
            <a:xfrm rot="5400000" flipH="1" flipV="1">
              <a:off x="6132513" y="5573713"/>
              <a:ext cx="180975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6698" name="AutoShape 74"/>
            <p:cNvSpPr>
              <a:spLocks/>
            </p:cNvSpPr>
            <p:nvPr/>
          </p:nvSpPr>
          <p:spPr bwMode="auto">
            <a:xfrm>
              <a:off x="6858000" y="4343400"/>
              <a:ext cx="1371600" cy="1143000"/>
            </a:xfrm>
            <a:prstGeom prst="borderCallout1">
              <a:avLst>
                <a:gd name="adj1" fmla="val 17440"/>
                <a:gd name="adj2" fmla="val -6556"/>
                <a:gd name="adj3" fmla="val 72259"/>
                <a:gd name="adj4" fmla="val -103514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000" tIns="45000" rIns="90000" bIns="450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</a:rPr>
                <a:t>Change state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</a:rPr>
                <a:t>to 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</a:rPr>
                <a:t>UP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Overlay Networks and Stabilization</a:t>
            </a:r>
            <a:endParaRPr 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1" y="1190625"/>
            <a:ext cx="6172200" cy="5286375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self-stabilization </a:t>
            </a:r>
            <a:r>
              <a:rPr lang="en-US" sz="2400" dirty="0" smtClean="0"/>
              <a:t>guarantees that</a:t>
            </a:r>
          </a:p>
          <a:p>
            <a:r>
              <a:rPr lang="en-US" sz="2400" dirty="0" smtClean="0"/>
              <a:t>starting from </a:t>
            </a:r>
            <a:r>
              <a:rPr lang="en-US" sz="2400" dirty="0" smtClean="0">
                <a:solidFill>
                  <a:schemeClr val="tx1"/>
                </a:solidFill>
              </a:rPr>
              <a:t>arbitrary</a:t>
            </a:r>
            <a:r>
              <a:rPr lang="en-US" sz="2400" dirty="0" smtClean="0"/>
              <a:t> initial state, system will converge to legal state in finite time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6"/>
                </a:solidFill>
              </a:rPr>
              <a:t>stabilization </a:t>
            </a:r>
            <a:r>
              <a:rPr lang="en-US" sz="2400" dirty="0" smtClean="0">
                <a:solidFill>
                  <a:schemeClr val="accent6"/>
                </a:solidFill>
              </a:rPr>
              <a:t>is good for overlay </a:t>
            </a:r>
            <a:r>
              <a:rPr lang="en-US" sz="2400" dirty="0" smtClean="0">
                <a:solidFill>
                  <a:schemeClr val="accent6"/>
                </a:solidFill>
              </a:rPr>
              <a:t>networks:</a:t>
            </a:r>
            <a:endParaRPr lang="en-US" sz="2400" dirty="0" smtClean="0">
              <a:solidFill>
                <a:schemeClr val="accent6"/>
              </a:solidFill>
            </a:endParaRPr>
          </a:p>
          <a:p>
            <a:r>
              <a:rPr lang="en-US" sz="2400" dirty="0" smtClean="0"/>
              <a:t>overlay </a:t>
            </a:r>
            <a:r>
              <a:rPr lang="en-US" sz="2400" dirty="0" smtClean="0"/>
              <a:t>network is effective way to distribute information at scale</a:t>
            </a:r>
          </a:p>
          <a:p>
            <a:r>
              <a:rPr lang="en-US" sz="2400" dirty="0" smtClean="0"/>
              <a:t>many </a:t>
            </a:r>
            <a:r>
              <a:rPr lang="en-US" sz="2400" dirty="0" smtClean="0"/>
              <a:t>users constantly leave and join</a:t>
            </a:r>
          </a:p>
          <a:p>
            <a:pPr lvl="1"/>
            <a:r>
              <a:rPr lang="en-US" sz="2400" dirty="0" smtClean="0"/>
              <a:t>faults and inconsistencies </a:t>
            </a:r>
            <a:r>
              <a:rPr lang="en-US" sz="2400" dirty="0" smtClean="0">
                <a:solidFill>
                  <a:srgbClr val="FF0000"/>
                </a:solidFill>
              </a:rPr>
              <a:t>are the norm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esoteric faulty states </a:t>
            </a:r>
            <a:r>
              <a:rPr lang="en-US" sz="2400" dirty="0" smtClean="0"/>
              <a:t>may be reached</a:t>
            </a:r>
          </a:p>
          <a:p>
            <a:pPr lvl="1"/>
            <a:r>
              <a:rPr lang="en-US" sz="2400" dirty="0" smtClean="0"/>
              <a:t>large scale precludes centralized fault tolerance and initialization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276600"/>
            <a:ext cx="2286000" cy="2286000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62725" y="2743200"/>
            <a:ext cx="2581275" cy="809625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8600" y="914400"/>
            <a:ext cx="1095375" cy="1047750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990600"/>
            <a:ext cx="885825" cy="790575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15200" y="2209800"/>
            <a:ext cx="1428750" cy="276225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34200" y="5562600"/>
            <a:ext cx="914400" cy="914400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48600" y="5257800"/>
            <a:ext cx="885825" cy="885825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</p:pic>
    </p:spTree>
    <p:extLst>
      <p:ext uri="{BB962C8B-B14F-4D97-AF65-F5344CB8AC3E}">
        <p14:creationId xmlns:p14="http://schemas.microsoft.com/office/powerpoint/2010/main" val="13597132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S-corona</a:t>
            </a:r>
            <a:endParaRPr lang="en-US" dirty="0"/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476375" y="1255713"/>
            <a:ext cx="682625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Level i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316163" y="1503363"/>
            <a:ext cx="271462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476375" y="842963"/>
            <a:ext cx="873125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Level i+1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754313" y="1503363"/>
            <a:ext cx="271462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219450" y="150336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665538" y="1503363"/>
            <a:ext cx="322262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117975" y="150336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576763" y="1503363"/>
            <a:ext cx="295275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5005388" y="1503363"/>
            <a:ext cx="271462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5451475" y="150336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5916613" y="1503363"/>
            <a:ext cx="231775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27661" name="Oval 13"/>
          <p:cNvSpPr>
            <a:spLocks/>
          </p:cNvSpPr>
          <p:nvPr/>
        </p:nvSpPr>
        <p:spPr bwMode="auto">
          <a:xfrm>
            <a:off x="3224213" y="132715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Oval 14"/>
          <p:cNvSpPr>
            <a:spLocks/>
          </p:cNvSpPr>
          <p:nvPr/>
        </p:nvSpPr>
        <p:spPr bwMode="auto">
          <a:xfrm>
            <a:off x="2322513" y="132873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Oval 15"/>
          <p:cNvSpPr>
            <a:spLocks/>
          </p:cNvSpPr>
          <p:nvPr/>
        </p:nvSpPr>
        <p:spPr bwMode="auto">
          <a:xfrm>
            <a:off x="4124325" y="132873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Oval 16"/>
          <p:cNvSpPr>
            <a:spLocks/>
          </p:cNvSpPr>
          <p:nvPr/>
        </p:nvSpPr>
        <p:spPr bwMode="auto">
          <a:xfrm>
            <a:off x="5024438" y="132873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Oval 17"/>
          <p:cNvSpPr>
            <a:spLocks/>
          </p:cNvSpPr>
          <p:nvPr/>
        </p:nvSpPr>
        <p:spPr bwMode="auto">
          <a:xfrm>
            <a:off x="5922963" y="132873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Oval 18"/>
          <p:cNvSpPr>
            <a:spLocks/>
          </p:cNvSpPr>
          <p:nvPr/>
        </p:nvSpPr>
        <p:spPr bwMode="auto">
          <a:xfrm>
            <a:off x="3681413" y="132715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Oval 19"/>
          <p:cNvSpPr>
            <a:spLocks/>
          </p:cNvSpPr>
          <p:nvPr/>
        </p:nvSpPr>
        <p:spPr bwMode="auto">
          <a:xfrm>
            <a:off x="2779713" y="132873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Oval 20"/>
          <p:cNvSpPr>
            <a:spLocks/>
          </p:cNvSpPr>
          <p:nvPr/>
        </p:nvSpPr>
        <p:spPr bwMode="auto">
          <a:xfrm>
            <a:off x="4581525" y="132873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Oval 21"/>
          <p:cNvSpPr>
            <a:spLocks/>
          </p:cNvSpPr>
          <p:nvPr/>
        </p:nvSpPr>
        <p:spPr bwMode="auto">
          <a:xfrm>
            <a:off x="5481638" y="132873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Oval 22"/>
          <p:cNvSpPr>
            <a:spLocks/>
          </p:cNvSpPr>
          <p:nvPr/>
        </p:nvSpPr>
        <p:spPr bwMode="auto">
          <a:xfrm>
            <a:off x="6380163" y="132873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6369050" y="150336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k</a:t>
            </a:r>
          </a:p>
        </p:txBody>
      </p:sp>
      <p:cxnSp>
        <p:nvCxnSpPr>
          <p:cNvPr id="27672" name="AutoShape 24"/>
          <p:cNvCxnSpPr>
            <a:cxnSpLocks noChangeShapeType="1"/>
            <a:stCxn id="27662" idx="6"/>
            <a:endCxn id="27667" idx="2"/>
          </p:cNvCxnSpPr>
          <p:nvPr/>
        </p:nvCxnSpPr>
        <p:spPr bwMode="auto">
          <a:xfrm>
            <a:off x="2551113" y="1443038"/>
            <a:ext cx="228600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7673" name="AutoShape 25"/>
          <p:cNvCxnSpPr>
            <a:cxnSpLocks noChangeShapeType="1"/>
            <a:stCxn id="27667" idx="6"/>
            <a:endCxn id="27661" idx="2"/>
          </p:cNvCxnSpPr>
          <p:nvPr/>
        </p:nvCxnSpPr>
        <p:spPr bwMode="auto">
          <a:xfrm flipV="1">
            <a:off x="3008313" y="1441450"/>
            <a:ext cx="215900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7674" name="AutoShape 26"/>
          <p:cNvCxnSpPr>
            <a:cxnSpLocks noChangeShapeType="1"/>
            <a:stCxn id="27661" idx="6"/>
            <a:endCxn id="27666" idx="2"/>
          </p:cNvCxnSpPr>
          <p:nvPr/>
        </p:nvCxnSpPr>
        <p:spPr bwMode="auto">
          <a:xfrm>
            <a:off x="3452813" y="1441450"/>
            <a:ext cx="228600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7675" name="AutoShape 27"/>
          <p:cNvCxnSpPr>
            <a:cxnSpLocks noChangeShapeType="1"/>
            <a:stCxn id="27666" idx="6"/>
            <a:endCxn id="27663" idx="2"/>
          </p:cNvCxnSpPr>
          <p:nvPr/>
        </p:nvCxnSpPr>
        <p:spPr bwMode="auto">
          <a:xfrm>
            <a:off x="3910013" y="1441450"/>
            <a:ext cx="214312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7676" name="AutoShape 28"/>
          <p:cNvCxnSpPr>
            <a:cxnSpLocks noChangeShapeType="1"/>
            <a:stCxn id="27663" idx="6"/>
            <a:endCxn id="27668" idx="2"/>
          </p:cNvCxnSpPr>
          <p:nvPr/>
        </p:nvCxnSpPr>
        <p:spPr bwMode="auto">
          <a:xfrm>
            <a:off x="4352925" y="1443038"/>
            <a:ext cx="228600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7677" name="AutoShape 29"/>
          <p:cNvCxnSpPr>
            <a:cxnSpLocks noChangeShapeType="1"/>
            <a:stCxn id="27668" idx="6"/>
            <a:endCxn id="27664" idx="2"/>
          </p:cNvCxnSpPr>
          <p:nvPr/>
        </p:nvCxnSpPr>
        <p:spPr bwMode="auto">
          <a:xfrm>
            <a:off x="4810125" y="1443038"/>
            <a:ext cx="214313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7678" name="AutoShape 30"/>
          <p:cNvCxnSpPr>
            <a:cxnSpLocks noChangeShapeType="1"/>
            <a:stCxn id="27664" idx="6"/>
            <a:endCxn id="27669" idx="2"/>
          </p:cNvCxnSpPr>
          <p:nvPr/>
        </p:nvCxnSpPr>
        <p:spPr bwMode="auto">
          <a:xfrm>
            <a:off x="5253038" y="1443038"/>
            <a:ext cx="228600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7679" name="AutoShape 31"/>
          <p:cNvCxnSpPr>
            <a:cxnSpLocks noChangeShapeType="1"/>
            <a:stCxn id="27669" idx="6"/>
            <a:endCxn id="27665" idx="2"/>
          </p:cNvCxnSpPr>
          <p:nvPr/>
        </p:nvCxnSpPr>
        <p:spPr bwMode="auto">
          <a:xfrm>
            <a:off x="5710238" y="1443038"/>
            <a:ext cx="212725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7680" name="AutoShape 32"/>
          <p:cNvCxnSpPr>
            <a:cxnSpLocks noChangeShapeType="1"/>
            <a:stCxn id="27665" idx="6"/>
            <a:endCxn id="27670" idx="2"/>
          </p:cNvCxnSpPr>
          <p:nvPr/>
        </p:nvCxnSpPr>
        <p:spPr bwMode="auto">
          <a:xfrm>
            <a:off x="6151563" y="1443038"/>
            <a:ext cx="228600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7681" name="Oval 33"/>
          <p:cNvSpPr>
            <a:spLocks/>
          </p:cNvSpPr>
          <p:nvPr/>
        </p:nvSpPr>
        <p:spPr bwMode="auto">
          <a:xfrm>
            <a:off x="5481638" y="919163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82" name="Oval 34"/>
          <p:cNvSpPr>
            <a:spLocks/>
          </p:cNvSpPr>
          <p:nvPr/>
        </p:nvSpPr>
        <p:spPr bwMode="auto">
          <a:xfrm>
            <a:off x="6380163" y="919163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683" name="AutoShape 35"/>
          <p:cNvCxnSpPr>
            <a:cxnSpLocks noChangeShapeType="1"/>
            <a:stCxn id="27681" idx="6"/>
            <a:endCxn id="27682" idx="2"/>
          </p:cNvCxnSpPr>
          <p:nvPr/>
        </p:nvCxnSpPr>
        <p:spPr bwMode="auto">
          <a:xfrm>
            <a:off x="5710238" y="1033463"/>
            <a:ext cx="669925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7684" name="AutoShape 36"/>
          <p:cNvCxnSpPr>
            <a:cxnSpLocks noChangeShapeType="1"/>
            <a:stCxn id="27669" idx="0"/>
            <a:endCxn id="27681" idx="4"/>
          </p:cNvCxnSpPr>
          <p:nvPr/>
        </p:nvCxnSpPr>
        <p:spPr bwMode="auto">
          <a:xfrm rot="5400000" flipH="1" flipV="1">
            <a:off x="5505451" y="1238251"/>
            <a:ext cx="1809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7685" name="AutoShape 37"/>
          <p:cNvCxnSpPr>
            <a:cxnSpLocks noChangeShapeType="1"/>
            <a:stCxn id="27670" idx="0"/>
            <a:endCxn id="27682" idx="4"/>
          </p:cNvCxnSpPr>
          <p:nvPr/>
        </p:nvCxnSpPr>
        <p:spPr bwMode="auto">
          <a:xfrm rot="5400000" flipH="1" flipV="1">
            <a:off x="6403976" y="1238251"/>
            <a:ext cx="1809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grpSp>
        <p:nvGrpSpPr>
          <p:cNvPr id="2" name="Group 228"/>
          <p:cNvGrpSpPr/>
          <p:nvPr/>
        </p:nvGrpSpPr>
        <p:grpSpPr>
          <a:xfrm>
            <a:off x="1457325" y="2133600"/>
            <a:ext cx="5153025" cy="1828800"/>
            <a:chOff x="1457325" y="1473200"/>
            <a:chExt cx="5153025" cy="1828800"/>
          </a:xfrm>
        </p:grpSpPr>
        <p:sp>
          <p:nvSpPr>
            <p:cNvPr id="27686" name="Text Box 38"/>
            <p:cNvSpPr txBox="1">
              <a:spLocks noChangeArrowheads="1"/>
            </p:cNvSpPr>
            <p:nvPr/>
          </p:nvSpPr>
          <p:spPr bwMode="auto">
            <a:xfrm>
              <a:off x="1457325" y="2746375"/>
              <a:ext cx="682625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Level i</a:t>
              </a:r>
            </a:p>
          </p:txBody>
        </p:sp>
        <p:sp>
          <p:nvSpPr>
            <p:cNvPr id="27687" name="Text Box 39"/>
            <p:cNvSpPr txBox="1">
              <a:spLocks noChangeArrowheads="1"/>
            </p:cNvSpPr>
            <p:nvPr/>
          </p:nvSpPr>
          <p:spPr bwMode="auto">
            <a:xfrm>
              <a:off x="2295525" y="2994025"/>
              <a:ext cx="271463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27688" name="Text Box 40"/>
            <p:cNvSpPr txBox="1">
              <a:spLocks noChangeArrowheads="1"/>
            </p:cNvSpPr>
            <p:nvPr/>
          </p:nvSpPr>
          <p:spPr bwMode="auto">
            <a:xfrm>
              <a:off x="1457325" y="2333625"/>
              <a:ext cx="873125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Level i+1</a:t>
              </a:r>
            </a:p>
          </p:txBody>
        </p:sp>
        <p:sp>
          <p:nvSpPr>
            <p:cNvPr id="27689" name="Text Box 41"/>
            <p:cNvSpPr txBox="1">
              <a:spLocks noChangeArrowheads="1"/>
            </p:cNvSpPr>
            <p:nvPr/>
          </p:nvSpPr>
          <p:spPr bwMode="auto">
            <a:xfrm>
              <a:off x="2733675" y="2994025"/>
              <a:ext cx="271463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27690" name="Text Box 42"/>
            <p:cNvSpPr txBox="1">
              <a:spLocks noChangeArrowheads="1"/>
            </p:cNvSpPr>
            <p:nvPr/>
          </p:nvSpPr>
          <p:spPr bwMode="auto">
            <a:xfrm>
              <a:off x="3200400" y="2994025"/>
              <a:ext cx="2603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7691" name="Text Box 43"/>
            <p:cNvSpPr txBox="1">
              <a:spLocks noChangeArrowheads="1"/>
            </p:cNvSpPr>
            <p:nvPr/>
          </p:nvSpPr>
          <p:spPr bwMode="auto">
            <a:xfrm>
              <a:off x="3646488" y="2994025"/>
              <a:ext cx="322262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7692" name="Text Box 44"/>
            <p:cNvSpPr txBox="1">
              <a:spLocks noChangeArrowheads="1"/>
            </p:cNvSpPr>
            <p:nvPr/>
          </p:nvSpPr>
          <p:spPr bwMode="auto">
            <a:xfrm>
              <a:off x="4098925" y="2994025"/>
              <a:ext cx="2603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27693" name="Text Box 45"/>
            <p:cNvSpPr txBox="1">
              <a:spLocks noChangeArrowheads="1"/>
            </p:cNvSpPr>
            <p:nvPr/>
          </p:nvSpPr>
          <p:spPr bwMode="auto">
            <a:xfrm>
              <a:off x="4556125" y="2994025"/>
              <a:ext cx="295275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27694" name="Text Box 46"/>
            <p:cNvSpPr txBox="1">
              <a:spLocks noChangeArrowheads="1"/>
            </p:cNvSpPr>
            <p:nvPr/>
          </p:nvSpPr>
          <p:spPr bwMode="auto">
            <a:xfrm>
              <a:off x="4984750" y="2994025"/>
              <a:ext cx="271463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27695" name="Text Box 47"/>
            <p:cNvSpPr txBox="1">
              <a:spLocks noChangeArrowheads="1"/>
            </p:cNvSpPr>
            <p:nvPr/>
          </p:nvSpPr>
          <p:spPr bwMode="auto">
            <a:xfrm>
              <a:off x="5430838" y="2994025"/>
              <a:ext cx="271462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h</a:t>
              </a:r>
            </a:p>
          </p:txBody>
        </p:sp>
        <p:sp>
          <p:nvSpPr>
            <p:cNvPr id="27696" name="Text Box 48"/>
            <p:cNvSpPr txBox="1">
              <a:spLocks noChangeArrowheads="1"/>
            </p:cNvSpPr>
            <p:nvPr/>
          </p:nvSpPr>
          <p:spPr bwMode="auto">
            <a:xfrm>
              <a:off x="5895975" y="2994025"/>
              <a:ext cx="231775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27697" name="Oval 49"/>
            <p:cNvSpPr>
              <a:spLocks/>
            </p:cNvSpPr>
            <p:nvPr/>
          </p:nvSpPr>
          <p:spPr bwMode="auto">
            <a:xfrm>
              <a:off x="3203575" y="28194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8" name="Oval 50"/>
            <p:cNvSpPr>
              <a:spLocks/>
            </p:cNvSpPr>
            <p:nvPr/>
          </p:nvSpPr>
          <p:spPr bwMode="auto">
            <a:xfrm>
              <a:off x="2303463" y="28194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9" name="Oval 51"/>
            <p:cNvSpPr>
              <a:spLocks/>
            </p:cNvSpPr>
            <p:nvPr/>
          </p:nvSpPr>
          <p:spPr bwMode="auto">
            <a:xfrm>
              <a:off x="4103688" y="28194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0" name="Oval 52"/>
            <p:cNvSpPr>
              <a:spLocks/>
            </p:cNvSpPr>
            <p:nvPr/>
          </p:nvSpPr>
          <p:spPr bwMode="auto">
            <a:xfrm>
              <a:off x="5003800" y="28194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1" name="Oval 53"/>
            <p:cNvSpPr>
              <a:spLocks/>
            </p:cNvSpPr>
            <p:nvPr/>
          </p:nvSpPr>
          <p:spPr bwMode="auto">
            <a:xfrm>
              <a:off x="5903913" y="28194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2" name="Oval 54"/>
            <p:cNvSpPr>
              <a:spLocks/>
            </p:cNvSpPr>
            <p:nvPr/>
          </p:nvSpPr>
          <p:spPr bwMode="auto">
            <a:xfrm>
              <a:off x="3660775" y="28194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3" name="Oval 55"/>
            <p:cNvSpPr>
              <a:spLocks/>
            </p:cNvSpPr>
            <p:nvPr/>
          </p:nvSpPr>
          <p:spPr bwMode="auto">
            <a:xfrm>
              <a:off x="2760663" y="28194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4" name="Oval 56"/>
            <p:cNvSpPr>
              <a:spLocks/>
            </p:cNvSpPr>
            <p:nvPr/>
          </p:nvSpPr>
          <p:spPr bwMode="auto">
            <a:xfrm>
              <a:off x="4560888" y="28194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5" name="Oval 57"/>
            <p:cNvSpPr>
              <a:spLocks/>
            </p:cNvSpPr>
            <p:nvPr/>
          </p:nvSpPr>
          <p:spPr bwMode="auto">
            <a:xfrm>
              <a:off x="5461000" y="28194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6" name="Oval 58"/>
            <p:cNvSpPr>
              <a:spLocks/>
            </p:cNvSpPr>
            <p:nvPr/>
          </p:nvSpPr>
          <p:spPr bwMode="auto">
            <a:xfrm>
              <a:off x="6361113" y="28194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7" name="Text Box 59"/>
            <p:cNvSpPr txBox="1">
              <a:spLocks noChangeArrowheads="1"/>
            </p:cNvSpPr>
            <p:nvPr/>
          </p:nvSpPr>
          <p:spPr bwMode="auto">
            <a:xfrm>
              <a:off x="6350000" y="2995613"/>
              <a:ext cx="260350" cy="30638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k</a:t>
              </a:r>
            </a:p>
          </p:txBody>
        </p:sp>
        <p:cxnSp>
          <p:nvCxnSpPr>
            <p:cNvPr id="27708" name="AutoShape 60"/>
            <p:cNvCxnSpPr>
              <a:cxnSpLocks noChangeShapeType="1"/>
              <a:stCxn id="27698" idx="6"/>
              <a:endCxn id="27703" idx="2"/>
            </p:cNvCxnSpPr>
            <p:nvPr/>
          </p:nvCxnSpPr>
          <p:spPr bwMode="auto">
            <a:xfrm>
              <a:off x="2532063" y="2933700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709" name="AutoShape 61"/>
            <p:cNvCxnSpPr>
              <a:cxnSpLocks noChangeShapeType="1"/>
              <a:stCxn id="27703" idx="6"/>
              <a:endCxn id="27697" idx="2"/>
            </p:cNvCxnSpPr>
            <p:nvPr/>
          </p:nvCxnSpPr>
          <p:spPr bwMode="auto">
            <a:xfrm>
              <a:off x="2989263" y="2933700"/>
              <a:ext cx="214312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710" name="AutoShape 62"/>
            <p:cNvCxnSpPr>
              <a:cxnSpLocks noChangeShapeType="1"/>
              <a:stCxn id="27697" idx="6"/>
              <a:endCxn id="27702" idx="2"/>
            </p:cNvCxnSpPr>
            <p:nvPr/>
          </p:nvCxnSpPr>
          <p:spPr bwMode="auto">
            <a:xfrm>
              <a:off x="3432175" y="2933700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711" name="AutoShape 63"/>
            <p:cNvCxnSpPr>
              <a:cxnSpLocks noChangeShapeType="1"/>
              <a:stCxn id="27702" idx="6"/>
              <a:endCxn id="27699" idx="2"/>
            </p:cNvCxnSpPr>
            <p:nvPr/>
          </p:nvCxnSpPr>
          <p:spPr bwMode="auto">
            <a:xfrm>
              <a:off x="3889375" y="2933700"/>
              <a:ext cx="214313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712" name="AutoShape 64"/>
            <p:cNvCxnSpPr>
              <a:cxnSpLocks noChangeShapeType="1"/>
              <a:stCxn id="27699" idx="6"/>
              <a:endCxn id="27704" idx="2"/>
            </p:cNvCxnSpPr>
            <p:nvPr/>
          </p:nvCxnSpPr>
          <p:spPr bwMode="auto">
            <a:xfrm>
              <a:off x="4332288" y="2933700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713" name="AutoShape 65"/>
            <p:cNvCxnSpPr>
              <a:cxnSpLocks noChangeShapeType="1"/>
              <a:stCxn id="27704" idx="6"/>
              <a:endCxn id="27700" idx="2"/>
            </p:cNvCxnSpPr>
            <p:nvPr/>
          </p:nvCxnSpPr>
          <p:spPr bwMode="auto">
            <a:xfrm>
              <a:off x="4789488" y="2933700"/>
              <a:ext cx="214312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714" name="AutoShape 66"/>
            <p:cNvCxnSpPr>
              <a:cxnSpLocks noChangeShapeType="1"/>
              <a:stCxn id="27700" idx="6"/>
              <a:endCxn id="27705" idx="2"/>
            </p:cNvCxnSpPr>
            <p:nvPr/>
          </p:nvCxnSpPr>
          <p:spPr bwMode="auto">
            <a:xfrm>
              <a:off x="5232400" y="2933700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715" name="AutoShape 67"/>
            <p:cNvCxnSpPr>
              <a:cxnSpLocks noChangeShapeType="1"/>
              <a:stCxn id="27705" idx="6"/>
              <a:endCxn id="27701" idx="2"/>
            </p:cNvCxnSpPr>
            <p:nvPr/>
          </p:nvCxnSpPr>
          <p:spPr bwMode="auto">
            <a:xfrm>
              <a:off x="5689600" y="2933700"/>
              <a:ext cx="214313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716" name="AutoShape 68"/>
            <p:cNvCxnSpPr>
              <a:cxnSpLocks noChangeShapeType="1"/>
              <a:stCxn id="27701" idx="6"/>
              <a:endCxn id="27706" idx="2"/>
            </p:cNvCxnSpPr>
            <p:nvPr/>
          </p:nvCxnSpPr>
          <p:spPr bwMode="auto">
            <a:xfrm>
              <a:off x="6132513" y="2933700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7717" name="Oval 69"/>
            <p:cNvSpPr>
              <a:spLocks/>
            </p:cNvSpPr>
            <p:nvPr/>
          </p:nvSpPr>
          <p:spPr bwMode="auto">
            <a:xfrm>
              <a:off x="4103688" y="2411413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8" name="Oval 70"/>
            <p:cNvSpPr>
              <a:spLocks/>
            </p:cNvSpPr>
            <p:nvPr/>
          </p:nvSpPr>
          <p:spPr bwMode="auto">
            <a:xfrm>
              <a:off x="5461000" y="2411413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9" name="Oval 71"/>
            <p:cNvSpPr>
              <a:spLocks/>
            </p:cNvSpPr>
            <p:nvPr/>
          </p:nvSpPr>
          <p:spPr bwMode="auto">
            <a:xfrm>
              <a:off x="6361113" y="2411413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720" name="AutoShape 72"/>
            <p:cNvCxnSpPr>
              <a:cxnSpLocks noChangeShapeType="1"/>
              <a:stCxn id="27717" idx="6"/>
              <a:endCxn id="27718" idx="2"/>
            </p:cNvCxnSpPr>
            <p:nvPr/>
          </p:nvCxnSpPr>
          <p:spPr bwMode="auto">
            <a:xfrm>
              <a:off x="4332288" y="2525713"/>
              <a:ext cx="1128712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721" name="AutoShape 73"/>
            <p:cNvCxnSpPr>
              <a:cxnSpLocks noChangeShapeType="1"/>
              <a:stCxn id="27718" idx="6"/>
              <a:endCxn id="27719" idx="2"/>
            </p:cNvCxnSpPr>
            <p:nvPr/>
          </p:nvCxnSpPr>
          <p:spPr bwMode="auto">
            <a:xfrm>
              <a:off x="5689600" y="2525713"/>
              <a:ext cx="671513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722" name="AutoShape 74"/>
            <p:cNvCxnSpPr>
              <a:cxnSpLocks noChangeShapeType="1"/>
              <a:stCxn id="27699" idx="0"/>
              <a:endCxn id="27717" idx="4"/>
            </p:cNvCxnSpPr>
            <p:nvPr/>
          </p:nvCxnSpPr>
          <p:spPr bwMode="auto">
            <a:xfrm rot="5400000" flipH="1" flipV="1">
              <a:off x="4128295" y="2729707"/>
              <a:ext cx="179387" cy="158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7723" name="AutoShape 75"/>
            <p:cNvCxnSpPr>
              <a:cxnSpLocks noChangeShapeType="1"/>
              <a:stCxn id="27705" idx="0"/>
              <a:endCxn id="27718" idx="4"/>
            </p:cNvCxnSpPr>
            <p:nvPr/>
          </p:nvCxnSpPr>
          <p:spPr bwMode="auto">
            <a:xfrm rot="5400000" flipH="1" flipV="1">
              <a:off x="5485607" y="2729707"/>
              <a:ext cx="179387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7724" name="AutoShape 76"/>
            <p:cNvCxnSpPr>
              <a:cxnSpLocks noChangeShapeType="1"/>
              <a:stCxn id="27706" idx="0"/>
              <a:endCxn id="27719" idx="4"/>
            </p:cNvCxnSpPr>
            <p:nvPr/>
          </p:nvCxnSpPr>
          <p:spPr bwMode="auto">
            <a:xfrm rot="5400000" flipH="1" flipV="1">
              <a:off x="6385720" y="2729707"/>
              <a:ext cx="179387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767" name="AutoShape 119"/>
            <p:cNvSpPr>
              <a:spLocks/>
            </p:cNvSpPr>
            <p:nvPr/>
          </p:nvSpPr>
          <p:spPr bwMode="auto">
            <a:xfrm>
              <a:off x="4114800" y="1473200"/>
              <a:ext cx="228600" cy="4572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29"/>
          <p:cNvGrpSpPr/>
          <p:nvPr/>
        </p:nvGrpSpPr>
        <p:grpSpPr>
          <a:xfrm>
            <a:off x="1476375" y="4343400"/>
            <a:ext cx="5153025" cy="1676400"/>
            <a:chOff x="1476375" y="3078163"/>
            <a:chExt cx="5153025" cy="1676400"/>
          </a:xfrm>
        </p:grpSpPr>
        <p:sp>
          <p:nvSpPr>
            <p:cNvPr id="27725" name="Text Box 77"/>
            <p:cNvSpPr txBox="1">
              <a:spLocks noChangeArrowheads="1"/>
            </p:cNvSpPr>
            <p:nvPr/>
          </p:nvSpPr>
          <p:spPr bwMode="auto">
            <a:xfrm>
              <a:off x="1476375" y="4200525"/>
              <a:ext cx="682625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Level i</a:t>
              </a:r>
            </a:p>
          </p:txBody>
        </p:sp>
        <p:sp>
          <p:nvSpPr>
            <p:cNvPr id="27726" name="Text Box 78"/>
            <p:cNvSpPr txBox="1">
              <a:spLocks noChangeArrowheads="1"/>
            </p:cNvSpPr>
            <p:nvPr/>
          </p:nvSpPr>
          <p:spPr bwMode="auto">
            <a:xfrm>
              <a:off x="2316163" y="4448175"/>
              <a:ext cx="271462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27727" name="Text Box 79"/>
            <p:cNvSpPr txBox="1">
              <a:spLocks noChangeArrowheads="1"/>
            </p:cNvSpPr>
            <p:nvPr/>
          </p:nvSpPr>
          <p:spPr bwMode="auto">
            <a:xfrm>
              <a:off x="1476375" y="3787775"/>
              <a:ext cx="873125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Level i+1</a:t>
              </a:r>
            </a:p>
          </p:txBody>
        </p:sp>
        <p:sp>
          <p:nvSpPr>
            <p:cNvPr id="27728" name="Text Box 80"/>
            <p:cNvSpPr txBox="1">
              <a:spLocks noChangeArrowheads="1"/>
            </p:cNvSpPr>
            <p:nvPr/>
          </p:nvSpPr>
          <p:spPr bwMode="auto">
            <a:xfrm>
              <a:off x="2754313" y="4448175"/>
              <a:ext cx="271462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27729" name="Text Box 81"/>
            <p:cNvSpPr txBox="1">
              <a:spLocks noChangeArrowheads="1"/>
            </p:cNvSpPr>
            <p:nvPr/>
          </p:nvSpPr>
          <p:spPr bwMode="auto">
            <a:xfrm>
              <a:off x="3219450" y="4448175"/>
              <a:ext cx="2603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7730" name="Text Box 82"/>
            <p:cNvSpPr txBox="1">
              <a:spLocks noChangeArrowheads="1"/>
            </p:cNvSpPr>
            <p:nvPr/>
          </p:nvSpPr>
          <p:spPr bwMode="auto">
            <a:xfrm>
              <a:off x="3665538" y="4448175"/>
              <a:ext cx="322262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7731" name="Text Box 83"/>
            <p:cNvSpPr txBox="1">
              <a:spLocks noChangeArrowheads="1"/>
            </p:cNvSpPr>
            <p:nvPr/>
          </p:nvSpPr>
          <p:spPr bwMode="auto">
            <a:xfrm>
              <a:off x="4117975" y="4448175"/>
              <a:ext cx="2603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27732" name="Text Box 84"/>
            <p:cNvSpPr txBox="1">
              <a:spLocks noChangeArrowheads="1"/>
            </p:cNvSpPr>
            <p:nvPr/>
          </p:nvSpPr>
          <p:spPr bwMode="auto">
            <a:xfrm>
              <a:off x="4576763" y="4448175"/>
              <a:ext cx="295275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27733" name="Text Box 85"/>
            <p:cNvSpPr txBox="1">
              <a:spLocks noChangeArrowheads="1"/>
            </p:cNvSpPr>
            <p:nvPr/>
          </p:nvSpPr>
          <p:spPr bwMode="auto">
            <a:xfrm>
              <a:off x="5005388" y="4448175"/>
              <a:ext cx="271462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27734" name="Text Box 86"/>
            <p:cNvSpPr txBox="1">
              <a:spLocks noChangeArrowheads="1"/>
            </p:cNvSpPr>
            <p:nvPr/>
          </p:nvSpPr>
          <p:spPr bwMode="auto">
            <a:xfrm>
              <a:off x="5451475" y="4448175"/>
              <a:ext cx="271463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h</a:t>
              </a:r>
            </a:p>
          </p:txBody>
        </p:sp>
        <p:sp>
          <p:nvSpPr>
            <p:cNvPr id="27735" name="Text Box 87"/>
            <p:cNvSpPr txBox="1">
              <a:spLocks noChangeArrowheads="1"/>
            </p:cNvSpPr>
            <p:nvPr/>
          </p:nvSpPr>
          <p:spPr bwMode="auto">
            <a:xfrm>
              <a:off x="5916613" y="4448175"/>
              <a:ext cx="231775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27736" name="Oval 88"/>
            <p:cNvSpPr>
              <a:spLocks/>
            </p:cNvSpPr>
            <p:nvPr/>
          </p:nvSpPr>
          <p:spPr bwMode="auto">
            <a:xfrm>
              <a:off x="3224213" y="427355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7" name="Oval 89"/>
            <p:cNvSpPr>
              <a:spLocks/>
            </p:cNvSpPr>
            <p:nvPr/>
          </p:nvSpPr>
          <p:spPr bwMode="auto">
            <a:xfrm>
              <a:off x="2322513" y="427355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8" name="Oval 90"/>
            <p:cNvSpPr>
              <a:spLocks/>
            </p:cNvSpPr>
            <p:nvPr/>
          </p:nvSpPr>
          <p:spPr bwMode="auto">
            <a:xfrm>
              <a:off x="4114800" y="427355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9" name="Oval 91"/>
            <p:cNvSpPr>
              <a:spLocks/>
            </p:cNvSpPr>
            <p:nvPr/>
          </p:nvSpPr>
          <p:spPr bwMode="auto">
            <a:xfrm>
              <a:off x="5024438" y="427355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0" name="Oval 92"/>
            <p:cNvSpPr>
              <a:spLocks/>
            </p:cNvSpPr>
            <p:nvPr/>
          </p:nvSpPr>
          <p:spPr bwMode="auto">
            <a:xfrm>
              <a:off x="5922963" y="427355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1" name="Oval 93"/>
            <p:cNvSpPr>
              <a:spLocks/>
            </p:cNvSpPr>
            <p:nvPr/>
          </p:nvSpPr>
          <p:spPr bwMode="auto">
            <a:xfrm>
              <a:off x="3686175" y="427355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2" name="Oval 94"/>
            <p:cNvSpPr>
              <a:spLocks/>
            </p:cNvSpPr>
            <p:nvPr/>
          </p:nvSpPr>
          <p:spPr bwMode="auto">
            <a:xfrm>
              <a:off x="2779713" y="427355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3" name="Oval 95"/>
            <p:cNvSpPr>
              <a:spLocks/>
            </p:cNvSpPr>
            <p:nvPr/>
          </p:nvSpPr>
          <p:spPr bwMode="auto">
            <a:xfrm>
              <a:off x="4556125" y="427355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4" name="Oval 96"/>
            <p:cNvSpPr>
              <a:spLocks/>
            </p:cNvSpPr>
            <p:nvPr/>
          </p:nvSpPr>
          <p:spPr bwMode="auto">
            <a:xfrm>
              <a:off x="5481638" y="427355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5" name="Oval 97"/>
            <p:cNvSpPr>
              <a:spLocks/>
            </p:cNvSpPr>
            <p:nvPr/>
          </p:nvSpPr>
          <p:spPr bwMode="auto">
            <a:xfrm>
              <a:off x="6380163" y="427355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6" name="Text Box 98"/>
            <p:cNvSpPr txBox="1">
              <a:spLocks noChangeArrowheads="1"/>
            </p:cNvSpPr>
            <p:nvPr/>
          </p:nvSpPr>
          <p:spPr bwMode="auto">
            <a:xfrm>
              <a:off x="6369050" y="4448175"/>
              <a:ext cx="2603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k</a:t>
              </a:r>
            </a:p>
          </p:txBody>
        </p:sp>
        <p:cxnSp>
          <p:nvCxnSpPr>
            <p:cNvPr id="27747" name="AutoShape 99"/>
            <p:cNvCxnSpPr>
              <a:cxnSpLocks noChangeShapeType="1"/>
              <a:stCxn id="27737" idx="6"/>
              <a:endCxn id="27742" idx="2"/>
            </p:cNvCxnSpPr>
            <p:nvPr/>
          </p:nvCxnSpPr>
          <p:spPr bwMode="auto">
            <a:xfrm>
              <a:off x="2551113" y="4387850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748" name="AutoShape 100"/>
            <p:cNvCxnSpPr>
              <a:cxnSpLocks noChangeShapeType="1"/>
              <a:stCxn id="27742" idx="6"/>
              <a:endCxn id="27736" idx="2"/>
            </p:cNvCxnSpPr>
            <p:nvPr/>
          </p:nvCxnSpPr>
          <p:spPr bwMode="auto">
            <a:xfrm>
              <a:off x="3008313" y="4387850"/>
              <a:ext cx="2159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749" name="AutoShape 101"/>
            <p:cNvCxnSpPr>
              <a:cxnSpLocks noChangeShapeType="1"/>
              <a:stCxn id="27736" idx="6"/>
              <a:endCxn id="27741" idx="2"/>
            </p:cNvCxnSpPr>
            <p:nvPr/>
          </p:nvCxnSpPr>
          <p:spPr bwMode="auto">
            <a:xfrm>
              <a:off x="3452813" y="4387850"/>
              <a:ext cx="233362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750" name="AutoShape 102"/>
            <p:cNvCxnSpPr>
              <a:cxnSpLocks noChangeShapeType="1"/>
              <a:stCxn id="27741" idx="6"/>
              <a:endCxn id="27738" idx="2"/>
            </p:cNvCxnSpPr>
            <p:nvPr/>
          </p:nvCxnSpPr>
          <p:spPr bwMode="auto">
            <a:xfrm>
              <a:off x="3914775" y="4387850"/>
              <a:ext cx="200025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751" name="AutoShape 103"/>
            <p:cNvCxnSpPr>
              <a:cxnSpLocks noChangeShapeType="1"/>
              <a:stCxn id="27738" idx="6"/>
              <a:endCxn id="27743" idx="2"/>
            </p:cNvCxnSpPr>
            <p:nvPr/>
          </p:nvCxnSpPr>
          <p:spPr bwMode="auto">
            <a:xfrm>
              <a:off x="4343400" y="4387850"/>
              <a:ext cx="212725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752" name="AutoShape 104"/>
            <p:cNvCxnSpPr>
              <a:cxnSpLocks noChangeShapeType="1"/>
              <a:stCxn id="27743" idx="6"/>
              <a:endCxn id="27739" idx="2"/>
            </p:cNvCxnSpPr>
            <p:nvPr/>
          </p:nvCxnSpPr>
          <p:spPr bwMode="auto">
            <a:xfrm>
              <a:off x="4784725" y="4387850"/>
              <a:ext cx="239713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753" name="AutoShape 105"/>
            <p:cNvCxnSpPr>
              <a:cxnSpLocks noChangeShapeType="1"/>
              <a:stCxn id="27739" idx="6"/>
              <a:endCxn id="27744" idx="2"/>
            </p:cNvCxnSpPr>
            <p:nvPr/>
          </p:nvCxnSpPr>
          <p:spPr bwMode="auto">
            <a:xfrm>
              <a:off x="5253038" y="4387850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754" name="AutoShape 106"/>
            <p:cNvCxnSpPr>
              <a:cxnSpLocks noChangeShapeType="1"/>
              <a:stCxn id="27744" idx="6"/>
              <a:endCxn id="27740" idx="2"/>
            </p:cNvCxnSpPr>
            <p:nvPr/>
          </p:nvCxnSpPr>
          <p:spPr bwMode="auto">
            <a:xfrm>
              <a:off x="5710238" y="4387850"/>
              <a:ext cx="212725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755" name="AutoShape 107"/>
            <p:cNvCxnSpPr>
              <a:cxnSpLocks noChangeShapeType="1"/>
              <a:stCxn id="27740" idx="6"/>
              <a:endCxn id="27745" idx="2"/>
            </p:cNvCxnSpPr>
            <p:nvPr/>
          </p:nvCxnSpPr>
          <p:spPr bwMode="auto">
            <a:xfrm>
              <a:off x="6151563" y="4387850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7756" name="Oval 108"/>
            <p:cNvSpPr>
              <a:spLocks/>
            </p:cNvSpPr>
            <p:nvPr/>
          </p:nvSpPr>
          <p:spPr bwMode="auto">
            <a:xfrm>
              <a:off x="4114800" y="3863975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7" name="Oval 109"/>
            <p:cNvSpPr>
              <a:spLocks/>
            </p:cNvSpPr>
            <p:nvPr/>
          </p:nvSpPr>
          <p:spPr bwMode="auto">
            <a:xfrm>
              <a:off x="3224213" y="3863975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8" name="Oval 110"/>
            <p:cNvSpPr>
              <a:spLocks/>
            </p:cNvSpPr>
            <p:nvPr/>
          </p:nvSpPr>
          <p:spPr bwMode="auto">
            <a:xfrm>
              <a:off x="5481638" y="3863975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9" name="Oval 111"/>
            <p:cNvSpPr>
              <a:spLocks/>
            </p:cNvSpPr>
            <p:nvPr/>
          </p:nvSpPr>
          <p:spPr bwMode="auto">
            <a:xfrm>
              <a:off x="6380163" y="3863975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760" name="AutoShape 112"/>
            <p:cNvCxnSpPr>
              <a:cxnSpLocks noChangeShapeType="1"/>
              <a:stCxn id="27757" idx="6"/>
              <a:endCxn id="27756" idx="2"/>
            </p:cNvCxnSpPr>
            <p:nvPr/>
          </p:nvCxnSpPr>
          <p:spPr bwMode="auto">
            <a:xfrm>
              <a:off x="3452813" y="3978275"/>
              <a:ext cx="661987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761" name="AutoShape 113"/>
            <p:cNvCxnSpPr>
              <a:cxnSpLocks noChangeShapeType="1"/>
              <a:stCxn id="27756" idx="6"/>
              <a:endCxn id="27758" idx="2"/>
            </p:cNvCxnSpPr>
            <p:nvPr/>
          </p:nvCxnSpPr>
          <p:spPr bwMode="auto">
            <a:xfrm>
              <a:off x="4343400" y="3978275"/>
              <a:ext cx="1138238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762" name="AutoShape 114"/>
            <p:cNvCxnSpPr>
              <a:cxnSpLocks noChangeShapeType="1"/>
              <a:stCxn id="27758" idx="6"/>
              <a:endCxn id="27759" idx="2"/>
            </p:cNvCxnSpPr>
            <p:nvPr/>
          </p:nvCxnSpPr>
          <p:spPr bwMode="auto">
            <a:xfrm>
              <a:off x="5710238" y="3978275"/>
              <a:ext cx="669925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763" name="AutoShape 115"/>
            <p:cNvCxnSpPr>
              <a:cxnSpLocks noChangeShapeType="1"/>
              <a:stCxn id="27736" idx="0"/>
              <a:endCxn id="27757" idx="4"/>
            </p:cNvCxnSpPr>
            <p:nvPr/>
          </p:nvCxnSpPr>
          <p:spPr bwMode="auto">
            <a:xfrm rot="5400000" flipH="1" flipV="1">
              <a:off x="3248026" y="4183063"/>
              <a:ext cx="180975" cy="158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7764" name="AutoShape 116"/>
            <p:cNvCxnSpPr>
              <a:cxnSpLocks noChangeShapeType="1"/>
              <a:stCxn id="27738" idx="0"/>
              <a:endCxn id="27756" idx="4"/>
            </p:cNvCxnSpPr>
            <p:nvPr/>
          </p:nvCxnSpPr>
          <p:spPr bwMode="auto">
            <a:xfrm rot="5400000" flipH="1" flipV="1">
              <a:off x="4138613" y="4183063"/>
              <a:ext cx="180975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7765" name="AutoShape 117"/>
            <p:cNvCxnSpPr>
              <a:cxnSpLocks noChangeShapeType="1"/>
              <a:stCxn id="27744" idx="0"/>
              <a:endCxn id="27758" idx="4"/>
            </p:cNvCxnSpPr>
            <p:nvPr/>
          </p:nvCxnSpPr>
          <p:spPr bwMode="auto">
            <a:xfrm rot="5400000" flipH="1" flipV="1">
              <a:off x="5505451" y="4183063"/>
              <a:ext cx="180975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7766" name="AutoShape 118"/>
            <p:cNvCxnSpPr>
              <a:cxnSpLocks noChangeShapeType="1"/>
              <a:stCxn id="27745" idx="0"/>
              <a:endCxn id="27759" idx="4"/>
            </p:cNvCxnSpPr>
            <p:nvPr/>
          </p:nvCxnSpPr>
          <p:spPr bwMode="auto">
            <a:xfrm rot="5400000" flipH="1" flipV="1">
              <a:off x="6403976" y="4183063"/>
              <a:ext cx="180975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768" name="AutoShape 120"/>
            <p:cNvSpPr>
              <a:spLocks/>
            </p:cNvSpPr>
            <p:nvPr/>
          </p:nvSpPr>
          <p:spPr bwMode="auto">
            <a:xfrm>
              <a:off x="4114800" y="3078163"/>
              <a:ext cx="228600" cy="4572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Correctness Proof Outline</a:t>
            </a:r>
            <a:endParaRPr lang="en-US"/>
          </a:p>
        </p:txBody>
      </p:sp>
      <p:sp>
        <p:nvSpPr>
          <p:cNvPr id="31745" name="Rectangle 1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8013" cy="5257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level </a:t>
            </a:r>
            <a:r>
              <a:rPr lang="en-US" sz="2400" dirty="0" smtClean="0"/>
              <a:t>by level stabilization proof</a:t>
            </a:r>
          </a:p>
          <a:p>
            <a:r>
              <a:rPr lang="en-US" sz="2400" dirty="0" smtClean="0"/>
              <a:t>assume bottom level is connected. </a:t>
            </a:r>
          </a:p>
          <a:p>
            <a:pPr lvl="1"/>
            <a:r>
              <a:rPr lang="en-US" sz="2400" dirty="0" smtClean="0"/>
              <a:t>stabilization of </a:t>
            </a:r>
            <a:r>
              <a:rPr lang="en-US" sz="2400" dirty="0" smtClean="0">
                <a:solidFill>
                  <a:schemeClr val="accent6"/>
                </a:solidFill>
              </a:rPr>
              <a:t>L-corona</a:t>
            </a:r>
          </a:p>
          <a:p>
            <a:pPr lvl="2"/>
            <a:r>
              <a:rPr lang="en-US" sz="2400" dirty="0" smtClean="0">
                <a:solidFill>
                  <a:schemeClr val="accent6"/>
                </a:solidFill>
              </a:rPr>
              <a:t>closure</a:t>
            </a:r>
            <a:r>
              <a:rPr lang="en-US" sz="2400" dirty="0" smtClean="0"/>
              <a:t> – link connecting consequent nodes is never removed</a:t>
            </a:r>
          </a:p>
          <a:p>
            <a:pPr lvl="2"/>
            <a:r>
              <a:rPr lang="en-US" sz="2400" dirty="0" smtClean="0">
                <a:solidFill>
                  <a:schemeClr val="accent6"/>
                </a:solidFill>
              </a:rPr>
              <a:t>convergence</a:t>
            </a:r>
            <a:r>
              <a:rPr lang="en-US" sz="2400" dirty="0" smtClean="0"/>
              <a:t> – path connecting consequent nodes is always shortened</a:t>
            </a:r>
          </a:p>
          <a:p>
            <a:pPr lvl="1"/>
            <a:r>
              <a:rPr lang="en-US" sz="2400" dirty="0" smtClean="0"/>
              <a:t>stabilization of </a:t>
            </a:r>
            <a:r>
              <a:rPr lang="en-US" sz="2400" dirty="0" smtClean="0">
                <a:solidFill>
                  <a:schemeClr val="accent6"/>
                </a:solidFill>
              </a:rPr>
              <a:t>S-corona</a:t>
            </a:r>
            <a:r>
              <a:rPr lang="en-US" sz="2400" dirty="0" smtClean="0"/>
              <a:t> (by level)</a:t>
            </a:r>
          </a:p>
          <a:p>
            <a:pPr lvl="2"/>
            <a:r>
              <a:rPr lang="en-US" sz="2400" dirty="0" smtClean="0"/>
              <a:t>assume lower level(s) are stable,</a:t>
            </a:r>
          </a:p>
          <a:p>
            <a:pPr lvl="2"/>
            <a:r>
              <a:rPr lang="en-US" sz="2400" dirty="0" smtClean="0">
                <a:solidFill>
                  <a:schemeClr val="accent6"/>
                </a:solidFill>
              </a:rPr>
              <a:t>closure</a:t>
            </a:r>
            <a:r>
              <a:rPr lang="en-US" sz="2400" dirty="0" smtClean="0"/>
              <a:t> – a node UP/DOWN state only changes a finite number of times</a:t>
            </a:r>
          </a:p>
          <a:p>
            <a:pPr lvl="2"/>
            <a:r>
              <a:rPr lang="en-US" sz="2400" dirty="0" smtClean="0">
                <a:solidFill>
                  <a:schemeClr val="accent6"/>
                </a:solidFill>
              </a:rPr>
              <a:t>convergence</a:t>
            </a:r>
            <a:r>
              <a:rPr lang="en-US" sz="2400" dirty="0" smtClean="0"/>
              <a:t> – eventually satisfy the predicate rules of a skip-list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Skip-graph</a:t>
            </a:r>
            <a:endParaRPr lang="en-US" dirty="0"/>
          </a:p>
        </p:txBody>
      </p:sp>
      <p:sp>
        <p:nvSpPr>
          <p:cNvPr id="238" name="Content Placeholder 237"/>
          <p:cNvSpPr>
            <a:spLocks noGrp="1"/>
          </p:cNvSpPr>
          <p:nvPr>
            <p:ph idx="1"/>
          </p:nvPr>
        </p:nvSpPr>
        <p:spPr>
          <a:xfrm>
            <a:off x="457201" y="1190625"/>
            <a:ext cx="7772399" cy="4524375"/>
          </a:xfrm>
        </p:spPr>
        <p:txBody>
          <a:bodyPr/>
          <a:lstStyle/>
          <a:p>
            <a:r>
              <a:rPr lang="en-US" sz="2400" dirty="0" smtClean="0"/>
              <a:t>a single node can disconnect a skip list. 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olution</a:t>
            </a:r>
            <a:r>
              <a:rPr lang="en-US" sz="2400" dirty="0" smtClean="0"/>
              <a:t>: concurrently </a:t>
            </a:r>
            <a:r>
              <a:rPr lang="en-US" sz="2400" dirty="0" smtClean="0"/>
              <a:t>construct a </a:t>
            </a:r>
            <a:r>
              <a:rPr lang="en-US" sz="2400" dirty="0" smtClean="0"/>
              <a:t>skip-list </a:t>
            </a:r>
            <a:r>
              <a:rPr lang="en-US" sz="2400" dirty="0" smtClean="0"/>
              <a:t>of out the remaining </a:t>
            </a:r>
            <a:r>
              <a:rPr lang="en-US" sz="2400" dirty="0" smtClean="0"/>
              <a:t>nodes </a:t>
            </a:r>
            <a:r>
              <a:rPr lang="en-US" sz="2400" dirty="0" smtClean="0"/>
              <a:t>that are not upgraded </a:t>
            </a:r>
            <a:r>
              <a:rPr lang="en-US" sz="2400" dirty="0" smtClean="0"/>
              <a:t> to </a:t>
            </a:r>
            <a:r>
              <a:rPr lang="en-US" sz="2400" dirty="0" smtClean="0"/>
              <a:t>the next levels.</a:t>
            </a:r>
          </a:p>
        </p:txBody>
      </p:sp>
      <p:grpSp>
        <p:nvGrpSpPr>
          <p:cNvPr id="252" name="Group 251"/>
          <p:cNvGrpSpPr/>
          <p:nvPr/>
        </p:nvGrpSpPr>
        <p:grpSpPr>
          <a:xfrm>
            <a:off x="1756121" y="2794784"/>
            <a:ext cx="5562600" cy="3919954"/>
            <a:chOff x="3505200" y="2861846"/>
            <a:chExt cx="5562600" cy="3919954"/>
          </a:xfrm>
        </p:grpSpPr>
        <p:cxnSp>
          <p:nvCxnSpPr>
            <p:cNvPr id="189" name="AutoShape 47"/>
            <p:cNvCxnSpPr>
              <a:cxnSpLocks noChangeShapeType="1"/>
              <a:stCxn id="73" idx="0"/>
              <a:endCxn id="183" idx="4"/>
            </p:cNvCxnSpPr>
            <p:nvPr/>
          </p:nvCxnSpPr>
          <p:spPr bwMode="auto">
            <a:xfrm rot="5400000" flipH="1" flipV="1">
              <a:off x="5757862" y="5339140"/>
              <a:ext cx="685800" cy="1588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headEnd/>
              <a:tailEnd type="triangle" w="med" len="med"/>
            </a:ln>
            <a:effectLst/>
          </p:spPr>
        </p:cxnSp>
        <p:cxnSp>
          <p:nvCxnSpPr>
            <p:cNvPr id="195" name="AutoShape 47"/>
            <p:cNvCxnSpPr>
              <a:cxnSpLocks noChangeShapeType="1"/>
              <a:stCxn id="71" idx="0"/>
              <a:endCxn id="184" idx="4"/>
            </p:cNvCxnSpPr>
            <p:nvPr/>
          </p:nvCxnSpPr>
          <p:spPr bwMode="auto">
            <a:xfrm rot="5400000" flipH="1" flipV="1">
              <a:off x="7100887" y="5339140"/>
              <a:ext cx="685800" cy="1588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headEnd/>
              <a:tailEnd type="triangle" w="med" len="med"/>
            </a:ln>
            <a:effectLst/>
          </p:spPr>
        </p:cxnSp>
        <p:cxnSp>
          <p:nvCxnSpPr>
            <p:cNvPr id="64" name="Straight Connector 63"/>
            <p:cNvCxnSpPr>
              <a:stCxn id="27" idx="4"/>
              <a:endCxn id="77" idx="4"/>
            </p:cNvCxnSpPr>
            <p:nvPr/>
          </p:nvCxnSpPr>
          <p:spPr bwMode="auto">
            <a:xfrm rot="5400000" flipH="1" flipV="1">
              <a:off x="8404324" y="5940702"/>
              <a:ext cx="426837" cy="36671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22" idx="4"/>
              <a:endCxn id="72" idx="4"/>
            </p:cNvCxnSpPr>
            <p:nvPr/>
          </p:nvCxnSpPr>
          <p:spPr bwMode="auto">
            <a:xfrm rot="5400000" flipH="1" flipV="1">
              <a:off x="7947124" y="5940702"/>
              <a:ext cx="426837" cy="36671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26" idx="4"/>
              <a:endCxn id="76" idx="4"/>
            </p:cNvCxnSpPr>
            <p:nvPr/>
          </p:nvCxnSpPr>
          <p:spPr bwMode="auto">
            <a:xfrm rot="5400000" flipH="1" flipV="1">
              <a:off x="7499830" y="5945084"/>
              <a:ext cx="426837" cy="3579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21" idx="4"/>
              <a:endCxn id="71" idx="4"/>
            </p:cNvCxnSpPr>
            <p:nvPr/>
          </p:nvCxnSpPr>
          <p:spPr bwMode="auto">
            <a:xfrm rot="5400000" flipH="1" flipV="1">
              <a:off x="7047011" y="5940702"/>
              <a:ext cx="426837" cy="36671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25" idx="4"/>
              <a:endCxn id="75" idx="4"/>
            </p:cNvCxnSpPr>
            <p:nvPr/>
          </p:nvCxnSpPr>
          <p:spPr bwMode="auto">
            <a:xfrm rot="5400000" flipH="1" flipV="1">
              <a:off x="6604099" y="5940702"/>
              <a:ext cx="426837" cy="36671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20" idx="4"/>
              <a:endCxn id="70" idx="4"/>
            </p:cNvCxnSpPr>
            <p:nvPr/>
          </p:nvCxnSpPr>
          <p:spPr bwMode="auto">
            <a:xfrm rot="5400000" flipH="1" flipV="1">
              <a:off x="6146899" y="5940702"/>
              <a:ext cx="426837" cy="36671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23" idx="4"/>
              <a:endCxn id="73" idx="4"/>
            </p:cNvCxnSpPr>
            <p:nvPr/>
          </p:nvCxnSpPr>
          <p:spPr bwMode="auto">
            <a:xfrm rot="5400000" flipH="1" flipV="1">
              <a:off x="5703986" y="5940702"/>
              <a:ext cx="426837" cy="36671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18" idx="4"/>
              <a:endCxn id="68" idx="4"/>
            </p:cNvCxnSpPr>
            <p:nvPr/>
          </p:nvCxnSpPr>
          <p:spPr bwMode="auto">
            <a:xfrm rot="5400000" flipH="1" flipV="1">
              <a:off x="5246786" y="5940702"/>
              <a:ext cx="426837" cy="36671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24" idx="4"/>
              <a:endCxn id="74" idx="4"/>
            </p:cNvCxnSpPr>
            <p:nvPr/>
          </p:nvCxnSpPr>
          <p:spPr bwMode="auto">
            <a:xfrm rot="5400000" flipH="1" flipV="1">
              <a:off x="4803874" y="5940702"/>
              <a:ext cx="426837" cy="36671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19" idx="4"/>
              <a:endCxn id="69" idx="4"/>
            </p:cNvCxnSpPr>
            <p:nvPr/>
          </p:nvCxnSpPr>
          <p:spPr bwMode="auto">
            <a:xfrm rot="5400000" flipH="1" flipV="1">
              <a:off x="4346674" y="5940702"/>
              <a:ext cx="426837" cy="36671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Oval 16"/>
            <p:cNvSpPr>
              <a:spLocks/>
            </p:cNvSpPr>
            <p:nvPr/>
          </p:nvSpPr>
          <p:spPr bwMode="auto">
            <a:xfrm>
              <a:off x="5529262" y="568204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17"/>
            <p:cNvSpPr>
              <a:spLocks/>
            </p:cNvSpPr>
            <p:nvPr/>
          </p:nvSpPr>
          <p:spPr bwMode="auto">
            <a:xfrm>
              <a:off x="4629150" y="568204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18"/>
            <p:cNvSpPr>
              <a:spLocks/>
            </p:cNvSpPr>
            <p:nvPr/>
          </p:nvSpPr>
          <p:spPr bwMode="auto">
            <a:xfrm>
              <a:off x="6429375" y="568204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19"/>
            <p:cNvSpPr>
              <a:spLocks/>
            </p:cNvSpPr>
            <p:nvPr/>
          </p:nvSpPr>
          <p:spPr bwMode="auto">
            <a:xfrm>
              <a:off x="7329487" y="568204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20"/>
            <p:cNvSpPr>
              <a:spLocks/>
            </p:cNvSpPr>
            <p:nvPr/>
          </p:nvSpPr>
          <p:spPr bwMode="auto">
            <a:xfrm>
              <a:off x="8229600" y="568204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Oval 21"/>
            <p:cNvSpPr>
              <a:spLocks/>
            </p:cNvSpPr>
            <p:nvPr/>
          </p:nvSpPr>
          <p:spPr bwMode="auto">
            <a:xfrm>
              <a:off x="5986462" y="568204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22"/>
            <p:cNvSpPr>
              <a:spLocks/>
            </p:cNvSpPr>
            <p:nvPr/>
          </p:nvSpPr>
          <p:spPr bwMode="auto">
            <a:xfrm>
              <a:off x="5086350" y="568204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Oval 23"/>
            <p:cNvSpPr>
              <a:spLocks/>
            </p:cNvSpPr>
            <p:nvPr/>
          </p:nvSpPr>
          <p:spPr bwMode="auto">
            <a:xfrm>
              <a:off x="6886575" y="568204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Oval 24"/>
            <p:cNvSpPr>
              <a:spLocks/>
            </p:cNvSpPr>
            <p:nvPr/>
          </p:nvSpPr>
          <p:spPr bwMode="auto">
            <a:xfrm>
              <a:off x="7777924" y="568204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25"/>
            <p:cNvSpPr>
              <a:spLocks/>
            </p:cNvSpPr>
            <p:nvPr/>
          </p:nvSpPr>
          <p:spPr bwMode="auto">
            <a:xfrm>
              <a:off x="8686800" y="568204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3505200" y="5834440"/>
              <a:ext cx="271463" cy="30995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dirty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4321174" y="6220598"/>
              <a:ext cx="271463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505200" y="4920040"/>
              <a:ext cx="271463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505200" y="3929440"/>
              <a:ext cx="282574" cy="30995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505200" y="3015040"/>
              <a:ext cx="271463" cy="30995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4759324" y="6220598"/>
              <a:ext cx="271463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5226049" y="6220598"/>
              <a:ext cx="2603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5672137" y="6220598"/>
              <a:ext cx="322262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6124574" y="6220598"/>
              <a:ext cx="2603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6581774" y="6220598"/>
              <a:ext cx="295275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7010399" y="6220598"/>
              <a:ext cx="271463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7456487" y="6220598"/>
              <a:ext cx="271462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>
                  <a:solidFill>
                    <a:srgbClr val="000000"/>
                  </a:solidFill>
                </a:rPr>
                <a:t>h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7921624" y="6220598"/>
              <a:ext cx="231775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8" name="Oval 16"/>
            <p:cNvSpPr>
              <a:spLocks/>
            </p:cNvSpPr>
            <p:nvPr/>
          </p:nvSpPr>
          <p:spPr bwMode="auto">
            <a:xfrm>
              <a:off x="5162549" y="6108877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7"/>
            <p:cNvSpPr>
              <a:spLocks/>
            </p:cNvSpPr>
            <p:nvPr/>
          </p:nvSpPr>
          <p:spPr bwMode="auto">
            <a:xfrm>
              <a:off x="4262437" y="6108877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8"/>
            <p:cNvSpPr>
              <a:spLocks/>
            </p:cNvSpPr>
            <p:nvPr/>
          </p:nvSpPr>
          <p:spPr bwMode="auto">
            <a:xfrm>
              <a:off x="6062662" y="6108877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9"/>
            <p:cNvSpPr>
              <a:spLocks/>
            </p:cNvSpPr>
            <p:nvPr/>
          </p:nvSpPr>
          <p:spPr bwMode="auto">
            <a:xfrm>
              <a:off x="6962774" y="6108877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0"/>
            <p:cNvSpPr>
              <a:spLocks/>
            </p:cNvSpPr>
            <p:nvPr/>
          </p:nvSpPr>
          <p:spPr bwMode="auto">
            <a:xfrm>
              <a:off x="7862887" y="6108877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1"/>
            <p:cNvSpPr>
              <a:spLocks/>
            </p:cNvSpPr>
            <p:nvPr/>
          </p:nvSpPr>
          <p:spPr bwMode="auto">
            <a:xfrm>
              <a:off x="5619749" y="6108877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2"/>
            <p:cNvSpPr>
              <a:spLocks/>
            </p:cNvSpPr>
            <p:nvPr/>
          </p:nvSpPr>
          <p:spPr bwMode="auto">
            <a:xfrm>
              <a:off x="4719637" y="6108877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3"/>
            <p:cNvSpPr>
              <a:spLocks/>
            </p:cNvSpPr>
            <p:nvPr/>
          </p:nvSpPr>
          <p:spPr bwMode="auto">
            <a:xfrm>
              <a:off x="6519862" y="6108877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4"/>
            <p:cNvSpPr>
              <a:spLocks/>
            </p:cNvSpPr>
            <p:nvPr/>
          </p:nvSpPr>
          <p:spPr bwMode="auto">
            <a:xfrm>
              <a:off x="7419974" y="6108877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5"/>
            <p:cNvSpPr>
              <a:spLocks/>
            </p:cNvSpPr>
            <p:nvPr/>
          </p:nvSpPr>
          <p:spPr bwMode="auto">
            <a:xfrm>
              <a:off x="8320087" y="6108877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8375649" y="6220598"/>
              <a:ext cx="2603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>
                  <a:solidFill>
                    <a:srgbClr val="000000"/>
                  </a:solidFill>
                </a:rPr>
                <a:t>k</a:t>
              </a:r>
            </a:p>
          </p:txBody>
        </p:sp>
        <p:cxnSp>
          <p:nvCxnSpPr>
            <p:cNvPr id="29" name="AutoShape 27"/>
            <p:cNvCxnSpPr>
              <a:cxnSpLocks noChangeShapeType="1"/>
              <a:stCxn id="19" idx="6"/>
              <a:endCxn id="24" idx="2"/>
            </p:cNvCxnSpPr>
            <p:nvPr/>
          </p:nvCxnSpPr>
          <p:spPr bwMode="auto">
            <a:xfrm>
              <a:off x="4491037" y="6223177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0" name="AutoShape 28"/>
            <p:cNvCxnSpPr>
              <a:cxnSpLocks noChangeShapeType="1"/>
              <a:stCxn id="24" idx="6"/>
              <a:endCxn id="18" idx="2"/>
            </p:cNvCxnSpPr>
            <p:nvPr/>
          </p:nvCxnSpPr>
          <p:spPr bwMode="auto">
            <a:xfrm>
              <a:off x="4948237" y="6223177"/>
              <a:ext cx="214312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1" name="AutoShape 29"/>
            <p:cNvCxnSpPr>
              <a:cxnSpLocks noChangeShapeType="1"/>
              <a:stCxn id="18" idx="6"/>
              <a:endCxn id="23" idx="2"/>
            </p:cNvCxnSpPr>
            <p:nvPr/>
          </p:nvCxnSpPr>
          <p:spPr bwMode="auto">
            <a:xfrm>
              <a:off x="5391149" y="6223177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2" name="AutoShape 30"/>
            <p:cNvCxnSpPr>
              <a:cxnSpLocks noChangeShapeType="1"/>
              <a:stCxn id="23" idx="6"/>
              <a:endCxn id="20" idx="2"/>
            </p:cNvCxnSpPr>
            <p:nvPr/>
          </p:nvCxnSpPr>
          <p:spPr bwMode="auto">
            <a:xfrm>
              <a:off x="5848349" y="6223177"/>
              <a:ext cx="214313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3" name="AutoShape 31"/>
            <p:cNvCxnSpPr>
              <a:cxnSpLocks noChangeShapeType="1"/>
              <a:stCxn id="20" idx="6"/>
              <a:endCxn id="25" idx="2"/>
            </p:cNvCxnSpPr>
            <p:nvPr/>
          </p:nvCxnSpPr>
          <p:spPr bwMode="auto">
            <a:xfrm>
              <a:off x="6291262" y="6223177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4" name="AutoShape 32"/>
            <p:cNvCxnSpPr>
              <a:cxnSpLocks noChangeShapeType="1"/>
              <a:stCxn id="25" idx="6"/>
              <a:endCxn id="21" idx="2"/>
            </p:cNvCxnSpPr>
            <p:nvPr/>
          </p:nvCxnSpPr>
          <p:spPr bwMode="auto">
            <a:xfrm>
              <a:off x="6748462" y="6223177"/>
              <a:ext cx="214312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5" name="AutoShape 33"/>
            <p:cNvCxnSpPr>
              <a:cxnSpLocks noChangeShapeType="1"/>
              <a:stCxn id="21" idx="6"/>
              <a:endCxn id="26" idx="2"/>
            </p:cNvCxnSpPr>
            <p:nvPr/>
          </p:nvCxnSpPr>
          <p:spPr bwMode="auto">
            <a:xfrm>
              <a:off x="7191374" y="6223177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6" name="AutoShape 34"/>
            <p:cNvCxnSpPr>
              <a:cxnSpLocks noChangeShapeType="1"/>
              <a:stCxn id="26" idx="6"/>
              <a:endCxn id="22" idx="2"/>
            </p:cNvCxnSpPr>
            <p:nvPr/>
          </p:nvCxnSpPr>
          <p:spPr bwMode="auto">
            <a:xfrm>
              <a:off x="7648574" y="6223177"/>
              <a:ext cx="214313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7" name="AutoShape 35"/>
            <p:cNvCxnSpPr>
              <a:cxnSpLocks noChangeShapeType="1"/>
              <a:stCxn id="22" idx="6"/>
              <a:endCxn id="27" idx="2"/>
            </p:cNvCxnSpPr>
            <p:nvPr/>
          </p:nvCxnSpPr>
          <p:spPr bwMode="auto">
            <a:xfrm>
              <a:off x="8091487" y="6223177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8" name="Oval 36"/>
            <p:cNvSpPr>
              <a:spLocks/>
            </p:cNvSpPr>
            <p:nvPr/>
          </p:nvSpPr>
          <p:spPr bwMode="auto">
            <a:xfrm>
              <a:off x="6062662" y="522484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37"/>
            <p:cNvSpPr>
              <a:spLocks/>
            </p:cNvSpPr>
            <p:nvPr/>
          </p:nvSpPr>
          <p:spPr bwMode="auto">
            <a:xfrm>
              <a:off x="4719637" y="522484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8"/>
            <p:cNvSpPr>
              <a:spLocks/>
            </p:cNvSpPr>
            <p:nvPr/>
          </p:nvSpPr>
          <p:spPr bwMode="auto">
            <a:xfrm>
              <a:off x="7419974" y="522484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39"/>
            <p:cNvSpPr>
              <a:spLocks/>
            </p:cNvSpPr>
            <p:nvPr/>
          </p:nvSpPr>
          <p:spPr bwMode="auto">
            <a:xfrm>
              <a:off x="8320087" y="522484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2" name="AutoShape 40"/>
            <p:cNvCxnSpPr>
              <a:cxnSpLocks noChangeShapeType="1"/>
              <a:stCxn id="39" idx="6"/>
              <a:endCxn id="38" idx="2"/>
            </p:cNvCxnSpPr>
            <p:nvPr/>
          </p:nvCxnSpPr>
          <p:spPr bwMode="auto">
            <a:xfrm>
              <a:off x="4948237" y="5339140"/>
              <a:ext cx="1114425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43" name="AutoShape 41"/>
            <p:cNvCxnSpPr>
              <a:cxnSpLocks noChangeShapeType="1"/>
              <a:stCxn id="38" idx="6"/>
              <a:endCxn id="40" idx="2"/>
            </p:cNvCxnSpPr>
            <p:nvPr/>
          </p:nvCxnSpPr>
          <p:spPr bwMode="auto">
            <a:xfrm>
              <a:off x="6291262" y="5339140"/>
              <a:ext cx="1128712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44" name="AutoShape 42"/>
            <p:cNvCxnSpPr>
              <a:cxnSpLocks noChangeShapeType="1"/>
              <a:stCxn id="40" idx="6"/>
              <a:endCxn id="41" idx="2"/>
            </p:cNvCxnSpPr>
            <p:nvPr/>
          </p:nvCxnSpPr>
          <p:spPr bwMode="auto">
            <a:xfrm>
              <a:off x="7648574" y="5339140"/>
              <a:ext cx="671513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5" name="Oval 43"/>
            <p:cNvSpPr>
              <a:spLocks/>
            </p:cNvSpPr>
            <p:nvPr/>
          </p:nvSpPr>
          <p:spPr bwMode="auto">
            <a:xfrm>
              <a:off x="6062662" y="423424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44"/>
            <p:cNvSpPr>
              <a:spLocks/>
            </p:cNvSpPr>
            <p:nvPr/>
          </p:nvSpPr>
          <p:spPr bwMode="auto">
            <a:xfrm>
              <a:off x="8320087" y="423424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" name="AutoShape 45"/>
            <p:cNvCxnSpPr>
              <a:cxnSpLocks noChangeShapeType="1"/>
              <a:stCxn id="45" idx="6"/>
              <a:endCxn id="46" idx="2"/>
            </p:cNvCxnSpPr>
            <p:nvPr/>
          </p:nvCxnSpPr>
          <p:spPr bwMode="auto">
            <a:xfrm>
              <a:off x="6291262" y="4348540"/>
              <a:ext cx="2028825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8" name="Oval 46"/>
            <p:cNvSpPr>
              <a:spLocks/>
            </p:cNvSpPr>
            <p:nvPr/>
          </p:nvSpPr>
          <p:spPr bwMode="auto">
            <a:xfrm>
              <a:off x="8320087" y="331984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9" name="AutoShape 47"/>
            <p:cNvCxnSpPr>
              <a:cxnSpLocks noChangeShapeType="1"/>
              <a:stCxn id="24" idx="0"/>
              <a:endCxn id="39" idx="4"/>
            </p:cNvCxnSpPr>
            <p:nvPr/>
          </p:nvCxnSpPr>
          <p:spPr bwMode="auto">
            <a:xfrm rot="5400000" flipH="1" flipV="1">
              <a:off x="4506219" y="5781159"/>
              <a:ext cx="655437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0" name="AutoShape 48"/>
            <p:cNvCxnSpPr>
              <a:cxnSpLocks noChangeShapeType="1"/>
              <a:stCxn id="20" idx="0"/>
              <a:endCxn id="38" idx="4"/>
            </p:cNvCxnSpPr>
            <p:nvPr/>
          </p:nvCxnSpPr>
          <p:spPr bwMode="auto">
            <a:xfrm rot="5400000" flipH="1" flipV="1">
              <a:off x="5849244" y="5781159"/>
              <a:ext cx="655437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1" name="AutoShape 49"/>
            <p:cNvCxnSpPr>
              <a:cxnSpLocks noChangeShapeType="1"/>
              <a:stCxn id="26" idx="0"/>
              <a:endCxn id="40" idx="4"/>
            </p:cNvCxnSpPr>
            <p:nvPr/>
          </p:nvCxnSpPr>
          <p:spPr bwMode="auto">
            <a:xfrm rot="5400000" flipH="1" flipV="1">
              <a:off x="7206556" y="5781159"/>
              <a:ext cx="655437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" name="AutoShape 50"/>
            <p:cNvCxnSpPr>
              <a:cxnSpLocks noChangeShapeType="1"/>
              <a:stCxn id="27" idx="0"/>
              <a:endCxn id="41" idx="4"/>
            </p:cNvCxnSpPr>
            <p:nvPr/>
          </p:nvCxnSpPr>
          <p:spPr bwMode="auto">
            <a:xfrm rot="5400000" flipH="1" flipV="1">
              <a:off x="8106669" y="5781159"/>
              <a:ext cx="655437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4" name="AutoShape 52"/>
            <p:cNvCxnSpPr>
              <a:cxnSpLocks noChangeShapeType="1"/>
              <a:stCxn id="41" idx="0"/>
              <a:endCxn id="46" idx="4"/>
            </p:cNvCxnSpPr>
            <p:nvPr/>
          </p:nvCxnSpPr>
          <p:spPr bwMode="auto">
            <a:xfrm rot="5400000" flipH="1" flipV="1">
              <a:off x="8053387" y="4843840"/>
              <a:ext cx="76200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5" name="AutoShape 53"/>
            <p:cNvCxnSpPr>
              <a:cxnSpLocks noChangeShapeType="1"/>
              <a:stCxn id="46" idx="0"/>
              <a:endCxn id="48" idx="4"/>
            </p:cNvCxnSpPr>
            <p:nvPr/>
          </p:nvCxnSpPr>
          <p:spPr bwMode="auto">
            <a:xfrm rot="5400000" flipH="1" flipV="1">
              <a:off x="8091487" y="3891340"/>
              <a:ext cx="68580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6" name="Left Brace 55"/>
            <p:cNvSpPr/>
            <p:nvPr/>
          </p:nvSpPr>
          <p:spPr bwMode="auto">
            <a:xfrm>
              <a:off x="3810000" y="5682040"/>
              <a:ext cx="152400" cy="609600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cs typeface="DejaVu Sans" charset="0"/>
              </a:endParaRPr>
            </a:p>
          </p:txBody>
        </p:sp>
        <p:cxnSp>
          <p:nvCxnSpPr>
            <p:cNvPr id="106" name="AutoShape 27"/>
            <p:cNvCxnSpPr>
              <a:cxnSpLocks noChangeShapeType="1"/>
              <a:stCxn id="69" idx="6"/>
              <a:endCxn id="74" idx="2"/>
            </p:cNvCxnSpPr>
            <p:nvPr/>
          </p:nvCxnSpPr>
          <p:spPr bwMode="auto">
            <a:xfrm>
              <a:off x="4857750" y="5796340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7" name="AutoShape 28"/>
            <p:cNvCxnSpPr>
              <a:cxnSpLocks noChangeShapeType="1"/>
              <a:stCxn id="74" idx="6"/>
              <a:endCxn id="68" idx="2"/>
            </p:cNvCxnSpPr>
            <p:nvPr/>
          </p:nvCxnSpPr>
          <p:spPr bwMode="auto">
            <a:xfrm>
              <a:off x="5314950" y="5796340"/>
              <a:ext cx="214312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8" name="AutoShape 29"/>
            <p:cNvCxnSpPr>
              <a:cxnSpLocks noChangeShapeType="1"/>
              <a:stCxn id="68" idx="6"/>
              <a:endCxn id="73" idx="2"/>
            </p:cNvCxnSpPr>
            <p:nvPr/>
          </p:nvCxnSpPr>
          <p:spPr bwMode="auto">
            <a:xfrm>
              <a:off x="5757862" y="5796340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9" name="AutoShape 30"/>
            <p:cNvCxnSpPr>
              <a:cxnSpLocks noChangeShapeType="1"/>
              <a:stCxn id="73" idx="6"/>
              <a:endCxn id="70" idx="2"/>
            </p:cNvCxnSpPr>
            <p:nvPr/>
          </p:nvCxnSpPr>
          <p:spPr bwMode="auto">
            <a:xfrm>
              <a:off x="6215062" y="5796340"/>
              <a:ext cx="214313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10" name="AutoShape 31"/>
            <p:cNvCxnSpPr>
              <a:cxnSpLocks noChangeShapeType="1"/>
              <a:stCxn id="70" idx="6"/>
              <a:endCxn id="75" idx="2"/>
            </p:cNvCxnSpPr>
            <p:nvPr/>
          </p:nvCxnSpPr>
          <p:spPr bwMode="auto">
            <a:xfrm>
              <a:off x="6657975" y="5796340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11" name="AutoShape 32"/>
            <p:cNvCxnSpPr>
              <a:cxnSpLocks noChangeShapeType="1"/>
              <a:stCxn id="75" idx="6"/>
              <a:endCxn id="71" idx="2"/>
            </p:cNvCxnSpPr>
            <p:nvPr/>
          </p:nvCxnSpPr>
          <p:spPr bwMode="auto">
            <a:xfrm>
              <a:off x="7115175" y="5796340"/>
              <a:ext cx="214312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12" name="AutoShape 33"/>
            <p:cNvCxnSpPr>
              <a:cxnSpLocks noChangeShapeType="1"/>
              <a:stCxn id="71" idx="6"/>
              <a:endCxn id="76" idx="2"/>
            </p:cNvCxnSpPr>
            <p:nvPr/>
          </p:nvCxnSpPr>
          <p:spPr bwMode="auto">
            <a:xfrm>
              <a:off x="7558087" y="5796340"/>
              <a:ext cx="219837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13" name="AutoShape 34"/>
            <p:cNvCxnSpPr>
              <a:cxnSpLocks noChangeShapeType="1"/>
              <a:stCxn id="76" idx="6"/>
              <a:endCxn id="72" idx="2"/>
            </p:cNvCxnSpPr>
            <p:nvPr/>
          </p:nvCxnSpPr>
          <p:spPr bwMode="auto">
            <a:xfrm>
              <a:off x="8006524" y="5796340"/>
              <a:ext cx="223076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14" name="AutoShape 35"/>
            <p:cNvCxnSpPr>
              <a:cxnSpLocks noChangeShapeType="1"/>
              <a:stCxn id="72" idx="6"/>
              <a:endCxn id="77" idx="2"/>
            </p:cNvCxnSpPr>
            <p:nvPr/>
          </p:nvCxnSpPr>
          <p:spPr bwMode="auto">
            <a:xfrm>
              <a:off x="8458200" y="5796340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43" name="Text Box 8"/>
            <p:cNvSpPr txBox="1">
              <a:spLocks noChangeArrowheads="1"/>
            </p:cNvSpPr>
            <p:nvPr/>
          </p:nvSpPr>
          <p:spPr bwMode="auto">
            <a:xfrm>
              <a:off x="4810125" y="5301040"/>
              <a:ext cx="271463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44" name="Text Box 11"/>
            <p:cNvSpPr txBox="1">
              <a:spLocks noChangeArrowheads="1"/>
            </p:cNvSpPr>
            <p:nvPr/>
          </p:nvSpPr>
          <p:spPr bwMode="auto">
            <a:xfrm>
              <a:off x="6175375" y="5301040"/>
              <a:ext cx="2603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145" name="Text Box 14"/>
            <p:cNvSpPr txBox="1">
              <a:spLocks noChangeArrowheads="1"/>
            </p:cNvSpPr>
            <p:nvPr/>
          </p:nvSpPr>
          <p:spPr bwMode="auto">
            <a:xfrm>
              <a:off x="7507288" y="5301040"/>
              <a:ext cx="271462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>
                  <a:solidFill>
                    <a:srgbClr val="000000"/>
                  </a:solidFill>
                </a:rPr>
                <a:t>h</a:t>
              </a:r>
            </a:p>
          </p:txBody>
        </p:sp>
        <p:sp>
          <p:nvSpPr>
            <p:cNvPr id="146" name="Text Box 26"/>
            <p:cNvSpPr txBox="1">
              <a:spLocks noChangeArrowheads="1"/>
            </p:cNvSpPr>
            <p:nvPr/>
          </p:nvSpPr>
          <p:spPr bwMode="auto">
            <a:xfrm>
              <a:off x="8426450" y="5301040"/>
              <a:ext cx="2603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147" name="Text Box 11"/>
            <p:cNvSpPr txBox="1">
              <a:spLocks noChangeArrowheads="1"/>
            </p:cNvSpPr>
            <p:nvPr/>
          </p:nvSpPr>
          <p:spPr bwMode="auto">
            <a:xfrm>
              <a:off x="6172200" y="4344373"/>
              <a:ext cx="2603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148" name="Text Box 26"/>
            <p:cNvSpPr txBox="1">
              <a:spLocks noChangeArrowheads="1"/>
            </p:cNvSpPr>
            <p:nvPr/>
          </p:nvSpPr>
          <p:spPr bwMode="auto">
            <a:xfrm>
              <a:off x="8423275" y="4344373"/>
              <a:ext cx="2603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151" name="Text Box 26"/>
            <p:cNvSpPr txBox="1">
              <a:spLocks noChangeArrowheads="1"/>
            </p:cNvSpPr>
            <p:nvPr/>
          </p:nvSpPr>
          <p:spPr bwMode="auto">
            <a:xfrm>
              <a:off x="8382000" y="3470652"/>
              <a:ext cx="2603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171" name="Text Box 4"/>
            <p:cNvSpPr txBox="1">
              <a:spLocks noChangeArrowheads="1"/>
            </p:cNvSpPr>
            <p:nvPr/>
          </p:nvSpPr>
          <p:spPr bwMode="auto">
            <a:xfrm>
              <a:off x="4752975" y="5756652"/>
              <a:ext cx="271463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72" name="Text Box 8"/>
            <p:cNvSpPr txBox="1">
              <a:spLocks noChangeArrowheads="1"/>
            </p:cNvSpPr>
            <p:nvPr/>
          </p:nvSpPr>
          <p:spPr bwMode="auto">
            <a:xfrm>
              <a:off x="5191125" y="5756652"/>
              <a:ext cx="271463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73" name="Text Box 9"/>
            <p:cNvSpPr txBox="1">
              <a:spLocks noChangeArrowheads="1"/>
            </p:cNvSpPr>
            <p:nvPr/>
          </p:nvSpPr>
          <p:spPr bwMode="auto">
            <a:xfrm>
              <a:off x="5657850" y="5756652"/>
              <a:ext cx="2603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74" name="Text Box 10"/>
            <p:cNvSpPr txBox="1">
              <a:spLocks noChangeArrowheads="1"/>
            </p:cNvSpPr>
            <p:nvPr/>
          </p:nvSpPr>
          <p:spPr bwMode="auto">
            <a:xfrm>
              <a:off x="6103938" y="5756652"/>
              <a:ext cx="322262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5" name="Text Box 11"/>
            <p:cNvSpPr txBox="1">
              <a:spLocks noChangeArrowheads="1"/>
            </p:cNvSpPr>
            <p:nvPr/>
          </p:nvSpPr>
          <p:spPr bwMode="auto">
            <a:xfrm>
              <a:off x="6556375" y="5756652"/>
              <a:ext cx="2603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176" name="Text Box 12"/>
            <p:cNvSpPr txBox="1">
              <a:spLocks noChangeArrowheads="1"/>
            </p:cNvSpPr>
            <p:nvPr/>
          </p:nvSpPr>
          <p:spPr bwMode="auto">
            <a:xfrm>
              <a:off x="7013575" y="5756652"/>
              <a:ext cx="295275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77" name="Text Box 13"/>
            <p:cNvSpPr txBox="1">
              <a:spLocks noChangeArrowheads="1"/>
            </p:cNvSpPr>
            <p:nvPr/>
          </p:nvSpPr>
          <p:spPr bwMode="auto">
            <a:xfrm>
              <a:off x="7442200" y="5756652"/>
              <a:ext cx="271463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178" name="Text Box 14"/>
            <p:cNvSpPr txBox="1">
              <a:spLocks noChangeArrowheads="1"/>
            </p:cNvSpPr>
            <p:nvPr/>
          </p:nvSpPr>
          <p:spPr bwMode="auto">
            <a:xfrm>
              <a:off x="7888288" y="5756652"/>
              <a:ext cx="271462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>
                  <a:solidFill>
                    <a:srgbClr val="000000"/>
                  </a:solidFill>
                </a:rPr>
                <a:t>h</a:t>
              </a:r>
            </a:p>
          </p:txBody>
        </p:sp>
        <p:sp>
          <p:nvSpPr>
            <p:cNvPr id="179" name="Text Box 15"/>
            <p:cNvSpPr txBox="1">
              <a:spLocks noChangeArrowheads="1"/>
            </p:cNvSpPr>
            <p:nvPr/>
          </p:nvSpPr>
          <p:spPr bwMode="auto">
            <a:xfrm>
              <a:off x="8353425" y="5756652"/>
              <a:ext cx="231775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80" name="Text Box 26"/>
            <p:cNvSpPr txBox="1">
              <a:spLocks noChangeArrowheads="1"/>
            </p:cNvSpPr>
            <p:nvPr/>
          </p:nvSpPr>
          <p:spPr bwMode="auto">
            <a:xfrm>
              <a:off x="8807450" y="5756652"/>
              <a:ext cx="2603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183" name="Oval 16"/>
            <p:cNvSpPr>
              <a:spLocks/>
            </p:cNvSpPr>
            <p:nvPr/>
          </p:nvSpPr>
          <p:spPr bwMode="auto">
            <a:xfrm>
              <a:off x="5986462" y="476764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Oval 20"/>
            <p:cNvSpPr>
              <a:spLocks/>
            </p:cNvSpPr>
            <p:nvPr/>
          </p:nvSpPr>
          <p:spPr bwMode="auto">
            <a:xfrm>
              <a:off x="7329487" y="476764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Text Box 9"/>
            <p:cNvSpPr txBox="1">
              <a:spLocks noChangeArrowheads="1"/>
            </p:cNvSpPr>
            <p:nvPr/>
          </p:nvSpPr>
          <p:spPr bwMode="auto">
            <a:xfrm>
              <a:off x="6096000" y="4842252"/>
              <a:ext cx="271527" cy="30995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88" name="Text Box 15"/>
            <p:cNvSpPr txBox="1">
              <a:spLocks noChangeArrowheads="1"/>
            </p:cNvSpPr>
            <p:nvPr/>
          </p:nvSpPr>
          <p:spPr bwMode="auto">
            <a:xfrm>
              <a:off x="7424673" y="4871642"/>
              <a:ext cx="271527" cy="30995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 smtClean="0">
                  <a:solidFill>
                    <a:srgbClr val="000000"/>
                  </a:solidFill>
                </a:rPr>
                <a:t>g</a:t>
              </a:r>
              <a:endParaRPr lang="en-US" sz="1400" i="1" dirty="0">
                <a:solidFill>
                  <a:srgbClr val="000000"/>
                </a:solidFill>
              </a:endParaRPr>
            </a:p>
          </p:txBody>
        </p:sp>
        <p:sp>
          <p:nvSpPr>
            <p:cNvPr id="198" name="Oval 25"/>
            <p:cNvSpPr>
              <a:spLocks/>
            </p:cNvSpPr>
            <p:nvPr/>
          </p:nvSpPr>
          <p:spPr bwMode="auto">
            <a:xfrm>
              <a:off x="8686800" y="476764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" name="Text Box 26"/>
            <p:cNvSpPr txBox="1">
              <a:spLocks noChangeArrowheads="1"/>
            </p:cNvSpPr>
            <p:nvPr/>
          </p:nvSpPr>
          <p:spPr bwMode="auto">
            <a:xfrm>
              <a:off x="8807450" y="4842252"/>
              <a:ext cx="2603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>
                  <a:solidFill>
                    <a:srgbClr val="000000"/>
                  </a:solidFill>
                </a:rPr>
                <a:t>k</a:t>
              </a:r>
            </a:p>
          </p:txBody>
        </p:sp>
        <p:cxnSp>
          <p:nvCxnSpPr>
            <p:cNvPr id="200" name="AutoShape 47"/>
            <p:cNvCxnSpPr>
              <a:cxnSpLocks noChangeShapeType="1"/>
              <a:stCxn id="77" idx="0"/>
              <a:endCxn id="198" idx="4"/>
            </p:cNvCxnSpPr>
            <p:nvPr/>
          </p:nvCxnSpPr>
          <p:spPr bwMode="auto">
            <a:xfrm rot="5400000" flipH="1" flipV="1">
              <a:off x="8458200" y="5339140"/>
              <a:ext cx="685800" cy="1588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headEnd/>
              <a:tailEnd type="triangle" w="med" len="med"/>
            </a:ln>
            <a:effectLst/>
          </p:spPr>
        </p:cxnSp>
        <p:cxnSp>
          <p:nvCxnSpPr>
            <p:cNvPr id="203" name="AutoShape 29"/>
            <p:cNvCxnSpPr>
              <a:cxnSpLocks noChangeShapeType="1"/>
              <a:stCxn id="183" idx="6"/>
              <a:endCxn id="184" idx="2"/>
            </p:cNvCxnSpPr>
            <p:nvPr/>
          </p:nvCxnSpPr>
          <p:spPr bwMode="auto">
            <a:xfrm>
              <a:off x="6215062" y="4881940"/>
              <a:ext cx="1114425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09" name="AutoShape 29"/>
            <p:cNvCxnSpPr>
              <a:cxnSpLocks noChangeShapeType="1"/>
              <a:stCxn id="184" idx="6"/>
              <a:endCxn id="198" idx="2"/>
            </p:cNvCxnSpPr>
            <p:nvPr/>
          </p:nvCxnSpPr>
          <p:spPr bwMode="auto">
            <a:xfrm>
              <a:off x="7558087" y="4881940"/>
              <a:ext cx="1128713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13" name="Left Brace 212"/>
            <p:cNvSpPr/>
            <p:nvPr/>
          </p:nvSpPr>
          <p:spPr bwMode="auto">
            <a:xfrm>
              <a:off x="3810000" y="4767640"/>
              <a:ext cx="152400" cy="609600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cs typeface="DejaVu Sans" charset="0"/>
              </a:endParaRPr>
            </a:p>
          </p:txBody>
        </p:sp>
        <p:sp>
          <p:nvSpPr>
            <p:cNvPr id="215" name="Oval 23"/>
            <p:cNvSpPr>
              <a:spLocks/>
            </p:cNvSpPr>
            <p:nvPr/>
          </p:nvSpPr>
          <p:spPr bwMode="auto">
            <a:xfrm>
              <a:off x="5986462" y="377704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" name="Text Box 12"/>
            <p:cNvSpPr txBox="1">
              <a:spLocks noChangeArrowheads="1"/>
            </p:cNvSpPr>
            <p:nvPr/>
          </p:nvSpPr>
          <p:spPr bwMode="auto">
            <a:xfrm>
              <a:off x="6105525" y="3851652"/>
              <a:ext cx="295275" cy="30995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17" name="Oval 25"/>
            <p:cNvSpPr>
              <a:spLocks/>
            </p:cNvSpPr>
            <p:nvPr/>
          </p:nvSpPr>
          <p:spPr bwMode="auto">
            <a:xfrm>
              <a:off x="8686800" y="377704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" name="Text Box 26"/>
            <p:cNvSpPr txBox="1">
              <a:spLocks noChangeArrowheads="1"/>
            </p:cNvSpPr>
            <p:nvPr/>
          </p:nvSpPr>
          <p:spPr bwMode="auto">
            <a:xfrm>
              <a:off x="8807450" y="3851652"/>
              <a:ext cx="2603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>
                  <a:solidFill>
                    <a:srgbClr val="000000"/>
                  </a:solidFill>
                </a:rPr>
                <a:t>k</a:t>
              </a:r>
            </a:p>
          </p:txBody>
        </p:sp>
        <p:cxnSp>
          <p:nvCxnSpPr>
            <p:cNvPr id="219" name="AutoShape 47"/>
            <p:cNvCxnSpPr>
              <a:cxnSpLocks noChangeShapeType="1"/>
              <a:stCxn id="198" idx="0"/>
              <a:endCxn id="217" idx="4"/>
            </p:cNvCxnSpPr>
            <p:nvPr/>
          </p:nvCxnSpPr>
          <p:spPr bwMode="auto">
            <a:xfrm rot="5400000" flipH="1" flipV="1">
              <a:off x="8420100" y="4386640"/>
              <a:ext cx="762000" cy="1588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headEnd/>
              <a:tailEnd type="triangle" w="med" len="med"/>
            </a:ln>
            <a:effectLst/>
          </p:spPr>
        </p:cxnSp>
        <p:cxnSp>
          <p:nvCxnSpPr>
            <p:cNvPr id="220" name="AutoShape 29"/>
            <p:cNvCxnSpPr>
              <a:cxnSpLocks noChangeShapeType="1"/>
              <a:stCxn id="215" idx="6"/>
              <a:endCxn id="217" idx="2"/>
            </p:cNvCxnSpPr>
            <p:nvPr/>
          </p:nvCxnSpPr>
          <p:spPr bwMode="auto">
            <a:xfrm>
              <a:off x="6215062" y="3891340"/>
              <a:ext cx="2471738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23" name="AutoShape 47"/>
            <p:cNvCxnSpPr>
              <a:cxnSpLocks noChangeShapeType="1"/>
              <a:stCxn id="183" idx="0"/>
              <a:endCxn id="215" idx="4"/>
            </p:cNvCxnSpPr>
            <p:nvPr/>
          </p:nvCxnSpPr>
          <p:spPr bwMode="auto">
            <a:xfrm rot="5400000" flipH="1" flipV="1">
              <a:off x="5719762" y="4386640"/>
              <a:ext cx="762000" cy="1588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headEnd/>
              <a:tailEnd type="triangle" w="med" len="med"/>
            </a:ln>
            <a:effectLst/>
          </p:spPr>
        </p:cxnSp>
        <p:sp>
          <p:nvSpPr>
            <p:cNvPr id="228" name="Oval 25"/>
            <p:cNvSpPr>
              <a:spLocks/>
            </p:cNvSpPr>
            <p:nvPr/>
          </p:nvSpPr>
          <p:spPr bwMode="auto">
            <a:xfrm>
              <a:off x="8686800" y="2861846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Text Box 26"/>
            <p:cNvSpPr txBox="1">
              <a:spLocks noChangeArrowheads="1"/>
            </p:cNvSpPr>
            <p:nvPr/>
          </p:nvSpPr>
          <p:spPr bwMode="auto">
            <a:xfrm>
              <a:off x="8807450" y="2936458"/>
              <a:ext cx="2603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>
                  <a:solidFill>
                    <a:srgbClr val="000000"/>
                  </a:solidFill>
                </a:rPr>
                <a:t>k</a:t>
              </a:r>
            </a:p>
          </p:txBody>
        </p:sp>
        <p:cxnSp>
          <p:nvCxnSpPr>
            <p:cNvPr id="230" name="AutoShape 47"/>
            <p:cNvCxnSpPr>
              <a:cxnSpLocks noChangeShapeType="1"/>
              <a:stCxn id="217" idx="0"/>
              <a:endCxn id="228" idx="4"/>
            </p:cNvCxnSpPr>
            <p:nvPr/>
          </p:nvCxnSpPr>
          <p:spPr bwMode="auto">
            <a:xfrm rot="5400000" flipH="1" flipV="1">
              <a:off x="8457803" y="3433743"/>
              <a:ext cx="686594" cy="1588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headEnd/>
              <a:tailEnd type="triangle" w="med" len="med"/>
            </a:ln>
            <a:effectLst/>
          </p:spPr>
        </p:cxnSp>
        <p:sp>
          <p:nvSpPr>
            <p:cNvPr id="233" name="Left Brace 232"/>
            <p:cNvSpPr/>
            <p:nvPr/>
          </p:nvSpPr>
          <p:spPr bwMode="auto">
            <a:xfrm>
              <a:off x="3810000" y="3777040"/>
              <a:ext cx="152400" cy="609600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cs typeface="DejaVu Sans" charset="0"/>
              </a:endParaRPr>
            </a:p>
          </p:txBody>
        </p:sp>
        <p:sp>
          <p:nvSpPr>
            <p:cNvPr id="234" name="Left Brace 233"/>
            <p:cNvSpPr/>
            <p:nvPr/>
          </p:nvSpPr>
          <p:spPr bwMode="auto">
            <a:xfrm>
              <a:off x="3810000" y="2862640"/>
              <a:ext cx="152400" cy="609600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cs typeface="DejaVu Sans" charset="0"/>
              </a:endParaRPr>
            </a:p>
          </p:txBody>
        </p:sp>
        <p:cxnSp>
          <p:nvCxnSpPr>
            <p:cNvPr id="53" name="AutoShape 51"/>
            <p:cNvCxnSpPr>
              <a:cxnSpLocks noChangeShapeType="1"/>
              <a:stCxn id="38" idx="0"/>
              <a:endCxn id="45" idx="4"/>
            </p:cNvCxnSpPr>
            <p:nvPr/>
          </p:nvCxnSpPr>
          <p:spPr bwMode="auto">
            <a:xfrm rot="5400000" flipH="1" flipV="1">
              <a:off x="5795962" y="4843840"/>
              <a:ext cx="76200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6" name="TextBox 235"/>
            <p:cNvSpPr txBox="1"/>
            <p:nvPr/>
          </p:nvSpPr>
          <p:spPr>
            <a:xfrm>
              <a:off x="5407535" y="6443246"/>
              <a:ext cx="22124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Skip-graph with 2 layers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43" name="Oval 22"/>
            <p:cNvSpPr>
              <a:spLocks/>
            </p:cNvSpPr>
            <p:nvPr/>
          </p:nvSpPr>
          <p:spPr bwMode="auto">
            <a:xfrm>
              <a:off x="5086350" y="476764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" name="Text Box 8"/>
            <p:cNvSpPr txBox="1">
              <a:spLocks noChangeArrowheads="1"/>
            </p:cNvSpPr>
            <p:nvPr/>
          </p:nvSpPr>
          <p:spPr bwMode="auto">
            <a:xfrm>
              <a:off x="5210175" y="4875212"/>
              <a:ext cx="271463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>
                  <a:solidFill>
                    <a:srgbClr val="000000"/>
                  </a:solidFill>
                </a:rPr>
                <a:t>b</a:t>
              </a:r>
            </a:p>
          </p:txBody>
        </p:sp>
        <p:cxnSp>
          <p:nvCxnSpPr>
            <p:cNvPr id="245" name="AutoShape 47"/>
            <p:cNvCxnSpPr>
              <a:cxnSpLocks noChangeShapeType="1"/>
              <a:stCxn id="74" idx="0"/>
              <a:endCxn id="243" idx="4"/>
            </p:cNvCxnSpPr>
            <p:nvPr/>
          </p:nvCxnSpPr>
          <p:spPr bwMode="auto">
            <a:xfrm rot="5400000" flipH="1" flipV="1">
              <a:off x="4857750" y="5339140"/>
              <a:ext cx="685800" cy="1588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headEnd/>
              <a:tailEnd type="triangle" w="med" len="med"/>
            </a:ln>
            <a:effectLst/>
          </p:spPr>
        </p:cxnSp>
        <p:cxnSp>
          <p:nvCxnSpPr>
            <p:cNvPr id="248" name="AutoShape 29"/>
            <p:cNvCxnSpPr>
              <a:cxnSpLocks noChangeShapeType="1"/>
              <a:stCxn id="243" idx="6"/>
              <a:endCxn id="183" idx="2"/>
            </p:cNvCxnSpPr>
            <p:nvPr/>
          </p:nvCxnSpPr>
          <p:spPr bwMode="auto">
            <a:xfrm>
              <a:off x="5314950" y="4881940"/>
              <a:ext cx="671512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Corona: </a:t>
            </a:r>
            <a:r>
              <a:rPr lang="de-DE" sz="2400" dirty="0" err="1" smtClean="0"/>
              <a:t>first</a:t>
            </a:r>
            <a:r>
              <a:rPr lang="de-DE" sz="2400" dirty="0" smtClean="0"/>
              <a:t> </a:t>
            </a:r>
            <a:r>
              <a:rPr lang="de-DE" sz="2400" dirty="0" err="1" smtClean="0"/>
              <a:t>self-stabilizing</a:t>
            </a:r>
            <a:r>
              <a:rPr lang="de-DE" sz="2400" dirty="0" smtClean="0"/>
              <a:t> </a:t>
            </a:r>
            <a:r>
              <a:rPr lang="de-DE" sz="2400" dirty="0" err="1" smtClean="0"/>
              <a:t>overlay</a:t>
            </a:r>
            <a:r>
              <a:rPr lang="de-DE" sz="2400" dirty="0" smtClean="0"/>
              <a:t> </a:t>
            </a:r>
            <a:r>
              <a:rPr lang="de-DE" sz="2400" dirty="0" err="1" smtClean="0"/>
              <a:t>network</a:t>
            </a:r>
            <a:r>
              <a:rPr lang="de-DE" sz="2400" dirty="0" smtClean="0"/>
              <a:t> </a:t>
            </a:r>
            <a:r>
              <a:rPr lang="de-DE" sz="2400" dirty="0" err="1" smtClean="0"/>
              <a:t>under</a:t>
            </a:r>
            <a:r>
              <a:rPr lang="de-DE" sz="2400" dirty="0" smtClean="0"/>
              <a:t> </a:t>
            </a:r>
            <a:r>
              <a:rPr lang="de-DE" sz="2400" dirty="0" err="1" smtClean="0"/>
              <a:t>asynchronous</a:t>
            </a:r>
            <a:r>
              <a:rPr lang="de-DE" sz="2400" dirty="0" smtClean="0"/>
              <a:t> </a:t>
            </a:r>
            <a:r>
              <a:rPr lang="de-DE" sz="2400" dirty="0" err="1" smtClean="0"/>
              <a:t>message</a:t>
            </a:r>
            <a:r>
              <a:rPr lang="de-DE" sz="2400" dirty="0" smtClean="0"/>
              <a:t> </a:t>
            </a:r>
            <a:r>
              <a:rPr lang="de-DE" sz="2400" dirty="0" err="1" smtClean="0"/>
              <a:t>passing</a:t>
            </a:r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Open </a:t>
            </a:r>
            <a:r>
              <a:rPr lang="de-DE" sz="2400" dirty="0" err="1" smtClean="0"/>
              <a:t>problems</a:t>
            </a:r>
            <a:r>
              <a:rPr lang="de-DE" sz="2400" dirty="0" smtClean="0"/>
              <a:t>:</a:t>
            </a:r>
          </a:p>
          <a:p>
            <a:pPr lvl="1"/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/>
              <a:t>i</a:t>
            </a:r>
            <a:r>
              <a:rPr lang="de-DE" sz="2400" dirty="0" err="1" smtClean="0"/>
              <a:t>ds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non-</a:t>
            </a:r>
            <a:r>
              <a:rPr lang="de-DE" sz="2400" dirty="0" err="1" smtClean="0"/>
              <a:t>existing</a:t>
            </a:r>
            <a:r>
              <a:rPr lang="de-DE" sz="2400" dirty="0" smtClean="0"/>
              <a:t> </a:t>
            </a:r>
            <a:r>
              <a:rPr lang="de-DE" sz="2400" dirty="0" err="1" smtClean="0"/>
              <a:t>nodes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present</a:t>
            </a:r>
            <a:r>
              <a:rPr lang="de-DE" sz="2400" dirty="0" smtClean="0"/>
              <a:t> in </a:t>
            </a:r>
            <a:r>
              <a:rPr lang="de-DE" sz="2400" dirty="0" err="1" smtClean="0"/>
              <a:t>system</a:t>
            </a:r>
            <a:endParaRPr lang="de-DE" sz="2400" dirty="0"/>
          </a:p>
          <a:p>
            <a:pPr lvl="1"/>
            <a:r>
              <a:rPr lang="de-DE" sz="2400" dirty="0" err="1" smtClean="0"/>
              <a:t>Churn</a:t>
            </a:r>
            <a:endParaRPr lang="de-DE" sz="2400" dirty="0" smtClean="0"/>
          </a:p>
          <a:p>
            <a:pPr lvl="1"/>
            <a:r>
              <a:rPr lang="de-DE" sz="2400" dirty="0" err="1" smtClean="0"/>
              <a:t>Byzantine</a:t>
            </a:r>
            <a:r>
              <a:rPr lang="de-DE" sz="2400" dirty="0" smtClean="0"/>
              <a:t> </a:t>
            </a:r>
            <a:r>
              <a:rPr lang="de-DE" sz="2400" dirty="0" err="1" smtClean="0"/>
              <a:t>behavior</a:t>
            </a:r>
            <a:endParaRPr lang="de-DE" sz="2400" dirty="0" smtClean="0"/>
          </a:p>
          <a:p>
            <a:pPr lvl="1"/>
            <a:r>
              <a:rPr lang="de-DE" sz="2400" dirty="0" smtClean="0"/>
              <a:t>Fault </a:t>
            </a:r>
            <a:r>
              <a:rPr lang="de-DE" sz="2400" dirty="0" err="1" smtClean="0"/>
              <a:t>containment</a:t>
            </a:r>
            <a:endParaRPr lang="de-DE" sz="2400" dirty="0" smtClean="0"/>
          </a:p>
          <a:p>
            <a:pPr lvl="1"/>
            <a:endParaRPr lang="de-DE" sz="2400" dirty="0"/>
          </a:p>
          <a:p>
            <a:r>
              <a:rPr lang="de-DE" sz="2400" dirty="0" err="1" smtClean="0"/>
              <a:t>Any</a:t>
            </a:r>
            <a:r>
              <a:rPr lang="de-DE" sz="2400" dirty="0" smtClean="0"/>
              <a:t> </a:t>
            </a:r>
            <a:r>
              <a:rPr lang="de-DE" sz="2400" dirty="0" err="1" smtClean="0"/>
              <a:t>questions</a:t>
            </a:r>
            <a:r>
              <a:rPr lang="de-DE" sz="2400" dirty="0" smtClean="0"/>
              <a:t>?</a:t>
            </a:r>
          </a:p>
          <a:p>
            <a:pPr marL="457200" lvl="1" indent="0">
              <a:buNone/>
            </a:pPr>
            <a:endParaRPr lang="de-DE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2825" y="3810000"/>
            <a:ext cx="2389864" cy="2061215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</p:pic>
    </p:spTree>
    <p:extLst>
      <p:ext uri="{BB962C8B-B14F-4D97-AF65-F5344CB8AC3E}">
        <p14:creationId xmlns:p14="http://schemas.microsoft.com/office/powerpoint/2010/main" val="41763567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 Updates (Joins)</a:t>
            </a:r>
            <a:endParaRPr lang="en-US" dirty="0"/>
          </a:p>
        </p:txBody>
      </p:sp>
      <p:sp>
        <p:nvSpPr>
          <p:cNvPr id="28689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Joins </a:t>
            </a:r>
            <a:r>
              <a:rPr lang="en-US" sz="2400" dirty="0" smtClean="0"/>
              <a:t>require L-corona </a:t>
            </a:r>
            <a:r>
              <a:rPr lang="en-US" sz="2400" dirty="0" smtClean="0"/>
              <a:t>to linearize its lower level,  then S-corona will make sure correct 1-2 skip list structure</a:t>
            </a:r>
          </a:p>
          <a:p>
            <a:r>
              <a:rPr lang="en-US" sz="2400" dirty="0" smtClean="0"/>
              <a:t>Consider a node c' </a:t>
            </a:r>
            <a:r>
              <a:rPr lang="en-US" sz="2400" dirty="0" smtClean="0"/>
              <a:t>joining at node </a:t>
            </a:r>
            <a:r>
              <a:rPr lang="en-US" sz="2400" dirty="0" smtClean="0"/>
              <a:t>c</a:t>
            </a:r>
            <a:endParaRPr lang="en-US" sz="24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547688" y="2608263"/>
            <a:ext cx="8139112" cy="1541462"/>
            <a:chOff x="547688" y="2608263"/>
            <a:chExt cx="8139112" cy="1541462"/>
          </a:xfrm>
        </p:grpSpPr>
        <p:sp>
          <p:nvSpPr>
            <p:cNvPr id="28674" name="Text Box 2"/>
            <p:cNvSpPr txBox="1">
              <a:spLocks noChangeArrowheads="1"/>
            </p:cNvSpPr>
            <p:nvPr/>
          </p:nvSpPr>
          <p:spPr bwMode="auto">
            <a:xfrm>
              <a:off x="547688" y="3021013"/>
              <a:ext cx="682625" cy="30638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Level i</a:t>
              </a:r>
            </a:p>
          </p:txBody>
        </p:sp>
        <p:sp>
          <p:nvSpPr>
            <p:cNvPr id="28675" name="Text Box 3"/>
            <p:cNvSpPr txBox="1">
              <a:spLocks noChangeArrowheads="1"/>
            </p:cNvSpPr>
            <p:nvPr/>
          </p:nvSpPr>
          <p:spPr bwMode="auto">
            <a:xfrm>
              <a:off x="547688" y="2608263"/>
              <a:ext cx="873125" cy="30638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Level i+1</a:t>
              </a:r>
            </a:p>
          </p:txBody>
        </p:sp>
        <p:sp>
          <p:nvSpPr>
            <p:cNvPr id="28676" name="Text Box 4"/>
            <p:cNvSpPr txBox="1">
              <a:spLocks noChangeArrowheads="1"/>
            </p:cNvSpPr>
            <p:nvPr/>
          </p:nvSpPr>
          <p:spPr bwMode="auto">
            <a:xfrm>
              <a:off x="2147888" y="3268663"/>
              <a:ext cx="271462" cy="30638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28677" name="Text Box 5"/>
            <p:cNvSpPr txBox="1">
              <a:spLocks noChangeArrowheads="1"/>
            </p:cNvSpPr>
            <p:nvPr/>
          </p:nvSpPr>
          <p:spPr bwMode="auto">
            <a:xfrm>
              <a:off x="3621088" y="3268663"/>
              <a:ext cx="260350" cy="30638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5507038" y="3268663"/>
              <a:ext cx="322262" cy="30638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8679" name="Oval 7"/>
            <p:cNvSpPr>
              <a:spLocks/>
            </p:cNvSpPr>
            <p:nvPr/>
          </p:nvSpPr>
          <p:spPr bwMode="auto">
            <a:xfrm>
              <a:off x="3654425" y="3094038"/>
              <a:ext cx="236538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0" name="Oval 8"/>
            <p:cNvSpPr>
              <a:spLocks/>
            </p:cNvSpPr>
            <p:nvPr/>
          </p:nvSpPr>
          <p:spPr bwMode="auto">
            <a:xfrm>
              <a:off x="5527675" y="3094038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" name="Oval 9"/>
            <p:cNvSpPr>
              <a:spLocks/>
            </p:cNvSpPr>
            <p:nvPr/>
          </p:nvSpPr>
          <p:spPr bwMode="auto">
            <a:xfrm>
              <a:off x="2174875" y="3094038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682" name="AutoShape 10"/>
            <p:cNvCxnSpPr>
              <a:cxnSpLocks noChangeShapeType="1"/>
              <a:stCxn id="28681" idx="6"/>
              <a:endCxn id="28679" idx="2"/>
            </p:cNvCxnSpPr>
            <p:nvPr/>
          </p:nvCxnSpPr>
          <p:spPr bwMode="auto">
            <a:xfrm>
              <a:off x="2403475" y="3208338"/>
              <a:ext cx="125095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8683" name="AutoShape 11"/>
            <p:cNvCxnSpPr>
              <a:cxnSpLocks noChangeShapeType="1"/>
              <a:stCxn id="28679" idx="6"/>
              <a:endCxn id="28680" idx="2"/>
            </p:cNvCxnSpPr>
            <p:nvPr/>
          </p:nvCxnSpPr>
          <p:spPr bwMode="auto">
            <a:xfrm>
              <a:off x="3890963" y="3208338"/>
              <a:ext cx="1636712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8684" name="Oval 12"/>
            <p:cNvSpPr>
              <a:spLocks/>
            </p:cNvSpPr>
            <p:nvPr/>
          </p:nvSpPr>
          <p:spPr bwMode="auto">
            <a:xfrm>
              <a:off x="5527675" y="268605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685" name="AutoShape 13"/>
            <p:cNvCxnSpPr>
              <a:cxnSpLocks noChangeShapeType="1"/>
              <a:stCxn id="28680" idx="0"/>
              <a:endCxn id="28684" idx="4"/>
            </p:cNvCxnSpPr>
            <p:nvPr/>
          </p:nvCxnSpPr>
          <p:spPr bwMode="auto">
            <a:xfrm rot="5400000" flipH="1" flipV="1">
              <a:off x="5552281" y="3004344"/>
              <a:ext cx="179388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686" name="Oval 14"/>
            <p:cNvSpPr>
              <a:spLocks/>
            </p:cNvSpPr>
            <p:nvPr/>
          </p:nvSpPr>
          <p:spPr bwMode="auto">
            <a:xfrm>
              <a:off x="1712913" y="268605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687" name="AutoShape 15"/>
            <p:cNvCxnSpPr>
              <a:cxnSpLocks noChangeShapeType="1"/>
              <a:stCxn id="28686" idx="6"/>
              <a:endCxn id="28684" idx="2"/>
            </p:cNvCxnSpPr>
            <p:nvPr/>
          </p:nvCxnSpPr>
          <p:spPr bwMode="auto">
            <a:xfrm>
              <a:off x="1941513" y="2800350"/>
              <a:ext cx="3586162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8688" name="AutoShape 16"/>
            <p:cNvCxnSpPr>
              <a:cxnSpLocks noChangeShapeType="1"/>
              <a:stCxn id="28711" idx="0"/>
              <a:endCxn id="28686" idx="4"/>
            </p:cNvCxnSpPr>
            <p:nvPr/>
          </p:nvCxnSpPr>
          <p:spPr bwMode="auto">
            <a:xfrm rot="5400000" flipH="1" flipV="1">
              <a:off x="1740694" y="2999581"/>
              <a:ext cx="17145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690" name="Oval 18"/>
            <p:cNvSpPr>
              <a:spLocks/>
            </p:cNvSpPr>
            <p:nvPr/>
          </p:nvSpPr>
          <p:spPr bwMode="auto">
            <a:xfrm>
              <a:off x="4302125" y="3706813"/>
              <a:ext cx="236538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1" name="Text Box 19"/>
            <p:cNvSpPr txBox="1">
              <a:spLocks noChangeArrowheads="1"/>
            </p:cNvSpPr>
            <p:nvPr/>
          </p:nvSpPr>
          <p:spPr bwMode="auto">
            <a:xfrm>
              <a:off x="4397375" y="3843338"/>
              <a:ext cx="298450" cy="30638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c'</a:t>
              </a:r>
            </a:p>
          </p:txBody>
        </p:sp>
        <p:cxnSp>
          <p:nvCxnSpPr>
            <p:cNvPr id="28692" name="AutoShape 20"/>
            <p:cNvCxnSpPr>
              <a:cxnSpLocks noChangeShapeType="1"/>
              <a:stCxn id="28690" idx="1"/>
              <a:endCxn id="28679" idx="5"/>
            </p:cNvCxnSpPr>
            <p:nvPr/>
          </p:nvCxnSpPr>
          <p:spPr bwMode="auto">
            <a:xfrm rot="16200000" flipV="1">
              <a:off x="3870979" y="3274505"/>
              <a:ext cx="451131" cy="48044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706" name="AutoShape 34"/>
            <p:cNvSpPr>
              <a:spLocks/>
            </p:cNvSpPr>
            <p:nvPr/>
          </p:nvSpPr>
          <p:spPr bwMode="auto">
            <a:xfrm>
              <a:off x="7772400" y="2971800"/>
              <a:ext cx="914400" cy="1143000"/>
            </a:xfrm>
            <a:prstGeom prst="borderCallout1">
              <a:avLst>
                <a:gd name="adj1" fmla="val 17407"/>
                <a:gd name="adj2" fmla="val -9796"/>
                <a:gd name="adj3" fmla="val 68352"/>
                <a:gd name="adj4" fmla="val -329042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000" tIns="45000" rIns="90000" bIns="450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</a:rPr>
                <a:t>Node c' </a:t>
              </a:r>
              <a:br>
                <a:rPr lang="en-US" sz="1600">
                  <a:solidFill>
                    <a:srgbClr val="000000"/>
                  </a:solidFill>
                </a:rPr>
              </a:br>
              <a:r>
                <a:rPr lang="en-US" sz="1600">
                  <a:solidFill>
                    <a:srgbClr val="000000"/>
                  </a:solidFill>
                </a:rPr>
                <a:t>sends</a:t>
              </a:r>
              <a:br>
                <a:rPr lang="en-US" sz="1600">
                  <a:solidFill>
                    <a:srgbClr val="000000"/>
                  </a:solidFill>
                </a:rPr>
              </a:br>
              <a:r>
                <a:rPr lang="en-US" sz="1600">
                  <a:solidFill>
                    <a:srgbClr val="000000"/>
                  </a:solidFill>
                </a:rPr>
                <a:t>its ID </a:t>
              </a:r>
              <a:br>
                <a:rPr lang="en-US" sz="1600">
                  <a:solidFill>
                    <a:srgbClr val="000000"/>
                  </a:solidFill>
                </a:rPr>
              </a:br>
              <a:r>
                <a:rPr lang="en-US" sz="1600">
                  <a:solidFill>
                    <a:srgbClr val="000000"/>
                  </a:solidFill>
                </a:rPr>
                <a:t>to c</a:t>
              </a:r>
            </a:p>
          </p:txBody>
        </p:sp>
        <p:sp>
          <p:nvSpPr>
            <p:cNvPr id="28710" name="Text Box 38"/>
            <p:cNvSpPr txBox="1">
              <a:spLocks noChangeArrowheads="1"/>
            </p:cNvSpPr>
            <p:nvPr/>
          </p:nvSpPr>
          <p:spPr bwMode="auto">
            <a:xfrm>
              <a:off x="1703388" y="3260725"/>
              <a:ext cx="271462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28711" name="Oval 39"/>
            <p:cNvSpPr>
              <a:spLocks/>
            </p:cNvSpPr>
            <p:nvPr/>
          </p:nvSpPr>
          <p:spPr bwMode="auto">
            <a:xfrm>
              <a:off x="1711325" y="30861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712" name="AutoShape 40"/>
            <p:cNvCxnSpPr>
              <a:cxnSpLocks noChangeShapeType="1"/>
              <a:stCxn id="28711" idx="6"/>
              <a:endCxn id="28681" idx="2"/>
            </p:cNvCxnSpPr>
            <p:nvPr/>
          </p:nvCxnSpPr>
          <p:spPr bwMode="auto">
            <a:xfrm>
              <a:off x="1939925" y="3200400"/>
              <a:ext cx="234950" cy="793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</p:grpSp>
      <p:grpSp>
        <p:nvGrpSpPr>
          <p:cNvPr id="2" name="Group 63"/>
          <p:cNvGrpSpPr/>
          <p:nvPr/>
        </p:nvGrpSpPr>
        <p:grpSpPr>
          <a:xfrm>
            <a:off x="541338" y="3886200"/>
            <a:ext cx="8374062" cy="2524125"/>
            <a:chOff x="541338" y="3886200"/>
            <a:chExt cx="8374062" cy="2524125"/>
          </a:xfrm>
        </p:grpSpPr>
        <p:sp>
          <p:nvSpPr>
            <p:cNvPr id="28693" name="Text Box 21"/>
            <p:cNvSpPr txBox="1">
              <a:spLocks noChangeArrowheads="1"/>
            </p:cNvSpPr>
            <p:nvPr/>
          </p:nvSpPr>
          <p:spPr bwMode="auto">
            <a:xfrm>
              <a:off x="541338" y="5281613"/>
              <a:ext cx="682625" cy="30638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Level i</a:t>
              </a:r>
            </a:p>
          </p:txBody>
        </p:sp>
        <p:sp>
          <p:nvSpPr>
            <p:cNvPr id="28694" name="Text Box 22"/>
            <p:cNvSpPr txBox="1">
              <a:spLocks noChangeArrowheads="1"/>
            </p:cNvSpPr>
            <p:nvPr/>
          </p:nvSpPr>
          <p:spPr bwMode="auto">
            <a:xfrm>
              <a:off x="541338" y="4870450"/>
              <a:ext cx="873125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Level i+1</a:t>
              </a:r>
            </a:p>
          </p:txBody>
        </p:sp>
        <p:sp>
          <p:nvSpPr>
            <p:cNvPr id="28695" name="Text Box 23"/>
            <p:cNvSpPr txBox="1">
              <a:spLocks noChangeArrowheads="1"/>
            </p:cNvSpPr>
            <p:nvPr/>
          </p:nvSpPr>
          <p:spPr bwMode="auto">
            <a:xfrm>
              <a:off x="2106613" y="5529263"/>
              <a:ext cx="271462" cy="30638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28696" name="Text Box 24"/>
            <p:cNvSpPr txBox="1">
              <a:spLocks noChangeArrowheads="1"/>
            </p:cNvSpPr>
            <p:nvPr/>
          </p:nvSpPr>
          <p:spPr bwMode="auto">
            <a:xfrm>
              <a:off x="2571750" y="5529263"/>
              <a:ext cx="260350" cy="30638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8697" name="Text Box 25"/>
            <p:cNvSpPr txBox="1">
              <a:spLocks noChangeArrowheads="1"/>
            </p:cNvSpPr>
            <p:nvPr/>
          </p:nvSpPr>
          <p:spPr bwMode="auto">
            <a:xfrm>
              <a:off x="5538788" y="5494338"/>
              <a:ext cx="322262" cy="30638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8698" name="Oval 26"/>
            <p:cNvSpPr>
              <a:spLocks/>
            </p:cNvSpPr>
            <p:nvPr/>
          </p:nvSpPr>
          <p:spPr bwMode="auto">
            <a:xfrm>
              <a:off x="2568575" y="5354638"/>
              <a:ext cx="236538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Oval 27"/>
            <p:cNvSpPr>
              <a:spLocks/>
            </p:cNvSpPr>
            <p:nvPr/>
          </p:nvSpPr>
          <p:spPr bwMode="auto">
            <a:xfrm>
              <a:off x="5451475" y="5354638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Oval 28"/>
            <p:cNvSpPr>
              <a:spLocks/>
            </p:cNvSpPr>
            <p:nvPr/>
          </p:nvSpPr>
          <p:spPr bwMode="auto">
            <a:xfrm>
              <a:off x="2133600" y="5354638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701" name="AutoShape 29"/>
            <p:cNvCxnSpPr>
              <a:cxnSpLocks noChangeShapeType="1"/>
              <a:stCxn id="28700" idx="6"/>
              <a:endCxn id="28698" idx="2"/>
            </p:cNvCxnSpPr>
            <p:nvPr/>
          </p:nvCxnSpPr>
          <p:spPr bwMode="auto">
            <a:xfrm>
              <a:off x="2362200" y="5468938"/>
              <a:ext cx="206375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8702" name="Oval 30"/>
            <p:cNvSpPr>
              <a:spLocks/>
            </p:cNvSpPr>
            <p:nvPr/>
          </p:nvSpPr>
          <p:spPr bwMode="auto">
            <a:xfrm>
              <a:off x="5451475" y="494665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703" name="AutoShape 31"/>
            <p:cNvCxnSpPr>
              <a:cxnSpLocks noChangeShapeType="1"/>
              <a:stCxn id="28699" idx="0"/>
              <a:endCxn id="28702" idx="4"/>
            </p:cNvCxnSpPr>
            <p:nvPr/>
          </p:nvCxnSpPr>
          <p:spPr bwMode="auto">
            <a:xfrm rot="5400000" flipH="1" flipV="1">
              <a:off x="5476081" y="5264944"/>
              <a:ext cx="179388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704" name="AutoShape 32"/>
            <p:cNvCxnSpPr>
              <a:cxnSpLocks noChangeShapeType="1"/>
              <a:stCxn id="28713" idx="6"/>
              <a:endCxn id="28702" idx="2"/>
            </p:cNvCxnSpPr>
            <p:nvPr/>
          </p:nvCxnSpPr>
          <p:spPr bwMode="auto">
            <a:xfrm>
              <a:off x="1905000" y="5060950"/>
              <a:ext cx="3546475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8705" name="Text Box 33"/>
            <p:cNvSpPr txBox="1">
              <a:spLocks noChangeArrowheads="1"/>
            </p:cNvSpPr>
            <p:nvPr/>
          </p:nvSpPr>
          <p:spPr bwMode="auto">
            <a:xfrm>
              <a:off x="4535488" y="6103938"/>
              <a:ext cx="298450" cy="30638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c'</a:t>
              </a:r>
            </a:p>
          </p:txBody>
        </p:sp>
        <p:sp>
          <p:nvSpPr>
            <p:cNvPr id="28707" name="Oval 35"/>
            <p:cNvSpPr>
              <a:spLocks/>
            </p:cNvSpPr>
            <p:nvPr/>
          </p:nvSpPr>
          <p:spPr bwMode="auto">
            <a:xfrm>
              <a:off x="4314825" y="5954713"/>
              <a:ext cx="236538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708" name="AutoShape 36"/>
            <p:cNvCxnSpPr>
              <a:cxnSpLocks noChangeShapeType="1"/>
              <a:stCxn id="28698" idx="6"/>
              <a:endCxn id="28707" idx="2"/>
            </p:cNvCxnSpPr>
            <p:nvPr/>
          </p:nvCxnSpPr>
          <p:spPr bwMode="auto">
            <a:xfrm>
              <a:off x="2805113" y="5468938"/>
              <a:ext cx="1509712" cy="60007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8709" name="AutoShape 37"/>
            <p:cNvSpPr>
              <a:spLocks/>
            </p:cNvSpPr>
            <p:nvPr/>
          </p:nvSpPr>
          <p:spPr bwMode="auto">
            <a:xfrm>
              <a:off x="3429000" y="3886200"/>
              <a:ext cx="228600" cy="4572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3" name="Oval 41"/>
            <p:cNvSpPr>
              <a:spLocks/>
            </p:cNvSpPr>
            <p:nvPr/>
          </p:nvSpPr>
          <p:spPr bwMode="auto">
            <a:xfrm>
              <a:off x="1676400" y="494665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714" name="AutoShape 42"/>
            <p:cNvCxnSpPr>
              <a:cxnSpLocks noChangeShapeType="1"/>
              <a:stCxn id="28716" idx="0"/>
              <a:endCxn id="28713" idx="4"/>
            </p:cNvCxnSpPr>
            <p:nvPr/>
          </p:nvCxnSpPr>
          <p:spPr bwMode="auto">
            <a:xfrm rot="5400000" flipH="1" flipV="1">
              <a:off x="1701800" y="5264150"/>
              <a:ext cx="17780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715" name="Text Box 43"/>
            <p:cNvSpPr txBox="1">
              <a:spLocks noChangeArrowheads="1"/>
            </p:cNvSpPr>
            <p:nvPr/>
          </p:nvSpPr>
          <p:spPr bwMode="auto">
            <a:xfrm>
              <a:off x="1668463" y="5527675"/>
              <a:ext cx="271462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28716" name="Oval 44"/>
            <p:cNvSpPr>
              <a:spLocks/>
            </p:cNvSpPr>
            <p:nvPr/>
          </p:nvSpPr>
          <p:spPr bwMode="auto">
            <a:xfrm>
              <a:off x="1676400" y="535305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717" name="AutoShape 45"/>
            <p:cNvCxnSpPr>
              <a:cxnSpLocks noChangeShapeType="1"/>
              <a:stCxn id="28716" idx="6"/>
              <a:endCxn id="28700" idx="2"/>
            </p:cNvCxnSpPr>
            <p:nvPr/>
          </p:nvCxnSpPr>
          <p:spPr bwMode="auto">
            <a:xfrm>
              <a:off x="1905000" y="5467350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8718" name="AutoShape 46"/>
            <p:cNvCxnSpPr>
              <a:cxnSpLocks noChangeShapeType="1"/>
              <a:stCxn id="28707" idx="6"/>
              <a:endCxn id="28699" idx="2"/>
            </p:cNvCxnSpPr>
            <p:nvPr/>
          </p:nvCxnSpPr>
          <p:spPr bwMode="auto">
            <a:xfrm flipV="1">
              <a:off x="4551363" y="5468938"/>
              <a:ext cx="900112" cy="60007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8719" name="AutoShape 47"/>
            <p:cNvSpPr>
              <a:spLocks/>
            </p:cNvSpPr>
            <p:nvPr/>
          </p:nvSpPr>
          <p:spPr bwMode="auto">
            <a:xfrm>
              <a:off x="7315200" y="4343400"/>
              <a:ext cx="1600200" cy="2057400"/>
            </a:xfrm>
            <a:prstGeom prst="borderCallout1">
              <a:avLst>
                <a:gd name="adj1" fmla="val 9671"/>
                <a:gd name="adj2" fmla="val -5509"/>
                <a:gd name="adj3" fmla="val 52306"/>
                <a:gd name="adj4" fmla="val -87468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000" tIns="45000" rIns="90000" bIns="450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>
                  <a:solidFill>
                    <a:srgbClr val="000000"/>
                  </a:solidFill>
                </a:rPr>
                <a:t>Node c &amp; d</a:t>
              </a:r>
              <a:br>
                <a:rPr lang="en-US" sz="1600" dirty="0">
                  <a:solidFill>
                    <a:srgbClr val="000000"/>
                  </a:solidFill>
                </a:rPr>
              </a:br>
              <a:r>
                <a:rPr lang="en-US" sz="1600" dirty="0">
                  <a:solidFill>
                    <a:srgbClr val="000000"/>
                  </a:solidFill>
                </a:rPr>
                <a:t>updates</a:t>
              </a:r>
              <a:br>
                <a:rPr lang="en-US" sz="1600" dirty="0">
                  <a:solidFill>
                    <a:srgbClr val="000000"/>
                  </a:solidFill>
                </a:rPr>
              </a:br>
              <a:r>
                <a:rPr lang="en-US" sz="1600" dirty="0">
                  <a:solidFill>
                    <a:srgbClr val="000000"/>
                  </a:solidFill>
                </a:rPr>
                <a:t>right and left</a:t>
              </a:r>
              <a:br>
                <a:rPr lang="en-US" sz="1600" dirty="0">
                  <a:solidFill>
                    <a:srgbClr val="000000"/>
                  </a:solidFill>
                </a:rPr>
              </a:br>
              <a:r>
                <a:rPr lang="en-US" sz="1600" dirty="0">
                  <a:solidFill>
                    <a:srgbClr val="000000"/>
                  </a:solidFill>
                </a:rPr>
                <a:t>neighbor </a:t>
              </a:r>
              <a:br>
                <a:rPr lang="en-US" sz="1600" dirty="0">
                  <a:solidFill>
                    <a:srgbClr val="000000"/>
                  </a:solidFill>
                </a:rPr>
              </a:br>
              <a:r>
                <a:rPr lang="en-US" sz="1600" dirty="0">
                  <a:solidFill>
                    <a:srgbClr val="000000"/>
                  </a:solidFill>
                </a:rPr>
                <a:t>following</a:t>
              </a:r>
              <a:br>
                <a:rPr lang="en-US" sz="1600" dirty="0">
                  <a:solidFill>
                    <a:srgbClr val="000000"/>
                  </a:solidFill>
                </a:rPr>
              </a:br>
              <a:r>
                <a:rPr lang="en-US" sz="1600" dirty="0">
                  <a:solidFill>
                    <a:srgbClr val="000000"/>
                  </a:solidFill>
                </a:rPr>
                <a:t>L-corona alg.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86516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 Updates (Joins)</a:t>
            </a:r>
            <a:endParaRPr lang="en-US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Lower </a:t>
            </a:r>
            <a:r>
              <a:rPr lang="en-US" sz="2400" dirty="0" smtClean="0"/>
              <a:t>level </a:t>
            </a:r>
            <a:r>
              <a:rPr lang="en-US" sz="2400" dirty="0" smtClean="0"/>
              <a:t>stabilizes, </a:t>
            </a:r>
            <a:r>
              <a:rPr lang="en-US" sz="2400" dirty="0" smtClean="0"/>
              <a:t>S-corona can correctly stabilize</a:t>
            </a:r>
            <a:endParaRPr lang="en-US" sz="24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349250" y="2344738"/>
            <a:ext cx="5289550" cy="966787"/>
            <a:chOff x="349250" y="2344738"/>
            <a:chExt cx="5289550" cy="966787"/>
          </a:xfrm>
        </p:grpSpPr>
        <p:sp>
          <p:nvSpPr>
            <p:cNvPr id="29699" name="Text Box 3"/>
            <p:cNvSpPr txBox="1">
              <a:spLocks noChangeArrowheads="1"/>
            </p:cNvSpPr>
            <p:nvPr/>
          </p:nvSpPr>
          <p:spPr bwMode="auto">
            <a:xfrm>
              <a:off x="349250" y="2757488"/>
              <a:ext cx="682625" cy="30638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Level i</a:t>
              </a:r>
            </a:p>
          </p:txBody>
        </p:sp>
        <p:sp>
          <p:nvSpPr>
            <p:cNvPr id="29700" name="Text Box 4"/>
            <p:cNvSpPr txBox="1">
              <a:spLocks noChangeArrowheads="1"/>
            </p:cNvSpPr>
            <p:nvPr/>
          </p:nvSpPr>
          <p:spPr bwMode="auto">
            <a:xfrm>
              <a:off x="349250" y="2344738"/>
              <a:ext cx="873125" cy="30638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Level i+1</a:t>
              </a:r>
            </a:p>
          </p:txBody>
        </p:sp>
        <p:sp>
          <p:nvSpPr>
            <p:cNvPr id="29701" name="Text Box 5"/>
            <p:cNvSpPr txBox="1">
              <a:spLocks noChangeArrowheads="1"/>
            </p:cNvSpPr>
            <p:nvPr/>
          </p:nvSpPr>
          <p:spPr bwMode="auto">
            <a:xfrm>
              <a:off x="1912938" y="3005138"/>
              <a:ext cx="271462" cy="30638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2379663" y="3005138"/>
              <a:ext cx="260350" cy="30638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9703" name="Oval 7"/>
            <p:cNvSpPr>
              <a:spLocks/>
            </p:cNvSpPr>
            <p:nvPr/>
          </p:nvSpPr>
          <p:spPr bwMode="auto">
            <a:xfrm>
              <a:off x="2374900" y="2828925"/>
              <a:ext cx="236538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4" name="Oval 8"/>
            <p:cNvSpPr>
              <a:spLocks/>
            </p:cNvSpPr>
            <p:nvPr/>
          </p:nvSpPr>
          <p:spPr bwMode="auto">
            <a:xfrm>
              <a:off x="5257800" y="2828925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Oval 9"/>
            <p:cNvSpPr>
              <a:spLocks/>
            </p:cNvSpPr>
            <p:nvPr/>
          </p:nvSpPr>
          <p:spPr bwMode="auto">
            <a:xfrm>
              <a:off x="1939925" y="2830513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9706" name="AutoShape 10"/>
            <p:cNvCxnSpPr>
              <a:cxnSpLocks noChangeShapeType="1"/>
              <a:stCxn id="29705" idx="6"/>
              <a:endCxn id="29703" idx="2"/>
            </p:cNvCxnSpPr>
            <p:nvPr/>
          </p:nvCxnSpPr>
          <p:spPr bwMode="auto">
            <a:xfrm flipV="1">
              <a:off x="2168525" y="2943225"/>
              <a:ext cx="206375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707" name="Oval 11"/>
            <p:cNvSpPr>
              <a:spLocks/>
            </p:cNvSpPr>
            <p:nvPr/>
          </p:nvSpPr>
          <p:spPr bwMode="auto">
            <a:xfrm>
              <a:off x="5257800" y="2420938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9708" name="AutoShape 12"/>
            <p:cNvCxnSpPr>
              <a:cxnSpLocks noChangeShapeType="1"/>
              <a:stCxn id="29704" idx="0"/>
              <a:endCxn id="29707" idx="4"/>
            </p:cNvCxnSpPr>
            <p:nvPr/>
          </p:nvCxnSpPr>
          <p:spPr bwMode="auto">
            <a:xfrm rot="5400000" flipH="1" flipV="1">
              <a:off x="5282407" y="2739232"/>
              <a:ext cx="179387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9709" name="AutoShape 13"/>
            <p:cNvCxnSpPr>
              <a:cxnSpLocks noChangeShapeType="1"/>
              <a:stCxn id="29713" idx="6"/>
              <a:endCxn id="29707" idx="2"/>
            </p:cNvCxnSpPr>
            <p:nvPr/>
          </p:nvCxnSpPr>
          <p:spPr bwMode="auto">
            <a:xfrm>
              <a:off x="1712913" y="2535238"/>
              <a:ext cx="3544887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710" name="Text Box 14"/>
            <p:cNvSpPr txBox="1">
              <a:spLocks noChangeArrowheads="1"/>
            </p:cNvSpPr>
            <p:nvPr/>
          </p:nvSpPr>
          <p:spPr bwMode="auto">
            <a:xfrm>
              <a:off x="4114800" y="2971800"/>
              <a:ext cx="298450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c'</a:t>
              </a:r>
            </a:p>
          </p:txBody>
        </p:sp>
        <p:sp>
          <p:nvSpPr>
            <p:cNvPr id="29711" name="Oval 15"/>
            <p:cNvSpPr>
              <a:spLocks/>
            </p:cNvSpPr>
            <p:nvPr/>
          </p:nvSpPr>
          <p:spPr bwMode="auto">
            <a:xfrm>
              <a:off x="4121150" y="2828925"/>
              <a:ext cx="236538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9712" name="AutoShape 16"/>
            <p:cNvCxnSpPr>
              <a:cxnSpLocks noChangeShapeType="1"/>
              <a:stCxn id="29703" idx="6"/>
              <a:endCxn id="29711" idx="2"/>
            </p:cNvCxnSpPr>
            <p:nvPr/>
          </p:nvCxnSpPr>
          <p:spPr bwMode="auto">
            <a:xfrm>
              <a:off x="2611438" y="2943225"/>
              <a:ext cx="1509712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713" name="Oval 17"/>
            <p:cNvSpPr>
              <a:spLocks/>
            </p:cNvSpPr>
            <p:nvPr/>
          </p:nvSpPr>
          <p:spPr bwMode="auto">
            <a:xfrm>
              <a:off x="1484313" y="2420938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9714" name="AutoShape 18"/>
            <p:cNvCxnSpPr>
              <a:cxnSpLocks noChangeShapeType="1"/>
              <a:stCxn id="29716" idx="0"/>
              <a:endCxn id="29713" idx="4"/>
            </p:cNvCxnSpPr>
            <p:nvPr/>
          </p:nvCxnSpPr>
          <p:spPr bwMode="auto">
            <a:xfrm rot="5400000" flipH="1" flipV="1">
              <a:off x="1508126" y="2738438"/>
              <a:ext cx="179387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715" name="Text Box 19"/>
            <p:cNvSpPr txBox="1">
              <a:spLocks noChangeArrowheads="1"/>
            </p:cNvSpPr>
            <p:nvPr/>
          </p:nvSpPr>
          <p:spPr bwMode="auto">
            <a:xfrm>
              <a:off x="1474788" y="3003550"/>
              <a:ext cx="271462" cy="306388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29716" name="Oval 20"/>
            <p:cNvSpPr>
              <a:spLocks/>
            </p:cNvSpPr>
            <p:nvPr/>
          </p:nvSpPr>
          <p:spPr bwMode="auto">
            <a:xfrm>
              <a:off x="1482725" y="2828925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9717" name="AutoShape 21"/>
            <p:cNvCxnSpPr>
              <a:cxnSpLocks noChangeShapeType="1"/>
              <a:stCxn id="29716" idx="6"/>
              <a:endCxn id="29705" idx="2"/>
            </p:cNvCxnSpPr>
            <p:nvPr/>
          </p:nvCxnSpPr>
          <p:spPr bwMode="auto">
            <a:xfrm>
              <a:off x="1711325" y="2943225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9718" name="AutoShape 22"/>
            <p:cNvCxnSpPr>
              <a:cxnSpLocks noChangeShapeType="1"/>
              <a:stCxn id="29711" idx="6"/>
              <a:endCxn id="29704" idx="2"/>
            </p:cNvCxnSpPr>
            <p:nvPr/>
          </p:nvCxnSpPr>
          <p:spPr bwMode="auto">
            <a:xfrm>
              <a:off x="4357688" y="2943225"/>
              <a:ext cx="900112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50" name="Text Box 25"/>
            <p:cNvSpPr txBox="1">
              <a:spLocks noChangeArrowheads="1"/>
            </p:cNvSpPr>
            <p:nvPr/>
          </p:nvSpPr>
          <p:spPr bwMode="auto">
            <a:xfrm>
              <a:off x="5316538" y="2970213"/>
              <a:ext cx="322262" cy="30638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>
                  <a:solidFill>
                    <a:srgbClr val="000000"/>
                  </a:solidFill>
                </a:rPr>
                <a:t>d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49250" y="3429000"/>
            <a:ext cx="7651750" cy="2971800"/>
            <a:chOff x="349250" y="3429000"/>
            <a:chExt cx="7651750" cy="2971800"/>
          </a:xfrm>
        </p:grpSpPr>
        <p:grpSp>
          <p:nvGrpSpPr>
            <p:cNvPr id="2" name="Group 64"/>
            <p:cNvGrpSpPr/>
            <p:nvPr/>
          </p:nvGrpSpPr>
          <p:grpSpPr>
            <a:xfrm>
              <a:off x="349250" y="3429000"/>
              <a:ext cx="7651750" cy="2971800"/>
              <a:chOff x="349250" y="3429000"/>
              <a:chExt cx="7651750" cy="2971800"/>
            </a:xfrm>
          </p:grpSpPr>
          <p:sp>
            <p:nvSpPr>
              <p:cNvPr id="29719" name="AutoShape 23"/>
              <p:cNvSpPr>
                <a:spLocks/>
              </p:cNvSpPr>
              <p:nvPr/>
            </p:nvSpPr>
            <p:spPr bwMode="auto">
              <a:xfrm>
                <a:off x="3200400" y="3429000"/>
                <a:ext cx="228600" cy="457200"/>
              </a:xfrm>
              <a:prstGeom prst="downArrow">
                <a:avLst>
                  <a:gd name="adj1" fmla="val 50000"/>
                  <a:gd name="adj2" fmla="val 50000"/>
                </a:avLst>
              </a:prstGeom>
              <a:solidFill>
                <a:srgbClr val="E6E6FF"/>
              </a:soli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0" name="Text Box 24"/>
              <p:cNvSpPr txBox="1">
                <a:spLocks noChangeArrowheads="1"/>
              </p:cNvSpPr>
              <p:nvPr/>
            </p:nvSpPr>
            <p:spPr bwMode="auto">
              <a:xfrm>
                <a:off x="349250" y="4475163"/>
                <a:ext cx="682625" cy="30638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>
                    <a:solidFill>
                      <a:srgbClr val="000000"/>
                    </a:solidFill>
                  </a:rPr>
                  <a:t>Level i</a:t>
                </a:r>
              </a:p>
            </p:txBody>
          </p:sp>
          <p:sp>
            <p:nvSpPr>
              <p:cNvPr id="29721" name="Text Box 25"/>
              <p:cNvSpPr txBox="1">
                <a:spLocks noChangeArrowheads="1"/>
              </p:cNvSpPr>
              <p:nvPr/>
            </p:nvSpPr>
            <p:spPr bwMode="auto">
              <a:xfrm>
                <a:off x="349250" y="4062413"/>
                <a:ext cx="873125" cy="30638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>
                    <a:solidFill>
                      <a:srgbClr val="000000"/>
                    </a:solidFill>
                  </a:rPr>
                  <a:t>Level i+1</a:t>
                </a:r>
              </a:p>
            </p:txBody>
          </p:sp>
          <p:sp>
            <p:nvSpPr>
              <p:cNvPr id="29722" name="Text Box 26"/>
              <p:cNvSpPr txBox="1">
                <a:spLocks noChangeArrowheads="1"/>
              </p:cNvSpPr>
              <p:nvPr/>
            </p:nvSpPr>
            <p:spPr bwMode="auto">
              <a:xfrm>
                <a:off x="1912938" y="4722813"/>
                <a:ext cx="271462" cy="30638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i="1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29723" name="Text Box 27"/>
              <p:cNvSpPr txBox="1">
                <a:spLocks noChangeArrowheads="1"/>
              </p:cNvSpPr>
              <p:nvPr/>
            </p:nvSpPr>
            <p:spPr bwMode="auto">
              <a:xfrm>
                <a:off x="2379663" y="4722813"/>
                <a:ext cx="260350" cy="30638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i="1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29724" name="Oval 28"/>
              <p:cNvSpPr>
                <a:spLocks/>
              </p:cNvSpPr>
              <p:nvPr/>
            </p:nvSpPr>
            <p:spPr bwMode="auto">
              <a:xfrm>
                <a:off x="2374900" y="4546600"/>
                <a:ext cx="236538" cy="2286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5" name="Oval 29"/>
              <p:cNvSpPr>
                <a:spLocks/>
              </p:cNvSpPr>
              <p:nvPr/>
            </p:nvSpPr>
            <p:spPr bwMode="auto">
              <a:xfrm>
                <a:off x="5257800" y="45466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6" name="Oval 30"/>
              <p:cNvSpPr>
                <a:spLocks/>
              </p:cNvSpPr>
              <p:nvPr/>
            </p:nvSpPr>
            <p:spPr bwMode="auto">
              <a:xfrm>
                <a:off x="1939925" y="4548188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9727" name="AutoShape 31"/>
              <p:cNvCxnSpPr>
                <a:cxnSpLocks noChangeShapeType="1"/>
                <a:stCxn id="29726" idx="6"/>
                <a:endCxn id="29724" idx="2"/>
              </p:cNvCxnSpPr>
              <p:nvPr/>
            </p:nvCxnSpPr>
            <p:spPr bwMode="auto">
              <a:xfrm flipV="1">
                <a:off x="2168525" y="4660900"/>
                <a:ext cx="206375" cy="1588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29728" name="Oval 32"/>
              <p:cNvSpPr>
                <a:spLocks/>
              </p:cNvSpPr>
              <p:nvPr/>
            </p:nvSpPr>
            <p:spPr bwMode="auto">
              <a:xfrm>
                <a:off x="5257800" y="4138613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9729" name="AutoShape 33"/>
              <p:cNvCxnSpPr>
                <a:cxnSpLocks noChangeShapeType="1"/>
                <a:stCxn id="29725" idx="0"/>
                <a:endCxn id="29728" idx="4"/>
              </p:cNvCxnSpPr>
              <p:nvPr/>
            </p:nvCxnSpPr>
            <p:spPr bwMode="auto">
              <a:xfrm rot="5400000" flipH="1" flipV="1">
                <a:off x="5282407" y="4456907"/>
                <a:ext cx="179387" cy="158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9730" name="AutoShape 34"/>
              <p:cNvCxnSpPr>
                <a:cxnSpLocks noChangeShapeType="1"/>
                <a:stCxn id="29740" idx="6"/>
                <a:endCxn id="29728" idx="2"/>
              </p:cNvCxnSpPr>
              <p:nvPr/>
            </p:nvCxnSpPr>
            <p:spPr bwMode="auto">
              <a:xfrm>
                <a:off x="2611438" y="4252913"/>
                <a:ext cx="2646362" cy="1588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29731" name="Text Box 35"/>
              <p:cNvSpPr txBox="1">
                <a:spLocks noChangeArrowheads="1"/>
              </p:cNvSpPr>
              <p:nvPr/>
            </p:nvSpPr>
            <p:spPr bwMode="auto">
              <a:xfrm>
                <a:off x="4114800" y="4689475"/>
                <a:ext cx="298450" cy="306388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i="1">
                    <a:solidFill>
                      <a:srgbClr val="000000"/>
                    </a:solidFill>
                  </a:rPr>
                  <a:t>c'</a:t>
                </a:r>
              </a:p>
            </p:txBody>
          </p:sp>
          <p:sp>
            <p:nvSpPr>
              <p:cNvPr id="29732" name="Oval 36"/>
              <p:cNvSpPr>
                <a:spLocks/>
              </p:cNvSpPr>
              <p:nvPr/>
            </p:nvSpPr>
            <p:spPr bwMode="auto">
              <a:xfrm>
                <a:off x="4121150" y="4546600"/>
                <a:ext cx="236538" cy="2286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9733" name="AutoShape 37"/>
              <p:cNvCxnSpPr>
                <a:cxnSpLocks noChangeShapeType="1"/>
                <a:stCxn id="29724" idx="6"/>
                <a:endCxn id="29732" idx="2"/>
              </p:cNvCxnSpPr>
              <p:nvPr/>
            </p:nvCxnSpPr>
            <p:spPr bwMode="auto">
              <a:xfrm>
                <a:off x="2611438" y="4660900"/>
                <a:ext cx="1509712" cy="1588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29734" name="Oval 38"/>
              <p:cNvSpPr>
                <a:spLocks/>
              </p:cNvSpPr>
              <p:nvPr/>
            </p:nvSpPr>
            <p:spPr bwMode="auto">
              <a:xfrm>
                <a:off x="1484313" y="4138613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9735" name="AutoShape 39"/>
              <p:cNvCxnSpPr>
                <a:cxnSpLocks noChangeShapeType="1"/>
                <a:stCxn id="29737" idx="0"/>
                <a:endCxn id="29734" idx="4"/>
              </p:cNvCxnSpPr>
              <p:nvPr/>
            </p:nvCxnSpPr>
            <p:spPr bwMode="auto">
              <a:xfrm rot="5400000" flipH="1" flipV="1">
                <a:off x="1508919" y="4455319"/>
                <a:ext cx="177800" cy="158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29736" name="Text Box 40"/>
              <p:cNvSpPr txBox="1">
                <a:spLocks noChangeArrowheads="1"/>
              </p:cNvSpPr>
              <p:nvPr/>
            </p:nvSpPr>
            <p:spPr bwMode="auto">
              <a:xfrm>
                <a:off x="1474788" y="4719638"/>
                <a:ext cx="271462" cy="30638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i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29737" name="Oval 41"/>
              <p:cNvSpPr>
                <a:spLocks/>
              </p:cNvSpPr>
              <p:nvPr/>
            </p:nvSpPr>
            <p:spPr bwMode="auto">
              <a:xfrm>
                <a:off x="1482725" y="4545013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9738" name="AutoShape 42"/>
              <p:cNvCxnSpPr>
                <a:cxnSpLocks noChangeShapeType="1"/>
                <a:stCxn id="29737" idx="6"/>
                <a:endCxn id="29726" idx="2"/>
              </p:cNvCxnSpPr>
              <p:nvPr/>
            </p:nvCxnSpPr>
            <p:spPr bwMode="auto">
              <a:xfrm>
                <a:off x="1711325" y="4659313"/>
                <a:ext cx="228600" cy="3175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29739" name="AutoShape 43"/>
              <p:cNvCxnSpPr>
                <a:cxnSpLocks noChangeShapeType="1"/>
                <a:stCxn id="29732" idx="6"/>
                <a:endCxn id="29725" idx="2"/>
              </p:cNvCxnSpPr>
              <p:nvPr/>
            </p:nvCxnSpPr>
            <p:spPr bwMode="auto">
              <a:xfrm>
                <a:off x="4357688" y="4660900"/>
                <a:ext cx="900112" cy="1588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29740" name="Oval 44"/>
              <p:cNvSpPr>
                <a:spLocks/>
              </p:cNvSpPr>
              <p:nvPr/>
            </p:nvSpPr>
            <p:spPr bwMode="auto">
              <a:xfrm>
                <a:off x="2374900" y="4138613"/>
                <a:ext cx="236538" cy="2286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1" name="AutoShape 45"/>
              <p:cNvSpPr>
                <a:spLocks/>
              </p:cNvSpPr>
              <p:nvPr/>
            </p:nvSpPr>
            <p:spPr bwMode="auto">
              <a:xfrm>
                <a:off x="5257800" y="5486400"/>
                <a:ext cx="2743200" cy="914400"/>
              </a:xfrm>
              <a:prstGeom prst="borderCallout1">
                <a:avLst>
                  <a:gd name="adj1" fmla="val 21667"/>
                  <a:gd name="adj2" fmla="val -3199"/>
                  <a:gd name="adj3" fmla="val -64843"/>
                  <a:gd name="adj4" fmla="val -96282"/>
                </a:avLst>
              </a:prstGeom>
              <a:solidFill>
                <a:srgbClr val="E6E6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lIns="90000" tIns="45000" rIns="90000" bIns="45000" anchor="ctr"/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600" dirty="0">
                    <a:solidFill>
                      <a:srgbClr val="000000"/>
                    </a:solidFill>
                  </a:rPr>
                  <a:t>Only node </a:t>
                </a:r>
                <a:r>
                  <a:rPr lang="en-US" sz="1600" i="1" dirty="0">
                    <a:solidFill>
                      <a:srgbClr val="000000"/>
                    </a:solidFill>
                  </a:rPr>
                  <a:t>c</a:t>
                </a:r>
                <a:r>
                  <a:rPr lang="en-US" sz="1600" dirty="0">
                    <a:solidFill>
                      <a:srgbClr val="000000"/>
                    </a:solidFill>
                  </a:rPr>
                  <a:t> will be enabled to </a:t>
                </a:r>
                <a:br>
                  <a:rPr lang="en-US" sz="1600" dirty="0">
                    <a:solidFill>
                      <a:srgbClr val="000000"/>
                    </a:solidFill>
                  </a:rPr>
                </a:br>
                <a:r>
                  <a:rPr lang="en-US" sz="1600" dirty="0">
                    <a:solidFill>
                      <a:srgbClr val="000000"/>
                    </a:solidFill>
                  </a:rPr>
                  <a:t>change state to </a:t>
                </a:r>
                <a:r>
                  <a:rPr lang="en-US" sz="1600" b="1" dirty="0">
                    <a:solidFill>
                      <a:srgbClr val="000000"/>
                    </a:solidFill>
                  </a:rPr>
                  <a:t>UP</a:t>
                </a:r>
                <a:br>
                  <a:rPr lang="en-US" sz="1600" b="1" dirty="0">
                    <a:solidFill>
                      <a:srgbClr val="000000"/>
                    </a:solidFill>
                  </a:rPr>
                </a:br>
                <a:r>
                  <a:rPr lang="en-US" sz="1600" dirty="0">
                    <a:solidFill>
                      <a:srgbClr val="000000"/>
                    </a:solidFill>
                  </a:rPr>
                  <a:t>by following the S-corona alg.</a:t>
                </a:r>
              </a:p>
            </p:txBody>
          </p:sp>
          <p:cxnSp>
            <p:nvCxnSpPr>
              <p:cNvPr id="29742" name="AutoShape 46"/>
              <p:cNvCxnSpPr>
                <a:cxnSpLocks noChangeShapeType="1"/>
                <a:stCxn id="29724" idx="0"/>
                <a:endCxn id="29740" idx="4"/>
              </p:cNvCxnSpPr>
              <p:nvPr/>
            </p:nvCxnSpPr>
            <p:spPr bwMode="auto">
              <a:xfrm rot="5400000" flipH="1" flipV="1">
                <a:off x="2403476" y="4456907"/>
                <a:ext cx="179387" cy="1588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9743" name="AutoShape 47"/>
              <p:cNvCxnSpPr>
                <a:cxnSpLocks noChangeShapeType="1"/>
                <a:stCxn id="29734" idx="6"/>
                <a:endCxn id="29740" idx="2"/>
              </p:cNvCxnSpPr>
              <p:nvPr/>
            </p:nvCxnSpPr>
            <p:spPr bwMode="auto">
              <a:xfrm>
                <a:off x="1712913" y="4252913"/>
                <a:ext cx="661987" cy="1588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</p:cxnSp>
        </p:grpSp>
        <p:sp>
          <p:nvSpPr>
            <p:cNvPr id="51" name="Text Box 25"/>
            <p:cNvSpPr txBox="1">
              <a:spLocks noChangeArrowheads="1"/>
            </p:cNvSpPr>
            <p:nvPr/>
          </p:nvSpPr>
          <p:spPr bwMode="auto">
            <a:xfrm>
              <a:off x="5334000" y="4646613"/>
              <a:ext cx="322262" cy="30638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>
                  <a:solidFill>
                    <a:srgbClr val="000000"/>
                  </a:solidFill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33728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Topology </a:t>
            </a:r>
            <a:r>
              <a:rPr lang="en-US" dirty="0" smtClean="0"/>
              <a:t>Updates (departures)</a:t>
            </a:r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9581" y="1014412"/>
            <a:ext cx="8228013" cy="4524375"/>
          </a:xfrm>
        </p:spPr>
        <p:txBody>
          <a:bodyPr/>
          <a:lstStyle/>
          <a:p>
            <a:r>
              <a:rPr lang="en-US" sz="2400" dirty="0" smtClean="0"/>
              <a:t>Similar to joins, L-corona must stabilize before S-corona can correctly stabilize.</a:t>
            </a:r>
          </a:p>
          <a:p>
            <a:endParaRPr lang="en-US" dirty="0"/>
          </a:p>
        </p:txBody>
      </p:sp>
      <p:grpSp>
        <p:nvGrpSpPr>
          <p:cNvPr id="106" name="Group 105"/>
          <p:cNvGrpSpPr/>
          <p:nvPr/>
        </p:nvGrpSpPr>
        <p:grpSpPr>
          <a:xfrm>
            <a:off x="565150" y="1752600"/>
            <a:ext cx="7816850" cy="1295400"/>
            <a:chOff x="565150" y="1752600"/>
            <a:chExt cx="7816850" cy="1295400"/>
          </a:xfrm>
        </p:grpSpPr>
        <p:grpSp>
          <p:nvGrpSpPr>
            <p:cNvPr id="25" name="Group 64"/>
            <p:cNvGrpSpPr/>
            <p:nvPr/>
          </p:nvGrpSpPr>
          <p:grpSpPr>
            <a:xfrm>
              <a:off x="565150" y="1752600"/>
              <a:ext cx="7816850" cy="1295400"/>
              <a:chOff x="349250" y="4062413"/>
              <a:chExt cx="7816850" cy="1295400"/>
            </a:xfrm>
          </p:grpSpPr>
          <p:sp>
            <p:nvSpPr>
              <p:cNvPr id="27" name="Text Box 24"/>
              <p:cNvSpPr txBox="1">
                <a:spLocks noChangeArrowheads="1"/>
              </p:cNvSpPr>
              <p:nvPr/>
            </p:nvSpPr>
            <p:spPr bwMode="auto">
              <a:xfrm>
                <a:off x="349250" y="4475163"/>
                <a:ext cx="682625" cy="30638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>
                    <a:solidFill>
                      <a:srgbClr val="000000"/>
                    </a:solidFill>
                  </a:rPr>
                  <a:t>Level i</a:t>
                </a:r>
              </a:p>
            </p:txBody>
          </p:sp>
          <p:sp>
            <p:nvSpPr>
              <p:cNvPr id="28" name="Text Box 25"/>
              <p:cNvSpPr txBox="1">
                <a:spLocks noChangeArrowheads="1"/>
              </p:cNvSpPr>
              <p:nvPr/>
            </p:nvSpPr>
            <p:spPr bwMode="auto">
              <a:xfrm>
                <a:off x="349250" y="4062413"/>
                <a:ext cx="873125" cy="30638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>
                    <a:solidFill>
                      <a:srgbClr val="000000"/>
                    </a:solidFill>
                  </a:rPr>
                  <a:t>Level i+1</a:t>
                </a:r>
              </a:p>
            </p:txBody>
          </p:sp>
          <p:sp>
            <p:nvSpPr>
              <p:cNvPr id="29" name="Text Box 26"/>
              <p:cNvSpPr txBox="1">
                <a:spLocks noChangeArrowheads="1"/>
              </p:cNvSpPr>
              <p:nvPr/>
            </p:nvSpPr>
            <p:spPr bwMode="auto">
              <a:xfrm>
                <a:off x="1912938" y="4722813"/>
                <a:ext cx="271462" cy="30638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i="1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30" name="Text Box 27"/>
              <p:cNvSpPr txBox="1">
                <a:spLocks noChangeArrowheads="1"/>
              </p:cNvSpPr>
              <p:nvPr/>
            </p:nvSpPr>
            <p:spPr bwMode="auto">
              <a:xfrm>
                <a:off x="2379663" y="4722813"/>
                <a:ext cx="260350" cy="30638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i="1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31" name="Oval 28"/>
              <p:cNvSpPr>
                <a:spLocks/>
              </p:cNvSpPr>
              <p:nvPr/>
            </p:nvSpPr>
            <p:spPr bwMode="auto">
              <a:xfrm>
                <a:off x="2374900" y="4546600"/>
                <a:ext cx="236538" cy="2286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29"/>
              <p:cNvSpPr>
                <a:spLocks/>
              </p:cNvSpPr>
              <p:nvPr/>
            </p:nvSpPr>
            <p:spPr bwMode="auto">
              <a:xfrm>
                <a:off x="5257800" y="45466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30"/>
              <p:cNvSpPr>
                <a:spLocks/>
              </p:cNvSpPr>
              <p:nvPr/>
            </p:nvSpPr>
            <p:spPr bwMode="auto">
              <a:xfrm>
                <a:off x="1939925" y="4548188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4" name="AutoShape 31"/>
              <p:cNvCxnSpPr>
                <a:cxnSpLocks noChangeShapeType="1"/>
                <a:stCxn id="33" idx="6"/>
                <a:endCxn id="31" idx="2"/>
              </p:cNvCxnSpPr>
              <p:nvPr/>
            </p:nvCxnSpPr>
            <p:spPr bwMode="auto">
              <a:xfrm flipV="1">
                <a:off x="2168525" y="4660900"/>
                <a:ext cx="206375" cy="1588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35" name="Oval 32"/>
              <p:cNvSpPr>
                <a:spLocks/>
              </p:cNvSpPr>
              <p:nvPr/>
            </p:nvSpPr>
            <p:spPr bwMode="auto">
              <a:xfrm>
                <a:off x="5257800" y="4138613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" name="AutoShape 33"/>
              <p:cNvCxnSpPr>
                <a:cxnSpLocks noChangeShapeType="1"/>
                <a:stCxn id="32" idx="0"/>
                <a:endCxn id="35" idx="4"/>
              </p:cNvCxnSpPr>
              <p:nvPr/>
            </p:nvCxnSpPr>
            <p:spPr bwMode="auto">
              <a:xfrm rot="5400000" flipH="1" flipV="1">
                <a:off x="5282407" y="4456907"/>
                <a:ext cx="179387" cy="158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7" name="AutoShape 34"/>
              <p:cNvCxnSpPr>
                <a:cxnSpLocks noChangeShapeType="1"/>
                <a:stCxn id="47" idx="6"/>
                <a:endCxn id="35" idx="2"/>
              </p:cNvCxnSpPr>
              <p:nvPr/>
            </p:nvCxnSpPr>
            <p:spPr bwMode="auto">
              <a:xfrm>
                <a:off x="2611438" y="4252913"/>
                <a:ext cx="2646362" cy="1588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38" name="Text Box 35"/>
              <p:cNvSpPr txBox="1">
                <a:spLocks noChangeArrowheads="1"/>
              </p:cNvSpPr>
              <p:nvPr/>
            </p:nvSpPr>
            <p:spPr bwMode="auto">
              <a:xfrm>
                <a:off x="4114800" y="4689475"/>
                <a:ext cx="298450" cy="306388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i="1">
                    <a:solidFill>
                      <a:srgbClr val="000000"/>
                    </a:solidFill>
                  </a:rPr>
                  <a:t>c'</a:t>
                </a:r>
              </a:p>
            </p:txBody>
          </p:sp>
          <p:sp>
            <p:nvSpPr>
              <p:cNvPr id="39" name="Oval 36"/>
              <p:cNvSpPr>
                <a:spLocks/>
              </p:cNvSpPr>
              <p:nvPr/>
            </p:nvSpPr>
            <p:spPr bwMode="auto">
              <a:xfrm>
                <a:off x="4121150" y="4546600"/>
                <a:ext cx="236538" cy="2286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0" name="AutoShape 37"/>
              <p:cNvCxnSpPr>
                <a:cxnSpLocks noChangeShapeType="1"/>
                <a:stCxn id="31" idx="6"/>
                <a:endCxn id="39" idx="2"/>
              </p:cNvCxnSpPr>
              <p:nvPr/>
            </p:nvCxnSpPr>
            <p:spPr bwMode="auto">
              <a:xfrm>
                <a:off x="2611438" y="4660900"/>
                <a:ext cx="1509712" cy="1588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41" name="Oval 38"/>
              <p:cNvSpPr>
                <a:spLocks/>
              </p:cNvSpPr>
              <p:nvPr/>
            </p:nvSpPr>
            <p:spPr bwMode="auto">
              <a:xfrm>
                <a:off x="1484313" y="4138613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2" name="AutoShape 39"/>
              <p:cNvCxnSpPr>
                <a:cxnSpLocks noChangeShapeType="1"/>
                <a:stCxn id="44" idx="0"/>
                <a:endCxn id="41" idx="4"/>
              </p:cNvCxnSpPr>
              <p:nvPr/>
            </p:nvCxnSpPr>
            <p:spPr bwMode="auto">
              <a:xfrm rot="5400000" flipH="1" flipV="1">
                <a:off x="1508919" y="4455319"/>
                <a:ext cx="177800" cy="158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43" name="Text Box 40"/>
              <p:cNvSpPr txBox="1">
                <a:spLocks noChangeArrowheads="1"/>
              </p:cNvSpPr>
              <p:nvPr/>
            </p:nvSpPr>
            <p:spPr bwMode="auto">
              <a:xfrm>
                <a:off x="1474788" y="4719638"/>
                <a:ext cx="271462" cy="30638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i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44" name="Oval 41"/>
              <p:cNvSpPr>
                <a:spLocks/>
              </p:cNvSpPr>
              <p:nvPr/>
            </p:nvSpPr>
            <p:spPr bwMode="auto">
              <a:xfrm>
                <a:off x="1482725" y="4545013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5" name="AutoShape 42"/>
              <p:cNvCxnSpPr>
                <a:cxnSpLocks noChangeShapeType="1"/>
                <a:stCxn id="44" idx="6"/>
                <a:endCxn id="33" idx="2"/>
              </p:cNvCxnSpPr>
              <p:nvPr/>
            </p:nvCxnSpPr>
            <p:spPr bwMode="auto">
              <a:xfrm>
                <a:off x="1711325" y="4659313"/>
                <a:ext cx="228600" cy="3175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46" name="AutoShape 43"/>
              <p:cNvCxnSpPr>
                <a:cxnSpLocks noChangeShapeType="1"/>
                <a:stCxn id="39" idx="6"/>
                <a:endCxn id="32" idx="2"/>
              </p:cNvCxnSpPr>
              <p:nvPr/>
            </p:nvCxnSpPr>
            <p:spPr bwMode="auto">
              <a:xfrm>
                <a:off x="4357688" y="4660900"/>
                <a:ext cx="900112" cy="1588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47" name="Oval 44"/>
              <p:cNvSpPr>
                <a:spLocks/>
              </p:cNvSpPr>
              <p:nvPr/>
            </p:nvSpPr>
            <p:spPr bwMode="auto">
              <a:xfrm>
                <a:off x="2374900" y="4138613"/>
                <a:ext cx="236538" cy="2286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AutoShape 45"/>
              <p:cNvSpPr>
                <a:spLocks/>
              </p:cNvSpPr>
              <p:nvPr/>
            </p:nvSpPr>
            <p:spPr bwMode="auto">
              <a:xfrm>
                <a:off x="5988050" y="4824413"/>
                <a:ext cx="2178050" cy="533400"/>
              </a:xfrm>
              <a:prstGeom prst="borderCallout1">
                <a:avLst>
                  <a:gd name="adj1" fmla="val 21667"/>
                  <a:gd name="adj2" fmla="val -3199"/>
                  <a:gd name="adj3" fmla="val 6799"/>
                  <a:gd name="adj4" fmla="val -71406"/>
                </a:avLst>
              </a:prstGeom>
              <a:solidFill>
                <a:srgbClr val="E6E6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lIns="90000" tIns="45000" rIns="90000" bIns="45000" anchor="ctr"/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600" dirty="0" smtClean="0">
                    <a:solidFill>
                      <a:srgbClr val="000000"/>
                    </a:solidFill>
                  </a:rPr>
                  <a:t>Departing node </a:t>
                </a:r>
                <a:r>
                  <a:rPr lang="en-US" sz="1600" i="1" dirty="0" smtClean="0">
                    <a:solidFill>
                      <a:srgbClr val="000000"/>
                    </a:solidFill>
                  </a:rPr>
                  <a:t>c’</a:t>
                </a:r>
                <a:endParaRPr lang="en-US" sz="1600" i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49" name="AutoShape 46"/>
              <p:cNvCxnSpPr>
                <a:cxnSpLocks noChangeShapeType="1"/>
                <a:stCxn id="31" idx="0"/>
                <a:endCxn id="47" idx="4"/>
              </p:cNvCxnSpPr>
              <p:nvPr/>
            </p:nvCxnSpPr>
            <p:spPr bwMode="auto">
              <a:xfrm rot="5400000" flipH="1" flipV="1">
                <a:off x="2403476" y="4456907"/>
                <a:ext cx="179387" cy="158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50" name="AutoShape 47"/>
              <p:cNvCxnSpPr>
                <a:cxnSpLocks noChangeShapeType="1"/>
                <a:stCxn id="41" idx="6"/>
                <a:endCxn id="47" idx="2"/>
              </p:cNvCxnSpPr>
              <p:nvPr/>
            </p:nvCxnSpPr>
            <p:spPr bwMode="auto">
              <a:xfrm>
                <a:off x="1712913" y="4252913"/>
                <a:ext cx="661987" cy="1588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</p:cxnSp>
        </p:grpSp>
        <p:sp>
          <p:nvSpPr>
            <p:cNvPr id="77" name="Text Box 25"/>
            <p:cNvSpPr txBox="1">
              <a:spLocks noChangeArrowheads="1"/>
            </p:cNvSpPr>
            <p:nvPr/>
          </p:nvSpPr>
          <p:spPr bwMode="auto">
            <a:xfrm>
              <a:off x="5562600" y="2360613"/>
              <a:ext cx="322262" cy="30638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>
                  <a:solidFill>
                    <a:srgbClr val="000000"/>
                  </a:solidFill>
                </a:rPr>
                <a:t>d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65150" y="2667000"/>
            <a:ext cx="7785100" cy="2362200"/>
            <a:chOff x="565150" y="2667000"/>
            <a:chExt cx="7785100" cy="2362200"/>
          </a:xfrm>
        </p:grpSpPr>
        <p:sp>
          <p:nvSpPr>
            <p:cNvPr id="78" name="Text Box 25"/>
            <p:cNvSpPr txBox="1">
              <a:spLocks noChangeArrowheads="1"/>
            </p:cNvSpPr>
            <p:nvPr/>
          </p:nvSpPr>
          <p:spPr bwMode="auto">
            <a:xfrm>
              <a:off x="5621338" y="3732213"/>
              <a:ext cx="322262" cy="30638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>
                  <a:solidFill>
                    <a:srgbClr val="000000"/>
                  </a:solidFill>
                </a:rPr>
                <a:t>d</a:t>
              </a:r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565150" y="2667000"/>
              <a:ext cx="7785100" cy="2362200"/>
              <a:chOff x="565150" y="2667000"/>
              <a:chExt cx="7785100" cy="2362200"/>
            </a:xfrm>
          </p:grpSpPr>
          <p:grpSp>
            <p:nvGrpSpPr>
              <p:cNvPr id="51" name="Group 64"/>
              <p:cNvGrpSpPr/>
              <p:nvPr/>
            </p:nvGrpSpPr>
            <p:grpSpPr>
              <a:xfrm>
                <a:off x="565150" y="3200400"/>
                <a:ext cx="7785100" cy="1828800"/>
                <a:chOff x="349250" y="4062413"/>
                <a:chExt cx="7785100" cy="1828800"/>
              </a:xfrm>
            </p:grpSpPr>
            <p:sp>
              <p:nvSpPr>
                <p:cNvPr id="5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49250" y="4475163"/>
                  <a:ext cx="682625" cy="306387"/>
                </a:xfrm>
                <a:prstGeom prst="rect">
                  <a:avLst/>
                </a:prstGeom>
                <a:noFill/>
                <a:ln w="9525">
                  <a:noFill/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400">
                      <a:solidFill>
                        <a:srgbClr val="000000"/>
                      </a:solidFill>
                    </a:rPr>
                    <a:t>Level i</a:t>
                  </a:r>
                </a:p>
              </p:txBody>
            </p:sp>
            <p:sp>
              <p:nvSpPr>
                <p:cNvPr id="5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49250" y="4062413"/>
                  <a:ext cx="873125" cy="306387"/>
                </a:xfrm>
                <a:prstGeom prst="rect">
                  <a:avLst/>
                </a:prstGeom>
                <a:noFill/>
                <a:ln w="9525">
                  <a:noFill/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400">
                      <a:solidFill>
                        <a:srgbClr val="000000"/>
                      </a:solidFill>
                    </a:rPr>
                    <a:t>Level i+1</a:t>
                  </a:r>
                </a:p>
              </p:txBody>
            </p:sp>
            <p:sp>
              <p:nvSpPr>
                <p:cNvPr id="5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912938" y="4722813"/>
                  <a:ext cx="271462" cy="306387"/>
                </a:xfrm>
                <a:prstGeom prst="rect">
                  <a:avLst/>
                </a:prstGeom>
                <a:noFill/>
                <a:ln w="9525">
                  <a:noFill/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400" i="1">
                      <a:solidFill>
                        <a:srgbClr val="000000"/>
                      </a:solidFill>
                    </a:rPr>
                    <a:t>b</a:t>
                  </a:r>
                </a:p>
              </p:txBody>
            </p:sp>
            <p:sp>
              <p:nvSpPr>
                <p:cNvPr id="5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379663" y="4722813"/>
                  <a:ext cx="260350" cy="306387"/>
                </a:xfrm>
                <a:prstGeom prst="rect">
                  <a:avLst/>
                </a:prstGeom>
                <a:noFill/>
                <a:ln w="9525">
                  <a:noFill/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400" i="1">
                      <a:solidFill>
                        <a:srgbClr val="000000"/>
                      </a:solidFill>
                    </a:rPr>
                    <a:t>c</a:t>
                  </a:r>
                </a:p>
              </p:txBody>
            </p:sp>
            <p:sp>
              <p:nvSpPr>
                <p:cNvPr id="56" name="Oval 28"/>
                <p:cNvSpPr>
                  <a:spLocks/>
                </p:cNvSpPr>
                <p:nvPr/>
              </p:nvSpPr>
              <p:spPr bwMode="auto">
                <a:xfrm>
                  <a:off x="2374900" y="4546600"/>
                  <a:ext cx="236538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E6FF00"/>
                    </a:gs>
                    <a:gs pos="100000">
                      <a:srgbClr val="FF33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Oval 29"/>
                <p:cNvSpPr>
                  <a:spLocks/>
                </p:cNvSpPr>
                <p:nvPr/>
              </p:nvSpPr>
              <p:spPr bwMode="auto">
                <a:xfrm>
                  <a:off x="5257800" y="45466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E6FF00"/>
                    </a:gs>
                    <a:gs pos="100000">
                      <a:srgbClr val="FF33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Oval 30"/>
                <p:cNvSpPr>
                  <a:spLocks/>
                </p:cNvSpPr>
                <p:nvPr/>
              </p:nvSpPr>
              <p:spPr bwMode="auto">
                <a:xfrm>
                  <a:off x="1939925" y="4548188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E6FF00"/>
                    </a:gs>
                    <a:gs pos="100000">
                      <a:srgbClr val="FF33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59" name="AutoShape 31"/>
                <p:cNvCxnSpPr>
                  <a:cxnSpLocks noChangeShapeType="1"/>
                  <a:stCxn id="58" idx="6"/>
                  <a:endCxn id="56" idx="2"/>
                </p:cNvCxnSpPr>
                <p:nvPr/>
              </p:nvCxnSpPr>
              <p:spPr bwMode="auto">
                <a:xfrm flipV="1">
                  <a:off x="2168525" y="4660900"/>
                  <a:ext cx="206375" cy="1588"/>
                </a:xfrm>
                <a:prstGeom prst="bentConnector3">
                  <a:avLst>
                    <a:gd name="adj1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</p:cxnSp>
            <p:sp>
              <p:nvSpPr>
                <p:cNvPr id="60" name="Oval 32"/>
                <p:cNvSpPr>
                  <a:spLocks/>
                </p:cNvSpPr>
                <p:nvPr/>
              </p:nvSpPr>
              <p:spPr bwMode="auto">
                <a:xfrm>
                  <a:off x="5257800" y="4138613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E6FF00"/>
                    </a:gs>
                    <a:gs pos="100000">
                      <a:srgbClr val="FF33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61" name="AutoShape 33"/>
                <p:cNvCxnSpPr>
                  <a:cxnSpLocks noChangeShapeType="1"/>
                  <a:stCxn id="57" idx="0"/>
                  <a:endCxn id="60" idx="4"/>
                </p:cNvCxnSpPr>
                <p:nvPr/>
              </p:nvCxnSpPr>
              <p:spPr bwMode="auto">
                <a:xfrm rot="5400000" flipH="1" flipV="1">
                  <a:off x="5282407" y="4456907"/>
                  <a:ext cx="179387" cy="158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62" name="AutoShape 34"/>
                <p:cNvCxnSpPr>
                  <a:cxnSpLocks noChangeShapeType="1"/>
                  <a:stCxn id="72" idx="6"/>
                  <a:endCxn id="60" idx="2"/>
                </p:cNvCxnSpPr>
                <p:nvPr/>
              </p:nvCxnSpPr>
              <p:spPr bwMode="auto">
                <a:xfrm>
                  <a:off x="2611438" y="4252913"/>
                  <a:ext cx="2646362" cy="1588"/>
                </a:xfrm>
                <a:prstGeom prst="bentConnector3">
                  <a:avLst>
                    <a:gd name="adj1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</p:cxnSp>
            <p:cxnSp>
              <p:nvCxnSpPr>
                <p:cNvPr id="65" name="AutoShape 37"/>
                <p:cNvCxnSpPr>
                  <a:cxnSpLocks noChangeShapeType="1"/>
                  <a:stCxn id="56" idx="6"/>
                  <a:endCxn id="57" idx="2"/>
                </p:cNvCxnSpPr>
                <p:nvPr/>
              </p:nvCxnSpPr>
              <p:spPr bwMode="auto">
                <a:xfrm>
                  <a:off x="2611438" y="4660900"/>
                  <a:ext cx="2646362" cy="1588"/>
                </a:xfrm>
                <a:prstGeom prst="bentConnector3">
                  <a:avLst>
                    <a:gd name="adj1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</p:cxnSp>
            <p:sp>
              <p:nvSpPr>
                <p:cNvPr id="66" name="Oval 38"/>
                <p:cNvSpPr>
                  <a:spLocks/>
                </p:cNvSpPr>
                <p:nvPr/>
              </p:nvSpPr>
              <p:spPr bwMode="auto">
                <a:xfrm>
                  <a:off x="1484313" y="4138613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E6FF00"/>
                    </a:gs>
                    <a:gs pos="100000">
                      <a:srgbClr val="FF33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67" name="AutoShape 39"/>
                <p:cNvCxnSpPr>
                  <a:cxnSpLocks noChangeShapeType="1"/>
                  <a:stCxn id="69" idx="0"/>
                  <a:endCxn id="66" idx="4"/>
                </p:cNvCxnSpPr>
                <p:nvPr/>
              </p:nvCxnSpPr>
              <p:spPr bwMode="auto">
                <a:xfrm rot="5400000" flipH="1" flipV="1">
                  <a:off x="1508919" y="4455319"/>
                  <a:ext cx="177800" cy="158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</p:cxnSp>
            <p:sp>
              <p:nvSpPr>
                <p:cNvPr id="6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474788" y="4719638"/>
                  <a:ext cx="271462" cy="306387"/>
                </a:xfrm>
                <a:prstGeom prst="rect">
                  <a:avLst/>
                </a:prstGeom>
                <a:noFill/>
                <a:ln w="9525">
                  <a:noFill/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400" i="1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69" name="Oval 41"/>
                <p:cNvSpPr>
                  <a:spLocks/>
                </p:cNvSpPr>
                <p:nvPr/>
              </p:nvSpPr>
              <p:spPr bwMode="auto">
                <a:xfrm>
                  <a:off x="1482725" y="4545013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E6FF00"/>
                    </a:gs>
                    <a:gs pos="100000">
                      <a:srgbClr val="FF33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70" name="AutoShape 42"/>
                <p:cNvCxnSpPr>
                  <a:cxnSpLocks noChangeShapeType="1"/>
                  <a:stCxn id="69" idx="6"/>
                  <a:endCxn id="58" idx="2"/>
                </p:cNvCxnSpPr>
                <p:nvPr/>
              </p:nvCxnSpPr>
              <p:spPr bwMode="auto">
                <a:xfrm>
                  <a:off x="1711325" y="4659313"/>
                  <a:ext cx="228600" cy="3175"/>
                </a:xfrm>
                <a:prstGeom prst="bentConnector3">
                  <a:avLst>
                    <a:gd name="adj1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</p:cxnSp>
            <p:sp>
              <p:nvSpPr>
                <p:cNvPr id="72" name="Oval 44"/>
                <p:cNvSpPr>
                  <a:spLocks/>
                </p:cNvSpPr>
                <p:nvPr/>
              </p:nvSpPr>
              <p:spPr bwMode="auto">
                <a:xfrm>
                  <a:off x="2374900" y="4138613"/>
                  <a:ext cx="236538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E6FF00"/>
                    </a:gs>
                    <a:gs pos="100000">
                      <a:srgbClr val="FF33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AutoShape 45"/>
                <p:cNvSpPr>
                  <a:spLocks/>
                </p:cNvSpPr>
                <p:nvPr/>
              </p:nvSpPr>
              <p:spPr bwMode="auto">
                <a:xfrm>
                  <a:off x="5956300" y="4824413"/>
                  <a:ext cx="2178050" cy="1066800"/>
                </a:xfrm>
                <a:prstGeom prst="borderCallout1">
                  <a:avLst>
                    <a:gd name="adj1" fmla="val 21667"/>
                    <a:gd name="adj2" fmla="val -3199"/>
                    <a:gd name="adj3" fmla="val -5994"/>
                    <a:gd name="adj4" fmla="val -154118"/>
                  </a:avLst>
                </a:prstGeom>
                <a:solidFill>
                  <a:srgbClr val="E6E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lIns="90000" tIns="45000" rIns="90000" bIns="45000" anchor="ctr"/>
                <a:lstStyle/>
                <a:p>
                  <a:pPr algn="ctr"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600" dirty="0" smtClean="0">
                      <a:solidFill>
                        <a:srgbClr val="000000"/>
                      </a:solidFill>
                    </a:rPr>
                    <a:t>From the algorithm</a:t>
                  </a:r>
                  <a:br>
                    <a:rPr lang="en-US" sz="1600" dirty="0" smtClean="0">
                      <a:solidFill>
                        <a:srgbClr val="000000"/>
                      </a:solidFill>
                    </a:rPr>
                  </a:br>
                  <a:r>
                    <a:rPr lang="en-US" sz="1600" dirty="0" smtClean="0">
                      <a:solidFill>
                        <a:srgbClr val="000000"/>
                      </a:solidFill>
                    </a:rPr>
                    <a:t>node </a:t>
                  </a:r>
                  <a:r>
                    <a:rPr lang="en-US" sz="1600" i="1" dirty="0" smtClean="0">
                      <a:solidFill>
                        <a:srgbClr val="000000"/>
                      </a:solidFill>
                    </a:rPr>
                    <a:t>c</a:t>
                  </a:r>
                  <a:r>
                    <a:rPr lang="en-US" sz="1600" dirty="0" smtClean="0">
                      <a:solidFill>
                        <a:srgbClr val="000000"/>
                      </a:solidFill>
                    </a:rPr>
                    <a:t> receives node</a:t>
                  </a:r>
                  <a:br>
                    <a:rPr lang="en-US" sz="1600" dirty="0" smtClean="0">
                      <a:solidFill>
                        <a:srgbClr val="000000"/>
                      </a:solidFill>
                    </a:rPr>
                  </a:br>
                  <a:r>
                    <a:rPr lang="en-US" sz="1600" i="1" dirty="0" smtClean="0">
                      <a:solidFill>
                        <a:srgbClr val="000000"/>
                      </a:solidFill>
                    </a:rPr>
                    <a:t>d </a:t>
                  </a:r>
                  <a:r>
                    <a:rPr lang="en-US" sz="1600" b="1" i="1" dirty="0" smtClean="0">
                      <a:solidFill>
                        <a:srgbClr val="000000"/>
                      </a:solidFill>
                    </a:rPr>
                    <a:t>UP</a:t>
                  </a:r>
                  <a:r>
                    <a:rPr lang="en-US" sz="1600" i="1" dirty="0" smtClean="0">
                      <a:solidFill>
                        <a:srgbClr val="000000"/>
                      </a:solidFill>
                    </a:rPr>
                    <a:t> </a:t>
                  </a:r>
                  <a:r>
                    <a:rPr lang="en-US" sz="1600" dirty="0" smtClean="0">
                      <a:solidFill>
                        <a:srgbClr val="000000"/>
                      </a:solidFill>
                    </a:rPr>
                    <a:t>status</a:t>
                  </a:r>
                  <a:endParaRPr lang="en-US" sz="1600" dirty="0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74" name="AutoShape 46"/>
                <p:cNvCxnSpPr>
                  <a:cxnSpLocks noChangeShapeType="1"/>
                  <a:stCxn id="56" idx="0"/>
                  <a:endCxn id="72" idx="4"/>
                </p:cNvCxnSpPr>
                <p:nvPr/>
              </p:nvCxnSpPr>
              <p:spPr bwMode="auto">
                <a:xfrm rot="5400000" flipH="1" flipV="1">
                  <a:off x="2403476" y="4456907"/>
                  <a:ext cx="179387" cy="158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75" name="AutoShape 47"/>
                <p:cNvCxnSpPr>
                  <a:cxnSpLocks noChangeShapeType="1"/>
                  <a:stCxn id="66" idx="6"/>
                  <a:endCxn id="72" idx="2"/>
                </p:cNvCxnSpPr>
                <p:nvPr/>
              </p:nvCxnSpPr>
              <p:spPr bwMode="auto">
                <a:xfrm>
                  <a:off x="1712913" y="4252913"/>
                  <a:ext cx="661987" cy="1588"/>
                </a:xfrm>
                <a:prstGeom prst="bentConnector3">
                  <a:avLst>
                    <a:gd name="adj1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</p:cxnSp>
          </p:grpSp>
          <p:sp>
            <p:nvSpPr>
              <p:cNvPr id="79" name="AutoShape 23"/>
              <p:cNvSpPr>
                <a:spLocks/>
              </p:cNvSpPr>
              <p:nvPr/>
            </p:nvSpPr>
            <p:spPr bwMode="auto">
              <a:xfrm>
                <a:off x="3429000" y="2667000"/>
                <a:ext cx="228600" cy="457200"/>
              </a:xfrm>
              <a:prstGeom prst="downArrow">
                <a:avLst>
                  <a:gd name="adj1" fmla="val 50000"/>
                  <a:gd name="adj2" fmla="val 50000"/>
                </a:avLst>
              </a:prstGeom>
              <a:solidFill>
                <a:srgbClr val="E6E6FF"/>
              </a:soli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9" name="Group 108"/>
          <p:cNvGrpSpPr/>
          <p:nvPr/>
        </p:nvGrpSpPr>
        <p:grpSpPr>
          <a:xfrm>
            <a:off x="533400" y="4191000"/>
            <a:ext cx="7785100" cy="2438400"/>
            <a:chOff x="533400" y="4191000"/>
            <a:chExt cx="7785100" cy="2438400"/>
          </a:xfrm>
        </p:grpSpPr>
        <p:grpSp>
          <p:nvGrpSpPr>
            <p:cNvPr id="105" name="Group 104"/>
            <p:cNvGrpSpPr/>
            <p:nvPr/>
          </p:nvGrpSpPr>
          <p:grpSpPr>
            <a:xfrm>
              <a:off x="533400" y="4191000"/>
              <a:ext cx="7785100" cy="2438400"/>
              <a:chOff x="533400" y="4191000"/>
              <a:chExt cx="7785100" cy="2438400"/>
            </a:xfrm>
          </p:grpSpPr>
          <p:grpSp>
            <p:nvGrpSpPr>
              <p:cNvPr id="80" name="Group 64"/>
              <p:cNvGrpSpPr/>
              <p:nvPr/>
            </p:nvGrpSpPr>
            <p:grpSpPr>
              <a:xfrm>
                <a:off x="533400" y="4800600"/>
                <a:ext cx="7785100" cy="1828800"/>
                <a:chOff x="349250" y="4062413"/>
                <a:chExt cx="7785100" cy="1828800"/>
              </a:xfrm>
            </p:grpSpPr>
            <p:sp>
              <p:nvSpPr>
                <p:cNvPr id="81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49250" y="4475163"/>
                  <a:ext cx="682625" cy="306387"/>
                </a:xfrm>
                <a:prstGeom prst="rect">
                  <a:avLst/>
                </a:prstGeom>
                <a:noFill/>
                <a:ln w="9525">
                  <a:noFill/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400">
                      <a:solidFill>
                        <a:srgbClr val="000000"/>
                      </a:solidFill>
                    </a:rPr>
                    <a:t>Level i</a:t>
                  </a:r>
                </a:p>
              </p:txBody>
            </p:sp>
            <p:sp>
              <p:nvSpPr>
                <p:cNvPr id="8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49250" y="4062413"/>
                  <a:ext cx="873125" cy="306387"/>
                </a:xfrm>
                <a:prstGeom prst="rect">
                  <a:avLst/>
                </a:prstGeom>
                <a:noFill/>
                <a:ln w="9525">
                  <a:noFill/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400">
                      <a:solidFill>
                        <a:srgbClr val="000000"/>
                      </a:solidFill>
                    </a:rPr>
                    <a:t>Level i+1</a:t>
                  </a:r>
                </a:p>
              </p:txBody>
            </p:sp>
            <p:sp>
              <p:nvSpPr>
                <p:cNvPr id="83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912938" y="4722813"/>
                  <a:ext cx="271462" cy="306387"/>
                </a:xfrm>
                <a:prstGeom prst="rect">
                  <a:avLst/>
                </a:prstGeom>
                <a:noFill/>
                <a:ln w="9525">
                  <a:noFill/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400" i="1">
                      <a:solidFill>
                        <a:srgbClr val="000000"/>
                      </a:solidFill>
                    </a:rPr>
                    <a:t>b</a:t>
                  </a:r>
                </a:p>
              </p:txBody>
            </p:sp>
            <p:sp>
              <p:nvSpPr>
                <p:cNvPr id="8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379663" y="4722813"/>
                  <a:ext cx="260350" cy="306387"/>
                </a:xfrm>
                <a:prstGeom prst="rect">
                  <a:avLst/>
                </a:prstGeom>
                <a:noFill/>
                <a:ln w="9525">
                  <a:noFill/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400" i="1">
                      <a:solidFill>
                        <a:srgbClr val="000000"/>
                      </a:solidFill>
                    </a:rPr>
                    <a:t>c</a:t>
                  </a:r>
                </a:p>
              </p:txBody>
            </p:sp>
            <p:sp>
              <p:nvSpPr>
                <p:cNvPr id="85" name="Oval 28"/>
                <p:cNvSpPr>
                  <a:spLocks/>
                </p:cNvSpPr>
                <p:nvPr/>
              </p:nvSpPr>
              <p:spPr bwMode="auto">
                <a:xfrm>
                  <a:off x="2374900" y="4546600"/>
                  <a:ext cx="236538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E6FF00"/>
                    </a:gs>
                    <a:gs pos="100000">
                      <a:srgbClr val="FF33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Oval 29"/>
                <p:cNvSpPr>
                  <a:spLocks/>
                </p:cNvSpPr>
                <p:nvPr/>
              </p:nvSpPr>
              <p:spPr bwMode="auto">
                <a:xfrm>
                  <a:off x="5257800" y="45466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E6FF00"/>
                    </a:gs>
                    <a:gs pos="100000">
                      <a:srgbClr val="FF33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Oval 30"/>
                <p:cNvSpPr>
                  <a:spLocks/>
                </p:cNvSpPr>
                <p:nvPr/>
              </p:nvSpPr>
              <p:spPr bwMode="auto">
                <a:xfrm>
                  <a:off x="1939925" y="4548188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E6FF00"/>
                    </a:gs>
                    <a:gs pos="100000">
                      <a:srgbClr val="FF33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88" name="AutoShape 31"/>
                <p:cNvCxnSpPr>
                  <a:cxnSpLocks noChangeShapeType="1"/>
                  <a:stCxn id="87" idx="6"/>
                  <a:endCxn id="85" idx="2"/>
                </p:cNvCxnSpPr>
                <p:nvPr/>
              </p:nvCxnSpPr>
              <p:spPr bwMode="auto">
                <a:xfrm flipV="1">
                  <a:off x="2168525" y="4660900"/>
                  <a:ext cx="206375" cy="1588"/>
                </a:xfrm>
                <a:prstGeom prst="bentConnector3">
                  <a:avLst>
                    <a:gd name="adj1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</p:cxnSp>
            <p:sp>
              <p:nvSpPr>
                <p:cNvPr id="89" name="Oval 32"/>
                <p:cNvSpPr>
                  <a:spLocks/>
                </p:cNvSpPr>
                <p:nvPr/>
              </p:nvSpPr>
              <p:spPr bwMode="auto">
                <a:xfrm>
                  <a:off x="5257800" y="4138613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E6FF00"/>
                    </a:gs>
                    <a:gs pos="100000">
                      <a:srgbClr val="FF33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90" name="AutoShape 33"/>
                <p:cNvCxnSpPr>
                  <a:cxnSpLocks noChangeShapeType="1"/>
                  <a:stCxn id="86" idx="0"/>
                  <a:endCxn id="89" idx="4"/>
                </p:cNvCxnSpPr>
                <p:nvPr/>
              </p:nvCxnSpPr>
              <p:spPr bwMode="auto">
                <a:xfrm rot="5400000" flipH="1" flipV="1">
                  <a:off x="5282407" y="4456907"/>
                  <a:ext cx="179387" cy="158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91" name="AutoShape 34"/>
                <p:cNvCxnSpPr>
                  <a:cxnSpLocks noChangeShapeType="1"/>
                  <a:stCxn id="93" idx="6"/>
                  <a:endCxn id="89" idx="2"/>
                </p:cNvCxnSpPr>
                <p:nvPr/>
              </p:nvCxnSpPr>
              <p:spPr bwMode="auto">
                <a:xfrm>
                  <a:off x="1712913" y="4252913"/>
                  <a:ext cx="3544887" cy="1588"/>
                </a:xfrm>
                <a:prstGeom prst="bentConnector3">
                  <a:avLst>
                    <a:gd name="adj1" fmla="val 50000"/>
                  </a:avLst>
                </a:prstGeom>
                <a:noFill/>
                <a:ln w="9525">
                  <a:solidFill>
                    <a:srgbClr val="FF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</p:cxnSp>
            <p:cxnSp>
              <p:nvCxnSpPr>
                <p:cNvPr id="92" name="AutoShape 37"/>
                <p:cNvCxnSpPr>
                  <a:cxnSpLocks noChangeShapeType="1"/>
                  <a:stCxn id="85" idx="6"/>
                  <a:endCxn id="86" idx="2"/>
                </p:cNvCxnSpPr>
                <p:nvPr/>
              </p:nvCxnSpPr>
              <p:spPr bwMode="auto">
                <a:xfrm>
                  <a:off x="2611438" y="4660900"/>
                  <a:ext cx="2646362" cy="1588"/>
                </a:xfrm>
                <a:prstGeom prst="bentConnector3">
                  <a:avLst>
                    <a:gd name="adj1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</p:cxnSp>
            <p:sp>
              <p:nvSpPr>
                <p:cNvPr id="93" name="Oval 38"/>
                <p:cNvSpPr>
                  <a:spLocks/>
                </p:cNvSpPr>
                <p:nvPr/>
              </p:nvSpPr>
              <p:spPr bwMode="auto">
                <a:xfrm>
                  <a:off x="1484313" y="4138613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E6FF00"/>
                    </a:gs>
                    <a:gs pos="100000">
                      <a:srgbClr val="FF33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94" name="AutoShape 39"/>
                <p:cNvCxnSpPr>
                  <a:cxnSpLocks noChangeShapeType="1"/>
                  <a:stCxn id="96" idx="0"/>
                  <a:endCxn id="93" idx="4"/>
                </p:cNvCxnSpPr>
                <p:nvPr/>
              </p:nvCxnSpPr>
              <p:spPr bwMode="auto">
                <a:xfrm rot="5400000" flipH="1" flipV="1">
                  <a:off x="1508919" y="4455319"/>
                  <a:ext cx="177800" cy="158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</p:cxnSp>
            <p:sp>
              <p:nvSpPr>
                <p:cNvPr id="95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474788" y="4719638"/>
                  <a:ext cx="271462" cy="306387"/>
                </a:xfrm>
                <a:prstGeom prst="rect">
                  <a:avLst/>
                </a:prstGeom>
                <a:noFill/>
                <a:ln w="9525">
                  <a:noFill/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pPr algn="ctr"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400" i="1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96" name="Oval 41"/>
                <p:cNvSpPr>
                  <a:spLocks/>
                </p:cNvSpPr>
                <p:nvPr/>
              </p:nvSpPr>
              <p:spPr bwMode="auto">
                <a:xfrm>
                  <a:off x="1482725" y="4545013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E6FF00"/>
                    </a:gs>
                    <a:gs pos="100000">
                      <a:srgbClr val="FF33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97" name="AutoShape 42"/>
                <p:cNvCxnSpPr>
                  <a:cxnSpLocks noChangeShapeType="1"/>
                  <a:stCxn id="96" idx="6"/>
                  <a:endCxn id="87" idx="2"/>
                </p:cNvCxnSpPr>
                <p:nvPr/>
              </p:nvCxnSpPr>
              <p:spPr bwMode="auto">
                <a:xfrm>
                  <a:off x="1711325" y="4659313"/>
                  <a:ext cx="228600" cy="3175"/>
                </a:xfrm>
                <a:prstGeom prst="bentConnector3">
                  <a:avLst>
                    <a:gd name="adj1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</p:cxnSp>
            <p:sp>
              <p:nvSpPr>
                <p:cNvPr id="99" name="AutoShape 45"/>
                <p:cNvSpPr>
                  <a:spLocks/>
                </p:cNvSpPr>
                <p:nvPr/>
              </p:nvSpPr>
              <p:spPr bwMode="auto">
                <a:xfrm>
                  <a:off x="5956300" y="4976813"/>
                  <a:ext cx="2178050" cy="914400"/>
                </a:xfrm>
                <a:prstGeom prst="borderCallout1">
                  <a:avLst>
                    <a:gd name="adj1" fmla="val 21667"/>
                    <a:gd name="adj2" fmla="val -3199"/>
                    <a:gd name="adj3" fmla="val -11111"/>
                    <a:gd name="adj4" fmla="val -153492"/>
                  </a:avLst>
                </a:prstGeom>
                <a:solidFill>
                  <a:srgbClr val="E6E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lIns="90000" tIns="45000" rIns="90000" bIns="45000" anchor="ctr"/>
                <a:lstStyle/>
                <a:p>
                  <a:pPr algn="ctr"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600" dirty="0" smtClean="0">
                      <a:solidFill>
                        <a:srgbClr val="000000"/>
                      </a:solidFill>
                    </a:rPr>
                    <a:t>node </a:t>
                  </a:r>
                  <a:r>
                    <a:rPr lang="en-US" sz="1600" i="1" dirty="0" smtClean="0">
                      <a:solidFill>
                        <a:srgbClr val="000000"/>
                      </a:solidFill>
                    </a:rPr>
                    <a:t>c</a:t>
                  </a:r>
                  <a:r>
                    <a:rPr lang="en-US" sz="1600" dirty="0" smtClean="0">
                      <a:solidFill>
                        <a:srgbClr val="000000"/>
                      </a:solidFill>
                    </a:rPr>
                    <a:t> is and node </a:t>
                  </a:r>
                  <a:r>
                    <a:rPr lang="en-US" sz="1600" i="1" dirty="0" smtClean="0">
                      <a:solidFill>
                        <a:srgbClr val="000000"/>
                      </a:solidFill>
                    </a:rPr>
                    <a:t>d is </a:t>
                  </a:r>
                  <a:br>
                    <a:rPr lang="en-US" sz="1600" i="1" dirty="0" smtClean="0">
                      <a:solidFill>
                        <a:srgbClr val="000000"/>
                      </a:solidFill>
                    </a:rPr>
                  </a:br>
                  <a:r>
                    <a:rPr lang="en-US" sz="1600" b="1" i="1" dirty="0" smtClean="0">
                      <a:solidFill>
                        <a:srgbClr val="000000"/>
                      </a:solidFill>
                    </a:rPr>
                    <a:t>UP, </a:t>
                  </a:r>
                  <a:r>
                    <a:rPr lang="en-US" sz="1600" dirty="0" smtClean="0">
                      <a:solidFill>
                        <a:srgbClr val="000000"/>
                      </a:solidFill>
                    </a:rPr>
                    <a:t>node </a:t>
                  </a:r>
                  <a:r>
                    <a:rPr lang="en-US" sz="1600" i="1" dirty="0" smtClean="0">
                      <a:solidFill>
                        <a:srgbClr val="000000"/>
                      </a:solidFill>
                    </a:rPr>
                    <a:t>c</a:t>
                  </a:r>
                  <a:r>
                    <a:rPr lang="en-US" sz="1600" dirty="0" smtClean="0">
                      <a:solidFill>
                        <a:srgbClr val="000000"/>
                      </a:solidFill>
                    </a:rPr>
                    <a:t> </a:t>
                  </a:r>
                  <a:r>
                    <a:rPr lang="en-US" sz="1600" dirty="0" smtClean="0">
                      <a:solidFill>
                        <a:srgbClr val="000000"/>
                      </a:solidFill>
                    </a:rPr>
                    <a:t>changes</a:t>
                  </a:r>
                  <a:endParaRPr lang="en-US" sz="1600" dirty="0" smtClean="0">
                    <a:solidFill>
                      <a:srgbClr val="000000"/>
                    </a:solidFill>
                  </a:endParaRPr>
                </a:p>
                <a:p>
                  <a:pPr algn="ctr"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600" dirty="0" smtClean="0">
                      <a:solidFill>
                        <a:srgbClr val="000000"/>
                      </a:solidFill>
                    </a:rPr>
                    <a:t>its state to </a:t>
                  </a:r>
                  <a:r>
                    <a:rPr lang="en-US" sz="1600" b="1" i="1" dirty="0" smtClean="0">
                      <a:solidFill>
                        <a:srgbClr val="000000"/>
                      </a:solidFill>
                    </a:rPr>
                    <a:t>DOWN</a:t>
                  </a:r>
                  <a:endParaRPr lang="en-US" sz="1600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2" name="AutoShape 23"/>
              <p:cNvSpPr>
                <a:spLocks/>
              </p:cNvSpPr>
              <p:nvPr/>
            </p:nvSpPr>
            <p:spPr bwMode="auto">
              <a:xfrm>
                <a:off x="3429000" y="4191000"/>
                <a:ext cx="228600" cy="457200"/>
              </a:xfrm>
              <a:prstGeom prst="downArrow">
                <a:avLst>
                  <a:gd name="adj1" fmla="val 50000"/>
                  <a:gd name="adj2" fmla="val 50000"/>
                </a:avLst>
              </a:prstGeom>
              <a:solidFill>
                <a:srgbClr val="E6E6FF"/>
              </a:soli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" name="Text Box 25"/>
            <p:cNvSpPr txBox="1">
              <a:spLocks noChangeArrowheads="1"/>
            </p:cNvSpPr>
            <p:nvPr/>
          </p:nvSpPr>
          <p:spPr bwMode="auto">
            <a:xfrm>
              <a:off x="5562600" y="5334000"/>
              <a:ext cx="322262" cy="30638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>
                  <a:solidFill>
                    <a:srgbClr val="000000"/>
                  </a:solidFill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77983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Detectors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recall: </a:t>
            </a:r>
          </a:p>
          <a:p>
            <a:pPr lvl="1"/>
            <a:r>
              <a:rPr lang="en-US" dirty="0" smtClean="0"/>
              <a:t>it is necessary for the channel connectivity graphs to be initially connected </a:t>
            </a:r>
          </a:p>
          <a:p>
            <a:pPr lvl="1"/>
            <a:r>
              <a:rPr lang="en-US" dirty="0" smtClean="0"/>
              <a:t>non-existing identifiers to be not present in the system.</a:t>
            </a:r>
          </a:p>
          <a:p>
            <a:pPr lvl="1"/>
            <a:r>
              <a:rPr lang="en-US" dirty="0" smtClean="0"/>
              <a:t>thus, node crashes have to be removed from the system</a:t>
            </a:r>
          </a:p>
          <a:p>
            <a:r>
              <a:rPr lang="en-US" dirty="0" smtClean="0"/>
              <a:t>proposed solution:</a:t>
            </a:r>
          </a:p>
          <a:p>
            <a:pPr lvl="1"/>
            <a:r>
              <a:rPr lang="en-US" dirty="0" smtClean="0"/>
              <a:t>redesign detectors used by Chandra &amp; </a:t>
            </a:r>
            <a:r>
              <a:rPr lang="en-US" dirty="0" err="1" smtClean="0"/>
              <a:t>Toueg</a:t>
            </a:r>
            <a:r>
              <a:rPr lang="en-US" dirty="0" smtClean="0"/>
              <a:t> to detect failed nodes.</a:t>
            </a:r>
          </a:p>
          <a:p>
            <a:pPr lvl="1"/>
            <a:r>
              <a:rPr lang="en-US" dirty="0" smtClean="0"/>
              <a:t>remove crashed </a:t>
            </a:r>
            <a:r>
              <a:rPr lang="en-US" i="1" dirty="0" smtClean="0"/>
              <a:t>id</a:t>
            </a:r>
            <a:r>
              <a:rPr lang="en-US" dirty="0" smtClean="0"/>
              <a:t>s </a:t>
            </a:r>
          </a:p>
          <a:p>
            <a:r>
              <a:rPr lang="en-US" dirty="0" smtClean="0"/>
              <a:t>challenge</a:t>
            </a:r>
          </a:p>
          <a:p>
            <a:pPr lvl="1"/>
            <a:r>
              <a:rPr lang="en-US" dirty="0" smtClean="0"/>
              <a:t>identifying the weakest kind of detectors to be sufficient for self-stabilization</a:t>
            </a:r>
          </a:p>
          <a:p>
            <a:pPr lvl="1"/>
            <a:r>
              <a:rPr lang="en-US" dirty="0" smtClean="0"/>
              <a:t>identify </a:t>
            </a:r>
            <a:r>
              <a:rPr lang="en-US" i="1" dirty="0" smtClean="0"/>
              <a:t>absolute </a:t>
            </a:r>
            <a:r>
              <a:rPr lang="en-US" i="1" dirty="0" err="1" smtClean="0"/>
              <a:t>minimality</a:t>
            </a:r>
            <a:r>
              <a:rPr lang="en-US" i="1" dirty="0" smtClean="0"/>
              <a:t> </a:t>
            </a:r>
            <a:r>
              <a:rPr lang="en-US" dirty="0" smtClean="0"/>
              <a:t>of these detectors.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fault containment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Byzantine node is a faulty node that behaves arbitrarily </a:t>
            </a:r>
          </a:p>
          <a:p>
            <a:pPr lvl="1"/>
            <a:r>
              <a:rPr lang="en-US" dirty="0" smtClean="0"/>
              <a:t>can corrupt its own local state</a:t>
            </a:r>
          </a:p>
          <a:p>
            <a:pPr lvl="1"/>
            <a:r>
              <a:rPr lang="en-US" dirty="0" smtClean="0"/>
              <a:t>send arbitrary messages to neighboring nodes</a:t>
            </a:r>
          </a:p>
          <a:p>
            <a:pPr lvl="1"/>
            <a:r>
              <a:rPr lang="en-US" dirty="0" smtClean="0"/>
              <a:t>may also send messages aimed to disrupt the peer-to-peer system</a:t>
            </a:r>
          </a:p>
          <a:p>
            <a:pPr lvl="1"/>
            <a:r>
              <a:rPr lang="en-US" dirty="0" smtClean="0"/>
              <a:t>many security attacks are modeled as Byzantine faults </a:t>
            </a:r>
          </a:p>
          <a:p>
            <a:r>
              <a:rPr lang="en-US" dirty="0" smtClean="0"/>
              <a:t>propose Byzantine fault containment</a:t>
            </a:r>
          </a:p>
          <a:p>
            <a:pPr lvl="1"/>
            <a:r>
              <a:rPr lang="en-US" dirty="0" smtClean="0"/>
              <a:t>extend Corona to identify subset of Byzantine nodes </a:t>
            </a:r>
          </a:p>
          <a:p>
            <a:pPr lvl="1"/>
            <a:r>
              <a:rPr lang="en-US" dirty="0" smtClean="0"/>
              <a:t>isolate Byzantine nodes from affecting other nodes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Containment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Corona is a self-stabilizing algorithm designed to</a:t>
            </a:r>
          </a:p>
          <a:p>
            <a:pPr lvl="1"/>
            <a:r>
              <a:rPr lang="en-US" dirty="0" smtClean="0"/>
              <a:t>converge to a desired stable state </a:t>
            </a:r>
          </a:p>
          <a:p>
            <a:pPr lvl="1"/>
            <a:r>
              <a:rPr lang="en-US" dirty="0" smtClean="0"/>
              <a:t>starting from an arbitrary initial state arising from a large number of faults.</a:t>
            </a:r>
          </a:p>
          <a:p>
            <a:pPr lvl="1"/>
            <a:r>
              <a:rPr lang="en-US" dirty="0" smtClean="0"/>
              <a:t> However, large number of faults in a peer-to-peer system are rarely</a:t>
            </a:r>
          </a:p>
          <a:p>
            <a:pPr lvl="1"/>
            <a:r>
              <a:rPr lang="en-US" dirty="0" smtClean="0"/>
              <a:t>mostly, faults are limited to a specific region</a:t>
            </a:r>
          </a:p>
          <a:p>
            <a:r>
              <a:rPr lang="en-US" dirty="0" smtClean="0"/>
              <a:t>motivation:</a:t>
            </a:r>
          </a:p>
          <a:p>
            <a:pPr lvl="1"/>
            <a:r>
              <a:rPr lang="en-US" dirty="0" smtClean="0"/>
              <a:t>contain the effects of limited transient fault </a:t>
            </a:r>
          </a:p>
          <a:p>
            <a:pPr lvl="1"/>
            <a:r>
              <a:rPr lang="en-US" dirty="0" smtClean="0"/>
              <a:t>limited to a local set of nodes</a:t>
            </a:r>
          </a:p>
          <a:p>
            <a:pPr lvl="1"/>
            <a:r>
              <a:rPr lang="en-US" dirty="0" smtClean="0"/>
              <a:t>does not perturb the operations of the larger set in the network.</a:t>
            </a:r>
          </a:p>
          <a:p>
            <a:r>
              <a:rPr lang="en-US" dirty="0" smtClean="0"/>
              <a:t>propose fault containment</a:t>
            </a:r>
          </a:p>
          <a:p>
            <a:pPr lvl="1"/>
            <a:r>
              <a:rPr lang="en-US" dirty="0" smtClean="0"/>
              <a:t>extend Corona's algorithm to recover very fast from a bounded number of faults.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500" b="0" dirty="0" smtClean="0">
                <a:solidFill>
                  <a:srgbClr val="000099"/>
                </a:solidFill>
              </a:rPr>
              <a:t>Outline</a:t>
            </a:r>
            <a:endParaRPr lang="en-US" sz="2500" b="0" dirty="0">
              <a:solidFill>
                <a:srgbClr val="000099"/>
              </a:solidFill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3581400" y="1682750"/>
            <a:ext cx="4953000" cy="4419600"/>
          </a:xfrm>
          <a:ln/>
        </p:spPr>
        <p:txBody>
          <a:bodyPr lIns="90000" tIns="46800" rIns="90000" bIns="46800">
            <a:noAutofit/>
          </a:bodyPr>
          <a:lstStyle/>
          <a:p>
            <a:pPr marL="230188" indent="-228600">
              <a:lnSpc>
                <a:spcPct val="100000"/>
              </a:lnSpc>
              <a:buClr>
                <a:srgbClr val="F57900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200" dirty="0" smtClean="0"/>
              <a:t>overlay networks and programming model</a:t>
            </a:r>
          </a:p>
          <a:p>
            <a:pPr marL="230188" indent="-228600">
              <a:lnSpc>
                <a:spcPct val="100000"/>
              </a:lnSpc>
              <a:buClr>
                <a:srgbClr val="F57900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necessary conditions</a:t>
            </a:r>
          </a:p>
          <a:p>
            <a:pPr marL="230188" indent="-228600">
              <a:lnSpc>
                <a:spcPct val="100000"/>
              </a:lnSpc>
              <a:buClr>
                <a:srgbClr val="F57900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corona</a:t>
            </a:r>
          </a:p>
          <a:p>
            <a:pPr marL="630238" lvl="1" indent="-228600">
              <a:lnSpc>
                <a:spcPct val="100000"/>
              </a:lnSpc>
              <a:buClr>
                <a:srgbClr val="F57900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bottom level</a:t>
            </a:r>
          </a:p>
          <a:p>
            <a:pPr marL="630238" lvl="1" indent="-228600">
              <a:lnSpc>
                <a:spcPct val="100000"/>
              </a:lnSpc>
              <a:buClr>
                <a:srgbClr val="F57900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skip-list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254125" y="3892550"/>
            <a:ext cx="2790825" cy="20716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 to Churn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Churn</a:t>
            </a:r>
          </a:p>
          <a:p>
            <a:pPr lvl="1"/>
            <a:r>
              <a:rPr lang="en-US" dirty="0" smtClean="0"/>
              <a:t>participating nodes join and leave the system continuously. </a:t>
            </a:r>
          </a:p>
          <a:p>
            <a:pPr lvl="1"/>
            <a:r>
              <a:rPr lang="en-US" dirty="0" smtClean="0"/>
              <a:t>may cause a partition in the topology</a:t>
            </a:r>
          </a:p>
          <a:p>
            <a:pPr lvl="1"/>
            <a:r>
              <a:rPr lang="en-US" dirty="0" smtClean="0"/>
              <a:t>may render the topology to be inefficient. </a:t>
            </a:r>
          </a:p>
          <a:p>
            <a:r>
              <a:rPr lang="en-US" dirty="0" smtClean="0"/>
              <a:t>propose</a:t>
            </a:r>
          </a:p>
          <a:p>
            <a:pPr lvl="1"/>
            <a:r>
              <a:rPr lang="en-US" dirty="0" smtClean="0"/>
              <a:t>improve Corona to maintain correct topology despite churn.</a:t>
            </a:r>
          </a:p>
          <a:p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redesign Corona to allow non-interfering concurrent topology updates </a:t>
            </a:r>
          </a:p>
          <a:p>
            <a:pPr lvl="2"/>
            <a:r>
              <a:rPr lang="en-US" dirty="0" smtClean="0"/>
              <a:t>extend self-stabilizing dining philosophers </a:t>
            </a:r>
          </a:p>
          <a:p>
            <a:pPr lvl="2"/>
            <a:r>
              <a:rPr lang="en-US" dirty="0" smtClean="0"/>
              <a:t>allow only one neighbor to modify its state and links at a time. </a:t>
            </a:r>
          </a:p>
          <a:p>
            <a:pPr lvl="1"/>
            <a:r>
              <a:rPr lang="en-US" dirty="0" smtClean="0"/>
              <a:t>redesign Corona to allow non-interfering concurrent topology updates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Overlay Network Terminology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4952999" cy="4752975"/>
          </a:xfrm>
        </p:spPr>
        <p:txBody>
          <a:bodyPr/>
          <a:lstStyle/>
          <a:p>
            <a:r>
              <a:rPr lang="en-US" sz="2400" dirty="0" smtClean="0"/>
              <a:t>in overlay </a:t>
            </a:r>
            <a:r>
              <a:rPr lang="en-US" sz="2400" dirty="0" smtClean="0"/>
              <a:t>network, </a:t>
            </a:r>
            <a:r>
              <a:rPr lang="en-US" sz="2400" dirty="0" smtClean="0"/>
              <a:t>any pair of peers can establish a link</a:t>
            </a:r>
          </a:p>
          <a:p>
            <a:r>
              <a:rPr lang="en-US" sz="2400" dirty="0" smtClean="0"/>
              <a:t>topology</a:t>
            </a:r>
          </a:p>
          <a:p>
            <a:pPr lvl="1"/>
            <a:r>
              <a:rPr lang="en-US" sz="2400" dirty="0">
                <a:solidFill>
                  <a:schemeClr val="accent6"/>
                </a:solidFill>
              </a:rPr>
              <a:t>u</a:t>
            </a:r>
            <a:r>
              <a:rPr lang="en-US" sz="2400" dirty="0" smtClean="0">
                <a:solidFill>
                  <a:schemeClr val="accent6"/>
                </a:solidFill>
              </a:rPr>
              <a:t>nstructured:</a:t>
            </a:r>
            <a:r>
              <a:rPr lang="en-US" sz="2400" dirty="0" smtClean="0"/>
              <a:t> low </a:t>
            </a:r>
            <a:r>
              <a:rPr lang="en-US" sz="2400" dirty="0" err="1" smtClean="0"/>
              <a:t>mainte-nance</a:t>
            </a:r>
            <a:r>
              <a:rPr lang="en-US" sz="2400" dirty="0" smtClean="0"/>
              <a:t>,  high search cost</a:t>
            </a:r>
          </a:p>
          <a:p>
            <a:pPr lvl="1"/>
            <a:r>
              <a:rPr lang="en-US" sz="2400" dirty="0" smtClean="0">
                <a:solidFill>
                  <a:schemeClr val="accent6"/>
                </a:solidFill>
              </a:rPr>
              <a:t>structured </a:t>
            </a:r>
            <a:r>
              <a:rPr lang="en-US" sz="2400" dirty="0">
                <a:solidFill>
                  <a:schemeClr val="accent6"/>
                </a:solidFill>
              </a:rPr>
              <a:t>:</a:t>
            </a:r>
            <a:r>
              <a:rPr lang="en-US" sz="2400" dirty="0" smtClean="0"/>
              <a:t> predictable </a:t>
            </a:r>
            <a:br>
              <a:rPr lang="en-US" sz="2400" dirty="0" smtClean="0"/>
            </a:br>
            <a:r>
              <a:rPr lang="en-US" sz="2400" dirty="0" smtClean="0"/>
              <a:t>performance, fast search,</a:t>
            </a:r>
            <a:br>
              <a:rPr lang="en-US" sz="2400" dirty="0" smtClean="0"/>
            </a:br>
            <a:r>
              <a:rPr lang="en-US" sz="2400" dirty="0" smtClean="0"/>
              <a:t>higher maintenance</a:t>
            </a:r>
          </a:p>
          <a:p>
            <a:r>
              <a:rPr lang="en-US" sz="2400" dirty="0"/>
              <a:t>o</a:t>
            </a:r>
            <a:r>
              <a:rPr lang="en-US" sz="2400" dirty="0" smtClean="0"/>
              <a:t>ur focus: structured overlay networks</a:t>
            </a:r>
            <a:endParaRPr lang="en-US" sz="24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343400"/>
            <a:ext cx="2057400" cy="2216150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6050" y="885825"/>
            <a:ext cx="3498850" cy="3228975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Related</a:t>
            </a:r>
            <a:r>
              <a:rPr lang="de-DE" dirty="0" smtClean="0"/>
              <a:t> 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sz="2400" dirty="0" err="1" smtClean="0"/>
              <a:t>Self-stabilizing</a:t>
            </a:r>
            <a:r>
              <a:rPr lang="de-DE" sz="2400" dirty="0" smtClean="0"/>
              <a:t> </a:t>
            </a:r>
            <a:r>
              <a:rPr lang="de-DE" sz="2400" dirty="0" err="1" smtClean="0"/>
              <a:t>overlay</a:t>
            </a:r>
            <a:r>
              <a:rPr lang="de-DE" sz="2400" dirty="0" smtClean="0"/>
              <a:t> </a:t>
            </a:r>
            <a:r>
              <a:rPr lang="de-DE" sz="2400" dirty="0" err="1" smtClean="0"/>
              <a:t>networks</a:t>
            </a:r>
            <a:r>
              <a:rPr lang="de-DE" sz="2400" dirty="0" smtClean="0"/>
              <a:t>:</a:t>
            </a:r>
          </a:p>
          <a:p>
            <a:pPr lvl="1"/>
            <a:r>
              <a:rPr lang="de-DE" sz="2400" dirty="0" err="1" smtClean="0"/>
              <a:t>Sorted</a:t>
            </a:r>
            <a:r>
              <a:rPr lang="de-DE" sz="2400" dirty="0" smtClean="0"/>
              <a:t> </a:t>
            </a:r>
            <a:r>
              <a:rPr lang="de-DE" sz="2400" dirty="0" err="1" smtClean="0"/>
              <a:t>lists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rings </a:t>
            </a:r>
            <a:r>
              <a:rPr lang="de-DE" sz="2400" dirty="0" smtClean="0">
                <a:solidFill>
                  <a:srgbClr val="00B0F0"/>
                </a:solidFill>
              </a:rPr>
              <a:t>[Cramer &amp; Fuhrmann 2005] [Shaker &amp; Reeves 2005] [Onus &amp; Richa &amp; S 2007] …</a:t>
            </a:r>
          </a:p>
          <a:p>
            <a:pPr lvl="1"/>
            <a:r>
              <a:rPr lang="de-DE" sz="2400" dirty="0" smtClean="0"/>
              <a:t>Skip </a:t>
            </a:r>
            <a:r>
              <a:rPr lang="de-DE" sz="2400" dirty="0" err="1" smtClean="0"/>
              <a:t>lists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B0F0"/>
                </a:solidFill>
              </a:rPr>
              <a:t>[</a:t>
            </a:r>
            <a:r>
              <a:rPr lang="de-DE" sz="2400" dirty="0" err="1" smtClean="0">
                <a:solidFill>
                  <a:srgbClr val="00B0F0"/>
                </a:solidFill>
              </a:rPr>
              <a:t>Clouser</a:t>
            </a:r>
            <a:r>
              <a:rPr lang="de-DE" sz="2400" dirty="0" smtClean="0">
                <a:solidFill>
                  <a:srgbClr val="00B0F0"/>
                </a:solidFill>
              </a:rPr>
              <a:t> &amp; </a:t>
            </a:r>
            <a:r>
              <a:rPr lang="de-DE" sz="2400" dirty="0" err="1" smtClean="0">
                <a:solidFill>
                  <a:srgbClr val="00B0F0"/>
                </a:solidFill>
              </a:rPr>
              <a:t>Nesterenko</a:t>
            </a:r>
            <a:r>
              <a:rPr lang="de-DE" sz="2400" dirty="0" smtClean="0">
                <a:solidFill>
                  <a:srgbClr val="00B0F0"/>
                </a:solidFill>
              </a:rPr>
              <a:t> &amp; S 2008]</a:t>
            </a:r>
          </a:p>
          <a:p>
            <a:pPr lvl="1"/>
            <a:r>
              <a:rPr lang="de-DE" sz="2400" dirty="0" smtClean="0"/>
              <a:t>Delaunay </a:t>
            </a:r>
            <a:r>
              <a:rPr lang="de-DE" sz="2400" dirty="0" err="1" smtClean="0"/>
              <a:t>graph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B0F0"/>
                </a:solidFill>
              </a:rPr>
              <a:t>[Jacob &amp; Ritscher &amp; S &amp; Schmid 2009]</a:t>
            </a:r>
          </a:p>
          <a:p>
            <a:pPr lvl="1"/>
            <a:r>
              <a:rPr lang="de-DE" sz="2400" dirty="0" smtClean="0"/>
              <a:t>Skip </a:t>
            </a:r>
            <a:r>
              <a:rPr lang="de-DE" sz="2400" dirty="0" err="1" smtClean="0"/>
              <a:t>graph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B0F0"/>
                </a:solidFill>
              </a:rPr>
              <a:t>[Jacob &amp; Richa &amp; S &amp; Schmid &amp; </a:t>
            </a:r>
            <a:r>
              <a:rPr lang="de-DE" sz="2400" dirty="0" err="1" smtClean="0">
                <a:solidFill>
                  <a:srgbClr val="00B0F0"/>
                </a:solidFill>
              </a:rPr>
              <a:t>Täubig</a:t>
            </a:r>
            <a:r>
              <a:rPr lang="de-DE" sz="2400" dirty="0" smtClean="0">
                <a:solidFill>
                  <a:srgbClr val="00B0F0"/>
                </a:solidFill>
              </a:rPr>
              <a:t> 2009]</a:t>
            </a:r>
          </a:p>
          <a:p>
            <a:pPr lvl="1"/>
            <a:r>
              <a:rPr lang="de-DE" sz="2400" dirty="0" err="1" smtClean="0"/>
              <a:t>Chord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B0F0"/>
                </a:solidFill>
              </a:rPr>
              <a:t>[</a:t>
            </a:r>
            <a:r>
              <a:rPr lang="de-DE" sz="2400" dirty="0" err="1" smtClean="0">
                <a:solidFill>
                  <a:srgbClr val="00B0F0"/>
                </a:solidFill>
              </a:rPr>
              <a:t>Kniesburges</a:t>
            </a:r>
            <a:r>
              <a:rPr lang="de-DE" sz="2400" dirty="0">
                <a:solidFill>
                  <a:srgbClr val="00B0F0"/>
                </a:solidFill>
              </a:rPr>
              <a:t> </a:t>
            </a:r>
            <a:r>
              <a:rPr lang="de-DE" sz="2400" dirty="0" smtClean="0">
                <a:solidFill>
                  <a:srgbClr val="00B0F0"/>
                </a:solidFill>
              </a:rPr>
              <a:t>&amp; </a:t>
            </a:r>
            <a:r>
              <a:rPr lang="de-DE" sz="2400" dirty="0" err="1" smtClean="0">
                <a:solidFill>
                  <a:srgbClr val="00B0F0"/>
                </a:solidFill>
              </a:rPr>
              <a:t>Koustopoulos</a:t>
            </a:r>
            <a:r>
              <a:rPr lang="de-DE" sz="2400" dirty="0">
                <a:solidFill>
                  <a:srgbClr val="00B0F0"/>
                </a:solidFill>
              </a:rPr>
              <a:t> </a:t>
            </a:r>
            <a:r>
              <a:rPr lang="de-DE" sz="2400" dirty="0" smtClean="0">
                <a:solidFill>
                  <a:srgbClr val="00B0F0"/>
                </a:solidFill>
              </a:rPr>
              <a:t>&amp; S 2011]</a:t>
            </a:r>
          </a:p>
          <a:p>
            <a:pPr lvl="1"/>
            <a:r>
              <a:rPr lang="de-DE" sz="2400" dirty="0" smtClean="0"/>
              <a:t>De </a:t>
            </a:r>
            <a:r>
              <a:rPr lang="de-DE" sz="2400" dirty="0" err="1" smtClean="0"/>
              <a:t>Bruijn</a:t>
            </a:r>
            <a:r>
              <a:rPr lang="de-DE" sz="2400" dirty="0" smtClean="0"/>
              <a:t> </a:t>
            </a:r>
            <a:r>
              <a:rPr lang="de-DE" sz="2400" dirty="0" err="1" smtClean="0"/>
              <a:t>graph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B0F0"/>
                </a:solidFill>
              </a:rPr>
              <a:t>[Richa &amp; S &amp; Stevens 2011]</a:t>
            </a:r>
          </a:p>
          <a:p>
            <a:pPr lvl="1"/>
            <a:r>
              <a:rPr lang="de-DE" sz="2400" dirty="0" smtClean="0"/>
              <a:t>Universal </a:t>
            </a:r>
            <a:r>
              <a:rPr lang="de-DE" sz="2400" dirty="0" smtClean="0">
                <a:solidFill>
                  <a:srgbClr val="00B0F0"/>
                </a:solidFill>
              </a:rPr>
              <a:t>[Berns &amp; Ghosh &amp; </a:t>
            </a:r>
            <a:r>
              <a:rPr lang="de-DE" sz="2400" dirty="0" err="1" smtClean="0">
                <a:solidFill>
                  <a:srgbClr val="00B0F0"/>
                </a:solidFill>
              </a:rPr>
              <a:t>Pemmaraju</a:t>
            </a:r>
            <a:r>
              <a:rPr lang="de-DE" sz="2400" dirty="0" smtClean="0">
                <a:solidFill>
                  <a:srgbClr val="00B0F0"/>
                </a:solidFill>
              </a:rPr>
              <a:t> 2011]</a:t>
            </a:r>
          </a:p>
          <a:p>
            <a:pPr lvl="1"/>
            <a:r>
              <a:rPr lang="de-DE" sz="2400" dirty="0" smtClean="0"/>
              <a:t>…</a:t>
            </a:r>
          </a:p>
          <a:p>
            <a:endParaRPr lang="de-DE" sz="2400" dirty="0"/>
          </a:p>
          <a:p>
            <a:r>
              <a:rPr lang="de-DE" sz="2400" dirty="0" err="1" smtClean="0"/>
              <a:t>Only</a:t>
            </a:r>
            <a:r>
              <a:rPr lang="de-DE" sz="2400" dirty="0" smtClean="0"/>
              <a:t> simple </a:t>
            </a:r>
            <a:r>
              <a:rPr lang="de-DE" sz="2400" dirty="0" err="1" smtClean="0"/>
              <a:t>communication</a:t>
            </a:r>
            <a:r>
              <a:rPr lang="de-DE" sz="2400" dirty="0" smtClean="0"/>
              <a:t> </a:t>
            </a:r>
            <a:r>
              <a:rPr lang="de-DE" sz="2400" dirty="0" err="1" smtClean="0"/>
              <a:t>models</a:t>
            </a:r>
            <a:r>
              <a:rPr lang="de-DE" sz="2400" dirty="0" smtClean="0"/>
              <a:t>: </a:t>
            </a:r>
            <a:r>
              <a:rPr lang="de-DE" sz="2400" dirty="0" err="1" smtClean="0">
                <a:solidFill>
                  <a:schemeClr val="accent6"/>
                </a:solidFill>
              </a:rPr>
              <a:t>shared</a:t>
            </a:r>
            <a:r>
              <a:rPr lang="de-DE" sz="2400" dirty="0" smtClean="0">
                <a:solidFill>
                  <a:schemeClr val="accent6"/>
                </a:solidFill>
              </a:rPr>
              <a:t> </a:t>
            </a:r>
            <a:r>
              <a:rPr lang="de-DE" sz="2400" dirty="0" err="1" smtClean="0">
                <a:solidFill>
                  <a:schemeClr val="accent6"/>
                </a:solidFill>
              </a:rPr>
              <a:t>memory</a:t>
            </a:r>
            <a:r>
              <a:rPr lang="de-DE" sz="2400" dirty="0" smtClean="0">
                <a:solidFill>
                  <a:schemeClr val="accent6"/>
                </a:solidFill>
              </a:rPr>
              <a:t>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accent6"/>
                </a:solidFill>
              </a:rPr>
              <a:t>synchronous</a:t>
            </a:r>
            <a:r>
              <a:rPr lang="de-DE" sz="2400" dirty="0" smtClean="0">
                <a:solidFill>
                  <a:schemeClr val="accent6"/>
                </a:solidFill>
              </a:rPr>
              <a:t> </a:t>
            </a:r>
            <a:r>
              <a:rPr lang="de-DE" sz="2400" dirty="0" err="1" smtClean="0">
                <a:solidFill>
                  <a:schemeClr val="accent6"/>
                </a:solidFill>
              </a:rPr>
              <a:t>message</a:t>
            </a:r>
            <a:r>
              <a:rPr lang="de-DE" sz="2400" dirty="0" smtClean="0">
                <a:solidFill>
                  <a:schemeClr val="accent6"/>
                </a:solidFill>
              </a:rPr>
              <a:t> </a:t>
            </a:r>
            <a:r>
              <a:rPr lang="de-DE" sz="2400" dirty="0" err="1" smtClean="0">
                <a:solidFill>
                  <a:schemeClr val="accent6"/>
                </a:solidFill>
              </a:rPr>
              <a:t>passing</a:t>
            </a:r>
            <a:endParaRPr lang="de-DE" sz="2400" dirty="0" smtClean="0">
              <a:solidFill>
                <a:schemeClr val="accent6"/>
              </a:solidFill>
            </a:endParaRPr>
          </a:p>
          <a:p>
            <a:endParaRPr lang="de-DE" sz="2400" dirty="0"/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59541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Our</a:t>
            </a:r>
            <a:r>
              <a:rPr lang="de-DE" dirty="0" smtClean="0"/>
              <a:t> Approach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8013" cy="5257800"/>
          </a:xfrm>
        </p:spPr>
        <p:txBody>
          <a:bodyPr/>
          <a:lstStyle/>
          <a:p>
            <a:r>
              <a:rPr lang="de-DE" sz="2400" dirty="0" err="1" smtClean="0"/>
              <a:t>Self-stabilizing</a:t>
            </a:r>
            <a:r>
              <a:rPr lang="de-DE" sz="2400" dirty="0" smtClean="0"/>
              <a:t> </a:t>
            </a:r>
            <a:r>
              <a:rPr lang="de-DE" sz="2400" dirty="0" err="1" smtClean="0"/>
              <a:t>skip</a:t>
            </a:r>
            <a:r>
              <a:rPr lang="de-DE" sz="2400" dirty="0" smtClean="0"/>
              <a:t> </a:t>
            </a:r>
            <a:r>
              <a:rPr lang="de-DE" sz="2400" dirty="0" err="1" smtClean="0"/>
              <a:t>list</a:t>
            </a:r>
            <a:r>
              <a:rPr lang="de-DE" sz="2400" dirty="0" smtClean="0"/>
              <a:t> (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skip</a:t>
            </a:r>
            <a:r>
              <a:rPr lang="de-DE" sz="2400" dirty="0" smtClean="0"/>
              <a:t> </a:t>
            </a:r>
            <a:r>
              <a:rPr lang="de-DE" sz="2400" dirty="0" err="1" smtClean="0"/>
              <a:t>graph</a:t>
            </a:r>
            <a:r>
              <a:rPr lang="de-DE" sz="2400" dirty="0" smtClean="0"/>
              <a:t>)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accent6"/>
                </a:solidFill>
              </a:rPr>
              <a:t>asynchronous</a:t>
            </a:r>
            <a:r>
              <a:rPr lang="de-DE" sz="2400" dirty="0" smtClean="0">
                <a:solidFill>
                  <a:schemeClr val="accent6"/>
                </a:solidFill>
              </a:rPr>
              <a:t> </a:t>
            </a:r>
            <a:r>
              <a:rPr lang="de-DE" sz="2400" dirty="0" err="1" smtClean="0">
                <a:solidFill>
                  <a:schemeClr val="accent6"/>
                </a:solidFill>
              </a:rPr>
              <a:t>message</a:t>
            </a:r>
            <a:r>
              <a:rPr lang="de-DE" sz="2400" dirty="0" smtClean="0">
                <a:solidFill>
                  <a:schemeClr val="accent6"/>
                </a:solidFill>
              </a:rPr>
              <a:t> </a:t>
            </a:r>
            <a:r>
              <a:rPr lang="de-DE" sz="2400" dirty="0" err="1" smtClean="0">
                <a:solidFill>
                  <a:schemeClr val="accent6"/>
                </a:solidFill>
              </a:rPr>
              <a:t>passing</a:t>
            </a:r>
            <a:r>
              <a:rPr lang="de-DE" sz="2400" dirty="0" smtClean="0">
                <a:solidFill>
                  <a:schemeClr val="accent6"/>
                </a:solidFill>
              </a:rPr>
              <a:t> </a:t>
            </a:r>
            <a:r>
              <a:rPr lang="de-DE" sz="2400" dirty="0" err="1" smtClean="0">
                <a:solidFill>
                  <a:schemeClr val="accent6"/>
                </a:solidFill>
              </a:rPr>
              <a:t>model</a:t>
            </a:r>
            <a:endParaRPr lang="de-DE" sz="2400" dirty="0" smtClean="0">
              <a:solidFill>
                <a:schemeClr val="accent6"/>
              </a:solidFill>
            </a:endParaRPr>
          </a:p>
          <a:p>
            <a:endParaRPr lang="de-DE" dirty="0"/>
          </a:p>
          <a:p>
            <a:r>
              <a:rPr lang="de-DE" sz="2400" dirty="0" smtClean="0"/>
              <a:t>Basic </a:t>
            </a:r>
            <a:r>
              <a:rPr lang="de-DE" sz="2400" dirty="0" err="1" smtClean="0"/>
              <a:t>assumptions</a:t>
            </a:r>
            <a:r>
              <a:rPr lang="de-DE" sz="2400" dirty="0" smtClean="0"/>
              <a:t>:</a:t>
            </a:r>
          </a:p>
          <a:p>
            <a:pPr lvl="1"/>
            <a:r>
              <a:rPr lang="de-DE" sz="2400" dirty="0" err="1" smtClean="0"/>
              <a:t>actions</a:t>
            </a:r>
            <a:r>
              <a:rPr lang="de-DE" sz="2400" dirty="0"/>
              <a:t>: </a:t>
            </a:r>
            <a:r>
              <a:rPr lang="de-DE" sz="2400" dirty="0" err="1" smtClean="0"/>
              <a:t>triggered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messages</a:t>
            </a:r>
            <a:r>
              <a:rPr lang="de-DE" sz="2400" dirty="0" smtClean="0"/>
              <a:t> (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/>
              <a:t>predicate</a:t>
            </a:r>
            <a:r>
              <a:rPr lang="de-DE" sz="2400" dirty="0" smtClean="0"/>
              <a:t> „</a:t>
            </a:r>
            <a:r>
              <a:rPr lang="de-DE" sz="2400" dirty="0" err="1" smtClean="0"/>
              <a:t>true</a:t>
            </a:r>
            <a:r>
              <a:rPr lang="de-DE" sz="2400" dirty="0" smtClean="0"/>
              <a:t>“) , </a:t>
            </a:r>
            <a:r>
              <a:rPr lang="de-DE" sz="2400" dirty="0" err="1" smtClean="0"/>
              <a:t>only</a:t>
            </a:r>
            <a:r>
              <a:rPr lang="de-DE" sz="2400" dirty="0" smtClean="0"/>
              <a:t> </a:t>
            </a:r>
            <a:r>
              <a:rPr lang="de-DE" sz="2400" dirty="0" err="1">
                <a:solidFill>
                  <a:schemeClr val="accent6"/>
                </a:solidFill>
              </a:rPr>
              <a:t>compare</a:t>
            </a:r>
            <a:r>
              <a:rPr lang="de-DE" sz="2400" dirty="0">
                <a:solidFill>
                  <a:schemeClr val="accent6"/>
                </a:solidFill>
              </a:rPr>
              <a:t>-store-send</a:t>
            </a:r>
          </a:p>
          <a:p>
            <a:pPr lvl="1"/>
            <a:r>
              <a:rPr lang="de-DE" sz="2400" dirty="0" err="1" smtClean="0">
                <a:solidFill>
                  <a:schemeClr val="accent6"/>
                </a:solidFill>
              </a:rPr>
              <a:t>atomic</a:t>
            </a:r>
            <a:r>
              <a:rPr lang="de-DE" sz="2400" dirty="0" smtClean="0"/>
              <a:t> </a:t>
            </a:r>
            <a:r>
              <a:rPr lang="de-DE" sz="2400" dirty="0" err="1" smtClean="0"/>
              <a:t>action</a:t>
            </a:r>
            <a:r>
              <a:rPr lang="de-DE" sz="2400" dirty="0" smtClean="0"/>
              <a:t> </a:t>
            </a:r>
            <a:r>
              <a:rPr lang="de-DE" sz="2400" dirty="0" err="1" smtClean="0"/>
              <a:t>execution</a:t>
            </a:r>
            <a:endParaRPr lang="de-DE" sz="2400" dirty="0" smtClean="0"/>
          </a:p>
          <a:p>
            <a:pPr lvl="1"/>
            <a:r>
              <a:rPr lang="de-DE" sz="2400" dirty="0" err="1">
                <a:solidFill>
                  <a:schemeClr val="accent6"/>
                </a:solidFill>
              </a:rPr>
              <a:t>w</a:t>
            </a:r>
            <a:r>
              <a:rPr lang="de-DE" sz="2400" dirty="0" err="1" smtClean="0">
                <a:solidFill>
                  <a:schemeClr val="accent6"/>
                </a:solidFill>
              </a:rPr>
              <a:t>eak</a:t>
            </a:r>
            <a:r>
              <a:rPr lang="de-DE" sz="2400" dirty="0" smtClean="0">
                <a:solidFill>
                  <a:schemeClr val="accent6"/>
                </a:solidFill>
              </a:rPr>
              <a:t> </a:t>
            </a:r>
            <a:r>
              <a:rPr lang="de-DE" sz="2400" dirty="0" err="1" smtClean="0">
                <a:solidFill>
                  <a:schemeClr val="accent6"/>
                </a:solidFill>
              </a:rPr>
              <a:t>fairness</a:t>
            </a:r>
            <a:r>
              <a:rPr lang="de-DE" sz="2400" dirty="0" smtClean="0">
                <a:solidFill>
                  <a:schemeClr val="accent6"/>
                </a:solidFill>
              </a:rPr>
              <a:t>:</a:t>
            </a:r>
            <a:r>
              <a:rPr lang="de-DE" sz="2400" dirty="0" smtClean="0"/>
              <a:t> </a:t>
            </a:r>
            <a:r>
              <a:rPr lang="de-DE" sz="2400" dirty="0" err="1" smtClean="0"/>
              <a:t>action</a:t>
            </a:r>
            <a:r>
              <a:rPr lang="de-DE" sz="2400" dirty="0" smtClean="0"/>
              <a:t> </a:t>
            </a:r>
            <a:r>
              <a:rPr lang="de-DE" sz="2400" dirty="0" err="1" smtClean="0"/>
              <a:t>enabled</a:t>
            </a:r>
            <a:r>
              <a:rPr lang="de-DE" sz="2400" dirty="0" smtClean="0"/>
              <a:t> in all but </a:t>
            </a:r>
            <a:r>
              <a:rPr lang="de-DE" sz="2400" dirty="0" err="1" smtClean="0"/>
              <a:t>finitely</a:t>
            </a:r>
            <a:r>
              <a:rPr lang="de-DE" sz="2400" dirty="0" smtClean="0"/>
              <a:t> </a:t>
            </a:r>
            <a:r>
              <a:rPr lang="de-DE" sz="2400" dirty="0" err="1" smtClean="0"/>
              <a:t>many</a:t>
            </a:r>
            <a:r>
              <a:rPr lang="de-DE" sz="2400" dirty="0" smtClean="0"/>
              <a:t> </a:t>
            </a:r>
            <a:r>
              <a:rPr lang="de-DE" sz="2400" dirty="0" err="1" smtClean="0"/>
              <a:t>states</a:t>
            </a:r>
            <a:r>
              <a:rPr lang="de-DE" sz="2400" dirty="0" smtClean="0"/>
              <a:t> will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executed</a:t>
            </a:r>
            <a:r>
              <a:rPr lang="de-DE" sz="2400" dirty="0" smtClean="0"/>
              <a:t> </a:t>
            </a:r>
            <a:r>
              <a:rPr lang="de-DE" sz="2400" dirty="0" err="1" smtClean="0"/>
              <a:t>infinitely</a:t>
            </a:r>
            <a:r>
              <a:rPr lang="de-DE" sz="2400" dirty="0" smtClean="0"/>
              <a:t> </a:t>
            </a:r>
            <a:r>
              <a:rPr lang="de-DE" sz="2400" dirty="0" err="1" smtClean="0"/>
              <a:t>often</a:t>
            </a:r>
            <a:endParaRPr lang="de-DE" sz="2400" dirty="0" smtClean="0"/>
          </a:p>
          <a:p>
            <a:pPr lvl="1"/>
            <a:r>
              <a:rPr lang="de-DE" sz="2400" dirty="0">
                <a:solidFill>
                  <a:schemeClr val="accent6"/>
                </a:solidFill>
              </a:rPr>
              <a:t>f</a:t>
            </a:r>
            <a:r>
              <a:rPr lang="de-DE" sz="2400" dirty="0" smtClean="0">
                <a:solidFill>
                  <a:schemeClr val="accent6"/>
                </a:solidFill>
              </a:rPr>
              <a:t>air </a:t>
            </a:r>
            <a:r>
              <a:rPr lang="de-DE" sz="2400" dirty="0" err="1" smtClean="0">
                <a:solidFill>
                  <a:schemeClr val="accent6"/>
                </a:solidFill>
              </a:rPr>
              <a:t>message</a:t>
            </a:r>
            <a:r>
              <a:rPr lang="de-DE" sz="2400" dirty="0" smtClean="0">
                <a:solidFill>
                  <a:schemeClr val="accent6"/>
                </a:solidFill>
              </a:rPr>
              <a:t> </a:t>
            </a:r>
            <a:r>
              <a:rPr lang="de-DE" sz="2400" dirty="0" err="1" smtClean="0">
                <a:solidFill>
                  <a:schemeClr val="accent6"/>
                </a:solidFill>
              </a:rPr>
              <a:t>receipt</a:t>
            </a:r>
            <a:r>
              <a:rPr lang="de-DE" sz="2400" dirty="0" smtClean="0">
                <a:solidFill>
                  <a:schemeClr val="accent6"/>
                </a:solidFill>
              </a:rPr>
              <a:t>:</a:t>
            </a:r>
            <a:r>
              <a:rPr lang="de-DE" sz="2400" dirty="0" smtClean="0"/>
              <a:t> </a:t>
            </a:r>
            <a:r>
              <a:rPr lang="de-DE" sz="2400" dirty="0" err="1" smtClean="0"/>
              <a:t>every</a:t>
            </a:r>
            <a:r>
              <a:rPr lang="de-DE" sz="2400" dirty="0" smtClean="0"/>
              <a:t> </a:t>
            </a:r>
            <a:r>
              <a:rPr lang="de-DE" sz="2400" dirty="0" err="1" smtClean="0"/>
              <a:t>message</a:t>
            </a:r>
            <a:r>
              <a:rPr lang="de-DE" sz="2400" dirty="0" smtClean="0"/>
              <a:t> </a:t>
            </a:r>
            <a:r>
              <a:rPr lang="de-DE" sz="2400" dirty="0" err="1" smtClean="0"/>
              <a:t>eventually</a:t>
            </a:r>
            <a:r>
              <a:rPr lang="de-DE" sz="2400" dirty="0" smtClean="0"/>
              <a:t> </a:t>
            </a:r>
            <a:r>
              <a:rPr lang="de-DE" sz="2400" dirty="0" err="1" smtClean="0"/>
              <a:t>received</a:t>
            </a:r>
            <a:r>
              <a:rPr lang="de-DE" sz="2400" dirty="0" smtClean="0"/>
              <a:t> (i.e., </a:t>
            </a:r>
            <a:r>
              <a:rPr lang="de-DE" sz="2400" dirty="0" err="1" smtClean="0"/>
              <a:t>triggers</a:t>
            </a:r>
            <a:r>
              <a:rPr lang="de-DE" sz="2400" dirty="0" smtClean="0"/>
              <a:t> an </a:t>
            </a:r>
            <a:r>
              <a:rPr lang="de-DE" sz="2400" dirty="0" err="1" smtClean="0"/>
              <a:t>action</a:t>
            </a:r>
            <a:r>
              <a:rPr lang="de-DE" sz="2400" dirty="0" smtClean="0"/>
              <a:t>) </a:t>
            </a:r>
            <a:br>
              <a:rPr lang="de-DE" sz="2400" dirty="0" smtClean="0"/>
            </a:br>
            <a:r>
              <a:rPr lang="de-DE" sz="2400" dirty="0" err="1" smtClean="0"/>
              <a:t>no</a:t>
            </a:r>
            <a:r>
              <a:rPr lang="de-DE" sz="2400" dirty="0" smtClean="0"/>
              <a:t> FIFO </a:t>
            </a:r>
            <a:r>
              <a:rPr lang="de-DE" sz="2400" dirty="0" err="1" smtClean="0"/>
              <a:t>needed</a:t>
            </a:r>
            <a:r>
              <a:rPr lang="de-DE" sz="2400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3043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500" b="0" dirty="0" smtClean="0">
                <a:solidFill>
                  <a:srgbClr val="000099"/>
                </a:solidFill>
              </a:rPr>
              <a:t>Outline</a:t>
            </a:r>
            <a:endParaRPr lang="en-US" sz="2500" b="0" dirty="0">
              <a:solidFill>
                <a:srgbClr val="000099"/>
              </a:solidFill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3581400" y="1682750"/>
            <a:ext cx="4953000" cy="4419600"/>
          </a:xfrm>
          <a:ln/>
        </p:spPr>
        <p:txBody>
          <a:bodyPr lIns="90000" tIns="46800" rIns="90000" bIns="46800">
            <a:noAutofit/>
          </a:bodyPr>
          <a:lstStyle/>
          <a:p>
            <a:pPr marL="230188" indent="-228600">
              <a:lnSpc>
                <a:spcPct val="100000"/>
              </a:lnSpc>
              <a:buClr>
                <a:srgbClr val="F57900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overlay networks and programming model</a:t>
            </a:r>
          </a:p>
          <a:p>
            <a:pPr marL="230188" indent="-228600">
              <a:lnSpc>
                <a:spcPct val="100000"/>
              </a:lnSpc>
              <a:buClr>
                <a:srgbClr val="F57900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200" dirty="0" smtClean="0">
                <a:solidFill>
                  <a:schemeClr val="tx1"/>
                </a:solidFill>
              </a:rPr>
              <a:t>necessary conditions</a:t>
            </a:r>
          </a:p>
          <a:p>
            <a:pPr marL="230188" indent="-228600">
              <a:lnSpc>
                <a:spcPct val="100000"/>
              </a:lnSpc>
              <a:buClr>
                <a:srgbClr val="F57900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corona</a:t>
            </a:r>
          </a:p>
          <a:p>
            <a:pPr marL="630238" lvl="1" indent="-228600">
              <a:lnSpc>
                <a:spcPct val="100000"/>
              </a:lnSpc>
              <a:buClr>
                <a:srgbClr val="F57900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bottom level</a:t>
            </a:r>
          </a:p>
          <a:p>
            <a:pPr marL="630238" lvl="1" indent="-228600">
              <a:lnSpc>
                <a:spcPct val="100000"/>
              </a:lnSpc>
              <a:buClr>
                <a:srgbClr val="F57900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skip-list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254125" y="3892550"/>
            <a:ext cx="2790825" cy="20716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06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Conditions</a:t>
            </a:r>
            <a:endParaRPr lang="en-US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Graph model:</a:t>
            </a:r>
          </a:p>
          <a:p>
            <a:r>
              <a:rPr lang="en-US" sz="2400" dirty="0" smtClean="0"/>
              <a:t>nodes with u</a:t>
            </a:r>
            <a:r>
              <a:rPr lang="en-US" sz="2400" dirty="0" smtClean="0"/>
              <a:t>nique, ordered </a:t>
            </a:r>
            <a:r>
              <a:rPr lang="de-DE" sz="2400" dirty="0" err="1" smtClean="0"/>
              <a:t>identifiers</a:t>
            </a:r>
            <a:r>
              <a:rPr lang="de-DE" sz="2400" dirty="0" smtClean="0"/>
              <a:t> (</a:t>
            </a:r>
            <a:r>
              <a:rPr lang="en-US" sz="2400" i="1" dirty="0" smtClean="0"/>
              <a:t>id</a:t>
            </a:r>
            <a:r>
              <a:rPr lang="en-US" sz="2400" dirty="0" smtClean="0"/>
              <a:t>s)</a:t>
            </a:r>
            <a:endParaRPr lang="en-US" sz="2400" dirty="0" smtClean="0"/>
          </a:p>
          <a:p>
            <a:r>
              <a:rPr lang="en-US" sz="2400" dirty="0" smtClean="0">
                <a:solidFill>
                  <a:schemeClr val="accent6"/>
                </a:solidFill>
              </a:rPr>
              <a:t>directed </a:t>
            </a:r>
            <a:r>
              <a:rPr lang="en-US" sz="2400" dirty="0" smtClean="0"/>
              <a:t>links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application level: knowledge (</a:t>
            </a:r>
            <a:r>
              <a:rPr lang="en-US" sz="2400" dirty="0" err="1" smtClean="0"/>
              <a:t>msgs</a:t>
            </a:r>
            <a:r>
              <a:rPr lang="en-US" sz="2400" dirty="0" smtClean="0"/>
              <a:t>, connections)</a:t>
            </a:r>
            <a:endParaRPr lang="en-US" sz="2400" dirty="0"/>
          </a:p>
          <a:p>
            <a:pPr lvl="1"/>
            <a:r>
              <a:rPr lang="en-US" sz="2400" dirty="0" smtClean="0"/>
              <a:t>network level: reliable channels </a:t>
            </a:r>
            <a:r>
              <a:rPr lang="en-US" sz="2400" dirty="0"/>
              <a:t>of unbounded </a:t>
            </a:r>
            <a:r>
              <a:rPr lang="en-US" sz="2400" dirty="0" smtClean="0"/>
              <a:t>capacity</a:t>
            </a:r>
            <a:endParaRPr lang="en-US" sz="2400" dirty="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398119" y="5051425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341094" y="5051425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203107" y="5051425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125444" y="5051425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068419" y="5051425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1272" name="Oval 8"/>
          <p:cNvSpPr>
            <a:spLocks/>
          </p:cNvSpPr>
          <p:nvPr/>
        </p:nvSpPr>
        <p:spPr bwMode="auto">
          <a:xfrm>
            <a:off x="3212507" y="487680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Oval 9"/>
          <p:cNvSpPr>
            <a:spLocks/>
          </p:cNvSpPr>
          <p:nvPr/>
        </p:nvSpPr>
        <p:spPr bwMode="auto">
          <a:xfrm>
            <a:off x="2312394" y="487680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Oval 10"/>
          <p:cNvSpPr>
            <a:spLocks/>
          </p:cNvSpPr>
          <p:nvPr/>
        </p:nvSpPr>
        <p:spPr bwMode="auto">
          <a:xfrm>
            <a:off x="4112619" y="487680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Oval 11"/>
          <p:cNvSpPr>
            <a:spLocks/>
          </p:cNvSpPr>
          <p:nvPr/>
        </p:nvSpPr>
        <p:spPr bwMode="auto">
          <a:xfrm>
            <a:off x="5012732" y="487680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Oval 12"/>
          <p:cNvSpPr>
            <a:spLocks/>
          </p:cNvSpPr>
          <p:nvPr/>
        </p:nvSpPr>
        <p:spPr bwMode="auto">
          <a:xfrm>
            <a:off x="5912844" y="487680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" name="Curved Connector 18"/>
          <p:cNvCxnSpPr>
            <a:stCxn id="11273" idx="7"/>
            <a:endCxn id="11276" idx="1"/>
          </p:cNvCxnSpPr>
          <p:nvPr/>
        </p:nvCxnSpPr>
        <p:spPr bwMode="auto">
          <a:xfrm rot="5400000" flipH="1" flipV="1">
            <a:off x="4226919" y="3190875"/>
            <a:ext cx="1588" cy="3438806"/>
          </a:xfrm>
          <a:prstGeom prst="curvedConnector3">
            <a:avLst>
              <a:gd name="adj1" fmla="val 3329837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Curved Connector 38"/>
          <p:cNvCxnSpPr>
            <a:stCxn id="11276" idx="3"/>
            <a:endCxn id="11274" idx="5"/>
          </p:cNvCxnSpPr>
          <p:nvPr/>
        </p:nvCxnSpPr>
        <p:spPr bwMode="auto">
          <a:xfrm rot="5400000">
            <a:off x="5127032" y="4252632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Curved Connector 48"/>
          <p:cNvCxnSpPr>
            <a:stCxn id="11275" idx="0"/>
            <a:endCxn id="11272" idx="0"/>
          </p:cNvCxnSpPr>
          <p:nvPr/>
        </p:nvCxnSpPr>
        <p:spPr bwMode="auto">
          <a:xfrm rot="16200000" flipV="1">
            <a:off x="4226920" y="3976687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Curved Connector 50"/>
          <p:cNvCxnSpPr>
            <a:stCxn id="11274" idx="1"/>
            <a:endCxn id="11272" idx="7"/>
          </p:cNvCxnSpPr>
          <p:nvPr/>
        </p:nvCxnSpPr>
        <p:spPr bwMode="auto">
          <a:xfrm rot="16200000" flipV="1">
            <a:off x="3776863" y="4541044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DejaVu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2042</Words>
  <Application>Microsoft Office PowerPoint</Application>
  <PresentationFormat>Bildschirmpräsentation (4:3)</PresentationFormat>
  <Paragraphs>714</Paragraphs>
  <Slides>40</Slides>
  <Notes>31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40</vt:i4>
      </vt:variant>
    </vt:vector>
  </HeadingPairs>
  <TitlesOfParts>
    <vt:vector size="41" baseType="lpstr">
      <vt:lpstr>Office Theme</vt:lpstr>
      <vt:lpstr>Corona Robust Low Atomicity Peer-To-Peer Systems</vt:lpstr>
      <vt:lpstr>Overlay Networks and Stabilization</vt:lpstr>
      <vt:lpstr>Overlay Networks and Stabilization</vt:lpstr>
      <vt:lpstr>Outline</vt:lpstr>
      <vt:lpstr>Overlay Network Terminology</vt:lpstr>
      <vt:lpstr>Related Work</vt:lpstr>
      <vt:lpstr>Our Approach</vt:lpstr>
      <vt:lpstr>Outline</vt:lpstr>
      <vt:lpstr>Necessary Conditions</vt:lpstr>
      <vt:lpstr>Necessary Conditions</vt:lpstr>
      <vt:lpstr>Outline</vt:lpstr>
      <vt:lpstr>Skip-List</vt:lpstr>
      <vt:lpstr>Execution Model</vt:lpstr>
      <vt:lpstr>L-corona (bottom level)</vt:lpstr>
      <vt:lpstr>L-corona</vt:lpstr>
      <vt:lpstr>L-corona</vt:lpstr>
      <vt:lpstr>L-corona</vt:lpstr>
      <vt:lpstr>L-corona</vt:lpstr>
      <vt:lpstr>L-corona</vt:lpstr>
      <vt:lpstr>L-corona</vt:lpstr>
      <vt:lpstr>L-corona</vt:lpstr>
      <vt:lpstr>L-corona</vt:lpstr>
      <vt:lpstr>L-corona</vt:lpstr>
      <vt:lpstr>L-corona</vt:lpstr>
      <vt:lpstr>L-corona</vt:lpstr>
      <vt:lpstr>L-corona</vt:lpstr>
      <vt:lpstr>L-corona</vt:lpstr>
      <vt:lpstr>S-corona</vt:lpstr>
      <vt:lpstr>S-corona</vt:lpstr>
      <vt:lpstr>S-corona</vt:lpstr>
      <vt:lpstr>Correctness Proof Outline</vt:lpstr>
      <vt:lpstr>Skip-graph</vt:lpstr>
      <vt:lpstr>Conclusion</vt:lpstr>
      <vt:lpstr>Topology Updates (Joins)</vt:lpstr>
      <vt:lpstr>Topology Updates (Joins)</vt:lpstr>
      <vt:lpstr>Topology Updates (departures)</vt:lpstr>
      <vt:lpstr>Minimal Detectors</vt:lpstr>
      <vt:lpstr>Byzantine fault containment</vt:lpstr>
      <vt:lpstr>Fault Containment</vt:lpstr>
      <vt:lpstr>Resistance to Churn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</dc:creator>
  <cp:lastModifiedBy>scheidel</cp:lastModifiedBy>
  <cp:revision>1600</cp:revision>
  <cp:lastPrinted>1601-01-01T00:00:00Z</cp:lastPrinted>
  <dcterms:created xsi:type="dcterms:W3CDTF">1601-01-01T00:00:00Z</dcterms:created>
  <dcterms:modified xsi:type="dcterms:W3CDTF">2011-10-12T08:45:30Z</dcterms:modified>
</cp:coreProperties>
</file>