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5715000" cx="9144000"/>
  <p:notesSz cx="6858000" cy="9144000"/>
  <p:embeddedFontLst>
    <p:embeddedFont>
      <p:font typeface="Cambria Math"/>
      <p:regular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CambriaMath-regular.fntdata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1677b7ac62a_0_46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1677b7ac62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183f41b808e_1_467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183f41b808e_1_4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183f41b808e_1_49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183f41b808e_1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183f41b808e_1_531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183f41b808e_1_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183f41b808e_1_0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183f41b808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1713a9d161d_0_353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1713a9d161d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1677b7ac62a_1_72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1677b7ac62a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16e02adb94b_4_67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16e02adb94b_4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1713a9d161d_0_38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1713a9d161d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1713a9d161d_0_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1713a9d161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861c8ed8ae_0_36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861c8ed8a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1677b7ac62a_1_137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1677b7ac62a_1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183f41b808e_1_9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183f41b808e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7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g183f41b808e_1_220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9" name="Google Shape;879;g183f41b808e_1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1713a9d161d_0_425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1713a9d161d_0_4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183f41b808e_1_592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Google Shape;966;g183f41b808e_1_5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g183f41b808e_1_434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8" name="Google Shape;988;g183f41b808e_1_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3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17e84220774dfed1_0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" name="Google Shape;995;g17e84220774dfed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1861c8ed8ae_0_204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1861c8ed8ae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2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g1861c8ed8ae_0_188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4" name="Google Shape;1024;g1861c8ed8ae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g16cb3819ce8_0_21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3" name="Google Shape;1033;g16cb3819ce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7b7ac62a_0_16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677b7ac62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0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g16cb3819ce8_0_28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2" name="Google Shape;1042;g16cb3819ce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g16cb3819ce8_0_35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1" name="Google Shape;1051;g16cb3819ce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Question: do KPT and KSM converge at a specific value? If so, what values?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8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1059;g1677b7ac62a_1_146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0" name="Google Shape;1060;g1677b7ac62a_1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7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g1677b7ac62a_0_78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9" name="Google Shape;1099;g1677b7ac62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Known upper bound when the source pool is closed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Miner sends only its longest branch, not entire tree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Communication over link is delayed (i.e., arbitrarily long), not instantaneous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Relaxing the assumptions for our algorithms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677b7ac62a_0_6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677b7ac62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8c8056651f_0_0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8c805665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713a9d161d_0_281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713a9d161d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6e02adb94b_0_13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16e02adb94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183f41b808e_1_51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183f41b808e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1713a9d161d_0_317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1713a9d161d_0_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50">
                <a:solidFill>
                  <a:srgbClr val="00009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40825"/>
            <a:ext cx="8520600" cy="41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 b="1" sz="1200">
                <a:solidFill>
                  <a:srgbClr val="AD13BF"/>
                </a:solidFill>
              </a:defRPr>
            </a:lvl1pPr>
            <a:lvl2pPr lvl="1">
              <a:buNone/>
              <a:defRPr b="1" sz="1200">
                <a:solidFill>
                  <a:srgbClr val="AD13BF"/>
                </a:solidFill>
              </a:defRPr>
            </a:lvl2pPr>
            <a:lvl3pPr lvl="2">
              <a:buNone/>
              <a:defRPr b="1" sz="1200">
                <a:solidFill>
                  <a:srgbClr val="AD13BF"/>
                </a:solidFill>
              </a:defRPr>
            </a:lvl3pPr>
            <a:lvl4pPr lvl="3">
              <a:buNone/>
              <a:defRPr b="1" sz="1200">
                <a:solidFill>
                  <a:srgbClr val="AD13BF"/>
                </a:solidFill>
              </a:defRPr>
            </a:lvl4pPr>
            <a:lvl5pPr lvl="4">
              <a:buNone/>
              <a:defRPr b="1" sz="1200">
                <a:solidFill>
                  <a:srgbClr val="AD13BF"/>
                </a:solidFill>
              </a:defRPr>
            </a:lvl5pPr>
            <a:lvl6pPr lvl="5">
              <a:buNone/>
              <a:defRPr b="1" sz="1200">
                <a:solidFill>
                  <a:srgbClr val="AD13BF"/>
                </a:solidFill>
              </a:defRPr>
            </a:lvl6pPr>
            <a:lvl7pPr lvl="6">
              <a:buNone/>
              <a:defRPr b="1" sz="1200">
                <a:solidFill>
                  <a:srgbClr val="AD13BF"/>
                </a:solidFill>
              </a:defRPr>
            </a:lvl7pPr>
            <a:lvl8pPr lvl="7">
              <a:buNone/>
              <a:defRPr b="1" sz="1200">
                <a:solidFill>
                  <a:srgbClr val="AD13BF"/>
                </a:solidFill>
              </a:defRPr>
            </a:lvl8pPr>
            <a:lvl9pPr lvl="8">
              <a:buNone/>
              <a:defRPr b="1" sz="1200">
                <a:solidFill>
                  <a:srgbClr val="AD13B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12875" y="120789"/>
            <a:ext cx="1843076" cy="54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15867"/>
            <a:ext cx="7622875" cy="7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AD13B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915867"/>
            <a:ext cx="7622875" cy="7422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50">
                <a:solidFill>
                  <a:srgbClr val="00009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26" name="Google Shape;2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2875" y="120789"/>
            <a:ext cx="1843076" cy="54697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/>
          <p:nvPr>
            <p:ph idx="1" type="body"/>
          </p:nvPr>
        </p:nvSpPr>
        <p:spPr>
          <a:xfrm>
            <a:off x="5921425" y="1174125"/>
            <a:ext cx="2910900" cy="40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6000" y="3524900"/>
            <a:ext cx="1802349" cy="3693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0" y="1699944"/>
            <a:ext cx="8520600" cy="97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99"/>
                </a:solidFill>
              </a:rPr>
              <a:t>Blockchain in Dynamic Networks</a:t>
            </a:r>
            <a:endParaRPr>
              <a:solidFill>
                <a:srgbClr val="000099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73611"/>
            <a:ext cx="8839201" cy="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7095300" y="5132167"/>
            <a:ext cx="189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99"/>
                </a:solidFill>
              </a:rPr>
              <a:t>November</a:t>
            </a:r>
            <a:r>
              <a:rPr b="1" lang="en" sz="1200">
                <a:solidFill>
                  <a:srgbClr val="000099"/>
                </a:solidFill>
              </a:rPr>
              <a:t> 15-17, 2022</a:t>
            </a:r>
            <a:endParaRPr b="1" sz="1200">
              <a:solidFill>
                <a:srgbClr val="000099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52400" y="5132167"/>
            <a:ext cx="206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99"/>
                </a:solidFill>
              </a:rPr>
              <a:t>Clermont-Ferrand,</a:t>
            </a:r>
            <a:r>
              <a:rPr b="1" lang="en" sz="1200">
                <a:solidFill>
                  <a:srgbClr val="000099"/>
                </a:solidFill>
              </a:rPr>
              <a:t> France</a:t>
            </a:r>
            <a:endParaRPr b="1">
              <a:solidFill>
                <a:srgbClr val="000099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875" y="283775"/>
            <a:ext cx="2960849" cy="125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74001" y="382777"/>
            <a:ext cx="3558299" cy="10559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3"/>
          <p:cNvGrpSpPr/>
          <p:nvPr/>
        </p:nvGrpSpPr>
        <p:grpSpPr>
          <a:xfrm>
            <a:off x="515875" y="3322000"/>
            <a:ext cx="5012905" cy="1429423"/>
            <a:chOff x="515875" y="3322000"/>
            <a:chExt cx="5012905" cy="1429423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515875" y="3913959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993927" y="3913959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7" name="Google Shape;67;p13"/>
            <p:cNvCxnSpPr>
              <a:stCxn id="66" idx="1"/>
              <a:endCxn id="65" idx="3"/>
            </p:cNvCxnSpPr>
            <p:nvPr/>
          </p:nvCxnSpPr>
          <p:spPr>
            <a:xfrm rot="10800000">
              <a:off x="749127" y="406785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8" name="Google Shape;68;p13"/>
            <p:cNvSpPr txBox="1"/>
            <p:nvPr/>
          </p:nvSpPr>
          <p:spPr>
            <a:xfrm>
              <a:off x="1471799" y="3913959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9" name="Google Shape;69;p13"/>
            <p:cNvCxnSpPr>
              <a:stCxn id="68" idx="1"/>
            </p:cNvCxnSpPr>
            <p:nvPr/>
          </p:nvCxnSpPr>
          <p:spPr>
            <a:xfrm rot="10800000">
              <a:off x="1227599" y="406785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0" name="Google Shape;70;p13"/>
            <p:cNvSpPr txBox="1"/>
            <p:nvPr/>
          </p:nvSpPr>
          <p:spPr>
            <a:xfrm>
              <a:off x="2031122" y="3617963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1" name="Google Shape;71;p13"/>
            <p:cNvCxnSpPr>
              <a:stCxn id="70" idx="1"/>
              <a:endCxn id="68" idx="3"/>
            </p:cNvCxnSpPr>
            <p:nvPr/>
          </p:nvCxnSpPr>
          <p:spPr>
            <a:xfrm flipH="1">
              <a:off x="1705322" y="3771863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2" name="Google Shape;72;p13"/>
            <p:cNvSpPr txBox="1"/>
            <p:nvPr/>
          </p:nvSpPr>
          <p:spPr>
            <a:xfrm>
              <a:off x="2031122" y="4429554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3" name="Google Shape;73;p13"/>
            <p:cNvCxnSpPr>
              <a:stCxn id="72" idx="1"/>
              <a:endCxn id="68" idx="3"/>
            </p:cNvCxnSpPr>
            <p:nvPr/>
          </p:nvCxnSpPr>
          <p:spPr>
            <a:xfrm rot="10800000">
              <a:off x="1705322" y="4067754"/>
              <a:ext cx="325800" cy="51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4" name="Google Shape;74;p13"/>
            <p:cNvSpPr txBox="1"/>
            <p:nvPr/>
          </p:nvSpPr>
          <p:spPr>
            <a:xfrm>
              <a:off x="2508994" y="3617963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75" name="Google Shape;75;p13"/>
            <p:cNvCxnSpPr>
              <a:stCxn id="74" idx="1"/>
            </p:cNvCxnSpPr>
            <p:nvPr/>
          </p:nvCxnSpPr>
          <p:spPr>
            <a:xfrm rot="10800000">
              <a:off x="2264794" y="3771863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6" name="Google Shape;76;p13"/>
            <p:cNvSpPr txBox="1"/>
            <p:nvPr/>
          </p:nvSpPr>
          <p:spPr>
            <a:xfrm>
              <a:off x="2508994" y="4429554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77" name="Google Shape;77;p13"/>
            <p:cNvCxnSpPr>
              <a:stCxn id="76" idx="1"/>
            </p:cNvCxnSpPr>
            <p:nvPr/>
          </p:nvCxnSpPr>
          <p:spPr>
            <a:xfrm rot="10800000">
              <a:off x="2264794" y="458345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8" name="Google Shape;78;p13"/>
            <p:cNvCxnSpPr/>
            <p:nvPr/>
          </p:nvCxnSpPr>
          <p:spPr>
            <a:xfrm rot="10800000">
              <a:off x="2742666" y="463528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9" name="Google Shape;79;p13"/>
            <p:cNvSpPr txBox="1"/>
            <p:nvPr/>
          </p:nvSpPr>
          <p:spPr>
            <a:xfrm>
              <a:off x="3068436" y="3322000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80" name="Google Shape;80;p13"/>
            <p:cNvCxnSpPr>
              <a:stCxn id="79" idx="1"/>
            </p:cNvCxnSpPr>
            <p:nvPr/>
          </p:nvCxnSpPr>
          <p:spPr>
            <a:xfrm flipH="1">
              <a:off x="2742636" y="3475900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4176132" y="4326672"/>
              <a:ext cx="2334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82" name="Google Shape;82;p13"/>
            <p:cNvCxnSpPr>
              <a:stCxn id="81" idx="1"/>
            </p:cNvCxnSpPr>
            <p:nvPr/>
          </p:nvCxnSpPr>
          <p:spPr>
            <a:xfrm rot="10800000">
              <a:off x="3850332" y="4170672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2986866" y="4443623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84" name="Google Shape;84;p13"/>
            <p:cNvCxnSpPr>
              <a:stCxn id="85" idx="1"/>
              <a:endCxn id="83" idx="3"/>
            </p:cNvCxnSpPr>
            <p:nvPr/>
          </p:nvCxnSpPr>
          <p:spPr>
            <a:xfrm flipH="1">
              <a:off x="3220387" y="4183323"/>
              <a:ext cx="395400" cy="414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6" name="Google Shape;86;p13"/>
            <p:cNvSpPr txBox="1"/>
            <p:nvPr/>
          </p:nvSpPr>
          <p:spPr>
            <a:xfrm>
              <a:off x="4654280" y="3448625"/>
              <a:ext cx="8745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3615787" y="4029423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3068436" y="3901827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88" name="Google Shape;88;p13"/>
            <p:cNvCxnSpPr>
              <a:stCxn id="87" idx="1"/>
            </p:cNvCxnSpPr>
            <p:nvPr/>
          </p:nvCxnSpPr>
          <p:spPr>
            <a:xfrm rot="10800000">
              <a:off x="2742636" y="3745827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9" name="Google Shape;89;p13"/>
            <p:cNvCxnSpPr/>
            <p:nvPr/>
          </p:nvCxnSpPr>
          <p:spPr>
            <a:xfrm rot="10800000">
              <a:off x="4409804" y="453241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0" name="Google Shape;90;p13"/>
            <p:cNvSpPr txBox="1"/>
            <p:nvPr/>
          </p:nvSpPr>
          <p:spPr>
            <a:xfrm>
              <a:off x="4176132" y="3669345"/>
              <a:ext cx="2334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1" name="Google Shape;91;p13"/>
            <p:cNvCxnSpPr>
              <a:stCxn id="90" idx="1"/>
              <a:endCxn id="85" idx="3"/>
            </p:cNvCxnSpPr>
            <p:nvPr/>
          </p:nvCxnSpPr>
          <p:spPr>
            <a:xfrm flipH="1">
              <a:off x="3849132" y="3823245"/>
              <a:ext cx="327000" cy="360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2" name="Google Shape;92;p13"/>
            <p:cNvSpPr txBox="1"/>
            <p:nvPr/>
          </p:nvSpPr>
          <p:spPr>
            <a:xfrm>
              <a:off x="4654280" y="4074331"/>
              <a:ext cx="8745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93" name="Google Shape;93;p13"/>
            <p:cNvCxnSpPr/>
            <p:nvPr/>
          </p:nvCxnSpPr>
          <p:spPr>
            <a:xfrm rot="10800000">
              <a:off x="4409804" y="3875092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5448025" y="3471281"/>
            <a:ext cx="3558300" cy="14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Rachel Bricker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Mikhail Nesterenko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Gokarna Sharma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2"/>
          <p:cNvSpPr/>
          <p:nvPr/>
        </p:nvSpPr>
        <p:spPr>
          <a:xfrm>
            <a:off x="125" y="2810575"/>
            <a:ext cx="9144000" cy="29043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2"/>
          <p:cNvSpPr/>
          <p:nvPr/>
        </p:nvSpPr>
        <p:spPr>
          <a:xfrm>
            <a:off x="102800" y="2924275"/>
            <a:ext cx="2967900" cy="26364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3" name="Google Shape;463;p22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Blockchain </a:t>
            </a:r>
            <a:r>
              <a:rPr lang="en" sz="2250">
                <a:solidFill>
                  <a:srgbClr val="000099"/>
                </a:solidFill>
              </a:rPr>
              <a:t>Decision</a:t>
            </a:r>
            <a:r>
              <a:rPr lang="en" sz="2250">
                <a:solidFill>
                  <a:srgbClr val="000099"/>
                </a:solidFill>
              </a:rPr>
              <a:t> Problem and Impossibility</a:t>
            </a:r>
            <a:endParaRPr sz="2250"/>
          </a:p>
        </p:txBody>
      </p:sp>
      <p:sp>
        <p:nvSpPr>
          <p:cNvPr id="464" name="Google Shape;464;p22"/>
          <p:cNvSpPr txBox="1"/>
          <p:nvPr>
            <p:ph idx="1" type="body"/>
          </p:nvPr>
        </p:nvSpPr>
        <p:spPr>
          <a:xfrm>
            <a:off x="311700" y="1061775"/>
            <a:ext cx="8520600" cy="16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1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(The Blockchain Decision Problem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BDP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eventually confirms every accepted block;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Confirmation Validity: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confirms only accepted blocks.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2.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does not exist a solution to the Blockchain Decision Problem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for globally and locally decisive computations.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465" name="Google Shape;465;p22"/>
          <p:cNvSpPr/>
          <p:nvPr/>
        </p:nvSpPr>
        <p:spPr>
          <a:xfrm>
            <a:off x="3462901" y="4578785"/>
            <a:ext cx="395700" cy="3957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Google Shape;466;p22"/>
          <p:cNvSpPr/>
          <p:nvPr/>
        </p:nvSpPr>
        <p:spPr>
          <a:xfrm>
            <a:off x="4353069" y="4578592"/>
            <a:ext cx="396000" cy="3960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7" name="Google Shape;467;p22"/>
          <p:cNvCxnSpPr>
            <a:endCxn id="468" idx="1"/>
          </p:cNvCxnSpPr>
          <p:nvPr/>
        </p:nvCxnSpPr>
        <p:spPr>
          <a:xfrm>
            <a:off x="3467591" y="5134153"/>
            <a:ext cx="4677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8" name="Google Shape;468;p22"/>
          <p:cNvSpPr txBox="1"/>
          <p:nvPr/>
        </p:nvSpPr>
        <p:spPr>
          <a:xfrm>
            <a:off x="8145491" y="4926428"/>
            <a:ext cx="403942" cy="41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469" name="Google Shape;469;p22"/>
          <p:cNvCxnSpPr>
            <a:stCxn id="466" idx="1"/>
            <a:endCxn id="465" idx="3"/>
          </p:cNvCxnSpPr>
          <p:nvPr/>
        </p:nvCxnSpPr>
        <p:spPr>
          <a:xfrm rot="10800000">
            <a:off x="3858669" y="4776592"/>
            <a:ext cx="49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0" name="Google Shape;470;p22"/>
          <p:cNvSpPr/>
          <p:nvPr/>
        </p:nvSpPr>
        <p:spPr>
          <a:xfrm>
            <a:off x="191171" y="4429875"/>
            <a:ext cx="197375" cy="508525"/>
          </a:xfrm>
          <a:custGeom>
            <a:rect b="b" l="l" r="r" t="t"/>
            <a:pathLst>
              <a:path extrusionOk="0" h="20341" w="7895">
                <a:moveTo>
                  <a:pt x="7698" y="0"/>
                </a:moveTo>
                <a:cubicBezTo>
                  <a:pt x="6649" y="771"/>
                  <a:pt x="2600" y="2738"/>
                  <a:pt x="1403" y="4623"/>
                </a:cubicBezTo>
                <a:cubicBezTo>
                  <a:pt x="206" y="6508"/>
                  <a:pt x="-565" y="8691"/>
                  <a:pt x="517" y="11311"/>
                </a:cubicBezTo>
                <a:cubicBezTo>
                  <a:pt x="1599" y="13931"/>
                  <a:pt x="6665" y="18836"/>
                  <a:pt x="7895" y="20341"/>
                </a:cubicBez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471" name="Google Shape;471;p22"/>
          <p:cNvSpPr/>
          <p:nvPr/>
        </p:nvSpPr>
        <p:spPr>
          <a:xfrm>
            <a:off x="310548" y="3939062"/>
            <a:ext cx="598800" cy="598800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2" name="Google Shape;472;p22"/>
          <p:cNvSpPr/>
          <p:nvPr/>
        </p:nvSpPr>
        <p:spPr>
          <a:xfrm>
            <a:off x="310548" y="4842336"/>
            <a:ext cx="598800" cy="598800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3" name="Google Shape;473;p22"/>
          <p:cNvSpPr/>
          <p:nvPr/>
        </p:nvSpPr>
        <p:spPr>
          <a:xfrm rot="10800000">
            <a:off x="837921" y="4429875"/>
            <a:ext cx="197375" cy="508525"/>
          </a:xfrm>
          <a:custGeom>
            <a:rect b="b" l="l" r="r" t="t"/>
            <a:pathLst>
              <a:path extrusionOk="0" h="20341" w="7895">
                <a:moveTo>
                  <a:pt x="7698" y="0"/>
                </a:moveTo>
                <a:cubicBezTo>
                  <a:pt x="6649" y="771"/>
                  <a:pt x="2600" y="2738"/>
                  <a:pt x="1403" y="4623"/>
                </a:cubicBezTo>
                <a:cubicBezTo>
                  <a:pt x="206" y="6508"/>
                  <a:pt x="-565" y="8691"/>
                  <a:pt x="517" y="11311"/>
                </a:cubicBezTo>
                <a:cubicBezTo>
                  <a:pt x="1599" y="13931"/>
                  <a:pt x="6665" y="18836"/>
                  <a:pt x="7895" y="20341"/>
                </a:cubicBez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474" name="Google Shape;474;p22"/>
          <p:cNvSpPr txBox="1"/>
          <p:nvPr/>
        </p:nvSpPr>
        <p:spPr>
          <a:xfrm>
            <a:off x="1629950" y="2924275"/>
            <a:ext cx="144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3"/>
          <p:cNvSpPr/>
          <p:nvPr/>
        </p:nvSpPr>
        <p:spPr>
          <a:xfrm>
            <a:off x="125" y="2810575"/>
            <a:ext cx="9144000" cy="29043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1" name="Google Shape;481;p23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Blockchain Decision Problem and Impossibility</a:t>
            </a:r>
            <a:endParaRPr sz="2250"/>
          </a:p>
        </p:txBody>
      </p:sp>
      <p:sp>
        <p:nvSpPr>
          <p:cNvPr id="482" name="Google Shape;482;p23"/>
          <p:cNvSpPr txBox="1"/>
          <p:nvPr>
            <p:ph idx="1" type="body"/>
          </p:nvPr>
        </p:nvSpPr>
        <p:spPr>
          <a:xfrm>
            <a:off x="311700" y="1061775"/>
            <a:ext cx="8520600" cy="15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1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(The Blockchain Decision Problem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BDP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eventually confirms every accepted block;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Confirmation Validity: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confirms only accepted blocks.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2.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does not exist a solution to the Blockchain Decision Problem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for globally and locally decisive computations.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483" name="Google Shape;483;p23"/>
          <p:cNvSpPr/>
          <p:nvPr/>
        </p:nvSpPr>
        <p:spPr>
          <a:xfrm>
            <a:off x="3462901" y="4578785"/>
            <a:ext cx="395700" cy="3957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4" name="Google Shape;484;p23"/>
          <p:cNvSpPr/>
          <p:nvPr/>
        </p:nvSpPr>
        <p:spPr>
          <a:xfrm>
            <a:off x="4353069" y="4578592"/>
            <a:ext cx="396000" cy="3960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3"/>
          <p:cNvSpPr/>
          <p:nvPr/>
        </p:nvSpPr>
        <p:spPr>
          <a:xfrm>
            <a:off x="5451153" y="4578615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b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486" name="Google Shape;486;p23"/>
          <p:cNvSpPr/>
          <p:nvPr/>
        </p:nvSpPr>
        <p:spPr>
          <a:xfrm>
            <a:off x="6131650" y="4578606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487" name="Google Shape;487;p23"/>
          <p:cNvCxnSpPr>
            <a:stCxn id="488" idx="2"/>
            <a:endCxn id="489" idx="0"/>
          </p:cNvCxnSpPr>
          <p:nvPr/>
        </p:nvCxnSpPr>
        <p:spPr>
          <a:xfrm>
            <a:off x="5107675" y="4261011"/>
            <a:ext cx="0" cy="85980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90" name="Google Shape;490;p23"/>
          <p:cNvCxnSpPr>
            <a:endCxn id="491" idx="1"/>
          </p:cNvCxnSpPr>
          <p:nvPr/>
        </p:nvCxnSpPr>
        <p:spPr>
          <a:xfrm>
            <a:off x="3467591" y="5134178"/>
            <a:ext cx="4677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1" name="Google Shape;491;p23"/>
          <p:cNvSpPr txBox="1"/>
          <p:nvPr/>
        </p:nvSpPr>
        <p:spPr>
          <a:xfrm>
            <a:off x="8145491" y="4926428"/>
            <a:ext cx="403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492" name="Google Shape;492;p23"/>
          <p:cNvSpPr/>
          <p:nvPr/>
        </p:nvSpPr>
        <p:spPr>
          <a:xfrm>
            <a:off x="102800" y="2924275"/>
            <a:ext cx="2967900" cy="26364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3"/>
          <p:cNvSpPr txBox="1"/>
          <p:nvPr/>
        </p:nvSpPr>
        <p:spPr>
          <a:xfrm>
            <a:off x="4909783" y="5120817"/>
            <a:ext cx="39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93" name="Google Shape;493;p23"/>
          <p:cNvCxnSpPr>
            <a:stCxn id="484" idx="1"/>
            <a:endCxn id="483" idx="3"/>
          </p:cNvCxnSpPr>
          <p:nvPr/>
        </p:nvCxnSpPr>
        <p:spPr>
          <a:xfrm rot="10800000">
            <a:off x="3858669" y="4776592"/>
            <a:ext cx="49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4" name="Google Shape;494;p23"/>
          <p:cNvCxnSpPr>
            <a:stCxn id="486" idx="1"/>
            <a:endCxn id="485" idx="3"/>
          </p:cNvCxnSpPr>
          <p:nvPr/>
        </p:nvCxnSpPr>
        <p:spPr>
          <a:xfrm rot="10800000">
            <a:off x="5847250" y="4776606"/>
            <a:ext cx="28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8" name="Google Shape;488;p23"/>
          <p:cNvSpPr txBox="1"/>
          <p:nvPr/>
        </p:nvSpPr>
        <p:spPr>
          <a:xfrm>
            <a:off x="4171525" y="3870411"/>
            <a:ext cx="1872300" cy="3906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>
                <a:solidFill>
                  <a:srgbClr val="0B61B5"/>
                </a:solidFill>
              </a:rPr>
              <a:t> →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0B61B5"/>
                </a:solidFill>
              </a:rPr>
              <a:t>  disappears</a:t>
            </a:r>
            <a:endParaRPr>
              <a:solidFill>
                <a:srgbClr val="0B61B5"/>
              </a:solidFill>
            </a:endParaRPr>
          </a:p>
        </p:txBody>
      </p:sp>
      <p:cxnSp>
        <p:nvCxnSpPr>
          <p:cNvPr id="495" name="Google Shape;495;p23"/>
          <p:cNvCxnSpPr>
            <a:stCxn id="485" idx="1"/>
            <a:endCxn id="484" idx="3"/>
          </p:cNvCxnSpPr>
          <p:nvPr/>
        </p:nvCxnSpPr>
        <p:spPr>
          <a:xfrm rot="10800000">
            <a:off x="4749153" y="4776615"/>
            <a:ext cx="702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6" name="Google Shape;496;p23"/>
          <p:cNvSpPr/>
          <p:nvPr/>
        </p:nvSpPr>
        <p:spPr>
          <a:xfrm>
            <a:off x="310548" y="3939062"/>
            <a:ext cx="598800" cy="598800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7" name="Google Shape;497;p23"/>
          <p:cNvSpPr/>
          <p:nvPr/>
        </p:nvSpPr>
        <p:spPr>
          <a:xfrm>
            <a:off x="310548" y="4842336"/>
            <a:ext cx="598800" cy="598800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98" name="Google Shape;498;p23"/>
          <p:cNvCxnSpPr>
            <a:stCxn id="496" idx="4"/>
            <a:endCxn id="497" idx="0"/>
          </p:cNvCxnSpPr>
          <p:nvPr/>
        </p:nvCxnSpPr>
        <p:spPr>
          <a:xfrm>
            <a:off x="609948" y="4537862"/>
            <a:ext cx="0" cy="304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9" name="Google Shape;499;p23"/>
          <p:cNvSpPr txBox="1"/>
          <p:nvPr/>
        </p:nvSpPr>
        <p:spPr>
          <a:xfrm>
            <a:off x="1351550" y="4019750"/>
            <a:ext cx="1510800" cy="4374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source pool</a:t>
            </a:r>
            <a:endParaRPr baseline="-2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00" name="Google Shape;500;p23"/>
          <p:cNvCxnSpPr>
            <a:stCxn id="499" idx="1"/>
          </p:cNvCxnSpPr>
          <p:nvPr/>
        </p:nvCxnSpPr>
        <p:spPr>
          <a:xfrm rot="10800000">
            <a:off x="1025750" y="4238450"/>
            <a:ext cx="325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501" name="Google Shape;501;p23"/>
          <p:cNvSpPr txBox="1"/>
          <p:nvPr/>
        </p:nvSpPr>
        <p:spPr>
          <a:xfrm>
            <a:off x="1629950" y="2924275"/>
            <a:ext cx="144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4"/>
          <p:cNvSpPr/>
          <p:nvPr/>
        </p:nvSpPr>
        <p:spPr>
          <a:xfrm>
            <a:off x="125" y="2810575"/>
            <a:ext cx="9144000" cy="29043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8" name="Google Shape;508;p24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Blockchain Decision Problem and Impossibility</a:t>
            </a:r>
            <a:endParaRPr sz="2250"/>
          </a:p>
        </p:txBody>
      </p:sp>
      <p:sp>
        <p:nvSpPr>
          <p:cNvPr id="509" name="Google Shape;509;p24"/>
          <p:cNvSpPr txBox="1"/>
          <p:nvPr>
            <p:ph idx="1" type="body"/>
          </p:nvPr>
        </p:nvSpPr>
        <p:spPr>
          <a:xfrm>
            <a:off x="311700" y="1061775"/>
            <a:ext cx="8520600" cy="17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1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(The Blockchain Decision Problem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BDP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eventually confirms every accepted block;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Confirmation Validity: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confirms only accepted blocks.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2.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does not exist a solution to the Blockchain Decision Problem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for globally and locally decisive computations.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510" name="Google Shape;510;p24"/>
          <p:cNvSpPr/>
          <p:nvPr/>
        </p:nvSpPr>
        <p:spPr>
          <a:xfrm>
            <a:off x="3462901" y="4578785"/>
            <a:ext cx="395700" cy="3957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1" name="Google Shape;511;p24"/>
          <p:cNvSpPr/>
          <p:nvPr/>
        </p:nvSpPr>
        <p:spPr>
          <a:xfrm>
            <a:off x="4353069" y="4578592"/>
            <a:ext cx="396000" cy="3960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4"/>
          <p:cNvSpPr/>
          <p:nvPr/>
        </p:nvSpPr>
        <p:spPr>
          <a:xfrm>
            <a:off x="5451153" y="4578615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b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13" name="Google Shape;513;p24"/>
          <p:cNvSpPr/>
          <p:nvPr/>
        </p:nvSpPr>
        <p:spPr>
          <a:xfrm>
            <a:off x="6131650" y="4578606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514" name="Google Shape;514;p24"/>
          <p:cNvCxnSpPr>
            <a:stCxn id="515" idx="2"/>
            <a:endCxn id="516" idx="0"/>
          </p:cNvCxnSpPr>
          <p:nvPr/>
        </p:nvCxnSpPr>
        <p:spPr>
          <a:xfrm>
            <a:off x="5107675" y="4261011"/>
            <a:ext cx="0" cy="85980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17" name="Google Shape;517;p24"/>
          <p:cNvSpPr/>
          <p:nvPr/>
        </p:nvSpPr>
        <p:spPr>
          <a:xfrm>
            <a:off x="7423572" y="4578582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18" name="Google Shape;518;p24"/>
          <p:cNvCxnSpPr>
            <a:endCxn id="519" idx="1"/>
          </p:cNvCxnSpPr>
          <p:nvPr/>
        </p:nvCxnSpPr>
        <p:spPr>
          <a:xfrm>
            <a:off x="3467591" y="5134178"/>
            <a:ext cx="4677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9" name="Google Shape;519;p24"/>
          <p:cNvSpPr txBox="1"/>
          <p:nvPr/>
        </p:nvSpPr>
        <p:spPr>
          <a:xfrm>
            <a:off x="8145491" y="4926428"/>
            <a:ext cx="403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16" name="Google Shape;516;p24"/>
          <p:cNvSpPr txBox="1"/>
          <p:nvPr/>
        </p:nvSpPr>
        <p:spPr>
          <a:xfrm>
            <a:off x="4909783" y="5120817"/>
            <a:ext cx="39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20" name="Google Shape;520;p24"/>
          <p:cNvCxnSpPr>
            <a:stCxn id="511" idx="1"/>
            <a:endCxn id="510" idx="3"/>
          </p:cNvCxnSpPr>
          <p:nvPr/>
        </p:nvCxnSpPr>
        <p:spPr>
          <a:xfrm rot="10800000">
            <a:off x="3858669" y="4776592"/>
            <a:ext cx="49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1" name="Google Shape;521;p24"/>
          <p:cNvCxnSpPr>
            <a:stCxn id="513" idx="1"/>
            <a:endCxn id="512" idx="3"/>
          </p:cNvCxnSpPr>
          <p:nvPr/>
        </p:nvCxnSpPr>
        <p:spPr>
          <a:xfrm rot="10800000">
            <a:off x="5847250" y="4776606"/>
            <a:ext cx="28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5" name="Google Shape;515;p24"/>
          <p:cNvSpPr txBox="1"/>
          <p:nvPr/>
        </p:nvSpPr>
        <p:spPr>
          <a:xfrm>
            <a:off x="4171525" y="3870411"/>
            <a:ext cx="1872300" cy="3906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>
                <a:solidFill>
                  <a:srgbClr val="0B61B5"/>
                </a:solidFill>
              </a:rPr>
              <a:t> →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0B61B5"/>
                </a:solidFill>
              </a:rPr>
              <a:t>  disappears</a:t>
            </a:r>
            <a:endParaRPr>
              <a:solidFill>
                <a:srgbClr val="0B61B5"/>
              </a:solidFill>
            </a:endParaRPr>
          </a:p>
        </p:txBody>
      </p:sp>
      <p:cxnSp>
        <p:nvCxnSpPr>
          <p:cNvPr id="522" name="Google Shape;522;p24"/>
          <p:cNvCxnSpPr>
            <a:stCxn id="512" idx="1"/>
            <a:endCxn id="511" idx="3"/>
          </p:cNvCxnSpPr>
          <p:nvPr/>
        </p:nvCxnSpPr>
        <p:spPr>
          <a:xfrm rot="10800000">
            <a:off x="4749153" y="4776615"/>
            <a:ext cx="702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3" name="Google Shape;523;p24"/>
          <p:cNvCxnSpPr>
            <a:stCxn id="517" idx="1"/>
            <a:endCxn id="513" idx="3"/>
          </p:cNvCxnSpPr>
          <p:nvPr/>
        </p:nvCxnSpPr>
        <p:spPr>
          <a:xfrm rot="10800000">
            <a:off x="6527772" y="4776582"/>
            <a:ext cx="895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4" name="Google Shape;524;p24"/>
          <p:cNvCxnSpPr/>
          <p:nvPr/>
        </p:nvCxnSpPr>
        <p:spPr>
          <a:xfrm rot="10800000">
            <a:off x="7837756" y="4771150"/>
            <a:ext cx="340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25" name="Google Shape;525;p24"/>
          <p:cNvSpPr txBox="1"/>
          <p:nvPr/>
        </p:nvSpPr>
        <p:spPr>
          <a:xfrm>
            <a:off x="8227706" y="4563582"/>
            <a:ext cx="10203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Cambria Math"/>
                <a:ea typeface="Cambria Math"/>
                <a:cs typeface="Cambria Math"/>
                <a:sym typeface="Cambria Math"/>
              </a:rPr>
              <a:t>.  .  .</a:t>
            </a:r>
            <a:endParaRPr b="1" sz="17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26" name="Google Shape;526;p24"/>
          <p:cNvSpPr/>
          <p:nvPr/>
        </p:nvSpPr>
        <p:spPr>
          <a:xfrm>
            <a:off x="310548" y="3939062"/>
            <a:ext cx="598800" cy="598800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p24"/>
          <p:cNvSpPr/>
          <p:nvPr/>
        </p:nvSpPr>
        <p:spPr>
          <a:xfrm>
            <a:off x="310548" y="4842336"/>
            <a:ext cx="598800" cy="598800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28" name="Google Shape;528;p24"/>
          <p:cNvCxnSpPr>
            <a:stCxn id="526" idx="4"/>
            <a:endCxn id="527" idx="0"/>
          </p:cNvCxnSpPr>
          <p:nvPr/>
        </p:nvCxnSpPr>
        <p:spPr>
          <a:xfrm>
            <a:off x="609948" y="4537862"/>
            <a:ext cx="0" cy="304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29" name="Google Shape;529;p24"/>
          <p:cNvSpPr/>
          <p:nvPr/>
        </p:nvSpPr>
        <p:spPr>
          <a:xfrm>
            <a:off x="102800" y="2924275"/>
            <a:ext cx="2967900" cy="26364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4"/>
          <p:cNvSpPr txBox="1"/>
          <p:nvPr/>
        </p:nvSpPr>
        <p:spPr>
          <a:xfrm>
            <a:off x="1629950" y="2924275"/>
            <a:ext cx="144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25"/>
          <p:cNvSpPr/>
          <p:nvPr/>
        </p:nvSpPr>
        <p:spPr>
          <a:xfrm>
            <a:off x="125" y="2810575"/>
            <a:ext cx="9144000" cy="29043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7" name="Google Shape;537;p25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Blockchain Decision Problem and Impossibility</a:t>
            </a:r>
            <a:endParaRPr sz="2250"/>
          </a:p>
        </p:txBody>
      </p:sp>
      <p:sp>
        <p:nvSpPr>
          <p:cNvPr id="538" name="Google Shape;538;p25"/>
          <p:cNvSpPr txBox="1"/>
          <p:nvPr>
            <p:ph idx="1" type="body"/>
          </p:nvPr>
        </p:nvSpPr>
        <p:spPr>
          <a:xfrm>
            <a:off x="311700" y="1061775"/>
            <a:ext cx="8520600" cy="17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1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(The Blockchain Decision Problem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BDP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eventually confirms every accepted block;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Confirmation Validity: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confirms only accepted blocks.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2.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does not exist a solution to the Blockchain Decision Problem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for globally and locally decisive computations.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539" name="Google Shape;539;p25"/>
          <p:cNvSpPr/>
          <p:nvPr/>
        </p:nvSpPr>
        <p:spPr>
          <a:xfrm>
            <a:off x="3462901" y="4578785"/>
            <a:ext cx="395700" cy="3957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0" name="Google Shape;540;p25"/>
          <p:cNvSpPr/>
          <p:nvPr/>
        </p:nvSpPr>
        <p:spPr>
          <a:xfrm>
            <a:off x="4353069" y="4578592"/>
            <a:ext cx="396000" cy="3960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5"/>
          <p:cNvSpPr/>
          <p:nvPr/>
        </p:nvSpPr>
        <p:spPr>
          <a:xfrm>
            <a:off x="5451153" y="4578615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b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42" name="Google Shape;542;p25"/>
          <p:cNvSpPr/>
          <p:nvPr/>
        </p:nvSpPr>
        <p:spPr>
          <a:xfrm>
            <a:off x="6131650" y="4578606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543" name="Google Shape;543;p25"/>
          <p:cNvCxnSpPr>
            <a:stCxn id="544" idx="2"/>
            <a:endCxn id="545" idx="0"/>
          </p:cNvCxnSpPr>
          <p:nvPr/>
        </p:nvCxnSpPr>
        <p:spPr>
          <a:xfrm>
            <a:off x="5107675" y="4261011"/>
            <a:ext cx="0" cy="85980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46" name="Google Shape;546;p25"/>
          <p:cNvSpPr/>
          <p:nvPr/>
        </p:nvSpPr>
        <p:spPr>
          <a:xfrm>
            <a:off x="7423572" y="4578582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47" name="Google Shape;547;p25"/>
          <p:cNvCxnSpPr>
            <a:endCxn id="548" idx="1"/>
          </p:cNvCxnSpPr>
          <p:nvPr/>
        </p:nvCxnSpPr>
        <p:spPr>
          <a:xfrm>
            <a:off x="3467591" y="5134178"/>
            <a:ext cx="4677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48" name="Google Shape;548;p25"/>
          <p:cNvSpPr txBox="1"/>
          <p:nvPr/>
        </p:nvSpPr>
        <p:spPr>
          <a:xfrm>
            <a:off x="8145491" y="4926428"/>
            <a:ext cx="403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45" name="Google Shape;545;p25"/>
          <p:cNvSpPr txBox="1"/>
          <p:nvPr/>
        </p:nvSpPr>
        <p:spPr>
          <a:xfrm>
            <a:off x="4909783" y="5120817"/>
            <a:ext cx="39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49" name="Google Shape;549;p25"/>
          <p:cNvCxnSpPr>
            <a:stCxn id="540" idx="1"/>
            <a:endCxn id="539" idx="3"/>
          </p:cNvCxnSpPr>
          <p:nvPr/>
        </p:nvCxnSpPr>
        <p:spPr>
          <a:xfrm rot="10800000">
            <a:off x="3858669" y="4776592"/>
            <a:ext cx="49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0" name="Google Shape;550;p25"/>
          <p:cNvCxnSpPr>
            <a:stCxn id="542" idx="1"/>
            <a:endCxn id="541" idx="3"/>
          </p:cNvCxnSpPr>
          <p:nvPr/>
        </p:nvCxnSpPr>
        <p:spPr>
          <a:xfrm rot="10800000">
            <a:off x="5847250" y="4776606"/>
            <a:ext cx="28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44" name="Google Shape;544;p25"/>
          <p:cNvSpPr txBox="1"/>
          <p:nvPr/>
        </p:nvSpPr>
        <p:spPr>
          <a:xfrm>
            <a:off x="4171525" y="3870411"/>
            <a:ext cx="1872300" cy="3906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>
                <a:solidFill>
                  <a:srgbClr val="0B61B5"/>
                </a:solidFill>
              </a:rPr>
              <a:t> →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0B61B5"/>
                </a:solidFill>
              </a:rPr>
              <a:t>  disappears</a:t>
            </a:r>
            <a:endParaRPr>
              <a:solidFill>
                <a:srgbClr val="0B61B5"/>
              </a:solidFill>
            </a:endParaRPr>
          </a:p>
        </p:txBody>
      </p:sp>
      <p:sp>
        <p:nvSpPr>
          <p:cNvPr id="551" name="Google Shape;551;p25"/>
          <p:cNvSpPr txBox="1"/>
          <p:nvPr/>
        </p:nvSpPr>
        <p:spPr>
          <a:xfrm>
            <a:off x="6827442" y="5120817"/>
            <a:ext cx="39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52" name="Google Shape;552;p25"/>
          <p:cNvCxnSpPr>
            <a:stCxn id="553" idx="2"/>
            <a:endCxn id="551" idx="0"/>
          </p:cNvCxnSpPr>
          <p:nvPr/>
        </p:nvCxnSpPr>
        <p:spPr>
          <a:xfrm>
            <a:off x="7025358" y="4260993"/>
            <a:ext cx="0" cy="859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53" name="Google Shape;553;p25"/>
          <p:cNvSpPr txBox="1"/>
          <p:nvPr/>
        </p:nvSpPr>
        <p:spPr>
          <a:xfrm>
            <a:off x="6403908" y="3870393"/>
            <a:ext cx="1242900" cy="3906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confirm</a:t>
            </a:r>
            <a:r>
              <a:rPr lang="en">
                <a:solidFill>
                  <a:schemeClr val="dk1"/>
                </a:solidFill>
              </a:rPr>
              <a:t>s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54" name="Google Shape;554;p25"/>
          <p:cNvCxnSpPr>
            <a:stCxn id="541" idx="1"/>
            <a:endCxn id="540" idx="3"/>
          </p:cNvCxnSpPr>
          <p:nvPr/>
        </p:nvCxnSpPr>
        <p:spPr>
          <a:xfrm rot="10800000">
            <a:off x="4749153" y="4776615"/>
            <a:ext cx="702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5" name="Google Shape;555;p25"/>
          <p:cNvCxnSpPr>
            <a:stCxn id="546" idx="1"/>
            <a:endCxn id="542" idx="3"/>
          </p:cNvCxnSpPr>
          <p:nvPr/>
        </p:nvCxnSpPr>
        <p:spPr>
          <a:xfrm rot="10800000">
            <a:off x="6527772" y="4776582"/>
            <a:ext cx="895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6" name="Google Shape;556;p25"/>
          <p:cNvCxnSpPr/>
          <p:nvPr/>
        </p:nvCxnSpPr>
        <p:spPr>
          <a:xfrm rot="10800000">
            <a:off x="7837756" y="4771150"/>
            <a:ext cx="340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57" name="Google Shape;557;p25"/>
          <p:cNvSpPr txBox="1"/>
          <p:nvPr/>
        </p:nvSpPr>
        <p:spPr>
          <a:xfrm>
            <a:off x="8227706" y="4563582"/>
            <a:ext cx="10203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Cambria Math"/>
                <a:ea typeface="Cambria Math"/>
                <a:cs typeface="Cambria Math"/>
                <a:sym typeface="Cambria Math"/>
              </a:rPr>
              <a:t>.  .  .</a:t>
            </a:r>
            <a:endParaRPr b="1" sz="17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58" name="Google Shape;558;p25"/>
          <p:cNvSpPr/>
          <p:nvPr/>
        </p:nvSpPr>
        <p:spPr>
          <a:xfrm>
            <a:off x="310548" y="3939062"/>
            <a:ext cx="598800" cy="598800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9" name="Google Shape;559;p25"/>
          <p:cNvSpPr/>
          <p:nvPr/>
        </p:nvSpPr>
        <p:spPr>
          <a:xfrm>
            <a:off x="310548" y="4842336"/>
            <a:ext cx="598800" cy="598800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0" name="Google Shape;560;p25"/>
          <p:cNvCxnSpPr>
            <a:stCxn id="558" idx="4"/>
            <a:endCxn id="559" idx="0"/>
          </p:cNvCxnSpPr>
          <p:nvPr/>
        </p:nvCxnSpPr>
        <p:spPr>
          <a:xfrm>
            <a:off x="609948" y="4537862"/>
            <a:ext cx="0" cy="304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1" name="Google Shape;561;p25"/>
          <p:cNvSpPr/>
          <p:nvPr/>
        </p:nvSpPr>
        <p:spPr>
          <a:xfrm>
            <a:off x="102800" y="2924275"/>
            <a:ext cx="2967900" cy="26364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5"/>
          <p:cNvSpPr txBox="1"/>
          <p:nvPr/>
        </p:nvSpPr>
        <p:spPr>
          <a:xfrm>
            <a:off x="1629950" y="2924275"/>
            <a:ext cx="144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26"/>
          <p:cNvSpPr/>
          <p:nvPr/>
        </p:nvSpPr>
        <p:spPr>
          <a:xfrm>
            <a:off x="125" y="2810575"/>
            <a:ext cx="9144000" cy="29043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6"/>
          <p:cNvSpPr/>
          <p:nvPr/>
        </p:nvSpPr>
        <p:spPr>
          <a:xfrm>
            <a:off x="102800" y="2924275"/>
            <a:ext cx="2967900" cy="26364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0" name="Google Shape;570;p26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Blockchain Decision Problem and Impossibility</a:t>
            </a:r>
            <a:endParaRPr sz="2250"/>
          </a:p>
        </p:txBody>
      </p:sp>
      <p:sp>
        <p:nvSpPr>
          <p:cNvPr id="571" name="Google Shape;571;p26"/>
          <p:cNvSpPr txBox="1"/>
          <p:nvPr>
            <p:ph idx="1" type="body"/>
          </p:nvPr>
        </p:nvSpPr>
        <p:spPr>
          <a:xfrm>
            <a:off x="311700" y="1061775"/>
            <a:ext cx="8520600" cy="17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1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(The Blockchain Decision Problem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BDP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eventually confirms every accepted block;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Confirmation Validity: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each miner confirms only accepted blocks.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2.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does not exist a solution to the Blockchain Decision Problem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for globally and locally decisive computations.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572" name="Google Shape;572;p26"/>
          <p:cNvSpPr/>
          <p:nvPr/>
        </p:nvSpPr>
        <p:spPr>
          <a:xfrm>
            <a:off x="3462901" y="4157860"/>
            <a:ext cx="395700" cy="3957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3" name="Google Shape;573;p26"/>
          <p:cNvSpPr/>
          <p:nvPr/>
        </p:nvSpPr>
        <p:spPr>
          <a:xfrm>
            <a:off x="4353069" y="4578592"/>
            <a:ext cx="396000" cy="3960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6"/>
          <p:cNvSpPr/>
          <p:nvPr/>
        </p:nvSpPr>
        <p:spPr>
          <a:xfrm>
            <a:off x="5451153" y="4578615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b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75" name="Google Shape;575;p26"/>
          <p:cNvSpPr/>
          <p:nvPr/>
        </p:nvSpPr>
        <p:spPr>
          <a:xfrm>
            <a:off x="6131650" y="4578606"/>
            <a:ext cx="396000" cy="3960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576" name="Google Shape;576;p26"/>
          <p:cNvCxnSpPr>
            <a:endCxn id="577" idx="0"/>
          </p:cNvCxnSpPr>
          <p:nvPr/>
        </p:nvCxnSpPr>
        <p:spPr>
          <a:xfrm>
            <a:off x="5107633" y="3384717"/>
            <a:ext cx="0" cy="173610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78" name="Google Shape;578;p26"/>
          <p:cNvCxnSpPr>
            <a:endCxn id="579" idx="1"/>
          </p:cNvCxnSpPr>
          <p:nvPr/>
        </p:nvCxnSpPr>
        <p:spPr>
          <a:xfrm>
            <a:off x="3467591" y="5134178"/>
            <a:ext cx="4677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9" name="Google Shape;579;p26"/>
          <p:cNvSpPr txBox="1"/>
          <p:nvPr/>
        </p:nvSpPr>
        <p:spPr>
          <a:xfrm>
            <a:off x="8145491" y="4926428"/>
            <a:ext cx="403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577" name="Google Shape;577;p26"/>
          <p:cNvSpPr txBox="1"/>
          <p:nvPr/>
        </p:nvSpPr>
        <p:spPr>
          <a:xfrm>
            <a:off x="4909783" y="5120817"/>
            <a:ext cx="39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80" name="Google Shape;580;p26"/>
          <p:cNvCxnSpPr>
            <a:stCxn id="573" idx="1"/>
            <a:endCxn id="572" idx="3"/>
          </p:cNvCxnSpPr>
          <p:nvPr/>
        </p:nvCxnSpPr>
        <p:spPr>
          <a:xfrm rot="10800000">
            <a:off x="3858669" y="4355692"/>
            <a:ext cx="494400" cy="4209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1" name="Google Shape;581;p26"/>
          <p:cNvCxnSpPr>
            <a:stCxn id="575" idx="1"/>
            <a:endCxn id="574" idx="3"/>
          </p:cNvCxnSpPr>
          <p:nvPr/>
        </p:nvCxnSpPr>
        <p:spPr>
          <a:xfrm rot="10800000">
            <a:off x="5847250" y="4776606"/>
            <a:ext cx="2844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2" name="Google Shape;582;p26"/>
          <p:cNvSpPr/>
          <p:nvPr/>
        </p:nvSpPr>
        <p:spPr>
          <a:xfrm>
            <a:off x="4353069" y="3834577"/>
            <a:ext cx="395700" cy="395700"/>
          </a:xfrm>
          <a:prstGeom prst="rect">
            <a:avLst/>
          </a:prstGeom>
          <a:solidFill>
            <a:srgbClr val="FFEDFC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6"/>
          <p:cNvSpPr/>
          <p:nvPr/>
        </p:nvSpPr>
        <p:spPr>
          <a:xfrm>
            <a:off x="5451216" y="3834620"/>
            <a:ext cx="395700" cy="395700"/>
          </a:xfrm>
          <a:prstGeom prst="rect">
            <a:avLst/>
          </a:prstGeom>
          <a:solidFill>
            <a:srgbClr val="FFEDFC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6"/>
          <p:cNvSpPr/>
          <p:nvPr/>
        </p:nvSpPr>
        <p:spPr>
          <a:xfrm>
            <a:off x="6131650" y="3834591"/>
            <a:ext cx="395700" cy="395700"/>
          </a:xfrm>
          <a:prstGeom prst="rect">
            <a:avLst/>
          </a:prstGeom>
          <a:solidFill>
            <a:srgbClr val="FFEDFC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6"/>
          <p:cNvSpPr/>
          <p:nvPr/>
        </p:nvSpPr>
        <p:spPr>
          <a:xfrm>
            <a:off x="7423572" y="3834567"/>
            <a:ext cx="395700" cy="395700"/>
          </a:xfrm>
          <a:prstGeom prst="rect">
            <a:avLst/>
          </a:prstGeom>
          <a:solidFill>
            <a:srgbClr val="FFEDFC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86" name="Google Shape;586;p26"/>
          <p:cNvCxnSpPr>
            <a:stCxn id="584" idx="1"/>
            <a:endCxn id="583" idx="3"/>
          </p:cNvCxnSpPr>
          <p:nvPr/>
        </p:nvCxnSpPr>
        <p:spPr>
          <a:xfrm rot="10800000">
            <a:off x="5846950" y="4032441"/>
            <a:ext cx="284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7" name="Google Shape;587;p26"/>
          <p:cNvCxnSpPr/>
          <p:nvPr/>
        </p:nvCxnSpPr>
        <p:spPr>
          <a:xfrm rot="10800000">
            <a:off x="7820031" y="4032475"/>
            <a:ext cx="340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8" name="Google Shape;588;p26"/>
          <p:cNvSpPr txBox="1"/>
          <p:nvPr/>
        </p:nvSpPr>
        <p:spPr>
          <a:xfrm>
            <a:off x="8209981" y="3824907"/>
            <a:ext cx="10203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Cambria Math"/>
                <a:ea typeface="Cambria Math"/>
                <a:cs typeface="Cambria Math"/>
                <a:sym typeface="Cambria Math"/>
              </a:rPr>
              <a:t>.  .  .</a:t>
            </a:r>
            <a:endParaRPr b="1" sz="17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589" name="Google Shape;589;p26"/>
          <p:cNvCxnSpPr>
            <a:stCxn id="582" idx="1"/>
            <a:endCxn id="572" idx="3"/>
          </p:cNvCxnSpPr>
          <p:nvPr/>
        </p:nvCxnSpPr>
        <p:spPr>
          <a:xfrm flipH="1">
            <a:off x="3858669" y="4032427"/>
            <a:ext cx="494400" cy="3234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0" name="Google Shape;590;p26"/>
          <p:cNvSpPr txBox="1"/>
          <p:nvPr/>
        </p:nvSpPr>
        <p:spPr>
          <a:xfrm>
            <a:off x="3858700" y="2999461"/>
            <a:ext cx="1872300" cy="3906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>
                <a:solidFill>
                  <a:srgbClr val="0B61B5"/>
                </a:solidFill>
              </a:rPr>
              <a:t> →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0B61B5"/>
                </a:solidFill>
              </a:rPr>
              <a:t>  disappears</a:t>
            </a:r>
            <a:endParaRPr>
              <a:solidFill>
                <a:srgbClr val="0B61B5"/>
              </a:solidFill>
            </a:endParaRPr>
          </a:p>
        </p:txBody>
      </p:sp>
      <p:sp>
        <p:nvSpPr>
          <p:cNvPr id="591" name="Google Shape;591;p26"/>
          <p:cNvSpPr txBox="1"/>
          <p:nvPr/>
        </p:nvSpPr>
        <p:spPr>
          <a:xfrm>
            <a:off x="7253224" y="3004631"/>
            <a:ext cx="1735500" cy="390600"/>
          </a:xfrm>
          <a:prstGeom prst="rect">
            <a:avLst/>
          </a:prstGeom>
          <a:solidFill>
            <a:srgbClr val="FFEDFC"/>
          </a:solidFill>
          <a:ln cap="flat" cmpd="sng" w="19050">
            <a:solidFill>
              <a:srgbClr val="9600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9600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9600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1500">
                <a:solidFill>
                  <a:srgbClr val="96007D"/>
                </a:solidFill>
              </a:rPr>
              <a:t> </a:t>
            </a:r>
            <a:r>
              <a:rPr lang="en">
                <a:solidFill>
                  <a:srgbClr val="96007D"/>
                </a:solidFill>
              </a:rPr>
              <a:t>→</a:t>
            </a:r>
            <a:r>
              <a:rPr i="1" lang="en" sz="1500">
                <a:solidFill>
                  <a:srgbClr val="9600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9600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96007D"/>
                </a:solidFill>
              </a:rPr>
              <a:t>  appears</a:t>
            </a:r>
            <a:endParaRPr>
              <a:solidFill>
                <a:srgbClr val="96007D"/>
              </a:solidFill>
            </a:endParaRPr>
          </a:p>
        </p:txBody>
      </p:sp>
      <p:sp>
        <p:nvSpPr>
          <p:cNvPr id="592" name="Google Shape;592;p26"/>
          <p:cNvSpPr txBox="1"/>
          <p:nvPr/>
        </p:nvSpPr>
        <p:spPr>
          <a:xfrm>
            <a:off x="6827442" y="5120817"/>
            <a:ext cx="39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93" name="Google Shape;593;p26"/>
          <p:cNvCxnSpPr/>
          <p:nvPr/>
        </p:nvCxnSpPr>
        <p:spPr>
          <a:xfrm>
            <a:off x="6984700" y="3613243"/>
            <a:ext cx="0" cy="150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94" name="Google Shape;594;p26"/>
          <p:cNvSpPr txBox="1"/>
          <p:nvPr/>
        </p:nvSpPr>
        <p:spPr>
          <a:xfrm>
            <a:off x="5870621" y="3004643"/>
            <a:ext cx="1242900" cy="3906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confirm</a:t>
            </a:r>
            <a:r>
              <a:rPr lang="en">
                <a:solidFill>
                  <a:schemeClr val="dk1"/>
                </a:solidFill>
              </a:rPr>
              <a:t>s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95" name="Google Shape;595;p26"/>
          <p:cNvCxnSpPr/>
          <p:nvPr/>
        </p:nvCxnSpPr>
        <p:spPr>
          <a:xfrm>
            <a:off x="7025332" y="3613103"/>
            <a:ext cx="0" cy="1520700"/>
          </a:xfrm>
          <a:prstGeom prst="straightConnector1">
            <a:avLst/>
          </a:prstGeom>
          <a:noFill/>
          <a:ln cap="flat" cmpd="sng" w="19050">
            <a:solidFill>
              <a:srgbClr val="96007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96" name="Google Shape;596;p26"/>
          <p:cNvCxnSpPr/>
          <p:nvPr/>
        </p:nvCxnSpPr>
        <p:spPr>
          <a:xfrm>
            <a:off x="7022256" y="3563733"/>
            <a:ext cx="502200" cy="0"/>
          </a:xfrm>
          <a:prstGeom prst="straightConnector1">
            <a:avLst/>
          </a:prstGeom>
          <a:noFill/>
          <a:ln cap="flat" cmpd="sng" w="19050">
            <a:solidFill>
              <a:srgbClr val="96007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97" name="Google Shape;597;p26"/>
          <p:cNvCxnSpPr/>
          <p:nvPr/>
        </p:nvCxnSpPr>
        <p:spPr>
          <a:xfrm>
            <a:off x="7515674" y="3405120"/>
            <a:ext cx="0" cy="158700"/>
          </a:xfrm>
          <a:prstGeom prst="straightConnector1">
            <a:avLst/>
          </a:prstGeom>
          <a:noFill/>
          <a:ln cap="flat" cmpd="sng" w="19050">
            <a:solidFill>
              <a:srgbClr val="96007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98" name="Google Shape;598;p26"/>
          <p:cNvCxnSpPr/>
          <p:nvPr/>
        </p:nvCxnSpPr>
        <p:spPr>
          <a:xfrm rot="10800000">
            <a:off x="6467245" y="3563148"/>
            <a:ext cx="509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599" name="Google Shape;599;p26"/>
          <p:cNvCxnSpPr/>
          <p:nvPr/>
        </p:nvCxnSpPr>
        <p:spPr>
          <a:xfrm>
            <a:off x="6467080" y="3405120"/>
            <a:ext cx="0" cy="158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00" name="Google Shape;600;p26"/>
          <p:cNvCxnSpPr>
            <a:stCxn id="574" idx="1"/>
            <a:endCxn id="573" idx="3"/>
          </p:cNvCxnSpPr>
          <p:nvPr/>
        </p:nvCxnSpPr>
        <p:spPr>
          <a:xfrm rot="10800000">
            <a:off x="4749153" y="4776615"/>
            <a:ext cx="702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1" name="Google Shape;601;p26"/>
          <p:cNvCxnSpPr>
            <a:stCxn id="583" idx="1"/>
            <a:endCxn id="582" idx="3"/>
          </p:cNvCxnSpPr>
          <p:nvPr/>
        </p:nvCxnSpPr>
        <p:spPr>
          <a:xfrm rot="10800000">
            <a:off x="4748916" y="4032470"/>
            <a:ext cx="702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2" name="Google Shape;602;p26"/>
          <p:cNvCxnSpPr>
            <a:stCxn id="585" idx="1"/>
            <a:endCxn id="584" idx="3"/>
          </p:cNvCxnSpPr>
          <p:nvPr/>
        </p:nvCxnSpPr>
        <p:spPr>
          <a:xfrm rot="10800000">
            <a:off x="6527472" y="4032417"/>
            <a:ext cx="8961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03" name="Google Shape;603;p26"/>
          <p:cNvSpPr/>
          <p:nvPr/>
        </p:nvSpPr>
        <p:spPr>
          <a:xfrm>
            <a:off x="310548" y="3939062"/>
            <a:ext cx="598800" cy="598800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04" name="Google Shape;604;p26"/>
          <p:cNvCxnSpPr>
            <a:stCxn id="605" idx="4"/>
            <a:endCxn id="603" idx="0"/>
          </p:cNvCxnSpPr>
          <p:nvPr/>
        </p:nvCxnSpPr>
        <p:spPr>
          <a:xfrm>
            <a:off x="609948" y="3634567"/>
            <a:ext cx="0" cy="304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06" name="Google Shape;606;p26"/>
          <p:cNvSpPr txBox="1"/>
          <p:nvPr/>
        </p:nvSpPr>
        <p:spPr>
          <a:xfrm>
            <a:off x="1430725" y="3494325"/>
            <a:ext cx="1496700" cy="5850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has no incoming edges!</a:t>
            </a:r>
            <a:endParaRPr baseline="-2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5" name="Google Shape;605;p26"/>
          <p:cNvSpPr/>
          <p:nvPr/>
        </p:nvSpPr>
        <p:spPr>
          <a:xfrm>
            <a:off x="310548" y="3035767"/>
            <a:ext cx="598800" cy="598800"/>
          </a:xfrm>
          <a:prstGeom prst="ellipse">
            <a:avLst/>
          </a:prstGeom>
          <a:solidFill>
            <a:srgbClr val="FFEDFC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7" name="Google Shape;607;p26"/>
          <p:cNvSpPr/>
          <p:nvPr/>
        </p:nvSpPr>
        <p:spPr>
          <a:xfrm>
            <a:off x="310548" y="4842336"/>
            <a:ext cx="598800" cy="598800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08" name="Google Shape;608;p26"/>
          <p:cNvCxnSpPr>
            <a:stCxn id="603" idx="4"/>
            <a:endCxn id="607" idx="0"/>
          </p:cNvCxnSpPr>
          <p:nvPr/>
        </p:nvCxnSpPr>
        <p:spPr>
          <a:xfrm>
            <a:off x="609948" y="4537862"/>
            <a:ext cx="0" cy="304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9" name="Google Shape;609;p26"/>
          <p:cNvCxnSpPr>
            <a:stCxn id="606" idx="1"/>
            <a:endCxn id="605" idx="6"/>
          </p:cNvCxnSpPr>
          <p:nvPr/>
        </p:nvCxnSpPr>
        <p:spPr>
          <a:xfrm rot="10800000">
            <a:off x="909325" y="3335025"/>
            <a:ext cx="521400" cy="451800"/>
          </a:xfrm>
          <a:prstGeom prst="curvedConnector3">
            <a:avLst>
              <a:gd fmla="val 49998" name="adj1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610" name="Google Shape;610;p26"/>
          <p:cNvSpPr txBox="1"/>
          <p:nvPr/>
        </p:nvSpPr>
        <p:spPr>
          <a:xfrm>
            <a:off x="1629950" y="2924275"/>
            <a:ext cx="144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6" name="Google Shape;616;p27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Outline</a:t>
            </a:r>
            <a:endParaRPr sz="2250"/>
          </a:p>
        </p:txBody>
      </p:sp>
      <p:sp>
        <p:nvSpPr>
          <p:cNvPr id="617" name="Google Shape;617;p27"/>
          <p:cNvSpPr txBox="1"/>
          <p:nvPr>
            <p:ph idx="1" type="body"/>
          </p:nvPr>
        </p:nvSpPr>
        <p:spPr>
          <a:xfrm>
            <a:off x="1498800" y="1428750"/>
            <a:ext cx="6146400" cy="27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</a:t>
            </a:r>
            <a:r>
              <a:rPr lang="en" sz="1400"/>
              <a:t>mpossibility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1: one infinite branch belongs one source pool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2: no general solution to Blockchain Decision Problem</a:t>
            </a: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>
                <a:solidFill>
                  <a:srgbClr val="000099"/>
                </a:solidFill>
                <a:highlight>
                  <a:srgbClr val="E4E4FF"/>
                </a:highlight>
              </a:rPr>
              <a:t>KPT</a:t>
            </a:r>
            <a:r>
              <a:rPr lang="en">
                <a:solidFill>
                  <a:srgbClr val="000099"/>
                </a:solidFill>
                <a:highlight>
                  <a:srgbClr val="E4E4FF"/>
                </a:highlight>
              </a:rPr>
              <a:t>: Known Propagation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KSM: </a:t>
            </a:r>
            <a:r>
              <a:rPr lang="en"/>
              <a:t>Known Source Pool Membership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 p</a:t>
            </a:r>
            <a:r>
              <a:rPr lang="en" sz="1400">
                <a:solidFill>
                  <a:schemeClr val="dk1"/>
                </a:solidFill>
              </a:rPr>
              <a:t>erformance evaluation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618" name="Google Shape;618;p27"/>
          <p:cNvGrpSpPr/>
          <p:nvPr/>
        </p:nvGrpSpPr>
        <p:grpSpPr>
          <a:xfrm>
            <a:off x="2397774" y="4068625"/>
            <a:ext cx="4348452" cy="1112720"/>
            <a:chOff x="2334749" y="4247475"/>
            <a:chExt cx="4348452" cy="1112720"/>
          </a:xfrm>
        </p:grpSpPr>
        <p:sp>
          <p:nvSpPr>
            <p:cNvPr id="619" name="Google Shape;619;p27"/>
            <p:cNvSpPr txBox="1"/>
            <p:nvPr/>
          </p:nvSpPr>
          <p:spPr>
            <a:xfrm>
              <a:off x="2334749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620" name="Google Shape;620;p27"/>
            <p:cNvSpPr txBox="1"/>
            <p:nvPr/>
          </p:nvSpPr>
          <p:spPr>
            <a:xfrm>
              <a:off x="2732098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21" name="Google Shape;621;p27"/>
            <p:cNvCxnSpPr>
              <a:stCxn id="620" idx="1"/>
              <a:endCxn id="619" idx="3"/>
            </p:cNvCxnSpPr>
            <p:nvPr/>
          </p:nvCxnSpPr>
          <p:spPr>
            <a:xfrm rot="10800000">
              <a:off x="2528998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22" name="Google Shape;622;p27"/>
            <p:cNvSpPr txBox="1"/>
            <p:nvPr/>
          </p:nvSpPr>
          <p:spPr>
            <a:xfrm>
              <a:off x="3129296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23" name="Google Shape;623;p27"/>
            <p:cNvCxnSpPr>
              <a:stCxn id="622" idx="1"/>
            </p:cNvCxnSpPr>
            <p:nvPr/>
          </p:nvCxnSpPr>
          <p:spPr>
            <a:xfrm rot="10800000">
              <a:off x="2926196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24" name="Google Shape;624;p27"/>
            <p:cNvSpPr txBox="1"/>
            <p:nvPr/>
          </p:nvSpPr>
          <p:spPr>
            <a:xfrm>
              <a:off x="3594194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25" name="Google Shape;625;p27"/>
            <p:cNvCxnSpPr>
              <a:stCxn id="624" idx="1"/>
              <a:endCxn id="622" idx="3"/>
            </p:cNvCxnSpPr>
            <p:nvPr/>
          </p:nvCxnSpPr>
          <p:spPr>
            <a:xfrm flipH="1">
              <a:off x="3323294" y="4617204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26" name="Google Shape;626;p27"/>
            <p:cNvSpPr txBox="1"/>
            <p:nvPr/>
          </p:nvSpPr>
          <p:spPr>
            <a:xfrm>
              <a:off x="3594194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27" name="Google Shape;627;p27"/>
            <p:cNvCxnSpPr>
              <a:stCxn id="626" idx="1"/>
              <a:endCxn id="622" idx="3"/>
            </p:cNvCxnSpPr>
            <p:nvPr/>
          </p:nvCxnSpPr>
          <p:spPr>
            <a:xfrm rot="10800000">
              <a:off x="3323294" y="4828456"/>
              <a:ext cx="270900" cy="367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28" name="Google Shape;628;p27"/>
            <p:cNvSpPr txBox="1"/>
            <p:nvPr/>
          </p:nvSpPr>
          <p:spPr>
            <a:xfrm>
              <a:off x="3991392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629" name="Google Shape;629;p27"/>
            <p:cNvCxnSpPr>
              <a:stCxn id="628" idx="1"/>
            </p:cNvCxnSpPr>
            <p:nvPr/>
          </p:nvCxnSpPr>
          <p:spPr>
            <a:xfrm rot="10800000">
              <a:off x="3788292" y="4617204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30" name="Google Shape;630;p27"/>
            <p:cNvSpPr txBox="1"/>
            <p:nvPr/>
          </p:nvSpPr>
          <p:spPr>
            <a:xfrm>
              <a:off x="3991392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631" name="Google Shape;631;p27"/>
            <p:cNvCxnSpPr>
              <a:stCxn id="630" idx="1"/>
            </p:cNvCxnSpPr>
            <p:nvPr/>
          </p:nvCxnSpPr>
          <p:spPr>
            <a:xfrm rot="10800000">
              <a:off x="3788292" y="5196256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32" name="Google Shape;632;p27"/>
            <p:cNvCxnSpPr/>
            <p:nvPr/>
          </p:nvCxnSpPr>
          <p:spPr>
            <a:xfrm rot="10800000">
              <a:off x="4185491" y="518914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33" name="Google Shape;633;p27"/>
            <p:cNvSpPr txBox="1"/>
            <p:nvPr/>
          </p:nvSpPr>
          <p:spPr>
            <a:xfrm>
              <a:off x="4456390" y="4252141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34" name="Google Shape;634;p27"/>
            <p:cNvCxnSpPr>
              <a:stCxn id="633" idx="1"/>
            </p:cNvCxnSpPr>
            <p:nvPr/>
          </p:nvCxnSpPr>
          <p:spPr>
            <a:xfrm flipH="1">
              <a:off x="4185490" y="4406041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35" name="Google Shape;635;p27"/>
            <p:cNvSpPr txBox="1"/>
            <p:nvPr/>
          </p:nvSpPr>
          <p:spPr>
            <a:xfrm>
              <a:off x="5377086" y="4968953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36" name="Google Shape;636;p27"/>
            <p:cNvCxnSpPr>
              <a:stCxn id="635" idx="1"/>
            </p:cNvCxnSpPr>
            <p:nvPr/>
          </p:nvCxnSpPr>
          <p:spPr>
            <a:xfrm rot="10800000">
              <a:off x="5106186" y="4901753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37" name="Google Shape;637;p27"/>
            <p:cNvSpPr txBox="1"/>
            <p:nvPr/>
          </p:nvSpPr>
          <p:spPr>
            <a:xfrm>
              <a:off x="4388591" y="5052395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38" name="Google Shape;638;p27"/>
            <p:cNvCxnSpPr>
              <a:stCxn id="639" idx="1"/>
              <a:endCxn id="637" idx="3"/>
            </p:cNvCxnSpPr>
            <p:nvPr/>
          </p:nvCxnSpPr>
          <p:spPr>
            <a:xfrm flipH="1">
              <a:off x="4582838" y="4910772"/>
              <a:ext cx="328500" cy="295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40" name="Google Shape;640;p27"/>
            <p:cNvSpPr txBox="1"/>
            <p:nvPr/>
          </p:nvSpPr>
          <p:spPr>
            <a:xfrm>
              <a:off x="5774501" y="4247475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639" name="Google Shape;639;p27"/>
            <p:cNvSpPr txBox="1"/>
            <p:nvPr/>
          </p:nvSpPr>
          <p:spPr>
            <a:xfrm>
              <a:off x="4911338" y="4756872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641" name="Google Shape;641;p27"/>
            <p:cNvSpPr txBox="1"/>
            <p:nvPr/>
          </p:nvSpPr>
          <p:spPr>
            <a:xfrm>
              <a:off x="4456390" y="4665835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42" name="Google Shape;642;p27"/>
            <p:cNvCxnSpPr>
              <a:stCxn id="641" idx="1"/>
            </p:cNvCxnSpPr>
            <p:nvPr/>
          </p:nvCxnSpPr>
          <p:spPr>
            <a:xfrm rot="10800000">
              <a:off x="4185490" y="4598635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43" name="Google Shape;643;p27"/>
            <p:cNvCxnSpPr/>
            <p:nvPr/>
          </p:nvCxnSpPr>
          <p:spPr>
            <a:xfrm rot="10800000">
              <a:off x="5571185" y="5115748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44" name="Google Shape;644;p27"/>
            <p:cNvSpPr txBox="1"/>
            <p:nvPr/>
          </p:nvSpPr>
          <p:spPr>
            <a:xfrm>
              <a:off x="5377086" y="4499964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645" name="Google Shape;645;p27"/>
            <p:cNvCxnSpPr>
              <a:stCxn id="644" idx="1"/>
              <a:endCxn id="639" idx="3"/>
            </p:cNvCxnSpPr>
            <p:nvPr/>
          </p:nvCxnSpPr>
          <p:spPr>
            <a:xfrm flipH="1">
              <a:off x="5105586" y="4653864"/>
              <a:ext cx="271500" cy="256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46" name="Google Shape;646;p27"/>
            <p:cNvSpPr txBox="1"/>
            <p:nvPr/>
          </p:nvSpPr>
          <p:spPr>
            <a:xfrm>
              <a:off x="5774501" y="4693883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647" name="Google Shape;647;p27"/>
            <p:cNvCxnSpPr/>
            <p:nvPr/>
          </p:nvCxnSpPr>
          <p:spPr>
            <a:xfrm rot="10800000">
              <a:off x="5571185" y="464676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28"/>
          <p:cNvSpPr/>
          <p:nvPr/>
        </p:nvSpPr>
        <p:spPr>
          <a:xfrm>
            <a:off x="637325" y="2738900"/>
            <a:ext cx="7741800" cy="1329600"/>
          </a:xfrm>
          <a:prstGeom prst="rect">
            <a:avLst/>
          </a:prstGeom>
          <a:solidFill>
            <a:srgbClr val="FFED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8"/>
          <p:cNvSpPr txBox="1"/>
          <p:nvPr>
            <p:ph idx="1" type="body"/>
          </p:nvPr>
        </p:nvSpPr>
        <p:spPr>
          <a:xfrm>
            <a:off x="311700" y="1111250"/>
            <a:ext cx="8520600" cy="44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3.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Known Source Pool Propagation Time Algorithm KPT solves the Blockchain Decision Problem with initially closed source pool.</a:t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cousin</a:t>
            </a:r>
            <a:r>
              <a:rPr lang="en"/>
              <a:t> - consider block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"/>
              <a:t>;</a:t>
            </a:r>
            <a:r>
              <a:rPr lang="en"/>
              <a:t> blocks which are </a:t>
            </a:r>
            <a:r>
              <a:rPr lang="en"/>
              <a:t>neither</a:t>
            </a:r>
            <a:r>
              <a:rPr lang="en"/>
              <a:t> descendants or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ancestors of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"/>
              <a:t> are cousin blocks: block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algorithm: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ined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Ｌ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link to local blockchain tree 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endParaRPr i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available link to miner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then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Ｌ	s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end local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blockchain tree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received message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Tq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from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q</a:t>
            </a:r>
            <a:r>
              <a:rPr lang="en"/>
              <a:t>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/>
              <a:t> </a:t>
            </a:r>
            <a:endParaRPr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Ｌ	m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erge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and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Tq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exists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unlabeled block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s.t. its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branch’s length has been shorter 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than the depth of a particular cousin block for </a:t>
            </a:r>
            <a:r>
              <a:rPr lang="en" sz="1500">
                <a:latin typeface="Courier New"/>
                <a:ea typeface="Courier New"/>
                <a:cs typeface="Courier New"/>
                <a:sym typeface="Courier New"/>
              </a:rPr>
              <a:t>2·</a:t>
            </a:r>
            <a:r>
              <a:rPr i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rounds 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Ｌ	reject block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i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exists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unlabeled block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b’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s.t.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all its cousins are rejected 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 Ｌ	accept block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b’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4" name="Google Shape;654;p2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5" name="Google Shape;655;p28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K</a:t>
            </a:r>
            <a:r>
              <a:rPr i="1" lang="en" sz="2250">
                <a:solidFill>
                  <a:srgbClr val="000099"/>
                </a:solidFill>
              </a:rPr>
              <a:t>PT</a:t>
            </a:r>
            <a:r>
              <a:rPr lang="en" sz="2250">
                <a:solidFill>
                  <a:srgbClr val="000099"/>
                </a:solidFill>
              </a:rPr>
              <a:t> (Known Propagation Time)</a:t>
            </a:r>
            <a:endParaRPr sz="2250"/>
          </a:p>
        </p:txBody>
      </p:sp>
      <p:sp>
        <p:nvSpPr>
          <p:cNvPr id="656" name="Google Shape;656;p28"/>
          <p:cNvSpPr txBox="1"/>
          <p:nvPr/>
        </p:nvSpPr>
        <p:spPr>
          <a:xfrm>
            <a:off x="6156125" y="3160700"/>
            <a:ext cx="222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orange is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// bookkeeping</a:t>
            </a:r>
            <a:endParaRPr i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657" name="Google Shape;657;p28"/>
          <p:cNvGrpSpPr/>
          <p:nvPr/>
        </p:nvGrpSpPr>
        <p:grpSpPr>
          <a:xfrm>
            <a:off x="6478825" y="1696802"/>
            <a:ext cx="2143086" cy="951375"/>
            <a:chOff x="6048875" y="1036227"/>
            <a:chExt cx="2143086" cy="951375"/>
          </a:xfrm>
        </p:grpSpPr>
        <p:cxnSp>
          <p:nvCxnSpPr>
            <p:cNvPr id="658" name="Google Shape;658;p28"/>
            <p:cNvCxnSpPr>
              <a:stCxn id="659" idx="1"/>
              <a:endCxn id="660" idx="3"/>
            </p:cNvCxnSpPr>
            <p:nvPr/>
          </p:nvCxnSpPr>
          <p:spPr>
            <a:xfrm rot="10800000">
              <a:off x="7193770" y="1505055"/>
              <a:ext cx="300300" cy="26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61" name="Google Shape;661;p28"/>
            <p:cNvSpPr/>
            <p:nvPr/>
          </p:nvSpPr>
          <p:spPr>
            <a:xfrm>
              <a:off x="6048875" y="1390153"/>
              <a:ext cx="230100" cy="230100"/>
            </a:xfrm>
            <a:prstGeom prst="rect">
              <a:avLst/>
            </a:prstGeom>
            <a:solidFill>
              <a:srgbClr val="9DD9FF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8"/>
            <p:cNvSpPr/>
            <p:nvPr/>
          </p:nvSpPr>
          <p:spPr>
            <a:xfrm>
              <a:off x="6506227" y="1390153"/>
              <a:ext cx="230100" cy="230100"/>
            </a:xfrm>
            <a:prstGeom prst="rect">
              <a:avLst/>
            </a:prstGeom>
            <a:solidFill>
              <a:srgbClr val="9DD9FF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28"/>
            <p:cNvSpPr/>
            <p:nvPr/>
          </p:nvSpPr>
          <p:spPr>
            <a:xfrm>
              <a:off x="6963578" y="1390141"/>
              <a:ext cx="230100" cy="230100"/>
            </a:xfrm>
            <a:prstGeom prst="rect">
              <a:avLst/>
            </a:prstGeom>
            <a:solidFill>
              <a:srgbClr val="9DD9FF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28"/>
            <p:cNvSpPr/>
            <p:nvPr/>
          </p:nvSpPr>
          <p:spPr>
            <a:xfrm>
              <a:off x="7494070" y="1650855"/>
              <a:ext cx="230400" cy="230400"/>
            </a:xfrm>
            <a:prstGeom prst="rect">
              <a:avLst/>
            </a:prstGeom>
            <a:solidFill>
              <a:srgbClr val="FF81C9">
                <a:alpha val="3929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63" name="Google Shape;663;p28"/>
            <p:cNvSpPr/>
            <p:nvPr/>
          </p:nvSpPr>
          <p:spPr>
            <a:xfrm>
              <a:off x="7961561" y="1650843"/>
              <a:ext cx="230400" cy="230400"/>
            </a:xfrm>
            <a:prstGeom prst="rect">
              <a:avLst/>
            </a:prstGeom>
            <a:solidFill>
              <a:srgbClr val="FF81C9">
                <a:alpha val="3929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8"/>
            <p:cNvSpPr/>
            <p:nvPr/>
          </p:nvSpPr>
          <p:spPr>
            <a:xfrm>
              <a:off x="7494070" y="1128787"/>
              <a:ext cx="230400" cy="230400"/>
            </a:xfrm>
            <a:prstGeom prst="rect">
              <a:avLst/>
            </a:prstGeom>
            <a:solidFill>
              <a:srgbClr val="FFAB40">
                <a:alpha val="7679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7961561" y="1128775"/>
              <a:ext cx="230400" cy="230400"/>
            </a:xfrm>
            <a:prstGeom prst="rect">
              <a:avLst/>
            </a:prstGeom>
            <a:solidFill>
              <a:srgbClr val="FFAB40">
                <a:alpha val="7679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66" name="Google Shape;666;p28"/>
            <p:cNvCxnSpPr>
              <a:stCxn id="664" idx="1"/>
              <a:endCxn id="660" idx="3"/>
            </p:cNvCxnSpPr>
            <p:nvPr/>
          </p:nvCxnSpPr>
          <p:spPr>
            <a:xfrm flipH="1">
              <a:off x="7193770" y="1243987"/>
              <a:ext cx="300300" cy="261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67" name="Google Shape;667;p28"/>
            <p:cNvCxnSpPr>
              <a:stCxn id="660" idx="1"/>
              <a:endCxn id="662" idx="3"/>
            </p:cNvCxnSpPr>
            <p:nvPr/>
          </p:nvCxnSpPr>
          <p:spPr>
            <a:xfrm rot="10800000">
              <a:off x="6736178" y="1505191"/>
              <a:ext cx="227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68" name="Google Shape;668;p28"/>
            <p:cNvCxnSpPr>
              <a:stCxn id="662" idx="1"/>
              <a:endCxn id="661" idx="3"/>
            </p:cNvCxnSpPr>
            <p:nvPr/>
          </p:nvCxnSpPr>
          <p:spPr>
            <a:xfrm rot="10800000">
              <a:off x="6278827" y="1505203"/>
              <a:ext cx="227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69" name="Google Shape;669;p28"/>
            <p:cNvCxnSpPr>
              <a:stCxn id="665" idx="1"/>
              <a:endCxn id="664" idx="3"/>
            </p:cNvCxnSpPr>
            <p:nvPr/>
          </p:nvCxnSpPr>
          <p:spPr>
            <a:xfrm rot="10800000">
              <a:off x="7724561" y="1243975"/>
              <a:ext cx="2370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70" name="Google Shape;670;p28"/>
            <p:cNvCxnSpPr>
              <a:stCxn id="663" idx="1"/>
              <a:endCxn id="659" idx="3"/>
            </p:cNvCxnSpPr>
            <p:nvPr/>
          </p:nvCxnSpPr>
          <p:spPr>
            <a:xfrm rot="10800000">
              <a:off x="7724561" y="1766043"/>
              <a:ext cx="2370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71" name="Google Shape;671;p28"/>
            <p:cNvSpPr txBox="1"/>
            <p:nvPr/>
          </p:nvSpPr>
          <p:spPr>
            <a:xfrm>
              <a:off x="7390183" y="1572102"/>
              <a:ext cx="4338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72" name="Google Shape;672;p28"/>
            <p:cNvSpPr txBox="1"/>
            <p:nvPr/>
          </p:nvSpPr>
          <p:spPr>
            <a:xfrm>
              <a:off x="7390233" y="1036227"/>
              <a:ext cx="4338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73" name="Google Shape;673;p28"/>
          <p:cNvSpPr txBox="1"/>
          <p:nvPr/>
        </p:nvSpPr>
        <p:spPr>
          <a:xfrm>
            <a:off x="6156125" y="1597838"/>
            <a:ext cx="14289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99"/>
                </a:solidFill>
              </a:rPr>
              <a:t>cousin of block </a:t>
            </a:r>
            <a:r>
              <a:rPr i="1" lang="en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4" name="Google Shape;674;p28"/>
          <p:cNvSpPr/>
          <p:nvPr/>
        </p:nvSpPr>
        <p:spPr>
          <a:xfrm>
            <a:off x="7366700" y="1520385"/>
            <a:ext cx="601000" cy="176425"/>
          </a:xfrm>
          <a:custGeom>
            <a:rect b="b" l="l" r="r" t="t"/>
            <a:pathLst>
              <a:path extrusionOk="0" h="7057" w="24040">
                <a:moveTo>
                  <a:pt x="0" y="4335"/>
                </a:moveTo>
                <a:cubicBezTo>
                  <a:pt x="1134" y="3655"/>
                  <a:pt x="3705" y="782"/>
                  <a:pt x="6804" y="253"/>
                </a:cubicBezTo>
                <a:cubicBezTo>
                  <a:pt x="9903" y="-276"/>
                  <a:pt x="15723" y="26"/>
                  <a:pt x="18596" y="1160"/>
                </a:cubicBezTo>
                <a:cubicBezTo>
                  <a:pt x="21469" y="2294"/>
                  <a:pt x="23133" y="6074"/>
                  <a:pt x="24040" y="7057"/>
                </a:cubicBezTo>
              </a:path>
            </a:pathLst>
          </a:custGeom>
          <a:noFill/>
          <a:ln cap="flat" cmpd="sng" w="19050">
            <a:solidFill>
              <a:srgbClr val="000099"/>
            </a:solidFill>
            <a:prstDash val="dot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2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0" name="Google Shape;680;p29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K</a:t>
            </a:r>
            <a:r>
              <a:rPr i="1" lang="en" sz="2250">
                <a:solidFill>
                  <a:srgbClr val="000099"/>
                </a:solidFill>
              </a:rPr>
              <a:t>PT</a:t>
            </a:r>
            <a:r>
              <a:rPr lang="en" sz="2250">
                <a:solidFill>
                  <a:srgbClr val="000099"/>
                </a:solidFill>
              </a:rPr>
              <a:t> (Known Propagation Time)</a:t>
            </a:r>
            <a:endParaRPr sz="2250"/>
          </a:p>
        </p:txBody>
      </p:sp>
      <p:cxnSp>
        <p:nvCxnSpPr>
          <p:cNvPr id="681" name="Google Shape;681;p29"/>
          <p:cNvCxnSpPr>
            <a:stCxn id="682" idx="1"/>
            <a:endCxn id="683" idx="3"/>
          </p:cNvCxnSpPr>
          <p:nvPr/>
        </p:nvCxnSpPr>
        <p:spPr>
          <a:xfrm rot="10800000">
            <a:off x="2275046" y="1854523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4" name="Google Shape;684;p29"/>
          <p:cNvCxnSpPr>
            <a:stCxn id="685" idx="1"/>
            <a:endCxn id="682" idx="3"/>
          </p:cNvCxnSpPr>
          <p:nvPr/>
        </p:nvCxnSpPr>
        <p:spPr>
          <a:xfrm rot="10800000">
            <a:off x="2729734" y="1854523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86" name="Google Shape;686;p29"/>
          <p:cNvSpPr/>
          <p:nvPr/>
        </p:nvSpPr>
        <p:spPr>
          <a:xfrm>
            <a:off x="656957" y="1302666"/>
            <a:ext cx="254100" cy="2541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29"/>
          <p:cNvSpPr/>
          <p:nvPr/>
        </p:nvSpPr>
        <p:spPr>
          <a:xfrm>
            <a:off x="1111645" y="1302666"/>
            <a:ext cx="254100" cy="2541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9"/>
          <p:cNvSpPr/>
          <p:nvPr/>
        </p:nvSpPr>
        <p:spPr>
          <a:xfrm>
            <a:off x="1566352" y="1302666"/>
            <a:ext cx="254100" cy="2541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29"/>
          <p:cNvSpPr/>
          <p:nvPr/>
        </p:nvSpPr>
        <p:spPr>
          <a:xfrm>
            <a:off x="2021039" y="1302666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9"/>
          <p:cNvSpPr/>
          <p:nvPr/>
        </p:nvSpPr>
        <p:spPr>
          <a:xfrm>
            <a:off x="2475746" y="1302666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29"/>
          <p:cNvSpPr/>
          <p:nvPr/>
        </p:nvSpPr>
        <p:spPr>
          <a:xfrm>
            <a:off x="2930444" y="1302666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9"/>
          <p:cNvSpPr/>
          <p:nvPr/>
        </p:nvSpPr>
        <p:spPr>
          <a:xfrm>
            <a:off x="3400758" y="1302666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3" name="Google Shape;693;p29"/>
          <p:cNvSpPr/>
          <p:nvPr/>
        </p:nvSpPr>
        <p:spPr>
          <a:xfrm>
            <a:off x="3871091" y="1302666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9"/>
          <p:cNvSpPr/>
          <p:nvPr/>
        </p:nvSpPr>
        <p:spPr>
          <a:xfrm>
            <a:off x="2021039" y="1727473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29"/>
          <p:cNvSpPr/>
          <p:nvPr/>
        </p:nvSpPr>
        <p:spPr>
          <a:xfrm>
            <a:off x="2475746" y="1727473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9"/>
          <p:cNvSpPr/>
          <p:nvPr/>
        </p:nvSpPr>
        <p:spPr>
          <a:xfrm>
            <a:off x="2930434" y="1727473"/>
            <a:ext cx="254100" cy="2541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94" name="Google Shape;694;p29"/>
          <p:cNvCxnSpPr>
            <a:stCxn id="687" idx="1"/>
            <a:endCxn id="686" idx="3"/>
          </p:cNvCxnSpPr>
          <p:nvPr/>
        </p:nvCxnSpPr>
        <p:spPr>
          <a:xfrm rot="10800000">
            <a:off x="910945" y="1429716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5" name="Google Shape;695;p29"/>
          <p:cNvCxnSpPr>
            <a:stCxn id="688" idx="1"/>
            <a:endCxn id="687" idx="3"/>
          </p:cNvCxnSpPr>
          <p:nvPr/>
        </p:nvCxnSpPr>
        <p:spPr>
          <a:xfrm rot="10800000">
            <a:off x="1365652" y="1429716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6" name="Google Shape;696;p29"/>
          <p:cNvCxnSpPr>
            <a:stCxn id="689" idx="1"/>
            <a:endCxn id="688" idx="3"/>
          </p:cNvCxnSpPr>
          <p:nvPr/>
        </p:nvCxnSpPr>
        <p:spPr>
          <a:xfrm rot="10800000">
            <a:off x="1820339" y="1429716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7" name="Google Shape;697;p29"/>
          <p:cNvCxnSpPr>
            <a:stCxn id="690" idx="1"/>
            <a:endCxn id="689" idx="3"/>
          </p:cNvCxnSpPr>
          <p:nvPr/>
        </p:nvCxnSpPr>
        <p:spPr>
          <a:xfrm rot="10800000">
            <a:off x="2275046" y="1429716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8" name="Google Shape;698;p29"/>
          <p:cNvCxnSpPr>
            <a:stCxn id="691" idx="1"/>
            <a:endCxn id="690" idx="3"/>
          </p:cNvCxnSpPr>
          <p:nvPr/>
        </p:nvCxnSpPr>
        <p:spPr>
          <a:xfrm rot="10800000">
            <a:off x="2729744" y="1429716"/>
            <a:ext cx="200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9" name="Google Shape;699;p29"/>
          <p:cNvCxnSpPr>
            <a:stCxn id="692" idx="1"/>
            <a:endCxn id="691" idx="3"/>
          </p:cNvCxnSpPr>
          <p:nvPr/>
        </p:nvCxnSpPr>
        <p:spPr>
          <a:xfrm rot="10800000">
            <a:off x="3184458" y="1429716"/>
            <a:ext cx="21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0" name="Google Shape;700;p29"/>
          <p:cNvCxnSpPr>
            <a:stCxn id="693" idx="1"/>
            <a:endCxn id="692" idx="3"/>
          </p:cNvCxnSpPr>
          <p:nvPr/>
        </p:nvCxnSpPr>
        <p:spPr>
          <a:xfrm rot="10800000">
            <a:off x="3654791" y="1429716"/>
            <a:ext cx="21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1" name="Google Shape;701;p29"/>
          <p:cNvSpPr/>
          <p:nvPr/>
        </p:nvSpPr>
        <p:spPr>
          <a:xfrm>
            <a:off x="1694813" y="1562337"/>
            <a:ext cx="326251" cy="299937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702" name="Google Shape;702;p29"/>
          <p:cNvSpPr txBox="1"/>
          <p:nvPr/>
        </p:nvSpPr>
        <p:spPr>
          <a:xfrm>
            <a:off x="1512646" y="2084179"/>
            <a:ext cx="2697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round: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03" name="Google Shape;703;p29"/>
          <p:cNvGrpSpPr/>
          <p:nvPr/>
        </p:nvGrpSpPr>
        <p:grpSpPr>
          <a:xfrm>
            <a:off x="656957" y="3343876"/>
            <a:ext cx="4408772" cy="1224222"/>
            <a:chOff x="2661001" y="4088646"/>
            <a:chExt cx="4858686" cy="1349154"/>
          </a:xfrm>
        </p:grpSpPr>
        <p:cxnSp>
          <p:nvCxnSpPr>
            <p:cNvPr id="704" name="Google Shape;704;p29"/>
            <p:cNvCxnSpPr>
              <a:stCxn id="705" idx="1"/>
              <a:endCxn id="706" idx="3"/>
            </p:cNvCxnSpPr>
            <p:nvPr/>
          </p:nvCxnSpPr>
          <p:spPr>
            <a:xfrm rot="10800000">
              <a:off x="4444297" y="4696754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07" name="Google Shape;707;p29"/>
            <p:cNvCxnSpPr>
              <a:stCxn id="708" idx="1"/>
              <a:endCxn id="705" idx="3"/>
            </p:cNvCxnSpPr>
            <p:nvPr/>
          </p:nvCxnSpPr>
          <p:spPr>
            <a:xfrm rot="10800000">
              <a:off x="4945386" y="4696754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09" name="Google Shape;709;p29"/>
            <p:cNvSpPr/>
            <p:nvPr/>
          </p:nvSpPr>
          <p:spPr>
            <a:xfrm>
              <a:off x="2661001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29"/>
            <p:cNvSpPr/>
            <p:nvPr/>
          </p:nvSpPr>
          <p:spPr>
            <a:xfrm>
              <a:off x="3162089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29"/>
            <p:cNvSpPr/>
            <p:nvPr/>
          </p:nvSpPr>
          <p:spPr>
            <a:xfrm>
              <a:off x="3663199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29"/>
            <p:cNvSpPr/>
            <p:nvPr/>
          </p:nvSpPr>
          <p:spPr>
            <a:xfrm>
              <a:off x="4164288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29"/>
            <p:cNvSpPr/>
            <p:nvPr/>
          </p:nvSpPr>
          <p:spPr>
            <a:xfrm>
              <a:off x="4665397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29"/>
            <p:cNvSpPr/>
            <p:nvPr/>
          </p:nvSpPr>
          <p:spPr>
            <a:xfrm>
              <a:off x="5166496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29"/>
            <p:cNvSpPr/>
            <p:nvPr/>
          </p:nvSpPr>
          <p:spPr>
            <a:xfrm>
              <a:off x="5684806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6" name="Google Shape;716;p29"/>
            <p:cNvSpPr/>
            <p:nvPr/>
          </p:nvSpPr>
          <p:spPr>
            <a:xfrm>
              <a:off x="6203136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4164288" y="4556804"/>
              <a:ext cx="279900" cy="2799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29"/>
            <p:cNvSpPr/>
            <p:nvPr/>
          </p:nvSpPr>
          <p:spPr>
            <a:xfrm>
              <a:off x="4665397" y="4556804"/>
              <a:ext cx="279900" cy="2799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5166486" y="4556804"/>
              <a:ext cx="279900" cy="2799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717" name="Google Shape;717;p29"/>
            <p:cNvCxnSpPr>
              <a:stCxn id="710" idx="1"/>
              <a:endCxn id="709" idx="3"/>
            </p:cNvCxnSpPr>
            <p:nvPr/>
          </p:nvCxnSpPr>
          <p:spPr>
            <a:xfrm rot="10800000">
              <a:off x="2940989" y="4228596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18" name="Google Shape;718;p29"/>
            <p:cNvCxnSpPr>
              <a:stCxn id="711" idx="1"/>
              <a:endCxn id="710" idx="3"/>
            </p:cNvCxnSpPr>
            <p:nvPr/>
          </p:nvCxnSpPr>
          <p:spPr>
            <a:xfrm rot="10800000">
              <a:off x="3442099" y="4228596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19" name="Google Shape;719;p29"/>
            <p:cNvCxnSpPr>
              <a:stCxn id="712" idx="1"/>
              <a:endCxn id="711" idx="3"/>
            </p:cNvCxnSpPr>
            <p:nvPr/>
          </p:nvCxnSpPr>
          <p:spPr>
            <a:xfrm rot="10800000">
              <a:off x="3943188" y="4228596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20" name="Google Shape;720;p29"/>
            <p:cNvCxnSpPr>
              <a:stCxn id="713" idx="1"/>
              <a:endCxn id="712" idx="3"/>
            </p:cNvCxnSpPr>
            <p:nvPr/>
          </p:nvCxnSpPr>
          <p:spPr>
            <a:xfrm rot="10800000">
              <a:off x="4444297" y="4228596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21" name="Google Shape;721;p29"/>
            <p:cNvCxnSpPr>
              <a:stCxn id="714" idx="1"/>
              <a:endCxn id="713" idx="3"/>
            </p:cNvCxnSpPr>
            <p:nvPr/>
          </p:nvCxnSpPr>
          <p:spPr>
            <a:xfrm rot="10800000">
              <a:off x="4945396" y="4228596"/>
              <a:ext cx="221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22" name="Google Shape;722;p29"/>
            <p:cNvCxnSpPr>
              <a:stCxn id="715" idx="1"/>
              <a:endCxn id="714" idx="3"/>
            </p:cNvCxnSpPr>
            <p:nvPr/>
          </p:nvCxnSpPr>
          <p:spPr>
            <a:xfrm rot="10800000">
              <a:off x="5446306" y="4228596"/>
              <a:ext cx="238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23" name="Google Shape;723;p29"/>
            <p:cNvCxnSpPr>
              <a:stCxn id="716" idx="1"/>
              <a:endCxn id="715" idx="3"/>
            </p:cNvCxnSpPr>
            <p:nvPr/>
          </p:nvCxnSpPr>
          <p:spPr>
            <a:xfrm rot="10800000">
              <a:off x="5964636" y="4228596"/>
              <a:ext cx="238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24" name="Google Shape;724;p29"/>
            <p:cNvSpPr/>
            <p:nvPr/>
          </p:nvSpPr>
          <p:spPr>
            <a:xfrm>
              <a:off x="3804770" y="4374816"/>
              <a:ext cx="359536" cy="330537"/>
            </a:xfrm>
            <a:custGeom>
              <a:rect b="b" l="l" r="r" t="t"/>
              <a:pathLst>
                <a:path extrusionOk="0" h="15855" w="17246">
                  <a:moveTo>
                    <a:pt x="17246" y="15645"/>
                  </a:moveTo>
                  <a:cubicBezTo>
                    <a:pt x="15317" y="15624"/>
                    <a:pt x="8438" y="16205"/>
                    <a:pt x="5669" y="15520"/>
                  </a:cubicBezTo>
                  <a:cubicBezTo>
                    <a:pt x="2901" y="14835"/>
                    <a:pt x="1579" y="14122"/>
                    <a:pt x="635" y="11535"/>
                  </a:cubicBezTo>
                  <a:cubicBezTo>
                    <a:pt x="-309" y="8948"/>
                    <a:pt x="111" y="1923"/>
                    <a:pt x="6" y="0"/>
                  </a:cubicBezTo>
                </a:path>
              </a:pathLst>
            </a:cu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sp>
        <p:sp>
          <p:nvSpPr>
            <p:cNvPr id="725" name="Google Shape;725;p29"/>
            <p:cNvSpPr/>
            <p:nvPr/>
          </p:nvSpPr>
          <p:spPr>
            <a:xfrm>
              <a:off x="6721456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1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6" name="Google Shape;726;p29"/>
            <p:cNvSpPr/>
            <p:nvPr/>
          </p:nvSpPr>
          <p:spPr>
            <a:xfrm>
              <a:off x="7239786" y="4088646"/>
              <a:ext cx="279900" cy="2799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27" name="Google Shape;727;p29"/>
            <p:cNvCxnSpPr>
              <a:stCxn id="725" idx="1"/>
            </p:cNvCxnSpPr>
            <p:nvPr/>
          </p:nvCxnSpPr>
          <p:spPr>
            <a:xfrm rot="10800000">
              <a:off x="6482956" y="4228596"/>
              <a:ext cx="238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28" name="Google Shape;728;p29"/>
            <p:cNvCxnSpPr>
              <a:stCxn id="726" idx="1"/>
              <a:endCxn id="725" idx="3"/>
            </p:cNvCxnSpPr>
            <p:nvPr/>
          </p:nvCxnSpPr>
          <p:spPr>
            <a:xfrm rot="10800000">
              <a:off x="7001286" y="4228596"/>
              <a:ext cx="238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29" name="Google Shape;729;p29"/>
            <p:cNvSpPr txBox="1"/>
            <p:nvPr/>
          </p:nvSpPr>
          <p:spPr>
            <a:xfrm>
              <a:off x="3603988" y="4979700"/>
              <a:ext cx="2972700" cy="4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round: </a:t>
              </a:r>
              <a:r>
                <a:rPr i="1"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aseline="-25000"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r>
                <a:rPr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 +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2·</a:t>
              </a:r>
              <a:r>
                <a:rPr i="1" lang="en" sz="1500">
                  <a:latin typeface="Times New Roman"/>
                  <a:ea typeface="Times New Roman"/>
                  <a:cs typeface="Times New Roman"/>
                  <a:sym typeface="Times New Roman"/>
                </a:rPr>
                <a:t>PT</a:t>
              </a:r>
              <a:endParaRPr i="1" sz="15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30" name="Google Shape;730;p29"/>
          <p:cNvSpPr txBox="1"/>
          <p:nvPr/>
        </p:nvSpPr>
        <p:spPr>
          <a:xfrm>
            <a:off x="5503247" y="1479476"/>
            <a:ext cx="2983800" cy="598500"/>
          </a:xfrm>
          <a:prstGeom prst="rect">
            <a:avLst/>
          </a:prstGeom>
          <a:solidFill>
            <a:srgbClr val="E4E4FF"/>
          </a:solidFill>
          <a:ln cap="flat" cmpd="sng" w="19050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length of </a:t>
            </a:r>
            <a:r>
              <a:rPr i="1"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">
                <a:solidFill>
                  <a:srgbClr val="000099"/>
                </a:solidFill>
              </a:rPr>
              <a:t>’s branch is less than the depth of </a:t>
            </a:r>
            <a:r>
              <a:rPr i="1"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>
                <a:solidFill>
                  <a:srgbClr val="000099"/>
                </a:solidFill>
              </a:rPr>
              <a:t> for </a:t>
            </a: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</a:t>
            </a:r>
            <a:r>
              <a:rPr i="1"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r>
              <a:rPr lang="en">
                <a:solidFill>
                  <a:srgbClr val="000099"/>
                </a:solidFill>
              </a:rPr>
              <a:t> rounds!</a:t>
            </a:r>
            <a:endParaRPr>
              <a:solidFill>
                <a:srgbClr val="000099"/>
              </a:solidFill>
            </a:endParaRPr>
          </a:p>
        </p:txBody>
      </p:sp>
      <p:cxnSp>
        <p:nvCxnSpPr>
          <p:cNvPr id="731" name="Google Shape;731;p29"/>
          <p:cNvCxnSpPr>
            <a:stCxn id="730" idx="2"/>
          </p:cNvCxnSpPr>
          <p:nvPr/>
        </p:nvCxnSpPr>
        <p:spPr>
          <a:xfrm>
            <a:off x="6995147" y="2077976"/>
            <a:ext cx="5100" cy="182940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32" name="Google Shape;732;p29"/>
          <p:cNvCxnSpPr>
            <a:endCxn id="733" idx="3"/>
          </p:cNvCxnSpPr>
          <p:nvPr/>
        </p:nvCxnSpPr>
        <p:spPr>
          <a:xfrm rot="10800000">
            <a:off x="3828250" y="3891925"/>
            <a:ext cx="31716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734" name="Google Shape;734;p29"/>
          <p:cNvCxnSpPr>
            <a:endCxn id="735" idx="3"/>
          </p:cNvCxnSpPr>
          <p:nvPr/>
        </p:nvCxnSpPr>
        <p:spPr>
          <a:xfrm rot="10800000">
            <a:off x="3785300" y="1854525"/>
            <a:ext cx="17178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736" name="Google Shape;736;p29"/>
          <p:cNvSpPr txBox="1"/>
          <p:nvPr/>
        </p:nvSpPr>
        <p:spPr>
          <a:xfrm>
            <a:off x="2581146" y="2368260"/>
            <a:ext cx="560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737" name="Google Shape;737;p29"/>
          <p:cNvSpPr txBox="1"/>
          <p:nvPr/>
        </p:nvSpPr>
        <p:spPr>
          <a:xfrm>
            <a:off x="719850" y="4681350"/>
            <a:ext cx="7704300" cy="822300"/>
          </a:xfrm>
          <a:prstGeom prst="rect">
            <a:avLst/>
          </a:prstGeom>
          <a:solidFill>
            <a:srgbClr val="E4E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intuition for 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2·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r>
              <a:rPr lang="en">
                <a:solidFill>
                  <a:schemeClr val="dk1"/>
                </a:solidFill>
              </a:rPr>
              <a:t> :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takes at most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r>
              <a:rPr lang="en">
                <a:solidFill>
                  <a:schemeClr val="dk1"/>
                </a:solidFill>
              </a:rPr>
              <a:t> rounds for a message from miner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>
                <a:solidFill>
                  <a:schemeClr val="dk1"/>
                </a:solidFill>
              </a:rPr>
              <a:t> to reach all miners → takes at most another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r>
              <a:rPr lang="en">
                <a:solidFill>
                  <a:schemeClr val="dk1"/>
                </a:solidFill>
              </a:rPr>
              <a:t>  rounds for message to come back to </a:t>
            </a: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</p:txBody>
      </p:sp>
      <p:sp>
        <p:nvSpPr>
          <p:cNvPr id="738" name="Google Shape;738;p29"/>
          <p:cNvSpPr txBox="1"/>
          <p:nvPr/>
        </p:nvSpPr>
        <p:spPr>
          <a:xfrm>
            <a:off x="4151550" y="1209375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5" name="Google Shape;735;p29"/>
          <p:cNvSpPr txBox="1"/>
          <p:nvPr/>
        </p:nvSpPr>
        <p:spPr>
          <a:xfrm>
            <a:off x="3184400" y="1646775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9" name="Google Shape;739;p29"/>
          <p:cNvSpPr txBox="1"/>
          <p:nvPr/>
        </p:nvSpPr>
        <p:spPr>
          <a:xfrm>
            <a:off x="5065725" y="32916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3" name="Google Shape;733;p29"/>
          <p:cNvSpPr txBox="1"/>
          <p:nvPr/>
        </p:nvSpPr>
        <p:spPr>
          <a:xfrm>
            <a:off x="3227350" y="3684175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3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5" name="Google Shape;745;p30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Outline</a:t>
            </a:r>
            <a:endParaRPr sz="2250"/>
          </a:p>
        </p:txBody>
      </p:sp>
      <p:sp>
        <p:nvSpPr>
          <p:cNvPr id="746" name="Google Shape;746;p30"/>
          <p:cNvSpPr txBox="1"/>
          <p:nvPr>
            <p:ph idx="1" type="body"/>
          </p:nvPr>
        </p:nvSpPr>
        <p:spPr>
          <a:xfrm>
            <a:off x="1498800" y="1428750"/>
            <a:ext cx="6146400" cy="27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</a:t>
            </a:r>
            <a:r>
              <a:rPr lang="en" sz="1400"/>
              <a:t>mpossibility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1: one infinite branch belongs one source pool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2: no general solution to Blockchain Decision Problem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KPT</a:t>
            </a:r>
            <a:r>
              <a:rPr lang="en"/>
              <a:t>: Known Propagation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>
                <a:solidFill>
                  <a:srgbClr val="000099"/>
                </a:solidFill>
                <a:highlight>
                  <a:srgbClr val="E4E4FF"/>
                </a:highlight>
              </a:rPr>
              <a:t>KSM</a:t>
            </a:r>
            <a:r>
              <a:rPr lang="en">
                <a:solidFill>
                  <a:srgbClr val="000099"/>
                </a:solidFill>
                <a:highlight>
                  <a:srgbClr val="E4E4FF"/>
                </a:highlight>
              </a:rPr>
              <a:t>: Known Source Pool Membership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 p</a:t>
            </a:r>
            <a:r>
              <a:rPr lang="en" sz="1400">
                <a:solidFill>
                  <a:schemeClr val="dk1"/>
                </a:solidFill>
              </a:rPr>
              <a:t>erformance evaluation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747" name="Google Shape;747;p30"/>
          <p:cNvGrpSpPr/>
          <p:nvPr/>
        </p:nvGrpSpPr>
        <p:grpSpPr>
          <a:xfrm>
            <a:off x="2397774" y="4068625"/>
            <a:ext cx="4348452" cy="1112720"/>
            <a:chOff x="2334749" y="4247475"/>
            <a:chExt cx="4348452" cy="1112720"/>
          </a:xfrm>
        </p:grpSpPr>
        <p:sp>
          <p:nvSpPr>
            <p:cNvPr id="748" name="Google Shape;748;p30"/>
            <p:cNvSpPr txBox="1"/>
            <p:nvPr/>
          </p:nvSpPr>
          <p:spPr>
            <a:xfrm>
              <a:off x="2334749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749" name="Google Shape;749;p30"/>
            <p:cNvSpPr txBox="1"/>
            <p:nvPr/>
          </p:nvSpPr>
          <p:spPr>
            <a:xfrm>
              <a:off x="2732098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50" name="Google Shape;750;p30"/>
            <p:cNvCxnSpPr>
              <a:stCxn id="749" idx="1"/>
              <a:endCxn id="748" idx="3"/>
            </p:cNvCxnSpPr>
            <p:nvPr/>
          </p:nvCxnSpPr>
          <p:spPr>
            <a:xfrm rot="10800000">
              <a:off x="2528998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51" name="Google Shape;751;p30"/>
            <p:cNvSpPr txBox="1"/>
            <p:nvPr/>
          </p:nvSpPr>
          <p:spPr>
            <a:xfrm>
              <a:off x="3129296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52" name="Google Shape;752;p30"/>
            <p:cNvCxnSpPr>
              <a:stCxn id="751" idx="1"/>
            </p:cNvCxnSpPr>
            <p:nvPr/>
          </p:nvCxnSpPr>
          <p:spPr>
            <a:xfrm rot="10800000">
              <a:off x="2926196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53" name="Google Shape;753;p30"/>
            <p:cNvSpPr txBox="1"/>
            <p:nvPr/>
          </p:nvSpPr>
          <p:spPr>
            <a:xfrm>
              <a:off x="3594194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54" name="Google Shape;754;p30"/>
            <p:cNvCxnSpPr>
              <a:stCxn id="753" idx="1"/>
              <a:endCxn id="751" idx="3"/>
            </p:cNvCxnSpPr>
            <p:nvPr/>
          </p:nvCxnSpPr>
          <p:spPr>
            <a:xfrm flipH="1">
              <a:off x="3323294" y="4617204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55" name="Google Shape;755;p30"/>
            <p:cNvSpPr txBox="1"/>
            <p:nvPr/>
          </p:nvSpPr>
          <p:spPr>
            <a:xfrm>
              <a:off x="3594194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56" name="Google Shape;756;p30"/>
            <p:cNvCxnSpPr>
              <a:stCxn id="755" idx="1"/>
              <a:endCxn id="751" idx="3"/>
            </p:cNvCxnSpPr>
            <p:nvPr/>
          </p:nvCxnSpPr>
          <p:spPr>
            <a:xfrm rot="10800000">
              <a:off x="3323294" y="4828456"/>
              <a:ext cx="270900" cy="367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57" name="Google Shape;757;p30"/>
            <p:cNvSpPr txBox="1"/>
            <p:nvPr/>
          </p:nvSpPr>
          <p:spPr>
            <a:xfrm>
              <a:off x="3991392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758" name="Google Shape;758;p30"/>
            <p:cNvCxnSpPr>
              <a:stCxn id="757" idx="1"/>
            </p:cNvCxnSpPr>
            <p:nvPr/>
          </p:nvCxnSpPr>
          <p:spPr>
            <a:xfrm rot="10800000">
              <a:off x="3788292" y="4617204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59" name="Google Shape;759;p30"/>
            <p:cNvSpPr txBox="1"/>
            <p:nvPr/>
          </p:nvSpPr>
          <p:spPr>
            <a:xfrm>
              <a:off x="3991392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760" name="Google Shape;760;p30"/>
            <p:cNvCxnSpPr>
              <a:stCxn id="759" idx="1"/>
            </p:cNvCxnSpPr>
            <p:nvPr/>
          </p:nvCxnSpPr>
          <p:spPr>
            <a:xfrm rot="10800000">
              <a:off x="3788292" y="5196256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61" name="Google Shape;761;p30"/>
            <p:cNvCxnSpPr/>
            <p:nvPr/>
          </p:nvCxnSpPr>
          <p:spPr>
            <a:xfrm rot="10800000">
              <a:off x="4185491" y="518914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62" name="Google Shape;762;p30"/>
            <p:cNvSpPr txBox="1"/>
            <p:nvPr/>
          </p:nvSpPr>
          <p:spPr>
            <a:xfrm>
              <a:off x="4456390" y="4252141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63" name="Google Shape;763;p30"/>
            <p:cNvCxnSpPr>
              <a:stCxn id="762" idx="1"/>
            </p:cNvCxnSpPr>
            <p:nvPr/>
          </p:nvCxnSpPr>
          <p:spPr>
            <a:xfrm flipH="1">
              <a:off x="4185490" y="4406041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64" name="Google Shape;764;p30"/>
            <p:cNvSpPr txBox="1"/>
            <p:nvPr/>
          </p:nvSpPr>
          <p:spPr>
            <a:xfrm>
              <a:off x="5377086" y="4968953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65" name="Google Shape;765;p30"/>
            <p:cNvCxnSpPr>
              <a:stCxn id="764" idx="1"/>
            </p:cNvCxnSpPr>
            <p:nvPr/>
          </p:nvCxnSpPr>
          <p:spPr>
            <a:xfrm rot="10800000">
              <a:off x="5106186" y="4901753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66" name="Google Shape;766;p30"/>
            <p:cNvSpPr txBox="1"/>
            <p:nvPr/>
          </p:nvSpPr>
          <p:spPr>
            <a:xfrm>
              <a:off x="4388591" y="5052395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67" name="Google Shape;767;p30"/>
            <p:cNvCxnSpPr>
              <a:stCxn id="768" idx="1"/>
              <a:endCxn id="766" idx="3"/>
            </p:cNvCxnSpPr>
            <p:nvPr/>
          </p:nvCxnSpPr>
          <p:spPr>
            <a:xfrm flipH="1">
              <a:off x="4582838" y="4910772"/>
              <a:ext cx="328500" cy="295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69" name="Google Shape;769;p30"/>
            <p:cNvSpPr txBox="1"/>
            <p:nvPr/>
          </p:nvSpPr>
          <p:spPr>
            <a:xfrm>
              <a:off x="5774501" y="4247475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768" name="Google Shape;768;p30"/>
            <p:cNvSpPr txBox="1"/>
            <p:nvPr/>
          </p:nvSpPr>
          <p:spPr>
            <a:xfrm>
              <a:off x="4911338" y="4756872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770" name="Google Shape;770;p30"/>
            <p:cNvSpPr txBox="1"/>
            <p:nvPr/>
          </p:nvSpPr>
          <p:spPr>
            <a:xfrm>
              <a:off x="4456390" y="4665835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71" name="Google Shape;771;p30"/>
            <p:cNvCxnSpPr>
              <a:stCxn id="770" idx="1"/>
            </p:cNvCxnSpPr>
            <p:nvPr/>
          </p:nvCxnSpPr>
          <p:spPr>
            <a:xfrm rot="10800000">
              <a:off x="4185490" y="4598635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72" name="Google Shape;772;p30"/>
            <p:cNvCxnSpPr/>
            <p:nvPr/>
          </p:nvCxnSpPr>
          <p:spPr>
            <a:xfrm rot="10800000">
              <a:off x="5571185" y="5115748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73" name="Google Shape;773;p30"/>
            <p:cNvSpPr txBox="1"/>
            <p:nvPr/>
          </p:nvSpPr>
          <p:spPr>
            <a:xfrm>
              <a:off x="5377086" y="4499964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774" name="Google Shape;774;p30"/>
            <p:cNvCxnSpPr>
              <a:stCxn id="773" idx="1"/>
              <a:endCxn id="768" idx="3"/>
            </p:cNvCxnSpPr>
            <p:nvPr/>
          </p:nvCxnSpPr>
          <p:spPr>
            <a:xfrm flipH="1">
              <a:off x="5105586" y="4653864"/>
              <a:ext cx="271500" cy="256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75" name="Google Shape;775;p30"/>
            <p:cNvSpPr txBox="1"/>
            <p:nvPr/>
          </p:nvSpPr>
          <p:spPr>
            <a:xfrm>
              <a:off x="5774501" y="4693883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776" name="Google Shape;776;p30"/>
            <p:cNvCxnSpPr/>
            <p:nvPr/>
          </p:nvCxnSpPr>
          <p:spPr>
            <a:xfrm rot="10800000">
              <a:off x="5571185" y="464676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31"/>
          <p:cNvSpPr/>
          <p:nvPr/>
        </p:nvSpPr>
        <p:spPr>
          <a:xfrm>
            <a:off x="668625" y="4414963"/>
            <a:ext cx="7978800" cy="498900"/>
          </a:xfrm>
          <a:prstGeom prst="rect">
            <a:avLst/>
          </a:prstGeom>
          <a:solidFill>
            <a:srgbClr val="CBEEFF">
              <a:alpha val="738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31"/>
          <p:cNvSpPr/>
          <p:nvPr/>
        </p:nvSpPr>
        <p:spPr>
          <a:xfrm>
            <a:off x="668676" y="2474663"/>
            <a:ext cx="7978800" cy="1329600"/>
          </a:xfrm>
          <a:prstGeom prst="rect">
            <a:avLst/>
          </a:prstGeom>
          <a:solidFill>
            <a:srgbClr val="CBEEFF">
              <a:alpha val="738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3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4" name="Google Shape;784;p31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50">
                <a:solidFill>
                  <a:srgbClr val="000099"/>
                </a:solidFill>
              </a:rPr>
              <a:t>KSM</a:t>
            </a:r>
            <a:r>
              <a:rPr lang="en" sz="2250">
                <a:solidFill>
                  <a:srgbClr val="000099"/>
                </a:solidFill>
              </a:rPr>
              <a:t> </a:t>
            </a:r>
            <a:r>
              <a:rPr lang="en"/>
              <a:t>(Known Source Pool Membership)</a:t>
            </a:r>
            <a:endParaRPr sz="2250"/>
          </a:p>
        </p:txBody>
      </p:sp>
      <p:sp>
        <p:nvSpPr>
          <p:cNvPr id="785" name="Google Shape;785;p31"/>
          <p:cNvSpPr txBox="1"/>
          <p:nvPr>
            <p:ph idx="1" type="body"/>
          </p:nvPr>
        </p:nvSpPr>
        <p:spPr>
          <a:xfrm>
            <a:off x="311700" y="1305050"/>
            <a:ext cx="8520600" cy="43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4.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Known Source Pool Membership Algorithm KSM solves the Blockchain Decision Problem with initially closed source pool.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algorithm: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ined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Ｌ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link to local blockchain tree 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endParaRPr i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available link to miner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then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Ｌ	s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end local blockchain tree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received message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Tq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from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q</a:t>
            </a:r>
            <a:r>
              <a:rPr lang="en"/>
              <a:t>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/>
              <a:t> </a:t>
            </a:r>
            <a:endParaRPr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Ｌ	m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erge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and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Tq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exists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unlabeled block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s.t. its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branch’s length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is shorter than the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depth of any source pool member’s position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Ｌ	reject block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i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exists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unlabeled block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b’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s.t.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all its cousins are rejected 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 Ｌ	accept block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b’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6" name="Google Shape;786;p31"/>
          <p:cNvSpPr txBox="1"/>
          <p:nvPr/>
        </p:nvSpPr>
        <p:spPr>
          <a:xfrm>
            <a:off x="6207525" y="2831663"/>
            <a:ext cx="222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blue is same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// as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KPT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Blockchain and Dynamic Netw</a:t>
            </a:r>
            <a:r>
              <a:rPr lang="en"/>
              <a:t>orks</a:t>
            </a:r>
            <a:endParaRPr sz="2250"/>
          </a:p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4248825" y="1624925"/>
            <a:ext cx="4439325" cy="1048875"/>
          </a:xfrm>
          <a:custGeom>
            <a:rect b="b" l="l" r="r" t="t"/>
            <a:pathLst>
              <a:path extrusionOk="0" h="41955" w="177573">
                <a:moveTo>
                  <a:pt x="0" y="0"/>
                </a:moveTo>
                <a:lnTo>
                  <a:pt x="52841" y="0"/>
                </a:lnTo>
                <a:lnTo>
                  <a:pt x="62995" y="17588"/>
                </a:lnTo>
                <a:lnTo>
                  <a:pt x="177573" y="17588"/>
                </a:lnTo>
                <a:lnTo>
                  <a:pt x="177573" y="41955"/>
                </a:lnTo>
                <a:lnTo>
                  <a:pt x="56243" y="41955"/>
                </a:lnTo>
                <a:lnTo>
                  <a:pt x="43754" y="20324"/>
                </a:lnTo>
                <a:lnTo>
                  <a:pt x="91" y="20410"/>
                </a:lnTo>
                <a:close/>
              </a:path>
            </a:pathLst>
          </a:custGeom>
          <a:solidFill>
            <a:srgbClr val="E4E4FF">
              <a:alpha val="65480"/>
            </a:srgbClr>
          </a:solidFill>
          <a:ln cap="flat" cmpd="sng" w="9525">
            <a:solidFill>
              <a:srgbClr val="7272A7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311700" y="1298425"/>
            <a:ext cx="8520600" cy="39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blockchain</a:t>
            </a:r>
            <a:r>
              <a:rPr lang="en">
                <a:solidFill>
                  <a:schemeClr val="dk1"/>
                </a:solidFill>
              </a:rPr>
              <a:t> - distributed ledger of linked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transactions/blocks 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consensus on block addition is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achieved through competition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between</a:t>
            </a:r>
            <a:r>
              <a:rPr lang="en"/>
              <a:t> </a:t>
            </a:r>
            <a:r>
              <a:rPr lang="en"/>
              <a:t>peers generating blocks: the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longest</a:t>
            </a:r>
            <a:r>
              <a:rPr lang="en"/>
              <a:t> branch </a:t>
            </a:r>
            <a:r>
              <a:rPr lang="en"/>
              <a:t>wins 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able to securel</a:t>
            </a:r>
            <a:r>
              <a:rPr lang="en"/>
              <a:t>y and robustly </a:t>
            </a:r>
            <a:r>
              <a:rPr lang="en">
                <a:solidFill>
                  <a:schemeClr val="dk1"/>
                </a:solidFill>
              </a:rPr>
              <a:t>record transactions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without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central authority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security is </a:t>
            </a:r>
            <a:r>
              <a:rPr lang="en"/>
              <a:t>provided</a:t>
            </a:r>
            <a:r>
              <a:rPr lang="en">
                <a:solidFill>
                  <a:schemeClr val="dk1"/>
                </a:solidFill>
              </a:rPr>
              <a:t> by majority of honest peers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applications - </a:t>
            </a:r>
            <a:r>
              <a:rPr lang="en"/>
              <a:t>cryptocurrency, massive storage, internet-of-things communication, electronic voting, etc.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dynamic network</a:t>
            </a:r>
            <a:r>
              <a:rPr lang="en"/>
              <a:t> - network whose topology changes over time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most general: edges appear/disappear at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state of computation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edges are directed</a:t>
            </a:r>
            <a:endParaRPr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4309521" y="1142011"/>
            <a:ext cx="4492079" cy="1433048"/>
            <a:chOff x="515875" y="3322000"/>
            <a:chExt cx="4779316" cy="1524681"/>
          </a:xfrm>
        </p:grpSpPr>
        <p:sp>
          <p:nvSpPr>
            <p:cNvPr id="104" name="Google Shape;104;p14"/>
            <p:cNvSpPr txBox="1"/>
            <p:nvPr/>
          </p:nvSpPr>
          <p:spPr>
            <a:xfrm>
              <a:off x="515875" y="3913959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993927" y="3913959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6" name="Google Shape;106;p14"/>
            <p:cNvCxnSpPr>
              <a:stCxn id="105" idx="1"/>
              <a:endCxn id="104" idx="3"/>
            </p:cNvCxnSpPr>
            <p:nvPr/>
          </p:nvCxnSpPr>
          <p:spPr>
            <a:xfrm rot="10800000">
              <a:off x="749127" y="407775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7" name="Google Shape;107;p14"/>
            <p:cNvSpPr txBox="1"/>
            <p:nvPr/>
          </p:nvSpPr>
          <p:spPr>
            <a:xfrm>
              <a:off x="1471799" y="3913959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8" name="Google Shape;108;p14"/>
            <p:cNvCxnSpPr>
              <a:stCxn id="107" idx="1"/>
            </p:cNvCxnSpPr>
            <p:nvPr/>
          </p:nvCxnSpPr>
          <p:spPr>
            <a:xfrm rot="10800000">
              <a:off x="1227599" y="407775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9" name="Google Shape;109;p14"/>
            <p:cNvSpPr txBox="1"/>
            <p:nvPr/>
          </p:nvSpPr>
          <p:spPr>
            <a:xfrm>
              <a:off x="2031122" y="3617963"/>
              <a:ext cx="233400" cy="3276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10" name="Google Shape;110;p14"/>
            <p:cNvCxnSpPr>
              <a:stCxn id="109" idx="1"/>
              <a:endCxn id="107" idx="3"/>
            </p:cNvCxnSpPr>
            <p:nvPr/>
          </p:nvCxnSpPr>
          <p:spPr>
            <a:xfrm flipH="1">
              <a:off x="1705322" y="3781763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1" name="Google Shape;111;p14"/>
            <p:cNvSpPr txBox="1"/>
            <p:nvPr/>
          </p:nvSpPr>
          <p:spPr>
            <a:xfrm>
              <a:off x="2031122" y="4429554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12" name="Google Shape;112;p14"/>
            <p:cNvCxnSpPr>
              <a:stCxn id="111" idx="1"/>
              <a:endCxn id="107" idx="3"/>
            </p:cNvCxnSpPr>
            <p:nvPr/>
          </p:nvCxnSpPr>
          <p:spPr>
            <a:xfrm rot="10800000">
              <a:off x="1705322" y="4077654"/>
              <a:ext cx="325800" cy="51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3" name="Google Shape;113;p14"/>
            <p:cNvSpPr txBox="1"/>
            <p:nvPr/>
          </p:nvSpPr>
          <p:spPr>
            <a:xfrm>
              <a:off x="2508994" y="3617963"/>
              <a:ext cx="233400" cy="3276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114" name="Google Shape;114;p14"/>
            <p:cNvCxnSpPr>
              <a:stCxn id="113" idx="1"/>
            </p:cNvCxnSpPr>
            <p:nvPr/>
          </p:nvCxnSpPr>
          <p:spPr>
            <a:xfrm rot="10800000">
              <a:off x="2264794" y="3781763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5" name="Google Shape;115;p14"/>
            <p:cNvSpPr txBox="1"/>
            <p:nvPr/>
          </p:nvSpPr>
          <p:spPr>
            <a:xfrm>
              <a:off x="2508994" y="4429554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116" name="Google Shape;116;p14"/>
            <p:cNvCxnSpPr>
              <a:stCxn id="115" idx="1"/>
            </p:cNvCxnSpPr>
            <p:nvPr/>
          </p:nvCxnSpPr>
          <p:spPr>
            <a:xfrm rot="10800000">
              <a:off x="2264794" y="459335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7" name="Google Shape;117;p14"/>
            <p:cNvCxnSpPr/>
            <p:nvPr/>
          </p:nvCxnSpPr>
          <p:spPr>
            <a:xfrm rot="10800000">
              <a:off x="2742666" y="463528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8" name="Google Shape;118;p14"/>
            <p:cNvSpPr txBox="1"/>
            <p:nvPr/>
          </p:nvSpPr>
          <p:spPr>
            <a:xfrm>
              <a:off x="3068436" y="3322000"/>
              <a:ext cx="233400" cy="3276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19" name="Google Shape;119;p14"/>
            <p:cNvCxnSpPr>
              <a:stCxn id="118" idx="1"/>
            </p:cNvCxnSpPr>
            <p:nvPr/>
          </p:nvCxnSpPr>
          <p:spPr>
            <a:xfrm flipH="1">
              <a:off x="2742636" y="3485800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20" name="Google Shape;120;p14"/>
            <p:cNvSpPr txBox="1"/>
            <p:nvPr/>
          </p:nvSpPr>
          <p:spPr>
            <a:xfrm>
              <a:off x="3942756" y="4443613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21" name="Google Shape;121;p14"/>
            <p:cNvCxnSpPr>
              <a:stCxn id="120" idx="1"/>
              <a:endCxn id="122" idx="3"/>
            </p:cNvCxnSpPr>
            <p:nvPr/>
          </p:nvCxnSpPr>
          <p:spPr>
            <a:xfrm rot="10800000">
              <a:off x="3698256" y="4607413"/>
              <a:ext cx="2445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23" name="Google Shape;123;p14"/>
            <p:cNvSpPr txBox="1"/>
            <p:nvPr/>
          </p:nvSpPr>
          <p:spPr>
            <a:xfrm>
              <a:off x="2986866" y="4443623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24" name="Google Shape;124;p14"/>
            <p:cNvCxnSpPr>
              <a:stCxn id="122" idx="1"/>
              <a:endCxn id="123" idx="3"/>
            </p:cNvCxnSpPr>
            <p:nvPr/>
          </p:nvCxnSpPr>
          <p:spPr>
            <a:xfrm rot="10800000">
              <a:off x="3220300" y="4607416"/>
              <a:ext cx="2445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22" name="Google Shape;122;p14"/>
            <p:cNvSpPr txBox="1"/>
            <p:nvPr/>
          </p:nvSpPr>
          <p:spPr>
            <a:xfrm>
              <a:off x="3464800" y="4443616"/>
              <a:ext cx="233400" cy="3276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   </a:t>
              </a:r>
              <a:endParaRPr sz="800"/>
            </a:p>
          </p:txBody>
        </p:sp>
        <p:sp>
          <p:nvSpPr>
            <p:cNvPr id="125" name="Google Shape;125;p14"/>
            <p:cNvSpPr txBox="1"/>
            <p:nvPr/>
          </p:nvSpPr>
          <p:spPr>
            <a:xfrm>
              <a:off x="3068436" y="3901827"/>
              <a:ext cx="233400" cy="3276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26" name="Google Shape;126;p14"/>
            <p:cNvCxnSpPr>
              <a:stCxn id="125" idx="1"/>
            </p:cNvCxnSpPr>
            <p:nvPr/>
          </p:nvCxnSpPr>
          <p:spPr>
            <a:xfrm rot="10800000">
              <a:off x="2742636" y="3755727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7" name="Google Shape;127;p14"/>
            <p:cNvCxnSpPr/>
            <p:nvPr/>
          </p:nvCxnSpPr>
          <p:spPr>
            <a:xfrm rot="10800000">
              <a:off x="4176215" y="461686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28" name="Google Shape;128;p14"/>
            <p:cNvSpPr txBox="1"/>
            <p:nvPr/>
          </p:nvSpPr>
          <p:spPr>
            <a:xfrm>
              <a:off x="4420691" y="4158781"/>
              <a:ext cx="874500" cy="68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</p:grpSp>
      <p:grpSp>
        <p:nvGrpSpPr>
          <p:cNvPr id="129" name="Google Shape;129;p14"/>
          <p:cNvGrpSpPr/>
          <p:nvPr/>
        </p:nvGrpSpPr>
        <p:grpSpPr>
          <a:xfrm>
            <a:off x="4966181" y="4280606"/>
            <a:ext cx="3644972" cy="1383004"/>
            <a:chOff x="4672048" y="4402518"/>
            <a:chExt cx="3800409" cy="1441982"/>
          </a:xfrm>
        </p:grpSpPr>
        <p:grpSp>
          <p:nvGrpSpPr>
            <p:cNvPr id="130" name="Google Shape;130;p14"/>
            <p:cNvGrpSpPr/>
            <p:nvPr/>
          </p:nvGrpSpPr>
          <p:grpSpPr>
            <a:xfrm>
              <a:off x="7057748" y="4402518"/>
              <a:ext cx="1414709" cy="1005940"/>
              <a:chOff x="7057748" y="4402518"/>
              <a:chExt cx="1414709" cy="1005940"/>
            </a:xfrm>
          </p:grpSpPr>
          <p:sp>
            <p:nvSpPr>
              <p:cNvPr id="131" name="Google Shape;131;p14"/>
              <p:cNvSpPr/>
              <p:nvPr/>
            </p:nvSpPr>
            <p:spPr>
              <a:xfrm>
                <a:off x="7091109" y="4437940"/>
                <a:ext cx="241913" cy="241913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4"/>
              <p:cNvSpPr/>
              <p:nvPr/>
            </p:nvSpPr>
            <p:spPr>
              <a:xfrm>
                <a:off x="7926197" y="4402518"/>
                <a:ext cx="241913" cy="241913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4"/>
              <p:cNvSpPr/>
              <p:nvPr/>
            </p:nvSpPr>
            <p:spPr>
              <a:xfrm>
                <a:off x="7508829" y="4747279"/>
                <a:ext cx="241913" cy="241913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4"/>
              <p:cNvSpPr/>
              <p:nvPr/>
            </p:nvSpPr>
            <p:spPr>
              <a:xfrm>
                <a:off x="8230543" y="4850259"/>
                <a:ext cx="241913" cy="241913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4"/>
              <p:cNvSpPr/>
              <p:nvPr/>
            </p:nvSpPr>
            <p:spPr>
              <a:xfrm>
                <a:off x="7057748" y="5166545"/>
                <a:ext cx="241913" cy="241913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4"/>
              <p:cNvSpPr/>
              <p:nvPr/>
            </p:nvSpPr>
            <p:spPr>
              <a:xfrm>
                <a:off x="7820977" y="5166545"/>
                <a:ext cx="241913" cy="241913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7" name="Google Shape;137;p14"/>
              <p:cNvCxnSpPr>
                <a:stCxn id="133" idx="3"/>
                <a:endCxn id="135" idx="7"/>
              </p:cNvCxnSpPr>
              <p:nvPr/>
            </p:nvCxnSpPr>
            <p:spPr>
              <a:xfrm flipH="1">
                <a:off x="7264356" y="4953764"/>
                <a:ext cx="279900" cy="248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38" name="Google Shape;138;p14"/>
              <p:cNvCxnSpPr>
                <a:stCxn id="132" idx="2"/>
                <a:endCxn id="131" idx="6"/>
              </p:cNvCxnSpPr>
              <p:nvPr/>
            </p:nvCxnSpPr>
            <p:spPr>
              <a:xfrm flipH="1">
                <a:off x="7333097" y="4523475"/>
                <a:ext cx="593100" cy="3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39" name="Google Shape;139;p14"/>
              <p:cNvCxnSpPr>
                <a:stCxn id="133" idx="6"/>
                <a:endCxn id="134" idx="2"/>
              </p:cNvCxnSpPr>
              <p:nvPr/>
            </p:nvCxnSpPr>
            <p:spPr>
              <a:xfrm>
                <a:off x="7750742" y="4868235"/>
                <a:ext cx="479700" cy="102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40" name="Google Shape;140;p14"/>
              <p:cNvCxnSpPr>
                <a:stCxn id="132" idx="5"/>
                <a:endCxn id="134" idx="1"/>
              </p:cNvCxnSpPr>
              <p:nvPr/>
            </p:nvCxnSpPr>
            <p:spPr>
              <a:xfrm>
                <a:off x="8132683" y="4609004"/>
                <a:ext cx="133200" cy="276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41" name="Google Shape;141;p14"/>
            <p:cNvGrpSpPr/>
            <p:nvPr/>
          </p:nvGrpSpPr>
          <p:grpSpPr>
            <a:xfrm>
              <a:off x="4672048" y="4402581"/>
              <a:ext cx="1414596" cy="1005827"/>
              <a:chOff x="4672048" y="4402581"/>
              <a:chExt cx="1414596" cy="1005827"/>
            </a:xfrm>
          </p:grpSpPr>
          <p:sp>
            <p:nvSpPr>
              <p:cNvPr id="142" name="Google Shape;142;p14"/>
              <p:cNvSpPr/>
              <p:nvPr/>
            </p:nvSpPr>
            <p:spPr>
              <a:xfrm>
                <a:off x="4705409" y="4438002"/>
                <a:ext cx="241800" cy="241800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4"/>
              <p:cNvSpPr/>
              <p:nvPr/>
            </p:nvSpPr>
            <p:spPr>
              <a:xfrm>
                <a:off x="5540497" y="4402581"/>
                <a:ext cx="241800" cy="241800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4"/>
              <p:cNvSpPr/>
              <p:nvPr/>
            </p:nvSpPr>
            <p:spPr>
              <a:xfrm>
                <a:off x="5123129" y="4747341"/>
                <a:ext cx="241800" cy="241800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4"/>
              <p:cNvSpPr/>
              <p:nvPr/>
            </p:nvSpPr>
            <p:spPr>
              <a:xfrm>
                <a:off x="5844843" y="4850321"/>
                <a:ext cx="241800" cy="241800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4"/>
              <p:cNvSpPr/>
              <p:nvPr/>
            </p:nvSpPr>
            <p:spPr>
              <a:xfrm>
                <a:off x="4672048" y="5166608"/>
                <a:ext cx="241800" cy="241800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4"/>
              <p:cNvSpPr/>
              <p:nvPr/>
            </p:nvSpPr>
            <p:spPr>
              <a:xfrm>
                <a:off x="5435277" y="5166608"/>
                <a:ext cx="241800" cy="241800"/>
              </a:xfrm>
              <a:prstGeom prst="ellipse">
                <a:avLst/>
              </a:prstGeom>
              <a:solidFill>
                <a:srgbClr val="CBEEFF">
                  <a:alpha val="73810"/>
                </a:srgbClr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8" name="Google Shape;148;p14"/>
              <p:cNvCxnSpPr>
                <a:stCxn id="144" idx="5"/>
                <a:endCxn id="147" idx="1"/>
              </p:cNvCxnSpPr>
              <p:nvPr/>
            </p:nvCxnSpPr>
            <p:spPr>
              <a:xfrm>
                <a:off x="5329518" y="4953730"/>
                <a:ext cx="141300" cy="248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49" name="Google Shape;149;p14"/>
              <p:cNvCxnSpPr>
                <a:stCxn id="143" idx="3"/>
                <a:endCxn id="144" idx="7"/>
              </p:cNvCxnSpPr>
              <p:nvPr/>
            </p:nvCxnSpPr>
            <p:spPr>
              <a:xfrm flipH="1">
                <a:off x="5329608" y="4608970"/>
                <a:ext cx="246300" cy="173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50" name="Google Shape;150;p14"/>
              <p:cNvCxnSpPr>
                <a:stCxn id="143" idx="5"/>
                <a:endCxn id="145" idx="1"/>
              </p:cNvCxnSpPr>
              <p:nvPr/>
            </p:nvCxnSpPr>
            <p:spPr>
              <a:xfrm>
                <a:off x="5746886" y="4608970"/>
                <a:ext cx="133500" cy="276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51" name="Google Shape;151;p14"/>
              <p:cNvCxnSpPr>
                <a:stCxn id="146" idx="7"/>
                <a:endCxn id="144" idx="3"/>
              </p:cNvCxnSpPr>
              <p:nvPr/>
            </p:nvCxnSpPr>
            <p:spPr>
              <a:xfrm flipH="1" rot="10800000">
                <a:off x="4878437" y="4953618"/>
                <a:ext cx="280200" cy="248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152" name="Google Shape;152;p14"/>
            <p:cNvSpPr txBox="1"/>
            <p:nvPr/>
          </p:nvSpPr>
          <p:spPr>
            <a:xfrm>
              <a:off x="6254345" y="4447876"/>
              <a:ext cx="822000" cy="67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153" name="Google Shape;153;p14"/>
            <p:cNvSpPr txBox="1"/>
            <p:nvPr/>
          </p:nvSpPr>
          <p:spPr>
            <a:xfrm>
              <a:off x="4687125" y="5427200"/>
              <a:ext cx="1326000" cy="41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time </a:t>
              </a:r>
              <a:r>
                <a:rPr i="1" lang="en"/>
                <a:t>t</a:t>
              </a:r>
              <a:endParaRPr i="1"/>
            </a:p>
          </p:txBody>
        </p:sp>
        <p:sp>
          <p:nvSpPr>
            <p:cNvPr id="154" name="Google Shape;154;p14"/>
            <p:cNvSpPr txBox="1"/>
            <p:nvPr/>
          </p:nvSpPr>
          <p:spPr>
            <a:xfrm>
              <a:off x="7102100" y="5427200"/>
              <a:ext cx="1326000" cy="41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time </a:t>
              </a:r>
              <a:r>
                <a:rPr i="1" lang="en"/>
                <a:t>t</a:t>
              </a:r>
              <a:r>
                <a:rPr lang="en"/>
                <a:t> + 1</a:t>
              </a:r>
              <a:endParaRPr/>
            </a:p>
          </p:txBody>
        </p:sp>
      </p:grpSp>
      <p:sp>
        <p:nvSpPr>
          <p:cNvPr id="155" name="Google Shape;155;p14"/>
          <p:cNvSpPr txBox="1"/>
          <p:nvPr/>
        </p:nvSpPr>
        <p:spPr>
          <a:xfrm>
            <a:off x="7405225" y="2829525"/>
            <a:ext cx="1651500" cy="2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99"/>
                </a:solidFill>
              </a:rPr>
              <a:t>longest </a:t>
            </a:r>
            <a:r>
              <a:rPr lang="en" sz="1200">
                <a:solidFill>
                  <a:srgbClr val="000099"/>
                </a:solidFill>
              </a:rPr>
              <a:t>branch/chain</a:t>
            </a:r>
            <a:endParaRPr sz="1200">
              <a:solidFill>
                <a:srgbClr val="000099"/>
              </a:solidFill>
            </a:endParaRPr>
          </a:p>
        </p:txBody>
      </p:sp>
      <p:cxnSp>
        <p:nvCxnSpPr>
          <p:cNvPr id="156" name="Google Shape;156;p14"/>
          <p:cNvCxnSpPr/>
          <p:nvPr/>
        </p:nvCxnSpPr>
        <p:spPr>
          <a:xfrm flipH="1" rot="5400000">
            <a:off x="7177200" y="2762825"/>
            <a:ext cx="289200" cy="215400"/>
          </a:xfrm>
          <a:prstGeom prst="curvedConnector3">
            <a:avLst>
              <a:gd fmla="val 0" name="adj1"/>
            </a:avLst>
          </a:prstGeom>
          <a:noFill/>
          <a:ln cap="flat" cmpd="sng" w="19050">
            <a:solidFill>
              <a:srgbClr val="000099"/>
            </a:solidFill>
            <a:prstDash val="dot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3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2" name="Google Shape;792;p32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50">
                <a:solidFill>
                  <a:srgbClr val="000099"/>
                </a:solidFill>
              </a:rPr>
              <a:t>KSM</a:t>
            </a:r>
            <a:r>
              <a:rPr lang="en" sz="2250">
                <a:solidFill>
                  <a:srgbClr val="000099"/>
                </a:solidFill>
              </a:rPr>
              <a:t> </a:t>
            </a:r>
            <a:r>
              <a:rPr lang="en"/>
              <a:t>(Known Source Pool Membership)</a:t>
            </a:r>
            <a:endParaRPr sz="2250"/>
          </a:p>
        </p:txBody>
      </p:sp>
      <p:cxnSp>
        <p:nvCxnSpPr>
          <p:cNvPr id="793" name="Google Shape;793;p32"/>
          <p:cNvCxnSpPr>
            <a:endCxn id="794" idx="3"/>
          </p:cNvCxnSpPr>
          <p:nvPr/>
        </p:nvCxnSpPr>
        <p:spPr>
          <a:xfrm rot="10800000">
            <a:off x="4819525" y="3241375"/>
            <a:ext cx="11019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795" name="Google Shape;795;p32"/>
          <p:cNvCxnSpPr/>
          <p:nvPr/>
        </p:nvCxnSpPr>
        <p:spPr>
          <a:xfrm>
            <a:off x="5564810" y="2788907"/>
            <a:ext cx="0" cy="84420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96" name="Google Shape;796;p32"/>
          <p:cNvCxnSpPr>
            <a:endCxn id="797" idx="3"/>
          </p:cNvCxnSpPr>
          <p:nvPr/>
        </p:nvCxnSpPr>
        <p:spPr>
          <a:xfrm rot="10800000">
            <a:off x="4335250" y="3629300"/>
            <a:ext cx="12105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798" name="Google Shape;798;p32"/>
          <p:cNvCxnSpPr>
            <a:endCxn id="799" idx="3"/>
          </p:cNvCxnSpPr>
          <p:nvPr/>
        </p:nvCxnSpPr>
        <p:spPr>
          <a:xfrm rot="10800000">
            <a:off x="3390900" y="2783900"/>
            <a:ext cx="21252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800" name="Google Shape;800;p32"/>
          <p:cNvSpPr txBox="1"/>
          <p:nvPr/>
        </p:nvSpPr>
        <p:spPr>
          <a:xfrm>
            <a:off x="5936900" y="2972425"/>
            <a:ext cx="1823400" cy="537900"/>
          </a:xfrm>
          <a:prstGeom prst="rect">
            <a:avLst/>
          </a:prstGeom>
          <a:solidFill>
            <a:srgbClr val="E4E4FF"/>
          </a:solidFill>
          <a:ln cap="flat" cmpd="sng" w="19050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positions of source pool miners</a:t>
            </a:r>
            <a:endParaRPr>
              <a:solidFill>
                <a:srgbClr val="000099"/>
              </a:solidFill>
            </a:endParaRPr>
          </a:p>
        </p:txBody>
      </p:sp>
      <p:cxnSp>
        <p:nvCxnSpPr>
          <p:cNvPr id="801" name="Google Shape;801;p32"/>
          <p:cNvCxnSpPr>
            <a:stCxn id="802" idx="1"/>
            <a:endCxn id="803" idx="3"/>
          </p:cNvCxnSpPr>
          <p:nvPr/>
        </p:nvCxnSpPr>
        <p:spPr>
          <a:xfrm rot="10800000">
            <a:off x="2353136" y="3629294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4" name="Google Shape;804;p32"/>
          <p:cNvCxnSpPr>
            <a:stCxn id="805" idx="1"/>
            <a:endCxn id="802" idx="3"/>
          </p:cNvCxnSpPr>
          <p:nvPr/>
        </p:nvCxnSpPr>
        <p:spPr>
          <a:xfrm rot="10800000">
            <a:off x="2805567" y="3629294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06" name="Google Shape;806;p32"/>
          <p:cNvSpPr/>
          <p:nvPr/>
        </p:nvSpPr>
        <p:spPr>
          <a:xfrm>
            <a:off x="743175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32"/>
          <p:cNvSpPr/>
          <p:nvPr/>
        </p:nvSpPr>
        <p:spPr>
          <a:xfrm>
            <a:off x="1195606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32"/>
          <p:cNvSpPr/>
          <p:nvPr/>
        </p:nvSpPr>
        <p:spPr>
          <a:xfrm>
            <a:off x="1648056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2"/>
          <p:cNvSpPr/>
          <p:nvPr/>
        </p:nvSpPr>
        <p:spPr>
          <a:xfrm>
            <a:off x="2100487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2"/>
          <p:cNvSpPr/>
          <p:nvPr/>
        </p:nvSpPr>
        <p:spPr>
          <a:xfrm>
            <a:off x="2552936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32"/>
          <p:cNvSpPr/>
          <p:nvPr/>
        </p:nvSpPr>
        <p:spPr>
          <a:xfrm>
            <a:off x="3005377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32"/>
          <p:cNvSpPr/>
          <p:nvPr/>
        </p:nvSpPr>
        <p:spPr>
          <a:xfrm>
            <a:off x="3473356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32"/>
          <p:cNvSpPr/>
          <p:nvPr/>
        </p:nvSpPr>
        <p:spPr>
          <a:xfrm>
            <a:off x="2100487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32"/>
          <p:cNvSpPr/>
          <p:nvPr/>
        </p:nvSpPr>
        <p:spPr>
          <a:xfrm>
            <a:off x="2552936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32"/>
          <p:cNvSpPr/>
          <p:nvPr/>
        </p:nvSpPr>
        <p:spPr>
          <a:xfrm>
            <a:off x="3005367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32"/>
          <p:cNvSpPr/>
          <p:nvPr/>
        </p:nvSpPr>
        <p:spPr>
          <a:xfrm>
            <a:off x="2100487" y="2657592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4" name="Google Shape;814;p32"/>
          <p:cNvSpPr/>
          <p:nvPr/>
        </p:nvSpPr>
        <p:spPr>
          <a:xfrm>
            <a:off x="2537359" y="2657592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815" name="Google Shape;815;p32"/>
          <p:cNvCxnSpPr>
            <a:stCxn id="807" idx="1"/>
            <a:endCxn id="806" idx="3"/>
          </p:cNvCxnSpPr>
          <p:nvPr/>
        </p:nvCxnSpPr>
        <p:spPr>
          <a:xfrm rot="10800000">
            <a:off x="99580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6" name="Google Shape;816;p32"/>
          <p:cNvCxnSpPr>
            <a:stCxn id="808" idx="1"/>
            <a:endCxn id="807" idx="3"/>
          </p:cNvCxnSpPr>
          <p:nvPr/>
        </p:nvCxnSpPr>
        <p:spPr>
          <a:xfrm rot="10800000">
            <a:off x="144825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7" name="Google Shape;817;p32"/>
          <p:cNvCxnSpPr>
            <a:stCxn id="809" idx="1"/>
            <a:endCxn id="808" idx="3"/>
          </p:cNvCxnSpPr>
          <p:nvPr/>
        </p:nvCxnSpPr>
        <p:spPr>
          <a:xfrm rot="10800000">
            <a:off x="1900687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8" name="Google Shape;818;p32"/>
          <p:cNvCxnSpPr>
            <a:stCxn id="814" idx="1"/>
            <a:endCxn id="813" idx="3"/>
          </p:cNvCxnSpPr>
          <p:nvPr/>
        </p:nvCxnSpPr>
        <p:spPr>
          <a:xfrm rot="10800000">
            <a:off x="2353159" y="2783892"/>
            <a:ext cx="184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9" name="Google Shape;819;p32"/>
          <p:cNvCxnSpPr>
            <a:stCxn id="810" idx="1"/>
            <a:endCxn id="809" idx="3"/>
          </p:cNvCxnSpPr>
          <p:nvPr/>
        </p:nvCxnSpPr>
        <p:spPr>
          <a:xfrm rot="10800000">
            <a:off x="235313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0" name="Google Shape;820;p32"/>
          <p:cNvCxnSpPr>
            <a:stCxn id="811" idx="1"/>
            <a:endCxn id="810" idx="3"/>
          </p:cNvCxnSpPr>
          <p:nvPr/>
        </p:nvCxnSpPr>
        <p:spPr>
          <a:xfrm rot="10800000">
            <a:off x="2805577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1" name="Google Shape;821;p32"/>
          <p:cNvCxnSpPr>
            <a:stCxn id="812" idx="1"/>
            <a:endCxn id="811" idx="3"/>
          </p:cNvCxnSpPr>
          <p:nvPr/>
        </p:nvCxnSpPr>
        <p:spPr>
          <a:xfrm rot="10800000">
            <a:off x="3257956" y="3206598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2" name="Google Shape;822;p32"/>
          <p:cNvSpPr/>
          <p:nvPr/>
        </p:nvSpPr>
        <p:spPr>
          <a:xfrm>
            <a:off x="1775880" y="3338678"/>
            <a:ext cx="324613" cy="298431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823" name="Google Shape;823;p32"/>
          <p:cNvSpPr/>
          <p:nvPr/>
        </p:nvSpPr>
        <p:spPr>
          <a:xfrm flipH="1" rot="10800000">
            <a:off x="1775880" y="2776258"/>
            <a:ext cx="324613" cy="298431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cxnSp>
        <p:nvCxnSpPr>
          <p:cNvPr id="824" name="Google Shape;824;p32"/>
          <p:cNvCxnSpPr>
            <a:stCxn id="825" idx="1"/>
          </p:cNvCxnSpPr>
          <p:nvPr/>
        </p:nvCxnSpPr>
        <p:spPr>
          <a:xfrm rot="10800000">
            <a:off x="3258285" y="3629294"/>
            <a:ext cx="199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5" name="Google Shape;825;p32"/>
          <p:cNvSpPr/>
          <p:nvPr/>
        </p:nvSpPr>
        <p:spPr>
          <a:xfrm>
            <a:off x="3457785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32"/>
          <p:cNvSpPr txBox="1"/>
          <p:nvPr/>
        </p:nvSpPr>
        <p:spPr>
          <a:xfrm>
            <a:off x="101325" y="2341630"/>
            <a:ext cx="1196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7" name="Google Shape;827;p32"/>
          <p:cNvSpPr/>
          <p:nvPr/>
        </p:nvSpPr>
        <p:spPr>
          <a:xfrm>
            <a:off x="3928882" y="3076455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28" name="Google Shape;828;p32"/>
          <p:cNvCxnSpPr>
            <a:stCxn id="827" idx="1"/>
          </p:cNvCxnSpPr>
          <p:nvPr/>
        </p:nvCxnSpPr>
        <p:spPr>
          <a:xfrm rot="10800000">
            <a:off x="3713482" y="3202755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9" name="Google Shape;799;p32"/>
          <p:cNvSpPr txBox="1"/>
          <p:nvPr/>
        </p:nvSpPr>
        <p:spPr>
          <a:xfrm>
            <a:off x="2790000" y="25761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4" name="Google Shape;794;p32"/>
          <p:cNvSpPr txBox="1"/>
          <p:nvPr/>
        </p:nvSpPr>
        <p:spPr>
          <a:xfrm>
            <a:off x="4218625" y="3033625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7" name="Google Shape;797;p32"/>
          <p:cNvSpPr txBox="1"/>
          <p:nvPr/>
        </p:nvSpPr>
        <p:spPr>
          <a:xfrm>
            <a:off x="3734350" y="34215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3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4" name="Google Shape;834;p33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50">
                <a:solidFill>
                  <a:srgbClr val="000099"/>
                </a:solidFill>
              </a:rPr>
              <a:t>KSM</a:t>
            </a:r>
            <a:r>
              <a:rPr lang="en" sz="2250">
                <a:solidFill>
                  <a:srgbClr val="000099"/>
                </a:solidFill>
              </a:rPr>
              <a:t> </a:t>
            </a:r>
            <a:r>
              <a:rPr lang="en"/>
              <a:t>(Known Source Pool Membership)</a:t>
            </a:r>
            <a:endParaRPr sz="2250"/>
          </a:p>
        </p:txBody>
      </p:sp>
      <p:cxnSp>
        <p:nvCxnSpPr>
          <p:cNvPr id="835" name="Google Shape;835;p33"/>
          <p:cNvCxnSpPr>
            <a:stCxn id="836" idx="1"/>
            <a:endCxn id="837" idx="3"/>
          </p:cNvCxnSpPr>
          <p:nvPr/>
        </p:nvCxnSpPr>
        <p:spPr>
          <a:xfrm rot="10800000">
            <a:off x="2353136" y="3629294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8" name="Google Shape;838;p33"/>
          <p:cNvCxnSpPr>
            <a:stCxn id="839" idx="1"/>
            <a:endCxn id="836" idx="3"/>
          </p:cNvCxnSpPr>
          <p:nvPr/>
        </p:nvCxnSpPr>
        <p:spPr>
          <a:xfrm rot="10800000">
            <a:off x="2805567" y="3629294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0" name="Google Shape;840;p33"/>
          <p:cNvSpPr/>
          <p:nvPr/>
        </p:nvSpPr>
        <p:spPr>
          <a:xfrm>
            <a:off x="743175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33"/>
          <p:cNvSpPr/>
          <p:nvPr/>
        </p:nvSpPr>
        <p:spPr>
          <a:xfrm>
            <a:off x="1195606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33"/>
          <p:cNvSpPr/>
          <p:nvPr/>
        </p:nvSpPr>
        <p:spPr>
          <a:xfrm>
            <a:off x="1648056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33"/>
          <p:cNvSpPr/>
          <p:nvPr/>
        </p:nvSpPr>
        <p:spPr>
          <a:xfrm>
            <a:off x="2100487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33"/>
          <p:cNvSpPr/>
          <p:nvPr/>
        </p:nvSpPr>
        <p:spPr>
          <a:xfrm>
            <a:off x="2552936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33"/>
          <p:cNvSpPr/>
          <p:nvPr/>
        </p:nvSpPr>
        <p:spPr>
          <a:xfrm>
            <a:off x="3005377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33"/>
          <p:cNvSpPr/>
          <p:nvPr/>
        </p:nvSpPr>
        <p:spPr>
          <a:xfrm>
            <a:off x="3473356" y="30802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33"/>
          <p:cNvSpPr/>
          <p:nvPr/>
        </p:nvSpPr>
        <p:spPr>
          <a:xfrm>
            <a:off x="3933580" y="3498898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33"/>
          <p:cNvSpPr/>
          <p:nvPr/>
        </p:nvSpPr>
        <p:spPr>
          <a:xfrm>
            <a:off x="2100487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33"/>
          <p:cNvSpPr/>
          <p:nvPr/>
        </p:nvSpPr>
        <p:spPr>
          <a:xfrm>
            <a:off x="2552936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33"/>
          <p:cNvSpPr/>
          <p:nvPr/>
        </p:nvSpPr>
        <p:spPr>
          <a:xfrm>
            <a:off x="3005367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33"/>
          <p:cNvSpPr/>
          <p:nvPr/>
        </p:nvSpPr>
        <p:spPr>
          <a:xfrm>
            <a:off x="2100487" y="2657592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49" name="Google Shape;849;p33"/>
          <p:cNvSpPr/>
          <p:nvPr/>
        </p:nvSpPr>
        <p:spPr>
          <a:xfrm>
            <a:off x="2537359" y="2657592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850" name="Google Shape;850;p33"/>
          <p:cNvCxnSpPr>
            <a:stCxn id="841" idx="1"/>
            <a:endCxn id="840" idx="3"/>
          </p:cNvCxnSpPr>
          <p:nvPr/>
        </p:nvCxnSpPr>
        <p:spPr>
          <a:xfrm rot="10800000">
            <a:off x="99580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1" name="Google Shape;851;p33"/>
          <p:cNvCxnSpPr>
            <a:stCxn id="842" idx="1"/>
            <a:endCxn id="841" idx="3"/>
          </p:cNvCxnSpPr>
          <p:nvPr/>
        </p:nvCxnSpPr>
        <p:spPr>
          <a:xfrm rot="10800000">
            <a:off x="144825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2" name="Google Shape;852;p33"/>
          <p:cNvCxnSpPr>
            <a:stCxn id="843" idx="1"/>
            <a:endCxn id="842" idx="3"/>
          </p:cNvCxnSpPr>
          <p:nvPr/>
        </p:nvCxnSpPr>
        <p:spPr>
          <a:xfrm rot="10800000">
            <a:off x="1900687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3" name="Google Shape;853;p33"/>
          <p:cNvCxnSpPr>
            <a:stCxn id="849" idx="1"/>
            <a:endCxn id="848" idx="3"/>
          </p:cNvCxnSpPr>
          <p:nvPr/>
        </p:nvCxnSpPr>
        <p:spPr>
          <a:xfrm rot="10800000">
            <a:off x="2353159" y="2783892"/>
            <a:ext cx="184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4" name="Google Shape;854;p33"/>
          <p:cNvCxnSpPr>
            <a:stCxn id="844" idx="1"/>
            <a:endCxn id="843" idx="3"/>
          </p:cNvCxnSpPr>
          <p:nvPr/>
        </p:nvCxnSpPr>
        <p:spPr>
          <a:xfrm rot="10800000">
            <a:off x="235313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5" name="Google Shape;855;p33"/>
          <p:cNvCxnSpPr>
            <a:stCxn id="845" idx="1"/>
            <a:endCxn id="844" idx="3"/>
          </p:cNvCxnSpPr>
          <p:nvPr/>
        </p:nvCxnSpPr>
        <p:spPr>
          <a:xfrm rot="10800000">
            <a:off x="2805577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6" name="Google Shape;856;p33"/>
          <p:cNvCxnSpPr>
            <a:stCxn id="846" idx="1"/>
            <a:endCxn id="845" idx="3"/>
          </p:cNvCxnSpPr>
          <p:nvPr/>
        </p:nvCxnSpPr>
        <p:spPr>
          <a:xfrm rot="10800000">
            <a:off x="3257956" y="3206598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7" name="Google Shape;857;p33"/>
          <p:cNvCxnSpPr>
            <a:stCxn id="847" idx="1"/>
            <a:endCxn id="858" idx="3"/>
          </p:cNvCxnSpPr>
          <p:nvPr/>
        </p:nvCxnSpPr>
        <p:spPr>
          <a:xfrm flipH="1">
            <a:off x="3710380" y="3625198"/>
            <a:ext cx="223200" cy="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9" name="Google Shape;859;p33"/>
          <p:cNvSpPr/>
          <p:nvPr/>
        </p:nvSpPr>
        <p:spPr>
          <a:xfrm>
            <a:off x="1775880" y="3338678"/>
            <a:ext cx="324613" cy="298431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860" name="Google Shape;860;p33"/>
          <p:cNvSpPr/>
          <p:nvPr/>
        </p:nvSpPr>
        <p:spPr>
          <a:xfrm flipH="1" rot="10800000">
            <a:off x="1775880" y="2776258"/>
            <a:ext cx="324613" cy="298431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861" name="Google Shape;861;p33"/>
          <p:cNvSpPr txBox="1"/>
          <p:nvPr/>
        </p:nvSpPr>
        <p:spPr>
          <a:xfrm>
            <a:off x="5991275" y="3217625"/>
            <a:ext cx="1823400" cy="537900"/>
          </a:xfrm>
          <a:prstGeom prst="rect">
            <a:avLst/>
          </a:prstGeom>
          <a:solidFill>
            <a:srgbClr val="E4E4FF"/>
          </a:solidFill>
          <a:ln cap="flat" cmpd="sng" w="19050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positions of source pool miners</a:t>
            </a:r>
            <a:endParaRPr>
              <a:solidFill>
                <a:srgbClr val="000099"/>
              </a:solidFill>
            </a:endParaRPr>
          </a:p>
        </p:txBody>
      </p:sp>
      <p:cxnSp>
        <p:nvCxnSpPr>
          <p:cNvPr id="862" name="Google Shape;862;p33"/>
          <p:cNvCxnSpPr>
            <a:stCxn id="858" idx="1"/>
          </p:cNvCxnSpPr>
          <p:nvPr/>
        </p:nvCxnSpPr>
        <p:spPr>
          <a:xfrm rot="10800000">
            <a:off x="3258285" y="3629294"/>
            <a:ext cx="199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8" name="Google Shape;858;p33"/>
          <p:cNvSpPr/>
          <p:nvPr/>
        </p:nvSpPr>
        <p:spPr>
          <a:xfrm>
            <a:off x="3457785" y="3502994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33"/>
          <p:cNvSpPr/>
          <p:nvPr/>
        </p:nvSpPr>
        <p:spPr>
          <a:xfrm>
            <a:off x="4393724" y="3489461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4" name="Google Shape;864;p33"/>
          <p:cNvCxnSpPr>
            <a:stCxn id="863" idx="1"/>
          </p:cNvCxnSpPr>
          <p:nvPr/>
        </p:nvCxnSpPr>
        <p:spPr>
          <a:xfrm rot="10800000">
            <a:off x="4178324" y="3615761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65" name="Google Shape;865;p33"/>
          <p:cNvSpPr txBox="1"/>
          <p:nvPr/>
        </p:nvSpPr>
        <p:spPr>
          <a:xfrm>
            <a:off x="101325" y="2341630"/>
            <a:ext cx="1196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66" name="Google Shape;866;p33"/>
          <p:cNvCxnSpPr>
            <a:stCxn id="861" idx="1"/>
          </p:cNvCxnSpPr>
          <p:nvPr/>
        </p:nvCxnSpPr>
        <p:spPr>
          <a:xfrm rot="10800000">
            <a:off x="5688875" y="3486575"/>
            <a:ext cx="3024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867" name="Google Shape;867;p33"/>
          <p:cNvCxnSpPr>
            <a:stCxn id="868" idx="3"/>
          </p:cNvCxnSpPr>
          <p:nvPr/>
        </p:nvCxnSpPr>
        <p:spPr>
          <a:xfrm>
            <a:off x="4819525" y="3241375"/>
            <a:ext cx="8649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triangle"/>
            <a:tailEnd len="med" w="med" type="none"/>
          </a:ln>
        </p:spPr>
      </p:cxnSp>
      <p:cxnSp>
        <p:nvCxnSpPr>
          <p:cNvPr id="869" name="Google Shape;869;p33"/>
          <p:cNvCxnSpPr>
            <a:stCxn id="870" idx="3"/>
          </p:cNvCxnSpPr>
          <p:nvPr/>
        </p:nvCxnSpPr>
        <p:spPr>
          <a:xfrm>
            <a:off x="5262875" y="3629300"/>
            <a:ext cx="4302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triangle"/>
            <a:tailEnd len="med" w="med" type="none"/>
          </a:ln>
        </p:spPr>
      </p:cxnSp>
      <p:cxnSp>
        <p:nvCxnSpPr>
          <p:cNvPr id="871" name="Google Shape;871;p33"/>
          <p:cNvCxnSpPr/>
          <p:nvPr/>
        </p:nvCxnSpPr>
        <p:spPr>
          <a:xfrm>
            <a:off x="5686400" y="3252100"/>
            <a:ext cx="0" cy="37920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872" name="Google Shape;872;p33"/>
          <p:cNvCxnSpPr>
            <a:endCxn id="873" idx="3"/>
          </p:cNvCxnSpPr>
          <p:nvPr/>
        </p:nvCxnSpPr>
        <p:spPr>
          <a:xfrm rot="10800000">
            <a:off x="3390900" y="2783900"/>
            <a:ext cx="6459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874" name="Google Shape;874;p33"/>
          <p:cNvSpPr/>
          <p:nvPr/>
        </p:nvSpPr>
        <p:spPr>
          <a:xfrm>
            <a:off x="3928882" y="3076455"/>
            <a:ext cx="252600" cy="252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5" name="Google Shape;875;p33"/>
          <p:cNvCxnSpPr>
            <a:stCxn id="874" idx="1"/>
          </p:cNvCxnSpPr>
          <p:nvPr/>
        </p:nvCxnSpPr>
        <p:spPr>
          <a:xfrm rot="10800000">
            <a:off x="3713482" y="3202755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3" name="Google Shape;873;p33"/>
          <p:cNvSpPr txBox="1"/>
          <p:nvPr/>
        </p:nvSpPr>
        <p:spPr>
          <a:xfrm>
            <a:off x="2790000" y="25761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8" name="Google Shape;868;p33"/>
          <p:cNvSpPr txBox="1"/>
          <p:nvPr/>
        </p:nvSpPr>
        <p:spPr>
          <a:xfrm>
            <a:off x="4218625" y="3033625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0" name="Google Shape;870;p33"/>
          <p:cNvSpPr txBox="1"/>
          <p:nvPr/>
        </p:nvSpPr>
        <p:spPr>
          <a:xfrm>
            <a:off x="4661975" y="34215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6" name="Google Shape;876;p33"/>
          <p:cNvSpPr txBox="1"/>
          <p:nvPr/>
        </p:nvSpPr>
        <p:spPr>
          <a:xfrm>
            <a:off x="3827825" y="2368700"/>
            <a:ext cx="3213000" cy="537900"/>
          </a:xfrm>
          <a:prstGeom prst="rect">
            <a:avLst/>
          </a:prstGeom>
          <a:solidFill>
            <a:srgbClr val="E4E4FF"/>
          </a:solidFill>
          <a:ln cap="flat" cmpd="sng" w="19050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position of NO source pool miner &amp;</a:t>
            </a:r>
            <a:endParaRPr>
              <a:solidFill>
                <a:srgbClr val="00009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shorter than know positions</a:t>
            </a:r>
            <a:endParaRPr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3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2" name="Google Shape;882;p34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50">
                <a:solidFill>
                  <a:srgbClr val="000099"/>
                </a:solidFill>
              </a:rPr>
              <a:t>KSM</a:t>
            </a:r>
            <a:r>
              <a:rPr lang="en" sz="2250">
                <a:solidFill>
                  <a:srgbClr val="000099"/>
                </a:solidFill>
              </a:rPr>
              <a:t> </a:t>
            </a:r>
            <a:r>
              <a:rPr lang="en"/>
              <a:t>(Known Source Pool Membership)</a:t>
            </a:r>
            <a:endParaRPr sz="2250"/>
          </a:p>
        </p:txBody>
      </p:sp>
      <p:sp>
        <p:nvSpPr>
          <p:cNvPr id="883" name="Google Shape;883;p34"/>
          <p:cNvSpPr txBox="1"/>
          <p:nvPr/>
        </p:nvSpPr>
        <p:spPr>
          <a:xfrm>
            <a:off x="6277725" y="3453325"/>
            <a:ext cx="2351400" cy="537900"/>
          </a:xfrm>
          <a:prstGeom prst="rect">
            <a:avLst/>
          </a:prstGeom>
          <a:solidFill>
            <a:srgbClr val="E4E4FF"/>
          </a:solidFill>
          <a:ln cap="flat" cmpd="sng" w="19050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position of all source pool</a:t>
            </a:r>
            <a:endParaRPr>
              <a:solidFill>
                <a:srgbClr val="00009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miners</a:t>
            </a:r>
            <a:endParaRPr>
              <a:solidFill>
                <a:srgbClr val="000099"/>
              </a:solidFill>
            </a:endParaRPr>
          </a:p>
        </p:txBody>
      </p:sp>
      <p:cxnSp>
        <p:nvCxnSpPr>
          <p:cNvPr id="884" name="Google Shape;884;p34"/>
          <p:cNvCxnSpPr>
            <a:stCxn id="885" idx="3"/>
          </p:cNvCxnSpPr>
          <p:nvPr/>
        </p:nvCxnSpPr>
        <p:spPr>
          <a:xfrm flipH="1" rot="10800000">
            <a:off x="5738250" y="3628700"/>
            <a:ext cx="543600" cy="60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triangle"/>
            <a:tailEnd len="med" w="med" type="none"/>
          </a:ln>
        </p:spPr>
      </p:cxnSp>
      <p:sp>
        <p:nvSpPr>
          <p:cNvPr id="886" name="Google Shape;886;p34"/>
          <p:cNvSpPr txBox="1"/>
          <p:nvPr/>
        </p:nvSpPr>
        <p:spPr>
          <a:xfrm>
            <a:off x="6100225" y="2659038"/>
            <a:ext cx="2782500" cy="537900"/>
          </a:xfrm>
          <a:prstGeom prst="rect">
            <a:avLst/>
          </a:prstGeom>
          <a:solidFill>
            <a:srgbClr val="E4E4FF"/>
          </a:solidFill>
          <a:ln cap="flat" cmpd="sng" w="19050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position of NO source pool miner  &amp; shorter than know positions</a:t>
            </a:r>
            <a:endParaRPr>
              <a:solidFill>
                <a:srgbClr val="000099"/>
              </a:solidFill>
            </a:endParaRPr>
          </a:p>
        </p:txBody>
      </p:sp>
      <p:cxnSp>
        <p:nvCxnSpPr>
          <p:cNvPr id="887" name="Google Shape;887;p34"/>
          <p:cNvCxnSpPr>
            <a:stCxn id="886" idx="1"/>
          </p:cNvCxnSpPr>
          <p:nvPr/>
        </p:nvCxnSpPr>
        <p:spPr>
          <a:xfrm rot="10800000">
            <a:off x="5608525" y="2927988"/>
            <a:ext cx="4917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888" name="Google Shape;888;p34"/>
          <p:cNvCxnSpPr>
            <a:stCxn id="889" idx="3"/>
          </p:cNvCxnSpPr>
          <p:nvPr/>
        </p:nvCxnSpPr>
        <p:spPr>
          <a:xfrm>
            <a:off x="3390900" y="2783900"/>
            <a:ext cx="22164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triangle"/>
            <a:tailEnd len="med" w="med" type="none"/>
          </a:ln>
        </p:spPr>
      </p:cxnSp>
      <p:cxnSp>
        <p:nvCxnSpPr>
          <p:cNvPr id="890" name="Google Shape;890;p34"/>
          <p:cNvCxnSpPr>
            <a:stCxn id="891" idx="3"/>
          </p:cNvCxnSpPr>
          <p:nvPr/>
        </p:nvCxnSpPr>
        <p:spPr>
          <a:xfrm>
            <a:off x="4819525" y="3241375"/>
            <a:ext cx="793500" cy="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triangle"/>
            <a:tailEnd len="med" w="med" type="none"/>
          </a:ln>
        </p:spPr>
      </p:cxnSp>
      <p:cxnSp>
        <p:nvCxnSpPr>
          <p:cNvPr id="892" name="Google Shape;892;p34"/>
          <p:cNvCxnSpPr/>
          <p:nvPr/>
        </p:nvCxnSpPr>
        <p:spPr>
          <a:xfrm>
            <a:off x="5602150" y="2806638"/>
            <a:ext cx="0" cy="426900"/>
          </a:xfrm>
          <a:prstGeom prst="straightConnector1">
            <a:avLst/>
          </a:prstGeom>
          <a:noFill/>
          <a:ln cap="flat" cmpd="sng" w="19050">
            <a:solidFill>
              <a:srgbClr val="000099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893" name="Google Shape;893;p34"/>
          <p:cNvSpPr/>
          <p:nvPr/>
        </p:nvSpPr>
        <p:spPr>
          <a:xfrm>
            <a:off x="4867756" y="3493067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94" name="Google Shape;894;p34"/>
          <p:cNvCxnSpPr>
            <a:stCxn id="893" idx="1"/>
          </p:cNvCxnSpPr>
          <p:nvPr/>
        </p:nvCxnSpPr>
        <p:spPr>
          <a:xfrm rot="10800000">
            <a:off x="4652356" y="3619367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5" name="Google Shape;895;p34"/>
          <p:cNvCxnSpPr>
            <a:stCxn id="896" idx="1"/>
            <a:endCxn id="897" idx="3"/>
          </p:cNvCxnSpPr>
          <p:nvPr/>
        </p:nvCxnSpPr>
        <p:spPr>
          <a:xfrm rot="10800000">
            <a:off x="2353136" y="3629294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8" name="Google Shape;898;p34"/>
          <p:cNvCxnSpPr>
            <a:stCxn id="899" idx="1"/>
            <a:endCxn id="896" idx="3"/>
          </p:cNvCxnSpPr>
          <p:nvPr/>
        </p:nvCxnSpPr>
        <p:spPr>
          <a:xfrm rot="10800000">
            <a:off x="2805567" y="3629294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00" name="Google Shape;900;p34"/>
          <p:cNvSpPr/>
          <p:nvPr/>
        </p:nvSpPr>
        <p:spPr>
          <a:xfrm>
            <a:off x="743175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34"/>
          <p:cNvSpPr/>
          <p:nvPr/>
        </p:nvSpPr>
        <p:spPr>
          <a:xfrm>
            <a:off x="1195606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34"/>
          <p:cNvSpPr/>
          <p:nvPr/>
        </p:nvSpPr>
        <p:spPr>
          <a:xfrm>
            <a:off x="1648056" y="30802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34"/>
          <p:cNvSpPr/>
          <p:nvPr/>
        </p:nvSpPr>
        <p:spPr>
          <a:xfrm>
            <a:off x="2100487" y="3080298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04" name="Google Shape;904;p34"/>
          <p:cNvSpPr/>
          <p:nvPr/>
        </p:nvSpPr>
        <p:spPr>
          <a:xfrm>
            <a:off x="2552936" y="3080298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05" name="Google Shape;905;p34"/>
          <p:cNvSpPr/>
          <p:nvPr/>
        </p:nvSpPr>
        <p:spPr>
          <a:xfrm>
            <a:off x="3005377" y="3080298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06" name="Google Shape;906;p34"/>
          <p:cNvSpPr/>
          <p:nvPr/>
        </p:nvSpPr>
        <p:spPr>
          <a:xfrm>
            <a:off x="3473356" y="3080298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07" name="Google Shape;907;p34"/>
          <p:cNvSpPr/>
          <p:nvPr/>
        </p:nvSpPr>
        <p:spPr>
          <a:xfrm>
            <a:off x="3933580" y="3498898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34"/>
          <p:cNvSpPr/>
          <p:nvPr/>
        </p:nvSpPr>
        <p:spPr>
          <a:xfrm>
            <a:off x="2100487" y="3502994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34"/>
          <p:cNvSpPr/>
          <p:nvPr/>
        </p:nvSpPr>
        <p:spPr>
          <a:xfrm>
            <a:off x="2552936" y="3502994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34"/>
          <p:cNvSpPr/>
          <p:nvPr/>
        </p:nvSpPr>
        <p:spPr>
          <a:xfrm>
            <a:off x="3005367" y="3502994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34"/>
          <p:cNvSpPr/>
          <p:nvPr/>
        </p:nvSpPr>
        <p:spPr>
          <a:xfrm>
            <a:off x="2100487" y="2657592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09" name="Google Shape;909;p34"/>
          <p:cNvSpPr/>
          <p:nvPr/>
        </p:nvSpPr>
        <p:spPr>
          <a:xfrm>
            <a:off x="2537359" y="2657592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910" name="Google Shape;910;p34"/>
          <p:cNvCxnSpPr>
            <a:stCxn id="901" idx="1"/>
            <a:endCxn id="900" idx="3"/>
          </p:cNvCxnSpPr>
          <p:nvPr/>
        </p:nvCxnSpPr>
        <p:spPr>
          <a:xfrm rot="10800000">
            <a:off x="99580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1" name="Google Shape;911;p34"/>
          <p:cNvCxnSpPr>
            <a:stCxn id="902" idx="1"/>
            <a:endCxn id="901" idx="3"/>
          </p:cNvCxnSpPr>
          <p:nvPr/>
        </p:nvCxnSpPr>
        <p:spPr>
          <a:xfrm rot="10800000">
            <a:off x="144825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2" name="Google Shape;912;p34"/>
          <p:cNvCxnSpPr>
            <a:stCxn id="903" idx="1"/>
            <a:endCxn id="902" idx="3"/>
          </p:cNvCxnSpPr>
          <p:nvPr/>
        </p:nvCxnSpPr>
        <p:spPr>
          <a:xfrm rot="10800000">
            <a:off x="1900687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3" name="Google Shape;913;p34"/>
          <p:cNvCxnSpPr>
            <a:stCxn id="909" idx="1"/>
            <a:endCxn id="908" idx="3"/>
          </p:cNvCxnSpPr>
          <p:nvPr/>
        </p:nvCxnSpPr>
        <p:spPr>
          <a:xfrm rot="10800000">
            <a:off x="2353159" y="2783892"/>
            <a:ext cx="184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4" name="Google Shape;914;p34"/>
          <p:cNvCxnSpPr>
            <a:stCxn id="904" idx="1"/>
            <a:endCxn id="903" idx="3"/>
          </p:cNvCxnSpPr>
          <p:nvPr/>
        </p:nvCxnSpPr>
        <p:spPr>
          <a:xfrm rot="10800000">
            <a:off x="2353136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5" name="Google Shape;915;p34"/>
          <p:cNvCxnSpPr>
            <a:stCxn id="905" idx="1"/>
            <a:endCxn id="904" idx="3"/>
          </p:cNvCxnSpPr>
          <p:nvPr/>
        </p:nvCxnSpPr>
        <p:spPr>
          <a:xfrm rot="10800000">
            <a:off x="2805577" y="3206598"/>
            <a:ext cx="199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6" name="Google Shape;916;p34"/>
          <p:cNvCxnSpPr>
            <a:stCxn id="906" idx="1"/>
            <a:endCxn id="905" idx="3"/>
          </p:cNvCxnSpPr>
          <p:nvPr/>
        </p:nvCxnSpPr>
        <p:spPr>
          <a:xfrm rot="10800000">
            <a:off x="3257956" y="3206598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7" name="Google Shape;917;p34"/>
          <p:cNvCxnSpPr>
            <a:stCxn id="907" idx="1"/>
            <a:endCxn id="918" idx="3"/>
          </p:cNvCxnSpPr>
          <p:nvPr/>
        </p:nvCxnSpPr>
        <p:spPr>
          <a:xfrm flipH="1">
            <a:off x="3710380" y="3625198"/>
            <a:ext cx="223200" cy="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9" name="Google Shape;919;p34"/>
          <p:cNvSpPr/>
          <p:nvPr/>
        </p:nvSpPr>
        <p:spPr>
          <a:xfrm>
            <a:off x="1775880" y="3338678"/>
            <a:ext cx="324613" cy="298431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920" name="Google Shape;920;p34"/>
          <p:cNvSpPr/>
          <p:nvPr/>
        </p:nvSpPr>
        <p:spPr>
          <a:xfrm flipH="1" rot="10800000">
            <a:off x="1775880" y="2776258"/>
            <a:ext cx="324613" cy="298431"/>
          </a:xfrm>
          <a:custGeom>
            <a:rect b="b" l="l" r="r" t="t"/>
            <a:pathLst>
              <a:path extrusionOk="0" h="15855" w="17246">
                <a:moveTo>
                  <a:pt x="17246" y="15645"/>
                </a:moveTo>
                <a:cubicBezTo>
                  <a:pt x="15317" y="15624"/>
                  <a:pt x="8438" y="16205"/>
                  <a:pt x="5669" y="15520"/>
                </a:cubicBezTo>
                <a:cubicBezTo>
                  <a:pt x="2901" y="14835"/>
                  <a:pt x="1579" y="14122"/>
                  <a:pt x="635" y="11535"/>
                </a:cubicBezTo>
                <a:cubicBezTo>
                  <a:pt x="-309" y="8948"/>
                  <a:pt x="111" y="1923"/>
                  <a:pt x="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sp>
      <p:cxnSp>
        <p:nvCxnSpPr>
          <p:cNvPr id="921" name="Google Shape;921;p34"/>
          <p:cNvCxnSpPr>
            <a:stCxn id="918" idx="1"/>
          </p:cNvCxnSpPr>
          <p:nvPr/>
        </p:nvCxnSpPr>
        <p:spPr>
          <a:xfrm rot="10800000">
            <a:off x="3258285" y="3629294"/>
            <a:ext cx="199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8" name="Google Shape;918;p34"/>
          <p:cNvSpPr/>
          <p:nvPr/>
        </p:nvSpPr>
        <p:spPr>
          <a:xfrm>
            <a:off x="3457785" y="3502994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4"/>
          <p:cNvSpPr/>
          <p:nvPr/>
        </p:nvSpPr>
        <p:spPr>
          <a:xfrm>
            <a:off x="4393724" y="3489461"/>
            <a:ext cx="252600" cy="252600"/>
          </a:xfrm>
          <a:prstGeom prst="rect">
            <a:avLst/>
          </a:prstGeom>
          <a:solidFill>
            <a:srgbClr val="80D313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23" name="Google Shape;923;p34"/>
          <p:cNvCxnSpPr>
            <a:stCxn id="922" idx="1"/>
          </p:cNvCxnSpPr>
          <p:nvPr/>
        </p:nvCxnSpPr>
        <p:spPr>
          <a:xfrm rot="10800000">
            <a:off x="4178324" y="3615761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4" name="Google Shape;924;p34"/>
          <p:cNvSpPr txBox="1"/>
          <p:nvPr/>
        </p:nvSpPr>
        <p:spPr>
          <a:xfrm>
            <a:off x="101325" y="2341630"/>
            <a:ext cx="1196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5" name="Google Shape;925;p34"/>
          <p:cNvSpPr/>
          <p:nvPr/>
        </p:nvSpPr>
        <p:spPr>
          <a:xfrm>
            <a:off x="3928882" y="3076455"/>
            <a:ext cx="252600" cy="252600"/>
          </a:xfrm>
          <a:prstGeom prst="rect">
            <a:avLst/>
          </a:prstGeom>
          <a:solidFill>
            <a:srgbClr val="EB4B4B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cxnSp>
        <p:nvCxnSpPr>
          <p:cNvPr id="926" name="Google Shape;926;p34"/>
          <p:cNvCxnSpPr>
            <a:stCxn id="925" idx="1"/>
          </p:cNvCxnSpPr>
          <p:nvPr/>
        </p:nvCxnSpPr>
        <p:spPr>
          <a:xfrm rot="10800000">
            <a:off x="3713482" y="3202755"/>
            <a:ext cx="215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9" name="Google Shape;889;p34"/>
          <p:cNvSpPr txBox="1"/>
          <p:nvPr/>
        </p:nvSpPr>
        <p:spPr>
          <a:xfrm>
            <a:off x="2790000" y="25761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1" name="Google Shape;891;p34"/>
          <p:cNvSpPr txBox="1"/>
          <p:nvPr/>
        </p:nvSpPr>
        <p:spPr>
          <a:xfrm>
            <a:off x="4218625" y="3033625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5" name="Google Shape;885;p34"/>
          <p:cNvSpPr txBox="1"/>
          <p:nvPr/>
        </p:nvSpPr>
        <p:spPr>
          <a:xfrm>
            <a:off x="5137350" y="3421550"/>
            <a:ext cx="60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BR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-25000"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0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3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2" name="Google Shape;932;p35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Outline</a:t>
            </a:r>
            <a:endParaRPr sz="2250"/>
          </a:p>
        </p:txBody>
      </p:sp>
      <p:sp>
        <p:nvSpPr>
          <p:cNvPr id="933" name="Google Shape;933;p35"/>
          <p:cNvSpPr txBox="1"/>
          <p:nvPr>
            <p:ph idx="1" type="body"/>
          </p:nvPr>
        </p:nvSpPr>
        <p:spPr>
          <a:xfrm>
            <a:off x="1498800" y="1428750"/>
            <a:ext cx="6146400" cy="27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</a:t>
            </a:r>
            <a:r>
              <a:rPr lang="en" sz="1400"/>
              <a:t>mpossibility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1: one infinite branch belongs one source pool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2: no general solution to Blockchain Decision Problem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KPT</a:t>
            </a:r>
            <a:r>
              <a:rPr lang="en"/>
              <a:t>: Known Propagation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KSM</a:t>
            </a:r>
            <a:r>
              <a:rPr lang="en"/>
              <a:t>: Known Source Pool Membership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  <a:highlight>
                  <a:srgbClr val="E4E4FF"/>
                </a:highlight>
              </a:rPr>
              <a:t>algorithms </a:t>
            </a:r>
            <a:r>
              <a:rPr lang="en">
                <a:solidFill>
                  <a:srgbClr val="000099"/>
                </a:solidFill>
                <a:highlight>
                  <a:srgbClr val="E4E4FF"/>
                </a:highlight>
              </a:rPr>
              <a:t>p</a:t>
            </a:r>
            <a:r>
              <a:rPr lang="en" sz="1400">
                <a:solidFill>
                  <a:srgbClr val="000099"/>
                </a:solidFill>
                <a:highlight>
                  <a:srgbClr val="E4E4FF"/>
                </a:highlight>
              </a:rPr>
              <a:t>erformance evaluation</a:t>
            </a:r>
            <a:endParaRPr sz="1400">
              <a:solidFill>
                <a:srgbClr val="000099"/>
              </a:solidFill>
              <a:highlight>
                <a:srgbClr val="E4E4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934" name="Google Shape;934;p35"/>
          <p:cNvGrpSpPr/>
          <p:nvPr/>
        </p:nvGrpSpPr>
        <p:grpSpPr>
          <a:xfrm>
            <a:off x="2397774" y="4068625"/>
            <a:ext cx="4348452" cy="1112720"/>
            <a:chOff x="2334749" y="4247475"/>
            <a:chExt cx="4348452" cy="1112720"/>
          </a:xfrm>
        </p:grpSpPr>
        <p:sp>
          <p:nvSpPr>
            <p:cNvPr id="935" name="Google Shape;935;p35"/>
            <p:cNvSpPr txBox="1"/>
            <p:nvPr/>
          </p:nvSpPr>
          <p:spPr>
            <a:xfrm>
              <a:off x="2334749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936" name="Google Shape;936;p35"/>
            <p:cNvSpPr txBox="1"/>
            <p:nvPr/>
          </p:nvSpPr>
          <p:spPr>
            <a:xfrm>
              <a:off x="2732098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37" name="Google Shape;937;p35"/>
            <p:cNvCxnSpPr>
              <a:stCxn id="936" idx="1"/>
              <a:endCxn id="935" idx="3"/>
            </p:cNvCxnSpPr>
            <p:nvPr/>
          </p:nvCxnSpPr>
          <p:spPr>
            <a:xfrm rot="10800000">
              <a:off x="2528998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38" name="Google Shape;938;p35"/>
            <p:cNvSpPr txBox="1"/>
            <p:nvPr/>
          </p:nvSpPr>
          <p:spPr>
            <a:xfrm>
              <a:off x="3129296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39" name="Google Shape;939;p35"/>
            <p:cNvCxnSpPr>
              <a:stCxn id="938" idx="1"/>
            </p:cNvCxnSpPr>
            <p:nvPr/>
          </p:nvCxnSpPr>
          <p:spPr>
            <a:xfrm rot="10800000">
              <a:off x="2926196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40" name="Google Shape;940;p35"/>
            <p:cNvSpPr txBox="1"/>
            <p:nvPr/>
          </p:nvSpPr>
          <p:spPr>
            <a:xfrm>
              <a:off x="3594194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41" name="Google Shape;941;p35"/>
            <p:cNvCxnSpPr>
              <a:stCxn id="940" idx="1"/>
              <a:endCxn id="938" idx="3"/>
            </p:cNvCxnSpPr>
            <p:nvPr/>
          </p:nvCxnSpPr>
          <p:spPr>
            <a:xfrm flipH="1">
              <a:off x="3323294" y="4617204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42" name="Google Shape;942;p35"/>
            <p:cNvSpPr txBox="1"/>
            <p:nvPr/>
          </p:nvSpPr>
          <p:spPr>
            <a:xfrm>
              <a:off x="3594194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43" name="Google Shape;943;p35"/>
            <p:cNvCxnSpPr>
              <a:stCxn id="942" idx="1"/>
              <a:endCxn id="938" idx="3"/>
            </p:cNvCxnSpPr>
            <p:nvPr/>
          </p:nvCxnSpPr>
          <p:spPr>
            <a:xfrm rot="10800000">
              <a:off x="3323294" y="4828456"/>
              <a:ext cx="270900" cy="367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44" name="Google Shape;944;p35"/>
            <p:cNvSpPr txBox="1"/>
            <p:nvPr/>
          </p:nvSpPr>
          <p:spPr>
            <a:xfrm>
              <a:off x="3991392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945" name="Google Shape;945;p35"/>
            <p:cNvCxnSpPr>
              <a:stCxn id="944" idx="1"/>
            </p:cNvCxnSpPr>
            <p:nvPr/>
          </p:nvCxnSpPr>
          <p:spPr>
            <a:xfrm rot="10800000">
              <a:off x="3788292" y="4617204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46" name="Google Shape;946;p35"/>
            <p:cNvSpPr txBox="1"/>
            <p:nvPr/>
          </p:nvSpPr>
          <p:spPr>
            <a:xfrm>
              <a:off x="3991392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947" name="Google Shape;947;p35"/>
            <p:cNvCxnSpPr>
              <a:stCxn id="946" idx="1"/>
            </p:cNvCxnSpPr>
            <p:nvPr/>
          </p:nvCxnSpPr>
          <p:spPr>
            <a:xfrm rot="10800000">
              <a:off x="3788292" y="5196256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48" name="Google Shape;948;p35"/>
            <p:cNvCxnSpPr/>
            <p:nvPr/>
          </p:nvCxnSpPr>
          <p:spPr>
            <a:xfrm rot="10800000">
              <a:off x="4185491" y="518914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49" name="Google Shape;949;p35"/>
            <p:cNvSpPr txBox="1"/>
            <p:nvPr/>
          </p:nvSpPr>
          <p:spPr>
            <a:xfrm>
              <a:off x="4456390" y="4252141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50" name="Google Shape;950;p35"/>
            <p:cNvCxnSpPr>
              <a:stCxn id="949" idx="1"/>
            </p:cNvCxnSpPr>
            <p:nvPr/>
          </p:nvCxnSpPr>
          <p:spPr>
            <a:xfrm flipH="1">
              <a:off x="4185490" y="4406041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51" name="Google Shape;951;p35"/>
            <p:cNvSpPr txBox="1"/>
            <p:nvPr/>
          </p:nvSpPr>
          <p:spPr>
            <a:xfrm>
              <a:off x="5377086" y="4968953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52" name="Google Shape;952;p35"/>
            <p:cNvCxnSpPr>
              <a:stCxn id="951" idx="1"/>
            </p:cNvCxnSpPr>
            <p:nvPr/>
          </p:nvCxnSpPr>
          <p:spPr>
            <a:xfrm rot="10800000">
              <a:off x="5106186" y="4901753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53" name="Google Shape;953;p35"/>
            <p:cNvSpPr txBox="1"/>
            <p:nvPr/>
          </p:nvSpPr>
          <p:spPr>
            <a:xfrm>
              <a:off x="4388591" y="5052395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54" name="Google Shape;954;p35"/>
            <p:cNvCxnSpPr>
              <a:stCxn id="955" idx="1"/>
              <a:endCxn id="953" idx="3"/>
            </p:cNvCxnSpPr>
            <p:nvPr/>
          </p:nvCxnSpPr>
          <p:spPr>
            <a:xfrm flipH="1">
              <a:off x="4582838" y="4910772"/>
              <a:ext cx="328500" cy="295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56" name="Google Shape;956;p35"/>
            <p:cNvSpPr txBox="1"/>
            <p:nvPr/>
          </p:nvSpPr>
          <p:spPr>
            <a:xfrm>
              <a:off x="5774501" y="4247475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955" name="Google Shape;955;p35"/>
            <p:cNvSpPr txBox="1"/>
            <p:nvPr/>
          </p:nvSpPr>
          <p:spPr>
            <a:xfrm>
              <a:off x="4911338" y="4756872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957" name="Google Shape;957;p35"/>
            <p:cNvSpPr txBox="1"/>
            <p:nvPr/>
          </p:nvSpPr>
          <p:spPr>
            <a:xfrm>
              <a:off x="4456390" y="4665835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58" name="Google Shape;958;p35"/>
            <p:cNvCxnSpPr>
              <a:stCxn id="957" idx="1"/>
            </p:cNvCxnSpPr>
            <p:nvPr/>
          </p:nvCxnSpPr>
          <p:spPr>
            <a:xfrm rot="10800000">
              <a:off x="4185490" y="4598635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59" name="Google Shape;959;p35"/>
            <p:cNvCxnSpPr/>
            <p:nvPr/>
          </p:nvCxnSpPr>
          <p:spPr>
            <a:xfrm rot="10800000">
              <a:off x="5571185" y="5115748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60" name="Google Shape;960;p35"/>
            <p:cNvSpPr txBox="1"/>
            <p:nvPr/>
          </p:nvSpPr>
          <p:spPr>
            <a:xfrm>
              <a:off x="5377086" y="4499964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961" name="Google Shape;961;p35"/>
            <p:cNvCxnSpPr>
              <a:stCxn id="960" idx="1"/>
              <a:endCxn id="955" idx="3"/>
            </p:cNvCxnSpPr>
            <p:nvPr/>
          </p:nvCxnSpPr>
          <p:spPr>
            <a:xfrm flipH="1">
              <a:off x="5105586" y="4653864"/>
              <a:ext cx="271500" cy="256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62" name="Google Shape;962;p35"/>
            <p:cNvSpPr txBox="1"/>
            <p:nvPr/>
          </p:nvSpPr>
          <p:spPr>
            <a:xfrm>
              <a:off x="5774501" y="4693883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963" name="Google Shape;963;p35"/>
            <p:cNvCxnSpPr/>
            <p:nvPr/>
          </p:nvCxnSpPr>
          <p:spPr>
            <a:xfrm rot="10800000">
              <a:off x="5571185" y="464676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3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9" name="Google Shape;969;p36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Performance Evaluation Setup</a:t>
            </a:r>
            <a:endParaRPr sz="2250"/>
          </a:p>
        </p:txBody>
      </p:sp>
      <p:sp>
        <p:nvSpPr>
          <p:cNvPr id="970" name="Google Shape;970;p36"/>
          <p:cNvSpPr txBox="1"/>
          <p:nvPr>
            <p:ph idx="1" type="body"/>
          </p:nvPr>
        </p:nvSpPr>
        <p:spPr>
          <a:xfrm>
            <a:off x="311700" y="1140825"/>
            <a:ext cx="8520600" cy="13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generated dynamic topologies as follows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m</a:t>
            </a:r>
            <a:r>
              <a:rPr lang="en" sz="1400">
                <a:solidFill>
                  <a:schemeClr val="dk1"/>
                </a:solidFill>
              </a:rPr>
              <a:t>aximum number of neighbors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mx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≤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500">
                <a:solidFill>
                  <a:schemeClr val="dk1"/>
                </a:solidFill>
              </a:rPr>
              <a:t>1</a:t>
            </a:r>
            <a:r>
              <a:rPr lang="en" sz="1400">
                <a:solidFill>
                  <a:schemeClr val="dk1"/>
                </a:solidFill>
              </a:rPr>
              <a:t> is fixed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e</a:t>
            </a:r>
            <a:r>
              <a:rPr lang="en" sz="1400">
                <a:solidFill>
                  <a:schemeClr val="dk1"/>
                </a:solidFill>
              </a:rPr>
              <a:t>ach round, for every miner, number of actual neighbors</a:t>
            </a:r>
            <a:r>
              <a:rPr lang="en"/>
              <a:t>, </a:t>
            </a:r>
            <a:r>
              <a:rPr i="1" lang="en" sz="16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/>
              <a:t>,</a:t>
            </a:r>
            <a:r>
              <a:rPr lang="en" sz="1400">
                <a:solidFill>
                  <a:schemeClr val="dk1"/>
                </a:solidFill>
              </a:rPr>
              <a:t> was selected uniformly at random from 0 to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mx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i="1" lang="en" sz="16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/>
              <a:t> number of unique </a:t>
            </a:r>
            <a:r>
              <a:rPr lang="en" sz="1400">
                <a:solidFill>
                  <a:schemeClr val="dk1"/>
                </a:solidFill>
              </a:rPr>
              <a:t>neighbor identifiers were </a:t>
            </a:r>
            <a:r>
              <a:rPr lang="en"/>
              <a:t>then </a:t>
            </a:r>
            <a:r>
              <a:rPr lang="en" sz="1400">
                <a:solidFill>
                  <a:schemeClr val="dk1"/>
                </a:solidFill>
              </a:rPr>
              <a:t>selected randomly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971" name="Google Shape;971;p36"/>
          <p:cNvSpPr/>
          <p:nvPr/>
        </p:nvSpPr>
        <p:spPr>
          <a:xfrm>
            <a:off x="581775" y="4083499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2" name="Google Shape;972;p36"/>
          <p:cNvSpPr/>
          <p:nvPr/>
        </p:nvSpPr>
        <p:spPr>
          <a:xfrm>
            <a:off x="581775" y="3275052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3" name="Google Shape;973;p36"/>
          <p:cNvSpPr/>
          <p:nvPr/>
        </p:nvSpPr>
        <p:spPr>
          <a:xfrm>
            <a:off x="1464704" y="2805556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4" name="Google Shape;974;p36"/>
          <p:cNvSpPr/>
          <p:nvPr/>
        </p:nvSpPr>
        <p:spPr>
          <a:xfrm>
            <a:off x="1243692" y="4659685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5" name="Google Shape;975;p36"/>
          <p:cNvSpPr/>
          <p:nvPr/>
        </p:nvSpPr>
        <p:spPr>
          <a:xfrm>
            <a:off x="2347633" y="2762875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6" name="Google Shape;976;p36"/>
          <p:cNvSpPr/>
          <p:nvPr/>
        </p:nvSpPr>
        <p:spPr>
          <a:xfrm>
            <a:off x="3553916" y="4147495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7" name="Google Shape;977;p36"/>
          <p:cNvSpPr/>
          <p:nvPr/>
        </p:nvSpPr>
        <p:spPr>
          <a:xfrm>
            <a:off x="2942494" y="4766376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8" name="Google Shape;978;p36"/>
          <p:cNvSpPr/>
          <p:nvPr/>
        </p:nvSpPr>
        <p:spPr>
          <a:xfrm>
            <a:off x="2070241" y="4882441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9" name="Google Shape;979;p36"/>
          <p:cNvSpPr txBox="1"/>
          <p:nvPr/>
        </p:nvSpPr>
        <p:spPr>
          <a:xfrm>
            <a:off x="4302025" y="2857500"/>
            <a:ext cx="4016100" cy="819300"/>
          </a:xfrm>
          <a:prstGeom prst="rect">
            <a:avLst/>
          </a:prstGeom>
          <a:solidFill>
            <a:srgbClr val="E4E4FF">
              <a:alpha val="60710"/>
            </a:srgbClr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numberOfNeighbors = 4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uniqueIDsOfNeighbors = {2, 3, 5, 7}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80" name="Google Shape;980;p36"/>
          <p:cNvCxnSpPr>
            <a:stCxn id="979" idx="1"/>
          </p:cNvCxnSpPr>
          <p:nvPr/>
        </p:nvCxnSpPr>
        <p:spPr>
          <a:xfrm flipH="1">
            <a:off x="2447725" y="3267150"/>
            <a:ext cx="1854300" cy="624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981" name="Google Shape;981;p36"/>
          <p:cNvCxnSpPr>
            <a:stCxn id="982" idx="2"/>
          </p:cNvCxnSpPr>
          <p:nvPr/>
        </p:nvCxnSpPr>
        <p:spPr>
          <a:xfrm rot="10800000">
            <a:off x="1083541" y="3629095"/>
            <a:ext cx="986700" cy="326400"/>
          </a:xfrm>
          <a:prstGeom prst="straightConnector1">
            <a:avLst/>
          </a:prstGeom>
          <a:noFill/>
          <a:ln cap="flat" cmpd="sng" w="28575">
            <a:solidFill>
              <a:srgbClr val="28C2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3" name="Google Shape;983;p36"/>
          <p:cNvCxnSpPr>
            <a:endCxn id="973" idx="5"/>
          </p:cNvCxnSpPr>
          <p:nvPr/>
        </p:nvCxnSpPr>
        <p:spPr>
          <a:xfrm rot="10800000">
            <a:off x="1901809" y="3242661"/>
            <a:ext cx="330900" cy="534600"/>
          </a:xfrm>
          <a:prstGeom prst="straightConnector1">
            <a:avLst/>
          </a:prstGeom>
          <a:noFill/>
          <a:ln cap="flat" cmpd="sng" w="28575">
            <a:solidFill>
              <a:srgbClr val="28C2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4" name="Google Shape;984;p36"/>
          <p:cNvCxnSpPr>
            <a:stCxn id="982" idx="5"/>
            <a:endCxn id="976" idx="2"/>
          </p:cNvCxnSpPr>
          <p:nvPr/>
        </p:nvCxnSpPr>
        <p:spPr>
          <a:xfrm>
            <a:off x="2507346" y="4136549"/>
            <a:ext cx="1046700" cy="267000"/>
          </a:xfrm>
          <a:prstGeom prst="straightConnector1">
            <a:avLst/>
          </a:prstGeom>
          <a:noFill/>
          <a:ln cap="flat" cmpd="sng" w="28575">
            <a:solidFill>
              <a:srgbClr val="28C2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5" name="Google Shape;985;p36"/>
          <p:cNvCxnSpPr>
            <a:stCxn id="982" idx="4"/>
            <a:endCxn id="978" idx="0"/>
          </p:cNvCxnSpPr>
          <p:nvPr/>
        </p:nvCxnSpPr>
        <p:spPr>
          <a:xfrm>
            <a:off x="2326291" y="4211545"/>
            <a:ext cx="0" cy="670800"/>
          </a:xfrm>
          <a:prstGeom prst="straightConnector1">
            <a:avLst/>
          </a:prstGeom>
          <a:noFill/>
          <a:ln cap="flat" cmpd="sng" w="28575">
            <a:solidFill>
              <a:srgbClr val="28C2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2" name="Google Shape;982;p36"/>
          <p:cNvSpPr/>
          <p:nvPr/>
        </p:nvSpPr>
        <p:spPr>
          <a:xfrm>
            <a:off x="2070241" y="3699445"/>
            <a:ext cx="512100" cy="512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3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91" name="Google Shape;991;p37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Performance Evaluation Setup</a:t>
            </a:r>
            <a:endParaRPr sz="2250"/>
          </a:p>
        </p:txBody>
      </p:sp>
      <p:sp>
        <p:nvSpPr>
          <p:cNvPr id="992" name="Google Shape;992;p37"/>
          <p:cNvSpPr txBox="1"/>
          <p:nvPr>
            <p:ph idx="1" type="body"/>
          </p:nvPr>
        </p:nvSpPr>
        <p:spPr>
          <a:xfrm>
            <a:off x="1895850" y="1866275"/>
            <a:ext cx="5352300" cy="280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simulated using QUANTAS abstract simulator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</a:t>
            </a:r>
            <a:r>
              <a:rPr lang="en" sz="1400"/>
              <a:t>hance of mining</a:t>
            </a:r>
            <a:r>
              <a:rPr lang="en"/>
              <a:t>:</a:t>
            </a:r>
            <a:r>
              <a:rPr lang="en" sz="1400">
                <a:solidFill>
                  <a:schemeClr val="dk1"/>
                </a:solidFill>
              </a:rPr>
              <a:t> 2.5%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a</a:t>
            </a:r>
            <a:r>
              <a:rPr lang="en" sz="1400">
                <a:solidFill>
                  <a:srgbClr val="000099"/>
                </a:solidFill>
              </a:rPr>
              <a:t>cceptance rate</a:t>
            </a:r>
            <a:r>
              <a:rPr lang="en">
                <a:solidFill>
                  <a:srgbClr val="000099"/>
                </a:solidFill>
              </a:rPr>
              <a:t> - </a:t>
            </a:r>
            <a:r>
              <a:rPr lang="en"/>
              <a:t>r</a:t>
            </a:r>
            <a:r>
              <a:rPr lang="en" sz="1400">
                <a:solidFill>
                  <a:schemeClr val="dk1"/>
                </a:solidFill>
              </a:rPr>
              <a:t>atio of accepted vs. generated blocks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c</a:t>
            </a:r>
            <a:r>
              <a:rPr lang="en" sz="1400">
                <a:solidFill>
                  <a:srgbClr val="000099"/>
                </a:solidFill>
              </a:rPr>
              <a:t>onfirmation time</a:t>
            </a:r>
            <a:r>
              <a:rPr lang="en" sz="1400">
                <a:solidFill>
                  <a:schemeClr val="dk1"/>
                </a:solidFill>
              </a:rPr>
              <a:t> (for particular block)</a:t>
            </a:r>
            <a:r>
              <a:rPr lang="en"/>
              <a:t> - </a:t>
            </a:r>
            <a:r>
              <a:rPr lang="en" sz="1400">
                <a:solidFill>
                  <a:schemeClr val="dk1"/>
                </a:solidFill>
              </a:rPr>
              <a:t>number of rounds from the round when the block was generated till the round when the last miner outputs the confirmation decision (experiments only record accepted blocks)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</a:t>
            </a:r>
            <a:r>
              <a:rPr lang="en" sz="1400">
                <a:solidFill>
                  <a:schemeClr val="dk1"/>
                </a:solidFill>
              </a:rPr>
              <a:t>ll data points are an average of 10 experiments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38"/>
          <p:cNvSpPr/>
          <p:nvPr/>
        </p:nvSpPr>
        <p:spPr>
          <a:xfrm>
            <a:off x="6011225" y="3169700"/>
            <a:ext cx="2910900" cy="636300"/>
          </a:xfrm>
          <a:prstGeom prst="rect">
            <a:avLst/>
          </a:prstGeom>
          <a:solidFill>
            <a:srgbClr val="E4E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38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Pool Membership</a:t>
            </a:r>
            <a:endParaRPr/>
          </a:p>
        </p:txBody>
      </p:sp>
      <p:sp>
        <p:nvSpPr>
          <p:cNvPr id="999" name="Google Shape;999;p3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00" name="Google Shape;100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00" y="1174126"/>
            <a:ext cx="5854124" cy="418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1" name="Google Shape;1001;p38"/>
          <p:cNvSpPr txBox="1"/>
          <p:nvPr>
            <p:ph idx="1" type="body"/>
          </p:nvPr>
        </p:nvSpPr>
        <p:spPr>
          <a:xfrm>
            <a:off x="6085025" y="1146800"/>
            <a:ext cx="2837100" cy="26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block is accepted if everyone is mining on top of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</a:t>
            </a:r>
            <a:r>
              <a:rPr lang="en">
                <a:solidFill>
                  <a:schemeClr val="dk1"/>
                </a:solidFill>
              </a:rPr>
              <a:t>omplete network from rounds 0 to 99, ⌊25⌋% of miners were selected to be the source pool from 100 to 199, and complete network thereafter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99"/>
                </a:solidFill>
              </a:rPr>
              <a:t>dip caused by the source pool miners not receiving the blocks!</a:t>
            </a:r>
            <a:endParaRPr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39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Pool Membership</a:t>
            </a:r>
            <a:endParaRPr/>
          </a:p>
        </p:txBody>
      </p:sp>
      <p:sp>
        <p:nvSpPr>
          <p:cNvPr id="1007" name="Google Shape;1007;p3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8" name="Google Shape;1008;p39"/>
          <p:cNvSpPr/>
          <p:nvPr/>
        </p:nvSpPr>
        <p:spPr>
          <a:xfrm>
            <a:off x="712059" y="2267792"/>
            <a:ext cx="1646400" cy="1646400"/>
          </a:xfrm>
          <a:prstGeom prst="ellipse">
            <a:avLst/>
          </a:prstGeom>
          <a:solidFill>
            <a:srgbClr val="FFE6B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</a:t>
            </a:r>
            <a:endParaRPr/>
          </a:p>
        </p:txBody>
      </p:sp>
      <p:sp>
        <p:nvSpPr>
          <p:cNvPr id="1009" name="Google Shape;1009;p39"/>
          <p:cNvSpPr/>
          <p:nvPr/>
        </p:nvSpPr>
        <p:spPr>
          <a:xfrm>
            <a:off x="6501638" y="2267752"/>
            <a:ext cx="1646400" cy="1646400"/>
          </a:xfrm>
          <a:prstGeom prst="ellipse">
            <a:avLst/>
          </a:prstGeom>
          <a:solidFill>
            <a:srgbClr val="FFE6B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complete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network</a:t>
            </a:r>
            <a:endParaRPr/>
          </a:p>
        </p:txBody>
      </p:sp>
      <p:sp>
        <p:nvSpPr>
          <p:cNvPr id="1010" name="Google Shape;1010;p39"/>
          <p:cNvSpPr/>
          <p:nvPr/>
        </p:nvSpPr>
        <p:spPr>
          <a:xfrm>
            <a:off x="3939550" y="1844200"/>
            <a:ext cx="981000" cy="981000"/>
          </a:xfrm>
          <a:prstGeom prst="ellipse">
            <a:avLst/>
          </a:prstGeom>
          <a:solidFill>
            <a:srgbClr val="FF81C9">
              <a:alpha val="39290"/>
            </a:srgbClr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⌊</a:t>
            </a:r>
            <a:r>
              <a:rPr lang="en"/>
              <a:t>25</a:t>
            </a:r>
            <a:r>
              <a:rPr lang="en">
                <a:solidFill>
                  <a:schemeClr val="dk1"/>
                </a:solidFill>
              </a:rPr>
              <a:t>⌋</a:t>
            </a:r>
            <a:r>
              <a:rPr lang="en"/>
              <a:t>%</a:t>
            </a:r>
            <a:endParaRPr/>
          </a:p>
        </p:txBody>
      </p:sp>
      <p:sp>
        <p:nvSpPr>
          <p:cNvPr id="1011" name="Google Shape;1011;p39"/>
          <p:cNvSpPr/>
          <p:nvPr/>
        </p:nvSpPr>
        <p:spPr>
          <a:xfrm>
            <a:off x="3773641" y="3227334"/>
            <a:ext cx="1312800" cy="1312800"/>
          </a:xfrm>
          <a:prstGeom prst="ellipse">
            <a:avLst/>
          </a:prstGeom>
          <a:solidFill>
            <a:srgbClr val="CBEE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12" name="Google Shape;1012;p39"/>
          <p:cNvCxnSpPr>
            <a:stCxn id="1010" idx="4"/>
            <a:endCxn id="1011" idx="0"/>
          </p:cNvCxnSpPr>
          <p:nvPr/>
        </p:nvCxnSpPr>
        <p:spPr>
          <a:xfrm>
            <a:off x="4430050" y="2825200"/>
            <a:ext cx="0" cy="402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3" name="Google Shape;1013;p39"/>
          <p:cNvSpPr txBox="1"/>
          <p:nvPr/>
        </p:nvSpPr>
        <p:spPr>
          <a:xfrm>
            <a:off x="854550" y="5014975"/>
            <a:ext cx="136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0-99</a:t>
            </a:r>
            <a:endParaRPr/>
          </a:p>
        </p:txBody>
      </p:sp>
      <p:sp>
        <p:nvSpPr>
          <p:cNvPr id="1014" name="Google Shape;1014;p39"/>
          <p:cNvSpPr txBox="1"/>
          <p:nvPr/>
        </p:nvSpPr>
        <p:spPr>
          <a:xfrm>
            <a:off x="3566796" y="5014975"/>
            <a:ext cx="172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100-199</a:t>
            </a:r>
            <a:endParaRPr/>
          </a:p>
        </p:txBody>
      </p:sp>
      <p:sp>
        <p:nvSpPr>
          <p:cNvPr id="1015" name="Google Shape;1015;p39"/>
          <p:cNvSpPr txBox="1"/>
          <p:nvPr/>
        </p:nvSpPr>
        <p:spPr>
          <a:xfrm>
            <a:off x="6551750" y="5014875"/>
            <a:ext cx="154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200-299</a:t>
            </a:r>
            <a:endParaRPr/>
          </a:p>
        </p:txBody>
      </p:sp>
      <p:sp>
        <p:nvSpPr>
          <p:cNvPr id="1016" name="Google Shape;1016;p39"/>
          <p:cNvSpPr txBox="1"/>
          <p:nvPr/>
        </p:nvSpPr>
        <p:spPr>
          <a:xfrm>
            <a:off x="854550" y="4665725"/>
            <a:ext cx="136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rounds:</a:t>
            </a:r>
            <a:endParaRPr/>
          </a:p>
        </p:txBody>
      </p:sp>
      <p:sp>
        <p:nvSpPr>
          <p:cNvPr id="1017" name="Google Shape;1017;p39"/>
          <p:cNvSpPr txBox="1"/>
          <p:nvPr/>
        </p:nvSpPr>
        <p:spPr>
          <a:xfrm>
            <a:off x="3749350" y="4665725"/>
            <a:ext cx="136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rounds:</a:t>
            </a:r>
            <a:endParaRPr/>
          </a:p>
        </p:txBody>
      </p:sp>
      <p:sp>
        <p:nvSpPr>
          <p:cNvPr id="1018" name="Google Shape;1018;p39"/>
          <p:cNvSpPr txBox="1"/>
          <p:nvPr/>
        </p:nvSpPr>
        <p:spPr>
          <a:xfrm>
            <a:off x="6644150" y="4665725"/>
            <a:ext cx="136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rounds:</a:t>
            </a:r>
            <a:endParaRPr/>
          </a:p>
        </p:txBody>
      </p:sp>
      <p:sp>
        <p:nvSpPr>
          <p:cNvPr id="1019" name="Google Shape;1019;p39"/>
          <p:cNvSpPr txBox="1"/>
          <p:nvPr/>
        </p:nvSpPr>
        <p:spPr>
          <a:xfrm>
            <a:off x="471150" y="1103025"/>
            <a:ext cx="2277900" cy="585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o</a:t>
            </a:r>
            <a:r>
              <a:rPr lang="en" sz="1300"/>
              <a:t>ne mining pool containing entire network</a:t>
            </a:r>
            <a:endParaRPr sz="1300"/>
          </a:p>
        </p:txBody>
      </p:sp>
      <p:sp>
        <p:nvSpPr>
          <p:cNvPr id="1020" name="Google Shape;1020;p39"/>
          <p:cNvSpPr txBox="1"/>
          <p:nvPr/>
        </p:nvSpPr>
        <p:spPr>
          <a:xfrm>
            <a:off x="3365950" y="1103025"/>
            <a:ext cx="2128200" cy="585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n</a:t>
            </a:r>
            <a:r>
              <a:rPr lang="en" sz="1300"/>
              <a:t>etwork split into two mining pools</a:t>
            </a:r>
            <a:endParaRPr sz="1300"/>
          </a:p>
        </p:txBody>
      </p:sp>
      <p:sp>
        <p:nvSpPr>
          <p:cNvPr id="1021" name="Google Shape;1021;p39"/>
          <p:cNvSpPr txBox="1"/>
          <p:nvPr/>
        </p:nvSpPr>
        <p:spPr>
          <a:xfrm>
            <a:off x="6185900" y="1103025"/>
            <a:ext cx="2277900" cy="585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o</a:t>
            </a:r>
            <a:r>
              <a:rPr lang="en" sz="1300"/>
              <a:t>ne mining pool containing entire network</a:t>
            </a:r>
            <a:endParaRPr sz="13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40"/>
          <p:cNvSpPr/>
          <p:nvPr/>
        </p:nvSpPr>
        <p:spPr>
          <a:xfrm>
            <a:off x="6011225" y="3169700"/>
            <a:ext cx="2910900" cy="636300"/>
          </a:xfrm>
          <a:prstGeom prst="rect">
            <a:avLst/>
          </a:prstGeom>
          <a:solidFill>
            <a:srgbClr val="E4E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7" name="Google Shape;1027;p40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Pool Membership</a:t>
            </a:r>
            <a:endParaRPr/>
          </a:p>
        </p:txBody>
      </p:sp>
      <p:sp>
        <p:nvSpPr>
          <p:cNvPr id="1028" name="Google Shape;1028;p4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29" name="Google Shape;102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00" y="1174126"/>
            <a:ext cx="5854124" cy="418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0" name="Google Shape;1030;p40"/>
          <p:cNvSpPr txBox="1"/>
          <p:nvPr>
            <p:ph idx="1" type="body"/>
          </p:nvPr>
        </p:nvSpPr>
        <p:spPr>
          <a:xfrm>
            <a:off x="6085025" y="1146800"/>
            <a:ext cx="2837100" cy="26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block is accepted if everyone is mining on top of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</a:t>
            </a:r>
            <a:r>
              <a:rPr lang="en">
                <a:solidFill>
                  <a:schemeClr val="dk1"/>
                </a:solidFill>
              </a:rPr>
              <a:t>omplete network from rounds 0 to 99, ⌊25⌋% of miners were selected to be the source pool from 100 to 199, and complete network thereafter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99"/>
                </a:solidFill>
              </a:rPr>
              <a:t>dip caused by the source pool miners not receiving the blocks!</a:t>
            </a:r>
            <a:endParaRPr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41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Confirmation Time for Varying Neighborhood Size</a:t>
            </a:r>
            <a:endParaRPr/>
          </a:p>
        </p:txBody>
      </p:sp>
      <p:sp>
        <p:nvSpPr>
          <p:cNvPr id="1036" name="Google Shape;1036;p4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7" name="Google Shape;103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50" y="1280589"/>
            <a:ext cx="5737898" cy="426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38" name="Google Shape;1038;p41"/>
          <p:cNvSpPr/>
          <p:nvPr/>
        </p:nvSpPr>
        <p:spPr>
          <a:xfrm>
            <a:off x="5921425" y="3108025"/>
            <a:ext cx="3099600" cy="1291200"/>
          </a:xfrm>
          <a:prstGeom prst="rect">
            <a:avLst/>
          </a:prstGeom>
          <a:solidFill>
            <a:srgbClr val="E4E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41"/>
          <p:cNvSpPr txBox="1"/>
          <p:nvPr>
            <p:ph idx="1" type="body"/>
          </p:nvPr>
        </p:nvSpPr>
        <p:spPr>
          <a:xfrm>
            <a:off x="5921425" y="1174125"/>
            <a:ext cx="3099600" cy="30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observing how the neighborhood size affects the time it takes </a:t>
            </a:r>
            <a:r>
              <a:rPr i="1" lang="en"/>
              <a:t>KPT</a:t>
            </a:r>
            <a:r>
              <a:rPr lang="en"/>
              <a:t> and </a:t>
            </a:r>
            <a:r>
              <a:rPr i="1" lang="en"/>
              <a:t>KSM</a:t>
            </a:r>
            <a:r>
              <a:rPr lang="en">
                <a:solidFill>
                  <a:schemeClr val="dk1"/>
                </a:solidFill>
              </a:rPr>
              <a:t> to confirm the blocks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network size: 100; source pool was fixed at 75 miners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computation lengths: 12·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blocks propagate faster the more you relax the restriction on the number of actual neighbors a miner can have, causing a drop in confirmation time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"/>
          <p:cNvSpPr/>
          <p:nvPr/>
        </p:nvSpPr>
        <p:spPr>
          <a:xfrm>
            <a:off x="207325" y="2947125"/>
            <a:ext cx="8554500" cy="1747500"/>
          </a:xfrm>
          <a:prstGeom prst="rect">
            <a:avLst/>
          </a:prstGeom>
          <a:solidFill>
            <a:srgbClr val="CBE7FF">
              <a:alpha val="595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5"/>
          <p:cNvSpPr txBox="1"/>
          <p:nvPr>
            <p:ph type="title"/>
          </p:nvPr>
        </p:nvSpPr>
        <p:spPr>
          <a:xfrm>
            <a:off x="311700" y="124975"/>
            <a:ext cx="8520600" cy="7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Blockchain in Dynamic Networks</a:t>
            </a:r>
            <a:br>
              <a:rPr lang="en"/>
            </a:br>
            <a:r>
              <a:rPr lang="en"/>
              <a:t>Motivation, Model, Our Contribution</a:t>
            </a:r>
            <a:endParaRPr/>
          </a:p>
        </p:txBody>
      </p:sp>
      <p:sp>
        <p:nvSpPr>
          <p:cNvPr id="163" name="Google Shape;163;p1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4" name="Google Shape;1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325" y="2215650"/>
            <a:ext cx="8554475" cy="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5"/>
          <p:cNvSpPr txBox="1"/>
          <p:nvPr>
            <p:ph idx="1" type="body"/>
          </p:nvPr>
        </p:nvSpPr>
        <p:spPr>
          <a:xfrm>
            <a:off x="333925" y="1149825"/>
            <a:ext cx="8301300" cy="35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traditionally, </a:t>
            </a:r>
            <a:r>
              <a:rPr lang="en" sz="1400"/>
              <a:t>blockchain is considered always connected or delays are insignificant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/>
              <a:t>may not be the case if large network, long delay, or narrow bandwidth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w</a:t>
            </a:r>
            <a:r>
              <a:rPr lang="en" sz="1400">
                <a:solidFill>
                  <a:srgbClr val="000099"/>
                </a:solidFill>
              </a:rPr>
              <a:t>hat is the behavior of competitive consensus in communication-limited networks? </a:t>
            </a:r>
            <a:endParaRPr sz="1400">
              <a:solidFill>
                <a:srgbClr val="000099"/>
              </a:solidFill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9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</a:t>
            </a:r>
            <a:r>
              <a:rPr lang="en" sz="1400"/>
              <a:t>ur contribution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define</a:t>
            </a:r>
            <a:r>
              <a:rPr lang="en"/>
              <a:t> </a:t>
            </a:r>
            <a:r>
              <a:rPr lang="en" sz="1400"/>
              <a:t>the Blockchain Decision Problem for </a:t>
            </a:r>
            <a:r>
              <a:rPr lang="en"/>
              <a:t>dynamic networks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prove lack of general solution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develop</a:t>
            </a:r>
            <a:r>
              <a:rPr lang="en"/>
              <a:t> </a:t>
            </a:r>
            <a:r>
              <a:rPr lang="en" sz="1400"/>
              <a:t>algorithms </a:t>
            </a:r>
            <a:r>
              <a:rPr i="1" lang="en" sz="1400"/>
              <a:t>KPT</a:t>
            </a:r>
            <a:r>
              <a:rPr lang="en" sz="1400"/>
              <a:t> (</a:t>
            </a:r>
            <a:r>
              <a:rPr lang="en"/>
              <a:t>known</a:t>
            </a:r>
            <a:r>
              <a:rPr lang="en" sz="1400"/>
              <a:t> propagation time)  and </a:t>
            </a:r>
            <a:r>
              <a:rPr i="1" lang="en" sz="1400"/>
              <a:t>KSM</a:t>
            </a:r>
            <a:r>
              <a:rPr lang="en" sz="1400"/>
              <a:t> (</a:t>
            </a:r>
            <a:r>
              <a:rPr lang="en"/>
              <a:t>known </a:t>
            </a:r>
            <a:r>
              <a:rPr lang="en" sz="1400"/>
              <a:t>pool membership) to solve the problem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implement </a:t>
            </a:r>
            <a:r>
              <a:rPr i="1" lang="en" sz="1400"/>
              <a:t>KPT</a:t>
            </a:r>
            <a:r>
              <a:rPr lang="en" sz="1400"/>
              <a:t> and </a:t>
            </a:r>
            <a:r>
              <a:rPr i="1" lang="en" sz="1400"/>
              <a:t>KSM</a:t>
            </a:r>
            <a:r>
              <a:rPr lang="en" sz="1400"/>
              <a:t>, simulate and analyze performance</a:t>
            </a:r>
            <a:endParaRPr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3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Google Shape;1044;p4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45" name="Google Shape;104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00" y="1280589"/>
            <a:ext cx="5737898" cy="426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46" name="Google Shape;1046;p42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Acceptance Rate</a:t>
            </a:r>
            <a:r>
              <a:rPr lang="en"/>
              <a:t> for Varying Neighborhood Size</a:t>
            </a:r>
            <a:endParaRPr/>
          </a:p>
        </p:txBody>
      </p:sp>
      <p:sp>
        <p:nvSpPr>
          <p:cNvPr id="1047" name="Google Shape;1047;p42"/>
          <p:cNvSpPr/>
          <p:nvPr/>
        </p:nvSpPr>
        <p:spPr>
          <a:xfrm>
            <a:off x="5897575" y="3108025"/>
            <a:ext cx="3099600" cy="1291200"/>
          </a:xfrm>
          <a:prstGeom prst="rect">
            <a:avLst/>
          </a:prstGeom>
          <a:solidFill>
            <a:srgbClr val="E4E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42"/>
          <p:cNvSpPr txBox="1"/>
          <p:nvPr>
            <p:ph idx="1" type="body"/>
          </p:nvPr>
        </p:nvSpPr>
        <p:spPr>
          <a:xfrm>
            <a:off x="5921425" y="1174125"/>
            <a:ext cx="3051900" cy="40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observing how the neighborhood size affects the number of blocks our algorithms accept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network size: 100; source pool was fixed at 75 miners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computation lengths: </a:t>
            </a:r>
            <a:r>
              <a:rPr lang="en"/>
              <a:t>12·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blocks propagate faster the more you relax the restriction on the number of actual neighbors a miner can have, causing an increase in the number of blocks accepted</a:t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4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54" name="Google Shape;1054;p43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Confirmation Time as Network Scales Up</a:t>
            </a:r>
            <a:endParaRPr/>
          </a:p>
        </p:txBody>
      </p:sp>
      <p:pic>
        <p:nvPicPr>
          <p:cNvPr id="1055" name="Google Shape;105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50" y="1280589"/>
            <a:ext cx="5737898" cy="426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56" name="Google Shape;1056;p43"/>
          <p:cNvSpPr/>
          <p:nvPr/>
        </p:nvSpPr>
        <p:spPr>
          <a:xfrm>
            <a:off x="5921425" y="3231375"/>
            <a:ext cx="3000600" cy="1908000"/>
          </a:xfrm>
          <a:prstGeom prst="rect">
            <a:avLst/>
          </a:prstGeom>
          <a:solidFill>
            <a:srgbClr val="E4E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7" name="Google Shape;1057;p43"/>
          <p:cNvSpPr txBox="1"/>
          <p:nvPr>
            <p:ph idx="1" type="body"/>
          </p:nvPr>
        </p:nvSpPr>
        <p:spPr>
          <a:xfrm>
            <a:off x="5921425" y="1280600"/>
            <a:ext cx="3000600" cy="40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observing the performance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of the two algorithms as the network scale changes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source pool </a:t>
            </a:r>
            <a:r>
              <a:rPr lang="en"/>
              <a:t>size</a:t>
            </a:r>
            <a:r>
              <a:rPr lang="en">
                <a:solidFill>
                  <a:schemeClr val="dk1"/>
                </a:solidFill>
              </a:rPr>
              <a:t> is fixed at ⌊75⌋% of the network size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computation lengths: </a:t>
            </a:r>
            <a:r>
              <a:rPr lang="en"/>
              <a:t>12·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000099"/>
                </a:solidFill>
              </a:rPr>
              <a:t>KPT</a:t>
            </a:r>
            <a:r>
              <a:rPr lang="en">
                <a:solidFill>
                  <a:srgbClr val="000099"/>
                </a:solidFill>
              </a:rPr>
              <a:t>: more potential journeys as network size increases → </a:t>
            </a:r>
            <a:r>
              <a:rPr i="1" lang="en">
                <a:solidFill>
                  <a:srgbClr val="000099"/>
                </a:solidFill>
              </a:rPr>
              <a:t>KPT</a:t>
            </a:r>
            <a:r>
              <a:rPr lang="en">
                <a:solidFill>
                  <a:srgbClr val="000099"/>
                </a:solidFill>
              </a:rPr>
              <a:t> accepts blocks faster</a:t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99"/>
                </a:solidFill>
              </a:rPr>
              <a:t>KSM</a:t>
            </a:r>
            <a:r>
              <a:rPr lang="en">
                <a:solidFill>
                  <a:srgbClr val="000099"/>
                </a:solidFill>
              </a:rPr>
              <a:t>: more source pool members have to collaborate as network size increases → </a:t>
            </a:r>
            <a:r>
              <a:rPr i="1" lang="en">
                <a:solidFill>
                  <a:srgbClr val="000099"/>
                </a:solidFill>
              </a:rPr>
              <a:t>KSM</a:t>
            </a:r>
            <a:r>
              <a:rPr lang="en">
                <a:solidFill>
                  <a:srgbClr val="000099"/>
                </a:solidFill>
              </a:rPr>
              <a:t> accepts blocks slightly slower</a:t>
            </a:r>
            <a:endParaRPr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4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3" name="Google Shape;1063;p44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Conclusion</a:t>
            </a:r>
            <a:endParaRPr sz="2250"/>
          </a:p>
        </p:txBody>
      </p:sp>
      <p:sp>
        <p:nvSpPr>
          <p:cNvPr id="1064" name="Google Shape;1064;p44"/>
          <p:cNvSpPr txBox="1"/>
          <p:nvPr>
            <p:ph idx="1" type="body"/>
          </p:nvPr>
        </p:nvSpPr>
        <p:spPr>
          <a:xfrm>
            <a:off x="311700" y="1140825"/>
            <a:ext cx="8520600" cy="41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explored competitive consensus in communication-limited (dynamic) networks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 established </a:t>
            </a:r>
            <a:r>
              <a:rPr lang="en"/>
              <a:t>general</a:t>
            </a:r>
            <a:r>
              <a:rPr lang="en"/>
              <a:t> possibility boundaries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presented and evaluated </a:t>
            </a:r>
            <a:r>
              <a:rPr lang="en"/>
              <a:t>algorithms that solve consensus in known propagation delay or root membership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are these conditions necessary? future research!</a:t>
            </a:r>
            <a:endParaRPr/>
          </a:p>
        </p:txBody>
      </p:sp>
      <p:sp>
        <p:nvSpPr>
          <p:cNvPr id="1065" name="Google Shape;1065;p44"/>
          <p:cNvSpPr txBox="1"/>
          <p:nvPr/>
        </p:nvSpPr>
        <p:spPr>
          <a:xfrm>
            <a:off x="5413550" y="3943975"/>
            <a:ext cx="3491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000099"/>
                </a:solidFill>
              </a:rPr>
              <a:t>Thank you!</a:t>
            </a:r>
            <a:endParaRPr sz="3300">
              <a:solidFill>
                <a:srgbClr val="000099"/>
              </a:solidFill>
            </a:endParaRPr>
          </a:p>
        </p:txBody>
      </p:sp>
      <p:sp>
        <p:nvSpPr>
          <p:cNvPr id="1066" name="Google Shape;1066;p44"/>
          <p:cNvSpPr txBox="1"/>
          <p:nvPr/>
        </p:nvSpPr>
        <p:spPr>
          <a:xfrm>
            <a:off x="5413550" y="4687000"/>
            <a:ext cx="34917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Questions?</a:t>
            </a:r>
            <a:endParaRPr sz="2900">
              <a:solidFill>
                <a:schemeClr val="dk1"/>
              </a:solidFill>
            </a:endParaRPr>
          </a:p>
        </p:txBody>
      </p:sp>
      <p:grpSp>
        <p:nvGrpSpPr>
          <p:cNvPr id="1067" name="Google Shape;1067;p44"/>
          <p:cNvGrpSpPr/>
          <p:nvPr/>
        </p:nvGrpSpPr>
        <p:grpSpPr>
          <a:xfrm>
            <a:off x="450200" y="4000800"/>
            <a:ext cx="5012905" cy="1429423"/>
            <a:chOff x="515875" y="3322000"/>
            <a:chExt cx="5012905" cy="1429423"/>
          </a:xfrm>
        </p:grpSpPr>
        <p:sp>
          <p:nvSpPr>
            <p:cNvPr id="1068" name="Google Shape;1068;p44"/>
            <p:cNvSpPr txBox="1"/>
            <p:nvPr/>
          </p:nvSpPr>
          <p:spPr>
            <a:xfrm>
              <a:off x="515875" y="3913959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1069" name="Google Shape;1069;p44"/>
            <p:cNvSpPr txBox="1"/>
            <p:nvPr/>
          </p:nvSpPr>
          <p:spPr>
            <a:xfrm>
              <a:off x="993927" y="3913959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70" name="Google Shape;1070;p44"/>
            <p:cNvCxnSpPr>
              <a:stCxn id="1069" idx="1"/>
              <a:endCxn id="1068" idx="3"/>
            </p:cNvCxnSpPr>
            <p:nvPr/>
          </p:nvCxnSpPr>
          <p:spPr>
            <a:xfrm rot="10800000">
              <a:off x="749127" y="406785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71" name="Google Shape;1071;p44"/>
            <p:cNvSpPr txBox="1"/>
            <p:nvPr/>
          </p:nvSpPr>
          <p:spPr>
            <a:xfrm>
              <a:off x="1471799" y="3913959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72" name="Google Shape;1072;p44"/>
            <p:cNvCxnSpPr>
              <a:stCxn id="1071" idx="1"/>
            </p:cNvCxnSpPr>
            <p:nvPr/>
          </p:nvCxnSpPr>
          <p:spPr>
            <a:xfrm rot="10800000">
              <a:off x="1227599" y="406785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73" name="Google Shape;1073;p44"/>
            <p:cNvSpPr txBox="1"/>
            <p:nvPr/>
          </p:nvSpPr>
          <p:spPr>
            <a:xfrm>
              <a:off x="2031122" y="3617963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74" name="Google Shape;1074;p44"/>
            <p:cNvCxnSpPr>
              <a:stCxn id="1073" idx="1"/>
              <a:endCxn id="1071" idx="3"/>
            </p:cNvCxnSpPr>
            <p:nvPr/>
          </p:nvCxnSpPr>
          <p:spPr>
            <a:xfrm flipH="1">
              <a:off x="1705322" y="3771863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75" name="Google Shape;1075;p44"/>
            <p:cNvSpPr txBox="1"/>
            <p:nvPr/>
          </p:nvSpPr>
          <p:spPr>
            <a:xfrm>
              <a:off x="2031122" y="4429554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76" name="Google Shape;1076;p44"/>
            <p:cNvCxnSpPr>
              <a:stCxn id="1075" idx="1"/>
              <a:endCxn id="1071" idx="3"/>
            </p:cNvCxnSpPr>
            <p:nvPr/>
          </p:nvCxnSpPr>
          <p:spPr>
            <a:xfrm rot="10800000">
              <a:off x="1705322" y="4067754"/>
              <a:ext cx="325800" cy="51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77" name="Google Shape;1077;p44"/>
            <p:cNvSpPr txBox="1"/>
            <p:nvPr/>
          </p:nvSpPr>
          <p:spPr>
            <a:xfrm>
              <a:off x="2508994" y="3617963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1078" name="Google Shape;1078;p44"/>
            <p:cNvCxnSpPr>
              <a:stCxn id="1077" idx="1"/>
            </p:cNvCxnSpPr>
            <p:nvPr/>
          </p:nvCxnSpPr>
          <p:spPr>
            <a:xfrm rot="10800000">
              <a:off x="2264794" y="3771863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79" name="Google Shape;1079;p44"/>
            <p:cNvSpPr txBox="1"/>
            <p:nvPr/>
          </p:nvSpPr>
          <p:spPr>
            <a:xfrm>
              <a:off x="2508994" y="4429554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1080" name="Google Shape;1080;p44"/>
            <p:cNvCxnSpPr>
              <a:stCxn id="1079" idx="1"/>
            </p:cNvCxnSpPr>
            <p:nvPr/>
          </p:nvCxnSpPr>
          <p:spPr>
            <a:xfrm rot="10800000">
              <a:off x="2264794" y="458345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081" name="Google Shape;1081;p44"/>
            <p:cNvCxnSpPr/>
            <p:nvPr/>
          </p:nvCxnSpPr>
          <p:spPr>
            <a:xfrm rot="10800000">
              <a:off x="2742666" y="463528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82" name="Google Shape;1082;p44"/>
            <p:cNvSpPr txBox="1"/>
            <p:nvPr/>
          </p:nvSpPr>
          <p:spPr>
            <a:xfrm>
              <a:off x="3068436" y="3322000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83" name="Google Shape;1083;p44"/>
            <p:cNvCxnSpPr>
              <a:stCxn id="1082" idx="1"/>
            </p:cNvCxnSpPr>
            <p:nvPr/>
          </p:nvCxnSpPr>
          <p:spPr>
            <a:xfrm flipH="1">
              <a:off x="2742636" y="3475900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84" name="Google Shape;1084;p44"/>
            <p:cNvSpPr txBox="1"/>
            <p:nvPr/>
          </p:nvSpPr>
          <p:spPr>
            <a:xfrm>
              <a:off x="4176132" y="4326672"/>
              <a:ext cx="2334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85" name="Google Shape;1085;p44"/>
            <p:cNvCxnSpPr>
              <a:stCxn id="1084" idx="1"/>
            </p:cNvCxnSpPr>
            <p:nvPr/>
          </p:nvCxnSpPr>
          <p:spPr>
            <a:xfrm rot="10800000">
              <a:off x="3850332" y="4170672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86" name="Google Shape;1086;p44"/>
            <p:cNvSpPr txBox="1"/>
            <p:nvPr/>
          </p:nvSpPr>
          <p:spPr>
            <a:xfrm>
              <a:off x="2986866" y="4443623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87" name="Google Shape;1087;p44"/>
            <p:cNvCxnSpPr>
              <a:stCxn id="1088" idx="1"/>
              <a:endCxn id="1086" idx="3"/>
            </p:cNvCxnSpPr>
            <p:nvPr/>
          </p:nvCxnSpPr>
          <p:spPr>
            <a:xfrm flipH="1">
              <a:off x="3220387" y="4183323"/>
              <a:ext cx="395400" cy="414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89" name="Google Shape;1089;p44"/>
            <p:cNvSpPr txBox="1"/>
            <p:nvPr/>
          </p:nvSpPr>
          <p:spPr>
            <a:xfrm>
              <a:off x="4654280" y="3448625"/>
              <a:ext cx="8745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1088" name="Google Shape;1088;p44"/>
            <p:cNvSpPr txBox="1"/>
            <p:nvPr/>
          </p:nvSpPr>
          <p:spPr>
            <a:xfrm>
              <a:off x="3615787" y="4029423"/>
              <a:ext cx="2334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1090" name="Google Shape;1090;p44"/>
            <p:cNvSpPr txBox="1"/>
            <p:nvPr/>
          </p:nvSpPr>
          <p:spPr>
            <a:xfrm>
              <a:off x="3068436" y="3901827"/>
              <a:ext cx="2334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91" name="Google Shape;1091;p44"/>
            <p:cNvCxnSpPr>
              <a:stCxn id="1090" idx="1"/>
            </p:cNvCxnSpPr>
            <p:nvPr/>
          </p:nvCxnSpPr>
          <p:spPr>
            <a:xfrm rot="10800000">
              <a:off x="2742636" y="3745827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092" name="Google Shape;1092;p44"/>
            <p:cNvCxnSpPr/>
            <p:nvPr/>
          </p:nvCxnSpPr>
          <p:spPr>
            <a:xfrm rot="10800000">
              <a:off x="4409804" y="453241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93" name="Google Shape;1093;p44"/>
            <p:cNvSpPr txBox="1"/>
            <p:nvPr/>
          </p:nvSpPr>
          <p:spPr>
            <a:xfrm>
              <a:off x="4176132" y="3669345"/>
              <a:ext cx="2334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094" name="Google Shape;1094;p44"/>
            <p:cNvCxnSpPr>
              <a:stCxn id="1093" idx="1"/>
              <a:endCxn id="1088" idx="3"/>
            </p:cNvCxnSpPr>
            <p:nvPr/>
          </p:nvCxnSpPr>
          <p:spPr>
            <a:xfrm flipH="1">
              <a:off x="3849132" y="3823245"/>
              <a:ext cx="327000" cy="360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95" name="Google Shape;1095;p44"/>
            <p:cNvSpPr txBox="1"/>
            <p:nvPr/>
          </p:nvSpPr>
          <p:spPr>
            <a:xfrm>
              <a:off x="4654280" y="4074331"/>
              <a:ext cx="8745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1096" name="Google Shape;1096;p44"/>
            <p:cNvCxnSpPr/>
            <p:nvPr/>
          </p:nvCxnSpPr>
          <p:spPr>
            <a:xfrm rot="10800000">
              <a:off x="4409804" y="3875092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4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02" name="Google Shape;1102;p45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Future Enhancements</a:t>
            </a:r>
            <a:endParaRPr sz="2250"/>
          </a:p>
        </p:txBody>
      </p:sp>
      <p:sp>
        <p:nvSpPr>
          <p:cNvPr id="1103" name="Google Shape;1103;p45"/>
          <p:cNvSpPr txBox="1"/>
          <p:nvPr>
            <p:ph idx="1" type="body"/>
          </p:nvPr>
        </p:nvSpPr>
        <p:spPr>
          <a:xfrm>
            <a:off x="311700" y="1140825"/>
            <a:ext cx="8520600" cy="41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"/>
          <p:cNvSpPr/>
          <p:nvPr/>
        </p:nvSpPr>
        <p:spPr>
          <a:xfrm>
            <a:off x="691700" y="1389200"/>
            <a:ext cx="2812150" cy="805100"/>
          </a:xfrm>
          <a:custGeom>
            <a:rect b="b" l="l" r="r" t="t"/>
            <a:pathLst>
              <a:path extrusionOk="0" h="32204" w="112486">
                <a:moveTo>
                  <a:pt x="453" y="9072"/>
                </a:moveTo>
                <a:lnTo>
                  <a:pt x="0" y="32204"/>
                </a:lnTo>
                <a:lnTo>
                  <a:pt x="54428" y="32204"/>
                </a:lnTo>
                <a:lnTo>
                  <a:pt x="61686" y="24039"/>
                </a:lnTo>
                <a:lnTo>
                  <a:pt x="86178" y="24039"/>
                </a:lnTo>
                <a:lnTo>
                  <a:pt x="91168" y="31750"/>
                </a:lnTo>
                <a:lnTo>
                  <a:pt x="112486" y="31750"/>
                </a:lnTo>
                <a:lnTo>
                  <a:pt x="112486" y="11339"/>
                </a:lnTo>
                <a:lnTo>
                  <a:pt x="95703" y="11339"/>
                </a:lnTo>
                <a:lnTo>
                  <a:pt x="87539" y="0"/>
                </a:lnTo>
                <a:lnTo>
                  <a:pt x="57603" y="0"/>
                </a:lnTo>
                <a:lnTo>
                  <a:pt x="49439" y="9072"/>
                </a:lnTo>
                <a:close/>
              </a:path>
            </a:pathLst>
          </a:custGeom>
          <a:solidFill>
            <a:srgbClr val="E4E4FF">
              <a:alpha val="65480"/>
            </a:srgbClr>
          </a:solidFill>
          <a:ln cap="flat" cmpd="sng" w="9525">
            <a:solidFill>
              <a:srgbClr val="7272A7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Google Shape;171;p1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2" name="Google Shape;172;p16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Term</a:t>
            </a:r>
            <a:r>
              <a:rPr lang="en"/>
              <a:t>s</a:t>
            </a:r>
            <a:endParaRPr sz="2250"/>
          </a:p>
        </p:txBody>
      </p:sp>
      <p:sp>
        <p:nvSpPr>
          <p:cNvPr id="173" name="Google Shape;173;p16"/>
          <p:cNvSpPr txBox="1"/>
          <p:nvPr>
            <p:ph idx="1" type="body"/>
          </p:nvPr>
        </p:nvSpPr>
        <p:spPr>
          <a:xfrm>
            <a:off x="233050" y="2758250"/>
            <a:ext cx="5392500" cy="27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journey</a:t>
            </a:r>
            <a:r>
              <a:rPr lang="en"/>
              <a:t> - sequence of miners and communication links: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→ · · · → 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→ 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i + 1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→ · · · → 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branch - </a:t>
            </a:r>
            <a:r>
              <a:rPr lang="en"/>
              <a:t>maximal sequence of blocks starting from genesis,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could be finite or infinite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mining pool</a:t>
            </a:r>
            <a:r>
              <a:rPr lang="en"/>
              <a:t> - every pair of miners have infinitely many journeys 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source pool </a:t>
            </a:r>
            <a:r>
              <a:rPr lang="en"/>
              <a:t>- finitely many incoming edges from outsiders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block is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accepted</a:t>
            </a:r>
            <a:r>
              <a:rPr lang="en"/>
              <a:t> -  the ancestor of all but finitely many blocks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rejected</a:t>
            </a:r>
            <a:r>
              <a:rPr lang="en"/>
              <a:t> - the ancestor of finitely many blocks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4" name="Google Shape;174;p16"/>
          <p:cNvGrpSpPr/>
          <p:nvPr/>
        </p:nvGrpSpPr>
        <p:grpSpPr>
          <a:xfrm>
            <a:off x="791844" y="1234961"/>
            <a:ext cx="4718863" cy="1456860"/>
            <a:chOff x="515875" y="3322000"/>
            <a:chExt cx="5177030" cy="1598311"/>
          </a:xfrm>
        </p:grpSpPr>
        <p:sp>
          <p:nvSpPr>
            <p:cNvPr id="175" name="Google Shape;175;p16"/>
            <p:cNvSpPr txBox="1"/>
            <p:nvPr/>
          </p:nvSpPr>
          <p:spPr>
            <a:xfrm>
              <a:off x="515875" y="3913959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176" name="Google Shape;176;p16"/>
            <p:cNvSpPr txBox="1"/>
            <p:nvPr/>
          </p:nvSpPr>
          <p:spPr>
            <a:xfrm>
              <a:off x="993927" y="3913959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77" name="Google Shape;177;p16"/>
            <p:cNvCxnSpPr>
              <a:stCxn id="176" idx="1"/>
              <a:endCxn id="175" idx="3"/>
            </p:cNvCxnSpPr>
            <p:nvPr/>
          </p:nvCxnSpPr>
          <p:spPr>
            <a:xfrm rot="10800000">
              <a:off x="749127" y="408285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78" name="Google Shape;178;p16"/>
            <p:cNvSpPr txBox="1"/>
            <p:nvPr/>
          </p:nvSpPr>
          <p:spPr>
            <a:xfrm>
              <a:off x="1471799" y="3913959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79" name="Google Shape;179;p16"/>
            <p:cNvCxnSpPr>
              <a:stCxn id="178" idx="1"/>
            </p:cNvCxnSpPr>
            <p:nvPr/>
          </p:nvCxnSpPr>
          <p:spPr>
            <a:xfrm rot="10800000">
              <a:off x="1227599" y="408285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0" name="Google Shape;180;p16"/>
            <p:cNvSpPr txBox="1"/>
            <p:nvPr/>
          </p:nvSpPr>
          <p:spPr>
            <a:xfrm>
              <a:off x="2031122" y="3617963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81" name="Google Shape;181;p16"/>
            <p:cNvCxnSpPr>
              <a:stCxn id="180" idx="1"/>
              <a:endCxn id="178" idx="3"/>
            </p:cNvCxnSpPr>
            <p:nvPr/>
          </p:nvCxnSpPr>
          <p:spPr>
            <a:xfrm flipH="1">
              <a:off x="1705322" y="3786863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2" name="Google Shape;182;p16"/>
            <p:cNvSpPr txBox="1"/>
            <p:nvPr/>
          </p:nvSpPr>
          <p:spPr>
            <a:xfrm>
              <a:off x="2031122" y="4429554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83" name="Google Shape;183;p16"/>
            <p:cNvCxnSpPr>
              <a:stCxn id="182" idx="1"/>
              <a:endCxn id="178" idx="3"/>
            </p:cNvCxnSpPr>
            <p:nvPr/>
          </p:nvCxnSpPr>
          <p:spPr>
            <a:xfrm rot="10800000">
              <a:off x="1705322" y="4082754"/>
              <a:ext cx="325800" cy="51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4" name="Google Shape;184;p16"/>
            <p:cNvSpPr txBox="1"/>
            <p:nvPr/>
          </p:nvSpPr>
          <p:spPr>
            <a:xfrm>
              <a:off x="2508994" y="3617963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185" name="Google Shape;185;p16"/>
            <p:cNvCxnSpPr>
              <a:stCxn id="184" idx="1"/>
            </p:cNvCxnSpPr>
            <p:nvPr/>
          </p:nvCxnSpPr>
          <p:spPr>
            <a:xfrm rot="10800000">
              <a:off x="2264794" y="3786863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6" name="Google Shape;186;p16"/>
            <p:cNvSpPr txBox="1"/>
            <p:nvPr/>
          </p:nvSpPr>
          <p:spPr>
            <a:xfrm>
              <a:off x="2508994" y="4429554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187" name="Google Shape;187;p16"/>
            <p:cNvCxnSpPr>
              <a:stCxn id="186" idx="1"/>
            </p:cNvCxnSpPr>
            <p:nvPr/>
          </p:nvCxnSpPr>
          <p:spPr>
            <a:xfrm rot="10800000">
              <a:off x="2264794" y="459845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8" name="Google Shape;188;p16"/>
            <p:cNvCxnSpPr/>
            <p:nvPr/>
          </p:nvCxnSpPr>
          <p:spPr>
            <a:xfrm rot="10800000">
              <a:off x="2742666" y="463528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9" name="Google Shape;189;p16"/>
            <p:cNvSpPr txBox="1"/>
            <p:nvPr/>
          </p:nvSpPr>
          <p:spPr>
            <a:xfrm>
              <a:off x="3068436" y="3322000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90" name="Google Shape;190;p16"/>
            <p:cNvCxnSpPr>
              <a:stCxn id="189" idx="1"/>
            </p:cNvCxnSpPr>
            <p:nvPr/>
          </p:nvCxnSpPr>
          <p:spPr>
            <a:xfrm flipH="1">
              <a:off x="2742636" y="3490900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1" name="Google Shape;191;p16"/>
            <p:cNvSpPr txBox="1"/>
            <p:nvPr/>
          </p:nvSpPr>
          <p:spPr>
            <a:xfrm>
              <a:off x="4340257" y="4463452"/>
              <a:ext cx="233400" cy="33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92" name="Google Shape;192;p16"/>
            <p:cNvCxnSpPr>
              <a:stCxn id="191" idx="1"/>
            </p:cNvCxnSpPr>
            <p:nvPr/>
          </p:nvCxnSpPr>
          <p:spPr>
            <a:xfrm rot="10800000">
              <a:off x="4014457" y="4322452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3" name="Google Shape;193;p16"/>
            <p:cNvSpPr txBox="1"/>
            <p:nvPr/>
          </p:nvSpPr>
          <p:spPr>
            <a:xfrm>
              <a:off x="2986866" y="4443623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94" name="Google Shape;194;p16"/>
            <p:cNvCxnSpPr>
              <a:stCxn id="195" idx="1"/>
              <a:endCxn id="193" idx="3"/>
            </p:cNvCxnSpPr>
            <p:nvPr/>
          </p:nvCxnSpPr>
          <p:spPr>
            <a:xfrm flipH="1">
              <a:off x="3220412" y="4335103"/>
              <a:ext cx="559500" cy="277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6" name="Google Shape;196;p16"/>
            <p:cNvSpPr txBox="1"/>
            <p:nvPr/>
          </p:nvSpPr>
          <p:spPr>
            <a:xfrm>
              <a:off x="4818405" y="3585405"/>
              <a:ext cx="874500" cy="70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195" name="Google Shape;195;p16"/>
            <p:cNvSpPr txBox="1"/>
            <p:nvPr/>
          </p:nvSpPr>
          <p:spPr>
            <a:xfrm>
              <a:off x="3779912" y="4166203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197" name="Google Shape;197;p16"/>
            <p:cNvSpPr txBox="1"/>
            <p:nvPr/>
          </p:nvSpPr>
          <p:spPr>
            <a:xfrm>
              <a:off x="3068436" y="3901827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198" name="Google Shape;198;p16"/>
            <p:cNvCxnSpPr>
              <a:stCxn id="197" idx="1"/>
            </p:cNvCxnSpPr>
            <p:nvPr/>
          </p:nvCxnSpPr>
          <p:spPr>
            <a:xfrm rot="10800000">
              <a:off x="2742636" y="3760827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99" name="Google Shape;199;p16"/>
            <p:cNvCxnSpPr/>
            <p:nvPr/>
          </p:nvCxnSpPr>
          <p:spPr>
            <a:xfrm rot="10800000">
              <a:off x="4573929" y="466919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00" name="Google Shape;200;p16"/>
            <p:cNvSpPr txBox="1"/>
            <p:nvPr/>
          </p:nvSpPr>
          <p:spPr>
            <a:xfrm>
              <a:off x="4340257" y="3806125"/>
              <a:ext cx="233400" cy="33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01" name="Google Shape;201;p16"/>
            <p:cNvCxnSpPr>
              <a:stCxn id="200" idx="1"/>
              <a:endCxn id="195" idx="3"/>
            </p:cNvCxnSpPr>
            <p:nvPr/>
          </p:nvCxnSpPr>
          <p:spPr>
            <a:xfrm flipH="1">
              <a:off x="4013257" y="3975025"/>
              <a:ext cx="327000" cy="360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02" name="Google Shape;202;p16"/>
            <p:cNvSpPr txBox="1"/>
            <p:nvPr/>
          </p:nvSpPr>
          <p:spPr>
            <a:xfrm>
              <a:off x="4818405" y="4211111"/>
              <a:ext cx="874500" cy="70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203" name="Google Shape;203;p16"/>
            <p:cNvCxnSpPr/>
            <p:nvPr/>
          </p:nvCxnSpPr>
          <p:spPr>
            <a:xfrm rot="10800000">
              <a:off x="4573929" y="4011872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04" name="Google Shape;204;p16"/>
          <p:cNvGrpSpPr/>
          <p:nvPr/>
        </p:nvGrpSpPr>
        <p:grpSpPr>
          <a:xfrm>
            <a:off x="5395150" y="1377838"/>
            <a:ext cx="3748852" cy="3626163"/>
            <a:chOff x="5395150" y="1634763"/>
            <a:chExt cx="3748852" cy="3626163"/>
          </a:xfrm>
        </p:grpSpPr>
        <p:sp>
          <p:nvSpPr>
            <p:cNvPr id="205" name="Google Shape;205;p16"/>
            <p:cNvSpPr/>
            <p:nvPr/>
          </p:nvSpPr>
          <p:spPr>
            <a:xfrm>
              <a:off x="6575165" y="2153476"/>
              <a:ext cx="1302300" cy="1302300"/>
            </a:xfrm>
            <a:prstGeom prst="ellipse">
              <a:avLst/>
            </a:prstGeom>
            <a:solidFill>
              <a:srgbClr val="CBEEFF">
                <a:alpha val="7381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6"/>
            <p:cNvSpPr/>
            <p:nvPr/>
          </p:nvSpPr>
          <p:spPr>
            <a:xfrm>
              <a:off x="6560663" y="3902529"/>
              <a:ext cx="1302300" cy="1302300"/>
            </a:xfrm>
            <a:prstGeom prst="ellipse">
              <a:avLst/>
            </a:prstGeom>
            <a:solidFill>
              <a:srgbClr val="CBEEFF">
                <a:alpha val="7381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6"/>
            <p:cNvSpPr/>
            <p:nvPr/>
          </p:nvSpPr>
          <p:spPr>
            <a:xfrm>
              <a:off x="6918133" y="3098445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6"/>
            <p:cNvSpPr/>
            <p:nvPr/>
          </p:nvSpPr>
          <p:spPr>
            <a:xfrm>
              <a:off x="6765878" y="2522942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6"/>
            <p:cNvSpPr/>
            <p:nvPr/>
          </p:nvSpPr>
          <p:spPr>
            <a:xfrm>
              <a:off x="7380350" y="2335955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6"/>
            <p:cNvSpPr/>
            <p:nvPr/>
          </p:nvSpPr>
          <p:spPr>
            <a:xfrm>
              <a:off x="7556738" y="2885450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1" name="Google Shape;211;p16"/>
            <p:cNvCxnSpPr>
              <a:stCxn id="209" idx="5"/>
              <a:endCxn id="210" idx="0"/>
            </p:cNvCxnSpPr>
            <p:nvPr/>
          </p:nvCxnSpPr>
          <p:spPr>
            <a:xfrm>
              <a:off x="7510432" y="2466036"/>
              <a:ext cx="122400" cy="419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2" name="Google Shape;212;p16"/>
            <p:cNvCxnSpPr>
              <a:stCxn id="209" idx="2"/>
              <a:endCxn id="208" idx="6"/>
            </p:cNvCxnSpPr>
            <p:nvPr/>
          </p:nvCxnSpPr>
          <p:spPr>
            <a:xfrm flipH="1">
              <a:off x="6918350" y="2412155"/>
              <a:ext cx="462000" cy="18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3" name="Google Shape;213;p16"/>
            <p:cNvCxnSpPr>
              <a:stCxn id="208" idx="4"/>
              <a:endCxn id="207" idx="0"/>
            </p:cNvCxnSpPr>
            <p:nvPr/>
          </p:nvCxnSpPr>
          <p:spPr>
            <a:xfrm>
              <a:off x="6842078" y="2675342"/>
              <a:ext cx="152400" cy="423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4" name="Google Shape;214;p16"/>
            <p:cNvCxnSpPr/>
            <p:nvPr/>
          </p:nvCxnSpPr>
          <p:spPr>
            <a:xfrm>
              <a:off x="6927516" y="4415158"/>
              <a:ext cx="59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5" name="Google Shape;215;p16"/>
            <p:cNvCxnSpPr/>
            <p:nvPr/>
          </p:nvCxnSpPr>
          <p:spPr>
            <a:xfrm>
              <a:off x="6858775" y="4483899"/>
              <a:ext cx="304500" cy="346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16"/>
            <p:cNvCxnSpPr/>
            <p:nvPr/>
          </p:nvCxnSpPr>
          <p:spPr>
            <a:xfrm flipH="1" rot="10800000">
              <a:off x="7260412" y="4463730"/>
              <a:ext cx="284700" cy="366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7" name="Google Shape;217;p16"/>
            <p:cNvCxnSpPr>
              <a:stCxn id="207" idx="6"/>
              <a:endCxn id="210" idx="3"/>
            </p:cNvCxnSpPr>
            <p:nvPr/>
          </p:nvCxnSpPr>
          <p:spPr>
            <a:xfrm flipH="1" rot="10800000">
              <a:off x="7070533" y="3015645"/>
              <a:ext cx="5085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8" name="Google Shape;218;p16"/>
            <p:cNvCxnSpPr>
              <a:stCxn id="207" idx="7"/>
              <a:endCxn id="209" idx="4"/>
            </p:cNvCxnSpPr>
            <p:nvPr/>
          </p:nvCxnSpPr>
          <p:spPr>
            <a:xfrm flipH="1" rot="10800000">
              <a:off x="7048215" y="2488364"/>
              <a:ext cx="408300" cy="6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9" name="Google Shape;219;p16"/>
            <p:cNvCxnSpPr>
              <a:stCxn id="208" idx="5"/>
              <a:endCxn id="210" idx="2"/>
            </p:cNvCxnSpPr>
            <p:nvPr/>
          </p:nvCxnSpPr>
          <p:spPr>
            <a:xfrm>
              <a:off x="6895960" y="2653023"/>
              <a:ext cx="660900" cy="30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220" name="Google Shape;220;p16"/>
            <p:cNvSpPr/>
            <p:nvPr/>
          </p:nvSpPr>
          <p:spPr>
            <a:xfrm>
              <a:off x="6775122" y="4338969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6"/>
            <p:cNvSpPr/>
            <p:nvPr/>
          </p:nvSpPr>
          <p:spPr>
            <a:xfrm>
              <a:off x="7468506" y="4341804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6"/>
            <p:cNvSpPr/>
            <p:nvPr/>
          </p:nvSpPr>
          <p:spPr>
            <a:xfrm>
              <a:off x="7135602" y="4782693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6410423" y="3250825"/>
              <a:ext cx="355785" cy="822346"/>
            </a:xfrm>
            <a:custGeom>
              <a:rect b="b" l="l" r="r" t="t"/>
              <a:pathLst>
                <a:path extrusionOk="0" h="35098" w="15185">
                  <a:moveTo>
                    <a:pt x="15047" y="0"/>
                  </a:moveTo>
                  <a:cubicBezTo>
                    <a:pt x="12819" y="1609"/>
                    <a:pt x="3908" y="5990"/>
                    <a:pt x="1680" y="9654"/>
                  </a:cubicBezTo>
                  <a:cubicBezTo>
                    <a:pt x="-548" y="13318"/>
                    <a:pt x="-571" y="17743"/>
                    <a:pt x="1680" y="21984"/>
                  </a:cubicBezTo>
                  <a:cubicBezTo>
                    <a:pt x="3931" y="26225"/>
                    <a:pt x="12934" y="32912"/>
                    <a:pt x="15185" y="35098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sp>
        <p:sp>
          <p:nvSpPr>
            <p:cNvPr id="224" name="Google Shape;224;p16"/>
            <p:cNvSpPr/>
            <p:nvPr/>
          </p:nvSpPr>
          <p:spPr>
            <a:xfrm>
              <a:off x="7687884" y="3250825"/>
              <a:ext cx="378535" cy="854445"/>
            </a:xfrm>
            <a:custGeom>
              <a:rect b="b" l="l" r="r" t="t"/>
              <a:pathLst>
                <a:path extrusionOk="0" h="36468" w="16156">
                  <a:moveTo>
                    <a:pt x="0" y="36468"/>
                  </a:moveTo>
                  <a:cubicBezTo>
                    <a:pt x="2402" y="34631"/>
                    <a:pt x="12009" y="29336"/>
                    <a:pt x="14411" y="25444"/>
                  </a:cubicBezTo>
                  <a:cubicBezTo>
                    <a:pt x="16813" y="21552"/>
                    <a:pt x="16662" y="17355"/>
                    <a:pt x="14411" y="13114"/>
                  </a:cubicBezTo>
                  <a:cubicBezTo>
                    <a:pt x="12160" y="8873"/>
                    <a:pt x="3157" y="2186"/>
                    <a:pt x="906" y="0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sp>
        <p:sp>
          <p:nvSpPr>
            <p:cNvPr id="225" name="Google Shape;225;p16"/>
            <p:cNvSpPr txBox="1"/>
            <p:nvPr/>
          </p:nvSpPr>
          <p:spPr>
            <a:xfrm>
              <a:off x="7456525" y="1634763"/>
              <a:ext cx="101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source pool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26" name="Google Shape;226;p16"/>
            <p:cNvCxnSpPr>
              <a:stCxn id="225" idx="1"/>
            </p:cNvCxnSpPr>
            <p:nvPr/>
          </p:nvCxnSpPr>
          <p:spPr>
            <a:xfrm flipH="1">
              <a:off x="7242325" y="1819413"/>
              <a:ext cx="214200" cy="280200"/>
            </a:xfrm>
            <a:prstGeom prst="curvedConnector2">
              <a:avLst/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27" name="Google Shape;227;p16"/>
            <p:cNvSpPr txBox="1"/>
            <p:nvPr/>
          </p:nvSpPr>
          <p:spPr>
            <a:xfrm>
              <a:off x="7994102" y="2914992"/>
              <a:ext cx="1149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appears </a:t>
              </a:r>
              <a:r>
                <a:rPr b="1" lang="en" sz="1200">
                  <a:solidFill>
                    <a:srgbClr val="000099"/>
                  </a:solidFill>
                </a:rPr>
                <a:t>finitely</a:t>
              </a:r>
              <a:r>
                <a:rPr lang="en" sz="1200">
                  <a:solidFill>
                    <a:srgbClr val="000099"/>
                  </a:solidFill>
                </a:rPr>
                <a:t> often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28" name="Google Shape;228;p16"/>
            <p:cNvCxnSpPr/>
            <p:nvPr/>
          </p:nvCxnSpPr>
          <p:spPr>
            <a:xfrm flipH="1">
              <a:off x="8165162" y="3434275"/>
              <a:ext cx="459300" cy="312900"/>
            </a:xfrm>
            <a:prstGeom prst="curvedConnector3">
              <a:avLst>
                <a:gd fmla="val 7512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29" name="Google Shape;229;p16"/>
            <p:cNvSpPr txBox="1"/>
            <p:nvPr/>
          </p:nvSpPr>
          <p:spPr>
            <a:xfrm>
              <a:off x="5395150" y="2837375"/>
              <a:ext cx="12603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appears </a:t>
              </a:r>
              <a:r>
                <a:rPr b="1" lang="en" sz="1200">
                  <a:solidFill>
                    <a:srgbClr val="000099"/>
                  </a:solidFill>
                </a:rPr>
                <a:t>infinitely</a:t>
              </a:r>
              <a:r>
                <a:rPr lang="en" sz="1200">
                  <a:solidFill>
                    <a:srgbClr val="000099"/>
                  </a:solidFill>
                </a:rPr>
                <a:t> often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30" name="Google Shape;230;p16"/>
            <p:cNvCxnSpPr/>
            <p:nvPr/>
          </p:nvCxnSpPr>
          <p:spPr>
            <a:xfrm>
              <a:off x="5987868" y="3354710"/>
              <a:ext cx="355200" cy="318900"/>
            </a:xfrm>
            <a:prstGeom prst="curvedConnector3">
              <a:avLst>
                <a:gd fmla="val 15044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31" name="Google Shape;231;p16"/>
            <p:cNvSpPr txBox="1"/>
            <p:nvPr/>
          </p:nvSpPr>
          <p:spPr>
            <a:xfrm>
              <a:off x="7994100" y="4450500"/>
              <a:ext cx="1105200" cy="30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mining </a:t>
              </a:r>
              <a:r>
                <a:rPr lang="en" sz="1200">
                  <a:solidFill>
                    <a:srgbClr val="000099"/>
                  </a:solidFill>
                </a:rPr>
                <a:t>pool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32" name="Google Shape;232;p16"/>
            <p:cNvCxnSpPr/>
            <p:nvPr/>
          </p:nvCxnSpPr>
          <p:spPr>
            <a:xfrm rot="10800000">
              <a:off x="7888200" y="4292045"/>
              <a:ext cx="581700" cy="175500"/>
            </a:xfrm>
            <a:prstGeom prst="curvedConnector3">
              <a:avLst>
                <a:gd fmla="val 12699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33" name="Google Shape;233;p16"/>
            <p:cNvSpPr txBox="1"/>
            <p:nvPr/>
          </p:nvSpPr>
          <p:spPr>
            <a:xfrm>
              <a:off x="5505650" y="4952225"/>
              <a:ext cx="1657500" cy="30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potential</a:t>
              </a:r>
              <a:r>
                <a:rPr lang="en" sz="1200">
                  <a:solidFill>
                    <a:srgbClr val="000099"/>
                  </a:solidFill>
                </a:rPr>
                <a:t> communication link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34" name="Google Shape;234;p16"/>
            <p:cNvCxnSpPr/>
            <p:nvPr/>
          </p:nvCxnSpPr>
          <p:spPr>
            <a:xfrm flipH="1" rot="10800000">
              <a:off x="6244440" y="4689151"/>
              <a:ext cx="664800" cy="341700"/>
            </a:xfrm>
            <a:prstGeom prst="curvedConnector3">
              <a:avLst>
                <a:gd fmla="val 6942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</p:grpSp>
      <p:sp>
        <p:nvSpPr>
          <p:cNvPr id="235" name="Google Shape;235;p16"/>
          <p:cNvSpPr txBox="1"/>
          <p:nvPr/>
        </p:nvSpPr>
        <p:spPr>
          <a:xfrm>
            <a:off x="601650" y="1165200"/>
            <a:ext cx="72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99"/>
                </a:solidFill>
              </a:rPr>
              <a:t>branch</a:t>
            </a:r>
            <a:endParaRPr sz="1200">
              <a:solidFill>
                <a:srgbClr val="000099"/>
              </a:solidFill>
            </a:endParaRPr>
          </a:p>
        </p:txBody>
      </p:sp>
      <p:cxnSp>
        <p:nvCxnSpPr>
          <p:cNvPr id="236" name="Google Shape;236;p16"/>
          <p:cNvCxnSpPr>
            <a:stCxn id="235" idx="1"/>
          </p:cNvCxnSpPr>
          <p:nvPr/>
        </p:nvCxnSpPr>
        <p:spPr>
          <a:xfrm>
            <a:off x="601650" y="1349850"/>
            <a:ext cx="600" cy="654300"/>
          </a:xfrm>
          <a:prstGeom prst="curvedConnector4">
            <a:avLst>
              <a:gd fmla="val -45454167" name="adj1"/>
              <a:gd fmla="val 96974" name="adj2"/>
            </a:avLst>
          </a:prstGeom>
          <a:noFill/>
          <a:ln cap="flat" cmpd="sng" w="19050">
            <a:solidFill>
              <a:srgbClr val="000099"/>
            </a:solidFill>
            <a:prstDash val="dot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"/>
          <p:cNvSpPr/>
          <p:nvPr/>
        </p:nvSpPr>
        <p:spPr>
          <a:xfrm>
            <a:off x="691700" y="1389200"/>
            <a:ext cx="2812150" cy="805100"/>
          </a:xfrm>
          <a:custGeom>
            <a:rect b="b" l="l" r="r" t="t"/>
            <a:pathLst>
              <a:path extrusionOk="0" h="32204" w="112486">
                <a:moveTo>
                  <a:pt x="453" y="9072"/>
                </a:moveTo>
                <a:lnTo>
                  <a:pt x="0" y="32204"/>
                </a:lnTo>
                <a:lnTo>
                  <a:pt x="54428" y="32204"/>
                </a:lnTo>
                <a:lnTo>
                  <a:pt x="61686" y="24039"/>
                </a:lnTo>
                <a:lnTo>
                  <a:pt x="86178" y="24039"/>
                </a:lnTo>
                <a:lnTo>
                  <a:pt x="91168" y="31750"/>
                </a:lnTo>
                <a:lnTo>
                  <a:pt x="112486" y="31750"/>
                </a:lnTo>
                <a:lnTo>
                  <a:pt x="112486" y="11339"/>
                </a:lnTo>
                <a:lnTo>
                  <a:pt x="95703" y="11339"/>
                </a:lnTo>
                <a:lnTo>
                  <a:pt x="87539" y="0"/>
                </a:lnTo>
                <a:lnTo>
                  <a:pt x="57603" y="0"/>
                </a:lnTo>
                <a:lnTo>
                  <a:pt x="49439" y="9072"/>
                </a:lnTo>
                <a:close/>
              </a:path>
            </a:pathLst>
          </a:custGeom>
          <a:solidFill>
            <a:srgbClr val="E4E4FF">
              <a:alpha val="65480"/>
            </a:srgbClr>
          </a:solidFill>
          <a:ln cap="flat" cmpd="sng" w="9525">
            <a:solidFill>
              <a:srgbClr val="7272A7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2" name="Google Shape;242;p1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3" name="Google Shape;243;p17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Term</a:t>
            </a:r>
            <a:r>
              <a:rPr lang="en"/>
              <a:t>s</a:t>
            </a:r>
            <a:endParaRPr sz="2250"/>
          </a:p>
        </p:txBody>
      </p:sp>
      <p:sp>
        <p:nvSpPr>
          <p:cNvPr id="244" name="Google Shape;244;p17"/>
          <p:cNvSpPr txBox="1"/>
          <p:nvPr>
            <p:ph idx="1" type="body"/>
          </p:nvPr>
        </p:nvSpPr>
        <p:spPr>
          <a:xfrm>
            <a:off x="233050" y="2758250"/>
            <a:ext cx="5392500" cy="27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journey</a:t>
            </a:r>
            <a:r>
              <a:rPr lang="en"/>
              <a:t> - sequence of miners and communication links: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→ · · · → 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→ 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i + 1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 → · · · → m</a:t>
            </a:r>
            <a:r>
              <a:rPr baseline="-25000" i="1" lang="en" sz="15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branch - </a:t>
            </a:r>
            <a:r>
              <a:rPr lang="en"/>
              <a:t>maximal sequence of blocks starting from genesis,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could be finite or infinite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mining pool</a:t>
            </a:r>
            <a:r>
              <a:rPr lang="en"/>
              <a:t> - every pair of miners have infinitely many journeys 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source pool </a:t>
            </a:r>
            <a:r>
              <a:rPr lang="en"/>
              <a:t>- finitely many incoming edges from outsiders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block is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accepted</a:t>
            </a:r>
            <a:r>
              <a:rPr lang="en"/>
              <a:t> -  the ancestor of all but finitely many blocks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rejected</a:t>
            </a:r>
            <a:r>
              <a:rPr lang="en"/>
              <a:t> - the ancestor of finitely many blocks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17"/>
          <p:cNvGrpSpPr/>
          <p:nvPr/>
        </p:nvGrpSpPr>
        <p:grpSpPr>
          <a:xfrm>
            <a:off x="791844" y="1234961"/>
            <a:ext cx="4718863" cy="1456860"/>
            <a:chOff x="515875" y="3322000"/>
            <a:chExt cx="5177030" cy="1598311"/>
          </a:xfrm>
        </p:grpSpPr>
        <p:sp>
          <p:nvSpPr>
            <p:cNvPr id="246" name="Google Shape;246;p17"/>
            <p:cNvSpPr txBox="1"/>
            <p:nvPr/>
          </p:nvSpPr>
          <p:spPr>
            <a:xfrm>
              <a:off x="515875" y="3913959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247" name="Google Shape;247;p17"/>
            <p:cNvSpPr txBox="1"/>
            <p:nvPr/>
          </p:nvSpPr>
          <p:spPr>
            <a:xfrm>
              <a:off x="993927" y="3913959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48" name="Google Shape;248;p17"/>
            <p:cNvCxnSpPr>
              <a:stCxn id="247" idx="1"/>
              <a:endCxn id="246" idx="3"/>
            </p:cNvCxnSpPr>
            <p:nvPr/>
          </p:nvCxnSpPr>
          <p:spPr>
            <a:xfrm rot="10800000">
              <a:off x="749127" y="408285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49" name="Google Shape;249;p17"/>
            <p:cNvSpPr txBox="1"/>
            <p:nvPr/>
          </p:nvSpPr>
          <p:spPr>
            <a:xfrm>
              <a:off x="1471799" y="3913959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50" name="Google Shape;250;p17"/>
            <p:cNvCxnSpPr>
              <a:stCxn id="249" idx="1"/>
            </p:cNvCxnSpPr>
            <p:nvPr/>
          </p:nvCxnSpPr>
          <p:spPr>
            <a:xfrm rot="10800000">
              <a:off x="1227599" y="408285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51" name="Google Shape;251;p17"/>
            <p:cNvSpPr txBox="1"/>
            <p:nvPr/>
          </p:nvSpPr>
          <p:spPr>
            <a:xfrm>
              <a:off x="2031122" y="3617963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52" name="Google Shape;252;p17"/>
            <p:cNvCxnSpPr>
              <a:stCxn id="251" idx="1"/>
              <a:endCxn id="249" idx="3"/>
            </p:cNvCxnSpPr>
            <p:nvPr/>
          </p:nvCxnSpPr>
          <p:spPr>
            <a:xfrm flipH="1">
              <a:off x="1705322" y="3786863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53" name="Google Shape;253;p17"/>
            <p:cNvSpPr txBox="1"/>
            <p:nvPr/>
          </p:nvSpPr>
          <p:spPr>
            <a:xfrm>
              <a:off x="2031122" y="4429554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54" name="Google Shape;254;p17"/>
            <p:cNvCxnSpPr>
              <a:stCxn id="253" idx="1"/>
              <a:endCxn id="249" idx="3"/>
            </p:cNvCxnSpPr>
            <p:nvPr/>
          </p:nvCxnSpPr>
          <p:spPr>
            <a:xfrm rot="10800000">
              <a:off x="1705322" y="4082754"/>
              <a:ext cx="325800" cy="51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55" name="Google Shape;255;p17"/>
            <p:cNvSpPr txBox="1"/>
            <p:nvPr/>
          </p:nvSpPr>
          <p:spPr>
            <a:xfrm>
              <a:off x="2508994" y="3617963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256" name="Google Shape;256;p17"/>
            <p:cNvCxnSpPr>
              <a:stCxn id="255" idx="1"/>
            </p:cNvCxnSpPr>
            <p:nvPr/>
          </p:nvCxnSpPr>
          <p:spPr>
            <a:xfrm rot="10800000">
              <a:off x="2264794" y="3786863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57" name="Google Shape;257;p17"/>
            <p:cNvSpPr txBox="1"/>
            <p:nvPr/>
          </p:nvSpPr>
          <p:spPr>
            <a:xfrm>
              <a:off x="2508994" y="4429554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258" name="Google Shape;258;p17"/>
            <p:cNvCxnSpPr>
              <a:stCxn id="257" idx="1"/>
            </p:cNvCxnSpPr>
            <p:nvPr/>
          </p:nvCxnSpPr>
          <p:spPr>
            <a:xfrm rot="10800000">
              <a:off x="2264794" y="459845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59" name="Google Shape;259;p17"/>
            <p:cNvCxnSpPr/>
            <p:nvPr/>
          </p:nvCxnSpPr>
          <p:spPr>
            <a:xfrm rot="10800000">
              <a:off x="2742666" y="4635284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60" name="Google Shape;260;p17"/>
            <p:cNvSpPr txBox="1"/>
            <p:nvPr/>
          </p:nvSpPr>
          <p:spPr>
            <a:xfrm>
              <a:off x="3068436" y="3322000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61" name="Google Shape;261;p17"/>
            <p:cNvCxnSpPr>
              <a:stCxn id="260" idx="1"/>
            </p:cNvCxnSpPr>
            <p:nvPr/>
          </p:nvCxnSpPr>
          <p:spPr>
            <a:xfrm flipH="1">
              <a:off x="2742636" y="3490900"/>
              <a:ext cx="325800" cy="29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62" name="Google Shape;262;p17"/>
            <p:cNvSpPr txBox="1"/>
            <p:nvPr/>
          </p:nvSpPr>
          <p:spPr>
            <a:xfrm>
              <a:off x="4340257" y="4463452"/>
              <a:ext cx="233400" cy="33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63" name="Google Shape;263;p17"/>
            <p:cNvCxnSpPr>
              <a:stCxn id="262" idx="1"/>
            </p:cNvCxnSpPr>
            <p:nvPr/>
          </p:nvCxnSpPr>
          <p:spPr>
            <a:xfrm rot="10800000">
              <a:off x="4014457" y="4322452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64" name="Google Shape;264;p17"/>
            <p:cNvSpPr txBox="1"/>
            <p:nvPr/>
          </p:nvSpPr>
          <p:spPr>
            <a:xfrm>
              <a:off x="2986866" y="4443623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65" name="Google Shape;265;p17"/>
            <p:cNvCxnSpPr>
              <a:stCxn id="266" idx="1"/>
              <a:endCxn id="264" idx="3"/>
            </p:cNvCxnSpPr>
            <p:nvPr/>
          </p:nvCxnSpPr>
          <p:spPr>
            <a:xfrm flipH="1">
              <a:off x="3220412" y="4335103"/>
              <a:ext cx="559500" cy="277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67" name="Google Shape;267;p17"/>
            <p:cNvSpPr txBox="1"/>
            <p:nvPr/>
          </p:nvSpPr>
          <p:spPr>
            <a:xfrm>
              <a:off x="4818405" y="3585405"/>
              <a:ext cx="874500" cy="70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266" name="Google Shape;266;p17"/>
            <p:cNvSpPr txBox="1"/>
            <p:nvPr/>
          </p:nvSpPr>
          <p:spPr>
            <a:xfrm>
              <a:off x="3779912" y="4166203"/>
              <a:ext cx="233400" cy="33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268" name="Google Shape;268;p17"/>
            <p:cNvSpPr txBox="1"/>
            <p:nvPr/>
          </p:nvSpPr>
          <p:spPr>
            <a:xfrm>
              <a:off x="3068436" y="3901827"/>
              <a:ext cx="233400" cy="33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69" name="Google Shape;269;p17"/>
            <p:cNvCxnSpPr>
              <a:stCxn id="268" idx="1"/>
            </p:cNvCxnSpPr>
            <p:nvPr/>
          </p:nvCxnSpPr>
          <p:spPr>
            <a:xfrm rot="10800000">
              <a:off x="2742636" y="3760827"/>
              <a:ext cx="325800" cy="309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70" name="Google Shape;270;p17"/>
            <p:cNvCxnSpPr/>
            <p:nvPr/>
          </p:nvCxnSpPr>
          <p:spPr>
            <a:xfrm rot="10800000">
              <a:off x="4573929" y="4669199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71" name="Google Shape;271;p17"/>
            <p:cNvSpPr txBox="1"/>
            <p:nvPr/>
          </p:nvSpPr>
          <p:spPr>
            <a:xfrm>
              <a:off x="4340257" y="3806125"/>
              <a:ext cx="233400" cy="33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272" name="Google Shape;272;p17"/>
            <p:cNvCxnSpPr>
              <a:stCxn id="271" idx="1"/>
              <a:endCxn id="266" idx="3"/>
            </p:cNvCxnSpPr>
            <p:nvPr/>
          </p:nvCxnSpPr>
          <p:spPr>
            <a:xfrm flipH="1">
              <a:off x="4013257" y="3975025"/>
              <a:ext cx="327000" cy="360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73" name="Google Shape;273;p17"/>
            <p:cNvSpPr txBox="1"/>
            <p:nvPr/>
          </p:nvSpPr>
          <p:spPr>
            <a:xfrm>
              <a:off x="4818405" y="4211111"/>
              <a:ext cx="874500" cy="70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274" name="Google Shape;274;p17"/>
            <p:cNvCxnSpPr/>
            <p:nvPr/>
          </p:nvCxnSpPr>
          <p:spPr>
            <a:xfrm rot="10800000">
              <a:off x="4573929" y="4011872"/>
              <a:ext cx="24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75" name="Google Shape;275;p17"/>
          <p:cNvGrpSpPr/>
          <p:nvPr/>
        </p:nvGrpSpPr>
        <p:grpSpPr>
          <a:xfrm>
            <a:off x="5395150" y="1377838"/>
            <a:ext cx="3748852" cy="3626163"/>
            <a:chOff x="5395150" y="1634763"/>
            <a:chExt cx="3748852" cy="3626163"/>
          </a:xfrm>
        </p:grpSpPr>
        <p:sp>
          <p:nvSpPr>
            <p:cNvPr id="276" name="Google Shape;276;p17"/>
            <p:cNvSpPr/>
            <p:nvPr/>
          </p:nvSpPr>
          <p:spPr>
            <a:xfrm>
              <a:off x="6575165" y="2153476"/>
              <a:ext cx="1302300" cy="1302300"/>
            </a:xfrm>
            <a:prstGeom prst="ellipse">
              <a:avLst/>
            </a:prstGeom>
            <a:solidFill>
              <a:srgbClr val="CBEEFF">
                <a:alpha val="7381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6560663" y="3902529"/>
              <a:ext cx="1302300" cy="1302300"/>
            </a:xfrm>
            <a:prstGeom prst="ellipse">
              <a:avLst/>
            </a:prstGeom>
            <a:solidFill>
              <a:srgbClr val="CBEEFF">
                <a:alpha val="73810"/>
              </a:srgbClr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7"/>
            <p:cNvSpPr/>
            <p:nvPr/>
          </p:nvSpPr>
          <p:spPr>
            <a:xfrm>
              <a:off x="6918133" y="3098445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6765878" y="2522942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7380350" y="2335955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7556738" y="2885450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2" name="Google Shape;282;p17"/>
            <p:cNvCxnSpPr>
              <a:stCxn id="280" idx="5"/>
              <a:endCxn id="281" idx="0"/>
            </p:cNvCxnSpPr>
            <p:nvPr/>
          </p:nvCxnSpPr>
          <p:spPr>
            <a:xfrm>
              <a:off x="7510432" y="2466036"/>
              <a:ext cx="122400" cy="419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3" name="Google Shape;283;p17"/>
            <p:cNvCxnSpPr>
              <a:stCxn id="280" idx="2"/>
              <a:endCxn id="279" idx="6"/>
            </p:cNvCxnSpPr>
            <p:nvPr/>
          </p:nvCxnSpPr>
          <p:spPr>
            <a:xfrm flipH="1">
              <a:off x="6918350" y="2412155"/>
              <a:ext cx="462000" cy="18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4" name="Google Shape;284;p17"/>
            <p:cNvCxnSpPr>
              <a:stCxn id="279" idx="4"/>
              <a:endCxn id="278" idx="0"/>
            </p:cNvCxnSpPr>
            <p:nvPr/>
          </p:nvCxnSpPr>
          <p:spPr>
            <a:xfrm>
              <a:off x="6842078" y="2675342"/>
              <a:ext cx="152400" cy="423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5" name="Google Shape;285;p17"/>
            <p:cNvCxnSpPr/>
            <p:nvPr/>
          </p:nvCxnSpPr>
          <p:spPr>
            <a:xfrm>
              <a:off x="6927516" y="4415158"/>
              <a:ext cx="59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6" name="Google Shape;286;p17"/>
            <p:cNvCxnSpPr/>
            <p:nvPr/>
          </p:nvCxnSpPr>
          <p:spPr>
            <a:xfrm>
              <a:off x="6858775" y="4483899"/>
              <a:ext cx="304500" cy="346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7" name="Google Shape;287;p17"/>
            <p:cNvCxnSpPr/>
            <p:nvPr/>
          </p:nvCxnSpPr>
          <p:spPr>
            <a:xfrm flipH="1" rot="10800000">
              <a:off x="7260412" y="4463730"/>
              <a:ext cx="284700" cy="366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8" name="Google Shape;288;p17"/>
            <p:cNvCxnSpPr>
              <a:stCxn id="278" idx="6"/>
              <a:endCxn id="281" idx="3"/>
            </p:cNvCxnSpPr>
            <p:nvPr/>
          </p:nvCxnSpPr>
          <p:spPr>
            <a:xfrm flipH="1" rot="10800000">
              <a:off x="7070533" y="3015645"/>
              <a:ext cx="5085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9" name="Google Shape;289;p17"/>
            <p:cNvCxnSpPr>
              <a:stCxn id="278" idx="7"/>
              <a:endCxn id="280" idx="4"/>
            </p:cNvCxnSpPr>
            <p:nvPr/>
          </p:nvCxnSpPr>
          <p:spPr>
            <a:xfrm flipH="1" rot="10800000">
              <a:off x="7048215" y="2488364"/>
              <a:ext cx="408300" cy="6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90" name="Google Shape;290;p17"/>
            <p:cNvCxnSpPr>
              <a:stCxn id="279" idx="5"/>
              <a:endCxn id="281" idx="2"/>
            </p:cNvCxnSpPr>
            <p:nvPr/>
          </p:nvCxnSpPr>
          <p:spPr>
            <a:xfrm>
              <a:off x="6895960" y="2653023"/>
              <a:ext cx="660900" cy="30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291" name="Google Shape;291;p17"/>
            <p:cNvSpPr/>
            <p:nvPr/>
          </p:nvSpPr>
          <p:spPr>
            <a:xfrm>
              <a:off x="6775122" y="4338969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7468506" y="4341804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7135602" y="4782693"/>
              <a:ext cx="152400" cy="1524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6410423" y="3250825"/>
              <a:ext cx="355785" cy="822346"/>
            </a:xfrm>
            <a:custGeom>
              <a:rect b="b" l="l" r="r" t="t"/>
              <a:pathLst>
                <a:path extrusionOk="0" h="35098" w="15185">
                  <a:moveTo>
                    <a:pt x="15047" y="0"/>
                  </a:moveTo>
                  <a:cubicBezTo>
                    <a:pt x="12819" y="1609"/>
                    <a:pt x="3908" y="5990"/>
                    <a:pt x="1680" y="9654"/>
                  </a:cubicBezTo>
                  <a:cubicBezTo>
                    <a:pt x="-548" y="13318"/>
                    <a:pt x="-571" y="17743"/>
                    <a:pt x="1680" y="21984"/>
                  </a:cubicBezTo>
                  <a:cubicBezTo>
                    <a:pt x="3931" y="26225"/>
                    <a:pt x="12934" y="32912"/>
                    <a:pt x="15185" y="35098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sp>
        <p:sp>
          <p:nvSpPr>
            <p:cNvPr id="295" name="Google Shape;295;p17"/>
            <p:cNvSpPr/>
            <p:nvPr/>
          </p:nvSpPr>
          <p:spPr>
            <a:xfrm>
              <a:off x="7687884" y="3250825"/>
              <a:ext cx="378535" cy="854445"/>
            </a:xfrm>
            <a:custGeom>
              <a:rect b="b" l="l" r="r" t="t"/>
              <a:pathLst>
                <a:path extrusionOk="0" h="36468" w="16156">
                  <a:moveTo>
                    <a:pt x="0" y="36468"/>
                  </a:moveTo>
                  <a:cubicBezTo>
                    <a:pt x="2402" y="34631"/>
                    <a:pt x="12009" y="29336"/>
                    <a:pt x="14411" y="25444"/>
                  </a:cubicBezTo>
                  <a:cubicBezTo>
                    <a:pt x="16813" y="21552"/>
                    <a:pt x="16662" y="17355"/>
                    <a:pt x="14411" y="13114"/>
                  </a:cubicBezTo>
                  <a:cubicBezTo>
                    <a:pt x="12160" y="8873"/>
                    <a:pt x="3157" y="2186"/>
                    <a:pt x="906" y="0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sp>
        <p:sp>
          <p:nvSpPr>
            <p:cNvPr id="296" name="Google Shape;296;p17"/>
            <p:cNvSpPr txBox="1"/>
            <p:nvPr/>
          </p:nvSpPr>
          <p:spPr>
            <a:xfrm>
              <a:off x="7456525" y="1634763"/>
              <a:ext cx="101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source pool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97" name="Google Shape;297;p17"/>
            <p:cNvCxnSpPr>
              <a:stCxn id="296" idx="1"/>
            </p:cNvCxnSpPr>
            <p:nvPr/>
          </p:nvCxnSpPr>
          <p:spPr>
            <a:xfrm flipH="1">
              <a:off x="7242325" y="1819413"/>
              <a:ext cx="214200" cy="280200"/>
            </a:xfrm>
            <a:prstGeom prst="curvedConnector2">
              <a:avLst/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298" name="Google Shape;298;p17"/>
            <p:cNvSpPr txBox="1"/>
            <p:nvPr/>
          </p:nvSpPr>
          <p:spPr>
            <a:xfrm>
              <a:off x="7994102" y="2914992"/>
              <a:ext cx="1149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appears </a:t>
              </a:r>
              <a:r>
                <a:rPr b="1" lang="en" sz="1200">
                  <a:solidFill>
                    <a:srgbClr val="000099"/>
                  </a:solidFill>
                </a:rPr>
                <a:t>finitely</a:t>
              </a:r>
              <a:r>
                <a:rPr lang="en" sz="1200">
                  <a:solidFill>
                    <a:srgbClr val="000099"/>
                  </a:solidFill>
                </a:rPr>
                <a:t> often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299" name="Google Shape;299;p17"/>
            <p:cNvCxnSpPr/>
            <p:nvPr/>
          </p:nvCxnSpPr>
          <p:spPr>
            <a:xfrm flipH="1">
              <a:off x="8165162" y="3434275"/>
              <a:ext cx="459300" cy="312900"/>
            </a:xfrm>
            <a:prstGeom prst="curvedConnector3">
              <a:avLst>
                <a:gd fmla="val 7512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300" name="Google Shape;300;p17"/>
            <p:cNvSpPr txBox="1"/>
            <p:nvPr/>
          </p:nvSpPr>
          <p:spPr>
            <a:xfrm>
              <a:off x="5395150" y="2837375"/>
              <a:ext cx="12603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appears </a:t>
              </a:r>
              <a:r>
                <a:rPr b="1" lang="en" sz="1200">
                  <a:solidFill>
                    <a:srgbClr val="000099"/>
                  </a:solidFill>
                </a:rPr>
                <a:t>infinitely</a:t>
              </a:r>
              <a:r>
                <a:rPr lang="en" sz="1200">
                  <a:solidFill>
                    <a:srgbClr val="000099"/>
                  </a:solidFill>
                </a:rPr>
                <a:t> often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301" name="Google Shape;301;p17"/>
            <p:cNvCxnSpPr/>
            <p:nvPr/>
          </p:nvCxnSpPr>
          <p:spPr>
            <a:xfrm>
              <a:off x="5987868" y="3354710"/>
              <a:ext cx="355200" cy="318900"/>
            </a:xfrm>
            <a:prstGeom prst="curvedConnector3">
              <a:avLst>
                <a:gd fmla="val 15044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302" name="Google Shape;302;p17"/>
            <p:cNvSpPr txBox="1"/>
            <p:nvPr/>
          </p:nvSpPr>
          <p:spPr>
            <a:xfrm>
              <a:off x="7994100" y="4450500"/>
              <a:ext cx="1105200" cy="30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mining pool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303" name="Google Shape;303;p17"/>
            <p:cNvCxnSpPr/>
            <p:nvPr/>
          </p:nvCxnSpPr>
          <p:spPr>
            <a:xfrm rot="10800000">
              <a:off x="7888200" y="4292045"/>
              <a:ext cx="581700" cy="175500"/>
            </a:xfrm>
            <a:prstGeom prst="curvedConnector3">
              <a:avLst>
                <a:gd fmla="val 12699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sp>
          <p:nvSpPr>
            <p:cNvPr id="304" name="Google Shape;304;p17"/>
            <p:cNvSpPr txBox="1"/>
            <p:nvPr/>
          </p:nvSpPr>
          <p:spPr>
            <a:xfrm>
              <a:off x="5505650" y="4952225"/>
              <a:ext cx="1657500" cy="30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99"/>
                  </a:solidFill>
                </a:rPr>
                <a:t>potential communication link</a:t>
              </a:r>
              <a:endParaRPr sz="1200">
                <a:solidFill>
                  <a:srgbClr val="000099"/>
                </a:solidFill>
              </a:endParaRPr>
            </a:p>
          </p:txBody>
        </p:sp>
        <p:cxnSp>
          <p:nvCxnSpPr>
            <p:cNvPr id="305" name="Google Shape;305;p17"/>
            <p:cNvCxnSpPr/>
            <p:nvPr/>
          </p:nvCxnSpPr>
          <p:spPr>
            <a:xfrm flipH="1" rot="10800000">
              <a:off x="6244440" y="4689151"/>
              <a:ext cx="664800" cy="341700"/>
            </a:xfrm>
            <a:prstGeom prst="curvedConnector3">
              <a:avLst>
                <a:gd fmla="val 6942" name="adj1"/>
              </a:avLst>
            </a:prstGeom>
            <a:noFill/>
            <a:ln cap="flat" cmpd="sng" w="19050">
              <a:solidFill>
                <a:srgbClr val="00009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</p:grpSp>
      <p:sp>
        <p:nvSpPr>
          <p:cNvPr id="306" name="Google Shape;306;p17"/>
          <p:cNvSpPr txBox="1"/>
          <p:nvPr/>
        </p:nvSpPr>
        <p:spPr>
          <a:xfrm>
            <a:off x="601650" y="1165200"/>
            <a:ext cx="72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99"/>
                </a:solidFill>
              </a:rPr>
              <a:t>branch</a:t>
            </a:r>
            <a:endParaRPr sz="1200">
              <a:solidFill>
                <a:srgbClr val="000099"/>
              </a:solidFill>
            </a:endParaRPr>
          </a:p>
        </p:txBody>
      </p:sp>
      <p:cxnSp>
        <p:nvCxnSpPr>
          <p:cNvPr id="307" name="Google Shape;307;p17"/>
          <p:cNvCxnSpPr>
            <a:stCxn id="306" idx="1"/>
          </p:cNvCxnSpPr>
          <p:nvPr/>
        </p:nvCxnSpPr>
        <p:spPr>
          <a:xfrm>
            <a:off x="601650" y="1349850"/>
            <a:ext cx="600" cy="654300"/>
          </a:xfrm>
          <a:prstGeom prst="curvedConnector4">
            <a:avLst>
              <a:gd fmla="val -45454167" name="adj1"/>
              <a:gd fmla="val 96974" name="adj2"/>
            </a:avLst>
          </a:prstGeom>
          <a:noFill/>
          <a:ln cap="flat" cmpd="sng" w="19050">
            <a:solidFill>
              <a:srgbClr val="000099"/>
            </a:solidFill>
            <a:prstDash val="dot"/>
            <a:round/>
            <a:headEnd len="med" w="med" type="none"/>
            <a:tailEnd len="med" w="med" type="triangle"/>
          </a:ln>
        </p:spPr>
      </p:cxnSp>
      <p:sp>
        <p:nvSpPr>
          <p:cNvPr id="308" name="Google Shape;308;p17"/>
          <p:cNvSpPr/>
          <p:nvPr/>
        </p:nvSpPr>
        <p:spPr>
          <a:xfrm>
            <a:off x="7761750" y="3169300"/>
            <a:ext cx="584100" cy="584100"/>
          </a:xfrm>
          <a:prstGeom prst="mathMultiply">
            <a:avLst>
              <a:gd fmla="val 9381" name="adj1"/>
            </a:avLst>
          </a:prstGeom>
          <a:solidFill>
            <a:srgbClr val="EB4B4B"/>
          </a:solidFill>
          <a:ln cap="flat" cmpd="sng" w="9525">
            <a:solidFill>
              <a:srgbClr val="EB4B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4" name="Google Shape;314;p18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Outline</a:t>
            </a:r>
            <a:endParaRPr sz="2250"/>
          </a:p>
        </p:txBody>
      </p:sp>
      <p:sp>
        <p:nvSpPr>
          <p:cNvPr id="315" name="Google Shape;315;p18"/>
          <p:cNvSpPr txBox="1"/>
          <p:nvPr>
            <p:ph idx="1" type="body"/>
          </p:nvPr>
        </p:nvSpPr>
        <p:spPr>
          <a:xfrm>
            <a:off x="1498800" y="1428750"/>
            <a:ext cx="6146400" cy="27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</a:t>
            </a:r>
            <a:r>
              <a:rPr lang="en" sz="1400"/>
              <a:t>mpossibility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000099"/>
                </a:solidFill>
                <a:highlight>
                  <a:srgbClr val="E4E4FF"/>
                </a:highlight>
              </a:rPr>
              <a:t>Theorem 1: one infinite branch belongs one source pool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2: no general solution to Blockchain Decision Problem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KPT: </a:t>
            </a:r>
            <a:r>
              <a:rPr lang="en"/>
              <a:t>Known Propagation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KSM: </a:t>
            </a:r>
            <a:r>
              <a:rPr lang="en"/>
              <a:t>Known Source Pool Membership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 p</a:t>
            </a:r>
            <a:r>
              <a:rPr lang="en" sz="1400">
                <a:solidFill>
                  <a:schemeClr val="dk1"/>
                </a:solidFill>
              </a:rPr>
              <a:t>erformance evaluation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316" name="Google Shape;316;p18"/>
          <p:cNvGrpSpPr/>
          <p:nvPr/>
        </p:nvGrpSpPr>
        <p:grpSpPr>
          <a:xfrm>
            <a:off x="2397774" y="4068625"/>
            <a:ext cx="4348452" cy="1112720"/>
            <a:chOff x="2334749" y="4247475"/>
            <a:chExt cx="4348452" cy="1112720"/>
          </a:xfrm>
        </p:grpSpPr>
        <p:sp>
          <p:nvSpPr>
            <p:cNvPr id="317" name="Google Shape;317;p18"/>
            <p:cNvSpPr txBox="1"/>
            <p:nvPr/>
          </p:nvSpPr>
          <p:spPr>
            <a:xfrm>
              <a:off x="2334749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318" name="Google Shape;318;p18"/>
            <p:cNvSpPr txBox="1"/>
            <p:nvPr/>
          </p:nvSpPr>
          <p:spPr>
            <a:xfrm>
              <a:off x="2732098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19" name="Google Shape;319;p18"/>
            <p:cNvCxnSpPr>
              <a:stCxn id="318" idx="1"/>
              <a:endCxn id="317" idx="3"/>
            </p:cNvCxnSpPr>
            <p:nvPr/>
          </p:nvCxnSpPr>
          <p:spPr>
            <a:xfrm rot="10800000">
              <a:off x="2528998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20" name="Google Shape;320;p18"/>
            <p:cNvSpPr txBox="1"/>
            <p:nvPr/>
          </p:nvSpPr>
          <p:spPr>
            <a:xfrm>
              <a:off x="3129296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21" name="Google Shape;321;p18"/>
            <p:cNvCxnSpPr>
              <a:stCxn id="320" idx="1"/>
            </p:cNvCxnSpPr>
            <p:nvPr/>
          </p:nvCxnSpPr>
          <p:spPr>
            <a:xfrm rot="10800000">
              <a:off x="2926196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22" name="Google Shape;322;p18"/>
            <p:cNvSpPr txBox="1"/>
            <p:nvPr/>
          </p:nvSpPr>
          <p:spPr>
            <a:xfrm>
              <a:off x="3594194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23" name="Google Shape;323;p18"/>
            <p:cNvCxnSpPr>
              <a:stCxn id="322" idx="1"/>
              <a:endCxn id="320" idx="3"/>
            </p:cNvCxnSpPr>
            <p:nvPr/>
          </p:nvCxnSpPr>
          <p:spPr>
            <a:xfrm flipH="1">
              <a:off x="3323294" y="4617204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24" name="Google Shape;324;p18"/>
            <p:cNvSpPr txBox="1"/>
            <p:nvPr/>
          </p:nvSpPr>
          <p:spPr>
            <a:xfrm>
              <a:off x="3594194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25" name="Google Shape;325;p18"/>
            <p:cNvCxnSpPr>
              <a:stCxn id="324" idx="1"/>
              <a:endCxn id="320" idx="3"/>
            </p:cNvCxnSpPr>
            <p:nvPr/>
          </p:nvCxnSpPr>
          <p:spPr>
            <a:xfrm rot="10800000">
              <a:off x="3323294" y="4828456"/>
              <a:ext cx="270900" cy="367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26" name="Google Shape;326;p18"/>
            <p:cNvSpPr txBox="1"/>
            <p:nvPr/>
          </p:nvSpPr>
          <p:spPr>
            <a:xfrm>
              <a:off x="3991392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327" name="Google Shape;327;p18"/>
            <p:cNvCxnSpPr>
              <a:stCxn id="326" idx="1"/>
            </p:cNvCxnSpPr>
            <p:nvPr/>
          </p:nvCxnSpPr>
          <p:spPr>
            <a:xfrm rot="10800000">
              <a:off x="3788292" y="4617204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28" name="Google Shape;328;p18"/>
            <p:cNvSpPr txBox="1"/>
            <p:nvPr/>
          </p:nvSpPr>
          <p:spPr>
            <a:xfrm>
              <a:off x="3991392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329" name="Google Shape;329;p18"/>
            <p:cNvCxnSpPr>
              <a:stCxn id="328" idx="1"/>
            </p:cNvCxnSpPr>
            <p:nvPr/>
          </p:nvCxnSpPr>
          <p:spPr>
            <a:xfrm rot="10800000">
              <a:off x="3788292" y="5196256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30" name="Google Shape;330;p18"/>
            <p:cNvCxnSpPr/>
            <p:nvPr/>
          </p:nvCxnSpPr>
          <p:spPr>
            <a:xfrm rot="10800000">
              <a:off x="4185491" y="518914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31" name="Google Shape;331;p18"/>
            <p:cNvSpPr txBox="1"/>
            <p:nvPr/>
          </p:nvSpPr>
          <p:spPr>
            <a:xfrm>
              <a:off x="4456390" y="4252141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32" name="Google Shape;332;p18"/>
            <p:cNvCxnSpPr>
              <a:stCxn id="331" idx="1"/>
            </p:cNvCxnSpPr>
            <p:nvPr/>
          </p:nvCxnSpPr>
          <p:spPr>
            <a:xfrm flipH="1">
              <a:off x="4185490" y="4406041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33" name="Google Shape;333;p18"/>
            <p:cNvSpPr txBox="1"/>
            <p:nvPr/>
          </p:nvSpPr>
          <p:spPr>
            <a:xfrm>
              <a:off x="5377086" y="4968953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34" name="Google Shape;334;p18"/>
            <p:cNvCxnSpPr>
              <a:stCxn id="333" idx="1"/>
            </p:cNvCxnSpPr>
            <p:nvPr/>
          </p:nvCxnSpPr>
          <p:spPr>
            <a:xfrm rot="10800000">
              <a:off x="5106186" y="4901753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35" name="Google Shape;335;p18"/>
            <p:cNvSpPr txBox="1"/>
            <p:nvPr/>
          </p:nvSpPr>
          <p:spPr>
            <a:xfrm>
              <a:off x="4388591" y="5052395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36" name="Google Shape;336;p18"/>
            <p:cNvCxnSpPr>
              <a:stCxn id="337" idx="1"/>
              <a:endCxn id="335" idx="3"/>
            </p:cNvCxnSpPr>
            <p:nvPr/>
          </p:nvCxnSpPr>
          <p:spPr>
            <a:xfrm flipH="1">
              <a:off x="4582838" y="4910772"/>
              <a:ext cx="328500" cy="295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38" name="Google Shape;338;p18"/>
            <p:cNvSpPr txBox="1"/>
            <p:nvPr/>
          </p:nvSpPr>
          <p:spPr>
            <a:xfrm>
              <a:off x="5774501" y="4247475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337" name="Google Shape;337;p18"/>
            <p:cNvSpPr txBox="1"/>
            <p:nvPr/>
          </p:nvSpPr>
          <p:spPr>
            <a:xfrm>
              <a:off x="4911338" y="4756872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339" name="Google Shape;339;p18"/>
            <p:cNvSpPr txBox="1"/>
            <p:nvPr/>
          </p:nvSpPr>
          <p:spPr>
            <a:xfrm>
              <a:off x="4456390" y="4665835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40" name="Google Shape;340;p18"/>
            <p:cNvCxnSpPr>
              <a:stCxn id="339" idx="1"/>
            </p:cNvCxnSpPr>
            <p:nvPr/>
          </p:nvCxnSpPr>
          <p:spPr>
            <a:xfrm rot="10800000">
              <a:off x="4185490" y="4598635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41" name="Google Shape;341;p18"/>
            <p:cNvCxnSpPr/>
            <p:nvPr/>
          </p:nvCxnSpPr>
          <p:spPr>
            <a:xfrm rot="10800000">
              <a:off x="5571185" y="5115748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42" name="Google Shape;342;p18"/>
            <p:cNvSpPr txBox="1"/>
            <p:nvPr/>
          </p:nvSpPr>
          <p:spPr>
            <a:xfrm>
              <a:off x="5377086" y="4499964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343" name="Google Shape;343;p18"/>
            <p:cNvCxnSpPr>
              <a:stCxn id="342" idx="1"/>
              <a:endCxn id="337" idx="3"/>
            </p:cNvCxnSpPr>
            <p:nvPr/>
          </p:nvCxnSpPr>
          <p:spPr>
            <a:xfrm flipH="1">
              <a:off x="5105586" y="4653864"/>
              <a:ext cx="271500" cy="256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44" name="Google Shape;344;p18"/>
            <p:cNvSpPr txBox="1"/>
            <p:nvPr/>
          </p:nvSpPr>
          <p:spPr>
            <a:xfrm>
              <a:off x="5774501" y="4693883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345" name="Google Shape;345;p18"/>
            <p:cNvCxnSpPr/>
            <p:nvPr/>
          </p:nvCxnSpPr>
          <p:spPr>
            <a:xfrm rot="10800000">
              <a:off x="5571185" y="464676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9"/>
          <p:cNvSpPr/>
          <p:nvPr/>
        </p:nvSpPr>
        <p:spPr>
          <a:xfrm>
            <a:off x="125" y="3084275"/>
            <a:ext cx="9144000" cy="26307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9"/>
          <p:cNvSpPr/>
          <p:nvPr/>
        </p:nvSpPr>
        <p:spPr>
          <a:xfrm>
            <a:off x="102800" y="3628400"/>
            <a:ext cx="2724900" cy="1932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3" name="Google Shape;353;p19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Necessity of Global and Local Decision</a:t>
            </a:r>
            <a:endParaRPr sz="2250"/>
          </a:p>
        </p:txBody>
      </p:sp>
      <p:sp>
        <p:nvSpPr>
          <p:cNvPr id="354" name="Google Shape;354;p19"/>
          <p:cNvSpPr/>
          <p:nvPr/>
        </p:nvSpPr>
        <p:spPr>
          <a:xfrm>
            <a:off x="3538750" y="4189229"/>
            <a:ext cx="401100" cy="4011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19"/>
          <p:cNvSpPr/>
          <p:nvPr/>
        </p:nvSpPr>
        <p:spPr>
          <a:xfrm>
            <a:off x="4324750" y="4189129"/>
            <a:ext cx="401400" cy="401400"/>
          </a:xfrm>
          <a:prstGeom prst="rect">
            <a:avLst/>
          </a:prstGeom>
          <a:solidFill>
            <a:srgbClr val="CBEE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9"/>
          <p:cNvSpPr/>
          <p:nvPr/>
        </p:nvSpPr>
        <p:spPr>
          <a:xfrm>
            <a:off x="5436866" y="4189152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57" name="Google Shape;357;p19"/>
          <p:cNvSpPr/>
          <p:nvPr/>
        </p:nvSpPr>
        <p:spPr>
          <a:xfrm>
            <a:off x="6164373" y="4189143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58" name="Google Shape;358;p19"/>
          <p:cNvCxnSpPr>
            <a:endCxn id="359" idx="0"/>
          </p:cNvCxnSpPr>
          <p:nvPr/>
        </p:nvCxnSpPr>
        <p:spPr>
          <a:xfrm>
            <a:off x="5129243" y="3789794"/>
            <a:ext cx="0" cy="119520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60" name="Google Shape;360;p19"/>
          <p:cNvSpPr/>
          <p:nvPr/>
        </p:nvSpPr>
        <p:spPr>
          <a:xfrm>
            <a:off x="7154680" y="4488214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1" name="Google Shape;361;p19"/>
          <p:cNvCxnSpPr/>
          <p:nvPr/>
        </p:nvCxnSpPr>
        <p:spPr>
          <a:xfrm>
            <a:off x="3552972" y="4984997"/>
            <a:ext cx="4702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2" name="Google Shape;362;p19"/>
          <p:cNvSpPr txBox="1"/>
          <p:nvPr/>
        </p:nvSpPr>
        <p:spPr>
          <a:xfrm>
            <a:off x="8255113" y="4787857"/>
            <a:ext cx="385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59" name="Google Shape;359;p19"/>
          <p:cNvSpPr txBox="1"/>
          <p:nvPr/>
        </p:nvSpPr>
        <p:spPr>
          <a:xfrm>
            <a:off x="4928693" y="4984994"/>
            <a:ext cx="401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3" name="Google Shape;363;p19"/>
          <p:cNvCxnSpPr>
            <a:stCxn id="355" idx="1"/>
            <a:endCxn id="354" idx="3"/>
          </p:cNvCxnSpPr>
          <p:nvPr/>
        </p:nvCxnSpPr>
        <p:spPr>
          <a:xfrm rot="10800000">
            <a:off x="3939850" y="4389829"/>
            <a:ext cx="384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4" name="Google Shape;364;p19"/>
          <p:cNvCxnSpPr>
            <a:stCxn id="357" idx="1"/>
            <a:endCxn id="356" idx="3"/>
          </p:cNvCxnSpPr>
          <p:nvPr/>
        </p:nvCxnSpPr>
        <p:spPr>
          <a:xfrm rot="10800000">
            <a:off x="5838273" y="4389843"/>
            <a:ext cx="3261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5" name="Google Shape;365;p19"/>
          <p:cNvSpPr txBox="1"/>
          <p:nvPr/>
        </p:nvSpPr>
        <p:spPr>
          <a:xfrm>
            <a:off x="8048182" y="4485835"/>
            <a:ext cx="8523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Cambria Math"/>
                <a:ea typeface="Cambria Math"/>
                <a:cs typeface="Cambria Math"/>
                <a:sym typeface="Cambria Math"/>
              </a:rPr>
              <a:t>.  .  .</a:t>
            </a:r>
            <a:endParaRPr b="1" sz="17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66" name="Google Shape;366;p19"/>
          <p:cNvSpPr txBox="1"/>
          <p:nvPr/>
        </p:nvSpPr>
        <p:spPr>
          <a:xfrm>
            <a:off x="4086296" y="3424226"/>
            <a:ext cx="2086200" cy="3705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>
                <a:solidFill>
                  <a:srgbClr val="0B61B5"/>
                </a:solidFill>
              </a:rPr>
              <a:t> →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0B61B5"/>
                </a:solidFill>
              </a:rPr>
              <a:t>  disappears</a:t>
            </a:r>
            <a:endParaRPr>
              <a:solidFill>
                <a:srgbClr val="0B61B5"/>
              </a:solidFill>
            </a:endParaRPr>
          </a:p>
        </p:txBody>
      </p:sp>
      <p:cxnSp>
        <p:nvCxnSpPr>
          <p:cNvPr id="367" name="Google Shape;367;p19"/>
          <p:cNvCxnSpPr>
            <a:stCxn id="356" idx="1"/>
            <a:endCxn id="355" idx="3"/>
          </p:cNvCxnSpPr>
          <p:nvPr/>
        </p:nvCxnSpPr>
        <p:spPr>
          <a:xfrm rot="10800000">
            <a:off x="4726166" y="4389852"/>
            <a:ext cx="710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8" name="Google Shape;368;p19"/>
          <p:cNvCxnSpPr>
            <a:stCxn id="360" idx="1"/>
            <a:endCxn id="357" idx="3"/>
          </p:cNvCxnSpPr>
          <p:nvPr/>
        </p:nvCxnSpPr>
        <p:spPr>
          <a:xfrm rot="10800000">
            <a:off x="6565780" y="4389814"/>
            <a:ext cx="588900" cy="2991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9" name="Google Shape;369;p19"/>
          <p:cNvCxnSpPr>
            <a:stCxn id="370" idx="1"/>
            <a:endCxn id="360" idx="3"/>
          </p:cNvCxnSpPr>
          <p:nvPr/>
        </p:nvCxnSpPr>
        <p:spPr>
          <a:xfrm rot="10800000">
            <a:off x="7556080" y="4688914"/>
            <a:ext cx="384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1" name="Google Shape;371;p19"/>
          <p:cNvSpPr/>
          <p:nvPr/>
        </p:nvSpPr>
        <p:spPr>
          <a:xfrm>
            <a:off x="349672" y="4686534"/>
            <a:ext cx="657287" cy="657287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2" name="Google Shape;372;p19"/>
          <p:cNvSpPr/>
          <p:nvPr/>
        </p:nvSpPr>
        <p:spPr>
          <a:xfrm>
            <a:off x="349672" y="3799315"/>
            <a:ext cx="657287" cy="657287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Google Shape;373;p19"/>
          <p:cNvSpPr/>
          <p:nvPr/>
        </p:nvSpPr>
        <p:spPr>
          <a:xfrm>
            <a:off x="881800" y="4390815"/>
            <a:ext cx="210480" cy="356760"/>
          </a:xfrm>
          <a:custGeom>
            <a:rect b="b" l="l" r="r" t="t"/>
            <a:pathLst>
              <a:path extrusionOk="0" h="24123" w="14232">
                <a:moveTo>
                  <a:pt x="383" y="24123"/>
                </a:moveTo>
                <a:cubicBezTo>
                  <a:pt x="2489" y="22783"/>
                  <a:pt x="11041" y="18826"/>
                  <a:pt x="13019" y="16082"/>
                </a:cubicBezTo>
                <a:cubicBezTo>
                  <a:pt x="14998" y="13338"/>
                  <a:pt x="14424" y="10338"/>
                  <a:pt x="12254" y="7658"/>
                </a:cubicBezTo>
                <a:cubicBezTo>
                  <a:pt x="10084" y="4978"/>
                  <a:pt x="2042" y="1276"/>
                  <a:pt x="0" y="0"/>
                </a:cubicBezTo>
              </a:path>
            </a:pathLst>
          </a:custGeom>
          <a:noFill/>
          <a:ln cap="flat" cmpd="sng" w="19050">
            <a:solidFill>
              <a:srgbClr val="0B61B5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74" name="Google Shape;374;p19"/>
          <p:cNvSpPr/>
          <p:nvPr/>
        </p:nvSpPr>
        <p:spPr>
          <a:xfrm rot="10800000">
            <a:off x="269750" y="4390814"/>
            <a:ext cx="210480" cy="356760"/>
          </a:xfrm>
          <a:custGeom>
            <a:rect b="b" l="l" r="r" t="t"/>
            <a:pathLst>
              <a:path extrusionOk="0" h="24123" w="14232">
                <a:moveTo>
                  <a:pt x="383" y="24123"/>
                </a:moveTo>
                <a:cubicBezTo>
                  <a:pt x="2489" y="22783"/>
                  <a:pt x="11041" y="18826"/>
                  <a:pt x="13019" y="16082"/>
                </a:cubicBezTo>
                <a:cubicBezTo>
                  <a:pt x="14998" y="13338"/>
                  <a:pt x="14424" y="10338"/>
                  <a:pt x="12254" y="7658"/>
                </a:cubicBezTo>
                <a:cubicBezTo>
                  <a:pt x="10084" y="4978"/>
                  <a:pt x="2042" y="1276"/>
                  <a:pt x="0" y="0"/>
                </a:cubicBez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75" name="Google Shape;375;p19"/>
          <p:cNvSpPr txBox="1"/>
          <p:nvPr/>
        </p:nvSpPr>
        <p:spPr>
          <a:xfrm>
            <a:off x="1531425" y="4301450"/>
            <a:ext cx="1059900" cy="6363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61B5"/>
                </a:solidFill>
              </a:rPr>
              <a:t>disappears</a:t>
            </a:r>
            <a:endParaRPr>
              <a:solidFill>
                <a:srgbClr val="0B61B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61B5"/>
                </a:solidFill>
              </a:rPr>
              <a:t>in 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rgbClr val="0B61B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6" name="Google Shape;376;p19"/>
          <p:cNvCxnSpPr>
            <a:stCxn id="375" idx="1"/>
          </p:cNvCxnSpPr>
          <p:nvPr/>
        </p:nvCxnSpPr>
        <p:spPr>
          <a:xfrm rot="10800000">
            <a:off x="1150725" y="4619600"/>
            <a:ext cx="380700" cy="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377" name="Google Shape;377;p19"/>
          <p:cNvSpPr/>
          <p:nvPr/>
        </p:nvSpPr>
        <p:spPr>
          <a:xfrm>
            <a:off x="7145550" y="3705610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8" name="Google Shape;378;p19"/>
          <p:cNvCxnSpPr/>
          <p:nvPr/>
        </p:nvCxnSpPr>
        <p:spPr>
          <a:xfrm rot="10800000">
            <a:off x="7556715" y="3890623"/>
            <a:ext cx="384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9" name="Google Shape;379;p19"/>
          <p:cNvSpPr txBox="1"/>
          <p:nvPr/>
        </p:nvSpPr>
        <p:spPr>
          <a:xfrm>
            <a:off x="8048182" y="3666762"/>
            <a:ext cx="8523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Cambria Math"/>
                <a:ea typeface="Cambria Math"/>
                <a:cs typeface="Cambria Math"/>
                <a:sym typeface="Cambria Math"/>
              </a:rPr>
              <a:t>.  .  .</a:t>
            </a:r>
            <a:endParaRPr b="1" sz="17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80" name="Google Shape;380;p19"/>
          <p:cNvCxnSpPr>
            <a:stCxn id="377" idx="1"/>
            <a:endCxn id="357" idx="3"/>
          </p:cNvCxnSpPr>
          <p:nvPr/>
        </p:nvCxnSpPr>
        <p:spPr>
          <a:xfrm flipH="1">
            <a:off x="6565650" y="3906310"/>
            <a:ext cx="579900" cy="483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1" name="Google Shape;381;p19"/>
          <p:cNvSpPr txBox="1"/>
          <p:nvPr/>
        </p:nvSpPr>
        <p:spPr>
          <a:xfrm>
            <a:off x="6351575" y="5170975"/>
            <a:ext cx="2121000" cy="356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neither</a:t>
            </a:r>
            <a:r>
              <a:rPr lang="en" sz="1100"/>
              <a:t> </a:t>
            </a:r>
            <a:r>
              <a:rPr lang="en" sz="1100"/>
              <a:t>rejected nor accepted!</a:t>
            </a:r>
            <a:endParaRPr sz="1100"/>
          </a:p>
        </p:txBody>
      </p:sp>
      <p:cxnSp>
        <p:nvCxnSpPr>
          <p:cNvPr id="382" name="Google Shape;382;p19"/>
          <p:cNvCxnSpPr>
            <a:endCxn id="381" idx="1"/>
          </p:cNvCxnSpPr>
          <p:nvPr/>
        </p:nvCxnSpPr>
        <p:spPr>
          <a:xfrm flipH="1">
            <a:off x="6351575" y="4746325"/>
            <a:ext cx="603000" cy="603000"/>
          </a:xfrm>
          <a:prstGeom prst="curvedConnector3">
            <a:avLst>
              <a:gd fmla="val 139490" name="adj1"/>
            </a:avLst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stealth"/>
            <a:tailEnd len="med" w="med" type="none"/>
          </a:ln>
        </p:spPr>
      </p:cxnSp>
      <p:sp>
        <p:nvSpPr>
          <p:cNvPr id="383" name="Google Shape;383;p19"/>
          <p:cNvSpPr txBox="1"/>
          <p:nvPr/>
        </p:nvSpPr>
        <p:spPr>
          <a:xfrm>
            <a:off x="1372100" y="3628400"/>
            <a:ext cx="145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  <p:sp>
        <p:nvSpPr>
          <p:cNvPr id="384" name="Google Shape;384;p19"/>
          <p:cNvSpPr txBox="1"/>
          <p:nvPr/>
        </p:nvSpPr>
        <p:spPr>
          <a:xfrm>
            <a:off x="-70575" y="3083775"/>
            <a:ext cx="266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two</a:t>
            </a:r>
            <a:r>
              <a:rPr lang="en">
                <a:solidFill>
                  <a:srgbClr val="000099"/>
                </a:solidFill>
              </a:rPr>
              <a:t> infinite branches case:</a:t>
            </a:r>
            <a:endParaRPr>
              <a:solidFill>
                <a:srgbClr val="000099"/>
              </a:solidFill>
            </a:endParaRPr>
          </a:p>
        </p:txBody>
      </p:sp>
      <p:sp>
        <p:nvSpPr>
          <p:cNvPr id="385" name="Google Shape;385;p19"/>
          <p:cNvSpPr txBox="1"/>
          <p:nvPr>
            <p:ph idx="1" type="body"/>
          </p:nvPr>
        </p:nvSpPr>
        <p:spPr>
          <a:xfrm>
            <a:off x="311700" y="1020525"/>
            <a:ext cx="8520600" cy="206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computation is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globally decisive</a:t>
            </a:r>
            <a:r>
              <a:rPr lang="en"/>
              <a:t> - each block either accepted or rejected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locally decisive</a:t>
            </a:r>
            <a:r>
              <a:rPr lang="en"/>
              <a:t> - </a:t>
            </a:r>
            <a:r>
              <a:rPr lang="en"/>
              <a:t>globally decisive and each miner receives every accepted block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globally decisive ⇒ exactly one infinite branch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1.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If a computation is globally and locally decisive, then it has exactly one infinite branch and one source pool. Moreover, this infinite branch belongs to this source pool.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0"/>
          <p:cNvSpPr/>
          <p:nvPr/>
        </p:nvSpPr>
        <p:spPr>
          <a:xfrm>
            <a:off x="125" y="3084275"/>
            <a:ext cx="9144000" cy="2630700"/>
          </a:xfrm>
          <a:prstGeom prst="rect">
            <a:avLst/>
          </a:prstGeom>
          <a:solidFill>
            <a:srgbClr val="E4E4FF">
              <a:alpha val="60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2" name="Google Shape;392;p20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Necessity of Global and Local Decision</a:t>
            </a:r>
            <a:endParaRPr sz="2250"/>
          </a:p>
        </p:txBody>
      </p:sp>
      <p:sp>
        <p:nvSpPr>
          <p:cNvPr id="393" name="Google Shape;393;p20"/>
          <p:cNvSpPr txBox="1"/>
          <p:nvPr>
            <p:ph idx="1" type="body"/>
          </p:nvPr>
        </p:nvSpPr>
        <p:spPr>
          <a:xfrm>
            <a:off x="311700" y="1020525"/>
            <a:ext cx="8520600" cy="23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computation is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globally decisive</a:t>
            </a:r>
            <a:r>
              <a:rPr lang="en"/>
              <a:t> - each block either accepted or rejected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000099"/>
                </a:solidFill>
              </a:rPr>
              <a:t>locally decisive</a:t>
            </a:r>
            <a:r>
              <a:rPr lang="en"/>
              <a:t> - </a:t>
            </a:r>
            <a:r>
              <a:rPr lang="en"/>
              <a:t>globally decisive and each miner receives every accepted block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globally decisive ⇒ exactly one infinite branch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Theorem 1. </a:t>
            </a: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If a computation is globally and locally decisive, then it has exactly one infinite branch and one source pool. Moreover, this infinite branch belongs to this source pool.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394" name="Google Shape;394;p20"/>
          <p:cNvSpPr/>
          <p:nvPr/>
        </p:nvSpPr>
        <p:spPr>
          <a:xfrm>
            <a:off x="3999350" y="4286792"/>
            <a:ext cx="401100" cy="401100"/>
          </a:xfrm>
          <a:prstGeom prst="rect">
            <a:avLst/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20"/>
          <p:cNvSpPr/>
          <p:nvPr/>
        </p:nvSpPr>
        <p:spPr>
          <a:xfrm>
            <a:off x="4785350" y="4286691"/>
            <a:ext cx="401400" cy="401400"/>
          </a:xfrm>
          <a:prstGeom prst="rect">
            <a:avLst/>
          </a:prstGeom>
          <a:solidFill>
            <a:srgbClr val="CBEE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0"/>
          <p:cNvSpPr/>
          <p:nvPr/>
        </p:nvSpPr>
        <p:spPr>
          <a:xfrm>
            <a:off x="5897466" y="4286715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7" name="Google Shape;397;p20"/>
          <p:cNvSpPr/>
          <p:nvPr/>
        </p:nvSpPr>
        <p:spPr>
          <a:xfrm>
            <a:off x="6624973" y="4286705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98" name="Google Shape;398;p20"/>
          <p:cNvCxnSpPr>
            <a:endCxn id="399" idx="0"/>
          </p:cNvCxnSpPr>
          <p:nvPr/>
        </p:nvCxnSpPr>
        <p:spPr>
          <a:xfrm>
            <a:off x="5575618" y="4008844"/>
            <a:ext cx="0" cy="97680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400" name="Google Shape;400;p20"/>
          <p:cNvSpPr/>
          <p:nvPr/>
        </p:nvSpPr>
        <p:spPr>
          <a:xfrm>
            <a:off x="7411005" y="4284251"/>
            <a:ext cx="401400" cy="401400"/>
          </a:xfrm>
          <a:prstGeom prst="rect">
            <a:avLst/>
          </a:prstGeom>
          <a:solidFill>
            <a:srgbClr val="FFEDC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01" name="Google Shape;401;p20"/>
          <p:cNvCxnSpPr/>
          <p:nvPr/>
        </p:nvCxnSpPr>
        <p:spPr>
          <a:xfrm>
            <a:off x="3999347" y="4985647"/>
            <a:ext cx="4294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2" name="Google Shape;402;p20"/>
          <p:cNvSpPr txBox="1"/>
          <p:nvPr/>
        </p:nvSpPr>
        <p:spPr>
          <a:xfrm>
            <a:off x="8293838" y="4888819"/>
            <a:ext cx="385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Cambria Math"/>
                <a:ea typeface="Cambria Math"/>
                <a:cs typeface="Cambria Math"/>
                <a:sym typeface="Cambria Math"/>
              </a:rPr>
              <a:t>t</a:t>
            </a:r>
            <a:endParaRPr i="1" sz="15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99" name="Google Shape;399;p20"/>
          <p:cNvSpPr txBox="1"/>
          <p:nvPr/>
        </p:nvSpPr>
        <p:spPr>
          <a:xfrm>
            <a:off x="5375068" y="4985644"/>
            <a:ext cx="401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03" name="Google Shape;403;p20"/>
          <p:cNvCxnSpPr>
            <a:stCxn id="395" idx="1"/>
            <a:endCxn id="394" idx="3"/>
          </p:cNvCxnSpPr>
          <p:nvPr/>
        </p:nvCxnSpPr>
        <p:spPr>
          <a:xfrm rot="10800000">
            <a:off x="4400450" y="4487391"/>
            <a:ext cx="384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4" name="Google Shape;404;p20"/>
          <p:cNvCxnSpPr>
            <a:stCxn id="397" idx="1"/>
            <a:endCxn id="396" idx="3"/>
          </p:cNvCxnSpPr>
          <p:nvPr/>
        </p:nvCxnSpPr>
        <p:spPr>
          <a:xfrm rot="10800000">
            <a:off x="6298873" y="4487405"/>
            <a:ext cx="3261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5" name="Google Shape;405;p20"/>
          <p:cNvSpPr txBox="1"/>
          <p:nvPr/>
        </p:nvSpPr>
        <p:spPr>
          <a:xfrm>
            <a:off x="4546896" y="3629726"/>
            <a:ext cx="2086200" cy="3705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>
                <a:solidFill>
                  <a:srgbClr val="0B61B5"/>
                </a:solidFill>
              </a:rPr>
              <a:t> →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>
                <a:solidFill>
                  <a:srgbClr val="0B61B5"/>
                </a:solidFill>
              </a:rPr>
              <a:t>  disappears</a:t>
            </a:r>
            <a:endParaRPr>
              <a:solidFill>
                <a:srgbClr val="0B61B5"/>
              </a:solidFill>
            </a:endParaRPr>
          </a:p>
        </p:txBody>
      </p:sp>
      <p:cxnSp>
        <p:nvCxnSpPr>
          <p:cNvPr id="406" name="Google Shape;406;p20"/>
          <p:cNvCxnSpPr>
            <a:stCxn id="396" idx="1"/>
            <a:endCxn id="395" idx="3"/>
          </p:cNvCxnSpPr>
          <p:nvPr/>
        </p:nvCxnSpPr>
        <p:spPr>
          <a:xfrm rot="10800000">
            <a:off x="5186766" y="4487415"/>
            <a:ext cx="710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7" name="Google Shape;407;p20"/>
          <p:cNvCxnSpPr>
            <a:stCxn id="400" idx="1"/>
            <a:endCxn id="397" idx="3"/>
          </p:cNvCxnSpPr>
          <p:nvPr/>
        </p:nvCxnSpPr>
        <p:spPr>
          <a:xfrm flipH="1">
            <a:off x="7026405" y="4484951"/>
            <a:ext cx="384600" cy="24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8" name="Google Shape;408;p20"/>
          <p:cNvSpPr txBox="1"/>
          <p:nvPr/>
        </p:nvSpPr>
        <p:spPr>
          <a:xfrm>
            <a:off x="6341300" y="5173288"/>
            <a:ext cx="1791300" cy="299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rejected and accepted!</a:t>
            </a:r>
            <a:endParaRPr sz="1100"/>
          </a:p>
        </p:txBody>
      </p:sp>
      <p:sp>
        <p:nvSpPr>
          <p:cNvPr id="409" name="Google Shape;409;p20"/>
          <p:cNvSpPr/>
          <p:nvPr/>
        </p:nvSpPr>
        <p:spPr>
          <a:xfrm>
            <a:off x="6087289" y="4762488"/>
            <a:ext cx="254000" cy="583500"/>
          </a:xfrm>
          <a:custGeom>
            <a:rect b="b" l="l" r="r" t="t"/>
            <a:pathLst>
              <a:path extrusionOk="0" h="23340" w="10160">
                <a:moveTo>
                  <a:pt x="10160" y="23095"/>
                </a:moveTo>
                <a:cubicBezTo>
                  <a:pt x="8579" y="22740"/>
                  <a:pt x="2242" y="24813"/>
                  <a:pt x="676" y="20964"/>
                </a:cubicBezTo>
                <a:cubicBezTo>
                  <a:pt x="-890" y="17115"/>
                  <a:pt x="751" y="3494"/>
                  <a:pt x="766" y="0"/>
                </a:cubicBezTo>
              </a:path>
            </a:pathLst>
          </a:cu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410" name="Google Shape;410;p20"/>
          <p:cNvSpPr txBox="1"/>
          <p:nvPr/>
        </p:nvSpPr>
        <p:spPr>
          <a:xfrm>
            <a:off x="-235325" y="3071525"/>
            <a:ext cx="266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no </a:t>
            </a:r>
            <a:r>
              <a:rPr lang="en">
                <a:solidFill>
                  <a:srgbClr val="000099"/>
                </a:solidFill>
              </a:rPr>
              <a:t>infinite branch case:</a:t>
            </a:r>
            <a:endParaRPr>
              <a:solidFill>
                <a:srgbClr val="000099"/>
              </a:solidFill>
            </a:endParaRPr>
          </a:p>
        </p:txBody>
      </p:sp>
      <p:sp>
        <p:nvSpPr>
          <p:cNvPr id="411" name="Google Shape;411;p20"/>
          <p:cNvSpPr/>
          <p:nvPr/>
        </p:nvSpPr>
        <p:spPr>
          <a:xfrm>
            <a:off x="102800" y="3628400"/>
            <a:ext cx="2724900" cy="1932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0"/>
          <p:cNvSpPr/>
          <p:nvPr/>
        </p:nvSpPr>
        <p:spPr>
          <a:xfrm>
            <a:off x="349672" y="4686534"/>
            <a:ext cx="657300" cy="657300"/>
          </a:xfrm>
          <a:prstGeom prst="ellipse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-25000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3" name="Google Shape;413;p20"/>
          <p:cNvSpPr/>
          <p:nvPr/>
        </p:nvSpPr>
        <p:spPr>
          <a:xfrm>
            <a:off x="349672" y="3799315"/>
            <a:ext cx="657300" cy="657300"/>
          </a:xfrm>
          <a:prstGeom prst="ellipse">
            <a:avLst/>
          </a:prstGeom>
          <a:solidFill>
            <a:srgbClr val="FFEDC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-25000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4" name="Google Shape;414;p20"/>
          <p:cNvSpPr/>
          <p:nvPr/>
        </p:nvSpPr>
        <p:spPr>
          <a:xfrm>
            <a:off x="881800" y="4390815"/>
            <a:ext cx="210491" cy="356779"/>
          </a:xfrm>
          <a:custGeom>
            <a:rect b="b" l="l" r="r" t="t"/>
            <a:pathLst>
              <a:path extrusionOk="0" h="24123" w="14232">
                <a:moveTo>
                  <a:pt x="383" y="24123"/>
                </a:moveTo>
                <a:cubicBezTo>
                  <a:pt x="2489" y="22783"/>
                  <a:pt x="11041" y="18826"/>
                  <a:pt x="13019" y="16082"/>
                </a:cubicBezTo>
                <a:cubicBezTo>
                  <a:pt x="14998" y="13338"/>
                  <a:pt x="14424" y="10338"/>
                  <a:pt x="12254" y="7658"/>
                </a:cubicBezTo>
                <a:cubicBezTo>
                  <a:pt x="10084" y="4978"/>
                  <a:pt x="2042" y="1276"/>
                  <a:pt x="0" y="0"/>
                </a:cubicBezTo>
              </a:path>
            </a:pathLst>
          </a:custGeom>
          <a:noFill/>
          <a:ln cap="flat" cmpd="sng" w="19050">
            <a:solidFill>
              <a:srgbClr val="0B61B5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415" name="Google Shape;415;p20"/>
          <p:cNvSpPr/>
          <p:nvPr/>
        </p:nvSpPr>
        <p:spPr>
          <a:xfrm rot="10800000">
            <a:off x="269739" y="4390795"/>
            <a:ext cx="210491" cy="356779"/>
          </a:xfrm>
          <a:custGeom>
            <a:rect b="b" l="l" r="r" t="t"/>
            <a:pathLst>
              <a:path extrusionOk="0" h="24123" w="14232">
                <a:moveTo>
                  <a:pt x="383" y="24123"/>
                </a:moveTo>
                <a:cubicBezTo>
                  <a:pt x="2489" y="22783"/>
                  <a:pt x="11041" y="18826"/>
                  <a:pt x="13019" y="16082"/>
                </a:cubicBezTo>
                <a:cubicBezTo>
                  <a:pt x="14998" y="13338"/>
                  <a:pt x="14424" y="10338"/>
                  <a:pt x="12254" y="7658"/>
                </a:cubicBezTo>
                <a:cubicBezTo>
                  <a:pt x="10084" y="4978"/>
                  <a:pt x="2042" y="1276"/>
                  <a:pt x="0" y="0"/>
                </a:cubicBez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416" name="Google Shape;416;p20"/>
          <p:cNvSpPr txBox="1"/>
          <p:nvPr/>
        </p:nvSpPr>
        <p:spPr>
          <a:xfrm>
            <a:off x="1531425" y="4301450"/>
            <a:ext cx="1059900" cy="636300"/>
          </a:xfrm>
          <a:prstGeom prst="rect">
            <a:avLst/>
          </a:prstGeom>
          <a:solidFill>
            <a:srgbClr val="CBEEFF">
              <a:alpha val="73810"/>
            </a:srgbClr>
          </a:solidFill>
          <a:ln cap="flat" cmpd="sng" w="19050">
            <a:solidFill>
              <a:srgbClr val="0B61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61B5"/>
                </a:solidFill>
              </a:rPr>
              <a:t>disappears</a:t>
            </a:r>
            <a:endParaRPr>
              <a:solidFill>
                <a:srgbClr val="0B61B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61B5"/>
                </a:solidFill>
              </a:rPr>
              <a:t>in </a:t>
            </a:r>
            <a:r>
              <a:rPr i="1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aseline="-25000" lang="en" sz="1500">
                <a:solidFill>
                  <a:srgbClr val="0B61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-25000" sz="1500">
              <a:solidFill>
                <a:srgbClr val="0B61B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17" name="Google Shape;417;p20"/>
          <p:cNvCxnSpPr>
            <a:stCxn id="416" idx="1"/>
          </p:cNvCxnSpPr>
          <p:nvPr/>
        </p:nvCxnSpPr>
        <p:spPr>
          <a:xfrm rot="10800000">
            <a:off x="1150725" y="4619600"/>
            <a:ext cx="380700" cy="0"/>
          </a:xfrm>
          <a:prstGeom prst="straightConnector1">
            <a:avLst/>
          </a:prstGeom>
          <a:noFill/>
          <a:ln cap="flat" cmpd="sng" w="19050">
            <a:solidFill>
              <a:srgbClr val="0B61B5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418" name="Google Shape;418;p20"/>
          <p:cNvSpPr txBox="1"/>
          <p:nvPr/>
        </p:nvSpPr>
        <p:spPr>
          <a:xfrm>
            <a:off x="1372100" y="3628400"/>
            <a:ext cx="145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network topology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4" name="Google Shape;424;p21"/>
          <p:cNvSpPr txBox="1"/>
          <p:nvPr>
            <p:ph type="title"/>
          </p:nvPr>
        </p:nvSpPr>
        <p:spPr>
          <a:xfrm>
            <a:off x="311700" y="279572"/>
            <a:ext cx="8520600" cy="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00099"/>
                </a:solidFill>
              </a:rPr>
              <a:t>Outline</a:t>
            </a:r>
            <a:endParaRPr sz="2250"/>
          </a:p>
        </p:txBody>
      </p:sp>
      <p:sp>
        <p:nvSpPr>
          <p:cNvPr id="425" name="Google Shape;425;p21"/>
          <p:cNvSpPr txBox="1"/>
          <p:nvPr>
            <p:ph idx="1" type="body"/>
          </p:nvPr>
        </p:nvSpPr>
        <p:spPr>
          <a:xfrm>
            <a:off x="1498800" y="1428750"/>
            <a:ext cx="6146400" cy="27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</a:t>
            </a:r>
            <a:r>
              <a:rPr lang="en" sz="1400"/>
              <a:t>mpossibility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Theorem 1: one infinite branch belongs one source pool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000099"/>
                </a:solidFill>
                <a:highlight>
                  <a:srgbClr val="E4E4FF"/>
                </a:highlight>
              </a:rPr>
              <a:t>Theorem 2: no general solution to Blockchain Decision Problem</a:t>
            </a: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KPT: </a:t>
            </a:r>
            <a:r>
              <a:rPr lang="en"/>
              <a:t>Known Propagation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KSM: </a:t>
            </a:r>
            <a:r>
              <a:rPr lang="en"/>
              <a:t>Known Source Pool Membership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algorithms p</a:t>
            </a:r>
            <a:r>
              <a:rPr lang="en" sz="1400">
                <a:solidFill>
                  <a:schemeClr val="dk1"/>
                </a:solidFill>
              </a:rPr>
              <a:t>erformance evaluation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426" name="Google Shape;426;p21"/>
          <p:cNvGrpSpPr/>
          <p:nvPr/>
        </p:nvGrpSpPr>
        <p:grpSpPr>
          <a:xfrm>
            <a:off x="2397774" y="4068625"/>
            <a:ext cx="4348452" cy="1112720"/>
            <a:chOff x="2334749" y="4247475"/>
            <a:chExt cx="4348452" cy="1112720"/>
          </a:xfrm>
        </p:grpSpPr>
        <p:sp>
          <p:nvSpPr>
            <p:cNvPr id="427" name="Google Shape;427;p21"/>
            <p:cNvSpPr txBox="1"/>
            <p:nvPr/>
          </p:nvSpPr>
          <p:spPr>
            <a:xfrm>
              <a:off x="2334749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g</a:t>
              </a:r>
              <a:endParaRPr sz="800"/>
            </a:p>
          </p:txBody>
        </p:sp>
        <p:sp>
          <p:nvSpPr>
            <p:cNvPr id="428" name="Google Shape;428;p21"/>
            <p:cNvSpPr txBox="1"/>
            <p:nvPr/>
          </p:nvSpPr>
          <p:spPr>
            <a:xfrm>
              <a:off x="2732098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29" name="Google Shape;429;p21"/>
            <p:cNvCxnSpPr>
              <a:stCxn id="428" idx="1"/>
              <a:endCxn id="427" idx="3"/>
            </p:cNvCxnSpPr>
            <p:nvPr/>
          </p:nvCxnSpPr>
          <p:spPr>
            <a:xfrm rot="10800000">
              <a:off x="2528998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30" name="Google Shape;430;p21"/>
            <p:cNvSpPr txBox="1"/>
            <p:nvPr/>
          </p:nvSpPr>
          <p:spPr>
            <a:xfrm>
              <a:off x="3129296" y="4674490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31" name="Google Shape;431;p21"/>
            <p:cNvCxnSpPr>
              <a:stCxn id="430" idx="1"/>
            </p:cNvCxnSpPr>
            <p:nvPr/>
          </p:nvCxnSpPr>
          <p:spPr>
            <a:xfrm rot="10800000">
              <a:off x="2926196" y="482839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32" name="Google Shape;432;p21"/>
            <p:cNvSpPr txBox="1"/>
            <p:nvPr/>
          </p:nvSpPr>
          <p:spPr>
            <a:xfrm>
              <a:off x="3594194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33" name="Google Shape;433;p21"/>
            <p:cNvCxnSpPr>
              <a:stCxn id="432" idx="1"/>
              <a:endCxn id="430" idx="3"/>
            </p:cNvCxnSpPr>
            <p:nvPr/>
          </p:nvCxnSpPr>
          <p:spPr>
            <a:xfrm flipH="1">
              <a:off x="3323294" y="4617204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34" name="Google Shape;434;p21"/>
            <p:cNvSpPr txBox="1"/>
            <p:nvPr/>
          </p:nvSpPr>
          <p:spPr>
            <a:xfrm>
              <a:off x="3594194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35" name="Google Shape;435;p21"/>
            <p:cNvCxnSpPr>
              <a:stCxn id="434" idx="1"/>
              <a:endCxn id="430" idx="3"/>
            </p:cNvCxnSpPr>
            <p:nvPr/>
          </p:nvCxnSpPr>
          <p:spPr>
            <a:xfrm rot="10800000">
              <a:off x="3323294" y="4828456"/>
              <a:ext cx="270900" cy="367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36" name="Google Shape;436;p21"/>
            <p:cNvSpPr txBox="1"/>
            <p:nvPr/>
          </p:nvSpPr>
          <p:spPr>
            <a:xfrm>
              <a:off x="3991392" y="4463304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a</a:t>
              </a:r>
              <a:endParaRPr sz="800"/>
            </a:p>
          </p:txBody>
        </p:sp>
        <p:cxnSp>
          <p:nvCxnSpPr>
            <p:cNvPr id="437" name="Google Shape;437;p21"/>
            <p:cNvCxnSpPr>
              <a:stCxn id="436" idx="1"/>
            </p:cNvCxnSpPr>
            <p:nvPr/>
          </p:nvCxnSpPr>
          <p:spPr>
            <a:xfrm rot="10800000">
              <a:off x="3788292" y="4617204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38" name="Google Shape;438;p21"/>
            <p:cNvSpPr txBox="1"/>
            <p:nvPr/>
          </p:nvSpPr>
          <p:spPr>
            <a:xfrm>
              <a:off x="3991392" y="5042356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b</a:t>
              </a:r>
              <a:endParaRPr sz="800"/>
            </a:p>
          </p:txBody>
        </p:sp>
        <p:cxnSp>
          <p:nvCxnSpPr>
            <p:cNvPr id="439" name="Google Shape;439;p21"/>
            <p:cNvCxnSpPr>
              <a:stCxn id="438" idx="1"/>
            </p:cNvCxnSpPr>
            <p:nvPr/>
          </p:nvCxnSpPr>
          <p:spPr>
            <a:xfrm rot="10800000">
              <a:off x="3788292" y="5196256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40" name="Google Shape;440;p21"/>
            <p:cNvCxnSpPr/>
            <p:nvPr/>
          </p:nvCxnSpPr>
          <p:spPr>
            <a:xfrm rot="10800000">
              <a:off x="4185491" y="518914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41" name="Google Shape;441;p21"/>
            <p:cNvSpPr txBox="1"/>
            <p:nvPr/>
          </p:nvSpPr>
          <p:spPr>
            <a:xfrm>
              <a:off x="4456390" y="4252141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42" name="Google Shape;442;p21"/>
            <p:cNvCxnSpPr>
              <a:stCxn id="441" idx="1"/>
            </p:cNvCxnSpPr>
            <p:nvPr/>
          </p:nvCxnSpPr>
          <p:spPr>
            <a:xfrm flipH="1">
              <a:off x="4185490" y="4406041"/>
              <a:ext cx="270900" cy="2112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43" name="Google Shape;443;p21"/>
            <p:cNvSpPr txBox="1"/>
            <p:nvPr/>
          </p:nvSpPr>
          <p:spPr>
            <a:xfrm>
              <a:off x="5377086" y="4968953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44" name="Google Shape;444;p21"/>
            <p:cNvCxnSpPr>
              <a:stCxn id="443" idx="1"/>
            </p:cNvCxnSpPr>
            <p:nvPr/>
          </p:nvCxnSpPr>
          <p:spPr>
            <a:xfrm rot="10800000">
              <a:off x="5106186" y="4901753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45" name="Google Shape;445;p21"/>
            <p:cNvSpPr txBox="1"/>
            <p:nvPr/>
          </p:nvSpPr>
          <p:spPr>
            <a:xfrm>
              <a:off x="4388591" y="5052395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46" name="Google Shape;446;p21"/>
            <p:cNvCxnSpPr>
              <a:stCxn id="447" idx="1"/>
              <a:endCxn id="445" idx="3"/>
            </p:cNvCxnSpPr>
            <p:nvPr/>
          </p:nvCxnSpPr>
          <p:spPr>
            <a:xfrm flipH="1">
              <a:off x="4582838" y="4910772"/>
              <a:ext cx="328500" cy="295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48" name="Google Shape;448;p21"/>
            <p:cNvSpPr txBox="1"/>
            <p:nvPr/>
          </p:nvSpPr>
          <p:spPr>
            <a:xfrm>
              <a:off x="5774501" y="4247475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sp>
          <p:nvSpPr>
            <p:cNvPr id="447" name="Google Shape;447;p21"/>
            <p:cNvSpPr txBox="1"/>
            <p:nvPr/>
          </p:nvSpPr>
          <p:spPr>
            <a:xfrm>
              <a:off x="4911338" y="4756872"/>
              <a:ext cx="194100" cy="307800"/>
            </a:xfrm>
            <a:prstGeom prst="rect">
              <a:avLst/>
            </a:prstGeom>
            <a:solidFill>
              <a:srgbClr val="80D313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sp>
          <p:nvSpPr>
            <p:cNvPr id="449" name="Google Shape;449;p21"/>
            <p:cNvSpPr txBox="1"/>
            <p:nvPr/>
          </p:nvSpPr>
          <p:spPr>
            <a:xfrm>
              <a:off x="4456390" y="4665835"/>
              <a:ext cx="194100" cy="307800"/>
            </a:xfrm>
            <a:prstGeom prst="rect">
              <a:avLst/>
            </a:prstGeom>
            <a:solidFill>
              <a:srgbClr val="EB4B4B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50" name="Google Shape;450;p21"/>
            <p:cNvCxnSpPr>
              <a:stCxn id="449" idx="1"/>
            </p:cNvCxnSpPr>
            <p:nvPr/>
          </p:nvCxnSpPr>
          <p:spPr>
            <a:xfrm rot="10800000">
              <a:off x="4185490" y="4598635"/>
              <a:ext cx="270900" cy="221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51" name="Google Shape;451;p21"/>
            <p:cNvCxnSpPr/>
            <p:nvPr/>
          </p:nvCxnSpPr>
          <p:spPr>
            <a:xfrm rot="10800000">
              <a:off x="5571185" y="5115748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52" name="Google Shape;452;p21"/>
            <p:cNvSpPr txBox="1"/>
            <p:nvPr/>
          </p:nvSpPr>
          <p:spPr>
            <a:xfrm>
              <a:off x="5377086" y="4499964"/>
              <a:ext cx="194100" cy="307800"/>
            </a:xfrm>
            <a:prstGeom prst="rect">
              <a:avLst/>
            </a:prstGeom>
            <a:solidFill>
              <a:srgbClr val="FFFF00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/>
            </a:p>
          </p:txBody>
        </p:sp>
        <p:cxnSp>
          <p:nvCxnSpPr>
            <p:cNvPr id="453" name="Google Shape;453;p21"/>
            <p:cNvCxnSpPr>
              <a:stCxn id="452" idx="1"/>
              <a:endCxn id="447" idx="3"/>
            </p:cNvCxnSpPr>
            <p:nvPr/>
          </p:nvCxnSpPr>
          <p:spPr>
            <a:xfrm flipH="1">
              <a:off x="5105586" y="4653864"/>
              <a:ext cx="271500" cy="256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54" name="Google Shape;454;p21"/>
            <p:cNvSpPr txBox="1"/>
            <p:nvPr/>
          </p:nvSpPr>
          <p:spPr>
            <a:xfrm>
              <a:off x="5774501" y="4693883"/>
              <a:ext cx="9087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. . .</a:t>
              </a:r>
              <a:endParaRPr sz="3000"/>
            </a:p>
          </p:txBody>
        </p:sp>
        <p:cxnSp>
          <p:nvCxnSpPr>
            <p:cNvPr id="455" name="Google Shape;455;p21"/>
            <p:cNvCxnSpPr/>
            <p:nvPr/>
          </p:nvCxnSpPr>
          <p:spPr>
            <a:xfrm rot="10800000">
              <a:off x="5571185" y="4646760"/>
              <a:ext cx="203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