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1"/>
  </p:notesMasterIdLst>
  <p:handoutMasterIdLst>
    <p:handoutMasterId r:id="rId12"/>
  </p:handoutMasterIdLst>
  <p:sldIdLst>
    <p:sldId id="485" r:id="rId3"/>
    <p:sldId id="500" r:id="rId4"/>
    <p:sldId id="511" r:id="rId5"/>
    <p:sldId id="515" r:id="rId6"/>
    <p:sldId id="486" r:id="rId7"/>
    <p:sldId id="498" r:id="rId8"/>
    <p:sldId id="514" r:id="rId9"/>
    <p:sldId id="50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  <a:srgbClr val="004821"/>
    <a:srgbClr val="003217"/>
    <a:srgbClr val="000099"/>
    <a:srgbClr val="007A37"/>
    <a:srgbClr val="E6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3" autoAdjust="0"/>
  </p:normalViewPr>
  <p:slideViewPr>
    <p:cSldViewPr>
      <p:cViewPr varScale="1">
        <p:scale>
          <a:sx n="72" d="100"/>
          <a:sy n="72" d="100"/>
        </p:scale>
        <p:origin x="1042" y="5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BFB3E-01B8-4D1D-846B-A0CC4850072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722B8-08A7-4AF6-A332-6171EAEA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7DA56-0D80-4376-ABD6-86465C72359B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57EBC-ED7E-444F-B46B-EEF9FD4AE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7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38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motivation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link is the state of channels between a pair of neighbor processes. As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churn algorithm services requests, it may temporarily violate the overlay net-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 topology that is being maintained. A transitional link violates the overlay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 topology while a stable link conforms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8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8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2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</a:t>
            </a:r>
            <a:r>
              <a:rPr lang="en-US" baseline="0" dirty="0" smtClean="0"/>
              <a:t> split this into two slides (top part as one slide and bottom as another)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y’s leave request accepted at x, the links on top left are transitional links whereas those on right are stable.</a:t>
            </a:r>
          </a:p>
          <a:p>
            <a:r>
              <a:rPr lang="en-US" baseline="0" dirty="0" smtClean="0"/>
              <a:t>Just the opposite when y’s join request is accepted at x, the links on the upper right are transitional whereas those on the right are stable.</a:t>
            </a:r>
          </a:p>
          <a:p>
            <a:endParaRPr lang="en-US" dirty="0" smtClean="0"/>
          </a:p>
          <a:p>
            <a:r>
              <a:rPr lang="en-US" dirty="0" smtClean="0"/>
              <a:t>Important that no messages are lost when transitioning from one state to another.</a:t>
            </a:r>
          </a:p>
          <a:p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Lemma 1. Message td* is the last message in the channel in every teardown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stage. Message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is the first message in a channel in every set up stage.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Lemma 2. The two links of a churning process transition through stages 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5. No link participates in concurrent transitions.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Corollary 1. Every transitional link is eventually stable.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after the link is stable, it may transition again.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Lemma 3. No message in a transitional link is lost.  (FIFO channel)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Lemma 4. Unless the link starts transitioning, a message in a stable link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either eventually delivered or forwarded to a process closer to destination. 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(Fair message receipt is assumed 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Lemma 5. If there is a churn request in the overlay network, some churn re-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 is eventually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Lemma 6. The locality of UIUC is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13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Processes have links on multiple levels.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linearlized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lowest level.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higher levels,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links to progressively distant peers (accelerates searches and other ops).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extend UIUC to  such a structure a separate version of UIUC should be run at each level.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churn request should bear the level number to differentiate which level UIUC they belong 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churning process should proceed up and down the levels 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follows. A joining process first joins the first, linear, level, then the next and so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on until it joins all the levels appropriate to the particular structure.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leavingprocess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should proceed in reverse: the leaving process requests to leave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levelsin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decreasing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57EBC-ED7E-444F-B46B-EEF9FD4AE9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5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95488"/>
            <a:ext cx="7678737" cy="533400"/>
          </a:xfrm>
        </p:spPr>
        <p:txBody>
          <a:bodyPr/>
          <a:lstStyle>
            <a:lvl1pPr algn="r">
              <a:defRPr sz="2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181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184150"/>
            <a:ext cx="2192337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0" y="184150"/>
            <a:ext cx="6424613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0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95488"/>
            <a:ext cx="7678737" cy="533400"/>
          </a:xfrm>
        </p:spPr>
        <p:txBody>
          <a:bodyPr/>
          <a:lstStyle>
            <a:lvl1pPr algn="r">
              <a:defRPr sz="2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48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184150"/>
            <a:ext cx="6778238" cy="473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6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034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11288"/>
            <a:ext cx="417830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411288"/>
            <a:ext cx="4179887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3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35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724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31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184150"/>
            <a:ext cx="6778238" cy="473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47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315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50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184150"/>
            <a:ext cx="2192337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0" y="184150"/>
            <a:ext cx="6424613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9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574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11288"/>
            <a:ext cx="417830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411288"/>
            <a:ext cx="4179887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5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8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2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46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126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275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411288"/>
            <a:ext cx="8510587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line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blackGray">
          <a:xfrm>
            <a:off x="0" y="828675"/>
            <a:ext cx="7899400" cy="74613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8686800" y="65833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A0CDC4A3-98A8-482F-96D1-8862434A79D0}" type="slidenum">
              <a:rPr lang="en-US" altLang="en-US" sz="1200">
                <a:solidFill>
                  <a:srgbClr val="000099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000099"/>
              </a:solidFill>
            </a:endParaRPr>
          </a:p>
        </p:txBody>
      </p:sp>
      <p:pic>
        <p:nvPicPr>
          <p:cNvPr id="1029" name="Picture 15" descr="sun_2C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147638"/>
            <a:ext cx="10985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8425" y="176213"/>
            <a:ext cx="72167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1" name="Picture 7" descr="upmc-logotype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560388"/>
            <a:ext cx="11223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62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0287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110000"/>
        <a:buFont typeface="Symbol" panose="05050102010706020507" pitchFamily="18" charset="2"/>
        <a:buChar char="-"/>
        <a:defRPr sz="1600">
          <a:solidFill>
            <a:schemeClr val="tx1"/>
          </a:solidFill>
          <a:latin typeface="+mn-lt"/>
        </a:defRPr>
      </a:lvl3pPr>
      <a:lvl4pPr marL="1427163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o"/>
        <a:defRPr sz="1600">
          <a:solidFill>
            <a:schemeClr val="tx1"/>
          </a:solidFill>
          <a:latin typeface="+mn-lt"/>
        </a:defRPr>
      </a:lvl4pPr>
      <a:lvl5pPr marL="1830388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2875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7447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2019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6591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411288"/>
            <a:ext cx="8510587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line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blackGray">
          <a:xfrm>
            <a:off x="0" y="828675"/>
            <a:ext cx="7899400" cy="74613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8686800" y="65833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4D47569-3A29-4277-8CB4-B71BED3138EB}" type="slidenum">
              <a:rPr lang="en-US" altLang="en-US" sz="1200">
                <a:solidFill>
                  <a:srgbClr val="000099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000099"/>
              </a:solidFill>
            </a:endParaRPr>
          </a:p>
        </p:txBody>
      </p:sp>
      <p:pic>
        <p:nvPicPr>
          <p:cNvPr id="1029" name="Picture 15" descr="sun_2C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147638"/>
            <a:ext cx="10985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8425" y="176213"/>
            <a:ext cx="72167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1" name="Picture 7" descr="upmc-logotype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560388"/>
            <a:ext cx="11223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52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500">
          <a:solidFill>
            <a:srgbClr val="000099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0287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110000"/>
        <a:buFont typeface="Symbol" panose="05050102010706020507" pitchFamily="18" charset="2"/>
        <a:buChar char="-"/>
        <a:defRPr sz="1600">
          <a:solidFill>
            <a:schemeClr val="tx1"/>
          </a:solidFill>
          <a:latin typeface="+mn-lt"/>
        </a:defRPr>
      </a:lvl3pPr>
      <a:lvl4pPr marL="1427163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o"/>
        <a:defRPr sz="1600">
          <a:solidFill>
            <a:schemeClr val="tx1"/>
          </a:solidFill>
          <a:latin typeface="+mn-lt"/>
        </a:defRPr>
      </a:lvl4pPr>
      <a:lvl5pPr marL="1830388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2875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7447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2019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659188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0"/>
          <p:cNvSpPr>
            <a:spLocks noChangeArrowheads="1"/>
          </p:cNvSpPr>
          <p:nvPr/>
        </p:nvSpPr>
        <p:spPr bwMode="auto">
          <a:xfrm>
            <a:off x="1254125" y="3892550"/>
            <a:ext cx="279082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31775" y="2689007"/>
            <a:ext cx="8643938" cy="646331"/>
          </a:xfrm>
        </p:spPr>
        <p:txBody>
          <a:bodyPr/>
          <a:lstStyle/>
          <a:p>
            <a:pPr algn="ctr"/>
            <a:r>
              <a:rPr lang="en-US" altLang="en-US" sz="3600" dirty="0" smtClean="0"/>
              <a:t>Infinite Unlimited Churn</a:t>
            </a:r>
            <a:endParaRPr lang="en-US" altLang="en-US" sz="2200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089525" y="3744913"/>
            <a:ext cx="3663950" cy="2046287"/>
          </a:xfrm>
        </p:spPr>
        <p:txBody>
          <a:bodyPr/>
          <a:lstStyle/>
          <a:p>
            <a:pPr eaLnBrk="1" hangingPunct="1"/>
            <a:r>
              <a:rPr lang="en-US" altLang="en-US" sz="2200" dirty="0" smtClean="0"/>
              <a:t>Dianne </a:t>
            </a:r>
            <a:r>
              <a:rPr lang="en-US" altLang="en-US" sz="2200" dirty="0" err="1" smtClean="0"/>
              <a:t>Foreback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Mikhail </a:t>
            </a:r>
            <a:r>
              <a:rPr lang="en-US" altLang="en-US" sz="2200" dirty="0" err="1" smtClean="0"/>
              <a:t>Nesterenko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err="1" smtClean="0"/>
              <a:t>Sébastien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Tixeuil</a:t>
            </a:r>
            <a:r>
              <a:rPr lang="en-US" altLang="en-US" sz="2200" dirty="0" smtClean="0"/>
              <a:t> </a:t>
            </a:r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2400" dirty="0" smtClean="0">
              <a:solidFill>
                <a:srgbClr val="000099"/>
              </a:solidFill>
            </a:endParaRPr>
          </a:p>
        </p:txBody>
      </p:sp>
      <p:pic>
        <p:nvPicPr>
          <p:cNvPr id="3077" name="Picture 38" descr="sun_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204788"/>
            <a:ext cx="15303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94"/>
          <p:cNvSpPr>
            <a:spLocks noChangeArrowheads="1"/>
          </p:cNvSpPr>
          <p:nvPr/>
        </p:nvSpPr>
        <p:spPr bwMode="auto">
          <a:xfrm>
            <a:off x="631843" y="3335338"/>
            <a:ext cx="8067675" cy="77787"/>
          </a:xfrm>
          <a:prstGeom prst="rect">
            <a:avLst/>
          </a:prstGeom>
          <a:solidFill>
            <a:srgbClr val="9999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3079" name="Picture 10" descr="upmc-logotyp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03200"/>
            <a:ext cx="1425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53"/>
          <p:cNvSpPr txBox="1">
            <a:spLocks noChangeArrowheads="1"/>
          </p:cNvSpPr>
          <p:nvPr/>
        </p:nvSpPr>
        <p:spPr bwMode="auto">
          <a:xfrm>
            <a:off x="496888" y="6326188"/>
            <a:ext cx="1075038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Lyon,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France</a:t>
            </a:r>
          </a:p>
        </p:txBody>
      </p:sp>
      <p:sp>
        <p:nvSpPr>
          <p:cNvPr id="11" name="Text Box 353"/>
          <p:cNvSpPr txBox="1">
            <a:spLocks noChangeArrowheads="1"/>
          </p:cNvSpPr>
          <p:nvPr/>
        </p:nvSpPr>
        <p:spPr bwMode="auto">
          <a:xfrm>
            <a:off x="7253288" y="6343650"/>
            <a:ext cx="1446230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November 9, 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638" y="278779"/>
            <a:ext cx="1981200" cy="2159345"/>
          </a:xfrm>
          <a:prstGeom prst="rect">
            <a:avLst/>
          </a:prstGeom>
        </p:spPr>
      </p:pic>
      <p:pic>
        <p:nvPicPr>
          <p:cNvPr id="3103" name="Picture 31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073" y="3787618"/>
            <a:ext cx="4100489" cy="210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314663"/>
            <a:ext cx="7391400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Why Infinite Unlimited Churn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40515" y="1218797"/>
            <a:ext cx="7413654" cy="1778956"/>
          </a:xfrm>
        </p:spPr>
        <p:txBody>
          <a:bodyPr/>
          <a:lstStyle/>
          <a:p>
            <a:r>
              <a:rPr lang="en-US" dirty="0" smtClean="0"/>
              <a:t>Overlay networks continuously undergo topology changes</a:t>
            </a:r>
          </a:p>
          <a:p>
            <a:r>
              <a:rPr lang="en-US" dirty="0" smtClean="0"/>
              <a:t>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/>
              <a:t>infinite </a:t>
            </a:r>
            <a:r>
              <a:rPr lang="en-US" dirty="0"/>
              <a:t>number of </a:t>
            </a:r>
            <a:r>
              <a:rPr lang="en-US" dirty="0">
                <a:solidFill>
                  <a:srgbClr val="0070C0"/>
                </a:solidFill>
              </a:rPr>
              <a:t>churn requests </a:t>
            </a:r>
            <a:r>
              <a:rPr lang="en-US" dirty="0"/>
              <a:t>(joining or leaving requests) </a:t>
            </a:r>
            <a:r>
              <a:rPr lang="en-US" dirty="0" smtClean="0"/>
              <a:t> and no bound on concurrently joining or leaving processes in a peer-to-peer overlay network</a:t>
            </a:r>
            <a:endParaRPr lang="en-US" dirty="0"/>
          </a:p>
          <a:p>
            <a:pPr lvl="1"/>
            <a:r>
              <a:rPr lang="en-US" dirty="0" smtClean="0"/>
              <a:t>While overlay network maintains services (e.g. content retrieval)</a:t>
            </a:r>
          </a:p>
          <a:p>
            <a:pPr marL="400050" lvl="1" indent="0">
              <a:buNone/>
            </a:pPr>
            <a:endParaRPr lang="en-US" dirty="0" smtClean="0"/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6399718" y="353342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3217"/>
                </a:solidFill>
              </a:rPr>
              <a:t>join(x2)</a:t>
            </a:r>
            <a:endParaRPr lang="en-US" sz="1400" dirty="0">
              <a:solidFill>
                <a:srgbClr val="003217"/>
              </a:solidFill>
            </a:endParaRPr>
          </a:p>
        </p:txBody>
      </p:sp>
      <p:cxnSp>
        <p:nvCxnSpPr>
          <p:cNvPr id="75" name="Curved Connector 74"/>
          <p:cNvCxnSpPr/>
          <p:nvPr/>
        </p:nvCxnSpPr>
        <p:spPr bwMode="auto">
          <a:xfrm rot="16200000" flipV="1">
            <a:off x="1594324" y="4058552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1283998" y="4572000"/>
            <a:ext cx="301644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1730435" y="4572000"/>
            <a:ext cx="301644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b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2270984" y="4572000"/>
            <a:ext cx="291326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9" name="Oval 10"/>
          <p:cNvSpPr>
            <a:spLocks/>
          </p:cNvSpPr>
          <p:nvPr/>
        </p:nvSpPr>
        <p:spPr bwMode="auto">
          <a:xfrm>
            <a:off x="1803862" y="4243522"/>
            <a:ext cx="153209" cy="1531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11"/>
          <p:cNvSpPr>
            <a:spLocks/>
          </p:cNvSpPr>
          <p:nvPr/>
        </p:nvSpPr>
        <p:spPr bwMode="auto">
          <a:xfrm>
            <a:off x="2263489" y="4243522"/>
            <a:ext cx="153209" cy="1531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12"/>
          <p:cNvSpPr>
            <a:spLocks/>
          </p:cNvSpPr>
          <p:nvPr/>
        </p:nvSpPr>
        <p:spPr bwMode="auto">
          <a:xfrm>
            <a:off x="1344236" y="4243522"/>
            <a:ext cx="153209" cy="153112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" name="Curved Connector 81"/>
          <p:cNvCxnSpPr/>
          <p:nvPr/>
        </p:nvCxnSpPr>
        <p:spPr bwMode="auto">
          <a:xfrm rot="5400000">
            <a:off x="1625091" y="4164034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rot="16200000" flipV="1">
            <a:off x="2127020" y="4053193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84" name="Curved Connector 83"/>
          <p:cNvCxnSpPr/>
          <p:nvPr/>
        </p:nvCxnSpPr>
        <p:spPr bwMode="auto">
          <a:xfrm rot="5400000">
            <a:off x="2135786" y="4186458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Curved Connector 84"/>
          <p:cNvCxnSpPr/>
          <p:nvPr/>
        </p:nvCxnSpPr>
        <p:spPr bwMode="auto">
          <a:xfrm rot="16200000" flipV="1">
            <a:off x="3085498" y="4058552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2775171" y="4572000"/>
            <a:ext cx="301644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3221610" y="4572000"/>
            <a:ext cx="301644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auto">
          <a:xfrm>
            <a:off x="3783660" y="4572000"/>
            <a:ext cx="248328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89" name="Oval 10"/>
          <p:cNvSpPr>
            <a:spLocks/>
          </p:cNvSpPr>
          <p:nvPr/>
        </p:nvSpPr>
        <p:spPr bwMode="auto">
          <a:xfrm>
            <a:off x="3295037" y="4243522"/>
            <a:ext cx="153209" cy="1531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Oval 11"/>
          <p:cNvSpPr>
            <a:spLocks/>
          </p:cNvSpPr>
          <p:nvPr/>
        </p:nvSpPr>
        <p:spPr bwMode="auto">
          <a:xfrm>
            <a:off x="3754663" y="4243522"/>
            <a:ext cx="153209" cy="1531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12"/>
          <p:cNvSpPr>
            <a:spLocks/>
          </p:cNvSpPr>
          <p:nvPr/>
        </p:nvSpPr>
        <p:spPr bwMode="auto">
          <a:xfrm>
            <a:off x="2835410" y="4243522"/>
            <a:ext cx="153209" cy="153112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" name="Curved Connector 91"/>
          <p:cNvCxnSpPr/>
          <p:nvPr/>
        </p:nvCxnSpPr>
        <p:spPr bwMode="auto">
          <a:xfrm rot="5400000">
            <a:off x="3116266" y="4164034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Curved Connector 92"/>
          <p:cNvCxnSpPr/>
          <p:nvPr/>
        </p:nvCxnSpPr>
        <p:spPr bwMode="auto">
          <a:xfrm rot="16200000" flipV="1">
            <a:off x="3618195" y="4053193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94" name="Curved Connector 93"/>
          <p:cNvCxnSpPr/>
          <p:nvPr/>
        </p:nvCxnSpPr>
        <p:spPr bwMode="auto">
          <a:xfrm rot="5400000">
            <a:off x="3626961" y="4186458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Curved Connector 94"/>
          <p:cNvCxnSpPr/>
          <p:nvPr/>
        </p:nvCxnSpPr>
        <p:spPr bwMode="auto">
          <a:xfrm rot="16200000" flipV="1">
            <a:off x="2604104" y="4067493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96" name="Curved Connector 95"/>
          <p:cNvCxnSpPr/>
          <p:nvPr/>
        </p:nvCxnSpPr>
        <p:spPr bwMode="auto">
          <a:xfrm rot="5400000">
            <a:off x="2634871" y="4172974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Curved Connector 64"/>
          <p:cNvCxnSpPr/>
          <p:nvPr/>
        </p:nvCxnSpPr>
        <p:spPr bwMode="auto">
          <a:xfrm rot="16200000" flipV="1">
            <a:off x="5100061" y="4058552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4789734" y="4572000"/>
            <a:ext cx="301644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u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5241331" y="4572000"/>
            <a:ext cx="291326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5755223" y="4572000"/>
            <a:ext cx="334323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69" name="Oval 10"/>
          <p:cNvSpPr>
            <a:spLocks/>
          </p:cNvSpPr>
          <p:nvPr/>
        </p:nvSpPr>
        <p:spPr bwMode="auto">
          <a:xfrm>
            <a:off x="5309600" y="4243522"/>
            <a:ext cx="153209" cy="153112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1"/>
          <p:cNvSpPr>
            <a:spLocks/>
          </p:cNvSpPr>
          <p:nvPr/>
        </p:nvSpPr>
        <p:spPr bwMode="auto">
          <a:xfrm>
            <a:off x="5769225" y="4243522"/>
            <a:ext cx="153209" cy="153112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12"/>
          <p:cNvSpPr>
            <a:spLocks/>
          </p:cNvSpPr>
          <p:nvPr/>
        </p:nvSpPr>
        <p:spPr bwMode="auto">
          <a:xfrm>
            <a:off x="4849973" y="4243522"/>
            <a:ext cx="153209" cy="153112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" name="Curved Connector 71"/>
          <p:cNvCxnSpPr/>
          <p:nvPr/>
        </p:nvCxnSpPr>
        <p:spPr bwMode="auto">
          <a:xfrm rot="5400000">
            <a:off x="5130829" y="4164034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/>
          <p:nvPr/>
        </p:nvCxnSpPr>
        <p:spPr bwMode="auto">
          <a:xfrm rot="16200000" flipV="1">
            <a:off x="5632757" y="4053193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74" name="Curved Connector 73"/>
          <p:cNvCxnSpPr/>
          <p:nvPr/>
        </p:nvCxnSpPr>
        <p:spPr bwMode="auto">
          <a:xfrm rot="5400000">
            <a:off x="5641524" y="4186458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Curved Connector 54"/>
          <p:cNvCxnSpPr/>
          <p:nvPr/>
        </p:nvCxnSpPr>
        <p:spPr bwMode="auto">
          <a:xfrm rot="16200000" flipV="1">
            <a:off x="6670289" y="4058552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6365121" y="4572000"/>
            <a:ext cx="291326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x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6811559" y="4572000"/>
            <a:ext cx="291326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y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7346949" y="4572000"/>
            <a:ext cx="291326" cy="32766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59" name="Oval 10"/>
          <p:cNvSpPr>
            <a:spLocks/>
          </p:cNvSpPr>
          <p:nvPr/>
        </p:nvSpPr>
        <p:spPr bwMode="auto">
          <a:xfrm>
            <a:off x="6879827" y="4243522"/>
            <a:ext cx="153209" cy="1531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11"/>
          <p:cNvSpPr>
            <a:spLocks/>
          </p:cNvSpPr>
          <p:nvPr/>
        </p:nvSpPr>
        <p:spPr bwMode="auto">
          <a:xfrm>
            <a:off x="7339454" y="4243522"/>
            <a:ext cx="153209" cy="153112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12"/>
          <p:cNvSpPr>
            <a:spLocks/>
          </p:cNvSpPr>
          <p:nvPr/>
        </p:nvSpPr>
        <p:spPr bwMode="auto">
          <a:xfrm>
            <a:off x="6420200" y="4243522"/>
            <a:ext cx="153209" cy="1531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" name="Curved Connector 61"/>
          <p:cNvCxnSpPr/>
          <p:nvPr/>
        </p:nvCxnSpPr>
        <p:spPr bwMode="auto">
          <a:xfrm rot="5400000">
            <a:off x="6701056" y="4164034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Curved Connector 62"/>
          <p:cNvCxnSpPr/>
          <p:nvPr/>
        </p:nvCxnSpPr>
        <p:spPr bwMode="auto">
          <a:xfrm rot="16200000" flipV="1">
            <a:off x="7202985" y="4053193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64" name="Curved Connector 63"/>
          <p:cNvCxnSpPr/>
          <p:nvPr/>
        </p:nvCxnSpPr>
        <p:spPr bwMode="auto">
          <a:xfrm rot="5400000">
            <a:off x="7211752" y="4186458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Curved Connector 52"/>
          <p:cNvCxnSpPr/>
          <p:nvPr/>
        </p:nvCxnSpPr>
        <p:spPr bwMode="auto">
          <a:xfrm rot="16200000" flipV="1">
            <a:off x="6153227" y="4089917"/>
            <a:ext cx="17012" cy="459627"/>
          </a:xfrm>
          <a:prstGeom prst="curvedConnector3">
            <a:avLst>
              <a:gd name="adj1" fmla="val 1076362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54" name="Curved Connector 53"/>
          <p:cNvCxnSpPr/>
          <p:nvPr/>
        </p:nvCxnSpPr>
        <p:spPr bwMode="auto">
          <a:xfrm rot="5400000">
            <a:off x="6183995" y="4195399"/>
            <a:ext cx="22423" cy="436681"/>
          </a:xfrm>
          <a:prstGeom prst="curvedConnector3">
            <a:avLst>
              <a:gd name="adj1" fmla="val 762543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94943" y="3996152"/>
            <a:ext cx="831176" cy="535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1421479" y="353342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3217"/>
                </a:solidFill>
              </a:rPr>
              <a:t>join(x2)</a:t>
            </a:r>
            <a:endParaRPr lang="en-US" sz="1400" dirty="0">
              <a:solidFill>
                <a:srgbClr val="003217"/>
              </a:solidFill>
            </a:endParaRP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2905679" y="353342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3217"/>
                </a:solidFill>
              </a:rPr>
              <a:t>join(y1)</a:t>
            </a:r>
            <a:endParaRPr lang="en-US" sz="1400" dirty="0">
              <a:solidFill>
                <a:srgbClr val="003217"/>
              </a:solidFill>
            </a:endParaRP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68648" y="3533420"/>
            <a:ext cx="57558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3217"/>
                </a:solidFill>
              </a:rPr>
              <a:t>join(h)</a:t>
            </a:r>
            <a:endParaRPr lang="en-US" sz="1400" dirty="0">
              <a:solidFill>
                <a:srgbClr val="003217"/>
              </a:solidFill>
            </a:endParaRP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7750919" y="353342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3217"/>
                </a:solidFill>
              </a:rPr>
              <a:t>join(j2)</a:t>
            </a:r>
            <a:endParaRPr lang="en-US" sz="1400" dirty="0">
              <a:solidFill>
                <a:srgbClr val="003217"/>
              </a:solidFill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5783884" y="353342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3217"/>
                </a:solidFill>
              </a:rPr>
              <a:t>join(k</a:t>
            </a:r>
            <a:r>
              <a:rPr lang="en-US" sz="1400" dirty="0" smtClean="0">
                <a:solidFill>
                  <a:srgbClr val="003217"/>
                </a:solidFill>
              </a:rPr>
              <a:t>)</a:t>
            </a:r>
            <a:endParaRPr lang="en-US" sz="1400" dirty="0">
              <a:solidFill>
                <a:srgbClr val="003217"/>
              </a:solidFill>
            </a:endParaRP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7119861" y="353342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3217"/>
                </a:solidFill>
              </a:rPr>
              <a:t>join(l)</a:t>
            </a:r>
            <a:endParaRPr lang="en-US" sz="1400" dirty="0">
              <a:solidFill>
                <a:srgbClr val="003217"/>
              </a:solidFill>
            </a:endParaRP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5078961" y="353342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3217"/>
                </a:solidFill>
              </a:rPr>
              <a:t>join(m)</a:t>
            </a:r>
            <a:endParaRPr lang="en-US" sz="1400" dirty="0">
              <a:solidFill>
                <a:srgbClr val="003217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4943" y="3378947"/>
            <a:ext cx="793945" cy="535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sp>
        <p:nvSpPr>
          <p:cNvPr id="35" name="Oval 10"/>
          <p:cNvSpPr>
            <a:spLocks/>
          </p:cNvSpPr>
          <p:nvPr/>
        </p:nvSpPr>
        <p:spPr bwMode="auto">
          <a:xfrm>
            <a:off x="1022881" y="3352800"/>
            <a:ext cx="153209" cy="153112"/>
          </a:xfrm>
          <a:prstGeom prst="ellipse">
            <a:avLst/>
          </a:prstGeom>
          <a:solidFill>
            <a:srgbClr val="004821"/>
          </a:solidFill>
          <a:ln w="1270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0"/>
          <p:cNvSpPr>
            <a:spLocks/>
          </p:cNvSpPr>
          <p:nvPr/>
        </p:nvSpPr>
        <p:spPr bwMode="auto">
          <a:xfrm>
            <a:off x="1724202" y="3352800"/>
            <a:ext cx="153209" cy="153112"/>
          </a:xfrm>
          <a:prstGeom prst="ellipse">
            <a:avLst/>
          </a:prstGeom>
          <a:solidFill>
            <a:srgbClr val="004821"/>
          </a:solidFill>
          <a:ln w="1270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0"/>
          <p:cNvSpPr>
            <a:spLocks/>
          </p:cNvSpPr>
          <p:nvPr/>
        </p:nvSpPr>
        <p:spPr bwMode="auto">
          <a:xfrm>
            <a:off x="7364712" y="3352800"/>
            <a:ext cx="153209" cy="153112"/>
          </a:xfrm>
          <a:prstGeom prst="ellipse">
            <a:avLst/>
          </a:prstGeom>
          <a:solidFill>
            <a:srgbClr val="004821"/>
          </a:solidFill>
          <a:ln w="1270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0"/>
          <p:cNvSpPr>
            <a:spLocks/>
          </p:cNvSpPr>
          <p:nvPr/>
        </p:nvSpPr>
        <p:spPr bwMode="auto">
          <a:xfrm>
            <a:off x="6756278" y="3352800"/>
            <a:ext cx="153209" cy="153112"/>
          </a:xfrm>
          <a:prstGeom prst="ellipse">
            <a:avLst/>
          </a:prstGeom>
          <a:solidFill>
            <a:srgbClr val="004821"/>
          </a:solidFill>
          <a:ln w="1270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10"/>
          <p:cNvSpPr>
            <a:spLocks/>
          </p:cNvSpPr>
          <p:nvPr/>
        </p:nvSpPr>
        <p:spPr bwMode="auto">
          <a:xfrm>
            <a:off x="6102326" y="3352800"/>
            <a:ext cx="153209" cy="153112"/>
          </a:xfrm>
          <a:prstGeom prst="ellipse">
            <a:avLst/>
          </a:prstGeom>
          <a:solidFill>
            <a:srgbClr val="004821"/>
          </a:solidFill>
          <a:ln w="1270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0"/>
          <p:cNvSpPr>
            <a:spLocks/>
          </p:cNvSpPr>
          <p:nvPr/>
        </p:nvSpPr>
        <p:spPr bwMode="auto">
          <a:xfrm>
            <a:off x="5401005" y="3352800"/>
            <a:ext cx="153209" cy="153112"/>
          </a:xfrm>
          <a:prstGeom prst="ellipse">
            <a:avLst/>
          </a:prstGeom>
          <a:solidFill>
            <a:srgbClr val="004821"/>
          </a:solidFill>
          <a:ln w="1270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0"/>
          <p:cNvSpPr>
            <a:spLocks/>
          </p:cNvSpPr>
          <p:nvPr/>
        </p:nvSpPr>
        <p:spPr bwMode="auto">
          <a:xfrm>
            <a:off x="3128614" y="3352800"/>
            <a:ext cx="153209" cy="153112"/>
          </a:xfrm>
          <a:prstGeom prst="ellipse">
            <a:avLst/>
          </a:prstGeom>
          <a:solidFill>
            <a:srgbClr val="004821"/>
          </a:solidFill>
          <a:ln w="1270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10"/>
          <p:cNvSpPr>
            <a:spLocks/>
          </p:cNvSpPr>
          <p:nvPr/>
        </p:nvSpPr>
        <p:spPr bwMode="auto">
          <a:xfrm>
            <a:off x="7938859" y="3352800"/>
            <a:ext cx="153209" cy="153112"/>
          </a:xfrm>
          <a:prstGeom prst="ellipse">
            <a:avLst/>
          </a:prstGeom>
          <a:solidFill>
            <a:srgbClr val="004821"/>
          </a:solidFill>
          <a:ln w="1270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1021217" y="3828863"/>
            <a:ext cx="366584" cy="29020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3217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1561897" y="3806234"/>
            <a:ext cx="53474" cy="26387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3217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3083796" y="3768700"/>
            <a:ext cx="4414" cy="3096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3217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473195" y="3788606"/>
            <a:ext cx="179540" cy="29962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3217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>
            <a:off x="6067512" y="3817041"/>
            <a:ext cx="40220" cy="2851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3217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6823230" y="3817041"/>
            <a:ext cx="241759" cy="27119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3217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H="1">
            <a:off x="7439064" y="3827879"/>
            <a:ext cx="499795" cy="29118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3217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H="1">
            <a:off x="7300808" y="3795739"/>
            <a:ext cx="40220" cy="2851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3217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97" name="Text Box 35"/>
          <p:cNvSpPr txBox="1">
            <a:spLocks noChangeArrowheads="1"/>
          </p:cNvSpPr>
          <p:nvPr/>
        </p:nvSpPr>
        <p:spPr bwMode="auto">
          <a:xfrm>
            <a:off x="2063339" y="519855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leave(c)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 bwMode="auto">
          <a:xfrm flipH="1" flipV="1">
            <a:off x="2198598" y="4588113"/>
            <a:ext cx="119206" cy="56531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99" name="Text Box 35"/>
          <p:cNvSpPr txBox="1">
            <a:spLocks noChangeArrowheads="1"/>
          </p:cNvSpPr>
          <p:nvPr/>
        </p:nvSpPr>
        <p:spPr bwMode="auto">
          <a:xfrm>
            <a:off x="1279344" y="519855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leave(b)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 bwMode="auto">
          <a:xfrm flipH="1" flipV="1">
            <a:off x="1571925" y="4595847"/>
            <a:ext cx="131126" cy="56531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01" name="Text Box 35"/>
          <p:cNvSpPr txBox="1">
            <a:spLocks noChangeArrowheads="1"/>
          </p:cNvSpPr>
          <p:nvPr/>
        </p:nvSpPr>
        <p:spPr bwMode="auto">
          <a:xfrm>
            <a:off x="2925992" y="519855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leave(e)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2" name="Text Box 35"/>
          <p:cNvSpPr txBox="1">
            <a:spLocks noChangeArrowheads="1"/>
          </p:cNvSpPr>
          <p:nvPr/>
        </p:nvSpPr>
        <p:spPr bwMode="auto">
          <a:xfrm>
            <a:off x="3681014" y="519855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leave(f)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3" name="Text Box 35"/>
          <p:cNvSpPr txBox="1">
            <a:spLocks noChangeArrowheads="1"/>
          </p:cNvSpPr>
          <p:nvPr/>
        </p:nvSpPr>
        <p:spPr bwMode="auto">
          <a:xfrm>
            <a:off x="5854789" y="519855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leave(x)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4" name="Text Box 35"/>
          <p:cNvSpPr txBox="1">
            <a:spLocks noChangeArrowheads="1"/>
          </p:cNvSpPr>
          <p:nvPr/>
        </p:nvSpPr>
        <p:spPr bwMode="auto">
          <a:xfrm>
            <a:off x="6712267" y="5198550"/>
            <a:ext cx="866328" cy="51037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leave(y)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 bwMode="auto">
          <a:xfrm flipH="1" flipV="1">
            <a:off x="3733673" y="4588113"/>
            <a:ext cx="119206" cy="56531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H="1" flipV="1">
            <a:off x="3120854" y="4588113"/>
            <a:ext cx="119206" cy="56531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H="1" flipV="1">
            <a:off x="6132305" y="4588113"/>
            <a:ext cx="119206" cy="56531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 flipV="1">
            <a:off x="6704023" y="4588113"/>
            <a:ext cx="119206" cy="56531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46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41712"/>
            <a:ext cx="7467601" cy="51552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Infinite Unlimited Churn Problem Statement</a:t>
            </a:r>
            <a:endParaRPr lang="en-US" altLang="zh-TW" dirty="0">
              <a:ea typeface="PMingLiU" pitchFamily="16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913101"/>
            <a:ext cx="8350250" cy="151770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Message Safety</a:t>
            </a:r>
            <a:r>
              <a:rPr lang="en-US" dirty="0"/>
              <a:t>: </a:t>
            </a:r>
            <a:r>
              <a:rPr lang="en-US" dirty="0" smtClean="0"/>
              <a:t>message in a transitional link is not lost</a:t>
            </a:r>
          </a:p>
          <a:p>
            <a:r>
              <a:rPr lang="en-US" dirty="0">
                <a:solidFill>
                  <a:srgbClr val="0070C0"/>
                </a:solidFill>
              </a:rPr>
              <a:t>Terminating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Transition</a:t>
            </a:r>
            <a:r>
              <a:rPr lang="en-US" dirty="0" smtClean="0"/>
              <a:t>: every transitional link eventually becomes stable</a:t>
            </a:r>
          </a:p>
          <a:p>
            <a:r>
              <a:rPr lang="en-US" dirty="0">
                <a:solidFill>
                  <a:srgbClr val="0070C0"/>
                </a:solidFill>
              </a:rPr>
              <a:t>Message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Progress</a:t>
            </a:r>
            <a:r>
              <a:rPr lang="en-US" dirty="0">
                <a:solidFill>
                  <a:srgbClr val="000099"/>
                </a:solidFill>
              </a:rPr>
              <a:t>: </a:t>
            </a:r>
            <a:r>
              <a:rPr lang="en-US" dirty="0" smtClean="0"/>
              <a:t>a message in a stable link is either delivered or forwarded closer to the destination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96875" y="4246616"/>
            <a:ext cx="8350250" cy="80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Request Progress</a:t>
            </a:r>
            <a:r>
              <a:rPr lang="en-US" kern="0" dirty="0" smtClean="0"/>
              <a:t>: if there is a process that is requesting to join or to exit the network, then eventually </a:t>
            </a:r>
            <a:r>
              <a:rPr lang="en-US" kern="0" dirty="0" smtClean="0">
                <a:solidFill>
                  <a:srgbClr val="FF0000"/>
                </a:solidFill>
              </a:rPr>
              <a:t>some</a:t>
            </a:r>
            <a:r>
              <a:rPr lang="en-US" kern="0" dirty="0" smtClean="0"/>
              <a:t> process respectively joins or exits the network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r>
              <a:rPr lang="en-US" dirty="0">
                <a:solidFill>
                  <a:srgbClr val="0070C0"/>
                </a:solidFill>
              </a:rPr>
              <a:t>Fair Request</a:t>
            </a:r>
            <a:r>
              <a:rPr lang="en-US" kern="0" dirty="0" smtClean="0"/>
              <a:t>: if there is a process that is requesting to join or to exit the network, then eventually </a:t>
            </a:r>
            <a:r>
              <a:rPr lang="en-US" kern="0" dirty="0" smtClean="0">
                <a:solidFill>
                  <a:srgbClr val="FF0000"/>
                </a:solidFill>
              </a:rPr>
              <a:t>this</a:t>
            </a:r>
            <a:r>
              <a:rPr lang="en-US" kern="0" dirty="0" smtClean="0"/>
              <a:t> process joins or exits the network.</a:t>
            </a:r>
            <a:endParaRPr lang="en-US" kern="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12980" y="5471559"/>
            <a:ext cx="7580767" cy="809851"/>
            <a:chOff x="612980" y="5471559"/>
            <a:chExt cx="7580767" cy="809851"/>
          </a:xfrm>
        </p:grpSpPr>
        <p:grpSp>
          <p:nvGrpSpPr>
            <p:cNvPr id="2" name="Group 1"/>
            <p:cNvGrpSpPr/>
            <p:nvPr/>
          </p:nvGrpSpPr>
          <p:grpSpPr>
            <a:xfrm>
              <a:off x="612980" y="5562600"/>
              <a:ext cx="1447800" cy="718810"/>
              <a:chOff x="396875" y="5562600"/>
              <a:chExt cx="1447800" cy="718810"/>
            </a:xfrm>
          </p:grpSpPr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396875" y="5562600"/>
                <a:ext cx="249084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c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1431796" y="556260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p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732817" y="556260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g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1078494" y="556260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k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Oval 8"/>
              <p:cNvSpPr>
                <a:spLocks/>
              </p:cNvSpPr>
              <p:nvPr/>
            </p:nvSpPr>
            <p:spPr bwMode="auto">
              <a:xfrm>
                <a:off x="1492768" y="5864925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Oval 9"/>
              <p:cNvSpPr>
                <a:spLocks/>
              </p:cNvSpPr>
              <p:nvPr/>
            </p:nvSpPr>
            <p:spPr bwMode="auto">
              <a:xfrm>
                <a:off x="526659" y="5864925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Oval 10"/>
              <p:cNvSpPr>
                <a:spLocks/>
              </p:cNvSpPr>
              <p:nvPr/>
            </p:nvSpPr>
            <p:spPr bwMode="auto">
              <a:xfrm>
                <a:off x="816652" y="5864925"/>
                <a:ext cx="114300" cy="114300"/>
              </a:xfrm>
              <a:prstGeom prst="ellipse">
                <a:avLst/>
              </a:prstGeom>
              <a:solidFill>
                <a:srgbClr val="004821"/>
              </a:solidFill>
              <a:ln w="9525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Oval 11"/>
              <p:cNvSpPr>
                <a:spLocks/>
              </p:cNvSpPr>
              <p:nvPr/>
            </p:nvSpPr>
            <p:spPr bwMode="auto">
              <a:xfrm>
                <a:off x="1197652" y="5864925"/>
                <a:ext cx="114300" cy="114300"/>
              </a:xfrm>
              <a:prstGeom prst="ellipse">
                <a:avLst/>
              </a:prstGeom>
              <a:solidFill>
                <a:srgbClr val="004821"/>
              </a:solidFill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" name="Curved Connector 11"/>
              <p:cNvCxnSpPr/>
              <p:nvPr/>
            </p:nvCxnSpPr>
            <p:spPr bwMode="auto">
              <a:xfrm rot="5400000" flipH="1">
                <a:off x="1038288" y="5487304"/>
                <a:ext cx="16739" cy="1006520"/>
              </a:xfrm>
              <a:prstGeom prst="curvedConnector3">
                <a:avLst>
                  <a:gd name="adj1" fmla="val -405203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473075" y="6019800"/>
                <a:ext cx="13716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g</a:t>
                </a:r>
                <a:r>
                  <a:rPr lang="en-US" sz="1100" dirty="0" smtClean="0"/>
                  <a:t> requests to join</a:t>
                </a:r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833649" y="5498650"/>
              <a:ext cx="1447800" cy="718810"/>
              <a:chOff x="4833649" y="5498650"/>
              <a:chExt cx="1447800" cy="718810"/>
            </a:xfrm>
          </p:grpSpPr>
          <p:sp>
            <p:nvSpPr>
              <p:cNvPr id="38" name="Text Box 3"/>
              <p:cNvSpPr txBox="1">
                <a:spLocks noChangeArrowheads="1"/>
              </p:cNvSpPr>
              <p:nvPr/>
            </p:nvSpPr>
            <p:spPr bwMode="auto">
              <a:xfrm>
                <a:off x="4833649" y="5498650"/>
                <a:ext cx="249084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c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" name="Text Box 4"/>
              <p:cNvSpPr txBox="1">
                <a:spLocks noChangeArrowheads="1"/>
              </p:cNvSpPr>
              <p:nvPr/>
            </p:nvSpPr>
            <p:spPr bwMode="auto">
              <a:xfrm>
                <a:off x="5868570" y="549865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p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Text Box 5"/>
              <p:cNvSpPr txBox="1">
                <a:spLocks noChangeArrowheads="1"/>
              </p:cNvSpPr>
              <p:nvPr/>
            </p:nvSpPr>
            <p:spPr bwMode="auto">
              <a:xfrm>
                <a:off x="5169591" y="549865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g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Text Box 6"/>
              <p:cNvSpPr txBox="1">
                <a:spLocks noChangeArrowheads="1"/>
              </p:cNvSpPr>
              <p:nvPr/>
            </p:nvSpPr>
            <p:spPr bwMode="auto">
              <a:xfrm>
                <a:off x="5515268" y="549865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k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Oval 8"/>
              <p:cNvSpPr>
                <a:spLocks/>
              </p:cNvSpPr>
              <p:nvPr/>
            </p:nvSpPr>
            <p:spPr bwMode="auto">
              <a:xfrm>
                <a:off x="5929542" y="5800975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Oval 9"/>
              <p:cNvSpPr>
                <a:spLocks/>
              </p:cNvSpPr>
              <p:nvPr/>
            </p:nvSpPr>
            <p:spPr bwMode="auto">
              <a:xfrm>
                <a:off x="4963433" y="5800975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" name="Oval 10"/>
              <p:cNvSpPr>
                <a:spLocks/>
              </p:cNvSpPr>
              <p:nvPr/>
            </p:nvSpPr>
            <p:spPr bwMode="auto">
              <a:xfrm>
                <a:off x="5253426" y="5800975"/>
                <a:ext cx="114300" cy="114300"/>
              </a:xfrm>
              <a:prstGeom prst="ellipse">
                <a:avLst/>
              </a:prstGeom>
              <a:solidFill>
                <a:srgbClr val="004821"/>
              </a:solidFill>
              <a:ln w="9525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Oval 11"/>
              <p:cNvSpPr>
                <a:spLocks/>
              </p:cNvSpPr>
              <p:nvPr/>
            </p:nvSpPr>
            <p:spPr bwMode="auto">
              <a:xfrm>
                <a:off x="5634426" y="5800975"/>
                <a:ext cx="114300" cy="114300"/>
              </a:xfrm>
              <a:prstGeom prst="ellipse">
                <a:avLst/>
              </a:prstGeom>
              <a:solidFill>
                <a:srgbClr val="004821"/>
              </a:solidFill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6" name="Curved Connector 45"/>
              <p:cNvCxnSpPr/>
              <p:nvPr/>
            </p:nvCxnSpPr>
            <p:spPr bwMode="auto">
              <a:xfrm rot="5400000" flipH="1">
                <a:off x="5475062" y="5423354"/>
                <a:ext cx="16739" cy="1006520"/>
              </a:xfrm>
              <a:prstGeom prst="curvedConnector3">
                <a:avLst>
                  <a:gd name="adj1" fmla="val -405203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47" name="TextBox 46"/>
              <p:cNvSpPr txBox="1"/>
              <p:nvPr/>
            </p:nvSpPr>
            <p:spPr>
              <a:xfrm>
                <a:off x="4909849" y="5955850"/>
                <a:ext cx="13716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g</a:t>
                </a:r>
                <a:r>
                  <a:rPr lang="en-US" sz="1100" dirty="0" smtClean="0"/>
                  <a:t> requests to join</a:t>
                </a:r>
                <a:endParaRPr lang="en-US" dirty="0"/>
              </a:p>
            </p:txBody>
          </p:sp>
        </p:grpSp>
        <p:grpSp>
          <p:nvGrpSpPr>
            <p:cNvPr id="4097" name="Group 4096"/>
            <p:cNvGrpSpPr/>
            <p:nvPr/>
          </p:nvGrpSpPr>
          <p:grpSpPr>
            <a:xfrm>
              <a:off x="2670380" y="5562600"/>
              <a:ext cx="1292020" cy="718810"/>
              <a:chOff x="2454275" y="5562600"/>
              <a:chExt cx="1292020" cy="718810"/>
            </a:xfrm>
          </p:grpSpPr>
          <p:sp>
            <p:nvSpPr>
              <p:cNvPr id="14" name="Text Box 3"/>
              <p:cNvSpPr txBox="1">
                <a:spLocks noChangeArrowheads="1"/>
              </p:cNvSpPr>
              <p:nvPr/>
            </p:nvSpPr>
            <p:spPr bwMode="auto">
              <a:xfrm>
                <a:off x="2454275" y="5562600"/>
                <a:ext cx="249084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c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3489196" y="556260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p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2790217" y="556260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g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Text Box 6"/>
              <p:cNvSpPr txBox="1">
                <a:spLocks noChangeArrowheads="1"/>
              </p:cNvSpPr>
              <p:nvPr/>
            </p:nvSpPr>
            <p:spPr bwMode="auto">
              <a:xfrm>
                <a:off x="3135894" y="5562600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k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Oval 8"/>
              <p:cNvSpPr>
                <a:spLocks/>
              </p:cNvSpPr>
              <p:nvPr/>
            </p:nvSpPr>
            <p:spPr bwMode="auto">
              <a:xfrm>
                <a:off x="3550168" y="5864925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Oval 9"/>
              <p:cNvSpPr>
                <a:spLocks/>
              </p:cNvSpPr>
              <p:nvPr/>
            </p:nvSpPr>
            <p:spPr bwMode="auto">
              <a:xfrm>
                <a:off x="2584059" y="5864925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Oval 10"/>
              <p:cNvSpPr>
                <a:spLocks/>
              </p:cNvSpPr>
              <p:nvPr/>
            </p:nvSpPr>
            <p:spPr bwMode="auto">
              <a:xfrm>
                <a:off x="2874052" y="5864925"/>
                <a:ext cx="114300" cy="114300"/>
              </a:xfrm>
              <a:prstGeom prst="ellipse">
                <a:avLst/>
              </a:prstGeom>
              <a:solidFill>
                <a:srgbClr val="004821"/>
              </a:solidFill>
              <a:ln w="9525">
                <a:solidFill>
                  <a:srgbClr val="00482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1" name="Curved Connector 20"/>
              <p:cNvCxnSpPr>
                <a:stCxn id="22" idx="4"/>
                <a:endCxn id="19" idx="4"/>
              </p:cNvCxnSpPr>
              <p:nvPr/>
            </p:nvCxnSpPr>
            <p:spPr bwMode="auto">
              <a:xfrm rot="5400000">
                <a:off x="2953882" y="5659682"/>
                <a:ext cx="6870" cy="632216"/>
              </a:xfrm>
              <a:prstGeom prst="curvedConnector3">
                <a:avLst>
                  <a:gd name="adj1" fmla="val 1379811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cxnSp>
            <p:nvCxnSpPr>
              <p:cNvPr id="23" name="Curved Connector 22"/>
              <p:cNvCxnSpPr/>
              <p:nvPr/>
            </p:nvCxnSpPr>
            <p:spPr bwMode="auto">
              <a:xfrm rot="5400000">
                <a:off x="3467776" y="5801677"/>
                <a:ext cx="16739" cy="325782"/>
              </a:xfrm>
              <a:prstGeom prst="curvedConnector3">
                <a:avLst>
                  <a:gd name="adj1" fmla="val 762543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2939507" y="6019800"/>
                <a:ext cx="65776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k joins</a:t>
                </a:r>
                <a:endParaRPr lang="en-US" dirty="0"/>
              </a:p>
            </p:txBody>
          </p:sp>
          <p:sp>
            <p:nvSpPr>
              <p:cNvPr id="62" name="Oval 8"/>
              <p:cNvSpPr>
                <a:spLocks/>
              </p:cNvSpPr>
              <p:nvPr/>
            </p:nvSpPr>
            <p:spPr bwMode="auto">
              <a:xfrm>
                <a:off x="3238500" y="5867400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723984" y="5471559"/>
              <a:ext cx="1469763" cy="809851"/>
              <a:chOff x="6723984" y="5471559"/>
              <a:chExt cx="1469763" cy="809851"/>
            </a:xfrm>
          </p:grpSpPr>
          <p:sp>
            <p:nvSpPr>
              <p:cNvPr id="63" name="Oval 8"/>
              <p:cNvSpPr>
                <a:spLocks/>
              </p:cNvSpPr>
              <p:nvPr/>
            </p:nvSpPr>
            <p:spPr bwMode="auto">
              <a:xfrm>
                <a:off x="7162800" y="5773420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Text Box 3"/>
              <p:cNvSpPr txBox="1">
                <a:spLocks noChangeArrowheads="1"/>
              </p:cNvSpPr>
              <p:nvPr/>
            </p:nvSpPr>
            <p:spPr bwMode="auto">
              <a:xfrm>
                <a:off x="6747026" y="5471559"/>
                <a:ext cx="249084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c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Text Box 4"/>
              <p:cNvSpPr txBox="1">
                <a:spLocks noChangeArrowheads="1"/>
              </p:cNvSpPr>
              <p:nvPr/>
            </p:nvSpPr>
            <p:spPr bwMode="auto">
              <a:xfrm>
                <a:off x="7781947" y="5471559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p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Text Box 5"/>
              <p:cNvSpPr txBox="1">
                <a:spLocks noChangeArrowheads="1"/>
              </p:cNvSpPr>
              <p:nvPr/>
            </p:nvSpPr>
            <p:spPr bwMode="auto">
              <a:xfrm>
                <a:off x="7082968" y="5471559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g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Text Box 6"/>
              <p:cNvSpPr txBox="1">
                <a:spLocks noChangeArrowheads="1"/>
              </p:cNvSpPr>
              <p:nvPr/>
            </p:nvSpPr>
            <p:spPr bwMode="auto">
              <a:xfrm>
                <a:off x="7428645" y="5471559"/>
                <a:ext cx="257099" cy="256097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050" i="1" dirty="0" smtClean="0">
                    <a:solidFill>
                      <a:srgbClr val="000000"/>
                    </a:solidFill>
                  </a:rPr>
                  <a:t>k</a:t>
                </a:r>
                <a:endParaRPr lang="en-US" sz="105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5" name="Oval 8"/>
              <p:cNvSpPr>
                <a:spLocks/>
              </p:cNvSpPr>
              <p:nvPr/>
            </p:nvSpPr>
            <p:spPr bwMode="auto">
              <a:xfrm>
                <a:off x="7842919" y="5773884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Oval 9"/>
              <p:cNvSpPr>
                <a:spLocks/>
              </p:cNvSpPr>
              <p:nvPr/>
            </p:nvSpPr>
            <p:spPr bwMode="auto">
              <a:xfrm>
                <a:off x="6858000" y="5773884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9" name="Curved Connector 78"/>
              <p:cNvCxnSpPr/>
              <p:nvPr/>
            </p:nvCxnSpPr>
            <p:spPr bwMode="auto">
              <a:xfrm rot="5400000">
                <a:off x="7760527" y="5710636"/>
                <a:ext cx="16739" cy="325782"/>
              </a:xfrm>
              <a:prstGeom prst="curvedConnector3">
                <a:avLst>
                  <a:gd name="adj1" fmla="val 762543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723984" y="6019800"/>
                <a:ext cx="146976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g eventually  joins</a:t>
                </a:r>
                <a:endParaRPr lang="en-US" dirty="0"/>
              </a:p>
            </p:txBody>
          </p:sp>
          <p:sp>
            <p:nvSpPr>
              <p:cNvPr id="81" name="Oval 8"/>
              <p:cNvSpPr>
                <a:spLocks/>
              </p:cNvSpPr>
              <p:nvPr/>
            </p:nvSpPr>
            <p:spPr bwMode="auto">
              <a:xfrm>
                <a:off x="7531251" y="5776359"/>
                <a:ext cx="114300" cy="114300"/>
              </a:xfrm>
              <a:prstGeom prst="ellipse">
                <a:avLst/>
              </a:prstGeom>
              <a:gradFill rotWithShape="0"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3" name="Curved Connector 82"/>
              <p:cNvCxnSpPr/>
              <p:nvPr/>
            </p:nvCxnSpPr>
            <p:spPr bwMode="auto">
              <a:xfrm rot="5400000">
                <a:off x="7372655" y="5744014"/>
                <a:ext cx="16739" cy="325782"/>
              </a:xfrm>
              <a:prstGeom prst="curvedConnector3">
                <a:avLst>
                  <a:gd name="adj1" fmla="val 762543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cxnSp>
            <p:nvCxnSpPr>
              <p:cNvPr id="84" name="Curved Connector 83"/>
              <p:cNvCxnSpPr/>
              <p:nvPr/>
            </p:nvCxnSpPr>
            <p:spPr bwMode="auto">
              <a:xfrm rot="5400000">
                <a:off x="7019067" y="5750814"/>
                <a:ext cx="16739" cy="325782"/>
              </a:xfrm>
              <a:prstGeom prst="curvedConnector3">
                <a:avLst>
                  <a:gd name="adj1" fmla="val 762519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</p:grpSp>
      </p:grpSp>
      <p:sp>
        <p:nvSpPr>
          <p:cNvPr id="4103" name="TextBox 4102"/>
          <p:cNvSpPr txBox="1"/>
          <p:nvPr/>
        </p:nvSpPr>
        <p:spPr>
          <a:xfrm>
            <a:off x="1524000" y="3974068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rPr>
              <a:t>Unfair Version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816991" y="3974068"/>
            <a:ext cx="1574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rPr>
              <a:t>Fair Version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175329" y="2047293"/>
            <a:ext cx="6231294" cy="1645120"/>
            <a:chOff x="1175329" y="2047293"/>
            <a:chExt cx="6231294" cy="1645120"/>
          </a:xfrm>
        </p:grpSpPr>
        <p:sp>
          <p:nvSpPr>
            <p:cNvPr id="33" name="Rectangle 3"/>
            <p:cNvSpPr txBox="1">
              <a:spLocks noChangeArrowheads="1"/>
            </p:cNvSpPr>
            <p:nvPr/>
          </p:nvSpPr>
          <p:spPr bwMode="auto">
            <a:xfrm>
              <a:off x="3105668" y="2047293"/>
              <a:ext cx="3175781" cy="402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30188" indent="-230188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90000"/>
                <a:buChar char="•"/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0238" indent="-230188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1028700" indent="-2286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10000"/>
                <a:buFont typeface="Symbol" panose="05050102010706020507" pitchFamily="18" charset="2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427163" indent="-2286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Char char="o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1830388" indent="-228600" algn="l" rtl="0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2287588" indent="-2286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2744788" indent="-2286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3201988" indent="-2286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3659188" indent="-228600" algn="l" rtl="0" fontAlgn="base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kern="0" dirty="0" smtClean="0">
                  <a:solidFill>
                    <a:srgbClr val="000099"/>
                  </a:solidFill>
                  <a:latin typeface="+mj-lt"/>
                  <a:ea typeface="PMingLiU" pitchFamily="16" charset="-120"/>
                  <a:cs typeface="+mj-cs"/>
                </a:rPr>
                <a:t>Linear Topology State Transition</a:t>
              </a:r>
              <a:endParaRPr lang="en-US" altLang="zh-TW" kern="0" dirty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175329" y="2998305"/>
              <a:ext cx="1806557" cy="582092"/>
              <a:chOff x="2460643" y="4528466"/>
              <a:chExt cx="1806557" cy="582092"/>
            </a:xfrm>
          </p:grpSpPr>
          <p:cxnSp>
            <p:nvCxnSpPr>
              <p:cNvPr id="118" name="Curved Connector 117"/>
              <p:cNvCxnSpPr>
                <a:stCxn id="119" idx="0"/>
                <a:endCxn id="121" idx="0"/>
              </p:cNvCxnSpPr>
              <p:nvPr/>
            </p:nvCxnSpPr>
            <p:spPr bwMode="auto">
              <a:xfrm rot="16200000" flipV="1">
                <a:off x="3016193" y="4165730"/>
                <a:ext cx="15367" cy="740840"/>
              </a:xfrm>
              <a:prstGeom prst="curvedConnector3">
                <a:avLst>
                  <a:gd name="adj1" fmla="val 1800000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119" name="Oval 10"/>
              <p:cNvSpPr>
                <a:spLocks/>
              </p:cNvSpPr>
              <p:nvPr/>
            </p:nvSpPr>
            <p:spPr bwMode="auto">
              <a:xfrm>
                <a:off x="3319366" y="4536150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11"/>
              <p:cNvSpPr>
                <a:spLocks/>
              </p:cNvSpPr>
              <p:nvPr/>
            </p:nvSpPr>
            <p:spPr bwMode="auto">
              <a:xfrm>
                <a:off x="4060206" y="4536150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12"/>
              <p:cNvSpPr>
                <a:spLocks/>
              </p:cNvSpPr>
              <p:nvPr/>
            </p:nvSpPr>
            <p:spPr bwMode="auto">
              <a:xfrm>
                <a:off x="2578526" y="4536150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22" name="Curved Connector 121"/>
              <p:cNvCxnSpPr/>
              <p:nvPr/>
            </p:nvCxnSpPr>
            <p:spPr bwMode="auto">
              <a:xfrm rot="16200000" flipV="1">
                <a:off x="3777709" y="4171609"/>
                <a:ext cx="15367" cy="740840"/>
              </a:xfrm>
              <a:prstGeom prst="curvedConnector3">
                <a:avLst>
                  <a:gd name="adj1" fmla="val 1800000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123" name="Curved Connector 122"/>
              <p:cNvCxnSpPr/>
              <p:nvPr/>
            </p:nvCxnSpPr>
            <p:spPr bwMode="auto">
              <a:xfrm rot="16200000" flipH="1">
                <a:off x="3771564" y="4317092"/>
                <a:ext cx="22096" cy="692347"/>
              </a:xfrm>
              <a:prstGeom prst="curvedConnector3">
                <a:avLst>
                  <a:gd name="adj1" fmla="val 1238049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124" name="Curved Connector 123"/>
              <p:cNvCxnSpPr/>
              <p:nvPr/>
            </p:nvCxnSpPr>
            <p:spPr bwMode="auto">
              <a:xfrm rot="16200000" flipH="1">
                <a:off x="3019760" y="4282473"/>
                <a:ext cx="22096" cy="761582"/>
              </a:xfrm>
              <a:prstGeom prst="curvedConnector3">
                <a:avLst>
                  <a:gd name="adj1" fmla="val 1238049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125" name="Text Box 4"/>
              <p:cNvSpPr txBox="1">
                <a:spLocks noChangeArrowheads="1"/>
              </p:cNvSpPr>
              <p:nvPr/>
            </p:nvSpPr>
            <p:spPr bwMode="auto">
              <a:xfrm>
                <a:off x="2460643" y="4800600"/>
                <a:ext cx="260305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 smtClean="0">
                    <a:solidFill>
                      <a:srgbClr val="000000"/>
                    </a:solidFill>
                  </a:rPr>
                  <a:t>x</a:t>
                </a:r>
                <a:endParaRPr lang="en-US" sz="14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Text Box 5"/>
              <p:cNvSpPr txBox="1">
                <a:spLocks noChangeArrowheads="1"/>
              </p:cNvSpPr>
              <p:nvPr/>
            </p:nvSpPr>
            <p:spPr bwMode="auto">
              <a:xfrm>
                <a:off x="3278443" y="4800600"/>
                <a:ext cx="261909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127" name="Text Box 6"/>
              <p:cNvSpPr txBox="1">
                <a:spLocks noChangeArrowheads="1"/>
              </p:cNvSpPr>
              <p:nvPr/>
            </p:nvSpPr>
            <p:spPr bwMode="auto">
              <a:xfrm>
                <a:off x="4014910" y="4800600"/>
                <a:ext cx="252290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269239" y="3005020"/>
              <a:ext cx="1137384" cy="687393"/>
              <a:chOff x="4978110" y="4500513"/>
              <a:chExt cx="987955" cy="576213"/>
            </a:xfrm>
          </p:grpSpPr>
          <p:sp>
            <p:nvSpPr>
              <p:cNvPr id="128" name="Oval 10"/>
              <p:cNvSpPr>
                <a:spLocks/>
              </p:cNvSpPr>
              <p:nvPr/>
            </p:nvSpPr>
            <p:spPr bwMode="auto">
              <a:xfrm>
                <a:off x="5018231" y="4502318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ysClr val="windowText" lastClr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9" name="Oval 11"/>
              <p:cNvSpPr>
                <a:spLocks/>
              </p:cNvSpPr>
              <p:nvPr/>
            </p:nvSpPr>
            <p:spPr bwMode="auto">
              <a:xfrm>
                <a:off x="5759071" y="4502318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ysClr val="windowText" lastClr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30" name="Curved Connector 129"/>
              <p:cNvCxnSpPr/>
              <p:nvPr/>
            </p:nvCxnSpPr>
            <p:spPr bwMode="auto">
              <a:xfrm rot="16200000" flipV="1">
                <a:off x="5476574" y="4137777"/>
                <a:ext cx="15367" cy="740840"/>
              </a:xfrm>
              <a:prstGeom prst="curvedConnector3">
                <a:avLst>
                  <a:gd name="adj1" fmla="val 1800000"/>
                </a:avLst>
              </a:prstGeom>
              <a:solidFill>
                <a:srgbClr val="00B8FF"/>
              </a:solidFill>
              <a:ln w="12700" cap="flat" cmpd="sng" algn="ctr">
                <a:solidFill>
                  <a:srgbClr val="1F497D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131" name="Curved Connector 130"/>
              <p:cNvCxnSpPr/>
              <p:nvPr/>
            </p:nvCxnSpPr>
            <p:spPr bwMode="auto">
              <a:xfrm rot="16200000" flipH="1">
                <a:off x="5470429" y="4283260"/>
                <a:ext cx="22096" cy="692347"/>
              </a:xfrm>
              <a:prstGeom prst="curvedConnector3">
                <a:avLst>
                  <a:gd name="adj1" fmla="val 1238049"/>
                </a:avLst>
              </a:prstGeom>
              <a:solidFill>
                <a:srgbClr val="00B8FF"/>
              </a:solidFill>
              <a:ln w="12700" cap="flat" cmpd="sng" algn="ctr">
                <a:solidFill>
                  <a:srgbClr val="1F497D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132" name="Text Box 5"/>
              <p:cNvSpPr txBox="1">
                <a:spLocks noChangeArrowheads="1"/>
              </p:cNvSpPr>
              <p:nvPr/>
            </p:nvSpPr>
            <p:spPr bwMode="auto">
              <a:xfrm>
                <a:off x="4978110" y="4766768"/>
                <a:ext cx="260305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 smtClean="0">
                    <a:solidFill>
                      <a:srgbClr val="000000"/>
                    </a:solidFill>
                    <a:latin typeface="Calibri"/>
                  </a:rPr>
                  <a:t>x</a:t>
                </a:r>
                <a:endParaRPr lang="en-US" sz="1400" i="1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33" name="Text Box 6"/>
              <p:cNvSpPr txBox="1">
                <a:spLocks noChangeArrowheads="1"/>
              </p:cNvSpPr>
              <p:nvPr/>
            </p:nvSpPr>
            <p:spPr bwMode="auto">
              <a:xfrm>
                <a:off x="5713775" y="4766768"/>
                <a:ext cx="252290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>
                    <a:solidFill>
                      <a:srgbClr val="000000"/>
                    </a:solidFill>
                    <a:latin typeface="Calibri"/>
                  </a:rPr>
                  <a:t>z</a:t>
                </a:r>
              </a:p>
            </p:txBody>
          </p:sp>
        </p:grpSp>
        <p:cxnSp>
          <p:nvCxnSpPr>
            <p:cNvPr id="134" name="Straight Arrow Connector 133"/>
            <p:cNvCxnSpPr/>
            <p:nvPr/>
          </p:nvCxnSpPr>
          <p:spPr bwMode="auto">
            <a:xfrm>
              <a:off x="3742515" y="2819400"/>
              <a:ext cx="1748595" cy="0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3532973" y="2463883"/>
              <a:ext cx="24537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leave(y, z) </a:t>
              </a:r>
              <a:r>
                <a:rPr lang="en-US" sz="1400" dirty="0" smtClean="0"/>
                <a:t>received at x</a:t>
              </a:r>
              <a:endParaRPr lang="en-US" sz="1400" dirty="0"/>
            </a:p>
          </p:txBody>
        </p:sp>
        <p:cxnSp>
          <p:nvCxnSpPr>
            <p:cNvPr id="136" name="Straight Arrow Connector 135"/>
            <p:cNvCxnSpPr/>
            <p:nvPr/>
          </p:nvCxnSpPr>
          <p:spPr bwMode="auto">
            <a:xfrm>
              <a:off x="3742515" y="3554661"/>
              <a:ext cx="1748595" cy="0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137" name="TextBox 136"/>
            <p:cNvSpPr txBox="1"/>
            <p:nvPr/>
          </p:nvSpPr>
          <p:spPr>
            <a:xfrm>
              <a:off x="3679231" y="3189538"/>
              <a:ext cx="21377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4821"/>
                  </a:solidFill>
                </a:rPr>
                <a:t>join(y) </a:t>
              </a:r>
              <a:r>
                <a:rPr lang="en-US" sz="1400" dirty="0" smtClean="0"/>
                <a:t>received at x</a:t>
              </a:r>
              <a:endParaRPr lang="en-US" sz="14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284854" y="2959482"/>
              <a:ext cx="9140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803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48155" y="281942"/>
            <a:ext cx="6971446" cy="49168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>
                <a:ea typeface="PMingLiU" pitchFamily="16" charset="-120"/>
              </a:rPr>
              <a:t>Global vs. Local Solution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96875" y="4246616"/>
            <a:ext cx="8350250" cy="80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Request Progress</a:t>
            </a:r>
            <a:r>
              <a:rPr lang="en-US" kern="0" dirty="0" smtClean="0"/>
              <a:t>: if there is a process that is requesting to join or to exit the network, then eventually </a:t>
            </a:r>
            <a:r>
              <a:rPr lang="en-US" kern="0" dirty="0" smtClean="0">
                <a:solidFill>
                  <a:srgbClr val="FF0000"/>
                </a:solidFill>
              </a:rPr>
              <a:t>some</a:t>
            </a:r>
            <a:r>
              <a:rPr lang="en-US" kern="0" dirty="0" smtClean="0"/>
              <a:t> process respectively joins or exits the network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r>
              <a:rPr lang="en-US" dirty="0">
                <a:solidFill>
                  <a:srgbClr val="0070C0"/>
                </a:solidFill>
              </a:rPr>
              <a:t>Fair Request</a:t>
            </a:r>
            <a:r>
              <a:rPr lang="en-US" kern="0" dirty="0" smtClean="0"/>
              <a:t>: if there is a process that is requesting to join or to exit the network, then eventually </a:t>
            </a:r>
            <a:r>
              <a:rPr lang="en-US" kern="0" dirty="0" smtClean="0">
                <a:solidFill>
                  <a:srgbClr val="FF0000"/>
                </a:solidFill>
              </a:rPr>
              <a:t>this</a:t>
            </a:r>
            <a:r>
              <a:rPr lang="en-US" kern="0" dirty="0" smtClean="0"/>
              <a:t> process joins or exits the network.</a:t>
            </a:r>
            <a:endParaRPr lang="en-US" kern="0" dirty="0"/>
          </a:p>
        </p:txBody>
      </p:sp>
      <p:grpSp>
        <p:nvGrpSpPr>
          <p:cNvPr id="2" name="Group 1"/>
          <p:cNvGrpSpPr/>
          <p:nvPr/>
        </p:nvGrpSpPr>
        <p:grpSpPr>
          <a:xfrm>
            <a:off x="612980" y="5562600"/>
            <a:ext cx="1447800" cy="718810"/>
            <a:chOff x="396875" y="5562600"/>
            <a:chExt cx="1447800" cy="718810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396875" y="5562600"/>
              <a:ext cx="249084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c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431796" y="556260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p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732817" y="556260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g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078494" y="556260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k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8" name="Oval 8"/>
            <p:cNvSpPr>
              <a:spLocks/>
            </p:cNvSpPr>
            <p:nvPr/>
          </p:nvSpPr>
          <p:spPr bwMode="auto">
            <a:xfrm>
              <a:off x="1492768" y="5864925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9"/>
            <p:cNvSpPr>
              <a:spLocks/>
            </p:cNvSpPr>
            <p:nvPr/>
          </p:nvSpPr>
          <p:spPr bwMode="auto">
            <a:xfrm>
              <a:off x="526659" y="5864925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Oval 10"/>
            <p:cNvSpPr>
              <a:spLocks/>
            </p:cNvSpPr>
            <p:nvPr/>
          </p:nvSpPr>
          <p:spPr bwMode="auto">
            <a:xfrm>
              <a:off x="816652" y="5864925"/>
              <a:ext cx="114300" cy="114300"/>
            </a:xfrm>
            <a:prstGeom prst="ellipse">
              <a:avLst/>
            </a:prstGeom>
            <a:solidFill>
              <a:srgbClr val="004821"/>
            </a:solidFill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Oval 11"/>
            <p:cNvSpPr>
              <a:spLocks/>
            </p:cNvSpPr>
            <p:nvPr/>
          </p:nvSpPr>
          <p:spPr bwMode="auto">
            <a:xfrm>
              <a:off x="1197652" y="5864925"/>
              <a:ext cx="114300" cy="114300"/>
            </a:xfrm>
            <a:prstGeom prst="ellipse">
              <a:avLst/>
            </a:prstGeom>
            <a:solidFill>
              <a:srgbClr val="00482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2" name="Curved Connector 11"/>
            <p:cNvCxnSpPr/>
            <p:nvPr/>
          </p:nvCxnSpPr>
          <p:spPr bwMode="auto">
            <a:xfrm rot="5400000" flipH="1">
              <a:off x="1038288" y="5487304"/>
              <a:ext cx="16739" cy="1006520"/>
            </a:xfrm>
            <a:prstGeom prst="curvedConnector3">
              <a:avLst>
                <a:gd name="adj1" fmla="val -405203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473075" y="6019800"/>
              <a:ext cx="1371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g</a:t>
              </a:r>
              <a:r>
                <a:rPr lang="en-US" sz="1100" dirty="0" smtClean="0"/>
                <a:t> requests to join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33649" y="5498650"/>
            <a:ext cx="1447800" cy="718810"/>
            <a:chOff x="4833649" y="5498650"/>
            <a:chExt cx="1447800" cy="718810"/>
          </a:xfrm>
        </p:grpSpPr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33649" y="5498650"/>
              <a:ext cx="249084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c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5868570" y="549865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p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 Box 5"/>
            <p:cNvSpPr txBox="1">
              <a:spLocks noChangeArrowheads="1"/>
            </p:cNvSpPr>
            <p:nvPr/>
          </p:nvSpPr>
          <p:spPr bwMode="auto">
            <a:xfrm>
              <a:off x="5169591" y="549865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g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5515268" y="549865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k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42" name="Oval 8"/>
            <p:cNvSpPr>
              <a:spLocks/>
            </p:cNvSpPr>
            <p:nvPr/>
          </p:nvSpPr>
          <p:spPr bwMode="auto">
            <a:xfrm>
              <a:off x="5929542" y="5800975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" name="Oval 9"/>
            <p:cNvSpPr>
              <a:spLocks/>
            </p:cNvSpPr>
            <p:nvPr/>
          </p:nvSpPr>
          <p:spPr bwMode="auto">
            <a:xfrm>
              <a:off x="4963433" y="5800975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4" name="Oval 10"/>
            <p:cNvSpPr>
              <a:spLocks/>
            </p:cNvSpPr>
            <p:nvPr/>
          </p:nvSpPr>
          <p:spPr bwMode="auto">
            <a:xfrm>
              <a:off x="5253426" y="5800975"/>
              <a:ext cx="114300" cy="114300"/>
            </a:xfrm>
            <a:prstGeom prst="ellipse">
              <a:avLst/>
            </a:prstGeom>
            <a:solidFill>
              <a:srgbClr val="004821"/>
            </a:solidFill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5" name="Oval 11"/>
            <p:cNvSpPr>
              <a:spLocks/>
            </p:cNvSpPr>
            <p:nvPr/>
          </p:nvSpPr>
          <p:spPr bwMode="auto">
            <a:xfrm>
              <a:off x="5634426" y="5800975"/>
              <a:ext cx="114300" cy="114300"/>
            </a:xfrm>
            <a:prstGeom prst="ellipse">
              <a:avLst/>
            </a:prstGeom>
            <a:solidFill>
              <a:srgbClr val="004821"/>
            </a:solidFill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46" name="Curved Connector 45"/>
            <p:cNvCxnSpPr/>
            <p:nvPr/>
          </p:nvCxnSpPr>
          <p:spPr bwMode="auto">
            <a:xfrm rot="5400000" flipH="1">
              <a:off x="5475062" y="5423354"/>
              <a:ext cx="16739" cy="1006520"/>
            </a:xfrm>
            <a:prstGeom prst="curvedConnector3">
              <a:avLst>
                <a:gd name="adj1" fmla="val -405203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909849" y="5955850"/>
              <a:ext cx="1371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g</a:t>
              </a:r>
              <a:r>
                <a:rPr lang="en-US" sz="1100" dirty="0" smtClean="0"/>
                <a:t> requests to join</a:t>
              </a:r>
              <a:endParaRPr lang="en-US" dirty="0"/>
            </a:p>
          </p:txBody>
        </p:sp>
      </p:grpSp>
      <p:grpSp>
        <p:nvGrpSpPr>
          <p:cNvPr id="4097" name="Group 4096"/>
          <p:cNvGrpSpPr/>
          <p:nvPr/>
        </p:nvGrpSpPr>
        <p:grpSpPr>
          <a:xfrm>
            <a:off x="2670380" y="5562600"/>
            <a:ext cx="1292020" cy="718810"/>
            <a:chOff x="2454275" y="5562600"/>
            <a:chExt cx="1292020" cy="718810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454275" y="5562600"/>
              <a:ext cx="249084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c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3489196" y="556260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p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2790217" y="556260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g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3135894" y="5562600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k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18" name="Oval 8"/>
            <p:cNvSpPr>
              <a:spLocks/>
            </p:cNvSpPr>
            <p:nvPr/>
          </p:nvSpPr>
          <p:spPr bwMode="auto">
            <a:xfrm>
              <a:off x="3550168" y="5864925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9"/>
            <p:cNvSpPr>
              <a:spLocks/>
            </p:cNvSpPr>
            <p:nvPr/>
          </p:nvSpPr>
          <p:spPr bwMode="auto">
            <a:xfrm>
              <a:off x="2584059" y="5864925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Oval 10"/>
            <p:cNvSpPr>
              <a:spLocks/>
            </p:cNvSpPr>
            <p:nvPr/>
          </p:nvSpPr>
          <p:spPr bwMode="auto">
            <a:xfrm>
              <a:off x="2874052" y="5864925"/>
              <a:ext cx="114300" cy="114300"/>
            </a:xfrm>
            <a:prstGeom prst="ellipse">
              <a:avLst/>
            </a:prstGeom>
            <a:solidFill>
              <a:srgbClr val="004821"/>
            </a:solidFill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21" name="Curved Connector 20"/>
            <p:cNvCxnSpPr>
              <a:stCxn id="22" idx="4"/>
              <a:endCxn id="19" idx="4"/>
            </p:cNvCxnSpPr>
            <p:nvPr/>
          </p:nvCxnSpPr>
          <p:spPr bwMode="auto">
            <a:xfrm rot="5400000">
              <a:off x="2953882" y="5659682"/>
              <a:ext cx="6870" cy="632216"/>
            </a:xfrm>
            <a:prstGeom prst="curvedConnector3">
              <a:avLst>
                <a:gd name="adj1" fmla="val 1379811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23" name="Curved Connector 22"/>
            <p:cNvCxnSpPr/>
            <p:nvPr/>
          </p:nvCxnSpPr>
          <p:spPr bwMode="auto">
            <a:xfrm rot="5400000">
              <a:off x="3467776" y="5801677"/>
              <a:ext cx="16739" cy="325782"/>
            </a:xfrm>
            <a:prstGeom prst="curvedConnector3">
              <a:avLst>
                <a:gd name="adj1" fmla="val 762543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939507" y="6019800"/>
              <a:ext cx="657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k joins</a:t>
              </a:r>
              <a:endParaRPr lang="en-US" dirty="0"/>
            </a:p>
          </p:txBody>
        </p:sp>
        <p:sp>
          <p:nvSpPr>
            <p:cNvPr id="62" name="Oval 8"/>
            <p:cNvSpPr>
              <a:spLocks/>
            </p:cNvSpPr>
            <p:nvPr/>
          </p:nvSpPr>
          <p:spPr bwMode="auto">
            <a:xfrm>
              <a:off x="3238500" y="5867400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23984" y="5471559"/>
            <a:ext cx="1469763" cy="809851"/>
            <a:chOff x="6723984" y="5471559"/>
            <a:chExt cx="1469763" cy="809851"/>
          </a:xfrm>
        </p:grpSpPr>
        <p:sp>
          <p:nvSpPr>
            <p:cNvPr id="63" name="Oval 8"/>
            <p:cNvSpPr>
              <a:spLocks/>
            </p:cNvSpPr>
            <p:nvPr/>
          </p:nvSpPr>
          <p:spPr bwMode="auto">
            <a:xfrm>
              <a:off x="7162800" y="5773420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/>
          </p:nvSpPr>
          <p:spPr bwMode="auto">
            <a:xfrm>
              <a:off x="6747026" y="5471559"/>
              <a:ext cx="249084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c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/>
          </p:nvSpPr>
          <p:spPr bwMode="auto">
            <a:xfrm>
              <a:off x="7781947" y="5471559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p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/>
          </p:nvSpPr>
          <p:spPr bwMode="auto">
            <a:xfrm>
              <a:off x="7082968" y="5471559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g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7428645" y="5471559"/>
              <a:ext cx="257099" cy="256097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050" i="1" dirty="0" smtClean="0">
                  <a:solidFill>
                    <a:srgbClr val="000000"/>
                  </a:solidFill>
                </a:rPr>
                <a:t>k</a:t>
              </a:r>
              <a:endParaRPr lang="en-US" sz="1050" i="1" dirty="0">
                <a:solidFill>
                  <a:srgbClr val="000000"/>
                </a:solidFill>
              </a:endParaRPr>
            </a:p>
          </p:txBody>
        </p:sp>
        <p:sp>
          <p:nvSpPr>
            <p:cNvPr id="75" name="Oval 8"/>
            <p:cNvSpPr>
              <a:spLocks/>
            </p:cNvSpPr>
            <p:nvPr/>
          </p:nvSpPr>
          <p:spPr bwMode="auto">
            <a:xfrm>
              <a:off x="7842919" y="5773884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" name="Oval 9"/>
            <p:cNvSpPr>
              <a:spLocks/>
            </p:cNvSpPr>
            <p:nvPr/>
          </p:nvSpPr>
          <p:spPr bwMode="auto">
            <a:xfrm>
              <a:off x="6858000" y="5773884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79" name="Curved Connector 78"/>
            <p:cNvCxnSpPr/>
            <p:nvPr/>
          </p:nvCxnSpPr>
          <p:spPr bwMode="auto">
            <a:xfrm rot="5400000">
              <a:off x="7760527" y="5710636"/>
              <a:ext cx="16739" cy="325782"/>
            </a:xfrm>
            <a:prstGeom prst="curvedConnector3">
              <a:avLst>
                <a:gd name="adj1" fmla="val 762543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6723984" y="6019800"/>
              <a:ext cx="14697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g eventually  joins</a:t>
              </a:r>
              <a:endParaRPr lang="en-US" dirty="0"/>
            </a:p>
          </p:txBody>
        </p:sp>
        <p:sp>
          <p:nvSpPr>
            <p:cNvPr id="81" name="Oval 8"/>
            <p:cNvSpPr>
              <a:spLocks/>
            </p:cNvSpPr>
            <p:nvPr/>
          </p:nvSpPr>
          <p:spPr bwMode="auto">
            <a:xfrm>
              <a:off x="7531251" y="5776359"/>
              <a:ext cx="114300" cy="114300"/>
            </a:xfrm>
            <a:prstGeom prst="ellipse">
              <a:avLst/>
            </a:prstGeom>
            <a:gradFill rotWithShape="0"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83" name="Curved Connector 82"/>
            <p:cNvCxnSpPr/>
            <p:nvPr/>
          </p:nvCxnSpPr>
          <p:spPr bwMode="auto">
            <a:xfrm rot="5400000">
              <a:off x="7372655" y="5744014"/>
              <a:ext cx="16739" cy="325782"/>
            </a:xfrm>
            <a:prstGeom prst="curvedConnector3">
              <a:avLst>
                <a:gd name="adj1" fmla="val 762543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4" name="Curved Connector 83"/>
            <p:cNvCxnSpPr/>
            <p:nvPr/>
          </p:nvCxnSpPr>
          <p:spPr bwMode="auto">
            <a:xfrm rot="5400000">
              <a:off x="7019067" y="5750814"/>
              <a:ext cx="16739" cy="325782"/>
            </a:xfrm>
            <a:prstGeom prst="curvedConnector3">
              <a:avLst>
                <a:gd name="adj1" fmla="val 762519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sp>
        <p:nvSpPr>
          <p:cNvPr id="4103" name="TextBox 4102"/>
          <p:cNvSpPr txBox="1"/>
          <p:nvPr/>
        </p:nvSpPr>
        <p:spPr>
          <a:xfrm>
            <a:off x="1524000" y="3974068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rPr>
              <a:t>Unfair Version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5816991" y="3974068"/>
            <a:ext cx="1574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rPr>
              <a:t>Fair Version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 rot="19796058">
            <a:off x="1284346" y="3999431"/>
            <a:ext cx="3596025" cy="1200329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A37"/>
                </a:solidFill>
                <a:latin typeface="+mj-lt"/>
                <a:ea typeface="PMingLiU" pitchFamily="16" charset="-120"/>
                <a:cs typeface="+mj-cs"/>
              </a:rPr>
              <a:t>Local Solution Possible</a:t>
            </a:r>
            <a:endParaRPr lang="en-US" sz="3600" dirty="0">
              <a:solidFill>
                <a:srgbClr val="007A37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 rot="19796058">
            <a:off x="5418729" y="3913026"/>
            <a:ext cx="3508204" cy="1200329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  <a:ea typeface="PMingLiU" pitchFamily="16" charset="-120"/>
                <a:cs typeface="+mj-cs"/>
              </a:rPr>
              <a:t>Local Solution Impossible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612980" y="1633861"/>
            <a:ext cx="8350250" cy="160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70C0"/>
                </a:solidFill>
              </a:rPr>
              <a:t>Global </a:t>
            </a:r>
            <a:r>
              <a:rPr lang="en-US" kern="0" dirty="0" smtClean="0"/>
              <a:t>(centralized) solution</a:t>
            </a:r>
            <a:r>
              <a:rPr lang="en-US" kern="0" dirty="0" smtClean="0">
                <a:solidFill>
                  <a:srgbClr val="0070C0"/>
                </a:solidFill>
              </a:rPr>
              <a:t>: </a:t>
            </a:r>
            <a:r>
              <a:rPr lang="en-US" kern="0" dirty="0" smtClean="0"/>
              <a:t>a single processes manages the processing of all churn requests</a:t>
            </a:r>
          </a:p>
          <a:p>
            <a:r>
              <a:rPr lang="en-US" kern="0" dirty="0" smtClean="0">
                <a:solidFill>
                  <a:srgbClr val="0070C0"/>
                </a:solidFill>
              </a:rPr>
              <a:t>Local </a:t>
            </a:r>
            <a:r>
              <a:rPr lang="en-US" kern="0" dirty="0" smtClean="0"/>
              <a:t>solution</a:t>
            </a:r>
            <a:r>
              <a:rPr lang="en-US" kern="0" dirty="0" smtClean="0">
                <a:solidFill>
                  <a:srgbClr val="0070C0"/>
                </a:solidFill>
              </a:rPr>
              <a:t>:</a:t>
            </a:r>
            <a:r>
              <a:rPr lang="en-US" kern="0" dirty="0" smtClean="0"/>
              <a:t> only processes in the immediate vicinity of the joining/leaving process are involved in processing the request</a:t>
            </a:r>
          </a:p>
          <a:p>
            <a:pPr marL="0" indent="0">
              <a:buFontTx/>
              <a:buNone/>
            </a:pPr>
            <a:r>
              <a:rPr lang="en-US" sz="1800" kern="0" dirty="0" smtClean="0"/>
              <a:t/>
            </a:r>
            <a:br>
              <a:rPr lang="en-US" sz="1800" kern="0" dirty="0" smtClean="0"/>
            </a:br>
            <a:r>
              <a:rPr lang="en-US" sz="1800" kern="0" dirty="0" smtClean="0"/>
              <a:t/>
            </a:r>
            <a:br>
              <a:rPr lang="en-US" sz="1800" kern="0" dirty="0" smtClean="0"/>
            </a:b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131038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 Box 35"/>
          <p:cNvSpPr txBox="1">
            <a:spLocks noChangeArrowheads="1"/>
          </p:cNvSpPr>
          <p:nvPr/>
        </p:nvSpPr>
        <p:spPr bwMode="auto">
          <a:xfrm>
            <a:off x="5754714" y="4027460"/>
            <a:ext cx="771791" cy="3810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4821"/>
                </a:solidFill>
              </a:rPr>
              <a:t>join(y2)</a:t>
            </a:r>
            <a:endParaRPr lang="en-US" sz="1600" dirty="0">
              <a:solidFill>
                <a:srgbClr val="00482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477"/>
            <a:ext cx="7086599" cy="482761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Local Fair Unlimited Infinite Churn </a:t>
            </a:r>
            <a:r>
              <a:rPr lang="en-US" altLang="zh-TW" dirty="0" smtClean="0">
                <a:solidFill>
                  <a:srgbClr val="FF0000"/>
                </a:solidFill>
                <a:ea typeface="PMingLiU" pitchFamily="16" charset="-120"/>
              </a:rPr>
              <a:t>Impossible</a:t>
            </a:r>
            <a:endParaRPr lang="en-US" altLang="zh-TW" sz="3200" dirty="0" smtClean="0">
              <a:solidFill>
                <a:srgbClr val="FF0000"/>
              </a:solidFill>
              <a:ea typeface="PMingLiU" pitchFamily="16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12987" y="1241609"/>
            <a:ext cx="7440413" cy="390408"/>
          </a:xfrm>
        </p:spPr>
        <p:txBody>
          <a:bodyPr/>
          <a:lstStyle/>
          <a:p>
            <a:r>
              <a:rPr lang="en-US" sz="1800" dirty="0" smtClean="0"/>
              <a:t>Fair Request (a </a:t>
            </a:r>
            <a:r>
              <a:rPr lang="en-US" sz="1800" dirty="0" smtClean="0">
                <a:solidFill>
                  <a:srgbClr val="FF0000"/>
                </a:solidFill>
              </a:rPr>
              <a:t>particular</a:t>
            </a:r>
            <a:r>
              <a:rPr lang="en-US" sz="1800" dirty="0" smtClean="0"/>
              <a:t> churn request) cannot be satisfied</a:t>
            </a:r>
          </a:p>
          <a:p>
            <a:pPr marL="400050" lvl="1" indent="0">
              <a:buNone/>
            </a:pPr>
            <a:endParaRPr lang="en-US" sz="1800" dirty="0" smtClean="0"/>
          </a:p>
          <a:p>
            <a:endParaRPr lang="en-US" altLang="zh-TW" dirty="0" smtClean="0">
              <a:ea typeface="PMingLiU" pitchFamily="16" charset="-120"/>
              <a:cs typeface="Times New Roman" pitchFamily="18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4654634" y="2401091"/>
            <a:ext cx="312434" cy="295044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003E1C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4415787" y="3209544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5105400" y="3209544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92" name="Oval 11"/>
          <p:cNvSpPr>
            <a:spLocks/>
          </p:cNvSpPr>
          <p:nvPr/>
        </p:nvSpPr>
        <p:spPr bwMode="auto">
          <a:xfrm>
            <a:off x="5187056" y="2986880"/>
            <a:ext cx="114300" cy="128588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Oval 12"/>
          <p:cNvSpPr>
            <a:spLocks/>
          </p:cNvSpPr>
          <p:nvPr/>
        </p:nvSpPr>
        <p:spPr bwMode="auto">
          <a:xfrm>
            <a:off x="4501256" y="2986880"/>
            <a:ext cx="114300" cy="128588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4" name="Curved Connector 93"/>
          <p:cNvCxnSpPr/>
          <p:nvPr/>
        </p:nvCxnSpPr>
        <p:spPr bwMode="auto">
          <a:xfrm rot="5400000">
            <a:off x="4898925" y="2775139"/>
            <a:ext cx="14288" cy="590171"/>
          </a:xfrm>
          <a:prstGeom prst="curvedConnector3">
            <a:avLst>
              <a:gd name="adj1" fmla="val 1573189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Curved Connector 94"/>
          <p:cNvCxnSpPr/>
          <p:nvPr/>
        </p:nvCxnSpPr>
        <p:spPr bwMode="auto">
          <a:xfrm rot="16200000" flipV="1">
            <a:off x="4900512" y="2677248"/>
            <a:ext cx="14288" cy="604978"/>
          </a:xfrm>
          <a:prstGeom prst="curvedConnector3">
            <a:avLst>
              <a:gd name="adj1" fmla="val 1504087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5748273" y="3200400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z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99" name="Oval 12"/>
          <p:cNvSpPr>
            <a:spLocks/>
          </p:cNvSpPr>
          <p:nvPr/>
        </p:nvSpPr>
        <p:spPr bwMode="auto">
          <a:xfrm>
            <a:off x="5833741" y="2977736"/>
            <a:ext cx="114300" cy="128588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Curved Connector 107"/>
          <p:cNvCxnSpPr/>
          <p:nvPr/>
        </p:nvCxnSpPr>
        <p:spPr bwMode="auto">
          <a:xfrm rot="5400000">
            <a:off x="5560404" y="2775139"/>
            <a:ext cx="14288" cy="590171"/>
          </a:xfrm>
          <a:prstGeom prst="curvedConnector3">
            <a:avLst>
              <a:gd name="adj1" fmla="val 1573189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Curved Connector 109"/>
          <p:cNvCxnSpPr/>
          <p:nvPr/>
        </p:nvCxnSpPr>
        <p:spPr bwMode="auto">
          <a:xfrm rot="16200000" flipV="1">
            <a:off x="5557586" y="2677248"/>
            <a:ext cx="14288" cy="604978"/>
          </a:xfrm>
          <a:prstGeom prst="curvedConnector3">
            <a:avLst>
              <a:gd name="adj1" fmla="val 1504087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37" name="Text Box 35"/>
          <p:cNvSpPr txBox="1">
            <a:spLocks noChangeArrowheads="1"/>
          </p:cNvSpPr>
          <p:nvPr/>
        </p:nvSpPr>
        <p:spPr bwMode="auto">
          <a:xfrm>
            <a:off x="4270578" y="2128793"/>
            <a:ext cx="646316" cy="38100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4821"/>
                </a:solidFill>
              </a:rPr>
              <a:t>join(y3)</a:t>
            </a:r>
            <a:endParaRPr lang="en-US" sz="1600" dirty="0">
              <a:solidFill>
                <a:srgbClr val="004821"/>
              </a:solidFill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flipH="1">
            <a:off x="5442527" y="2403888"/>
            <a:ext cx="142684" cy="330067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003E1C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42" name="Text Box 35"/>
          <p:cNvSpPr txBox="1">
            <a:spLocks noChangeArrowheads="1"/>
          </p:cNvSpPr>
          <p:nvPr/>
        </p:nvSpPr>
        <p:spPr bwMode="auto">
          <a:xfrm>
            <a:off x="5201154" y="2131590"/>
            <a:ext cx="818646" cy="3810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4821"/>
                </a:solidFill>
              </a:rPr>
              <a:t>join(y1)</a:t>
            </a:r>
            <a:endParaRPr lang="en-US" sz="1600" dirty="0">
              <a:solidFill>
                <a:srgbClr val="004821"/>
              </a:solidFill>
            </a:endParaRPr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4966739" y="4307060"/>
            <a:ext cx="312434" cy="295044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003E1C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51" name="Text Box 4"/>
          <p:cNvSpPr txBox="1">
            <a:spLocks noChangeArrowheads="1"/>
          </p:cNvSpPr>
          <p:nvPr/>
        </p:nvSpPr>
        <p:spPr bwMode="auto">
          <a:xfrm>
            <a:off x="4180919" y="5114544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52" name="Text Box 6"/>
          <p:cNvSpPr txBox="1">
            <a:spLocks noChangeArrowheads="1"/>
          </p:cNvSpPr>
          <p:nvPr/>
        </p:nvSpPr>
        <p:spPr bwMode="auto">
          <a:xfrm>
            <a:off x="4800600" y="5114544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3" name="Oval 11"/>
          <p:cNvSpPr>
            <a:spLocks/>
          </p:cNvSpPr>
          <p:nvPr/>
        </p:nvSpPr>
        <p:spPr bwMode="auto">
          <a:xfrm>
            <a:off x="4934904" y="4912847"/>
            <a:ext cx="114300" cy="128588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12"/>
          <p:cNvSpPr>
            <a:spLocks/>
          </p:cNvSpPr>
          <p:nvPr/>
        </p:nvSpPr>
        <p:spPr bwMode="auto">
          <a:xfrm>
            <a:off x="4249104" y="4912847"/>
            <a:ext cx="114300" cy="128588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Curved Connector 154"/>
          <p:cNvCxnSpPr/>
          <p:nvPr/>
        </p:nvCxnSpPr>
        <p:spPr bwMode="auto">
          <a:xfrm rot="5400000">
            <a:off x="4646773" y="4701106"/>
            <a:ext cx="14288" cy="590171"/>
          </a:xfrm>
          <a:prstGeom prst="curvedConnector3">
            <a:avLst>
              <a:gd name="adj1" fmla="val 1573189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6" name="Curved Connector 155"/>
          <p:cNvCxnSpPr/>
          <p:nvPr/>
        </p:nvCxnSpPr>
        <p:spPr bwMode="auto">
          <a:xfrm rot="16200000" flipV="1">
            <a:off x="4648360" y="4603215"/>
            <a:ext cx="14288" cy="604978"/>
          </a:xfrm>
          <a:prstGeom prst="curvedConnector3">
            <a:avLst>
              <a:gd name="adj1" fmla="val 1504087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57" name="Text Box 4"/>
          <p:cNvSpPr txBox="1">
            <a:spLocks noChangeArrowheads="1"/>
          </p:cNvSpPr>
          <p:nvPr/>
        </p:nvSpPr>
        <p:spPr bwMode="auto">
          <a:xfrm>
            <a:off x="5468965" y="5105400"/>
            <a:ext cx="311602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y’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58" name="Text Box 6"/>
          <p:cNvSpPr txBox="1">
            <a:spLocks noChangeArrowheads="1"/>
          </p:cNvSpPr>
          <p:nvPr/>
        </p:nvSpPr>
        <p:spPr bwMode="auto">
          <a:xfrm>
            <a:off x="6172200" y="5105400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z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59" name="Oval 11"/>
          <p:cNvSpPr>
            <a:spLocks/>
          </p:cNvSpPr>
          <p:nvPr/>
        </p:nvSpPr>
        <p:spPr bwMode="auto">
          <a:xfrm>
            <a:off x="6267389" y="4903703"/>
            <a:ext cx="114300" cy="128588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Oval 12"/>
          <p:cNvSpPr>
            <a:spLocks/>
          </p:cNvSpPr>
          <p:nvPr/>
        </p:nvSpPr>
        <p:spPr bwMode="auto">
          <a:xfrm>
            <a:off x="5581589" y="4903703"/>
            <a:ext cx="114300" cy="128588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1" name="Curved Connector 160"/>
          <p:cNvCxnSpPr/>
          <p:nvPr/>
        </p:nvCxnSpPr>
        <p:spPr bwMode="auto">
          <a:xfrm rot="5400000">
            <a:off x="5979258" y="4701106"/>
            <a:ext cx="14288" cy="590171"/>
          </a:xfrm>
          <a:prstGeom prst="curvedConnector3">
            <a:avLst>
              <a:gd name="adj1" fmla="val 1573189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2" name="Curved Connector 161"/>
          <p:cNvCxnSpPr/>
          <p:nvPr/>
        </p:nvCxnSpPr>
        <p:spPr bwMode="auto">
          <a:xfrm rot="16200000" flipV="1">
            <a:off x="5980845" y="4603214"/>
            <a:ext cx="14288" cy="604978"/>
          </a:xfrm>
          <a:prstGeom prst="curvedConnector3">
            <a:avLst>
              <a:gd name="adj1" fmla="val 1504087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169" name="Curved Connector 168"/>
          <p:cNvCxnSpPr/>
          <p:nvPr/>
        </p:nvCxnSpPr>
        <p:spPr bwMode="auto">
          <a:xfrm rot="5400000">
            <a:off x="5308252" y="4701106"/>
            <a:ext cx="14288" cy="590171"/>
          </a:xfrm>
          <a:prstGeom prst="curvedConnector3">
            <a:avLst>
              <a:gd name="adj1" fmla="val 1573189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1" name="Curved Connector 170"/>
          <p:cNvCxnSpPr/>
          <p:nvPr/>
        </p:nvCxnSpPr>
        <p:spPr bwMode="auto">
          <a:xfrm rot="16200000" flipV="1">
            <a:off x="5305434" y="4603215"/>
            <a:ext cx="14288" cy="604978"/>
          </a:xfrm>
          <a:prstGeom prst="curvedConnector3">
            <a:avLst>
              <a:gd name="adj1" fmla="val 1504087"/>
            </a:avLst>
          </a:prstGeom>
          <a:solidFill>
            <a:srgbClr val="00B8FF"/>
          </a:solidFill>
          <a:ln w="9525" cap="flat" cmpd="sng" algn="ctr">
            <a:solidFill>
              <a:srgbClr val="000099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48" name="Text Box 35"/>
          <p:cNvSpPr txBox="1">
            <a:spLocks noChangeArrowheads="1"/>
          </p:cNvSpPr>
          <p:nvPr/>
        </p:nvSpPr>
        <p:spPr bwMode="auto">
          <a:xfrm>
            <a:off x="4582683" y="4034762"/>
            <a:ext cx="646316" cy="381000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4821"/>
                </a:solidFill>
              </a:rPr>
              <a:t>join(y</a:t>
            </a:r>
            <a:r>
              <a:rPr lang="en-US" sz="1600" dirty="0">
                <a:solidFill>
                  <a:srgbClr val="004821"/>
                </a:solidFill>
              </a:rPr>
              <a:t>3</a:t>
            </a:r>
            <a:r>
              <a:rPr lang="en-US" sz="1600" dirty="0" smtClean="0">
                <a:solidFill>
                  <a:srgbClr val="004821"/>
                </a:solidFill>
              </a:rPr>
              <a:t>)</a:t>
            </a:r>
            <a:endParaRPr lang="en-US" sz="1600" dirty="0">
              <a:solidFill>
                <a:srgbClr val="004821"/>
              </a:solidFill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flipH="1">
            <a:off x="5943600" y="4343400"/>
            <a:ext cx="294390" cy="322765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rgbClr val="003E1C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75" name="Rectangle 3"/>
          <p:cNvSpPr txBox="1">
            <a:spLocks noChangeArrowheads="1"/>
          </p:cNvSpPr>
          <p:nvPr/>
        </p:nvSpPr>
        <p:spPr bwMode="auto">
          <a:xfrm>
            <a:off x="1524000" y="2507457"/>
            <a:ext cx="2501798" cy="10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Request for y</a:t>
            </a:r>
            <a:r>
              <a:rPr lang="en-US" sz="1800" kern="0" dirty="0"/>
              <a:t>3</a:t>
            </a:r>
            <a:r>
              <a:rPr lang="en-US" sz="1800" kern="0" dirty="0" smtClean="0"/>
              <a:t> to join</a:t>
            </a:r>
          </a:p>
          <a:p>
            <a:pPr marL="0" indent="0">
              <a:buNone/>
            </a:pPr>
            <a:r>
              <a:rPr lang="en-US" sz="1800" kern="0" dirty="0" smtClean="0"/>
              <a:t>but y’ joins first</a:t>
            </a:r>
          </a:p>
          <a:p>
            <a:pPr marL="0" indent="0">
              <a:buNone/>
            </a:pPr>
            <a:endParaRPr lang="en-US" altLang="zh-TW" kern="0" dirty="0" smtClean="0">
              <a:ea typeface="PMingLiU" pitchFamily="16" charset="-120"/>
              <a:cs typeface="Times New Roman" pitchFamily="18" charset="0"/>
            </a:endParaRPr>
          </a:p>
        </p:txBody>
      </p:sp>
      <p:sp>
        <p:nvSpPr>
          <p:cNvPr id="176" name="Rectangle 3"/>
          <p:cNvSpPr txBox="1">
            <a:spLocks noChangeArrowheads="1"/>
          </p:cNvSpPr>
          <p:nvPr/>
        </p:nvSpPr>
        <p:spPr bwMode="auto">
          <a:xfrm>
            <a:off x="1481438" y="4210925"/>
            <a:ext cx="2605691" cy="10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 smtClean="0"/>
              <a:t>Request for y</a:t>
            </a:r>
            <a:r>
              <a:rPr lang="en-US" sz="1800" kern="0" dirty="0"/>
              <a:t>3</a:t>
            </a:r>
            <a:r>
              <a:rPr lang="en-US" sz="1800" kern="0" dirty="0" smtClean="0"/>
              <a:t> to join</a:t>
            </a:r>
          </a:p>
          <a:p>
            <a:pPr marL="0" indent="0">
              <a:buNone/>
            </a:pPr>
            <a:r>
              <a:rPr lang="en-US" sz="1800" kern="0" dirty="0" smtClean="0"/>
              <a:t>but now y</a:t>
            </a:r>
            <a:r>
              <a:rPr lang="en-US" sz="1800" kern="0" dirty="0"/>
              <a:t>2</a:t>
            </a:r>
            <a:r>
              <a:rPr lang="en-US" sz="1800" kern="0" dirty="0" smtClean="0"/>
              <a:t> joins.  Can be repeated infimum.</a:t>
            </a:r>
            <a:endParaRPr lang="en-US" altLang="zh-TW" kern="0" dirty="0" smtClean="0">
              <a:ea typeface="PMingLiU" pitchFamily="16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477"/>
            <a:ext cx="7086599" cy="482761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Unfair Infinite Unlimited Churn (</a:t>
            </a:r>
            <a:r>
              <a:rPr lang="en-US" altLang="zh-TW" i="1" dirty="0" smtClean="0">
                <a:ea typeface="PMingLiU" pitchFamily="16" charset="-120"/>
              </a:rPr>
              <a:t>UIUC</a:t>
            </a:r>
            <a:r>
              <a:rPr lang="en-US" altLang="zh-TW" dirty="0" smtClean="0">
                <a:ea typeface="PMingLiU" pitchFamily="16" charset="-120"/>
              </a:rPr>
              <a:t>) Algorithm</a:t>
            </a:r>
            <a:endParaRPr lang="en-US" altLang="zh-TW" sz="3200" dirty="0" smtClean="0">
              <a:ea typeface="PMingLiU" pitchFamily="16" charset="-12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838200" y="3276600"/>
            <a:ext cx="7467600" cy="0"/>
          </a:xfrm>
          <a:prstGeom prst="line">
            <a:avLst/>
          </a:prstGeom>
          <a:solidFill>
            <a:srgbClr val="00CC00">
              <a:alpha val="45000"/>
            </a:srgbClr>
          </a:solidFill>
          <a:ln w="412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"/>
          <p:cNvSpPr>
            <a:spLocks noGrp="1" noChangeArrowheads="1"/>
          </p:cNvSpPr>
          <p:nvPr>
            <p:ph idx="1"/>
          </p:nvPr>
        </p:nvSpPr>
        <p:spPr>
          <a:xfrm>
            <a:off x="3422720" y="1099445"/>
            <a:ext cx="3331095" cy="36380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rPr>
              <a:t>Linear Topology State Transition</a:t>
            </a:r>
            <a:endParaRPr lang="en-US" altLang="zh-TW" dirty="0">
              <a:solidFill>
                <a:srgbClr val="000099"/>
              </a:solidFill>
              <a:latin typeface="+mj-lt"/>
              <a:ea typeface="PMingLiU" pitchFamily="16" charset="-120"/>
              <a:cs typeface="+mj-cs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3058753" y="3414983"/>
            <a:ext cx="3777051" cy="37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rPr>
              <a:t>UIUC join and leave request handling</a:t>
            </a:r>
            <a:endParaRPr lang="en-US" altLang="zh-TW" dirty="0">
              <a:solidFill>
                <a:srgbClr val="000099"/>
              </a:solidFill>
              <a:latin typeface="+mj-lt"/>
              <a:ea typeface="PMingLiU" pitchFamily="16" charset="-120"/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380152" y="1672762"/>
            <a:ext cx="6231294" cy="1228530"/>
            <a:chOff x="1175329" y="2463883"/>
            <a:chExt cx="6231294" cy="1228530"/>
          </a:xfrm>
        </p:grpSpPr>
        <p:grpSp>
          <p:nvGrpSpPr>
            <p:cNvPr id="18" name="Group 17"/>
            <p:cNvGrpSpPr/>
            <p:nvPr/>
          </p:nvGrpSpPr>
          <p:grpSpPr>
            <a:xfrm>
              <a:off x="1175329" y="2998305"/>
              <a:ext cx="1806557" cy="582092"/>
              <a:chOff x="2460643" y="4528466"/>
              <a:chExt cx="1806557" cy="582092"/>
            </a:xfrm>
          </p:grpSpPr>
          <p:cxnSp>
            <p:nvCxnSpPr>
              <p:cNvPr id="42" name="Curved Connector 41"/>
              <p:cNvCxnSpPr>
                <a:stCxn id="43" idx="0"/>
                <a:endCxn id="45" idx="0"/>
              </p:cNvCxnSpPr>
              <p:nvPr/>
            </p:nvCxnSpPr>
            <p:spPr bwMode="auto">
              <a:xfrm rot="16200000" flipV="1">
                <a:off x="3016193" y="4165730"/>
                <a:ext cx="15367" cy="740840"/>
              </a:xfrm>
              <a:prstGeom prst="curvedConnector3">
                <a:avLst>
                  <a:gd name="adj1" fmla="val 1800000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43" name="Oval 10"/>
              <p:cNvSpPr>
                <a:spLocks/>
              </p:cNvSpPr>
              <p:nvPr/>
            </p:nvSpPr>
            <p:spPr bwMode="auto">
              <a:xfrm>
                <a:off x="3319366" y="4536150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11"/>
              <p:cNvSpPr>
                <a:spLocks/>
              </p:cNvSpPr>
              <p:nvPr/>
            </p:nvSpPr>
            <p:spPr bwMode="auto">
              <a:xfrm>
                <a:off x="4060206" y="4536150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12"/>
              <p:cNvSpPr>
                <a:spLocks/>
              </p:cNvSpPr>
              <p:nvPr/>
            </p:nvSpPr>
            <p:spPr bwMode="auto">
              <a:xfrm>
                <a:off x="2578526" y="4536150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6" name="Curved Connector 45"/>
              <p:cNvCxnSpPr/>
              <p:nvPr/>
            </p:nvCxnSpPr>
            <p:spPr bwMode="auto">
              <a:xfrm rot="16200000" flipV="1">
                <a:off x="3777709" y="4171609"/>
                <a:ext cx="15367" cy="740840"/>
              </a:xfrm>
              <a:prstGeom prst="curvedConnector3">
                <a:avLst>
                  <a:gd name="adj1" fmla="val 1800000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47" name="Curved Connector 46"/>
              <p:cNvCxnSpPr/>
              <p:nvPr/>
            </p:nvCxnSpPr>
            <p:spPr bwMode="auto">
              <a:xfrm rot="16200000" flipH="1">
                <a:off x="3771564" y="4317092"/>
                <a:ext cx="22096" cy="692347"/>
              </a:xfrm>
              <a:prstGeom prst="curvedConnector3">
                <a:avLst>
                  <a:gd name="adj1" fmla="val 1238049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48" name="Curved Connector 47"/>
              <p:cNvCxnSpPr/>
              <p:nvPr/>
            </p:nvCxnSpPr>
            <p:spPr bwMode="auto">
              <a:xfrm rot="16200000" flipH="1">
                <a:off x="3019760" y="4282473"/>
                <a:ext cx="22096" cy="761582"/>
              </a:xfrm>
              <a:prstGeom prst="curvedConnector3">
                <a:avLst>
                  <a:gd name="adj1" fmla="val 1238049"/>
                </a:avLst>
              </a:prstGeom>
              <a:solidFill>
                <a:srgbClr val="00B8FF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49" name="Text Box 4"/>
              <p:cNvSpPr txBox="1">
                <a:spLocks noChangeArrowheads="1"/>
              </p:cNvSpPr>
              <p:nvPr/>
            </p:nvSpPr>
            <p:spPr bwMode="auto">
              <a:xfrm>
                <a:off x="2460643" y="4800600"/>
                <a:ext cx="260305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 smtClean="0">
                    <a:solidFill>
                      <a:srgbClr val="000000"/>
                    </a:solidFill>
                  </a:rPr>
                  <a:t>x</a:t>
                </a:r>
                <a:endParaRPr lang="en-US" sz="14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Text Box 5"/>
              <p:cNvSpPr txBox="1">
                <a:spLocks noChangeArrowheads="1"/>
              </p:cNvSpPr>
              <p:nvPr/>
            </p:nvSpPr>
            <p:spPr bwMode="auto">
              <a:xfrm>
                <a:off x="3278443" y="4800600"/>
                <a:ext cx="261909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51" name="Text Box 6"/>
              <p:cNvSpPr txBox="1">
                <a:spLocks noChangeArrowheads="1"/>
              </p:cNvSpPr>
              <p:nvPr/>
            </p:nvSpPr>
            <p:spPr bwMode="auto">
              <a:xfrm>
                <a:off x="4014910" y="4800600"/>
                <a:ext cx="252290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>
                    <a:solidFill>
                      <a:srgbClr val="000000"/>
                    </a:solidFill>
                  </a:rPr>
                  <a:t>z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269239" y="3005020"/>
              <a:ext cx="1137384" cy="687393"/>
              <a:chOff x="4978110" y="4500513"/>
              <a:chExt cx="987955" cy="576213"/>
            </a:xfrm>
          </p:grpSpPr>
          <p:sp>
            <p:nvSpPr>
              <p:cNvPr id="30" name="Oval 10"/>
              <p:cNvSpPr>
                <a:spLocks/>
              </p:cNvSpPr>
              <p:nvPr/>
            </p:nvSpPr>
            <p:spPr bwMode="auto">
              <a:xfrm>
                <a:off x="5018231" y="4502318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ysClr val="windowText" lastClr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5" name="Oval 11"/>
              <p:cNvSpPr>
                <a:spLocks/>
              </p:cNvSpPr>
              <p:nvPr/>
            </p:nvSpPr>
            <p:spPr bwMode="auto">
              <a:xfrm>
                <a:off x="5759071" y="4502318"/>
                <a:ext cx="137160" cy="137160"/>
              </a:xfrm>
              <a:prstGeom prst="ellipse">
                <a:avLst/>
              </a:prstGeom>
              <a:gradFill>
                <a:gsLst>
                  <a:gs pos="0">
                    <a:srgbClr val="E6FF00"/>
                  </a:gs>
                  <a:gs pos="100000">
                    <a:srgbClr val="FF3333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ysClr val="windowText" lastClr="00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6" name="Curved Connector 35"/>
              <p:cNvCxnSpPr/>
              <p:nvPr/>
            </p:nvCxnSpPr>
            <p:spPr bwMode="auto">
              <a:xfrm rot="16200000" flipV="1">
                <a:off x="5476574" y="4137777"/>
                <a:ext cx="15367" cy="740840"/>
              </a:xfrm>
              <a:prstGeom prst="curvedConnector3">
                <a:avLst>
                  <a:gd name="adj1" fmla="val 1800000"/>
                </a:avLst>
              </a:prstGeom>
              <a:solidFill>
                <a:srgbClr val="00B8FF"/>
              </a:solidFill>
              <a:ln w="12700" cap="flat" cmpd="sng" algn="ctr">
                <a:solidFill>
                  <a:srgbClr val="1F497D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39" name="Curved Connector 38"/>
              <p:cNvCxnSpPr/>
              <p:nvPr/>
            </p:nvCxnSpPr>
            <p:spPr bwMode="auto">
              <a:xfrm rot="16200000" flipH="1">
                <a:off x="5470429" y="4283260"/>
                <a:ext cx="22096" cy="692347"/>
              </a:xfrm>
              <a:prstGeom prst="curvedConnector3">
                <a:avLst>
                  <a:gd name="adj1" fmla="val 1238049"/>
                </a:avLst>
              </a:prstGeom>
              <a:solidFill>
                <a:srgbClr val="00B8FF"/>
              </a:solidFill>
              <a:ln w="12700" cap="flat" cmpd="sng" algn="ctr">
                <a:solidFill>
                  <a:srgbClr val="1F497D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40" name="Text Box 5"/>
              <p:cNvSpPr txBox="1">
                <a:spLocks noChangeArrowheads="1"/>
              </p:cNvSpPr>
              <p:nvPr/>
            </p:nvSpPr>
            <p:spPr bwMode="auto">
              <a:xfrm>
                <a:off x="4978110" y="4766768"/>
                <a:ext cx="260305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 smtClean="0">
                    <a:solidFill>
                      <a:srgbClr val="000000"/>
                    </a:solidFill>
                    <a:latin typeface="Calibri"/>
                  </a:rPr>
                  <a:t>x</a:t>
                </a:r>
                <a:endParaRPr lang="en-US" sz="1400" i="1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41" name="Text Box 6"/>
              <p:cNvSpPr txBox="1">
                <a:spLocks noChangeArrowheads="1"/>
              </p:cNvSpPr>
              <p:nvPr/>
            </p:nvSpPr>
            <p:spPr bwMode="auto">
              <a:xfrm>
                <a:off x="5713775" y="4766768"/>
                <a:ext cx="252290" cy="309958"/>
              </a:xfrm>
              <a:prstGeom prst="rect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400" i="1" dirty="0">
                    <a:solidFill>
                      <a:srgbClr val="000000"/>
                    </a:solidFill>
                    <a:latin typeface="Calibri"/>
                  </a:rPr>
                  <a:t>z</a:t>
                </a: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 bwMode="auto">
            <a:xfrm>
              <a:off x="3742515" y="2819400"/>
              <a:ext cx="1748595" cy="0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532973" y="2463883"/>
              <a:ext cx="24537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leave(y, z) </a:t>
              </a:r>
              <a:r>
                <a:rPr lang="en-US" sz="1400" dirty="0" smtClean="0"/>
                <a:t>received at x</a:t>
              </a:r>
              <a:endParaRPr lang="en-US" sz="1400" dirty="0"/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3742515" y="3554661"/>
              <a:ext cx="1748595" cy="0"/>
            </a:xfrm>
            <a:prstGeom prst="straightConnector1">
              <a:avLst/>
            </a:prstGeom>
            <a:solidFill>
              <a:srgbClr val="00CC00">
                <a:alpha val="45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679231" y="3189538"/>
              <a:ext cx="21377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4821"/>
                  </a:solidFill>
                </a:rPr>
                <a:t>join(y) </a:t>
              </a:r>
              <a:r>
                <a:rPr lang="en-US" sz="1400" dirty="0" smtClean="0"/>
                <a:t>received at x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84854" y="2959482"/>
              <a:ext cx="9140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OR</a:t>
              </a:r>
              <a:endParaRPr lang="en-US" sz="1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600200" y="3787949"/>
            <a:ext cx="5893593" cy="2798498"/>
            <a:chOff x="1447800" y="2063290"/>
            <a:chExt cx="5893593" cy="2798498"/>
          </a:xfrm>
        </p:grpSpPr>
        <p:sp>
          <p:nvSpPr>
            <p:cNvPr id="74" name="Text Box 4"/>
            <p:cNvSpPr txBox="1">
              <a:spLocks noChangeArrowheads="1"/>
            </p:cNvSpPr>
            <p:nvPr/>
          </p:nvSpPr>
          <p:spPr bwMode="auto">
            <a:xfrm>
              <a:off x="1576472" y="3071252"/>
              <a:ext cx="1112960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5.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ftd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53" name="Text Box 4"/>
            <p:cNvSpPr txBox="1">
              <a:spLocks noChangeArrowheads="1"/>
            </p:cNvSpPr>
            <p:nvPr/>
          </p:nvSpPr>
          <p:spPr bwMode="auto">
            <a:xfrm>
              <a:off x="4853278" y="3012651"/>
              <a:ext cx="1112960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5.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ftd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54" name="Curved Connector 53"/>
            <p:cNvCxnSpPr/>
            <p:nvPr/>
          </p:nvCxnSpPr>
          <p:spPr bwMode="auto">
            <a:xfrm rot="16200000" flipV="1">
              <a:off x="2124627" y="2722909"/>
              <a:ext cx="38084" cy="1029867"/>
            </a:xfrm>
            <a:prstGeom prst="curvedConnector3">
              <a:avLst>
                <a:gd name="adj1" fmla="val 1076362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55" name="Text Box 35"/>
            <p:cNvSpPr txBox="1">
              <a:spLocks noChangeArrowheads="1"/>
            </p:cNvSpPr>
            <p:nvPr/>
          </p:nvSpPr>
          <p:spPr bwMode="auto">
            <a:xfrm>
              <a:off x="2018504" y="4542915"/>
              <a:ext cx="1435049" cy="31887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5000" rIns="90000" bIns="450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dirty="0">
                  <a:solidFill>
                    <a:srgbClr val="007A37"/>
                  </a:solidFill>
                </a:rPr>
                <a:t>.   </a:t>
              </a:r>
              <a:r>
                <a:rPr lang="en-US" sz="1400" dirty="0">
                  <a:solidFill>
                    <a:srgbClr val="004821"/>
                  </a:solidFill>
                </a:rPr>
                <a:t>join(y)</a:t>
              </a:r>
            </a:p>
          </p:txBody>
        </p:sp>
        <p:sp>
          <p:nvSpPr>
            <p:cNvPr id="56" name="Text Box 4"/>
            <p:cNvSpPr txBox="1">
              <a:spLocks noChangeArrowheads="1"/>
            </p:cNvSpPr>
            <p:nvPr/>
          </p:nvSpPr>
          <p:spPr bwMode="auto">
            <a:xfrm>
              <a:off x="1447800" y="3511640"/>
              <a:ext cx="257344" cy="285994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57" name="Text Box 5"/>
            <p:cNvSpPr txBox="1">
              <a:spLocks noChangeArrowheads="1"/>
            </p:cNvSpPr>
            <p:nvPr/>
          </p:nvSpPr>
          <p:spPr bwMode="auto">
            <a:xfrm>
              <a:off x="2574407" y="3605324"/>
              <a:ext cx="258929" cy="285994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 smtClean="0">
                  <a:solidFill>
                    <a:srgbClr val="000000"/>
                  </a:solidFill>
                </a:rPr>
                <a:t>y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3795238" y="3511640"/>
              <a:ext cx="249421" cy="285994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 smtClean="0">
                  <a:solidFill>
                    <a:srgbClr val="000000"/>
                  </a:solidFill>
                </a:rPr>
                <a:t>z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59" name="Oval 10"/>
            <p:cNvSpPr>
              <a:spLocks/>
            </p:cNvSpPr>
            <p:nvPr/>
          </p:nvSpPr>
          <p:spPr bwMode="auto">
            <a:xfrm>
              <a:off x="2625160" y="3281857"/>
              <a:ext cx="171644" cy="171378"/>
            </a:xfrm>
            <a:prstGeom prst="ellipse">
              <a:avLst/>
            </a:prstGeom>
            <a:solidFill>
              <a:srgbClr val="007A37"/>
            </a:solidFill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Oval 11"/>
            <p:cNvSpPr>
              <a:spLocks/>
            </p:cNvSpPr>
            <p:nvPr/>
          </p:nvSpPr>
          <p:spPr bwMode="auto">
            <a:xfrm>
              <a:off x="3655026" y="3281857"/>
              <a:ext cx="171644" cy="171378"/>
            </a:xfrm>
            <a:prstGeom prst="ellipse">
              <a:avLst/>
            </a:prstGeom>
            <a:gradFill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Oval 12"/>
            <p:cNvSpPr>
              <a:spLocks/>
            </p:cNvSpPr>
            <p:nvPr/>
          </p:nvSpPr>
          <p:spPr bwMode="auto">
            <a:xfrm>
              <a:off x="1595294" y="3281857"/>
              <a:ext cx="165194" cy="158830"/>
            </a:xfrm>
            <a:prstGeom prst="ellipse">
              <a:avLst/>
            </a:prstGeom>
            <a:gradFill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62" name="Curved Connector 61"/>
            <p:cNvCxnSpPr/>
            <p:nvPr/>
          </p:nvCxnSpPr>
          <p:spPr bwMode="auto">
            <a:xfrm rot="5400000">
              <a:off x="2176404" y="2918114"/>
              <a:ext cx="50196" cy="978454"/>
            </a:xfrm>
            <a:prstGeom prst="curvedConnector3">
              <a:avLst>
                <a:gd name="adj1" fmla="val 762543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Curved Connector 62"/>
            <p:cNvCxnSpPr/>
            <p:nvPr/>
          </p:nvCxnSpPr>
          <p:spPr bwMode="auto">
            <a:xfrm rot="16200000" flipV="1">
              <a:off x="3197441" y="2747882"/>
              <a:ext cx="38084" cy="1029867"/>
            </a:xfrm>
            <a:prstGeom prst="curvedConnector3">
              <a:avLst>
                <a:gd name="adj1" fmla="val 1076362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64" name="Curved Connector 63"/>
            <p:cNvCxnSpPr/>
            <p:nvPr/>
          </p:nvCxnSpPr>
          <p:spPr bwMode="auto">
            <a:xfrm rot="5400000">
              <a:off x="3196039" y="2946789"/>
              <a:ext cx="50196" cy="978454"/>
            </a:xfrm>
            <a:prstGeom prst="curvedConnector3">
              <a:avLst>
                <a:gd name="adj1" fmla="val 762543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5" name="Curved Connector 64"/>
            <p:cNvCxnSpPr/>
            <p:nvPr/>
          </p:nvCxnSpPr>
          <p:spPr bwMode="auto">
            <a:xfrm rot="5400000" flipH="1">
              <a:off x="2692606" y="2418337"/>
              <a:ext cx="35808" cy="2121362"/>
            </a:xfrm>
            <a:prstGeom prst="curvedConnector3">
              <a:avLst>
                <a:gd name="adj1" fmla="val -2159864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6" name="Curved Connector 65"/>
            <p:cNvCxnSpPr>
              <a:stCxn id="60" idx="7"/>
              <a:endCxn id="61" idx="1"/>
            </p:cNvCxnSpPr>
            <p:nvPr/>
          </p:nvCxnSpPr>
          <p:spPr bwMode="auto">
            <a:xfrm rot="16200000" flipV="1">
              <a:off x="2709591" y="2215012"/>
              <a:ext cx="1838" cy="2182047"/>
            </a:xfrm>
            <a:prstGeom prst="curvedConnector3">
              <a:avLst>
                <a:gd name="adj1" fmla="val 51604367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67" name="Text Box 4"/>
            <p:cNvSpPr txBox="1">
              <a:spLocks noChangeArrowheads="1"/>
            </p:cNvSpPr>
            <p:nvPr/>
          </p:nvSpPr>
          <p:spPr bwMode="auto">
            <a:xfrm>
              <a:off x="2468278" y="2133600"/>
              <a:ext cx="531384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3.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tda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Text Box 4"/>
            <p:cNvSpPr txBox="1">
              <a:spLocks noChangeArrowheads="1"/>
            </p:cNvSpPr>
            <p:nvPr/>
          </p:nvSpPr>
          <p:spPr bwMode="auto">
            <a:xfrm>
              <a:off x="1705144" y="2648598"/>
              <a:ext cx="1112960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1.1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sua</a:t>
              </a:r>
              <a:r>
                <a:rPr lang="en-US" sz="1200" dirty="0" smtClean="0">
                  <a:solidFill>
                    <a:srgbClr val="000000"/>
                  </a:solidFill>
                </a:rPr>
                <a:t>(z)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9" name="Text Box 4"/>
            <p:cNvSpPr txBox="1">
              <a:spLocks noChangeArrowheads="1"/>
            </p:cNvSpPr>
            <p:nvPr/>
          </p:nvSpPr>
          <p:spPr bwMode="auto">
            <a:xfrm>
              <a:off x="2381336" y="4031935"/>
              <a:ext cx="770771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4.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tdb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Text Box 4"/>
            <p:cNvSpPr txBox="1">
              <a:spLocks noChangeArrowheads="1"/>
            </p:cNvSpPr>
            <p:nvPr/>
          </p:nvSpPr>
          <p:spPr bwMode="auto">
            <a:xfrm>
              <a:off x="2906353" y="2648598"/>
              <a:ext cx="620258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1.2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sua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1" name="Text Box 4"/>
            <p:cNvSpPr txBox="1">
              <a:spLocks noChangeArrowheads="1"/>
            </p:cNvSpPr>
            <p:nvPr/>
          </p:nvSpPr>
          <p:spPr bwMode="auto">
            <a:xfrm>
              <a:off x="1862505" y="3514463"/>
              <a:ext cx="626597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2.2 sub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/>
          </p:nvSpPr>
          <p:spPr bwMode="auto">
            <a:xfrm>
              <a:off x="2907838" y="3540039"/>
              <a:ext cx="626597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2.1 sub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73" name="Curved Connector 72"/>
            <p:cNvCxnSpPr>
              <a:stCxn id="59" idx="1"/>
              <a:endCxn id="61" idx="7"/>
            </p:cNvCxnSpPr>
            <p:nvPr/>
          </p:nvCxnSpPr>
          <p:spPr bwMode="auto">
            <a:xfrm rot="16200000" flipV="1">
              <a:off x="2192377" y="2849036"/>
              <a:ext cx="1838" cy="914001"/>
            </a:xfrm>
            <a:prstGeom prst="curvedConnector3">
              <a:avLst>
                <a:gd name="adj1" fmla="val 1110492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75" name="Curved Connector 74"/>
            <p:cNvCxnSpPr/>
            <p:nvPr/>
          </p:nvCxnSpPr>
          <p:spPr bwMode="auto">
            <a:xfrm rot="16200000" flipV="1">
              <a:off x="5421362" y="2690237"/>
              <a:ext cx="38084" cy="1029867"/>
            </a:xfrm>
            <a:prstGeom prst="curvedConnector3">
              <a:avLst>
                <a:gd name="adj1" fmla="val 1076362"/>
              </a:avLst>
            </a:prstGeom>
            <a:solidFill>
              <a:srgbClr val="00B8FF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76" name="Text Box 35"/>
            <p:cNvSpPr txBox="1">
              <a:spLocks noChangeArrowheads="1"/>
            </p:cNvSpPr>
            <p:nvPr/>
          </p:nvSpPr>
          <p:spPr bwMode="auto">
            <a:xfrm>
              <a:off x="5376014" y="4542914"/>
              <a:ext cx="1435049" cy="318873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5000" rIns="90000" bIns="450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 smtClean="0">
                  <a:solidFill>
                    <a:srgbClr val="000000"/>
                  </a:solidFill>
                </a:rPr>
                <a:t>b.   </a:t>
              </a:r>
              <a:r>
                <a:rPr lang="en-US" sz="1400" dirty="0" smtClean="0">
                  <a:solidFill>
                    <a:srgbClr val="FF0000"/>
                  </a:solidFill>
                </a:rPr>
                <a:t>leave(y, z)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7" name="Text Box 4"/>
            <p:cNvSpPr txBox="1">
              <a:spLocks noChangeArrowheads="1"/>
            </p:cNvSpPr>
            <p:nvPr/>
          </p:nvSpPr>
          <p:spPr bwMode="auto">
            <a:xfrm>
              <a:off x="4744535" y="3478969"/>
              <a:ext cx="257344" cy="285994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 smtClean="0">
                  <a:solidFill>
                    <a:srgbClr val="000000"/>
                  </a:solidFill>
                </a:rPr>
                <a:t>x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78" name="Text Box 5"/>
            <p:cNvSpPr txBox="1">
              <a:spLocks noChangeArrowheads="1"/>
            </p:cNvSpPr>
            <p:nvPr/>
          </p:nvSpPr>
          <p:spPr bwMode="auto">
            <a:xfrm>
              <a:off x="5825406" y="3478969"/>
              <a:ext cx="258929" cy="285994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 smtClean="0">
                  <a:solidFill>
                    <a:srgbClr val="000000"/>
                  </a:solidFill>
                </a:rPr>
                <a:t>y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 Box 6"/>
            <p:cNvSpPr txBox="1">
              <a:spLocks noChangeArrowheads="1"/>
            </p:cNvSpPr>
            <p:nvPr/>
          </p:nvSpPr>
          <p:spPr bwMode="auto">
            <a:xfrm>
              <a:off x="7091973" y="3478969"/>
              <a:ext cx="249420" cy="285994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i="1" dirty="0" smtClean="0">
                  <a:solidFill>
                    <a:srgbClr val="000000"/>
                  </a:solidFill>
                </a:rPr>
                <a:t>z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80" name="Oval 10"/>
            <p:cNvSpPr>
              <a:spLocks/>
            </p:cNvSpPr>
            <p:nvPr/>
          </p:nvSpPr>
          <p:spPr bwMode="auto">
            <a:xfrm>
              <a:off x="5921895" y="3249186"/>
              <a:ext cx="171644" cy="17137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1" name="Oval 11"/>
            <p:cNvSpPr>
              <a:spLocks/>
            </p:cNvSpPr>
            <p:nvPr/>
          </p:nvSpPr>
          <p:spPr bwMode="auto">
            <a:xfrm>
              <a:off x="6951761" y="3249186"/>
              <a:ext cx="171644" cy="171378"/>
            </a:xfrm>
            <a:prstGeom prst="ellipse">
              <a:avLst/>
            </a:prstGeom>
            <a:gradFill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2" name="Oval 12"/>
            <p:cNvSpPr>
              <a:spLocks/>
            </p:cNvSpPr>
            <p:nvPr/>
          </p:nvSpPr>
          <p:spPr bwMode="auto">
            <a:xfrm>
              <a:off x="4892029" y="3249186"/>
              <a:ext cx="165194" cy="158830"/>
            </a:xfrm>
            <a:prstGeom prst="ellipse">
              <a:avLst/>
            </a:prstGeom>
            <a:gradFill>
              <a:gsLst>
                <a:gs pos="0">
                  <a:srgbClr val="E6FF00"/>
                </a:gs>
                <a:gs pos="100000">
                  <a:srgbClr val="FF3333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83" name="Curved Connector 82"/>
            <p:cNvCxnSpPr/>
            <p:nvPr/>
          </p:nvCxnSpPr>
          <p:spPr bwMode="auto">
            <a:xfrm rot="5400000">
              <a:off x="5473139" y="2885443"/>
              <a:ext cx="50196" cy="978454"/>
            </a:xfrm>
            <a:prstGeom prst="curvedConnector3">
              <a:avLst>
                <a:gd name="adj1" fmla="val 762543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4" name="Curved Connector 83"/>
            <p:cNvCxnSpPr/>
            <p:nvPr/>
          </p:nvCxnSpPr>
          <p:spPr bwMode="auto">
            <a:xfrm rot="16200000" flipV="1">
              <a:off x="6494176" y="2715210"/>
              <a:ext cx="38084" cy="1029867"/>
            </a:xfrm>
            <a:prstGeom prst="curvedConnector3">
              <a:avLst>
                <a:gd name="adj1" fmla="val 1076362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85" name="Curved Connector 84"/>
            <p:cNvCxnSpPr/>
            <p:nvPr/>
          </p:nvCxnSpPr>
          <p:spPr bwMode="auto">
            <a:xfrm rot="5400000">
              <a:off x="6492774" y="2914118"/>
              <a:ext cx="50196" cy="978454"/>
            </a:xfrm>
            <a:prstGeom prst="curvedConnector3">
              <a:avLst>
                <a:gd name="adj1" fmla="val 762543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6" name="Curved Connector 85"/>
            <p:cNvCxnSpPr/>
            <p:nvPr/>
          </p:nvCxnSpPr>
          <p:spPr bwMode="auto">
            <a:xfrm rot="5400000" flipH="1">
              <a:off x="5989341" y="2385665"/>
              <a:ext cx="35808" cy="2121362"/>
            </a:xfrm>
            <a:prstGeom prst="curvedConnector3">
              <a:avLst>
                <a:gd name="adj1" fmla="val -2159864"/>
              </a:avLst>
            </a:prstGeom>
            <a:solidFill>
              <a:srgbClr val="00B8FF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Curved Connector 86"/>
            <p:cNvCxnSpPr>
              <a:stCxn id="81" idx="7"/>
              <a:endCxn id="82" idx="1"/>
            </p:cNvCxnSpPr>
            <p:nvPr/>
          </p:nvCxnSpPr>
          <p:spPr bwMode="auto">
            <a:xfrm rot="16200000" flipV="1">
              <a:off x="6006326" y="2182341"/>
              <a:ext cx="1838" cy="2182047"/>
            </a:xfrm>
            <a:prstGeom prst="curvedConnector3">
              <a:avLst>
                <a:gd name="adj1" fmla="val 53746536"/>
              </a:avLst>
            </a:prstGeom>
            <a:solidFill>
              <a:srgbClr val="00B8FF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88" name="Text Box 4"/>
            <p:cNvSpPr txBox="1">
              <a:spLocks noChangeArrowheads="1"/>
            </p:cNvSpPr>
            <p:nvPr/>
          </p:nvSpPr>
          <p:spPr bwMode="auto">
            <a:xfrm>
              <a:off x="5726982" y="2063290"/>
              <a:ext cx="542604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>
                  <a:solidFill>
                    <a:srgbClr val="000000"/>
                  </a:solidFill>
                </a:rPr>
                <a:t>1</a:t>
              </a:r>
              <a:r>
                <a:rPr lang="en-US" sz="1200" dirty="0" smtClean="0">
                  <a:solidFill>
                    <a:srgbClr val="000000"/>
                  </a:solidFill>
                </a:rPr>
                <a:t>.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sua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9" name="Text Box 4"/>
            <p:cNvSpPr txBox="1">
              <a:spLocks noChangeArrowheads="1"/>
            </p:cNvSpPr>
            <p:nvPr/>
          </p:nvSpPr>
          <p:spPr bwMode="auto">
            <a:xfrm>
              <a:off x="5025810" y="2625760"/>
              <a:ext cx="767896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>
                  <a:solidFill>
                    <a:srgbClr val="000000"/>
                  </a:solidFill>
                </a:rPr>
                <a:t>3</a:t>
              </a:r>
              <a:r>
                <a:rPr lang="en-US" sz="1200" dirty="0" smtClean="0">
                  <a:solidFill>
                    <a:srgbClr val="000000"/>
                  </a:solidFill>
                </a:rPr>
                <a:t>.1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tda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0" name="Text Box 4"/>
            <p:cNvSpPr txBox="1">
              <a:spLocks noChangeArrowheads="1"/>
            </p:cNvSpPr>
            <p:nvPr/>
          </p:nvSpPr>
          <p:spPr bwMode="auto">
            <a:xfrm>
              <a:off x="5774387" y="3995170"/>
              <a:ext cx="548943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 smtClean="0">
                  <a:solidFill>
                    <a:srgbClr val="000000"/>
                  </a:solidFill>
                </a:rPr>
                <a:t>2. sub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1" name="Text Box 4"/>
            <p:cNvSpPr txBox="1">
              <a:spLocks noChangeArrowheads="1"/>
            </p:cNvSpPr>
            <p:nvPr/>
          </p:nvSpPr>
          <p:spPr bwMode="auto">
            <a:xfrm>
              <a:off x="6195823" y="2648597"/>
              <a:ext cx="609037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>
                  <a:solidFill>
                    <a:srgbClr val="000000"/>
                  </a:solidFill>
                </a:rPr>
                <a:t>3</a:t>
              </a:r>
              <a:r>
                <a:rPr lang="en-US" sz="1200" dirty="0" smtClean="0">
                  <a:solidFill>
                    <a:srgbClr val="000000"/>
                  </a:solidFill>
                </a:rPr>
                <a:t>.2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tda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4"/>
            <p:cNvSpPr txBox="1">
              <a:spLocks noChangeArrowheads="1"/>
            </p:cNvSpPr>
            <p:nvPr/>
          </p:nvSpPr>
          <p:spPr bwMode="auto">
            <a:xfrm>
              <a:off x="5102071" y="3469464"/>
              <a:ext cx="615376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>
                  <a:solidFill>
                    <a:srgbClr val="000000"/>
                  </a:solidFill>
                </a:rPr>
                <a:t>4</a:t>
              </a:r>
              <a:r>
                <a:rPr lang="en-US" sz="1200" dirty="0" smtClean="0">
                  <a:solidFill>
                    <a:srgbClr val="000000"/>
                  </a:solidFill>
                </a:rPr>
                <a:t>.2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tdb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3" name="Text Box 4"/>
            <p:cNvSpPr txBox="1">
              <a:spLocks noChangeArrowheads="1"/>
            </p:cNvSpPr>
            <p:nvPr/>
          </p:nvSpPr>
          <p:spPr bwMode="auto">
            <a:xfrm>
              <a:off x="6192654" y="3469464"/>
              <a:ext cx="615376" cy="257596"/>
            </a:xfrm>
            <a:prstGeom prst="rect">
              <a:avLst/>
            </a:prstGeom>
            <a:noFill/>
            <a:ln w="9525">
              <a:noFill/>
              <a:round/>
              <a:headEnd type="triangle" w="med" len="med"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200" dirty="0">
                  <a:solidFill>
                    <a:srgbClr val="000000"/>
                  </a:solidFill>
                </a:rPr>
                <a:t>4</a:t>
              </a:r>
              <a:r>
                <a:rPr lang="en-US" sz="1200" dirty="0" smtClean="0">
                  <a:solidFill>
                    <a:srgbClr val="000000"/>
                  </a:solidFill>
                </a:rPr>
                <a:t>.1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tdb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94" name="Curved Connector 93"/>
            <p:cNvCxnSpPr/>
            <p:nvPr/>
          </p:nvCxnSpPr>
          <p:spPr bwMode="auto">
            <a:xfrm rot="16200000" flipV="1">
              <a:off x="5427547" y="2778726"/>
              <a:ext cx="1838" cy="914001"/>
            </a:xfrm>
            <a:prstGeom prst="curvedConnector3">
              <a:avLst>
                <a:gd name="adj1" fmla="val 1110492"/>
              </a:avLst>
            </a:prstGeom>
            <a:solidFill>
              <a:srgbClr val="00B8FF"/>
            </a:solidFill>
            <a:ln w="9525" cap="flat" cmpd="sng" algn="ctr">
              <a:solidFill>
                <a:srgbClr val="000099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716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477"/>
            <a:ext cx="7086599" cy="48276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ea typeface="PMingLiU" pitchFamily="16" charset="-120"/>
              </a:rPr>
              <a:t>Extending to Skip Lists</a:t>
            </a:r>
            <a:endParaRPr lang="en-US" altLang="zh-TW" sz="3200" dirty="0" smtClean="0">
              <a:ea typeface="PMingLiU" pitchFamily="16" charset="-120"/>
            </a:endParaRP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847767" y="5643841"/>
            <a:ext cx="31519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>
                    <a:alpha val="4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600" i="1" dirty="0">
                <a:solidFill>
                  <a:srgbClr val="000099"/>
                </a:solidFill>
                <a:latin typeface="+mj-lt"/>
              </a:rPr>
              <a:t>processes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83367" y="5224046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>
                    <a:alpha val="4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383367" y="4391785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>
                    <a:alpha val="4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71973" y="3559522"/>
            <a:ext cx="5212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>
                    <a:alpha val="4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dirty="0"/>
              <a:t>2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383367" y="2727264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>
                    <a:alpha val="4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/>
              <a:t>3</a:t>
            </a: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2267212" y="5444008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122996" y="5444008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3978784" y="5444008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4834570" y="5444008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81444" y="5444008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6546139" y="5444008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7401927" y="5444008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5681444" y="3691876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5681444" y="2728835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5375360" y="4878323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5375360" y="3101161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6251996" y="3101161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3938978" y="4583584"/>
            <a:ext cx="1172876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4" name="Line 71"/>
          <p:cNvSpPr>
            <a:spLocks noChangeShapeType="1"/>
          </p:cNvSpPr>
          <p:nvPr/>
        </p:nvSpPr>
        <p:spPr bwMode="auto">
          <a:xfrm>
            <a:off x="5375360" y="4039803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5" name="Line 73"/>
          <p:cNvSpPr>
            <a:spLocks noChangeShapeType="1"/>
          </p:cNvSpPr>
          <p:nvPr/>
        </p:nvSpPr>
        <p:spPr bwMode="auto">
          <a:xfrm>
            <a:off x="3664919" y="4872064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6" name="Line 76"/>
          <p:cNvSpPr>
            <a:spLocks noChangeShapeType="1"/>
          </p:cNvSpPr>
          <p:nvPr/>
        </p:nvSpPr>
        <p:spPr bwMode="auto">
          <a:xfrm>
            <a:off x="6251996" y="4878323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7" name="Line 77"/>
          <p:cNvSpPr>
            <a:spLocks noChangeShapeType="1"/>
          </p:cNvSpPr>
          <p:nvPr/>
        </p:nvSpPr>
        <p:spPr bwMode="auto">
          <a:xfrm>
            <a:off x="6251996" y="4027286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8" name="Line 79"/>
          <p:cNvSpPr>
            <a:spLocks noChangeShapeType="1"/>
          </p:cNvSpPr>
          <p:nvPr/>
        </p:nvSpPr>
        <p:spPr bwMode="auto">
          <a:xfrm>
            <a:off x="7950112" y="4887710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29" name="Line 80"/>
          <p:cNvSpPr>
            <a:spLocks noChangeShapeType="1"/>
          </p:cNvSpPr>
          <p:nvPr/>
        </p:nvSpPr>
        <p:spPr bwMode="auto">
          <a:xfrm flipV="1">
            <a:off x="2250888" y="4583584"/>
            <a:ext cx="110923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30" name="Line 81"/>
          <p:cNvSpPr>
            <a:spLocks noChangeShapeType="1"/>
          </p:cNvSpPr>
          <p:nvPr/>
        </p:nvSpPr>
        <p:spPr bwMode="auto">
          <a:xfrm>
            <a:off x="1972664" y="4875193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31" name="Line 83"/>
          <p:cNvSpPr>
            <a:spLocks noChangeShapeType="1"/>
          </p:cNvSpPr>
          <p:nvPr/>
        </p:nvSpPr>
        <p:spPr bwMode="auto">
          <a:xfrm flipV="1">
            <a:off x="2275737" y="3689067"/>
            <a:ext cx="2805811" cy="5632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32" name="Line 86"/>
          <p:cNvSpPr>
            <a:spLocks noChangeShapeType="1"/>
          </p:cNvSpPr>
          <p:nvPr/>
        </p:nvSpPr>
        <p:spPr bwMode="auto">
          <a:xfrm>
            <a:off x="1972664" y="4061704"/>
            <a:ext cx="0" cy="181470"/>
          </a:xfrm>
          <a:prstGeom prst="line">
            <a:avLst/>
          </a:prstGeom>
          <a:noFill/>
          <a:ln w="19050">
            <a:solidFill>
              <a:srgbClr val="00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33" name="Line 87"/>
          <p:cNvSpPr>
            <a:spLocks noChangeShapeType="1"/>
          </p:cNvSpPr>
          <p:nvPr/>
        </p:nvSpPr>
        <p:spPr bwMode="auto">
          <a:xfrm>
            <a:off x="5681444" y="4583584"/>
            <a:ext cx="266700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685800" y="3829150"/>
            <a:ext cx="430887" cy="61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>
                    <a:alpha val="4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>
            <a:spAutoFit/>
          </a:bodyPr>
          <a:lstStyle/>
          <a:p>
            <a:pPr algn="ctr"/>
            <a:r>
              <a:rPr lang="en-US" altLang="en-US" sz="1600" i="1" dirty="0">
                <a:solidFill>
                  <a:srgbClr val="000099"/>
                </a:solidFill>
                <a:latin typeface="+mj-lt"/>
              </a:rPr>
              <a:t>levels</a:t>
            </a:r>
          </a:p>
        </p:txBody>
      </p:sp>
      <p:sp>
        <p:nvSpPr>
          <p:cNvPr id="35" name="Oval 34"/>
          <p:cNvSpPr/>
          <p:nvPr/>
        </p:nvSpPr>
        <p:spPr>
          <a:xfrm>
            <a:off x="1869622" y="3585498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6" name="Oval 35"/>
          <p:cNvSpPr/>
          <p:nvPr/>
        </p:nvSpPr>
        <p:spPr>
          <a:xfrm>
            <a:off x="1869622" y="4480333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7" name="Oval 36"/>
          <p:cNvSpPr/>
          <p:nvPr/>
        </p:nvSpPr>
        <p:spPr>
          <a:xfrm>
            <a:off x="3561876" y="5337627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8" name="Oval 37"/>
          <p:cNvSpPr/>
          <p:nvPr/>
        </p:nvSpPr>
        <p:spPr>
          <a:xfrm>
            <a:off x="5272315" y="5337627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9" name="Oval 38"/>
          <p:cNvSpPr/>
          <p:nvPr/>
        </p:nvSpPr>
        <p:spPr>
          <a:xfrm>
            <a:off x="6148951" y="5337627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0" name="Oval 39"/>
          <p:cNvSpPr/>
          <p:nvPr/>
        </p:nvSpPr>
        <p:spPr>
          <a:xfrm>
            <a:off x="7004334" y="5337627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1" name="Oval 40"/>
          <p:cNvSpPr/>
          <p:nvPr/>
        </p:nvSpPr>
        <p:spPr>
          <a:xfrm>
            <a:off x="7847067" y="5337627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2" name="Oval 41"/>
          <p:cNvSpPr/>
          <p:nvPr/>
        </p:nvSpPr>
        <p:spPr>
          <a:xfrm>
            <a:off x="1869622" y="5337627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3" name="Oval 42"/>
          <p:cNvSpPr/>
          <p:nvPr/>
        </p:nvSpPr>
        <p:spPr>
          <a:xfrm>
            <a:off x="2725405" y="5337627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4" name="Oval 43"/>
          <p:cNvSpPr/>
          <p:nvPr/>
        </p:nvSpPr>
        <p:spPr>
          <a:xfrm>
            <a:off x="4436977" y="5337627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5" name="Oval 44"/>
          <p:cNvSpPr/>
          <p:nvPr/>
        </p:nvSpPr>
        <p:spPr>
          <a:xfrm>
            <a:off x="3561876" y="4480333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6" name="Oval 45"/>
          <p:cNvSpPr/>
          <p:nvPr/>
        </p:nvSpPr>
        <p:spPr>
          <a:xfrm>
            <a:off x="5272315" y="4480333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7" name="Oval 46"/>
          <p:cNvSpPr/>
          <p:nvPr/>
        </p:nvSpPr>
        <p:spPr>
          <a:xfrm>
            <a:off x="6148951" y="4480333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8" name="Oval 47"/>
          <p:cNvSpPr/>
          <p:nvPr/>
        </p:nvSpPr>
        <p:spPr>
          <a:xfrm>
            <a:off x="7847067" y="4480333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9" name="Oval 48"/>
          <p:cNvSpPr/>
          <p:nvPr/>
        </p:nvSpPr>
        <p:spPr>
          <a:xfrm>
            <a:off x="5272315" y="3585498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0" name="Oval 49"/>
          <p:cNvSpPr/>
          <p:nvPr/>
        </p:nvSpPr>
        <p:spPr>
          <a:xfrm>
            <a:off x="6148951" y="3585498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1" name="Oval 50"/>
          <p:cNvSpPr/>
          <p:nvPr/>
        </p:nvSpPr>
        <p:spPr>
          <a:xfrm>
            <a:off x="5272315" y="2640596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2" name="Oval 51"/>
          <p:cNvSpPr/>
          <p:nvPr/>
        </p:nvSpPr>
        <p:spPr>
          <a:xfrm>
            <a:off x="6148951" y="2640596"/>
            <a:ext cx="206088" cy="212760"/>
          </a:xfrm>
          <a:prstGeom prst="ellipse">
            <a:avLst/>
          </a:prstGeom>
          <a:gradFill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6545370" y="4583584"/>
            <a:ext cx="1172876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1"/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5219769" y="5566464"/>
            <a:ext cx="2872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>
                    <a:alpha val="4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i="1" dirty="0">
                <a:latin typeface="+mj-lt"/>
              </a:rPr>
              <a:t>y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4395422" y="5566464"/>
            <a:ext cx="2872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>
                    <a:alpha val="4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i="1" dirty="0">
                <a:latin typeface="+mj-lt"/>
              </a:rPr>
              <a:t>x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987188" y="2286000"/>
            <a:ext cx="0" cy="289101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065859" y="2286000"/>
            <a:ext cx="0" cy="289101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3"/>
          <p:cNvSpPr>
            <a:spLocks noGrp="1" noChangeArrowheads="1"/>
          </p:cNvSpPr>
          <p:nvPr>
            <p:ph idx="1"/>
          </p:nvPr>
        </p:nvSpPr>
        <p:spPr>
          <a:xfrm>
            <a:off x="3123898" y="1655337"/>
            <a:ext cx="1630159" cy="3861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rPr>
              <a:t>level join order</a:t>
            </a:r>
            <a:endParaRPr lang="en-US" altLang="zh-TW" dirty="0">
              <a:solidFill>
                <a:srgbClr val="000099"/>
              </a:solidFill>
              <a:latin typeface="+mj-lt"/>
              <a:ea typeface="PMingLiU" pitchFamily="16" charset="-120"/>
              <a:cs typeface="+mj-cs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4858835" y="1645883"/>
            <a:ext cx="2227765" cy="38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000099"/>
                </a:solidFill>
                <a:latin typeface="+mj-lt"/>
                <a:ea typeface="PMingLiU" pitchFamily="16" charset="-120"/>
                <a:cs typeface="+mj-cs"/>
              </a:rPr>
              <a:t>level leave order</a:t>
            </a:r>
            <a:endParaRPr lang="en-US" altLang="zh-TW" kern="0" dirty="0">
              <a:solidFill>
                <a:srgbClr val="000099"/>
              </a:solidFill>
              <a:latin typeface="+mj-lt"/>
              <a:ea typeface="PMingLiU" pitchFamily="16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3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06562"/>
            <a:ext cx="7095344" cy="523220"/>
          </a:xfrm>
        </p:spPr>
        <p:txBody>
          <a:bodyPr/>
          <a:lstStyle/>
          <a:p>
            <a:r>
              <a:rPr lang="en-US" altLang="en-US" sz="2800" dirty="0"/>
              <a:t>Infinite Unlimited </a:t>
            </a:r>
            <a:r>
              <a:rPr lang="en-US" altLang="en-US" sz="2800" dirty="0" smtClean="0"/>
              <a:t>Churn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2193667"/>
            <a:ext cx="7772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en-US" sz="6600" kern="0" dirty="0" smtClean="0"/>
              <a:t>Thank</a:t>
            </a:r>
            <a:r>
              <a:rPr lang="en-US" sz="6000" kern="0" dirty="0" smtClean="0"/>
              <a:t> you!</a:t>
            </a:r>
            <a:endParaRPr lang="en-US" sz="6000" kern="0" dirty="0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4637567" y="4311291"/>
            <a:ext cx="4267200" cy="90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3018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427163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1830388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875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7447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2019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59188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 smtClean="0">
                <a:ea typeface="PMingLiU" pitchFamily="16" charset="-120"/>
                <a:cs typeface="Times New Roman" panose="02020603050405020304" pitchFamily="18" charset="0"/>
              </a:rPr>
              <a:t>Questions</a:t>
            </a:r>
            <a:r>
              <a:rPr lang="en-US" altLang="en-US" sz="4800" dirty="0" smtClean="0">
                <a:ea typeface="PMingLiU" pitchFamily="16" charset="-12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11" y="3962400"/>
            <a:ext cx="4100489" cy="210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DSTRIP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BF0B"/>
      </a:hlink>
      <a:folHlink>
        <a:srgbClr val="CC9900"/>
      </a:folHlink>
    </a:clrScheme>
    <a:fontScheme name="BLDSTRI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00">
            <a:alpha val="45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00">
            <a:alpha val="45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DSTRIP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DSTRIP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STRIP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STRIP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DSTRIP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BF0B"/>
      </a:hlink>
      <a:folHlink>
        <a:srgbClr val="CC9900"/>
      </a:folHlink>
    </a:clrScheme>
    <a:fontScheme name="BLDSTRI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00">
            <a:alpha val="45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00">
            <a:alpha val="45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DSTRIP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DSTRIP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STRIP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DSTRIP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10415</TotalTime>
  <Words>1011</Words>
  <Application>Microsoft Office PowerPoint</Application>
  <PresentationFormat>On-screen Show (4:3)</PresentationFormat>
  <Paragraphs>220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PMingLiU</vt:lpstr>
      <vt:lpstr>Symbol</vt:lpstr>
      <vt:lpstr>Times New Roman</vt:lpstr>
      <vt:lpstr>Verdana</vt:lpstr>
      <vt:lpstr>Wingdings</vt:lpstr>
      <vt:lpstr>BLDSTRIP</vt:lpstr>
      <vt:lpstr>1_BLDSTRIP</vt:lpstr>
      <vt:lpstr>Infinite Unlimited Churn</vt:lpstr>
      <vt:lpstr>Why Infinite Unlimited Churn</vt:lpstr>
      <vt:lpstr>Infinite Unlimited Churn Problem Statement</vt:lpstr>
      <vt:lpstr>Global vs. Local Solution</vt:lpstr>
      <vt:lpstr>Local Fair Unlimited Infinite Churn Impossible</vt:lpstr>
      <vt:lpstr>Unfair Infinite Unlimited Churn (UIUC) Algorithm</vt:lpstr>
      <vt:lpstr>Extending to Skip Lists</vt:lpstr>
      <vt:lpstr>Infinite Unlimited Churn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Oracles for Robust Algorithm Design *</dc:title>
  <dc:creator>Dianne</dc:creator>
  <cp:lastModifiedBy>dforebac</cp:lastModifiedBy>
  <cp:revision>1144</cp:revision>
  <cp:lastPrinted>2016-10-20T15:18:38Z</cp:lastPrinted>
  <dcterms:created xsi:type="dcterms:W3CDTF">2014-04-24T10:43:23Z</dcterms:created>
  <dcterms:modified xsi:type="dcterms:W3CDTF">2016-10-28T12:52:43Z</dcterms:modified>
</cp:coreProperties>
</file>