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387" r:id="rId4"/>
    <p:sldId id="350" r:id="rId5"/>
    <p:sldId id="388" r:id="rId6"/>
    <p:sldId id="352" r:id="rId7"/>
    <p:sldId id="389" r:id="rId8"/>
    <p:sldId id="354" r:id="rId9"/>
    <p:sldId id="386" r:id="rId10"/>
    <p:sldId id="395" r:id="rId11"/>
    <p:sldId id="396" r:id="rId12"/>
    <p:sldId id="355" r:id="rId13"/>
    <p:sldId id="385" r:id="rId14"/>
    <p:sldId id="356" r:id="rId15"/>
    <p:sldId id="394" r:id="rId16"/>
    <p:sldId id="361" r:id="rId17"/>
    <p:sldId id="391" r:id="rId18"/>
    <p:sldId id="367" r:id="rId19"/>
    <p:sldId id="382" r:id="rId20"/>
    <p:sldId id="368" r:id="rId21"/>
    <p:sldId id="369" r:id="rId22"/>
    <p:sldId id="370" r:id="rId23"/>
    <p:sldId id="371" r:id="rId24"/>
    <p:sldId id="372" r:id="rId25"/>
    <p:sldId id="373" r:id="rId26"/>
    <p:sldId id="374" r:id="rId27"/>
    <p:sldId id="375" r:id="rId28"/>
    <p:sldId id="376" r:id="rId29"/>
    <p:sldId id="377" r:id="rId30"/>
    <p:sldId id="378" r:id="rId31"/>
    <p:sldId id="383" r:id="rId32"/>
    <p:sldId id="384" r:id="rId33"/>
    <p:sldId id="399" r:id="rId34"/>
    <p:sldId id="397" r:id="rId35"/>
    <p:sldId id="398" r:id="rId36"/>
    <p:sldId id="365" r:id="rId37"/>
  </p:sldIdLst>
  <p:sldSz cx="9144000" cy="6858000" type="screen4x3"/>
  <p:notesSz cx="7010400" cy="9296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DejaVu Sans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DejaVu Sans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DejaVu Sans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DejaVu Sans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DejaVu Sans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DejaVu Sans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DejaVu Sans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DejaVu Sans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DejaVu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990099"/>
    <a:srgbClr val="9900FF"/>
    <a:srgbClr val="660066"/>
    <a:srgbClr val="CC99FF"/>
    <a:srgbClr val="FF6699"/>
    <a:srgbClr val="FF0066"/>
    <a:srgbClr val="CC0066"/>
    <a:srgbClr val="0099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5" autoAdjust="0"/>
    <p:restoredTop sz="82734" autoAdjust="0"/>
  </p:normalViewPr>
  <p:slideViewPr>
    <p:cSldViewPr>
      <p:cViewPr varScale="1">
        <p:scale>
          <a:sx n="75" d="100"/>
          <a:sy n="75" d="100"/>
        </p:scale>
        <p:origin x="-215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336" y="1147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52" y="-108"/>
      </p:cViewPr>
      <p:guideLst>
        <p:guide orient="horz" pos="2928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9C708D-A1DF-410D-97F4-7E93561B196E}" type="datetimeFigureOut">
              <a:rPr lang="en-US" smtClean="0"/>
              <a:pPr/>
              <a:t>16/11/2013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8DB5A1-6F3E-46AF-BA20-6295FE7D9D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11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3437" cy="3482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1040" y="4415790"/>
            <a:ext cx="5606698" cy="4181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39463" cy="4632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tabLst>
                <a:tab pos="737654" algn="l"/>
                <a:tab pos="1475308" algn="l"/>
                <a:tab pos="2212962" algn="l"/>
                <a:tab pos="2950616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67693" y="0"/>
            <a:ext cx="3039462" cy="4632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tabLst>
                <a:tab pos="737654" algn="l"/>
                <a:tab pos="1475308" algn="l"/>
                <a:tab pos="2212962" algn="l"/>
                <a:tab pos="2950616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1580"/>
            <a:ext cx="3039463" cy="4632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tabLst>
                <a:tab pos="737654" algn="l"/>
                <a:tab pos="1475308" algn="l"/>
                <a:tab pos="2212962" algn="l"/>
                <a:tab pos="2950616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67693" y="8831580"/>
            <a:ext cx="3039462" cy="4632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tabLst>
                <a:tab pos="737654" algn="l"/>
                <a:tab pos="1475308" algn="l"/>
                <a:tab pos="2212962" algn="l"/>
                <a:tab pos="2950616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045B5AFE-CDE1-424A-A2F6-54711D359D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18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D0184B-E4C5-48CE-95C0-20E0317A26CC}" type="slidenum">
              <a:rPr lang="en-US"/>
              <a:pPr/>
              <a:t>1</a:t>
            </a:fld>
            <a:endParaRPr lang="en-US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Estimate: 1 min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5B5AFE-CDE1-424A-A2F6-54711D359D0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64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Estimate: 1 min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5B5AFE-CDE1-424A-A2F6-54711D359D0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500" dirty="0" smtClean="0"/>
              <a:t>Estimated</a:t>
            </a:r>
            <a:r>
              <a:rPr lang="en-US" sz="500" baseline="0" dirty="0" smtClean="0"/>
              <a:t> time: 1 min</a:t>
            </a:r>
            <a:endParaRPr lang="en-US" sz="500" dirty="0" smtClean="0"/>
          </a:p>
          <a:p>
            <a:endParaRPr lang="en-US" sz="500" b="0" i="0" u="none" strike="noStrike" kern="1200" baseline="0" dirty="0" smtClean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I’m still trying to figure out how best to visualized this intuitively</a:t>
            </a:r>
          </a:p>
          <a:p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Strict linearization requires processes output only once. But it </a:t>
            </a:r>
            <a:r>
              <a:rPr lang="en-US" sz="500" b="0" i="0" u="none" strike="noStrike" kern="1200" baseline="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requeires</a:t>
            </a:r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 CD NSS.</a:t>
            </a:r>
          </a:p>
          <a:p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Consider an arbitrary set of processes S1 and a computation 1</a:t>
            </a:r>
          </a:p>
          <a:p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of some linearization algorithm A on it. Each process of a linearization algorithm has to</a:t>
            </a:r>
          </a:p>
          <a:p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output process </a:t>
            </a:r>
            <a:r>
              <a:rPr lang="en-US" sz="500" b="0" i="0" u="none" strike="noStrike" kern="1200" baseline="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identiers</a:t>
            </a:r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 consequent with itself. If a process stores consequent </a:t>
            </a:r>
            <a:r>
              <a:rPr lang="en-US" sz="500" b="0" i="0" u="none" strike="noStrike" kern="1200" baseline="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identiers</a:t>
            </a:r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,</a:t>
            </a:r>
          </a:p>
          <a:p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its CD actions are enabled. However, since the identifier space is totally ordered, regardless</a:t>
            </a:r>
          </a:p>
          <a:p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of the composition of S2, if S2 is added to S1, at least one process in S1 changes its</a:t>
            </a:r>
          </a:p>
          <a:p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consequent process. This disables an action of CD. Hence, CD is not subset </a:t>
            </a:r>
            <a:r>
              <a:rPr lang="en-US" sz="500" b="0" i="0" u="none" strike="noStrike" kern="1200" baseline="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splittable</a:t>
            </a:r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.</a:t>
            </a:r>
          </a:p>
          <a:p>
            <a:endParaRPr lang="en-US" sz="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5B5AFE-CDE1-424A-A2F6-54711D359D0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39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I’m still trying to figure out how best to visualized this intuitively</a:t>
            </a:r>
          </a:p>
          <a:p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Strict linearization requires processes output only once. But it </a:t>
            </a:r>
            <a:r>
              <a:rPr lang="en-US" sz="500" b="0" i="0" u="none" strike="noStrike" kern="1200" baseline="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requeires</a:t>
            </a:r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 CD NSS.</a:t>
            </a:r>
          </a:p>
          <a:p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Consider an arbitrary set of processes S1 and a computation 1</a:t>
            </a:r>
          </a:p>
          <a:p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of some linearization algorithm A on it. Each process of a linearization algorithm has to</a:t>
            </a:r>
          </a:p>
          <a:p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output process </a:t>
            </a:r>
            <a:r>
              <a:rPr lang="en-US" sz="500" b="0" i="0" u="none" strike="noStrike" kern="1200" baseline="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identiers</a:t>
            </a:r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 consequent with itself. If a process stores consequent </a:t>
            </a:r>
            <a:r>
              <a:rPr lang="en-US" sz="500" b="0" i="0" u="none" strike="noStrike" kern="1200" baseline="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identiers</a:t>
            </a:r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,</a:t>
            </a:r>
          </a:p>
          <a:p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its CD actions are enabled. However, since the identifier space is totally ordered, regardless</a:t>
            </a:r>
          </a:p>
          <a:p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of the composition of S2, if S2 is added to S1, at least one process in S1 changes its</a:t>
            </a:r>
          </a:p>
          <a:p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consequent process. This disables an action of CD. Hence, CD is not subset </a:t>
            </a:r>
            <a:r>
              <a:rPr lang="en-US" sz="500" b="0" i="0" u="none" strike="noStrike" kern="1200" baseline="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splittable</a:t>
            </a:r>
            <a:r>
              <a:rPr lang="en-US" sz="5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.</a:t>
            </a:r>
          </a:p>
          <a:p>
            <a:endParaRPr lang="en-US" sz="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5B5AFE-CDE1-424A-A2F6-54711D359D0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394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Note that oracle actions may still orphan the process.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Estimated</a:t>
            </a:r>
            <a:r>
              <a:rPr lang="en-US" baseline="0" dirty="0" smtClean="0"/>
              <a:t> time: 1 min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5B5AFE-CDE1-424A-A2F6-54711D359D0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394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42EDDB-8E46-435D-AA97-7A6AC24BB5EA}" type="slidenum">
              <a:rPr lang="en-US"/>
              <a:pPr/>
              <a:t>15</a:t>
            </a:fld>
            <a:endParaRPr lang="en-US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Mention this</a:t>
            </a:r>
            <a:r>
              <a:rPr lang="en-US" baseline="0" dirty="0" smtClean="0"/>
              <a:t> are the necessary conditions and how it is used for each linearization problems.</a:t>
            </a:r>
            <a:endParaRPr lang="en-US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Estimated</a:t>
            </a:r>
            <a:r>
              <a:rPr lang="en-US" baseline="0" dirty="0" smtClean="0"/>
              <a:t> time: 1 min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5B5AFE-CDE1-424A-A2F6-54711D359D0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54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42EDDB-8E46-435D-AA97-7A6AC24BB5EA}" type="slidenum">
              <a:rPr lang="en-US"/>
              <a:pPr/>
              <a:t>17</a:t>
            </a:fld>
            <a:endParaRPr lang="en-US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03F14C-E1F5-4AB3-B84B-3ECC73591C96}" type="slidenum">
              <a:rPr lang="en-US"/>
              <a:pPr/>
              <a:t>18</a:t>
            </a:fld>
            <a:endParaRPr lang="en-US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Be prepared to explain timeout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Estimated</a:t>
            </a:r>
            <a:r>
              <a:rPr lang="en-US" baseline="0" dirty="0" smtClean="0"/>
              <a:t> time: 2 min animated slides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03F14C-E1F5-4AB3-B84B-3ECC73591C96}" type="slidenum">
              <a:rPr lang="en-US"/>
              <a:pPr/>
              <a:t>19</a:t>
            </a:fld>
            <a:endParaRPr lang="en-US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Be prepared to explain timeout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5AA514-4359-46F5-BC71-D9AC42E9CD96}" type="slidenum">
              <a:rPr lang="en-US"/>
              <a:pPr/>
              <a:t>2</a:t>
            </a:fld>
            <a:endParaRPr lang="en-US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Estimated</a:t>
            </a:r>
            <a:r>
              <a:rPr lang="en-US" baseline="0" dirty="0" smtClean="0"/>
              <a:t> time: 2 </a:t>
            </a:r>
            <a:r>
              <a:rPr lang="en-US" baseline="0" dirty="0" smtClean="0"/>
              <a:t>min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B7916-8DE6-47D4-9E3D-5A3C09DFEFED}" type="slidenum">
              <a:rPr lang="en-US"/>
              <a:pPr/>
              <a:t>20</a:t>
            </a:fld>
            <a:endParaRPr lang="en-US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F9B4D2-2E2D-4062-916D-F0552C51E85C}" type="slidenum">
              <a:rPr lang="en-US"/>
              <a:pPr/>
              <a:t>21</a:t>
            </a:fld>
            <a:endParaRPr lang="en-US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AB507B-27E3-4071-87CA-535B3996935D}" type="slidenum">
              <a:rPr lang="en-US"/>
              <a:pPr/>
              <a:t>22</a:t>
            </a:fld>
            <a:endParaRPr lang="en-US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671144-F251-463D-B872-39F8E3489DA4}" type="slidenum">
              <a:rPr lang="en-US"/>
              <a:pPr/>
              <a:t>23</a:t>
            </a:fld>
            <a:endParaRPr lang="en-US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671144-F251-463D-B872-39F8E3489DA4}" type="slidenum">
              <a:rPr lang="en-US"/>
              <a:pPr/>
              <a:t>24</a:t>
            </a:fld>
            <a:endParaRPr lang="en-US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671144-F251-463D-B872-39F8E3489DA4}" type="slidenum">
              <a:rPr lang="en-US"/>
              <a:pPr/>
              <a:t>25</a:t>
            </a:fld>
            <a:endParaRPr lang="en-US"/>
          </a:p>
        </p:txBody>
      </p:sp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E1391E-78FB-460A-B5AB-81D4343D019E}" type="slidenum">
              <a:rPr lang="en-US"/>
              <a:pPr/>
              <a:t>26</a:t>
            </a:fld>
            <a:endParaRPr lang="en-US"/>
          </a:p>
        </p:txBody>
      </p:sp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AFC813-7973-46C2-98B8-D5224ADE921F}" type="slidenum">
              <a:rPr lang="en-US"/>
              <a:pPr/>
              <a:t>27</a:t>
            </a:fld>
            <a:endParaRPr lang="en-US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48453F-F0A5-469E-9155-A21DF35E6F16}" type="slidenum">
              <a:rPr lang="en-US"/>
              <a:pPr/>
              <a:t>28</a:t>
            </a:fld>
            <a:endParaRPr lang="en-US"/>
          </a:p>
        </p:txBody>
      </p:sp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62E8EE-045B-4B86-8C1B-995B09B50668}" type="slidenum">
              <a:rPr lang="en-US"/>
              <a:pPr/>
              <a:t>29</a:t>
            </a:fld>
            <a:endParaRPr lang="en-US"/>
          </a:p>
        </p:txBody>
      </p:sp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42EDDB-8E46-435D-AA97-7A6AC24BB5EA}" type="slidenum">
              <a:rPr lang="en-US"/>
              <a:pPr/>
              <a:t>3</a:t>
            </a:fld>
            <a:endParaRPr lang="en-US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9EC6AF-6165-4A95-AB5F-C14023E0C00C}" type="slidenum">
              <a:rPr lang="en-US"/>
              <a:pPr/>
              <a:t>30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9EC6AF-6165-4A95-AB5F-C14023E0C00C}" type="slidenum">
              <a:rPr lang="en-US"/>
              <a:pPr/>
              <a:t>31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9EC6AF-6165-4A95-AB5F-C14023E0C00C}" type="slidenum">
              <a:rPr lang="en-US"/>
              <a:pPr/>
              <a:t>32</a:t>
            </a:fld>
            <a:endParaRPr lang="en-US"/>
          </a:p>
        </p:txBody>
      </p:sp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42EDDB-8E46-435D-AA97-7A6AC24BB5EA}" type="slidenum">
              <a:rPr lang="en-US"/>
              <a:pPr/>
              <a:t>33</a:t>
            </a:fld>
            <a:endParaRPr lang="en-US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weak connectivity, participant process detector and consequent process detector.</a:t>
            </a: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None of them are implementable in the computation model we consider. </a:t>
            </a: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Nonetheless, let us discuss possible approaches to their construction.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5B5AFE-CDE1-424A-A2F6-54711D359D0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688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Estimated</a:t>
            </a:r>
            <a:r>
              <a:rPr lang="en-US" baseline="0" dirty="0" smtClean="0"/>
              <a:t> time: 1 min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5B5AFE-CDE1-424A-A2F6-54711D359D0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94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We intentionally pattern our work on the classic proof of impossibility of crash-robust consensus [10] by Fischer, Lynch and Patterson and its</a:t>
            </a: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resolution with failure detector oracles</a:t>
            </a:r>
            <a:endParaRPr lang="en-US" dirty="0" smtClean="0"/>
          </a:p>
          <a:p>
            <a:endParaRPr lang="en-US" sz="1200" b="0" i="0" u="none" strike="noStrike" kern="1200" baseline="0" dirty="0" smtClean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Note </a:t>
            </a:r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that oracle actions may still orphan the process.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Estimated</a:t>
            </a:r>
            <a:r>
              <a:rPr lang="en-US" baseline="0" dirty="0" smtClean="0"/>
              <a:t> time: 2 min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5B5AFE-CDE1-424A-A2F6-54711D359D0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39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42EDDB-8E46-435D-AA97-7A6AC24BB5EA}" type="slidenum">
              <a:rPr lang="en-US"/>
              <a:pPr/>
              <a:t>5</a:t>
            </a:fld>
            <a:endParaRPr lang="en-US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Estimated</a:t>
            </a:r>
            <a:r>
              <a:rPr lang="en-US" baseline="0" dirty="0" smtClean="0"/>
              <a:t> time: 2 </a:t>
            </a:r>
            <a:r>
              <a:rPr lang="en-US" baseline="0" dirty="0" smtClean="0"/>
              <a:t>min</a:t>
            </a: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We use the concept </a:t>
            </a:r>
            <a:r>
              <a:rPr lang="en-US" sz="1200" b="0" i="0" u="none" strike="noStrike" kern="1200" baseline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of oracles to encapsulate the impossible.</a:t>
            </a:r>
            <a:endParaRPr lang="en-US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Explain</a:t>
            </a:r>
            <a:r>
              <a:rPr lang="en-US" baseline="0" dirty="0" smtClean="0"/>
              <a:t> about each oracle,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5B5AFE-CDE1-424A-A2F6-54711D359D0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39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42EDDB-8E46-435D-AA97-7A6AC24BB5EA}" type="slidenum">
              <a:rPr lang="en-US"/>
              <a:pPr/>
              <a:t>7</a:t>
            </a:fld>
            <a:endParaRPr lang="en-US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06438"/>
            <a:ext cx="4645025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Note that oracle actions may still orphan the process.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Estimated</a:t>
            </a:r>
            <a:r>
              <a:rPr lang="en-US" baseline="0" dirty="0" smtClean="0"/>
              <a:t> time: 1 min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5B5AFE-CDE1-424A-A2F6-54711D359D0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39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Estimate: 1 min</a:t>
            </a: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To prove subset </a:t>
            </a:r>
            <a:r>
              <a:rPr lang="en-US" sz="1200" b="0" i="0" u="none" strike="noStrike" kern="1200" baseline="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splittability</a:t>
            </a:r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 of an oracle, by definition, we need to identify</a:t>
            </a: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two non-intersecting sets of processes S1 and S2, a computation \sigma 1 on S1 of an arbitrary</a:t>
            </a: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linearization algorithm A and a state s2 of S2, such that if this oracle is enabled in some</a:t>
            </a: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state of s1 of \sigma 1, it remains enabled in s1 \union s2.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45B5AFE-CDE1-424A-A2F6-54711D359D0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72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C17A64-8A92-4ACD-809E-6B53D33461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92C046-2BBC-47AC-8686-A3427C025B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DE325A-94BC-45CB-A8DD-27931A3DD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8838" cy="4714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7188" cy="4714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8838" cy="471487"/>
          </a:xfrm>
        </p:spPr>
        <p:txBody>
          <a:bodyPr/>
          <a:lstStyle>
            <a:lvl1pPr>
              <a:defRPr/>
            </a:lvl1pPr>
          </a:lstStyle>
          <a:p>
            <a:fld id="{A93E27D5-D17F-4F63-B2EE-647AE924C7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34200" cy="609600"/>
          </a:xfrm>
        </p:spPr>
        <p:txBody>
          <a:bodyPr/>
          <a:lstStyle>
            <a:lvl1pPr>
              <a:defRPr sz="2500" b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219200"/>
            <a:ext cx="4953000" cy="4800600"/>
          </a:xfrm>
        </p:spPr>
        <p:txBody>
          <a:bodyPr/>
          <a:lstStyle>
            <a:lvl1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600" b="0" baseline="0"/>
            </a:lvl1pPr>
            <a:lvl2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600" b="0" baseline="0"/>
            </a:lvl2pPr>
            <a:lvl3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600" b="0" baseline="0"/>
            </a:lvl3pPr>
            <a:lvl4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600" b="0" baseline="0"/>
            </a:lvl4pPr>
            <a:lvl5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600" b="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4FC855-50A3-4246-82EC-1C8537E4B1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blackGray">
          <a:xfrm>
            <a:off x="0" y="674044"/>
            <a:ext cx="9144000" cy="86369"/>
          </a:xfrm>
          <a:prstGeom prst="rect">
            <a:avLst/>
          </a:prstGeom>
          <a:solidFill>
            <a:srgbClr val="99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25750" y="6488983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SSS 2013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010400" cy="685800"/>
          </a:xfrm>
        </p:spPr>
        <p:txBody>
          <a:bodyPr/>
          <a:lstStyle>
            <a:lvl1pPr>
              <a:defRPr sz="2500" b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625"/>
            <a:ext cx="8228013" cy="4524375"/>
          </a:xfrm>
        </p:spPr>
        <p:txBody>
          <a:bodyPr/>
          <a:lstStyle>
            <a:lvl1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600" b="0" baseline="0"/>
            </a:lvl1pPr>
            <a:lvl2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600" b="0" baseline="0"/>
            </a:lvl2pPr>
            <a:lvl3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600" b="0" baseline="0"/>
            </a:lvl3pPr>
            <a:lvl4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600" b="0" baseline="0"/>
            </a:lvl4pPr>
            <a:lvl5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600" b="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4FC855-50A3-4246-82EC-1C8537E4B1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blackGray">
          <a:xfrm>
            <a:off x="0" y="685800"/>
            <a:ext cx="9144000" cy="76200"/>
          </a:xfrm>
          <a:prstGeom prst="rect">
            <a:avLst/>
          </a:prstGeom>
          <a:solidFill>
            <a:srgbClr val="99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spect="1" noChangeArrowheads="1" noTextEdit="1"/>
          </p:cNvSpPr>
          <p:nvPr userDrawn="1"/>
        </p:nvSpPr>
        <p:spPr bwMode="auto">
          <a:xfrm>
            <a:off x="5257800" y="1082950"/>
            <a:ext cx="731294" cy="21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25750" y="6488983"/>
            <a:ext cx="886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SSS 2013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2BFF32-DC22-43DB-85C3-11DFEBD1D4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9DA8503-C3C3-47C1-B17A-0F5D08FA5C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8350D3-93D8-476A-B7F1-2E278FB4A5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489938-71F9-4123-8149-E986D0C183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5C8E7A-60D6-4160-B839-02B0C23797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B5D2B4-6A94-480A-A278-16A827AEA9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972578-4B3E-4297-BC83-37F60FCFD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Muokkaa</a:t>
            </a:r>
            <a:r>
              <a:rPr lang="en-GB" dirty="0" smtClean="0"/>
              <a:t> </a:t>
            </a:r>
            <a:r>
              <a:rPr lang="en-GB" dirty="0" err="1" smtClean="0"/>
              <a:t>otsikon</a:t>
            </a:r>
            <a:r>
              <a:rPr lang="en-GB" dirty="0" smtClean="0"/>
              <a:t> </a:t>
            </a:r>
            <a:r>
              <a:rPr lang="en-GB" dirty="0" err="1" smtClean="0"/>
              <a:t>tekstimuotoa</a:t>
            </a:r>
            <a:r>
              <a:rPr lang="en-GB" dirty="0" smtClean="0"/>
              <a:t> </a:t>
            </a:r>
            <a:r>
              <a:rPr lang="en-GB" dirty="0" err="1" smtClean="0"/>
              <a:t>napsauttamalla</a:t>
            </a:r>
            <a:endParaRPr lang="en-GB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Muokkaa jäsennyksen tekstimuotoa napsauttamalla</a:t>
            </a:r>
          </a:p>
          <a:p>
            <a:pPr lvl="1"/>
            <a:r>
              <a:rPr lang="en-GB" smtClean="0"/>
              <a:t>Toinen jäsennystaso</a:t>
            </a:r>
          </a:p>
          <a:p>
            <a:pPr lvl="2"/>
            <a:r>
              <a:rPr lang="en-GB" smtClean="0"/>
              <a:t>Kolmas jäsennystaso</a:t>
            </a:r>
          </a:p>
          <a:p>
            <a:pPr lvl="3"/>
            <a:r>
              <a:rPr lang="en-GB" smtClean="0"/>
              <a:t>Neljäs jäsennystaso</a:t>
            </a:r>
          </a:p>
          <a:p>
            <a:pPr lvl="4"/>
            <a:r>
              <a:rPr lang="en-GB" smtClean="0"/>
              <a:t>Viides jäsennystaso</a:t>
            </a:r>
          </a:p>
          <a:p>
            <a:pPr lvl="4"/>
            <a:r>
              <a:rPr lang="en-GB" smtClean="0"/>
              <a:t>Kuudes jäsennystaso</a:t>
            </a:r>
          </a:p>
          <a:p>
            <a:pPr lvl="4"/>
            <a:r>
              <a:rPr lang="en-GB" smtClean="0"/>
              <a:t>Seitsemäs jäsennystaso</a:t>
            </a:r>
          </a:p>
          <a:p>
            <a:pPr lvl="4"/>
            <a:r>
              <a:rPr lang="en-GB" smtClean="0"/>
              <a:t>Kahdeksas jäsennystaso</a:t>
            </a:r>
          </a:p>
          <a:p>
            <a:pPr lvl="4"/>
            <a:r>
              <a:rPr lang="en-GB" smtClean="0"/>
              <a:t>Yhdeksäs jäsennystaso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6813"/>
            <a:ext cx="2128838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246813"/>
            <a:ext cx="2897188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246813"/>
            <a:ext cx="2128838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09DA8503-C3C3-47C1-B17A-0F5D08FA5C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2pPr>
      <a:lvl3pPr marL="11430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3pPr>
      <a:lvl4pPr marL="16002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4pPr>
      <a:lvl5pPr marL="20574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5pPr>
      <a:lvl6pPr marL="25146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6pPr>
      <a:lvl7pPr marL="29718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7pPr>
      <a:lvl8pPr marL="34290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8pPr>
      <a:lvl9pPr marL="3886200" indent="-228600" algn="ctr" defTabSz="457200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57900"/>
          </a:solidFill>
          <a:latin typeface="Bitstream Vera Sans" pitchFamily="32" charset="0"/>
          <a:ea typeface="msmincho" charset="0"/>
          <a:cs typeface="msmincho" charset="0"/>
        </a:defRPr>
      </a:lvl9pPr>
    </p:titleStyle>
    <p:bodyStyle>
      <a:lvl1pPr marL="342900" indent="-342900" algn="l" defTabSz="457200" rtl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0"/>
            <a:ext cx="9144000" cy="1066800"/>
          </a:xfrm>
          <a:ln/>
        </p:spPr>
        <p:txBody>
          <a:bodyPr lIns="90000" tIns="46800" rIns="90000" bIns="46800" anchor="b">
            <a:noAutofit/>
          </a:bodyPr>
          <a:lstStyle/>
          <a:p>
            <a:pPr>
              <a:lnSpc>
                <a:spcPct val="95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Linearizing Peer-to-Peer </a:t>
            </a:r>
            <a:br>
              <a:rPr lang="en-US" sz="3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Systems with Oracles</a:t>
            </a:r>
            <a:endParaRPr lang="en-US" sz="28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2819400"/>
            <a:ext cx="9144000" cy="4038600"/>
          </a:xfrm>
          <a:prstGeom prst="rect">
            <a:avLst/>
          </a:prstGeom>
          <a:noFill/>
          <a:ln/>
        </p:spPr>
        <p:txBody>
          <a:bodyPr lIns="90000" tIns="46800" rIns="90000" bIns="46800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400" dirty="0" smtClean="0">
                <a:latin typeface="Arial" charset="0"/>
              </a:rPr>
              <a:t>by</a:t>
            </a:r>
          </a:p>
          <a:p>
            <a:pPr marL="0" indent="0" algn="ctr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 sz="2400" dirty="0" smtClean="0">
              <a:latin typeface="Arial" charset="0"/>
            </a:endParaRPr>
          </a:p>
          <a:p>
            <a:pPr marL="0" indent="0" algn="ctr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400" dirty="0" smtClean="0">
                <a:latin typeface="Arial" charset="0"/>
              </a:rPr>
              <a:t>Rizal </a:t>
            </a:r>
            <a:r>
              <a:rPr lang="en-US" sz="2400" dirty="0" err="1" smtClean="0">
                <a:latin typeface="Arial" charset="0"/>
              </a:rPr>
              <a:t>Mohd</a:t>
            </a:r>
            <a:r>
              <a:rPr lang="en-US" sz="2400" dirty="0" smtClean="0">
                <a:latin typeface="Arial" charset="0"/>
              </a:rPr>
              <a:t> Nor</a:t>
            </a:r>
          </a:p>
          <a:p>
            <a:pPr marL="0" indent="0" algn="ctr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400" dirty="0" smtClean="0">
                <a:latin typeface="Arial" charset="0"/>
              </a:rPr>
              <a:t>Mikhail </a:t>
            </a:r>
            <a:r>
              <a:rPr lang="en-US" sz="2400" dirty="0" err="1" smtClean="0">
                <a:latin typeface="Arial" charset="0"/>
              </a:rPr>
              <a:t>Nesterenko</a:t>
            </a:r>
            <a:endParaRPr lang="en-US" sz="2400" dirty="0" smtClean="0">
              <a:latin typeface="Arial" charset="0"/>
            </a:endParaRPr>
          </a:p>
          <a:p>
            <a:pPr marL="0" indent="0" algn="ctr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400" dirty="0" err="1" smtClean="0">
                <a:latin typeface="Arial" charset="0"/>
              </a:rPr>
              <a:t>Sébastien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Tixeuil</a:t>
            </a:r>
            <a:endParaRPr lang="en-US" sz="2400" dirty="0" smtClean="0">
              <a:latin typeface="Arial" charset="0"/>
            </a:endParaRPr>
          </a:p>
          <a:p>
            <a:pPr marL="0" indent="0" algn="ctr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 sz="24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SSS 2013</a:t>
            </a:r>
          </a:p>
          <a:p>
            <a:pPr marL="0" indent="0" algn="ctr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Nov 13-16, 2013</a:t>
            </a:r>
          </a:p>
          <a:p>
            <a:pPr marL="0" indent="0" algn="ctr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 sz="2800" dirty="0" smtClean="0">
              <a:latin typeface="Arial" charset="0"/>
            </a:endParaRPr>
          </a:p>
          <a:p>
            <a:pPr marL="0" indent="0" algn="ctr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 sz="2200" dirty="0" smtClean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Subset </a:t>
            </a:r>
            <a:r>
              <a:rPr lang="en-US" dirty="0" err="1" smtClean="0"/>
              <a:t>Splittable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2"/>
                </a:solidFill>
              </a:rPr>
              <a:t>weak </a:t>
            </a:r>
            <a:r>
              <a:rPr lang="en-US" dirty="0">
                <a:solidFill>
                  <a:schemeClr val="accent2"/>
                </a:solidFill>
              </a:rPr>
              <a:t>connectivity oracle </a:t>
            </a:r>
            <a:r>
              <a:rPr lang="en-US" dirty="0"/>
              <a:t>(</a:t>
            </a:r>
            <a:r>
              <a:rPr lang="en-US" i="1" dirty="0"/>
              <a:t>WC</a:t>
            </a:r>
            <a:r>
              <a:rPr lang="en-US" dirty="0"/>
              <a:t>) is subset </a:t>
            </a:r>
            <a:r>
              <a:rPr lang="en-US" dirty="0" err="1"/>
              <a:t>spilttable</a:t>
            </a:r>
            <a:r>
              <a:rPr lang="en-US" dirty="0"/>
              <a:t> (SS)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13106" y="2897818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56081" y="2897818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417315" y="2897818"/>
            <a:ext cx="261908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c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340431" y="2897818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283406" y="2897818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0" name="Oval 8"/>
          <p:cNvSpPr>
            <a:spLocks/>
          </p:cNvSpPr>
          <p:nvPr/>
        </p:nvSpPr>
        <p:spPr bwMode="auto">
          <a:xfrm>
            <a:off x="2427494" y="272319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/>
          </p:cNvSpPr>
          <p:nvPr/>
        </p:nvSpPr>
        <p:spPr bwMode="auto">
          <a:xfrm>
            <a:off x="1527381" y="272319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/>
          </p:cNvSpPr>
          <p:nvPr/>
        </p:nvSpPr>
        <p:spPr bwMode="auto">
          <a:xfrm>
            <a:off x="3327606" y="272319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1"/>
          <p:cNvSpPr>
            <a:spLocks/>
          </p:cNvSpPr>
          <p:nvPr/>
        </p:nvSpPr>
        <p:spPr bwMode="auto">
          <a:xfrm>
            <a:off x="4227719" y="272319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2"/>
          <p:cNvSpPr>
            <a:spLocks/>
          </p:cNvSpPr>
          <p:nvPr/>
        </p:nvSpPr>
        <p:spPr bwMode="auto">
          <a:xfrm>
            <a:off x="5127831" y="272319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" name="Curved Connector 14"/>
          <p:cNvCxnSpPr>
            <a:stCxn id="11" idx="7"/>
            <a:endCxn id="10" idx="1"/>
          </p:cNvCxnSpPr>
          <p:nvPr/>
        </p:nvCxnSpPr>
        <p:spPr bwMode="auto">
          <a:xfrm rot="5400000" flipH="1" flipV="1">
            <a:off x="2091737" y="2387437"/>
            <a:ext cx="12700" cy="738469"/>
          </a:xfrm>
          <a:prstGeom prst="curvedConnector3">
            <a:avLst>
              <a:gd name="adj1" fmla="val 20636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3995926" y="2321568"/>
            <a:ext cx="2015544" cy="10753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077145" y="2359973"/>
            <a:ext cx="2676617" cy="103693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p:cxnSp>
        <p:nvCxnSpPr>
          <p:cNvPr id="18" name="Curved Connector 17"/>
          <p:cNvCxnSpPr>
            <a:stCxn id="14" idx="1"/>
            <a:endCxn id="13" idx="7"/>
          </p:cNvCxnSpPr>
          <p:nvPr/>
        </p:nvCxnSpPr>
        <p:spPr bwMode="auto">
          <a:xfrm rot="16200000" flipV="1">
            <a:off x="4792075" y="2387437"/>
            <a:ext cx="12700" cy="738468"/>
          </a:xfrm>
          <a:prstGeom prst="curvedConnector3">
            <a:avLst>
              <a:gd name="adj1" fmla="val 20636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AutoShape 17"/>
          <p:cNvSpPr>
            <a:spLocks/>
          </p:cNvSpPr>
          <p:nvPr/>
        </p:nvSpPr>
        <p:spPr bwMode="auto">
          <a:xfrm>
            <a:off x="2034895" y="4058847"/>
            <a:ext cx="3063381" cy="829543"/>
          </a:xfrm>
          <a:prstGeom prst="wedgeRectCallout">
            <a:avLst>
              <a:gd name="adj1" fmla="val -19127"/>
              <a:gd name="adj2" fmla="val -35608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Consider 2 sets of non-intersecting processes, S1 and S2, where c and d are disconnected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51171" y="3303727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58543" y="3204883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9" idx="0"/>
            <a:endCxn id="20" idx="3"/>
          </p:cNvCxnSpPr>
          <p:nvPr/>
        </p:nvCxnSpPr>
        <p:spPr bwMode="auto">
          <a:xfrm flipH="1" flipV="1">
            <a:off x="1861247" y="3534560"/>
            <a:ext cx="1705339" cy="5242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9" idx="0"/>
            <a:endCxn id="21" idx="1"/>
          </p:cNvCxnSpPr>
          <p:nvPr/>
        </p:nvCxnSpPr>
        <p:spPr bwMode="auto">
          <a:xfrm flipV="1">
            <a:off x="3566586" y="3435716"/>
            <a:ext cx="1591957" cy="6231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AutoShape 17"/>
              <p:cNvSpPr>
                <a:spLocks/>
              </p:cNvSpPr>
              <p:nvPr/>
            </p:nvSpPr>
            <p:spPr bwMode="auto">
              <a:xfrm>
                <a:off x="6011470" y="3396908"/>
                <a:ext cx="2035465" cy="1075764"/>
              </a:xfrm>
              <a:prstGeom prst="wedgeRectCallout">
                <a:avLst>
                  <a:gd name="adj1" fmla="val -19127"/>
                  <a:gd name="adj2" fmla="val -35608"/>
                </a:avLst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90000" tIns="45000" rIns="90000" bIns="45000" anchor="ctr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6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If WC is enabled at c,  connecting c to d, it would also be enabled at state c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∪ 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𝑑</m:t>
                    </m:r>
                  </m:oMath>
                </a14:m>
                <a:r>
                  <a:rPr lang="en-US" sz="16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16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AutoShap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1470" y="3396908"/>
                <a:ext cx="2035465" cy="1075764"/>
              </a:xfrm>
              <a:prstGeom prst="wedgeRectCallout">
                <a:avLst>
                  <a:gd name="adj1" fmla="val -19127"/>
                  <a:gd name="adj2" fmla="val -35608"/>
                </a:avLst>
              </a:prstGeom>
              <a:blipFill rotWithShape="1">
                <a:blip r:embed="rId3"/>
                <a:stretch>
                  <a:fillRect/>
                </a:stretch>
              </a:blipFill>
              <a:ln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urved Connector 24"/>
          <p:cNvCxnSpPr/>
          <p:nvPr/>
        </p:nvCxnSpPr>
        <p:spPr bwMode="auto">
          <a:xfrm rot="5400000" flipH="1" flipV="1">
            <a:off x="2986294" y="2347608"/>
            <a:ext cx="12700" cy="738469"/>
          </a:xfrm>
          <a:prstGeom prst="curvedConnector3">
            <a:avLst>
              <a:gd name="adj1" fmla="val 20636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6661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Subset </a:t>
            </a:r>
            <a:r>
              <a:rPr lang="en-US" dirty="0" err="1" smtClean="0"/>
              <a:t>Splittable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625"/>
            <a:ext cx="8228013" cy="62536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chemeClr val="accent2"/>
                </a:solidFill>
              </a:rPr>
              <a:t>consequent process detector </a:t>
            </a:r>
            <a:r>
              <a:rPr lang="en-US" dirty="0"/>
              <a:t>(</a:t>
            </a:r>
            <a:r>
              <a:rPr lang="en-US" i="1" dirty="0" smtClean="0"/>
              <a:t>CD</a:t>
            </a:r>
            <a:r>
              <a:rPr lang="en-US" dirty="0" smtClean="0"/>
              <a:t>) is not subset </a:t>
            </a:r>
            <a:r>
              <a:rPr lang="en-US" dirty="0" err="1"/>
              <a:t>spilttable</a:t>
            </a:r>
            <a:r>
              <a:rPr lang="en-US" dirty="0"/>
              <a:t> </a:t>
            </a:r>
            <a:r>
              <a:rPr lang="en-US" dirty="0" smtClean="0"/>
              <a:t>(NSS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6" name="AutoShape 17"/>
          <p:cNvSpPr>
            <a:spLocks/>
          </p:cNvSpPr>
          <p:nvPr/>
        </p:nvSpPr>
        <p:spPr bwMode="auto">
          <a:xfrm>
            <a:off x="1343604" y="4489198"/>
            <a:ext cx="3063381" cy="829543"/>
          </a:xfrm>
          <a:prstGeom prst="wedgeRectCallout">
            <a:avLst>
              <a:gd name="adj1" fmla="val -19127"/>
              <a:gd name="adj2" fmla="val -35608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Consider 2 sets of non-intersecting processes, S1 and S2 are totally ordered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921815" y="3004558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1869567" y="3004558"/>
            <a:ext cx="261908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c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2721215" y="3004558"/>
            <a:ext cx="271527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b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3649140" y="3004558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4592115" y="3004558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2" name="Oval 8"/>
          <p:cNvSpPr>
            <a:spLocks/>
          </p:cNvSpPr>
          <p:nvPr/>
        </p:nvSpPr>
        <p:spPr bwMode="auto">
          <a:xfrm>
            <a:off x="1736203" y="282993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9"/>
          <p:cNvSpPr>
            <a:spLocks/>
          </p:cNvSpPr>
          <p:nvPr/>
        </p:nvSpPr>
        <p:spPr bwMode="auto">
          <a:xfrm>
            <a:off x="836090" y="282993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10"/>
          <p:cNvSpPr>
            <a:spLocks/>
          </p:cNvSpPr>
          <p:nvPr/>
        </p:nvSpPr>
        <p:spPr bwMode="auto">
          <a:xfrm>
            <a:off x="2636315" y="282993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11"/>
          <p:cNvSpPr>
            <a:spLocks/>
          </p:cNvSpPr>
          <p:nvPr/>
        </p:nvSpPr>
        <p:spPr bwMode="auto">
          <a:xfrm>
            <a:off x="3536428" y="282993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12"/>
          <p:cNvSpPr>
            <a:spLocks/>
          </p:cNvSpPr>
          <p:nvPr/>
        </p:nvSpPr>
        <p:spPr bwMode="auto">
          <a:xfrm>
            <a:off x="4436540" y="282993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Curved Connector 36"/>
          <p:cNvCxnSpPr>
            <a:stCxn id="33" idx="7"/>
            <a:endCxn id="32" idx="1"/>
          </p:cNvCxnSpPr>
          <p:nvPr/>
        </p:nvCxnSpPr>
        <p:spPr bwMode="auto">
          <a:xfrm rot="5400000" flipH="1" flipV="1">
            <a:off x="1400446" y="2494177"/>
            <a:ext cx="12700" cy="738469"/>
          </a:xfrm>
          <a:prstGeom prst="curvedConnector3">
            <a:avLst>
              <a:gd name="adj1" fmla="val 20636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2421320" y="2154389"/>
            <a:ext cx="2898859" cy="15796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85855" y="2154390"/>
            <a:ext cx="1915498" cy="15796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p:cxnSp>
        <p:nvCxnSpPr>
          <p:cNvPr id="40" name="Curved Connector 39"/>
          <p:cNvCxnSpPr>
            <a:stCxn id="35" idx="1"/>
            <a:endCxn id="34" idx="7"/>
          </p:cNvCxnSpPr>
          <p:nvPr/>
        </p:nvCxnSpPr>
        <p:spPr bwMode="auto">
          <a:xfrm rot="16200000" flipV="1">
            <a:off x="3200672" y="2494176"/>
            <a:ext cx="12700" cy="738469"/>
          </a:xfrm>
          <a:prstGeom prst="curvedConnector3">
            <a:avLst>
              <a:gd name="adj1" fmla="val 20636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1" name="Curved Connector 40"/>
          <p:cNvCxnSpPr>
            <a:stCxn id="36" idx="1"/>
            <a:endCxn id="35" idx="7"/>
          </p:cNvCxnSpPr>
          <p:nvPr/>
        </p:nvCxnSpPr>
        <p:spPr bwMode="auto">
          <a:xfrm rot="16200000" flipV="1">
            <a:off x="4100784" y="2494177"/>
            <a:ext cx="12700" cy="738468"/>
          </a:xfrm>
          <a:prstGeom prst="curvedConnector3">
            <a:avLst>
              <a:gd name="adj1" fmla="val 20636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59880" y="3734078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67252" y="3635234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26" idx="0"/>
            <a:endCxn id="42" idx="3"/>
          </p:cNvCxnSpPr>
          <p:nvPr/>
        </p:nvCxnSpPr>
        <p:spPr bwMode="auto">
          <a:xfrm flipH="1" flipV="1">
            <a:off x="1169956" y="3964911"/>
            <a:ext cx="1705339" cy="5242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26" idx="0"/>
            <a:endCxn id="43" idx="1"/>
          </p:cNvCxnSpPr>
          <p:nvPr/>
        </p:nvCxnSpPr>
        <p:spPr bwMode="auto">
          <a:xfrm flipV="1">
            <a:off x="2875295" y="3866067"/>
            <a:ext cx="1591957" cy="6231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AutoShape 17"/>
          <p:cNvSpPr>
            <a:spLocks/>
          </p:cNvSpPr>
          <p:nvPr/>
        </p:nvSpPr>
        <p:spPr bwMode="auto">
          <a:xfrm>
            <a:off x="5762555" y="1896828"/>
            <a:ext cx="2035465" cy="2060649"/>
          </a:xfrm>
          <a:prstGeom prst="wedgeRectCallout">
            <a:avLst>
              <a:gd name="adj1" fmla="val -19127"/>
              <a:gd name="adj2" fmla="val -35608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 a process has a consequent process, it is enabled. If b is added to set S1, c would be enabled. This disables CD enabled in the previous state.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8220475" cy="685800"/>
          </a:xfrm>
        </p:spPr>
        <p:txBody>
          <a:bodyPr/>
          <a:lstStyle/>
          <a:p>
            <a:r>
              <a:rPr lang="en-US" dirty="0"/>
              <a:t>Necessary Conditions: </a:t>
            </a:r>
            <a:r>
              <a:rPr lang="en-US" dirty="0" smtClean="0"/>
              <a:t>Non-subset </a:t>
            </a:r>
            <a:r>
              <a:rPr lang="en-US" dirty="0" err="1" smtClean="0"/>
              <a:t>Splittable</a:t>
            </a:r>
            <a:r>
              <a:rPr lang="en-US" dirty="0" smtClean="0"/>
              <a:t> Oracle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69170" y="4773175"/>
            <a:ext cx="5760750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>
                <a:lumMod val="75000"/>
              </a:schemeClr>
            </a:solidFill>
          </a:ln>
          <a:effectLst>
            <a:outerShdw blurRad="50800" dist="190500" dir="2700000" algn="tl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Theorem 2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solution to the strict linearization problem requires </a:t>
            </a:r>
            <a:endParaRPr lang="en-US" sz="1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a 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non-subset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splittable</a:t>
            </a:r>
            <a:r>
              <a:rPr lang="en-US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oracle.</a:t>
            </a:r>
          </a:p>
        </p:txBody>
      </p:sp>
      <p:sp>
        <p:nvSpPr>
          <p:cNvPr id="44" name="AutoShape 17"/>
          <p:cNvSpPr>
            <a:spLocks/>
          </p:cNvSpPr>
          <p:nvPr/>
        </p:nvSpPr>
        <p:spPr bwMode="auto">
          <a:xfrm>
            <a:off x="2649374" y="3736240"/>
            <a:ext cx="3063381" cy="583321"/>
          </a:xfrm>
          <a:prstGeom prst="wedgeRectCallout">
            <a:avLst>
              <a:gd name="adj1" fmla="val -19127"/>
              <a:gd name="adj2" fmla="val -35608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Consider 2 sets of non-intersecting processes, S1 and S2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27585" y="212848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3170560" y="212848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032573" y="2128489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54910" y="212848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5897885" y="2128489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50" name="Oval 8"/>
          <p:cNvSpPr>
            <a:spLocks/>
          </p:cNvSpPr>
          <p:nvPr/>
        </p:nvSpPr>
        <p:spPr bwMode="auto">
          <a:xfrm>
            <a:off x="3041973" y="195386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9"/>
          <p:cNvSpPr>
            <a:spLocks/>
          </p:cNvSpPr>
          <p:nvPr/>
        </p:nvSpPr>
        <p:spPr bwMode="auto">
          <a:xfrm>
            <a:off x="2141860" y="195386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10"/>
          <p:cNvSpPr>
            <a:spLocks/>
          </p:cNvSpPr>
          <p:nvPr/>
        </p:nvSpPr>
        <p:spPr bwMode="auto">
          <a:xfrm>
            <a:off x="3942085" y="195386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11"/>
          <p:cNvSpPr>
            <a:spLocks/>
          </p:cNvSpPr>
          <p:nvPr/>
        </p:nvSpPr>
        <p:spPr bwMode="auto">
          <a:xfrm>
            <a:off x="4842198" y="195386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12"/>
          <p:cNvSpPr>
            <a:spLocks/>
          </p:cNvSpPr>
          <p:nvPr/>
        </p:nvSpPr>
        <p:spPr bwMode="auto">
          <a:xfrm>
            <a:off x="5742310" y="195386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Curved Connector 55"/>
          <p:cNvCxnSpPr>
            <a:stCxn id="51" idx="7"/>
            <a:endCxn id="50" idx="1"/>
          </p:cNvCxnSpPr>
          <p:nvPr/>
        </p:nvCxnSpPr>
        <p:spPr bwMode="auto">
          <a:xfrm rot="5400000" flipH="1" flipV="1">
            <a:off x="2706216" y="1618108"/>
            <a:ext cx="12700" cy="738469"/>
          </a:xfrm>
          <a:prstGeom prst="curvedConnector3">
            <a:avLst>
              <a:gd name="adj1" fmla="val 20636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8" name="Oval 57"/>
          <p:cNvSpPr/>
          <p:nvPr/>
        </p:nvSpPr>
        <p:spPr bwMode="auto">
          <a:xfrm>
            <a:off x="3727090" y="1278320"/>
            <a:ext cx="2898859" cy="15796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691625" y="1278321"/>
            <a:ext cx="1915498" cy="15796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p:cxnSp>
        <p:nvCxnSpPr>
          <p:cNvPr id="65" name="Curved Connector 64"/>
          <p:cNvCxnSpPr>
            <a:stCxn id="53" idx="1"/>
            <a:endCxn id="52" idx="7"/>
          </p:cNvCxnSpPr>
          <p:nvPr/>
        </p:nvCxnSpPr>
        <p:spPr bwMode="auto">
          <a:xfrm rot="16200000" flipV="1">
            <a:off x="4506442" y="1618107"/>
            <a:ext cx="12700" cy="738469"/>
          </a:xfrm>
          <a:prstGeom prst="curvedConnector3">
            <a:avLst>
              <a:gd name="adj1" fmla="val 20636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0" name="Curved Connector 69"/>
          <p:cNvCxnSpPr>
            <a:stCxn id="54" idx="1"/>
            <a:endCxn id="53" idx="7"/>
          </p:cNvCxnSpPr>
          <p:nvPr/>
        </p:nvCxnSpPr>
        <p:spPr bwMode="auto">
          <a:xfrm rot="16200000" flipV="1">
            <a:off x="5406554" y="1618108"/>
            <a:ext cx="12700" cy="738468"/>
          </a:xfrm>
          <a:prstGeom prst="curvedConnector3">
            <a:avLst>
              <a:gd name="adj1" fmla="val 20636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1965650" y="2858009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773022" y="2759165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/>
          <p:cNvCxnSpPr>
            <a:stCxn id="44" idx="0"/>
            <a:endCxn id="75" idx="3"/>
          </p:cNvCxnSpPr>
          <p:nvPr/>
        </p:nvCxnSpPr>
        <p:spPr bwMode="auto">
          <a:xfrm flipH="1" flipV="1">
            <a:off x="2475726" y="3088842"/>
            <a:ext cx="1705339" cy="6473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>
            <a:stCxn id="44" idx="0"/>
            <a:endCxn id="76" idx="1"/>
          </p:cNvCxnSpPr>
          <p:nvPr/>
        </p:nvCxnSpPr>
        <p:spPr bwMode="auto">
          <a:xfrm flipV="1">
            <a:off x="4181065" y="2989998"/>
            <a:ext cx="1591957" cy="7462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976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8220475" cy="685800"/>
          </a:xfrm>
        </p:spPr>
        <p:txBody>
          <a:bodyPr/>
          <a:lstStyle/>
          <a:p>
            <a:r>
              <a:rPr lang="en-US" dirty="0"/>
              <a:t>Necessary Conditions: </a:t>
            </a:r>
            <a:r>
              <a:rPr lang="en-US" dirty="0" smtClean="0"/>
              <a:t>Non-subset </a:t>
            </a:r>
            <a:r>
              <a:rPr lang="en-US" dirty="0" err="1" smtClean="0"/>
              <a:t>Splittable</a:t>
            </a:r>
            <a:r>
              <a:rPr lang="en-US" dirty="0" smtClean="0"/>
              <a:t> Oracle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69170" y="4773175"/>
            <a:ext cx="5760750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>
                <a:lumMod val="75000"/>
              </a:schemeClr>
            </a:solidFill>
          </a:ln>
          <a:effectLst>
            <a:outerShdw blurRad="50800" dist="190500" dir="2700000" algn="tl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Theorem 2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solution to the strict linearization problem requires </a:t>
            </a:r>
            <a:endParaRPr lang="en-US" sz="1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a 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non-subset </a:t>
            </a:r>
            <a:r>
              <a:rPr lang="en-US" sz="16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splittable</a:t>
            </a:r>
            <a:r>
              <a:rPr lang="en-US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oracle.</a:t>
            </a: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27585" y="212848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3170560" y="212848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032573" y="2128489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54910" y="212848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5897885" y="2128489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50" name="Oval 8"/>
          <p:cNvSpPr>
            <a:spLocks/>
          </p:cNvSpPr>
          <p:nvPr/>
        </p:nvSpPr>
        <p:spPr bwMode="auto">
          <a:xfrm>
            <a:off x="3041973" y="195386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9"/>
          <p:cNvSpPr>
            <a:spLocks/>
          </p:cNvSpPr>
          <p:nvPr/>
        </p:nvSpPr>
        <p:spPr bwMode="auto">
          <a:xfrm>
            <a:off x="2141860" y="195386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10"/>
          <p:cNvSpPr>
            <a:spLocks/>
          </p:cNvSpPr>
          <p:nvPr/>
        </p:nvSpPr>
        <p:spPr bwMode="auto">
          <a:xfrm>
            <a:off x="3942085" y="195386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11"/>
          <p:cNvSpPr>
            <a:spLocks/>
          </p:cNvSpPr>
          <p:nvPr/>
        </p:nvSpPr>
        <p:spPr bwMode="auto">
          <a:xfrm>
            <a:off x="4842198" y="195386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12"/>
          <p:cNvSpPr>
            <a:spLocks/>
          </p:cNvSpPr>
          <p:nvPr/>
        </p:nvSpPr>
        <p:spPr bwMode="auto">
          <a:xfrm>
            <a:off x="5742310" y="195386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Curved Connector 55"/>
          <p:cNvCxnSpPr>
            <a:stCxn id="51" idx="7"/>
            <a:endCxn id="50" idx="1"/>
          </p:cNvCxnSpPr>
          <p:nvPr/>
        </p:nvCxnSpPr>
        <p:spPr bwMode="auto">
          <a:xfrm rot="5400000" flipH="1" flipV="1">
            <a:off x="2706216" y="1618108"/>
            <a:ext cx="12700" cy="738469"/>
          </a:xfrm>
          <a:prstGeom prst="curvedConnector3">
            <a:avLst>
              <a:gd name="adj1" fmla="val 20636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8" name="Oval 57"/>
          <p:cNvSpPr/>
          <p:nvPr/>
        </p:nvSpPr>
        <p:spPr bwMode="auto">
          <a:xfrm>
            <a:off x="3727090" y="1278320"/>
            <a:ext cx="2898859" cy="15796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691625" y="1278321"/>
            <a:ext cx="1915498" cy="15796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p:cxnSp>
        <p:nvCxnSpPr>
          <p:cNvPr id="65" name="Curved Connector 64"/>
          <p:cNvCxnSpPr>
            <a:stCxn id="53" idx="1"/>
            <a:endCxn id="52" idx="7"/>
          </p:cNvCxnSpPr>
          <p:nvPr/>
        </p:nvCxnSpPr>
        <p:spPr bwMode="auto">
          <a:xfrm rot="16200000" flipV="1">
            <a:off x="4506442" y="1618107"/>
            <a:ext cx="12700" cy="738469"/>
          </a:xfrm>
          <a:prstGeom prst="curvedConnector3">
            <a:avLst>
              <a:gd name="adj1" fmla="val 20636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0" name="Curved Connector 69"/>
          <p:cNvCxnSpPr>
            <a:stCxn id="54" idx="1"/>
            <a:endCxn id="53" idx="7"/>
          </p:cNvCxnSpPr>
          <p:nvPr/>
        </p:nvCxnSpPr>
        <p:spPr bwMode="auto">
          <a:xfrm rot="16200000" flipV="1">
            <a:off x="5406554" y="1618108"/>
            <a:ext cx="12700" cy="738468"/>
          </a:xfrm>
          <a:prstGeom prst="curvedConnector3">
            <a:avLst>
              <a:gd name="adj1" fmla="val 20636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6" name="AutoShape 17"/>
          <p:cNvSpPr>
            <a:spLocks/>
          </p:cNvSpPr>
          <p:nvPr/>
        </p:nvSpPr>
        <p:spPr bwMode="auto">
          <a:xfrm>
            <a:off x="2256160" y="3059669"/>
            <a:ext cx="3456595" cy="1321985"/>
          </a:xfrm>
          <a:prstGeom prst="wedgeRectCallout">
            <a:avLst>
              <a:gd name="adj1" fmla="val -8472"/>
              <a:gd name="adj2" fmla="val -106834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Since strict linearization requires each process to output only once, in this case, b or c cannot output without knowing the state of the rest of the system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37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Conditions: </a:t>
            </a:r>
            <a:r>
              <a:rPr lang="en-US" dirty="0" smtClean="0"/>
              <a:t>NID requires PD oracles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3095" y="3928265"/>
            <a:ext cx="7378284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>
                <a:lumMod val="75000"/>
              </a:schemeClr>
            </a:solidFill>
          </a:ln>
          <a:effectLst>
            <a:outerShdw blurRad="50800" dist="190500" dir="2700000" algn="tl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Theorem 3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proper solution to the linearization problem that allows </a:t>
            </a:r>
            <a:r>
              <a:rPr lang="en-US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non-existing </a:t>
            </a:r>
          </a:p>
          <a:p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identifiers 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requires a participant detector oracle.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720634" y="2919434"/>
            <a:ext cx="361295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p1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63609" y="2919434"/>
            <a:ext cx="361295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p2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416910" y="2919434"/>
            <a:ext cx="361295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p3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447959" y="2919434"/>
            <a:ext cx="361295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p4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385377" y="2919434"/>
            <a:ext cx="361295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p5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>
            <a:spLocks/>
          </p:cNvSpPr>
          <p:nvPr/>
        </p:nvSpPr>
        <p:spPr bwMode="auto">
          <a:xfrm>
            <a:off x="4579938" y="2744809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>
            <a:spLocks/>
          </p:cNvSpPr>
          <p:nvPr/>
        </p:nvSpPr>
        <p:spPr bwMode="auto">
          <a:xfrm>
            <a:off x="3679825" y="2744809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3"/>
          <p:cNvSpPr>
            <a:spLocks/>
          </p:cNvSpPr>
          <p:nvPr/>
        </p:nvSpPr>
        <p:spPr bwMode="auto">
          <a:xfrm>
            <a:off x="5480050" y="2744809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4"/>
          <p:cNvSpPr>
            <a:spLocks/>
          </p:cNvSpPr>
          <p:nvPr/>
        </p:nvSpPr>
        <p:spPr bwMode="auto">
          <a:xfrm>
            <a:off x="6380163" y="2744809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5"/>
          <p:cNvSpPr>
            <a:spLocks/>
          </p:cNvSpPr>
          <p:nvPr/>
        </p:nvSpPr>
        <p:spPr bwMode="auto">
          <a:xfrm>
            <a:off x="7280275" y="2744809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" name="Curved Connector 16"/>
          <p:cNvCxnSpPr>
            <a:stCxn id="16" idx="3"/>
            <a:endCxn id="14" idx="5"/>
          </p:cNvCxnSpPr>
          <p:nvPr/>
        </p:nvCxnSpPr>
        <p:spPr bwMode="auto">
          <a:xfrm rot="5400000">
            <a:off x="6494463" y="2120641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Curved Connector 17"/>
          <p:cNvCxnSpPr>
            <a:stCxn id="15" idx="0"/>
            <a:endCxn id="12" idx="0"/>
          </p:cNvCxnSpPr>
          <p:nvPr/>
        </p:nvCxnSpPr>
        <p:spPr bwMode="auto">
          <a:xfrm rot="16200000" flipV="1">
            <a:off x="5594351" y="1844696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Curved Connector 18"/>
          <p:cNvCxnSpPr>
            <a:stCxn id="14" idx="1"/>
            <a:endCxn id="12" idx="7"/>
          </p:cNvCxnSpPr>
          <p:nvPr/>
        </p:nvCxnSpPr>
        <p:spPr bwMode="auto">
          <a:xfrm rot="16200000" flipV="1">
            <a:off x="5144294" y="2409053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Arc 19"/>
          <p:cNvSpPr/>
          <p:nvPr/>
        </p:nvSpPr>
        <p:spPr bwMode="auto">
          <a:xfrm rot="20610304">
            <a:off x="3276600" y="2159021"/>
            <a:ext cx="914400" cy="1371600"/>
          </a:xfrm>
          <a:prstGeom prst="arc">
            <a:avLst>
              <a:gd name="adj1" fmla="val 16073327"/>
              <a:gd name="adj2" fmla="val 21521319"/>
            </a:avLst>
          </a:prstGeom>
          <a:noFill/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p:cxnSp>
        <p:nvCxnSpPr>
          <p:cNvPr id="21" name="Curved Connector 20"/>
          <p:cNvCxnSpPr>
            <a:stCxn id="22" idx="6"/>
            <a:endCxn id="12" idx="1"/>
          </p:cNvCxnSpPr>
          <p:nvPr/>
        </p:nvCxnSpPr>
        <p:spPr bwMode="auto">
          <a:xfrm>
            <a:off x="4343400" y="2197122"/>
            <a:ext cx="270016" cy="581165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2" name="Oval 21"/>
          <p:cNvSpPr>
            <a:spLocks/>
          </p:cNvSpPr>
          <p:nvPr/>
        </p:nvSpPr>
        <p:spPr bwMode="auto">
          <a:xfrm>
            <a:off x="4114800" y="2082822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" name="Curved Connector 36"/>
          <p:cNvCxnSpPr>
            <a:stCxn id="22" idx="2"/>
            <a:endCxn id="13" idx="7"/>
          </p:cNvCxnSpPr>
          <p:nvPr/>
        </p:nvCxnSpPr>
        <p:spPr bwMode="auto">
          <a:xfrm rot="10800000" flipV="1">
            <a:off x="3874948" y="2197121"/>
            <a:ext cx="239853" cy="581165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4" name="Arc 23"/>
          <p:cNvSpPr/>
          <p:nvPr/>
        </p:nvSpPr>
        <p:spPr bwMode="auto">
          <a:xfrm rot="989696" flipH="1">
            <a:off x="4319896" y="2184411"/>
            <a:ext cx="914400" cy="1371600"/>
          </a:xfrm>
          <a:prstGeom prst="arc">
            <a:avLst>
              <a:gd name="adj1" fmla="val 16073327"/>
              <a:gd name="adj2" fmla="val 21521319"/>
            </a:avLst>
          </a:prstGeom>
          <a:noFill/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473670" y="1759310"/>
            <a:ext cx="2580429" cy="1592880"/>
          </a:xfrm>
          <a:prstGeom prst="wedgeRectCallout">
            <a:avLst>
              <a:gd name="adj1" fmla="val 90489"/>
              <a:gd name="adj2" fmla="val -3288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Without PD, a process </a:t>
            </a: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p1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 be connected to</a:t>
            </a: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non-existing identifier and result in a graph to be disconnected from the higher-id processes forever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457200" y="1190625"/>
            <a:ext cx="8228013" cy="394935"/>
          </a:xfrm>
        </p:spPr>
        <p:txBody>
          <a:bodyPr/>
          <a:lstStyle/>
          <a:p>
            <a:r>
              <a:rPr lang="en-US" dirty="0" smtClean="0"/>
              <a:t>PD is required to remove the right id of process </a:t>
            </a:r>
            <a:r>
              <a:rPr lang="en-US" i="1" dirty="0" smtClean="0"/>
              <a:t>p1 </a:t>
            </a:r>
            <a:r>
              <a:rPr lang="en-US" dirty="0" smtClean="0"/>
              <a:t>and left id of process</a:t>
            </a:r>
            <a:r>
              <a:rPr lang="en-US" i="1" dirty="0" smtClean="0"/>
              <a:t> p2.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976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500" b="0" dirty="0" smtClean="0">
                <a:solidFill>
                  <a:srgbClr val="000099"/>
                </a:solidFill>
              </a:rPr>
              <a:t>Outline</a:t>
            </a:r>
            <a:endParaRPr lang="en-US" sz="2500" b="0" dirty="0">
              <a:solidFill>
                <a:srgbClr val="000099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385855" y="1219200"/>
            <a:ext cx="8180265" cy="4800600"/>
          </a:xfrm>
          <a:ln/>
        </p:spPr>
        <p:txBody>
          <a:bodyPr lIns="90000" tIns="46800" rIns="90000" bIns="46800">
            <a:noAutofit/>
          </a:bodyPr>
          <a:lstStyle/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racles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inearization problem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olution oracles</a:t>
            </a:r>
          </a:p>
          <a:p>
            <a:pPr marL="1588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necessary conditions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tx1"/>
                </a:solidFill>
              </a:rPr>
              <a:t>l</a:t>
            </a:r>
            <a:r>
              <a:rPr lang="en-US" sz="1600" dirty="0" smtClean="0">
                <a:solidFill>
                  <a:schemeClr val="tx1"/>
                </a:solidFill>
              </a:rPr>
              <a:t>inearization solutions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execution example</a:t>
            </a:r>
          </a:p>
          <a:p>
            <a:pPr marL="1588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oracle implementation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1588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060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Oracles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120" y="971080"/>
            <a:ext cx="6682470" cy="3456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necessary oracles to solve the 4 variants of the linearization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254670"/>
              </p:ext>
            </p:extLst>
          </p:nvPr>
        </p:nvGraphicFramePr>
        <p:xfrm>
          <a:off x="616285" y="1316725"/>
          <a:ext cx="7315199" cy="19202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33600"/>
                <a:gridCol w="2859050"/>
                <a:gridCol w="232254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Eventual </a:t>
                      </a:r>
                      <a:r>
                        <a:rPr lang="en-US" baseline="0" dirty="0" smtClean="0"/>
                        <a:t> Linearization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(EL)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Strict Linearization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(SL)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Existing IDs 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(EID)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WC+NSS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Non-existing</a:t>
                      </a:r>
                      <a:r>
                        <a:rPr lang="en-US" b="1" baseline="0" dirty="0" smtClean="0"/>
                        <a:t> IDs </a:t>
                      </a:r>
                      <a:br>
                        <a:rPr lang="en-US" b="1" baseline="0" dirty="0" smtClean="0"/>
                      </a:br>
                      <a:r>
                        <a:rPr lang="en-US" b="1" baseline="0" dirty="0" smtClean="0"/>
                        <a:t>(NID)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WC+PD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WC+PD+NSS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98538"/>
              </p:ext>
            </p:extLst>
          </p:nvPr>
        </p:nvGraphicFramePr>
        <p:xfrm>
          <a:off x="828466" y="4273910"/>
          <a:ext cx="7315199" cy="19202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33600"/>
                <a:gridCol w="2877299"/>
                <a:gridCol w="23043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Eventual </a:t>
                      </a:r>
                      <a:r>
                        <a:rPr lang="en-US" baseline="0" dirty="0" smtClean="0"/>
                        <a:t>Linearization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(EL)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Strict Linearization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(SL)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Existing IDs </a:t>
                      </a:r>
                      <a:br>
                        <a:rPr lang="en-US" b="1" dirty="0" smtClean="0"/>
                      </a:br>
                      <a:r>
                        <a:rPr lang="en-US" b="1" dirty="0" smtClean="0"/>
                        <a:t>(EID)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L+WC+NO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L+WC+CD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Non-existing</a:t>
                      </a:r>
                      <a:r>
                        <a:rPr lang="en-US" b="1" baseline="0" dirty="0" smtClean="0"/>
                        <a:t> IDs </a:t>
                      </a:r>
                      <a:br>
                        <a:rPr lang="en-US" b="1" baseline="0" dirty="0" smtClean="0"/>
                      </a:br>
                      <a:r>
                        <a:rPr lang="en-US" b="1" baseline="0" dirty="0" smtClean="0"/>
                        <a:t>(NID)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L+WC+NO+PD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L+WC+CD+PD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4585" y="3966669"/>
            <a:ext cx="8228013" cy="5376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1138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85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575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>
              <a:buFont typeface="Wingdings" pitchFamily="2" charset="2"/>
              <a:buNone/>
            </a:pPr>
            <a:r>
              <a:rPr lang="en-US" kern="0" dirty="0" smtClean="0"/>
              <a:t>Linearization algorithm L with a combination of oracles to solve the linearization problem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1673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500" b="0" dirty="0" smtClean="0">
                <a:solidFill>
                  <a:srgbClr val="000099"/>
                </a:solidFill>
              </a:rPr>
              <a:t>Outline</a:t>
            </a:r>
            <a:endParaRPr lang="en-US" sz="2500" b="0" dirty="0">
              <a:solidFill>
                <a:srgbClr val="000099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385855" y="1219200"/>
            <a:ext cx="8180265" cy="4800600"/>
          </a:xfrm>
          <a:ln/>
        </p:spPr>
        <p:txBody>
          <a:bodyPr lIns="90000" tIns="46800" rIns="90000" bIns="46800">
            <a:noAutofit/>
          </a:bodyPr>
          <a:lstStyle/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racles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inearization problem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olution oracles</a:t>
            </a:r>
          </a:p>
          <a:p>
            <a:pPr marL="1588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necessary conditions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inearization solutions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execution example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oracle implementation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1588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802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EL+EID Execution Example using L+WC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314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190625"/>
                <a:ext cx="8228013" cy="2924175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dirty="0" smtClean="0"/>
                  <a:t>The linearization algorithm L, linearizes a list of </a:t>
                </a:r>
                <a:r>
                  <a:rPr lang="en-US" dirty="0" smtClean="0"/>
                  <a:t>peers</a:t>
                </a:r>
              </a:p>
              <a:p>
                <a:pPr lvl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dirty="0" smtClean="0"/>
                  <a:t>actions</a:t>
                </a:r>
              </a:p>
              <a:p>
                <a:pPr lvl="2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dirty="0" smtClean="0"/>
                  <a:t>receive ID from right → set closer right neighbor or forward to right neighbor</a:t>
                </a:r>
              </a:p>
              <a:p>
                <a:pPr lvl="2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dirty="0" smtClean="0"/>
                  <a:t>receive ID from left →  set closer left neighbor or forward to left neighbor</a:t>
                </a:r>
              </a:p>
              <a:p>
                <a:pPr lvl="2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dirty="0" smtClean="0"/>
                  <a:t>true (timeout) → send ID to right and left neighbor</a:t>
                </a:r>
              </a:p>
              <a:p>
                <a:pPr lvl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endParaRPr lang="en-US" i="1" dirty="0"/>
              </a:p>
              <a:p>
                <a:pPr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i="1" dirty="0" smtClean="0"/>
                  <a:t>WC </a:t>
                </a:r>
                <a:r>
                  <a:rPr lang="en-US" dirty="0" smtClean="0"/>
                  <a:t>Oracle</a:t>
                </a:r>
                <a:r>
                  <a:rPr lang="en-US" i="1" dirty="0"/>
                  <a:t> </a:t>
                </a:r>
                <a:r>
                  <a:rPr lang="en-US" i="1" dirty="0" smtClean="0"/>
                  <a:t>actions</a:t>
                </a:r>
              </a:p>
              <a:p>
                <a:pPr lvl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𝑐h𝑎𝑛𝑛𝑒𝑙</m:t>
                    </m:r>
                    <m:r>
                      <a:rPr lang="en-US" i="1" dirty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𝑐𝑜𝑛𝑛𝑒𝑐𝑡𝑖𝑣𝑖𝑡𝑦</m:t>
                    </m:r>
                    <m:r>
                      <a:rPr lang="en-US" i="1" dirty="0">
                        <a:latin typeface="Cambria Math"/>
                      </a:rPr>
                      <m:t> (</m:t>
                    </m:r>
                    <m:r>
                      <a:rPr lang="en-US" i="1" dirty="0">
                        <a:latin typeface="Cambria Math"/>
                      </a:rPr>
                      <m:t>𝐶𝐶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graph contains disconnected </a:t>
                </a:r>
                <a:br>
                  <a:rPr lang="en-US" dirty="0"/>
                </a:br>
                <a:r>
                  <a:rPr lang="en-US" dirty="0" smtClean="0"/>
                  <a:t>components </a:t>
                </a:r>
                <a:r>
                  <a:rPr lang="en-US" dirty="0"/>
                  <a:t>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𝐶</m:t>
                    </m:r>
                    <m:r>
                      <a:rPr lang="en-US" i="1" dirty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𝐶</m:t>
                    </m:r>
                    <m:r>
                      <a:rPr lang="en-US" i="1" dirty="0">
                        <a:latin typeface="Cambria Math"/>
                      </a:rPr>
                      <m:t>2 </m:t>
                    </m:r>
                    <m:r>
                      <a:rPr lang="en-US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such that</a:t>
                </a:r>
                <a:r>
                  <a:rPr lang="en-US" dirty="0" smtClean="0">
                    <a:latin typeface="Cambria Math"/>
                  </a:rPr>
                  <a:t/>
                </a:r>
                <a:br>
                  <a:rPr lang="en-US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𝑝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1)⋀(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 ∈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)⟶</m:t>
                    </m:r>
                  </m:oMath>
                </a14:m>
                <a:r>
                  <a:rPr lang="en-US" dirty="0"/>
                  <a:t> send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𝑚𝑒𝑠𝑠𝑎𝑔𝑒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𝑝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𝑞</m:t>
                    </m:r>
                  </m:oMath>
                </a14:m>
                <a:endParaRPr lang="en-US" dirty="0"/>
              </a:p>
              <a:p>
                <a:pPr lvl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endParaRPr lang="en-US" i="1" dirty="0" smtClean="0"/>
              </a:p>
              <a:p>
                <a:pPr lvl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endParaRPr lang="en-US" dirty="0" smtClean="0"/>
              </a:p>
            </p:txBody>
          </p:sp>
        </mc:Choice>
        <mc:Fallback>
          <p:sp>
            <p:nvSpPr>
              <p:cNvPr id="1331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0625"/>
                <a:ext cx="8228013" cy="2924175"/>
              </a:xfrm>
              <a:blipFill rotWithShape="1">
                <a:blip r:embed="rId3"/>
                <a:stretch>
                  <a:fillRect l="-1333" t="-1458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29" name="AutoShape 17"/>
          <p:cNvSpPr>
            <a:spLocks/>
          </p:cNvSpPr>
          <p:nvPr/>
        </p:nvSpPr>
        <p:spPr bwMode="auto">
          <a:xfrm>
            <a:off x="6358745" y="3431454"/>
            <a:ext cx="2428641" cy="1075764"/>
          </a:xfrm>
          <a:prstGeom prst="wedgeRectCallout">
            <a:avLst>
              <a:gd name="adj1" fmla="val -59223"/>
              <a:gd name="adj2" fmla="val 130738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Starting from an arbitrary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state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processes are weakly connected except process </a:t>
            </a: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2688445" y="5542128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631420" y="5542128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4493433" y="5542128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5415770" y="5542128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6358745" y="5542128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8" name="Oval 8"/>
          <p:cNvSpPr>
            <a:spLocks/>
          </p:cNvSpPr>
          <p:nvPr/>
        </p:nvSpPr>
        <p:spPr bwMode="auto">
          <a:xfrm>
            <a:off x="3502833" y="536750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9"/>
          <p:cNvSpPr>
            <a:spLocks/>
          </p:cNvSpPr>
          <p:nvPr/>
        </p:nvSpPr>
        <p:spPr bwMode="auto">
          <a:xfrm>
            <a:off x="2602720" y="536750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10"/>
          <p:cNvSpPr>
            <a:spLocks/>
          </p:cNvSpPr>
          <p:nvPr/>
        </p:nvSpPr>
        <p:spPr bwMode="auto">
          <a:xfrm>
            <a:off x="4402945" y="536750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11"/>
          <p:cNvSpPr>
            <a:spLocks/>
          </p:cNvSpPr>
          <p:nvPr/>
        </p:nvSpPr>
        <p:spPr bwMode="auto">
          <a:xfrm>
            <a:off x="5303058" y="536750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12"/>
          <p:cNvSpPr>
            <a:spLocks/>
          </p:cNvSpPr>
          <p:nvPr/>
        </p:nvSpPr>
        <p:spPr bwMode="auto">
          <a:xfrm>
            <a:off x="6203170" y="536750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" name="Curved Connector 43"/>
          <p:cNvCxnSpPr>
            <a:stCxn id="42" idx="3"/>
            <a:endCxn id="40" idx="5"/>
          </p:cNvCxnSpPr>
          <p:nvPr/>
        </p:nvCxnSpPr>
        <p:spPr bwMode="auto">
          <a:xfrm rot="5400000">
            <a:off x="5417358" y="4743335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Curved Connector 44"/>
          <p:cNvCxnSpPr>
            <a:stCxn id="41" idx="0"/>
            <a:endCxn id="38" idx="0"/>
          </p:cNvCxnSpPr>
          <p:nvPr/>
        </p:nvCxnSpPr>
        <p:spPr bwMode="auto">
          <a:xfrm rot="16200000" flipV="1">
            <a:off x="4517246" y="4467390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Curved Connector 45"/>
          <p:cNvCxnSpPr>
            <a:stCxn id="40" idx="1"/>
            <a:endCxn id="38" idx="7"/>
          </p:cNvCxnSpPr>
          <p:nvPr/>
        </p:nvCxnSpPr>
        <p:spPr bwMode="auto">
          <a:xfrm rot="16200000" flipV="1">
            <a:off x="4067189" y="5031747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Slide Number Placeholder 1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46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EL+EID Execution Example using L+WC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314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190625"/>
                <a:ext cx="8228013" cy="2924175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dirty="0" smtClean="0"/>
                  <a:t>The linearization algorithm L, linearizes a list of </a:t>
                </a:r>
                <a:r>
                  <a:rPr lang="en-US" dirty="0" smtClean="0"/>
                  <a:t>peers</a:t>
                </a:r>
              </a:p>
              <a:p>
                <a:pPr lvl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dirty="0" smtClean="0"/>
                  <a:t>actions</a:t>
                </a:r>
              </a:p>
              <a:p>
                <a:pPr lvl="2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dirty="0" smtClean="0"/>
                  <a:t>receive ID from right → set closer right neighbor or forward to right neighbor</a:t>
                </a:r>
              </a:p>
              <a:p>
                <a:pPr lvl="2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dirty="0" smtClean="0"/>
                  <a:t>receive ID from left →  set closer left neighbor or forward to left neighbor</a:t>
                </a:r>
              </a:p>
              <a:p>
                <a:pPr lvl="2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dirty="0" smtClean="0"/>
                  <a:t>true (timeout) → send ID to right and left neighbor</a:t>
                </a:r>
              </a:p>
              <a:p>
                <a:pPr lvl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endParaRPr lang="en-US" i="1" dirty="0"/>
              </a:p>
              <a:p>
                <a:pPr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i="1" dirty="0" smtClean="0"/>
                  <a:t>WC </a:t>
                </a:r>
                <a:r>
                  <a:rPr lang="en-US" dirty="0" smtClean="0"/>
                  <a:t>Oracle</a:t>
                </a:r>
                <a:r>
                  <a:rPr lang="en-US" i="1" dirty="0"/>
                  <a:t> </a:t>
                </a:r>
                <a:r>
                  <a:rPr lang="en-US" i="1" dirty="0" smtClean="0"/>
                  <a:t>actions</a:t>
                </a:r>
              </a:p>
              <a:p>
                <a:pPr lvl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𝑐h𝑎𝑛𝑛𝑒𝑙</m:t>
                    </m:r>
                    <m:r>
                      <a:rPr lang="en-US" i="1" dirty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𝑐𝑜𝑛𝑛𝑒𝑐𝑡𝑖𝑣𝑖𝑡𝑦</m:t>
                    </m:r>
                    <m:r>
                      <a:rPr lang="en-US" i="1" dirty="0">
                        <a:latin typeface="Cambria Math"/>
                      </a:rPr>
                      <m:t> (</m:t>
                    </m:r>
                    <m:r>
                      <a:rPr lang="en-US" i="1" dirty="0">
                        <a:latin typeface="Cambria Math"/>
                      </a:rPr>
                      <m:t>𝐶𝐶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graph contains disconnected </a:t>
                </a:r>
                <a:br>
                  <a:rPr lang="en-US" dirty="0"/>
                </a:br>
                <a:r>
                  <a:rPr lang="en-US" dirty="0" smtClean="0"/>
                  <a:t>components </a:t>
                </a:r>
                <a:r>
                  <a:rPr lang="en-US" dirty="0"/>
                  <a:t>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𝐶</m:t>
                    </m:r>
                    <m:r>
                      <a:rPr lang="en-US" i="1" dirty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𝐶</m:t>
                    </m:r>
                    <m:r>
                      <a:rPr lang="en-US" i="1" dirty="0">
                        <a:latin typeface="Cambria Math"/>
                      </a:rPr>
                      <m:t>2 </m:t>
                    </m:r>
                    <m:r>
                      <a:rPr lang="en-US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such that</a:t>
                </a:r>
                <a:r>
                  <a:rPr lang="en-US" dirty="0" smtClean="0">
                    <a:latin typeface="Cambria Math"/>
                  </a:rPr>
                  <a:t/>
                </a:r>
                <a:br>
                  <a:rPr lang="en-US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𝑝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1)⋀(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 ∈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)⟶</m:t>
                    </m:r>
                  </m:oMath>
                </a14:m>
                <a:r>
                  <a:rPr lang="en-US" dirty="0"/>
                  <a:t> send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𝑚𝑒𝑠𝑠𝑎𝑔𝑒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𝑝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𝑞</m:t>
                    </m:r>
                  </m:oMath>
                </a14:m>
                <a:endParaRPr lang="en-US" dirty="0"/>
              </a:p>
              <a:p>
                <a:pPr lvl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endParaRPr lang="en-US" i="1" dirty="0" smtClean="0"/>
              </a:p>
              <a:p>
                <a:pPr lvl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endParaRPr lang="en-US" dirty="0" smtClean="0"/>
              </a:p>
            </p:txBody>
          </p:sp>
        </mc:Choice>
        <mc:Fallback>
          <p:sp>
            <p:nvSpPr>
              <p:cNvPr id="1331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0625"/>
                <a:ext cx="8228013" cy="2924175"/>
              </a:xfrm>
              <a:blipFill rotWithShape="1">
                <a:blip r:embed="rId3"/>
                <a:stretch>
                  <a:fillRect l="-1333" t="-1458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29" name="AutoShape 17"/>
              <p:cNvSpPr>
                <a:spLocks/>
              </p:cNvSpPr>
              <p:nvPr/>
            </p:nvSpPr>
            <p:spPr bwMode="auto">
              <a:xfrm>
                <a:off x="6621490" y="4141372"/>
                <a:ext cx="940009" cy="337100"/>
              </a:xfrm>
              <a:prstGeom prst="wedgeRectCallout">
                <a:avLst>
                  <a:gd name="adj1" fmla="val -46672"/>
                  <a:gd name="adj2" fmla="val 191017"/>
                </a:avLst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90000" tIns="45000" rIns="90000" bIns="45000" anchor="ctr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en-US" sz="1600" i="1" dirty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1600" i="1" dirty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US" sz="1600" b="0" i="1" dirty="0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US" sz="16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329" name="AutoShap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21490" y="4141372"/>
                <a:ext cx="940009" cy="337100"/>
              </a:xfrm>
              <a:prstGeom prst="wedgeRectCallout">
                <a:avLst>
                  <a:gd name="adj1" fmla="val -46672"/>
                  <a:gd name="adj2" fmla="val 191017"/>
                </a:avLst>
              </a:prstGeom>
              <a:blipFill rotWithShape="1">
                <a:blip r:embed="rId4"/>
                <a:stretch>
                  <a:fillRect/>
                </a:stretch>
              </a:blipFill>
              <a:ln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2688445" y="5542128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631420" y="5542128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4493433" y="5542128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5415770" y="5542128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6358745" y="5542128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8" name="Oval 8"/>
          <p:cNvSpPr>
            <a:spLocks/>
          </p:cNvSpPr>
          <p:nvPr/>
        </p:nvSpPr>
        <p:spPr bwMode="auto">
          <a:xfrm>
            <a:off x="3502833" y="536750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9"/>
          <p:cNvSpPr>
            <a:spLocks/>
          </p:cNvSpPr>
          <p:nvPr/>
        </p:nvSpPr>
        <p:spPr bwMode="auto">
          <a:xfrm>
            <a:off x="2602720" y="536750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10"/>
          <p:cNvSpPr>
            <a:spLocks/>
          </p:cNvSpPr>
          <p:nvPr/>
        </p:nvSpPr>
        <p:spPr bwMode="auto">
          <a:xfrm>
            <a:off x="4402945" y="536750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11"/>
          <p:cNvSpPr>
            <a:spLocks/>
          </p:cNvSpPr>
          <p:nvPr/>
        </p:nvSpPr>
        <p:spPr bwMode="auto">
          <a:xfrm>
            <a:off x="5303058" y="536750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12"/>
          <p:cNvSpPr>
            <a:spLocks/>
          </p:cNvSpPr>
          <p:nvPr/>
        </p:nvSpPr>
        <p:spPr bwMode="auto">
          <a:xfrm>
            <a:off x="6203170" y="5367503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" name="Curved Connector 43"/>
          <p:cNvCxnSpPr>
            <a:stCxn id="42" idx="3"/>
            <a:endCxn id="40" idx="5"/>
          </p:cNvCxnSpPr>
          <p:nvPr/>
        </p:nvCxnSpPr>
        <p:spPr bwMode="auto">
          <a:xfrm rot="5400000">
            <a:off x="5417358" y="4743335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Curved Connector 44"/>
          <p:cNvCxnSpPr>
            <a:stCxn id="41" idx="0"/>
            <a:endCxn id="38" idx="0"/>
          </p:cNvCxnSpPr>
          <p:nvPr/>
        </p:nvCxnSpPr>
        <p:spPr bwMode="auto">
          <a:xfrm rot="16200000" flipV="1">
            <a:off x="4517246" y="4467390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Curved Connector 45"/>
          <p:cNvCxnSpPr>
            <a:stCxn id="40" idx="1"/>
            <a:endCxn id="38" idx="7"/>
          </p:cNvCxnSpPr>
          <p:nvPr/>
        </p:nvCxnSpPr>
        <p:spPr bwMode="auto">
          <a:xfrm rot="16200000" flipV="1">
            <a:off x="4067189" y="5031747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Slide Number Placeholder 1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Oval 1"/>
          <p:cNvSpPr/>
          <p:nvPr/>
        </p:nvSpPr>
        <p:spPr bwMode="auto">
          <a:xfrm>
            <a:off x="3370866" y="4691959"/>
            <a:ext cx="3715943" cy="15796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152485" y="4691960"/>
            <a:ext cx="1218381" cy="15796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AutoShape 17"/>
              <p:cNvSpPr>
                <a:spLocks/>
              </p:cNvSpPr>
              <p:nvPr/>
            </p:nvSpPr>
            <p:spPr bwMode="auto">
              <a:xfrm>
                <a:off x="1115550" y="4356032"/>
                <a:ext cx="940009" cy="337100"/>
              </a:xfrm>
              <a:prstGeom prst="wedgeRectCallout">
                <a:avLst>
                  <a:gd name="adj1" fmla="val 66816"/>
                  <a:gd name="adj2" fmla="val 183482"/>
                </a:avLst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90000" tIns="45000" rIns="90000" bIns="45000" anchor="ctr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1600" i="1" dirty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1600" i="1" dirty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US" sz="1600" i="1" dirty="0"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en-US" sz="16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AutoShap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5550" y="4356032"/>
                <a:ext cx="940009" cy="337100"/>
              </a:xfrm>
              <a:prstGeom prst="wedgeRectCallout">
                <a:avLst>
                  <a:gd name="adj1" fmla="val 66816"/>
                  <a:gd name="adj2" fmla="val 183482"/>
                </a:avLst>
              </a:prstGeom>
              <a:blipFill rotWithShape="1">
                <a:blip r:embed="rId5"/>
                <a:stretch>
                  <a:fillRect/>
                </a:stretch>
              </a:blipFill>
              <a:ln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97355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1" y="1190625"/>
            <a:ext cx="8070514" cy="52863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/>
              <a:t>Fundamental limits on construction of structured peer-to-peer systems in asynchronous</a:t>
            </a:r>
            <a:r>
              <a:rPr lang="en-US" sz="1400" baseline="50000" dirty="0"/>
              <a:t> [1]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inability to connect a disconnected network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discard peer identifiers that are not present in the </a:t>
            </a:r>
            <a:r>
              <a:rPr lang="en-US" dirty="0" smtClean="0"/>
              <a:t>system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Studying these limits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identify </a:t>
            </a:r>
            <a:r>
              <a:rPr lang="en-US" dirty="0"/>
              <a:t>peer-to-peer system specific oracles and isolate the source of impossibility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show </a:t>
            </a:r>
            <a:r>
              <a:rPr lang="en-US" dirty="0" err="1"/>
              <a:t>minimality</a:t>
            </a:r>
            <a:r>
              <a:rPr lang="en-US" dirty="0"/>
              <a:t> of oracles and proving their necessity for solution existence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provide an oracle-based algorithm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Why Linearization (topological sort)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foundational for most </a:t>
            </a:r>
            <a:r>
              <a:rPr lang="en-US" dirty="0"/>
              <a:t>popular peer-to-peer </a:t>
            </a:r>
            <a:r>
              <a:rPr lang="en-US" dirty="0" smtClean="0"/>
              <a:t>systems as construction starts with topologically sorting the peers in the system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similar to consensus as one can observe </a:t>
            </a:r>
            <a:r>
              <a:rPr lang="en-US" dirty="0"/>
              <a:t>how </a:t>
            </a:r>
            <a:r>
              <a:rPr lang="en-US" dirty="0" smtClean="0"/>
              <a:t>it pertain </a:t>
            </a:r>
            <a:r>
              <a:rPr lang="en-US" dirty="0"/>
              <a:t>to all peer-to-peer </a:t>
            </a:r>
            <a:r>
              <a:rPr lang="en-US" dirty="0" smtClean="0"/>
              <a:t>systems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30765" y="5624008"/>
            <a:ext cx="6605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Rizal </a:t>
            </a:r>
            <a:r>
              <a:rPr lang="en-US" sz="1200" dirty="0" err="1" smtClean="0">
                <a:solidFill>
                  <a:schemeClr val="tx1"/>
                </a:solidFill>
              </a:rPr>
              <a:t>Mohd</a:t>
            </a:r>
            <a:r>
              <a:rPr lang="en-US" sz="1200" dirty="0" smtClean="0">
                <a:solidFill>
                  <a:schemeClr val="tx1"/>
                </a:solidFill>
              </a:rPr>
              <a:t> Nor, Mikhail </a:t>
            </a:r>
            <a:r>
              <a:rPr lang="en-US" sz="1200" dirty="0" err="1" smtClean="0">
                <a:solidFill>
                  <a:schemeClr val="tx1"/>
                </a:solidFill>
              </a:rPr>
              <a:t>Nesterenko</a:t>
            </a:r>
            <a:r>
              <a:rPr lang="en-US" sz="1200" dirty="0" smtClean="0">
                <a:solidFill>
                  <a:schemeClr val="tx1"/>
                </a:solidFill>
              </a:rPr>
              <a:t>, and Christian </a:t>
            </a:r>
            <a:r>
              <a:rPr lang="en-US" sz="1200" dirty="0" err="1" smtClean="0">
                <a:solidFill>
                  <a:schemeClr val="tx1"/>
                </a:solidFill>
              </a:rPr>
              <a:t>Scheideler</a:t>
            </a:r>
            <a:r>
              <a:rPr lang="en-US" sz="1200" dirty="0" smtClean="0">
                <a:solidFill>
                  <a:schemeClr val="tx1"/>
                </a:solidFill>
              </a:rPr>
              <a:t>. Corona: A stabilizing deterministic message-passing skip list. In 13</a:t>
            </a:r>
            <a:r>
              <a:rPr lang="en-US" sz="1200" baseline="30000" dirty="0" smtClean="0">
                <a:solidFill>
                  <a:schemeClr val="tx1"/>
                </a:solidFill>
              </a:rPr>
              <a:t>th</a:t>
            </a:r>
            <a:r>
              <a:rPr lang="en-US" sz="1200" dirty="0" smtClean="0">
                <a:solidFill>
                  <a:schemeClr val="tx1"/>
                </a:solidFill>
              </a:rPr>
              <a:t>. International Symposium on Stabilization, Safety and security of Distributed Systems (SSS) pages 356-370, October 2011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1778" y="5609921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[1]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EL+EID Execution Example using L+WC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38" name="Rectangle 2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dirty="0" smtClean="0"/>
                  <a:t>Since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+mj-lt"/>
                    <a:cs typeface="Times New Roman" pitchFamily="18" charset="0"/>
                  </a:rPr>
                  <a:t>and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/>
                  <a:t>disconnected, WC is enabled at process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endParaRPr lang="en-US" dirty="0"/>
              </a:p>
              <a:p>
                <a:pPr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i="1" dirty="0" smtClean="0"/>
                  <a:t>WC </a:t>
                </a:r>
                <a:r>
                  <a:rPr lang="en-US" dirty="0"/>
                  <a:t>Oracle</a:t>
                </a:r>
                <a:r>
                  <a:rPr lang="en-US" i="1" dirty="0"/>
                  <a:t> actions</a:t>
                </a:r>
              </a:p>
              <a:p>
                <a:pPr lvl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𝑐h𝑎𝑛𝑛𝑒𝑙</m:t>
                    </m:r>
                    <m:r>
                      <a:rPr lang="en-US" i="1" dirty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𝑐𝑜𝑛𝑛𝑒𝑐𝑡𝑖𝑣𝑖𝑡𝑦</m:t>
                    </m:r>
                    <m:r>
                      <a:rPr lang="en-US" i="1" dirty="0">
                        <a:latin typeface="Cambria Math"/>
                      </a:rPr>
                      <m:t> (</m:t>
                    </m:r>
                    <m:r>
                      <a:rPr lang="en-US" i="1" dirty="0">
                        <a:latin typeface="Cambria Math"/>
                      </a:rPr>
                      <m:t>𝐶𝐶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graph contains disconnected </a:t>
                </a:r>
                <a:br>
                  <a:rPr lang="en-US" dirty="0"/>
                </a:br>
                <a:r>
                  <a:rPr lang="en-US" dirty="0"/>
                  <a:t>components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𝐶</m:t>
                    </m:r>
                    <m:r>
                      <a:rPr lang="en-US" i="1" dirty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𝐶</m:t>
                    </m:r>
                    <m:r>
                      <a:rPr lang="en-US" i="1" dirty="0">
                        <a:latin typeface="Cambria Math"/>
                      </a:rPr>
                      <m:t>2 </m:t>
                    </m:r>
                    <m:r>
                      <a:rPr lang="en-US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such that</a:t>
                </a:r>
                <a:r>
                  <a:rPr lang="en-US" dirty="0">
                    <a:latin typeface="Cambria Math"/>
                  </a:rPr>
                  <a:t/>
                </a:r>
                <a:br>
                  <a:rPr lang="en-US" dirty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b="0" i="1" dirty="0" smtClean="0">
                        <a:latin typeface="Cambria Math"/>
                      </a:rPr>
                      <m:t>𝑎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1)⋀(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𝑒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 ∈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)⟶</m:t>
                    </m:r>
                  </m:oMath>
                </a14:m>
                <a:r>
                  <a:rPr lang="en-US" dirty="0"/>
                  <a:t> send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𝑚𝑒𝑠𝑠𝑎𝑔𝑒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b="0" i="1" dirty="0" smtClean="0">
                        <a:latin typeface="Cambria Math"/>
                      </a:rPr>
                      <m:t>𝑎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𝑒</m:t>
                    </m:r>
                  </m:oMath>
                </a14:m>
                <a:endParaRPr lang="en-US" dirty="0" smtClean="0"/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1433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333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2676001" y="5552142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3618976" y="5552142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4480989" y="5552142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5403326" y="5552142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6346301" y="5552142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1" name="Oval 8"/>
          <p:cNvSpPr>
            <a:spLocks/>
          </p:cNvSpPr>
          <p:nvPr/>
        </p:nvSpPr>
        <p:spPr bwMode="auto">
          <a:xfrm>
            <a:off x="3490389" y="5377517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9"/>
          <p:cNvSpPr>
            <a:spLocks/>
          </p:cNvSpPr>
          <p:nvPr/>
        </p:nvSpPr>
        <p:spPr bwMode="auto">
          <a:xfrm>
            <a:off x="2590276" y="5377517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10"/>
          <p:cNvSpPr>
            <a:spLocks/>
          </p:cNvSpPr>
          <p:nvPr/>
        </p:nvSpPr>
        <p:spPr bwMode="auto">
          <a:xfrm>
            <a:off x="4390501" y="5377517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11"/>
          <p:cNvSpPr>
            <a:spLocks/>
          </p:cNvSpPr>
          <p:nvPr/>
        </p:nvSpPr>
        <p:spPr bwMode="auto">
          <a:xfrm>
            <a:off x="5290614" y="5377517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12"/>
          <p:cNvSpPr>
            <a:spLocks/>
          </p:cNvSpPr>
          <p:nvPr/>
        </p:nvSpPr>
        <p:spPr bwMode="auto">
          <a:xfrm>
            <a:off x="6190726" y="5377517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6" name="Curved Connector 65"/>
          <p:cNvCxnSpPr>
            <a:stCxn id="62" idx="7"/>
            <a:endCxn id="65" idx="1"/>
          </p:cNvCxnSpPr>
          <p:nvPr/>
        </p:nvCxnSpPr>
        <p:spPr bwMode="auto">
          <a:xfrm rot="5400000" flipH="1" flipV="1">
            <a:off x="4504801" y="3691592"/>
            <a:ext cx="1588" cy="3438806"/>
          </a:xfrm>
          <a:prstGeom prst="curvedConnector3">
            <a:avLst>
              <a:gd name="adj1" fmla="val 33298373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Curved Connector 66"/>
          <p:cNvCxnSpPr>
            <a:stCxn id="65" idx="3"/>
            <a:endCxn id="63" idx="5"/>
          </p:cNvCxnSpPr>
          <p:nvPr/>
        </p:nvCxnSpPr>
        <p:spPr bwMode="auto">
          <a:xfrm rot="5400000">
            <a:off x="5404914" y="4753349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Curved Connector 67"/>
          <p:cNvCxnSpPr>
            <a:stCxn id="64" idx="0"/>
            <a:endCxn id="61" idx="0"/>
          </p:cNvCxnSpPr>
          <p:nvPr/>
        </p:nvCxnSpPr>
        <p:spPr bwMode="auto">
          <a:xfrm rot="16200000" flipV="1">
            <a:off x="4504802" y="4477404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Curved Connector 68"/>
          <p:cNvCxnSpPr>
            <a:stCxn id="63" idx="1"/>
            <a:endCxn id="61" idx="7"/>
          </p:cNvCxnSpPr>
          <p:nvPr/>
        </p:nvCxnSpPr>
        <p:spPr bwMode="auto">
          <a:xfrm rot="16200000" flipV="1">
            <a:off x="4054745" y="5041761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2667130" y="5027613"/>
            <a:ext cx="271462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20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AutoShape 17"/>
              <p:cNvSpPr>
                <a:spLocks/>
              </p:cNvSpPr>
              <p:nvPr/>
            </p:nvSpPr>
            <p:spPr bwMode="auto">
              <a:xfrm>
                <a:off x="6621490" y="4141372"/>
                <a:ext cx="940009" cy="337100"/>
              </a:xfrm>
              <a:prstGeom prst="wedgeRectCallout">
                <a:avLst>
                  <a:gd name="adj1" fmla="val -46672"/>
                  <a:gd name="adj2" fmla="val 191017"/>
                </a:avLst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90000" tIns="45000" rIns="90000" bIns="45000" anchor="ctr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en-US" sz="1600" i="1" dirty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1600" i="1" dirty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US" sz="1600" b="0" i="1" dirty="0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US" sz="16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AutoShap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21490" y="4141372"/>
                <a:ext cx="940009" cy="337100"/>
              </a:xfrm>
              <a:prstGeom prst="wedgeRectCallout">
                <a:avLst>
                  <a:gd name="adj1" fmla="val -46672"/>
                  <a:gd name="adj2" fmla="val 191017"/>
                </a:avLst>
              </a:prstGeom>
              <a:blipFill rotWithShape="1">
                <a:blip r:embed="rId4"/>
                <a:stretch>
                  <a:fillRect/>
                </a:stretch>
              </a:blipFill>
              <a:ln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 bwMode="auto">
          <a:xfrm>
            <a:off x="3370866" y="4691959"/>
            <a:ext cx="3715943" cy="15796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2152485" y="4691960"/>
            <a:ext cx="1218381" cy="15796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AutoShape 17"/>
              <p:cNvSpPr>
                <a:spLocks/>
              </p:cNvSpPr>
              <p:nvPr/>
            </p:nvSpPr>
            <p:spPr bwMode="auto">
              <a:xfrm>
                <a:off x="731500" y="5079459"/>
                <a:ext cx="940009" cy="337100"/>
              </a:xfrm>
              <a:prstGeom prst="wedgeRectCallout">
                <a:avLst>
                  <a:gd name="adj1" fmla="val 100592"/>
                  <a:gd name="adj2" fmla="val 130738"/>
                </a:avLst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90000" tIns="45000" rIns="90000" bIns="45000" anchor="ctr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1600" i="1" dirty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1600" i="1" dirty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US" sz="1600" i="1" dirty="0"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en-US" sz="16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AutoShap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500" y="5079459"/>
                <a:ext cx="940009" cy="337100"/>
              </a:xfrm>
              <a:prstGeom prst="wedgeRectCallout">
                <a:avLst>
                  <a:gd name="adj1" fmla="val 100592"/>
                  <a:gd name="adj2" fmla="val 130738"/>
                </a:avLst>
              </a:prstGeom>
              <a:blipFill rotWithShape="1">
                <a:blip r:embed="rId5"/>
                <a:stretch>
                  <a:fillRect/>
                </a:stretch>
              </a:blipFill>
              <a:ln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ular Callout 25"/>
          <p:cNvSpPr/>
          <p:nvPr/>
        </p:nvSpPr>
        <p:spPr bwMode="auto">
          <a:xfrm>
            <a:off x="1193695" y="3673358"/>
            <a:ext cx="2561011" cy="805114"/>
          </a:xfrm>
          <a:prstGeom prst="wedgeRectCallout">
            <a:avLst>
              <a:gd name="adj1" fmla="val -5006"/>
              <a:gd name="adj2" fmla="val 149641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/>
              <a:t>Node a WC oracle is enabled and node </a:t>
            </a:r>
            <a:r>
              <a:rPr lang="en-US" sz="1600" i="1" dirty="0"/>
              <a:t>a</a:t>
            </a:r>
            <a:r>
              <a:rPr lang="en-US" sz="1600" dirty="0"/>
              <a:t> sends its ID to node </a:t>
            </a:r>
            <a:r>
              <a:rPr lang="en-US" sz="1600" i="1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83329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00115 C 0.00973 -0.00833 0.01979 -0.01504 0.03038 -0.02037 C 0.04098 -0.02569 0.05157 -0.02963 0.06354 -0.03356 C 0.07552 -0.0375 0.08872 -0.04189 0.10278 -0.04467 C 0.11684 -0.04791 0.13212 -0.05023 0.14723 -0.05162 C 0.16268 -0.05301 0.179 -0.05393 0.19445 -0.05393 C 0.2099 -0.0537 0.22049 -0.0537 0.23993 -0.05046 C 0.2592 -0.04722 0.29028 -0.04097 0.30973 -0.03472 C 0.32917 -0.0287 0.34497 -0.02129 0.35695 -0.01365 C 0.36875 -0.00601 0.375 0.00232 0.3816 0.01135 " pathEditMode="relative" rAng="0" ptsTypes="aaaaaaaaaA">
                                      <p:cBhvr>
                                        <p:cTn id="1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0" y="-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EL+EID Execution Example using L+WC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starting from this state, processes </a:t>
            </a:r>
            <a:r>
              <a:rPr lang="en-US" dirty="0"/>
              <a:t>are weakly </a:t>
            </a:r>
            <a:r>
              <a:rPr lang="en-US" dirty="0" smtClean="0"/>
              <a:t>connected and </a:t>
            </a:r>
            <a:r>
              <a:rPr lang="en-US" i="1" dirty="0" smtClean="0"/>
              <a:t>WC </a:t>
            </a:r>
            <a:r>
              <a:rPr lang="en-US" dirty="0" smtClean="0"/>
              <a:t>is never enabled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the only actions enabled are the actions of the linearization algorithm </a:t>
            </a:r>
            <a:r>
              <a:rPr lang="en-US" i="1" dirty="0" smtClean="0"/>
              <a:t>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actions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receive ID from right → set closer right neighbor or forward to right neighbor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receive ID from left →  set closer left neighbor or forward to left neighbor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true (timeout) → send ID to right and left neighbor</a:t>
            </a:r>
            <a:endParaRPr lang="en-US" i="1" dirty="0"/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676525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619500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4481513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5403850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6346825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6" name="Oval 8"/>
          <p:cNvSpPr>
            <a:spLocks/>
          </p:cNvSpPr>
          <p:nvPr/>
        </p:nvSpPr>
        <p:spPr bwMode="auto">
          <a:xfrm>
            <a:off x="3490913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9"/>
          <p:cNvSpPr>
            <a:spLocks/>
          </p:cNvSpPr>
          <p:nvPr/>
        </p:nvSpPr>
        <p:spPr bwMode="auto">
          <a:xfrm>
            <a:off x="2590800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10"/>
          <p:cNvSpPr>
            <a:spLocks/>
          </p:cNvSpPr>
          <p:nvPr/>
        </p:nvSpPr>
        <p:spPr bwMode="auto">
          <a:xfrm>
            <a:off x="4391025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11"/>
          <p:cNvSpPr>
            <a:spLocks/>
          </p:cNvSpPr>
          <p:nvPr/>
        </p:nvSpPr>
        <p:spPr bwMode="auto">
          <a:xfrm>
            <a:off x="5291138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12"/>
          <p:cNvSpPr>
            <a:spLocks/>
          </p:cNvSpPr>
          <p:nvPr/>
        </p:nvSpPr>
        <p:spPr bwMode="auto">
          <a:xfrm>
            <a:off x="6191250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" name="Curved Connector 40"/>
          <p:cNvCxnSpPr>
            <a:stCxn id="37" idx="7"/>
            <a:endCxn id="40" idx="1"/>
          </p:cNvCxnSpPr>
          <p:nvPr/>
        </p:nvCxnSpPr>
        <p:spPr bwMode="auto">
          <a:xfrm rot="5400000" flipH="1" flipV="1">
            <a:off x="4505325" y="3691591"/>
            <a:ext cx="1588" cy="3438806"/>
          </a:xfrm>
          <a:prstGeom prst="curvedConnector3">
            <a:avLst>
              <a:gd name="adj1" fmla="val 3329837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Curved Connector 41"/>
          <p:cNvCxnSpPr>
            <a:stCxn id="40" idx="3"/>
            <a:endCxn id="38" idx="5"/>
          </p:cNvCxnSpPr>
          <p:nvPr/>
        </p:nvCxnSpPr>
        <p:spPr bwMode="auto">
          <a:xfrm rot="5400000">
            <a:off x="5405438" y="4753348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Curved Connector 42"/>
          <p:cNvCxnSpPr>
            <a:stCxn id="39" idx="0"/>
            <a:endCxn id="36" idx="0"/>
          </p:cNvCxnSpPr>
          <p:nvPr/>
        </p:nvCxnSpPr>
        <p:spPr bwMode="auto">
          <a:xfrm rot="16200000" flipV="1">
            <a:off x="4505326" y="4477403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Curved Connector 43"/>
          <p:cNvCxnSpPr>
            <a:stCxn id="38" idx="1"/>
            <a:endCxn id="36" idx="7"/>
          </p:cNvCxnSpPr>
          <p:nvPr/>
        </p:nvCxnSpPr>
        <p:spPr bwMode="auto">
          <a:xfrm rot="16200000" flipV="1">
            <a:off x="4055269" y="5041760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6096000" y="5562600"/>
            <a:ext cx="271462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1" name="Rectangular Callout 20"/>
          <p:cNvSpPr/>
          <p:nvPr/>
        </p:nvSpPr>
        <p:spPr bwMode="auto">
          <a:xfrm>
            <a:off x="7000640" y="3808475"/>
            <a:ext cx="1517900" cy="840334"/>
          </a:xfrm>
          <a:prstGeom prst="wedgeRectCallout">
            <a:avLst>
              <a:gd name="adj1" fmla="val -83943"/>
              <a:gd name="adj2" fmla="val 126618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Node </a:t>
            </a: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receive </a:t>
            </a:r>
            <a:r>
              <a:rPr lang="en-US" sz="16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's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ID, forward to </a:t>
            </a: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467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4.07407E-6 C -0.0092 0.0044 -0.0184 0.00903 -0.02916 0.01204 C -0.03992 0.01505 -0.05225 0.01713 -0.06423 0.01875 C -0.07621 0.02037 -0.08854 0.02153 -0.10086 0.02106 C -0.11319 0.0206 -0.12899 0.01805 -0.13836 0.01551 C -0.14774 0.01296 -0.15277 0.00926 -0.15763 0.00555 " pathEditMode="relative" ptsTypes="aaaaaA">
                                      <p:cBhvr>
                                        <p:cTn id="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ular Callout 20"/>
          <p:cNvSpPr/>
          <p:nvPr/>
        </p:nvSpPr>
        <p:spPr bwMode="auto">
          <a:xfrm>
            <a:off x="6530655" y="3236975"/>
            <a:ext cx="1497795" cy="830997"/>
          </a:xfrm>
          <a:prstGeom prst="wedgeRectCallout">
            <a:avLst>
              <a:gd name="adj1" fmla="val -170066"/>
              <a:gd name="adj2" fmla="val 19524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Node </a:t>
            </a: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receive </a:t>
            </a:r>
            <a:b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's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ID, forward to </a:t>
            </a: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EL+EID Execution Example using L+WC</a:t>
            </a:r>
            <a:endParaRPr 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the only actions enabled are the actions of the linearization algorithm </a:t>
            </a:r>
            <a:r>
              <a:rPr lang="en-US" i="1" dirty="0"/>
              <a:t>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actions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receive ID from right → set closer right neighbor or forward to right neighbor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receive ID from left →  set closer left neighbor or forward to left neighbor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true (timeout) → send ID to right and left neighbor</a:t>
            </a:r>
            <a:endParaRPr lang="en-US" i="1" dirty="0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785409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3728384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4590397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5512734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6455709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5" name="Oval 8"/>
          <p:cNvSpPr>
            <a:spLocks/>
          </p:cNvSpPr>
          <p:nvPr/>
        </p:nvSpPr>
        <p:spPr bwMode="auto">
          <a:xfrm>
            <a:off x="3599797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9"/>
          <p:cNvSpPr>
            <a:spLocks/>
          </p:cNvSpPr>
          <p:nvPr/>
        </p:nvSpPr>
        <p:spPr bwMode="auto">
          <a:xfrm>
            <a:off x="2699684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10"/>
          <p:cNvSpPr>
            <a:spLocks/>
          </p:cNvSpPr>
          <p:nvPr/>
        </p:nvSpPr>
        <p:spPr bwMode="auto">
          <a:xfrm>
            <a:off x="4499909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11"/>
          <p:cNvSpPr>
            <a:spLocks/>
          </p:cNvSpPr>
          <p:nvPr/>
        </p:nvSpPr>
        <p:spPr bwMode="auto">
          <a:xfrm>
            <a:off x="5400022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12"/>
          <p:cNvSpPr>
            <a:spLocks/>
          </p:cNvSpPr>
          <p:nvPr/>
        </p:nvSpPr>
        <p:spPr bwMode="auto">
          <a:xfrm>
            <a:off x="6300134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0" name="Curved Connector 69"/>
          <p:cNvCxnSpPr>
            <a:stCxn id="66" idx="7"/>
            <a:endCxn id="69" idx="1"/>
          </p:cNvCxnSpPr>
          <p:nvPr/>
        </p:nvCxnSpPr>
        <p:spPr bwMode="auto">
          <a:xfrm rot="5400000" flipH="1" flipV="1">
            <a:off x="4614209" y="3691591"/>
            <a:ext cx="1588" cy="3438806"/>
          </a:xfrm>
          <a:prstGeom prst="curvedConnector3">
            <a:avLst>
              <a:gd name="adj1" fmla="val 3329837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Curved Connector 70"/>
          <p:cNvCxnSpPr>
            <a:stCxn id="69" idx="3"/>
            <a:endCxn id="67" idx="5"/>
          </p:cNvCxnSpPr>
          <p:nvPr/>
        </p:nvCxnSpPr>
        <p:spPr bwMode="auto">
          <a:xfrm rot="5400000">
            <a:off x="5514322" y="4753348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Curved Connector 71"/>
          <p:cNvCxnSpPr>
            <a:stCxn id="68" idx="0"/>
            <a:endCxn id="65" idx="0"/>
          </p:cNvCxnSpPr>
          <p:nvPr/>
        </p:nvCxnSpPr>
        <p:spPr bwMode="auto">
          <a:xfrm rot="16200000" flipV="1">
            <a:off x="4614210" y="4477403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Curved Connector 72"/>
          <p:cNvCxnSpPr>
            <a:stCxn id="67" idx="1"/>
            <a:endCxn id="65" idx="7"/>
          </p:cNvCxnSpPr>
          <p:nvPr/>
        </p:nvCxnSpPr>
        <p:spPr bwMode="auto">
          <a:xfrm rot="16200000" flipV="1">
            <a:off x="4164153" y="5041760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 Box 18"/>
          <p:cNvSpPr txBox="1">
            <a:spLocks noChangeArrowheads="1"/>
          </p:cNvSpPr>
          <p:nvPr/>
        </p:nvSpPr>
        <p:spPr bwMode="auto">
          <a:xfrm>
            <a:off x="4300538" y="5181600"/>
            <a:ext cx="271462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73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C -0.00313 -0.00278 -0.00608 -0.00532 -0.0099 -0.00671 C -0.01372 -0.0081 -0.01806 -0.0081 -0.02327 -0.00764 C -0.02847 -0.00718 -0.03681 -0.00764 -0.04167 -0.0044 C -0.04653 -0.00116 -0.0507 0.00949 -0.05243 0.01227 " pathEditMode="relative" ptsTypes="aaaaA">
                                      <p:cBhvr>
                                        <p:cTn id="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ular Callout 20"/>
          <p:cNvSpPr/>
          <p:nvPr/>
        </p:nvSpPr>
        <p:spPr bwMode="auto">
          <a:xfrm>
            <a:off x="501070" y="3621025"/>
            <a:ext cx="1382581" cy="1077218"/>
          </a:xfrm>
          <a:prstGeom prst="wedgeRectCallout">
            <a:avLst>
              <a:gd name="adj1" fmla="val 171280"/>
              <a:gd name="adj2" fmla="val 9618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Node </a:t>
            </a: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receive </a:t>
            </a:r>
            <a:r>
              <a:rPr lang="en-US" sz="16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's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ID, set its new left neighbor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EL+EID Execution Example using L+WC</a:t>
            </a:r>
            <a:endParaRPr lang="en-US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the only actions enabled are the actions of the linearization algorithm </a:t>
            </a:r>
            <a:r>
              <a:rPr lang="en-US" i="1" dirty="0"/>
              <a:t>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actions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receive ID from right → set closer right neighbor or forward to right neighbor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receive ID from left →  set closer left neighbor or forward to left neighbor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true (timeout) → send ID to right and left neighbor</a:t>
            </a:r>
            <a:endParaRPr lang="en-US" i="1" dirty="0"/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785409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3728384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4590397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4" name="Text Box 6"/>
          <p:cNvSpPr txBox="1">
            <a:spLocks noChangeArrowheads="1"/>
          </p:cNvSpPr>
          <p:nvPr/>
        </p:nvSpPr>
        <p:spPr bwMode="auto">
          <a:xfrm>
            <a:off x="5512734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5" name="Text Box 7"/>
          <p:cNvSpPr txBox="1">
            <a:spLocks noChangeArrowheads="1"/>
          </p:cNvSpPr>
          <p:nvPr/>
        </p:nvSpPr>
        <p:spPr bwMode="auto">
          <a:xfrm>
            <a:off x="6455709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6" name="Oval 8"/>
          <p:cNvSpPr>
            <a:spLocks/>
          </p:cNvSpPr>
          <p:nvPr/>
        </p:nvSpPr>
        <p:spPr bwMode="auto">
          <a:xfrm>
            <a:off x="3599797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9"/>
          <p:cNvSpPr>
            <a:spLocks/>
          </p:cNvSpPr>
          <p:nvPr/>
        </p:nvSpPr>
        <p:spPr bwMode="auto">
          <a:xfrm>
            <a:off x="2699684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10"/>
          <p:cNvSpPr>
            <a:spLocks/>
          </p:cNvSpPr>
          <p:nvPr/>
        </p:nvSpPr>
        <p:spPr bwMode="auto">
          <a:xfrm>
            <a:off x="4499909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11"/>
          <p:cNvSpPr>
            <a:spLocks/>
          </p:cNvSpPr>
          <p:nvPr/>
        </p:nvSpPr>
        <p:spPr bwMode="auto">
          <a:xfrm>
            <a:off x="5400022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12"/>
          <p:cNvSpPr>
            <a:spLocks/>
          </p:cNvSpPr>
          <p:nvPr/>
        </p:nvSpPr>
        <p:spPr bwMode="auto">
          <a:xfrm>
            <a:off x="6300134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" name="Curved Connector 70"/>
          <p:cNvCxnSpPr>
            <a:stCxn id="67" idx="0"/>
            <a:endCxn id="70" idx="1"/>
          </p:cNvCxnSpPr>
          <p:nvPr/>
        </p:nvCxnSpPr>
        <p:spPr bwMode="auto">
          <a:xfrm rot="16200000" flipH="1">
            <a:off x="4557059" y="3634441"/>
            <a:ext cx="33478" cy="3519628"/>
          </a:xfrm>
          <a:prstGeom prst="curvedConnector3">
            <a:avLst>
              <a:gd name="adj1" fmla="val -208989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Curved Connector 71"/>
          <p:cNvCxnSpPr>
            <a:stCxn id="70" idx="3"/>
            <a:endCxn id="68" idx="5"/>
          </p:cNvCxnSpPr>
          <p:nvPr/>
        </p:nvCxnSpPr>
        <p:spPr bwMode="auto">
          <a:xfrm rot="5400000">
            <a:off x="5514322" y="4753348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Curved Connector 72"/>
          <p:cNvCxnSpPr>
            <a:stCxn id="69" idx="0"/>
            <a:endCxn id="66" idx="0"/>
          </p:cNvCxnSpPr>
          <p:nvPr/>
        </p:nvCxnSpPr>
        <p:spPr bwMode="auto">
          <a:xfrm rot="16200000" flipV="1">
            <a:off x="4614210" y="4477403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Curved Connector 73"/>
          <p:cNvCxnSpPr>
            <a:stCxn id="68" idx="1"/>
            <a:endCxn id="66" idx="7"/>
          </p:cNvCxnSpPr>
          <p:nvPr/>
        </p:nvCxnSpPr>
        <p:spPr bwMode="auto">
          <a:xfrm rot="16200000" flipV="1">
            <a:off x="4164153" y="5041760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Curved Connector 75"/>
          <p:cNvCxnSpPr>
            <a:stCxn id="66" idx="1"/>
            <a:endCxn id="67" idx="7"/>
          </p:cNvCxnSpPr>
          <p:nvPr/>
        </p:nvCxnSpPr>
        <p:spPr bwMode="auto">
          <a:xfrm rot="16200000" flipV="1">
            <a:off x="3264041" y="5041759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Slide Number Placeholder 1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9494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ular Callout 21"/>
          <p:cNvSpPr/>
          <p:nvPr/>
        </p:nvSpPr>
        <p:spPr bwMode="auto">
          <a:xfrm>
            <a:off x="539474" y="4197100"/>
            <a:ext cx="1574605" cy="537670"/>
          </a:xfrm>
          <a:prstGeom prst="wedgeRectCallout">
            <a:avLst>
              <a:gd name="adj1" fmla="val 142058"/>
              <a:gd name="adj2" fmla="val 13673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Node </a:t>
            </a: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sends it's ID, to Node </a:t>
            </a: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EL+EID Execution Example using L+WC</a:t>
            </a:r>
            <a:endParaRPr lang="en-US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the only actions enabled are the actions of the linearization algorithm </a:t>
            </a:r>
            <a:r>
              <a:rPr lang="en-US" i="1" dirty="0"/>
              <a:t>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actions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receive ID from right → set closer right neighbor or forward to right neighbor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receive ID from left →  set closer left neighbor or forward to left neighbor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true (timeout) → send ID to right and left neighbor</a:t>
            </a:r>
            <a:endParaRPr lang="en-US" i="1" dirty="0"/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785409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3728384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4590397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4" name="Text Box 6"/>
          <p:cNvSpPr txBox="1">
            <a:spLocks noChangeArrowheads="1"/>
          </p:cNvSpPr>
          <p:nvPr/>
        </p:nvSpPr>
        <p:spPr bwMode="auto">
          <a:xfrm>
            <a:off x="5512734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5" name="Text Box 7"/>
          <p:cNvSpPr txBox="1">
            <a:spLocks noChangeArrowheads="1"/>
          </p:cNvSpPr>
          <p:nvPr/>
        </p:nvSpPr>
        <p:spPr bwMode="auto">
          <a:xfrm>
            <a:off x="6455709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6" name="Oval 8"/>
          <p:cNvSpPr>
            <a:spLocks/>
          </p:cNvSpPr>
          <p:nvPr/>
        </p:nvSpPr>
        <p:spPr bwMode="auto">
          <a:xfrm>
            <a:off x="3599797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9"/>
          <p:cNvSpPr>
            <a:spLocks/>
          </p:cNvSpPr>
          <p:nvPr/>
        </p:nvSpPr>
        <p:spPr bwMode="auto">
          <a:xfrm>
            <a:off x="2699684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10"/>
          <p:cNvSpPr>
            <a:spLocks/>
          </p:cNvSpPr>
          <p:nvPr/>
        </p:nvSpPr>
        <p:spPr bwMode="auto">
          <a:xfrm>
            <a:off x="4499909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11"/>
          <p:cNvSpPr>
            <a:spLocks/>
          </p:cNvSpPr>
          <p:nvPr/>
        </p:nvSpPr>
        <p:spPr bwMode="auto">
          <a:xfrm>
            <a:off x="5400022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12"/>
          <p:cNvSpPr>
            <a:spLocks/>
          </p:cNvSpPr>
          <p:nvPr/>
        </p:nvSpPr>
        <p:spPr bwMode="auto">
          <a:xfrm>
            <a:off x="6300134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" name="Curved Connector 70"/>
          <p:cNvCxnSpPr>
            <a:stCxn id="67" idx="0"/>
            <a:endCxn id="70" idx="1"/>
          </p:cNvCxnSpPr>
          <p:nvPr/>
        </p:nvCxnSpPr>
        <p:spPr bwMode="auto">
          <a:xfrm rot="16200000" flipH="1">
            <a:off x="4557059" y="3634441"/>
            <a:ext cx="33478" cy="3519628"/>
          </a:xfrm>
          <a:prstGeom prst="curvedConnector3">
            <a:avLst>
              <a:gd name="adj1" fmla="val -208989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Curved Connector 71"/>
          <p:cNvCxnSpPr>
            <a:stCxn id="70" idx="3"/>
            <a:endCxn id="68" idx="5"/>
          </p:cNvCxnSpPr>
          <p:nvPr/>
        </p:nvCxnSpPr>
        <p:spPr bwMode="auto">
          <a:xfrm rot="5400000">
            <a:off x="5514322" y="4753348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Curved Connector 72"/>
          <p:cNvCxnSpPr>
            <a:stCxn id="69" idx="0"/>
            <a:endCxn id="66" idx="0"/>
          </p:cNvCxnSpPr>
          <p:nvPr/>
        </p:nvCxnSpPr>
        <p:spPr bwMode="auto">
          <a:xfrm rot="16200000" flipV="1">
            <a:off x="4614210" y="4477403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Curved Connector 73"/>
          <p:cNvCxnSpPr>
            <a:stCxn id="68" idx="1"/>
            <a:endCxn id="66" idx="7"/>
          </p:cNvCxnSpPr>
          <p:nvPr/>
        </p:nvCxnSpPr>
        <p:spPr bwMode="auto">
          <a:xfrm rot="16200000" flipV="1">
            <a:off x="4164153" y="5041760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Text Box 18"/>
          <p:cNvSpPr txBox="1">
            <a:spLocks noChangeArrowheads="1"/>
          </p:cNvSpPr>
          <p:nvPr/>
        </p:nvSpPr>
        <p:spPr bwMode="auto">
          <a:xfrm>
            <a:off x="3386073" y="5252642"/>
            <a:ext cx="271527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b</a:t>
            </a:r>
          </a:p>
        </p:txBody>
      </p:sp>
      <p:cxnSp>
        <p:nvCxnSpPr>
          <p:cNvPr id="76" name="Curved Connector 75"/>
          <p:cNvCxnSpPr>
            <a:stCxn id="66" idx="1"/>
            <a:endCxn id="67" idx="7"/>
          </p:cNvCxnSpPr>
          <p:nvPr/>
        </p:nvCxnSpPr>
        <p:spPr bwMode="auto">
          <a:xfrm rot="16200000" flipV="1">
            <a:off x="3264041" y="5041759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Slide Number Placeholder 2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66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07 0.00787 C -0.01319 0.00439 -0.01615 0.00092 -0.01979 -0.00047 C -0.02344 -0.00186 -0.0283 -0.00047 -0.03229 -0.00047 C -0.03629 -0.00047 -0.04097 -0.00139 -0.0441 -0.00047 C -0.04722 0.00046 -0.04879 0.00347 -0.05104 0.00555 C -0.0533 0.00763 -0.05677 0.01064 -0.05799 0.01157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ular Callout 21"/>
          <p:cNvSpPr/>
          <p:nvPr/>
        </p:nvSpPr>
        <p:spPr bwMode="auto">
          <a:xfrm>
            <a:off x="539475" y="3889860"/>
            <a:ext cx="1382580" cy="1190555"/>
          </a:xfrm>
          <a:prstGeom prst="wedgeRectCallout">
            <a:avLst>
              <a:gd name="adj1" fmla="val 168565"/>
              <a:gd name="adj2" fmla="val 63719"/>
            </a:avLst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Node </a:t>
            </a: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receive </a:t>
            </a:r>
            <a:r>
              <a:rPr lang="en-US" sz="16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's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ID, set its  new right neighbor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EL+EID Execution Example using L+WC</a:t>
            </a:r>
            <a:endParaRPr lang="en-US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the only actions enabled are the actions of the linearization algorithm </a:t>
            </a:r>
            <a:r>
              <a:rPr lang="en-US" i="1" dirty="0"/>
              <a:t>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actions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receive ID from right → set closer right neighbor or forward to right neighbor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receive ID from left →  set closer left neighbor or forward to left neighbor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true (timeout) → send ID to right and left neighbor</a:t>
            </a:r>
            <a:endParaRPr lang="en-US" i="1" dirty="0"/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785409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3728384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4590397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4" name="Text Box 6"/>
          <p:cNvSpPr txBox="1">
            <a:spLocks noChangeArrowheads="1"/>
          </p:cNvSpPr>
          <p:nvPr/>
        </p:nvSpPr>
        <p:spPr bwMode="auto">
          <a:xfrm>
            <a:off x="5512734" y="5552141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5" name="Text Box 7"/>
          <p:cNvSpPr txBox="1">
            <a:spLocks noChangeArrowheads="1"/>
          </p:cNvSpPr>
          <p:nvPr/>
        </p:nvSpPr>
        <p:spPr bwMode="auto">
          <a:xfrm>
            <a:off x="6455709" y="5552141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6" name="Oval 8"/>
          <p:cNvSpPr>
            <a:spLocks/>
          </p:cNvSpPr>
          <p:nvPr/>
        </p:nvSpPr>
        <p:spPr bwMode="auto">
          <a:xfrm>
            <a:off x="3599797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9"/>
          <p:cNvSpPr>
            <a:spLocks/>
          </p:cNvSpPr>
          <p:nvPr/>
        </p:nvSpPr>
        <p:spPr bwMode="auto">
          <a:xfrm>
            <a:off x="2699684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10"/>
          <p:cNvSpPr>
            <a:spLocks/>
          </p:cNvSpPr>
          <p:nvPr/>
        </p:nvSpPr>
        <p:spPr bwMode="auto">
          <a:xfrm>
            <a:off x="4499909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11"/>
          <p:cNvSpPr>
            <a:spLocks/>
          </p:cNvSpPr>
          <p:nvPr/>
        </p:nvSpPr>
        <p:spPr bwMode="auto">
          <a:xfrm>
            <a:off x="5400022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12"/>
          <p:cNvSpPr>
            <a:spLocks/>
          </p:cNvSpPr>
          <p:nvPr/>
        </p:nvSpPr>
        <p:spPr bwMode="auto">
          <a:xfrm>
            <a:off x="6300134" y="5377516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" name="Curved Connector 71"/>
          <p:cNvCxnSpPr>
            <a:stCxn id="70" idx="3"/>
            <a:endCxn id="68" idx="5"/>
          </p:cNvCxnSpPr>
          <p:nvPr/>
        </p:nvCxnSpPr>
        <p:spPr bwMode="auto">
          <a:xfrm rot="5400000">
            <a:off x="5514322" y="4753348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Curved Connector 72"/>
          <p:cNvCxnSpPr>
            <a:stCxn id="69" idx="0"/>
            <a:endCxn id="66" idx="0"/>
          </p:cNvCxnSpPr>
          <p:nvPr/>
        </p:nvCxnSpPr>
        <p:spPr bwMode="auto">
          <a:xfrm rot="16200000" flipV="1">
            <a:off x="4614210" y="4477403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Curved Connector 73"/>
          <p:cNvCxnSpPr>
            <a:stCxn id="68" idx="1"/>
            <a:endCxn id="66" idx="7"/>
          </p:cNvCxnSpPr>
          <p:nvPr/>
        </p:nvCxnSpPr>
        <p:spPr bwMode="auto">
          <a:xfrm rot="16200000" flipV="1">
            <a:off x="4164153" y="5041760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Curved Connector 75"/>
          <p:cNvCxnSpPr>
            <a:stCxn id="66" idx="1"/>
            <a:endCxn id="67" idx="7"/>
          </p:cNvCxnSpPr>
          <p:nvPr/>
        </p:nvCxnSpPr>
        <p:spPr bwMode="auto">
          <a:xfrm rot="16200000" flipV="1">
            <a:off x="3264041" y="5041759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9" name="Curved Connector 18"/>
          <p:cNvCxnSpPr>
            <a:stCxn id="67" idx="0"/>
            <a:endCxn id="70" idx="1"/>
          </p:cNvCxnSpPr>
          <p:nvPr/>
        </p:nvCxnSpPr>
        <p:spPr bwMode="auto">
          <a:xfrm rot="16200000" flipH="1">
            <a:off x="4557059" y="3634441"/>
            <a:ext cx="33478" cy="3519628"/>
          </a:xfrm>
          <a:prstGeom prst="curvedConnector3">
            <a:avLst>
              <a:gd name="adj1" fmla="val -213955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Curved Connector 19"/>
          <p:cNvCxnSpPr>
            <a:stCxn id="66" idx="1"/>
            <a:endCxn id="67" idx="7"/>
          </p:cNvCxnSpPr>
          <p:nvPr/>
        </p:nvCxnSpPr>
        <p:spPr bwMode="auto">
          <a:xfrm rot="16200000" flipV="1">
            <a:off x="3264041" y="5041759"/>
            <a:ext cx="1588" cy="738469"/>
          </a:xfrm>
          <a:prstGeom prst="curvedConnector3">
            <a:avLst>
              <a:gd name="adj1" fmla="val 10265494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Slide Number Placeholder 2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11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EL+EID Execution Example using L+WC</a:t>
            </a:r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processes take independent actions</a:t>
            </a:r>
            <a:endParaRPr lang="en-US" dirty="0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1872316" y="1837672"/>
            <a:ext cx="260350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-23813" y="1601788"/>
            <a:ext cx="314326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1.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66725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40970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2271713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319405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4137025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9" name="Oval 8"/>
          <p:cNvSpPr>
            <a:spLocks/>
          </p:cNvSpPr>
          <p:nvPr/>
        </p:nvSpPr>
        <p:spPr bwMode="auto">
          <a:xfrm>
            <a:off x="1281113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9"/>
          <p:cNvSpPr>
            <a:spLocks/>
          </p:cNvSpPr>
          <p:nvPr/>
        </p:nvSpPr>
        <p:spPr bwMode="auto">
          <a:xfrm>
            <a:off x="38100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10"/>
          <p:cNvSpPr>
            <a:spLocks/>
          </p:cNvSpPr>
          <p:nvPr/>
        </p:nvSpPr>
        <p:spPr bwMode="auto">
          <a:xfrm>
            <a:off x="2181225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11"/>
          <p:cNvSpPr>
            <a:spLocks/>
          </p:cNvSpPr>
          <p:nvPr/>
        </p:nvSpPr>
        <p:spPr bwMode="auto">
          <a:xfrm>
            <a:off x="3081338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12"/>
          <p:cNvSpPr>
            <a:spLocks/>
          </p:cNvSpPr>
          <p:nvPr/>
        </p:nvSpPr>
        <p:spPr bwMode="auto">
          <a:xfrm>
            <a:off x="398145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" name="Curved Connector 43"/>
          <p:cNvCxnSpPr>
            <a:stCxn id="43" idx="3"/>
            <a:endCxn id="41" idx="5"/>
          </p:cNvCxnSpPr>
          <p:nvPr/>
        </p:nvCxnSpPr>
        <p:spPr bwMode="auto">
          <a:xfrm rot="5400000">
            <a:off x="3195638" y="1409420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Curved Connector 44"/>
          <p:cNvCxnSpPr>
            <a:stCxn id="42" idx="0"/>
            <a:endCxn id="39" idx="0"/>
          </p:cNvCxnSpPr>
          <p:nvPr/>
        </p:nvCxnSpPr>
        <p:spPr bwMode="auto">
          <a:xfrm rot="16200000" flipV="1">
            <a:off x="2295526" y="1133475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Curved Connector 45"/>
          <p:cNvCxnSpPr>
            <a:stCxn id="41" idx="1"/>
            <a:endCxn id="39" idx="7"/>
          </p:cNvCxnSpPr>
          <p:nvPr/>
        </p:nvCxnSpPr>
        <p:spPr bwMode="auto">
          <a:xfrm rot="16200000" flipV="1">
            <a:off x="1845469" y="1697832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Curved Connector 46"/>
          <p:cNvCxnSpPr>
            <a:stCxn id="39" idx="1"/>
            <a:endCxn id="40" idx="7"/>
          </p:cNvCxnSpPr>
          <p:nvPr/>
        </p:nvCxnSpPr>
        <p:spPr bwMode="auto">
          <a:xfrm rot="16200000" flipV="1">
            <a:off x="945357" y="1697831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0" name="Slide Number Placeholder 1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11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EL+EID Execution Example using </a:t>
            </a:r>
            <a:r>
              <a:rPr lang="en-US" dirty="0" smtClean="0"/>
              <a:t>L+WC</a:t>
            </a:r>
            <a:endParaRPr lang="en-US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processes take independent actions</a:t>
            </a:r>
            <a:endParaRPr lang="en-US" dirty="0"/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-23813" y="1601788"/>
            <a:ext cx="314326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1.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0" y="2743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2.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481012" y="33528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1423987" y="33528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2286000" y="33528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3208337" y="33528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4151312" y="33528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54" name="Oval 8"/>
          <p:cNvSpPr>
            <a:spLocks/>
          </p:cNvSpPr>
          <p:nvPr/>
        </p:nvSpPr>
        <p:spPr bwMode="auto">
          <a:xfrm>
            <a:off x="1295400" y="31781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9"/>
          <p:cNvSpPr>
            <a:spLocks/>
          </p:cNvSpPr>
          <p:nvPr/>
        </p:nvSpPr>
        <p:spPr bwMode="auto">
          <a:xfrm>
            <a:off x="395287" y="31781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0"/>
          <p:cNvSpPr>
            <a:spLocks/>
          </p:cNvSpPr>
          <p:nvPr/>
        </p:nvSpPr>
        <p:spPr bwMode="auto">
          <a:xfrm>
            <a:off x="2195512" y="31781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11"/>
          <p:cNvSpPr>
            <a:spLocks/>
          </p:cNvSpPr>
          <p:nvPr/>
        </p:nvSpPr>
        <p:spPr bwMode="auto">
          <a:xfrm>
            <a:off x="3095625" y="31781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12"/>
          <p:cNvSpPr>
            <a:spLocks/>
          </p:cNvSpPr>
          <p:nvPr/>
        </p:nvSpPr>
        <p:spPr bwMode="auto">
          <a:xfrm>
            <a:off x="3995737" y="31781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9" name="Curved Connector 58"/>
          <p:cNvCxnSpPr>
            <a:stCxn id="58" idx="3"/>
            <a:endCxn id="56" idx="5"/>
          </p:cNvCxnSpPr>
          <p:nvPr/>
        </p:nvCxnSpPr>
        <p:spPr bwMode="auto">
          <a:xfrm rot="5400000">
            <a:off x="3209925" y="255400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Curved Connector 59"/>
          <p:cNvCxnSpPr>
            <a:stCxn id="57" idx="0"/>
            <a:endCxn id="54" idx="0"/>
          </p:cNvCxnSpPr>
          <p:nvPr/>
        </p:nvCxnSpPr>
        <p:spPr bwMode="auto">
          <a:xfrm rot="16200000" flipV="1">
            <a:off x="2309813" y="2278062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Curved Connector 60"/>
          <p:cNvCxnSpPr>
            <a:stCxn id="56" idx="1"/>
            <a:endCxn id="54" idx="7"/>
          </p:cNvCxnSpPr>
          <p:nvPr/>
        </p:nvCxnSpPr>
        <p:spPr bwMode="auto">
          <a:xfrm rot="16200000" flipV="1">
            <a:off x="1859756" y="284241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62" name="Curved Connector 61"/>
          <p:cNvCxnSpPr>
            <a:stCxn id="54" idx="1"/>
            <a:endCxn id="55" idx="7"/>
          </p:cNvCxnSpPr>
          <p:nvPr/>
        </p:nvCxnSpPr>
        <p:spPr bwMode="auto">
          <a:xfrm rot="16200000" flipV="1">
            <a:off x="959644" y="2842418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63" name="Text Box 17"/>
          <p:cNvSpPr txBox="1">
            <a:spLocks noChangeArrowheads="1"/>
          </p:cNvSpPr>
          <p:nvPr/>
        </p:nvSpPr>
        <p:spPr bwMode="auto">
          <a:xfrm>
            <a:off x="1872316" y="1837672"/>
            <a:ext cx="260350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466725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140970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2271713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7" name="Text Box 6"/>
          <p:cNvSpPr txBox="1">
            <a:spLocks noChangeArrowheads="1"/>
          </p:cNvSpPr>
          <p:nvPr/>
        </p:nvSpPr>
        <p:spPr bwMode="auto">
          <a:xfrm>
            <a:off x="319405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4137025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9" name="Oval 8"/>
          <p:cNvSpPr>
            <a:spLocks/>
          </p:cNvSpPr>
          <p:nvPr/>
        </p:nvSpPr>
        <p:spPr bwMode="auto">
          <a:xfrm>
            <a:off x="1281113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9"/>
          <p:cNvSpPr>
            <a:spLocks/>
          </p:cNvSpPr>
          <p:nvPr/>
        </p:nvSpPr>
        <p:spPr bwMode="auto">
          <a:xfrm>
            <a:off x="38100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10"/>
          <p:cNvSpPr>
            <a:spLocks/>
          </p:cNvSpPr>
          <p:nvPr/>
        </p:nvSpPr>
        <p:spPr bwMode="auto">
          <a:xfrm>
            <a:off x="2181225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11"/>
          <p:cNvSpPr>
            <a:spLocks/>
          </p:cNvSpPr>
          <p:nvPr/>
        </p:nvSpPr>
        <p:spPr bwMode="auto">
          <a:xfrm>
            <a:off x="3081338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12"/>
          <p:cNvSpPr>
            <a:spLocks/>
          </p:cNvSpPr>
          <p:nvPr/>
        </p:nvSpPr>
        <p:spPr bwMode="auto">
          <a:xfrm>
            <a:off x="398145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4" name="Curved Connector 73"/>
          <p:cNvCxnSpPr>
            <a:stCxn id="73" idx="3"/>
            <a:endCxn id="71" idx="5"/>
          </p:cNvCxnSpPr>
          <p:nvPr/>
        </p:nvCxnSpPr>
        <p:spPr bwMode="auto">
          <a:xfrm rot="5400000">
            <a:off x="3195638" y="1409420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Curved Connector 74"/>
          <p:cNvCxnSpPr>
            <a:stCxn id="72" idx="0"/>
            <a:endCxn id="69" idx="0"/>
          </p:cNvCxnSpPr>
          <p:nvPr/>
        </p:nvCxnSpPr>
        <p:spPr bwMode="auto">
          <a:xfrm rot="16200000" flipV="1">
            <a:off x="2295526" y="1133475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Curved Connector 75"/>
          <p:cNvCxnSpPr>
            <a:stCxn id="71" idx="1"/>
            <a:endCxn id="69" idx="7"/>
          </p:cNvCxnSpPr>
          <p:nvPr/>
        </p:nvCxnSpPr>
        <p:spPr bwMode="auto">
          <a:xfrm rot="16200000" flipV="1">
            <a:off x="1845469" y="1697832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Curved Connector 76"/>
          <p:cNvCxnSpPr>
            <a:stCxn id="69" idx="1"/>
            <a:endCxn id="70" idx="7"/>
          </p:cNvCxnSpPr>
          <p:nvPr/>
        </p:nvCxnSpPr>
        <p:spPr bwMode="auto">
          <a:xfrm rot="16200000" flipV="1">
            <a:off x="945357" y="1697831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78" name="Text Box 6"/>
          <p:cNvSpPr txBox="1">
            <a:spLocks noChangeArrowheads="1"/>
          </p:cNvSpPr>
          <p:nvPr/>
        </p:nvSpPr>
        <p:spPr bwMode="auto">
          <a:xfrm>
            <a:off x="2971800" y="27432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06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EL+EID Execution Example using L+WC</a:t>
            </a:r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processes take independent actions</a:t>
            </a:r>
            <a:endParaRPr lang="en-US" dirty="0"/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-23813" y="1601788"/>
            <a:ext cx="314326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1.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0" y="2743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2.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0" y="3886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3.</a:t>
            </a: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481012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1423987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2286000" y="3276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7" name="Text Box 6"/>
          <p:cNvSpPr txBox="1">
            <a:spLocks noChangeArrowheads="1"/>
          </p:cNvSpPr>
          <p:nvPr/>
        </p:nvSpPr>
        <p:spPr bwMode="auto">
          <a:xfrm>
            <a:off x="3208337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4151312" y="3276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69" name="Oval 8"/>
          <p:cNvSpPr>
            <a:spLocks/>
          </p:cNvSpPr>
          <p:nvPr/>
        </p:nvSpPr>
        <p:spPr bwMode="auto">
          <a:xfrm>
            <a:off x="1295400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9"/>
          <p:cNvSpPr>
            <a:spLocks/>
          </p:cNvSpPr>
          <p:nvPr/>
        </p:nvSpPr>
        <p:spPr bwMode="auto">
          <a:xfrm>
            <a:off x="395287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10"/>
          <p:cNvSpPr>
            <a:spLocks/>
          </p:cNvSpPr>
          <p:nvPr/>
        </p:nvSpPr>
        <p:spPr bwMode="auto">
          <a:xfrm>
            <a:off x="2195512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11"/>
          <p:cNvSpPr>
            <a:spLocks/>
          </p:cNvSpPr>
          <p:nvPr/>
        </p:nvSpPr>
        <p:spPr bwMode="auto">
          <a:xfrm>
            <a:off x="3095625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12"/>
          <p:cNvSpPr>
            <a:spLocks/>
          </p:cNvSpPr>
          <p:nvPr/>
        </p:nvSpPr>
        <p:spPr bwMode="auto">
          <a:xfrm>
            <a:off x="3995737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4" name="Curved Connector 73"/>
          <p:cNvCxnSpPr>
            <a:stCxn id="73" idx="3"/>
            <a:endCxn id="71" idx="5"/>
          </p:cNvCxnSpPr>
          <p:nvPr/>
        </p:nvCxnSpPr>
        <p:spPr bwMode="auto">
          <a:xfrm rot="5400000">
            <a:off x="3209925" y="247780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Curved Connector 74"/>
          <p:cNvCxnSpPr>
            <a:stCxn id="72" idx="0"/>
            <a:endCxn id="69" idx="0"/>
          </p:cNvCxnSpPr>
          <p:nvPr/>
        </p:nvCxnSpPr>
        <p:spPr bwMode="auto">
          <a:xfrm rot="16200000" flipV="1">
            <a:off x="2309813" y="2201862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Curved Connector 75"/>
          <p:cNvCxnSpPr>
            <a:stCxn id="71" idx="1"/>
            <a:endCxn id="69" idx="7"/>
          </p:cNvCxnSpPr>
          <p:nvPr/>
        </p:nvCxnSpPr>
        <p:spPr bwMode="auto">
          <a:xfrm rot="16200000" flipV="1">
            <a:off x="1859756" y="276621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77" name="Curved Connector 76"/>
          <p:cNvCxnSpPr>
            <a:stCxn id="69" idx="1"/>
            <a:endCxn id="70" idx="7"/>
          </p:cNvCxnSpPr>
          <p:nvPr/>
        </p:nvCxnSpPr>
        <p:spPr bwMode="auto">
          <a:xfrm rot="16200000" flipV="1">
            <a:off x="959644" y="2766218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78" name="Text Box 17"/>
          <p:cNvSpPr txBox="1">
            <a:spLocks noChangeArrowheads="1"/>
          </p:cNvSpPr>
          <p:nvPr/>
        </p:nvSpPr>
        <p:spPr bwMode="auto">
          <a:xfrm>
            <a:off x="1872316" y="1837672"/>
            <a:ext cx="260350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79" name="Text Box 3"/>
          <p:cNvSpPr txBox="1">
            <a:spLocks noChangeArrowheads="1"/>
          </p:cNvSpPr>
          <p:nvPr/>
        </p:nvSpPr>
        <p:spPr bwMode="auto">
          <a:xfrm>
            <a:off x="466725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80" name="Text Box 4"/>
          <p:cNvSpPr txBox="1">
            <a:spLocks noChangeArrowheads="1"/>
          </p:cNvSpPr>
          <p:nvPr/>
        </p:nvSpPr>
        <p:spPr bwMode="auto">
          <a:xfrm>
            <a:off x="140970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1" name="Text Box 5"/>
          <p:cNvSpPr txBox="1">
            <a:spLocks noChangeArrowheads="1"/>
          </p:cNvSpPr>
          <p:nvPr/>
        </p:nvSpPr>
        <p:spPr bwMode="auto">
          <a:xfrm>
            <a:off x="2271713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2" name="Text Box 6"/>
          <p:cNvSpPr txBox="1">
            <a:spLocks noChangeArrowheads="1"/>
          </p:cNvSpPr>
          <p:nvPr/>
        </p:nvSpPr>
        <p:spPr bwMode="auto">
          <a:xfrm>
            <a:off x="319405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83" name="Text Box 7"/>
          <p:cNvSpPr txBox="1">
            <a:spLocks noChangeArrowheads="1"/>
          </p:cNvSpPr>
          <p:nvPr/>
        </p:nvSpPr>
        <p:spPr bwMode="auto">
          <a:xfrm>
            <a:off x="4137025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84" name="Oval 8"/>
          <p:cNvSpPr>
            <a:spLocks/>
          </p:cNvSpPr>
          <p:nvPr/>
        </p:nvSpPr>
        <p:spPr bwMode="auto">
          <a:xfrm>
            <a:off x="1281113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9"/>
          <p:cNvSpPr>
            <a:spLocks/>
          </p:cNvSpPr>
          <p:nvPr/>
        </p:nvSpPr>
        <p:spPr bwMode="auto">
          <a:xfrm>
            <a:off x="38100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Oval 10"/>
          <p:cNvSpPr>
            <a:spLocks/>
          </p:cNvSpPr>
          <p:nvPr/>
        </p:nvSpPr>
        <p:spPr bwMode="auto">
          <a:xfrm>
            <a:off x="2181225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Oval 11"/>
          <p:cNvSpPr>
            <a:spLocks/>
          </p:cNvSpPr>
          <p:nvPr/>
        </p:nvSpPr>
        <p:spPr bwMode="auto">
          <a:xfrm>
            <a:off x="3081338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12"/>
          <p:cNvSpPr>
            <a:spLocks/>
          </p:cNvSpPr>
          <p:nvPr/>
        </p:nvSpPr>
        <p:spPr bwMode="auto">
          <a:xfrm>
            <a:off x="398145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9" name="Curved Connector 88"/>
          <p:cNvCxnSpPr>
            <a:stCxn id="88" idx="3"/>
            <a:endCxn id="86" idx="5"/>
          </p:cNvCxnSpPr>
          <p:nvPr/>
        </p:nvCxnSpPr>
        <p:spPr bwMode="auto">
          <a:xfrm rot="5400000">
            <a:off x="3195638" y="1409420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Curved Connector 89"/>
          <p:cNvCxnSpPr>
            <a:stCxn id="87" idx="0"/>
            <a:endCxn id="84" idx="0"/>
          </p:cNvCxnSpPr>
          <p:nvPr/>
        </p:nvCxnSpPr>
        <p:spPr bwMode="auto">
          <a:xfrm rot="16200000" flipV="1">
            <a:off x="2295526" y="1133475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Curved Connector 90"/>
          <p:cNvCxnSpPr>
            <a:stCxn id="86" idx="1"/>
            <a:endCxn id="84" idx="7"/>
          </p:cNvCxnSpPr>
          <p:nvPr/>
        </p:nvCxnSpPr>
        <p:spPr bwMode="auto">
          <a:xfrm rot="16200000" flipV="1">
            <a:off x="1845469" y="1697832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" name="Curved Connector 91"/>
          <p:cNvCxnSpPr>
            <a:stCxn id="84" idx="1"/>
            <a:endCxn id="85" idx="7"/>
          </p:cNvCxnSpPr>
          <p:nvPr/>
        </p:nvCxnSpPr>
        <p:spPr bwMode="auto">
          <a:xfrm rot="16200000" flipV="1">
            <a:off x="945357" y="1697831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93" name="Text Box 6"/>
          <p:cNvSpPr txBox="1">
            <a:spLocks noChangeArrowheads="1"/>
          </p:cNvSpPr>
          <p:nvPr/>
        </p:nvSpPr>
        <p:spPr bwMode="auto">
          <a:xfrm>
            <a:off x="2971800" y="26670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4" name="Text Box 3"/>
          <p:cNvSpPr txBox="1">
            <a:spLocks noChangeArrowheads="1"/>
          </p:cNvSpPr>
          <p:nvPr/>
        </p:nvSpPr>
        <p:spPr bwMode="auto">
          <a:xfrm>
            <a:off x="488950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5" name="Text Box 4"/>
          <p:cNvSpPr txBox="1">
            <a:spLocks noChangeArrowheads="1"/>
          </p:cNvSpPr>
          <p:nvPr/>
        </p:nvSpPr>
        <p:spPr bwMode="auto">
          <a:xfrm>
            <a:off x="1431925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6" name="Text Box 5"/>
          <p:cNvSpPr txBox="1">
            <a:spLocks noChangeArrowheads="1"/>
          </p:cNvSpPr>
          <p:nvPr/>
        </p:nvSpPr>
        <p:spPr bwMode="auto">
          <a:xfrm>
            <a:off x="2293938" y="43434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97" name="Text Box 6"/>
          <p:cNvSpPr txBox="1">
            <a:spLocks noChangeArrowheads="1"/>
          </p:cNvSpPr>
          <p:nvPr/>
        </p:nvSpPr>
        <p:spPr bwMode="auto">
          <a:xfrm>
            <a:off x="3216275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8" name="Text Box 7"/>
          <p:cNvSpPr txBox="1">
            <a:spLocks noChangeArrowheads="1"/>
          </p:cNvSpPr>
          <p:nvPr/>
        </p:nvSpPr>
        <p:spPr bwMode="auto">
          <a:xfrm>
            <a:off x="4159250" y="43434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99" name="Oval 8"/>
          <p:cNvSpPr>
            <a:spLocks/>
          </p:cNvSpPr>
          <p:nvPr/>
        </p:nvSpPr>
        <p:spPr bwMode="auto">
          <a:xfrm>
            <a:off x="1303338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Oval 9"/>
          <p:cNvSpPr>
            <a:spLocks/>
          </p:cNvSpPr>
          <p:nvPr/>
        </p:nvSpPr>
        <p:spPr bwMode="auto">
          <a:xfrm>
            <a:off x="403225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Oval 10"/>
          <p:cNvSpPr>
            <a:spLocks/>
          </p:cNvSpPr>
          <p:nvPr/>
        </p:nvSpPr>
        <p:spPr bwMode="auto">
          <a:xfrm>
            <a:off x="2203450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Oval 11"/>
          <p:cNvSpPr>
            <a:spLocks/>
          </p:cNvSpPr>
          <p:nvPr/>
        </p:nvSpPr>
        <p:spPr bwMode="auto">
          <a:xfrm>
            <a:off x="3103563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Oval 12"/>
          <p:cNvSpPr>
            <a:spLocks/>
          </p:cNvSpPr>
          <p:nvPr/>
        </p:nvSpPr>
        <p:spPr bwMode="auto">
          <a:xfrm>
            <a:off x="4003675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4" name="Curved Connector 103"/>
          <p:cNvCxnSpPr>
            <a:stCxn id="103" idx="3"/>
            <a:endCxn id="101" idx="5"/>
          </p:cNvCxnSpPr>
          <p:nvPr/>
        </p:nvCxnSpPr>
        <p:spPr bwMode="auto">
          <a:xfrm rot="5400000">
            <a:off x="3217863" y="354460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Curved Connector 104"/>
          <p:cNvCxnSpPr>
            <a:stCxn id="102" idx="0"/>
            <a:endCxn id="99" idx="0"/>
          </p:cNvCxnSpPr>
          <p:nvPr/>
        </p:nvCxnSpPr>
        <p:spPr bwMode="auto">
          <a:xfrm rot="16200000" flipV="1">
            <a:off x="2317751" y="3268662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Curved Connector 105"/>
          <p:cNvCxnSpPr>
            <a:stCxn id="101" idx="1"/>
            <a:endCxn id="99" idx="7"/>
          </p:cNvCxnSpPr>
          <p:nvPr/>
        </p:nvCxnSpPr>
        <p:spPr bwMode="auto">
          <a:xfrm rot="16200000" flipV="1">
            <a:off x="1867694" y="383301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07" name="Curved Connector 106"/>
          <p:cNvCxnSpPr>
            <a:stCxn id="99" idx="1"/>
            <a:endCxn id="100" idx="7"/>
          </p:cNvCxnSpPr>
          <p:nvPr/>
        </p:nvCxnSpPr>
        <p:spPr bwMode="auto">
          <a:xfrm rot="16200000" flipV="1">
            <a:off x="967582" y="3833018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09" name="Text Box 6"/>
          <p:cNvSpPr txBox="1">
            <a:spLocks noChangeArrowheads="1"/>
          </p:cNvSpPr>
          <p:nvPr/>
        </p:nvSpPr>
        <p:spPr bwMode="auto">
          <a:xfrm>
            <a:off x="1539875" y="4038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6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EL+EID Execution Example using L+WC</a:t>
            </a:r>
            <a:endParaRPr lang="en-US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processes take independent actions</a:t>
            </a:r>
            <a:endParaRPr lang="en-US" dirty="0"/>
          </a:p>
        </p:txBody>
      </p:sp>
      <p:sp>
        <p:nvSpPr>
          <p:cNvPr id="21566" name="Text Box 62"/>
          <p:cNvSpPr txBox="1">
            <a:spLocks noChangeArrowheads="1"/>
          </p:cNvSpPr>
          <p:nvPr/>
        </p:nvSpPr>
        <p:spPr bwMode="auto">
          <a:xfrm>
            <a:off x="-23813" y="1601788"/>
            <a:ext cx="314326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1.</a:t>
            </a:r>
          </a:p>
        </p:txBody>
      </p:sp>
      <p:sp>
        <p:nvSpPr>
          <p:cNvPr id="21567" name="Text Box 63"/>
          <p:cNvSpPr txBox="1">
            <a:spLocks noChangeArrowheads="1"/>
          </p:cNvSpPr>
          <p:nvPr/>
        </p:nvSpPr>
        <p:spPr bwMode="auto">
          <a:xfrm>
            <a:off x="0" y="2743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2.</a:t>
            </a:r>
          </a:p>
        </p:txBody>
      </p:sp>
      <p:sp>
        <p:nvSpPr>
          <p:cNvPr id="21568" name="Text Box 64"/>
          <p:cNvSpPr txBox="1">
            <a:spLocks noChangeArrowheads="1"/>
          </p:cNvSpPr>
          <p:nvPr/>
        </p:nvSpPr>
        <p:spPr bwMode="auto">
          <a:xfrm>
            <a:off x="0" y="3886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3.</a:t>
            </a:r>
          </a:p>
        </p:txBody>
      </p:sp>
      <p:sp>
        <p:nvSpPr>
          <p:cNvPr id="21569" name="Text Box 65"/>
          <p:cNvSpPr txBox="1">
            <a:spLocks noChangeArrowheads="1"/>
          </p:cNvSpPr>
          <p:nvPr/>
        </p:nvSpPr>
        <p:spPr bwMode="auto">
          <a:xfrm>
            <a:off x="0" y="50307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4.</a:t>
            </a:r>
          </a:p>
        </p:txBody>
      </p:sp>
      <p:sp>
        <p:nvSpPr>
          <p:cNvPr id="77" name="Text Box 3"/>
          <p:cNvSpPr txBox="1">
            <a:spLocks noChangeArrowheads="1"/>
          </p:cNvSpPr>
          <p:nvPr/>
        </p:nvSpPr>
        <p:spPr bwMode="auto">
          <a:xfrm>
            <a:off x="481012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1423987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2286000" y="3276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3208337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81" name="Text Box 7"/>
          <p:cNvSpPr txBox="1">
            <a:spLocks noChangeArrowheads="1"/>
          </p:cNvSpPr>
          <p:nvPr/>
        </p:nvSpPr>
        <p:spPr bwMode="auto">
          <a:xfrm>
            <a:off x="4151312" y="3276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82" name="Oval 8"/>
          <p:cNvSpPr>
            <a:spLocks/>
          </p:cNvSpPr>
          <p:nvPr/>
        </p:nvSpPr>
        <p:spPr bwMode="auto">
          <a:xfrm>
            <a:off x="1295400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Oval 9"/>
          <p:cNvSpPr>
            <a:spLocks/>
          </p:cNvSpPr>
          <p:nvPr/>
        </p:nvSpPr>
        <p:spPr bwMode="auto">
          <a:xfrm>
            <a:off x="395287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Oval 10"/>
          <p:cNvSpPr>
            <a:spLocks/>
          </p:cNvSpPr>
          <p:nvPr/>
        </p:nvSpPr>
        <p:spPr bwMode="auto">
          <a:xfrm>
            <a:off x="2195512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11"/>
          <p:cNvSpPr>
            <a:spLocks/>
          </p:cNvSpPr>
          <p:nvPr/>
        </p:nvSpPr>
        <p:spPr bwMode="auto">
          <a:xfrm>
            <a:off x="3095625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Oval 12"/>
          <p:cNvSpPr>
            <a:spLocks/>
          </p:cNvSpPr>
          <p:nvPr/>
        </p:nvSpPr>
        <p:spPr bwMode="auto">
          <a:xfrm>
            <a:off x="3995737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7" name="Curved Connector 86"/>
          <p:cNvCxnSpPr>
            <a:stCxn id="86" idx="3"/>
            <a:endCxn id="84" idx="5"/>
          </p:cNvCxnSpPr>
          <p:nvPr/>
        </p:nvCxnSpPr>
        <p:spPr bwMode="auto">
          <a:xfrm rot="5400000">
            <a:off x="3209925" y="247780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Curved Connector 87"/>
          <p:cNvCxnSpPr>
            <a:stCxn id="85" idx="0"/>
            <a:endCxn id="82" idx="0"/>
          </p:cNvCxnSpPr>
          <p:nvPr/>
        </p:nvCxnSpPr>
        <p:spPr bwMode="auto">
          <a:xfrm rot="16200000" flipV="1">
            <a:off x="2309813" y="2201862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Curved Connector 88"/>
          <p:cNvCxnSpPr>
            <a:stCxn id="84" idx="1"/>
            <a:endCxn id="82" idx="7"/>
          </p:cNvCxnSpPr>
          <p:nvPr/>
        </p:nvCxnSpPr>
        <p:spPr bwMode="auto">
          <a:xfrm rot="16200000" flipV="1">
            <a:off x="1859756" y="276621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90" name="Curved Connector 89"/>
          <p:cNvCxnSpPr>
            <a:stCxn id="82" idx="1"/>
            <a:endCxn id="83" idx="7"/>
          </p:cNvCxnSpPr>
          <p:nvPr/>
        </p:nvCxnSpPr>
        <p:spPr bwMode="auto">
          <a:xfrm rot="16200000" flipV="1">
            <a:off x="959644" y="2766218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91" name="Text Box 17"/>
          <p:cNvSpPr txBox="1">
            <a:spLocks noChangeArrowheads="1"/>
          </p:cNvSpPr>
          <p:nvPr/>
        </p:nvSpPr>
        <p:spPr bwMode="auto">
          <a:xfrm>
            <a:off x="1872316" y="1837672"/>
            <a:ext cx="260350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92" name="Text Box 3"/>
          <p:cNvSpPr txBox="1">
            <a:spLocks noChangeArrowheads="1"/>
          </p:cNvSpPr>
          <p:nvPr/>
        </p:nvSpPr>
        <p:spPr bwMode="auto">
          <a:xfrm>
            <a:off x="466725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3" name="Text Box 4"/>
          <p:cNvSpPr txBox="1">
            <a:spLocks noChangeArrowheads="1"/>
          </p:cNvSpPr>
          <p:nvPr/>
        </p:nvSpPr>
        <p:spPr bwMode="auto">
          <a:xfrm>
            <a:off x="140970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4" name="Text Box 5"/>
          <p:cNvSpPr txBox="1">
            <a:spLocks noChangeArrowheads="1"/>
          </p:cNvSpPr>
          <p:nvPr/>
        </p:nvSpPr>
        <p:spPr bwMode="auto">
          <a:xfrm>
            <a:off x="2271713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95" name="Text Box 6"/>
          <p:cNvSpPr txBox="1">
            <a:spLocks noChangeArrowheads="1"/>
          </p:cNvSpPr>
          <p:nvPr/>
        </p:nvSpPr>
        <p:spPr bwMode="auto">
          <a:xfrm>
            <a:off x="319405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6" name="Text Box 7"/>
          <p:cNvSpPr txBox="1">
            <a:spLocks noChangeArrowheads="1"/>
          </p:cNvSpPr>
          <p:nvPr/>
        </p:nvSpPr>
        <p:spPr bwMode="auto">
          <a:xfrm>
            <a:off x="4137025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97" name="Oval 8"/>
          <p:cNvSpPr>
            <a:spLocks/>
          </p:cNvSpPr>
          <p:nvPr/>
        </p:nvSpPr>
        <p:spPr bwMode="auto">
          <a:xfrm>
            <a:off x="1281113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Oval 9"/>
          <p:cNvSpPr>
            <a:spLocks/>
          </p:cNvSpPr>
          <p:nvPr/>
        </p:nvSpPr>
        <p:spPr bwMode="auto">
          <a:xfrm>
            <a:off x="38100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Oval 10"/>
          <p:cNvSpPr>
            <a:spLocks/>
          </p:cNvSpPr>
          <p:nvPr/>
        </p:nvSpPr>
        <p:spPr bwMode="auto">
          <a:xfrm>
            <a:off x="2181225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Oval 11"/>
          <p:cNvSpPr>
            <a:spLocks/>
          </p:cNvSpPr>
          <p:nvPr/>
        </p:nvSpPr>
        <p:spPr bwMode="auto">
          <a:xfrm>
            <a:off x="3081338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Oval 12"/>
          <p:cNvSpPr>
            <a:spLocks/>
          </p:cNvSpPr>
          <p:nvPr/>
        </p:nvSpPr>
        <p:spPr bwMode="auto">
          <a:xfrm>
            <a:off x="398145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" name="Curved Connector 101"/>
          <p:cNvCxnSpPr>
            <a:stCxn id="101" idx="3"/>
            <a:endCxn id="99" idx="5"/>
          </p:cNvCxnSpPr>
          <p:nvPr/>
        </p:nvCxnSpPr>
        <p:spPr bwMode="auto">
          <a:xfrm rot="5400000">
            <a:off x="3195638" y="1409420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Curved Connector 102"/>
          <p:cNvCxnSpPr>
            <a:stCxn id="100" idx="0"/>
            <a:endCxn id="97" idx="0"/>
          </p:cNvCxnSpPr>
          <p:nvPr/>
        </p:nvCxnSpPr>
        <p:spPr bwMode="auto">
          <a:xfrm rot="16200000" flipV="1">
            <a:off x="2295526" y="1133475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4" name="Curved Connector 103"/>
          <p:cNvCxnSpPr>
            <a:stCxn id="99" idx="1"/>
            <a:endCxn id="97" idx="7"/>
          </p:cNvCxnSpPr>
          <p:nvPr/>
        </p:nvCxnSpPr>
        <p:spPr bwMode="auto">
          <a:xfrm rot="16200000" flipV="1">
            <a:off x="1845469" y="1697832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Curved Connector 104"/>
          <p:cNvCxnSpPr>
            <a:stCxn id="97" idx="1"/>
            <a:endCxn id="98" idx="7"/>
          </p:cNvCxnSpPr>
          <p:nvPr/>
        </p:nvCxnSpPr>
        <p:spPr bwMode="auto">
          <a:xfrm rot="16200000" flipV="1">
            <a:off x="945357" y="1697831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06" name="Text Box 6"/>
          <p:cNvSpPr txBox="1">
            <a:spLocks noChangeArrowheads="1"/>
          </p:cNvSpPr>
          <p:nvPr/>
        </p:nvSpPr>
        <p:spPr bwMode="auto">
          <a:xfrm>
            <a:off x="2971800" y="26670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07" name="Text Box 3"/>
          <p:cNvSpPr txBox="1">
            <a:spLocks noChangeArrowheads="1"/>
          </p:cNvSpPr>
          <p:nvPr/>
        </p:nvSpPr>
        <p:spPr bwMode="auto">
          <a:xfrm>
            <a:off x="488950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8" name="Text Box 4"/>
          <p:cNvSpPr txBox="1">
            <a:spLocks noChangeArrowheads="1"/>
          </p:cNvSpPr>
          <p:nvPr/>
        </p:nvSpPr>
        <p:spPr bwMode="auto">
          <a:xfrm>
            <a:off x="1431925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09" name="Text Box 5"/>
          <p:cNvSpPr txBox="1">
            <a:spLocks noChangeArrowheads="1"/>
          </p:cNvSpPr>
          <p:nvPr/>
        </p:nvSpPr>
        <p:spPr bwMode="auto">
          <a:xfrm>
            <a:off x="2293938" y="43434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10" name="Text Box 6"/>
          <p:cNvSpPr txBox="1">
            <a:spLocks noChangeArrowheads="1"/>
          </p:cNvSpPr>
          <p:nvPr/>
        </p:nvSpPr>
        <p:spPr bwMode="auto">
          <a:xfrm>
            <a:off x="3216275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11" name="Text Box 7"/>
          <p:cNvSpPr txBox="1">
            <a:spLocks noChangeArrowheads="1"/>
          </p:cNvSpPr>
          <p:nvPr/>
        </p:nvSpPr>
        <p:spPr bwMode="auto">
          <a:xfrm>
            <a:off x="4159250" y="43434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12" name="Oval 8"/>
          <p:cNvSpPr>
            <a:spLocks/>
          </p:cNvSpPr>
          <p:nvPr/>
        </p:nvSpPr>
        <p:spPr bwMode="auto">
          <a:xfrm>
            <a:off x="1303338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Oval 9"/>
          <p:cNvSpPr>
            <a:spLocks/>
          </p:cNvSpPr>
          <p:nvPr/>
        </p:nvSpPr>
        <p:spPr bwMode="auto">
          <a:xfrm>
            <a:off x="403225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Oval 10"/>
          <p:cNvSpPr>
            <a:spLocks/>
          </p:cNvSpPr>
          <p:nvPr/>
        </p:nvSpPr>
        <p:spPr bwMode="auto">
          <a:xfrm>
            <a:off x="2203450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Oval 11"/>
          <p:cNvSpPr>
            <a:spLocks/>
          </p:cNvSpPr>
          <p:nvPr/>
        </p:nvSpPr>
        <p:spPr bwMode="auto">
          <a:xfrm>
            <a:off x="3103563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Oval 12"/>
          <p:cNvSpPr>
            <a:spLocks/>
          </p:cNvSpPr>
          <p:nvPr/>
        </p:nvSpPr>
        <p:spPr bwMode="auto">
          <a:xfrm>
            <a:off x="4003675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7" name="Curved Connector 116"/>
          <p:cNvCxnSpPr>
            <a:stCxn id="116" idx="3"/>
            <a:endCxn id="114" idx="5"/>
          </p:cNvCxnSpPr>
          <p:nvPr/>
        </p:nvCxnSpPr>
        <p:spPr bwMode="auto">
          <a:xfrm rot="5400000">
            <a:off x="3217863" y="354460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Curved Connector 117"/>
          <p:cNvCxnSpPr>
            <a:stCxn id="115" idx="0"/>
            <a:endCxn id="112" idx="0"/>
          </p:cNvCxnSpPr>
          <p:nvPr/>
        </p:nvCxnSpPr>
        <p:spPr bwMode="auto">
          <a:xfrm rot="16200000" flipV="1">
            <a:off x="2317751" y="3268662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9" name="Curved Connector 118"/>
          <p:cNvCxnSpPr>
            <a:stCxn id="114" idx="1"/>
            <a:endCxn id="112" idx="7"/>
          </p:cNvCxnSpPr>
          <p:nvPr/>
        </p:nvCxnSpPr>
        <p:spPr bwMode="auto">
          <a:xfrm rot="16200000" flipV="1">
            <a:off x="1867694" y="383301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20" name="Curved Connector 119"/>
          <p:cNvCxnSpPr>
            <a:stCxn id="112" idx="1"/>
            <a:endCxn id="113" idx="7"/>
          </p:cNvCxnSpPr>
          <p:nvPr/>
        </p:nvCxnSpPr>
        <p:spPr bwMode="auto">
          <a:xfrm rot="16200000" flipV="1">
            <a:off x="967582" y="3833018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21" name="Text Box 6"/>
          <p:cNvSpPr txBox="1">
            <a:spLocks noChangeArrowheads="1"/>
          </p:cNvSpPr>
          <p:nvPr/>
        </p:nvSpPr>
        <p:spPr bwMode="auto">
          <a:xfrm>
            <a:off x="1539875" y="4038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22" name="Text Box 3"/>
          <p:cNvSpPr txBox="1">
            <a:spLocks noChangeArrowheads="1"/>
          </p:cNvSpPr>
          <p:nvPr/>
        </p:nvSpPr>
        <p:spPr bwMode="auto">
          <a:xfrm>
            <a:off x="518317" y="543321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23" name="Text Box 4"/>
          <p:cNvSpPr txBox="1">
            <a:spLocks noChangeArrowheads="1"/>
          </p:cNvSpPr>
          <p:nvPr/>
        </p:nvSpPr>
        <p:spPr bwMode="auto">
          <a:xfrm>
            <a:off x="1461292" y="543321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24" name="Text Box 5"/>
          <p:cNvSpPr txBox="1">
            <a:spLocks noChangeArrowheads="1"/>
          </p:cNvSpPr>
          <p:nvPr/>
        </p:nvSpPr>
        <p:spPr bwMode="auto">
          <a:xfrm>
            <a:off x="2323305" y="5433219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25" name="Text Box 6"/>
          <p:cNvSpPr txBox="1">
            <a:spLocks noChangeArrowheads="1"/>
          </p:cNvSpPr>
          <p:nvPr/>
        </p:nvSpPr>
        <p:spPr bwMode="auto">
          <a:xfrm>
            <a:off x="3245642" y="543321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26" name="Text Box 7"/>
          <p:cNvSpPr txBox="1">
            <a:spLocks noChangeArrowheads="1"/>
          </p:cNvSpPr>
          <p:nvPr/>
        </p:nvSpPr>
        <p:spPr bwMode="auto">
          <a:xfrm>
            <a:off x="4191000" y="54102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27" name="Oval 8"/>
          <p:cNvSpPr>
            <a:spLocks/>
          </p:cNvSpPr>
          <p:nvPr/>
        </p:nvSpPr>
        <p:spPr bwMode="auto">
          <a:xfrm>
            <a:off x="1332705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Oval 9"/>
          <p:cNvSpPr>
            <a:spLocks/>
          </p:cNvSpPr>
          <p:nvPr/>
        </p:nvSpPr>
        <p:spPr bwMode="auto">
          <a:xfrm>
            <a:off x="432592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Oval 10"/>
          <p:cNvSpPr>
            <a:spLocks/>
          </p:cNvSpPr>
          <p:nvPr/>
        </p:nvSpPr>
        <p:spPr bwMode="auto">
          <a:xfrm>
            <a:off x="2232817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Oval 11"/>
          <p:cNvSpPr>
            <a:spLocks/>
          </p:cNvSpPr>
          <p:nvPr/>
        </p:nvSpPr>
        <p:spPr bwMode="auto">
          <a:xfrm>
            <a:off x="3132930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Oval 12"/>
          <p:cNvSpPr>
            <a:spLocks/>
          </p:cNvSpPr>
          <p:nvPr/>
        </p:nvSpPr>
        <p:spPr bwMode="auto">
          <a:xfrm>
            <a:off x="4033042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2" name="Curved Connector 131"/>
          <p:cNvCxnSpPr>
            <a:stCxn id="131" idx="3"/>
            <a:endCxn id="129" idx="5"/>
          </p:cNvCxnSpPr>
          <p:nvPr/>
        </p:nvCxnSpPr>
        <p:spPr bwMode="auto">
          <a:xfrm rot="5400000">
            <a:off x="3247230" y="4634426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4" name="Curved Connector 133"/>
          <p:cNvCxnSpPr>
            <a:stCxn id="129" idx="1"/>
            <a:endCxn id="127" idx="7"/>
          </p:cNvCxnSpPr>
          <p:nvPr/>
        </p:nvCxnSpPr>
        <p:spPr bwMode="auto">
          <a:xfrm rot="16200000" flipV="1">
            <a:off x="1897061" y="4922838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35" name="Curved Connector 134"/>
          <p:cNvCxnSpPr>
            <a:stCxn id="127" idx="1"/>
            <a:endCxn id="128" idx="7"/>
          </p:cNvCxnSpPr>
          <p:nvPr/>
        </p:nvCxnSpPr>
        <p:spPr bwMode="auto">
          <a:xfrm rot="16200000" flipV="1">
            <a:off x="996949" y="4922837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37" name="Curved Connector 136"/>
          <p:cNvCxnSpPr>
            <a:stCxn id="130" idx="1"/>
            <a:endCxn id="129" idx="7"/>
          </p:cNvCxnSpPr>
          <p:nvPr/>
        </p:nvCxnSpPr>
        <p:spPr bwMode="auto">
          <a:xfrm rot="16200000" flipV="1">
            <a:off x="2797174" y="4922837"/>
            <a:ext cx="1588" cy="738469"/>
          </a:xfrm>
          <a:prstGeom prst="curvedConnector3">
            <a:avLst>
              <a:gd name="adj1" fmla="val 16503595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67" name="Slide Number Placeholder 6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948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500" b="0" dirty="0" smtClean="0">
                <a:solidFill>
                  <a:srgbClr val="000099"/>
                </a:solidFill>
              </a:rPr>
              <a:t>Outline</a:t>
            </a:r>
            <a:endParaRPr lang="en-US" sz="2500" b="0" dirty="0">
              <a:solidFill>
                <a:srgbClr val="000099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385855" y="1239940"/>
            <a:ext cx="8180265" cy="4800600"/>
          </a:xfrm>
          <a:ln/>
        </p:spPr>
        <p:txBody>
          <a:bodyPr lIns="90000" tIns="46800" rIns="90000" bIns="46800">
            <a:noAutofit/>
          </a:bodyPr>
          <a:lstStyle/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linearization problem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olution oracles</a:t>
            </a:r>
          </a:p>
          <a:p>
            <a:pPr marL="1588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necessary conditions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inearization solutions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execution example</a:t>
            </a:r>
            <a:endParaRPr lang="en-US" dirty="0">
              <a:solidFill>
                <a:schemeClr val="tx1"/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oracle implementation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1588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802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EL+EID Execution Example using L+WC</a:t>
            </a:r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processes take independent actions</a:t>
            </a:r>
            <a:endParaRPr lang="en-US" dirty="0"/>
          </a:p>
        </p:txBody>
      </p:sp>
      <p:sp>
        <p:nvSpPr>
          <p:cNvPr id="22604" name="Text Box 76"/>
          <p:cNvSpPr txBox="1">
            <a:spLocks noChangeArrowheads="1"/>
          </p:cNvSpPr>
          <p:nvPr/>
        </p:nvSpPr>
        <p:spPr bwMode="auto">
          <a:xfrm>
            <a:off x="8382000" y="23622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2605" name="Text Box 77"/>
          <p:cNvSpPr txBox="1">
            <a:spLocks noChangeArrowheads="1"/>
          </p:cNvSpPr>
          <p:nvPr/>
        </p:nvSpPr>
        <p:spPr bwMode="auto">
          <a:xfrm>
            <a:off x="-23813" y="1601788"/>
            <a:ext cx="314326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1.</a:t>
            </a:r>
          </a:p>
        </p:txBody>
      </p:sp>
      <p:sp>
        <p:nvSpPr>
          <p:cNvPr id="22606" name="Text Box 78"/>
          <p:cNvSpPr txBox="1">
            <a:spLocks noChangeArrowheads="1"/>
          </p:cNvSpPr>
          <p:nvPr/>
        </p:nvSpPr>
        <p:spPr bwMode="auto">
          <a:xfrm>
            <a:off x="0" y="2743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2.</a:t>
            </a:r>
          </a:p>
        </p:txBody>
      </p:sp>
      <p:sp>
        <p:nvSpPr>
          <p:cNvPr id="22607" name="Text Box 79"/>
          <p:cNvSpPr txBox="1">
            <a:spLocks noChangeArrowheads="1"/>
          </p:cNvSpPr>
          <p:nvPr/>
        </p:nvSpPr>
        <p:spPr bwMode="auto">
          <a:xfrm>
            <a:off x="0" y="3886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3.</a:t>
            </a:r>
          </a:p>
        </p:txBody>
      </p:sp>
      <p:sp>
        <p:nvSpPr>
          <p:cNvPr id="22608" name="Text Box 80"/>
          <p:cNvSpPr txBox="1">
            <a:spLocks noChangeArrowheads="1"/>
          </p:cNvSpPr>
          <p:nvPr/>
        </p:nvSpPr>
        <p:spPr bwMode="auto">
          <a:xfrm>
            <a:off x="0" y="50307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4.</a:t>
            </a:r>
          </a:p>
        </p:txBody>
      </p:sp>
      <p:sp>
        <p:nvSpPr>
          <p:cNvPr id="22609" name="Text Box 81"/>
          <p:cNvSpPr txBox="1">
            <a:spLocks noChangeArrowheads="1"/>
          </p:cNvSpPr>
          <p:nvPr/>
        </p:nvSpPr>
        <p:spPr bwMode="auto">
          <a:xfrm>
            <a:off x="4670425" y="18303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5.</a:t>
            </a:r>
          </a:p>
        </p:txBody>
      </p:sp>
      <p:sp>
        <p:nvSpPr>
          <p:cNvPr id="95" name="Text Box 3"/>
          <p:cNvSpPr txBox="1">
            <a:spLocks noChangeArrowheads="1"/>
          </p:cNvSpPr>
          <p:nvPr/>
        </p:nvSpPr>
        <p:spPr bwMode="auto">
          <a:xfrm>
            <a:off x="481012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6" name="Text Box 4"/>
          <p:cNvSpPr txBox="1">
            <a:spLocks noChangeArrowheads="1"/>
          </p:cNvSpPr>
          <p:nvPr/>
        </p:nvSpPr>
        <p:spPr bwMode="auto">
          <a:xfrm>
            <a:off x="1423987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7" name="Text Box 5"/>
          <p:cNvSpPr txBox="1">
            <a:spLocks noChangeArrowheads="1"/>
          </p:cNvSpPr>
          <p:nvPr/>
        </p:nvSpPr>
        <p:spPr bwMode="auto">
          <a:xfrm>
            <a:off x="2286000" y="3276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98" name="Text Box 6"/>
          <p:cNvSpPr txBox="1">
            <a:spLocks noChangeArrowheads="1"/>
          </p:cNvSpPr>
          <p:nvPr/>
        </p:nvSpPr>
        <p:spPr bwMode="auto">
          <a:xfrm>
            <a:off x="3208337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9" name="Text Box 7"/>
          <p:cNvSpPr txBox="1">
            <a:spLocks noChangeArrowheads="1"/>
          </p:cNvSpPr>
          <p:nvPr/>
        </p:nvSpPr>
        <p:spPr bwMode="auto">
          <a:xfrm>
            <a:off x="4151312" y="3276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00" name="Oval 8"/>
          <p:cNvSpPr>
            <a:spLocks/>
          </p:cNvSpPr>
          <p:nvPr/>
        </p:nvSpPr>
        <p:spPr bwMode="auto">
          <a:xfrm>
            <a:off x="1295400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Oval 9"/>
          <p:cNvSpPr>
            <a:spLocks/>
          </p:cNvSpPr>
          <p:nvPr/>
        </p:nvSpPr>
        <p:spPr bwMode="auto">
          <a:xfrm>
            <a:off x="395287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Oval 10"/>
          <p:cNvSpPr>
            <a:spLocks/>
          </p:cNvSpPr>
          <p:nvPr/>
        </p:nvSpPr>
        <p:spPr bwMode="auto">
          <a:xfrm>
            <a:off x="2195512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Oval 11"/>
          <p:cNvSpPr>
            <a:spLocks/>
          </p:cNvSpPr>
          <p:nvPr/>
        </p:nvSpPr>
        <p:spPr bwMode="auto">
          <a:xfrm>
            <a:off x="3095625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Oval 12"/>
          <p:cNvSpPr>
            <a:spLocks/>
          </p:cNvSpPr>
          <p:nvPr/>
        </p:nvSpPr>
        <p:spPr bwMode="auto">
          <a:xfrm>
            <a:off x="3995737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5" name="Curved Connector 104"/>
          <p:cNvCxnSpPr>
            <a:stCxn id="104" idx="3"/>
            <a:endCxn id="102" idx="5"/>
          </p:cNvCxnSpPr>
          <p:nvPr/>
        </p:nvCxnSpPr>
        <p:spPr bwMode="auto">
          <a:xfrm rot="5400000">
            <a:off x="3209925" y="247780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Curved Connector 105"/>
          <p:cNvCxnSpPr>
            <a:stCxn id="103" idx="0"/>
            <a:endCxn id="100" idx="0"/>
          </p:cNvCxnSpPr>
          <p:nvPr/>
        </p:nvCxnSpPr>
        <p:spPr bwMode="auto">
          <a:xfrm rot="16200000" flipV="1">
            <a:off x="2309813" y="2201862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Curved Connector 106"/>
          <p:cNvCxnSpPr>
            <a:stCxn id="102" idx="1"/>
            <a:endCxn id="100" idx="7"/>
          </p:cNvCxnSpPr>
          <p:nvPr/>
        </p:nvCxnSpPr>
        <p:spPr bwMode="auto">
          <a:xfrm rot="16200000" flipV="1">
            <a:off x="1859756" y="276621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08" name="Curved Connector 107"/>
          <p:cNvCxnSpPr>
            <a:stCxn id="100" idx="1"/>
            <a:endCxn id="101" idx="7"/>
          </p:cNvCxnSpPr>
          <p:nvPr/>
        </p:nvCxnSpPr>
        <p:spPr bwMode="auto">
          <a:xfrm rot="16200000" flipV="1">
            <a:off x="959644" y="2766218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09" name="Text Box 17"/>
          <p:cNvSpPr txBox="1">
            <a:spLocks noChangeArrowheads="1"/>
          </p:cNvSpPr>
          <p:nvPr/>
        </p:nvSpPr>
        <p:spPr bwMode="auto">
          <a:xfrm>
            <a:off x="1872316" y="1837672"/>
            <a:ext cx="260350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10" name="Text Box 3"/>
          <p:cNvSpPr txBox="1">
            <a:spLocks noChangeArrowheads="1"/>
          </p:cNvSpPr>
          <p:nvPr/>
        </p:nvSpPr>
        <p:spPr bwMode="auto">
          <a:xfrm>
            <a:off x="466725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11" name="Text Box 4"/>
          <p:cNvSpPr txBox="1">
            <a:spLocks noChangeArrowheads="1"/>
          </p:cNvSpPr>
          <p:nvPr/>
        </p:nvSpPr>
        <p:spPr bwMode="auto">
          <a:xfrm>
            <a:off x="140970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2" name="Text Box 5"/>
          <p:cNvSpPr txBox="1">
            <a:spLocks noChangeArrowheads="1"/>
          </p:cNvSpPr>
          <p:nvPr/>
        </p:nvSpPr>
        <p:spPr bwMode="auto">
          <a:xfrm>
            <a:off x="2271713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13" name="Text Box 6"/>
          <p:cNvSpPr txBox="1">
            <a:spLocks noChangeArrowheads="1"/>
          </p:cNvSpPr>
          <p:nvPr/>
        </p:nvSpPr>
        <p:spPr bwMode="auto">
          <a:xfrm>
            <a:off x="319405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14" name="Text Box 7"/>
          <p:cNvSpPr txBox="1">
            <a:spLocks noChangeArrowheads="1"/>
          </p:cNvSpPr>
          <p:nvPr/>
        </p:nvSpPr>
        <p:spPr bwMode="auto">
          <a:xfrm>
            <a:off x="4137025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15" name="Oval 8"/>
          <p:cNvSpPr>
            <a:spLocks/>
          </p:cNvSpPr>
          <p:nvPr/>
        </p:nvSpPr>
        <p:spPr bwMode="auto">
          <a:xfrm>
            <a:off x="1281113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Oval 9"/>
          <p:cNvSpPr>
            <a:spLocks/>
          </p:cNvSpPr>
          <p:nvPr/>
        </p:nvSpPr>
        <p:spPr bwMode="auto">
          <a:xfrm>
            <a:off x="38100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Oval 10"/>
          <p:cNvSpPr>
            <a:spLocks/>
          </p:cNvSpPr>
          <p:nvPr/>
        </p:nvSpPr>
        <p:spPr bwMode="auto">
          <a:xfrm>
            <a:off x="2181225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Oval 11"/>
          <p:cNvSpPr>
            <a:spLocks/>
          </p:cNvSpPr>
          <p:nvPr/>
        </p:nvSpPr>
        <p:spPr bwMode="auto">
          <a:xfrm>
            <a:off x="3081338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Oval 12"/>
          <p:cNvSpPr>
            <a:spLocks/>
          </p:cNvSpPr>
          <p:nvPr/>
        </p:nvSpPr>
        <p:spPr bwMode="auto">
          <a:xfrm>
            <a:off x="398145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0" name="Curved Connector 119"/>
          <p:cNvCxnSpPr>
            <a:stCxn id="119" idx="3"/>
            <a:endCxn id="117" idx="5"/>
          </p:cNvCxnSpPr>
          <p:nvPr/>
        </p:nvCxnSpPr>
        <p:spPr bwMode="auto">
          <a:xfrm rot="5400000">
            <a:off x="3195638" y="1409420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1" name="Curved Connector 120"/>
          <p:cNvCxnSpPr>
            <a:stCxn id="118" idx="0"/>
            <a:endCxn id="115" idx="0"/>
          </p:cNvCxnSpPr>
          <p:nvPr/>
        </p:nvCxnSpPr>
        <p:spPr bwMode="auto">
          <a:xfrm rot="16200000" flipV="1">
            <a:off x="2295526" y="1133475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2" name="Curved Connector 121"/>
          <p:cNvCxnSpPr>
            <a:stCxn id="117" idx="1"/>
            <a:endCxn id="115" idx="7"/>
          </p:cNvCxnSpPr>
          <p:nvPr/>
        </p:nvCxnSpPr>
        <p:spPr bwMode="auto">
          <a:xfrm rot="16200000" flipV="1">
            <a:off x="1845469" y="1697832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3" name="Curved Connector 122"/>
          <p:cNvCxnSpPr>
            <a:stCxn id="115" idx="1"/>
            <a:endCxn id="116" idx="7"/>
          </p:cNvCxnSpPr>
          <p:nvPr/>
        </p:nvCxnSpPr>
        <p:spPr bwMode="auto">
          <a:xfrm rot="16200000" flipV="1">
            <a:off x="945357" y="1697831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24" name="Text Box 6"/>
          <p:cNvSpPr txBox="1">
            <a:spLocks noChangeArrowheads="1"/>
          </p:cNvSpPr>
          <p:nvPr/>
        </p:nvSpPr>
        <p:spPr bwMode="auto">
          <a:xfrm>
            <a:off x="2971800" y="26670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25" name="Text Box 3"/>
          <p:cNvSpPr txBox="1">
            <a:spLocks noChangeArrowheads="1"/>
          </p:cNvSpPr>
          <p:nvPr/>
        </p:nvSpPr>
        <p:spPr bwMode="auto">
          <a:xfrm>
            <a:off x="488950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26" name="Text Box 4"/>
          <p:cNvSpPr txBox="1">
            <a:spLocks noChangeArrowheads="1"/>
          </p:cNvSpPr>
          <p:nvPr/>
        </p:nvSpPr>
        <p:spPr bwMode="auto">
          <a:xfrm>
            <a:off x="1431925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27" name="Text Box 5"/>
          <p:cNvSpPr txBox="1">
            <a:spLocks noChangeArrowheads="1"/>
          </p:cNvSpPr>
          <p:nvPr/>
        </p:nvSpPr>
        <p:spPr bwMode="auto">
          <a:xfrm>
            <a:off x="2293938" y="43434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28" name="Text Box 6"/>
          <p:cNvSpPr txBox="1">
            <a:spLocks noChangeArrowheads="1"/>
          </p:cNvSpPr>
          <p:nvPr/>
        </p:nvSpPr>
        <p:spPr bwMode="auto">
          <a:xfrm>
            <a:off x="3216275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29" name="Text Box 7"/>
          <p:cNvSpPr txBox="1">
            <a:spLocks noChangeArrowheads="1"/>
          </p:cNvSpPr>
          <p:nvPr/>
        </p:nvSpPr>
        <p:spPr bwMode="auto">
          <a:xfrm>
            <a:off x="4159250" y="43434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30" name="Oval 8"/>
          <p:cNvSpPr>
            <a:spLocks/>
          </p:cNvSpPr>
          <p:nvPr/>
        </p:nvSpPr>
        <p:spPr bwMode="auto">
          <a:xfrm>
            <a:off x="1303338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Oval 9"/>
          <p:cNvSpPr>
            <a:spLocks/>
          </p:cNvSpPr>
          <p:nvPr/>
        </p:nvSpPr>
        <p:spPr bwMode="auto">
          <a:xfrm>
            <a:off x="403225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Oval 10"/>
          <p:cNvSpPr>
            <a:spLocks/>
          </p:cNvSpPr>
          <p:nvPr/>
        </p:nvSpPr>
        <p:spPr bwMode="auto">
          <a:xfrm>
            <a:off x="2203450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Oval 11"/>
          <p:cNvSpPr>
            <a:spLocks/>
          </p:cNvSpPr>
          <p:nvPr/>
        </p:nvSpPr>
        <p:spPr bwMode="auto">
          <a:xfrm>
            <a:off x="3103563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Oval 12"/>
          <p:cNvSpPr>
            <a:spLocks/>
          </p:cNvSpPr>
          <p:nvPr/>
        </p:nvSpPr>
        <p:spPr bwMode="auto">
          <a:xfrm>
            <a:off x="4003675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5" name="Curved Connector 134"/>
          <p:cNvCxnSpPr>
            <a:stCxn id="134" idx="3"/>
            <a:endCxn id="132" idx="5"/>
          </p:cNvCxnSpPr>
          <p:nvPr/>
        </p:nvCxnSpPr>
        <p:spPr bwMode="auto">
          <a:xfrm rot="5400000">
            <a:off x="3217863" y="354460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6" name="Curved Connector 135"/>
          <p:cNvCxnSpPr>
            <a:stCxn id="133" idx="0"/>
            <a:endCxn id="130" idx="0"/>
          </p:cNvCxnSpPr>
          <p:nvPr/>
        </p:nvCxnSpPr>
        <p:spPr bwMode="auto">
          <a:xfrm rot="16200000" flipV="1">
            <a:off x="2317751" y="3268662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7" name="Curved Connector 136"/>
          <p:cNvCxnSpPr>
            <a:stCxn id="132" idx="1"/>
            <a:endCxn id="130" idx="7"/>
          </p:cNvCxnSpPr>
          <p:nvPr/>
        </p:nvCxnSpPr>
        <p:spPr bwMode="auto">
          <a:xfrm rot="16200000" flipV="1">
            <a:off x="1867694" y="383301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38" name="Curved Connector 137"/>
          <p:cNvCxnSpPr>
            <a:stCxn id="130" idx="1"/>
            <a:endCxn id="131" idx="7"/>
          </p:cNvCxnSpPr>
          <p:nvPr/>
        </p:nvCxnSpPr>
        <p:spPr bwMode="auto">
          <a:xfrm rot="16200000" flipV="1">
            <a:off x="967582" y="3833018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39" name="Text Box 6"/>
          <p:cNvSpPr txBox="1">
            <a:spLocks noChangeArrowheads="1"/>
          </p:cNvSpPr>
          <p:nvPr/>
        </p:nvSpPr>
        <p:spPr bwMode="auto">
          <a:xfrm>
            <a:off x="1539875" y="4038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40" name="Text Box 3"/>
          <p:cNvSpPr txBox="1">
            <a:spLocks noChangeArrowheads="1"/>
          </p:cNvSpPr>
          <p:nvPr/>
        </p:nvSpPr>
        <p:spPr bwMode="auto">
          <a:xfrm>
            <a:off x="518317" y="543321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41" name="Text Box 4"/>
          <p:cNvSpPr txBox="1">
            <a:spLocks noChangeArrowheads="1"/>
          </p:cNvSpPr>
          <p:nvPr/>
        </p:nvSpPr>
        <p:spPr bwMode="auto">
          <a:xfrm>
            <a:off x="1461292" y="543321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42" name="Text Box 5"/>
          <p:cNvSpPr txBox="1">
            <a:spLocks noChangeArrowheads="1"/>
          </p:cNvSpPr>
          <p:nvPr/>
        </p:nvSpPr>
        <p:spPr bwMode="auto">
          <a:xfrm>
            <a:off x="2323305" y="5433219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43" name="Text Box 6"/>
          <p:cNvSpPr txBox="1">
            <a:spLocks noChangeArrowheads="1"/>
          </p:cNvSpPr>
          <p:nvPr/>
        </p:nvSpPr>
        <p:spPr bwMode="auto">
          <a:xfrm>
            <a:off x="3245642" y="543321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44" name="Text Box 7"/>
          <p:cNvSpPr txBox="1">
            <a:spLocks noChangeArrowheads="1"/>
          </p:cNvSpPr>
          <p:nvPr/>
        </p:nvSpPr>
        <p:spPr bwMode="auto">
          <a:xfrm>
            <a:off x="4191000" y="54102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45" name="Oval 8"/>
          <p:cNvSpPr>
            <a:spLocks/>
          </p:cNvSpPr>
          <p:nvPr/>
        </p:nvSpPr>
        <p:spPr bwMode="auto">
          <a:xfrm>
            <a:off x="1332705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" name="Oval 9"/>
          <p:cNvSpPr>
            <a:spLocks/>
          </p:cNvSpPr>
          <p:nvPr/>
        </p:nvSpPr>
        <p:spPr bwMode="auto">
          <a:xfrm>
            <a:off x="432592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Oval 10"/>
          <p:cNvSpPr>
            <a:spLocks/>
          </p:cNvSpPr>
          <p:nvPr/>
        </p:nvSpPr>
        <p:spPr bwMode="auto">
          <a:xfrm>
            <a:off x="2232817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Oval 11"/>
          <p:cNvSpPr>
            <a:spLocks/>
          </p:cNvSpPr>
          <p:nvPr/>
        </p:nvSpPr>
        <p:spPr bwMode="auto">
          <a:xfrm>
            <a:off x="3132930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" name="Oval 12"/>
          <p:cNvSpPr>
            <a:spLocks/>
          </p:cNvSpPr>
          <p:nvPr/>
        </p:nvSpPr>
        <p:spPr bwMode="auto">
          <a:xfrm>
            <a:off x="4033042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0" name="Curved Connector 149"/>
          <p:cNvCxnSpPr>
            <a:stCxn id="149" idx="3"/>
            <a:endCxn id="147" idx="5"/>
          </p:cNvCxnSpPr>
          <p:nvPr/>
        </p:nvCxnSpPr>
        <p:spPr bwMode="auto">
          <a:xfrm rot="5400000">
            <a:off x="3247230" y="4634426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2" name="Curved Connector 151"/>
          <p:cNvCxnSpPr>
            <a:stCxn id="147" idx="1"/>
            <a:endCxn id="145" idx="7"/>
          </p:cNvCxnSpPr>
          <p:nvPr/>
        </p:nvCxnSpPr>
        <p:spPr bwMode="auto">
          <a:xfrm rot="16200000" flipV="1">
            <a:off x="1897061" y="4922838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53" name="Curved Connector 152"/>
          <p:cNvCxnSpPr>
            <a:stCxn id="145" idx="1"/>
            <a:endCxn id="146" idx="7"/>
          </p:cNvCxnSpPr>
          <p:nvPr/>
        </p:nvCxnSpPr>
        <p:spPr bwMode="auto">
          <a:xfrm rot="16200000" flipV="1">
            <a:off x="996949" y="4922837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54" name="Curved Connector 153"/>
          <p:cNvCxnSpPr>
            <a:stCxn id="148" idx="1"/>
            <a:endCxn id="147" idx="7"/>
          </p:cNvCxnSpPr>
          <p:nvPr/>
        </p:nvCxnSpPr>
        <p:spPr bwMode="auto">
          <a:xfrm rot="16200000" flipV="1">
            <a:off x="2797174" y="4922837"/>
            <a:ext cx="1588" cy="738469"/>
          </a:xfrm>
          <a:prstGeom prst="curvedConnector3">
            <a:avLst>
              <a:gd name="adj1" fmla="val 16503595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70" name="Text Box 3"/>
          <p:cNvSpPr txBox="1">
            <a:spLocks noChangeArrowheads="1"/>
          </p:cNvSpPr>
          <p:nvPr/>
        </p:nvSpPr>
        <p:spPr bwMode="auto">
          <a:xfrm>
            <a:off x="5134767" y="223282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1" name="Text Box 4"/>
          <p:cNvSpPr txBox="1">
            <a:spLocks noChangeArrowheads="1"/>
          </p:cNvSpPr>
          <p:nvPr/>
        </p:nvSpPr>
        <p:spPr bwMode="auto">
          <a:xfrm>
            <a:off x="6077742" y="223282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72" name="Text Box 5"/>
          <p:cNvSpPr txBox="1">
            <a:spLocks noChangeArrowheads="1"/>
          </p:cNvSpPr>
          <p:nvPr/>
        </p:nvSpPr>
        <p:spPr bwMode="auto">
          <a:xfrm>
            <a:off x="6939755" y="223282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73" name="Text Box 6"/>
          <p:cNvSpPr txBox="1">
            <a:spLocks noChangeArrowheads="1"/>
          </p:cNvSpPr>
          <p:nvPr/>
        </p:nvSpPr>
        <p:spPr bwMode="auto">
          <a:xfrm>
            <a:off x="7862092" y="223282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74" name="Text Box 7"/>
          <p:cNvSpPr txBox="1">
            <a:spLocks noChangeArrowheads="1"/>
          </p:cNvSpPr>
          <p:nvPr/>
        </p:nvSpPr>
        <p:spPr bwMode="auto">
          <a:xfrm>
            <a:off x="8807450" y="22098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75" name="Oval 8"/>
          <p:cNvSpPr>
            <a:spLocks/>
          </p:cNvSpPr>
          <p:nvPr/>
        </p:nvSpPr>
        <p:spPr bwMode="auto">
          <a:xfrm>
            <a:off x="5949155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Oval 9"/>
          <p:cNvSpPr>
            <a:spLocks/>
          </p:cNvSpPr>
          <p:nvPr/>
        </p:nvSpPr>
        <p:spPr bwMode="auto">
          <a:xfrm>
            <a:off x="5049042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" name="Oval 10"/>
          <p:cNvSpPr>
            <a:spLocks/>
          </p:cNvSpPr>
          <p:nvPr/>
        </p:nvSpPr>
        <p:spPr bwMode="auto">
          <a:xfrm>
            <a:off x="6849267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Oval 11"/>
          <p:cNvSpPr>
            <a:spLocks/>
          </p:cNvSpPr>
          <p:nvPr/>
        </p:nvSpPr>
        <p:spPr bwMode="auto">
          <a:xfrm>
            <a:off x="7749380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" name="Oval 12"/>
          <p:cNvSpPr>
            <a:spLocks/>
          </p:cNvSpPr>
          <p:nvPr/>
        </p:nvSpPr>
        <p:spPr bwMode="auto">
          <a:xfrm>
            <a:off x="8649492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0" name="Curved Connector 179"/>
          <p:cNvCxnSpPr>
            <a:stCxn id="179" idx="3"/>
            <a:endCxn id="177" idx="5"/>
          </p:cNvCxnSpPr>
          <p:nvPr/>
        </p:nvCxnSpPr>
        <p:spPr bwMode="auto">
          <a:xfrm rot="5400000">
            <a:off x="7863680" y="143402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2" name="Curved Connector 181"/>
          <p:cNvCxnSpPr>
            <a:stCxn id="177" idx="1"/>
            <a:endCxn id="175" idx="7"/>
          </p:cNvCxnSpPr>
          <p:nvPr/>
        </p:nvCxnSpPr>
        <p:spPr bwMode="auto">
          <a:xfrm rot="16200000" flipV="1">
            <a:off x="6513511" y="172243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83" name="Curved Connector 182"/>
          <p:cNvCxnSpPr>
            <a:stCxn id="175" idx="1"/>
            <a:endCxn id="176" idx="7"/>
          </p:cNvCxnSpPr>
          <p:nvPr/>
        </p:nvCxnSpPr>
        <p:spPr bwMode="auto">
          <a:xfrm rot="16200000" flipV="1">
            <a:off x="5613399" y="1722438"/>
            <a:ext cx="1588" cy="738469"/>
          </a:xfrm>
          <a:prstGeom prst="curvedConnector3">
            <a:avLst>
              <a:gd name="adj1" fmla="val 1824786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84" name="Curved Connector 183"/>
          <p:cNvCxnSpPr>
            <a:stCxn id="178" idx="1"/>
            <a:endCxn id="177" idx="7"/>
          </p:cNvCxnSpPr>
          <p:nvPr/>
        </p:nvCxnSpPr>
        <p:spPr bwMode="auto">
          <a:xfrm rot="16200000" flipV="1">
            <a:off x="7413624" y="1722438"/>
            <a:ext cx="1588" cy="738469"/>
          </a:xfrm>
          <a:prstGeom prst="curvedConnector3">
            <a:avLst>
              <a:gd name="adj1" fmla="val 1650359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83" name="Slide Number Placeholder 8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32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EL+EID Execution Example using L+WC</a:t>
            </a:r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processes take independent actions</a:t>
            </a:r>
            <a:endParaRPr lang="en-US" dirty="0"/>
          </a:p>
        </p:txBody>
      </p:sp>
      <p:sp>
        <p:nvSpPr>
          <p:cNvPr id="22604" name="Text Box 76"/>
          <p:cNvSpPr txBox="1">
            <a:spLocks noChangeArrowheads="1"/>
          </p:cNvSpPr>
          <p:nvPr/>
        </p:nvSpPr>
        <p:spPr bwMode="auto">
          <a:xfrm>
            <a:off x="8382000" y="23622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2605" name="Text Box 77"/>
          <p:cNvSpPr txBox="1">
            <a:spLocks noChangeArrowheads="1"/>
          </p:cNvSpPr>
          <p:nvPr/>
        </p:nvSpPr>
        <p:spPr bwMode="auto">
          <a:xfrm>
            <a:off x="-23813" y="1601788"/>
            <a:ext cx="314326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1.</a:t>
            </a:r>
          </a:p>
        </p:txBody>
      </p:sp>
      <p:sp>
        <p:nvSpPr>
          <p:cNvPr id="22606" name="Text Box 78"/>
          <p:cNvSpPr txBox="1">
            <a:spLocks noChangeArrowheads="1"/>
          </p:cNvSpPr>
          <p:nvPr/>
        </p:nvSpPr>
        <p:spPr bwMode="auto">
          <a:xfrm>
            <a:off x="0" y="2743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2.</a:t>
            </a:r>
          </a:p>
        </p:txBody>
      </p:sp>
      <p:sp>
        <p:nvSpPr>
          <p:cNvPr id="22607" name="Text Box 79"/>
          <p:cNvSpPr txBox="1">
            <a:spLocks noChangeArrowheads="1"/>
          </p:cNvSpPr>
          <p:nvPr/>
        </p:nvSpPr>
        <p:spPr bwMode="auto">
          <a:xfrm>
            <a:off x="0" y="3886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3.</a:t>
            </a:r>
          </a:p>
        </p:txBody>
      </p:sp>
      <p:sp>
        <p:nvSpPr>
          <p:cNvPr id="22608" name="Text Box 80"/>
          <p:cNvSpPr txBox="1">
            <a:spLocks noChangeArrowheads="1"/>
          </p:cNvSpPr>
          <p:nvPr/>
        </p:nvSpPr>
        <p:spPr bwMode="auto">
          <a:xfrm>
            <a:off x="0" y="50307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4.</a:t>
            </a:r>
          </a:p>
        </p:txBody>
      </p:sp>
      <p:sp>
        <p:nvSpPr>
          <p:cNvPr id="22609" name="Text Box 81"/>
          <p:cNvSpPr txBox="1">
            <a:spLocks noChangeArrowheads="1"/>
          </p:cNvSpPr>
          <p:nvPr/>
        </p:nvSpPr>
        <p:spPr bwMode="auto">
          <a:xfrm>
            <a:off x="4670425" y="18303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5.</a:t>
            </a:r>
          </a:p>
        </p:txBody>
      </p:sp>
      <p:sp>
        <p:nvSpPr>
          <p:cNvPr id="95" name="Text Box 3"/>
          <p:cNvSpPr txBox="1">
            <a:spLocks noChangeArrowheads="1"/>
          </p:cNvSpPr>
          <p:nvPr/>
        </p:nvSpPr>
        <p:spPr bwMode="auto">
          <a:xfrm>
            <a:off x="481012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6" name="Text Box 4"/>
          <p:cNvSpPr txBox="1">
            <a:spLocks noChangeArrowheads="1"/>
          </p:cNvSpPr>
          <p:nvPr/>
        </p:nvSpPr>
        <p:spPr bwMode="auto">
          <a:xfrm>
            <a:off x="1423987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7" name="Text Box 5"/>
          <p:cNvSpPr txBox="1">
            <a:spLocks noChangeArrowheads="1"/>
          </p:cNvSpPr>
          <p:nvPr/>
        </p:nvSpPr>
        <p:spPr bwMode="auto">
          <a:xfrm>
            <a:off x="2286000" y="3276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98" name="Text Box 6"/>
          <p:cNvSpPr txBox="1">
            <a:spLocks noChangeArrowheads="1"/>
          </p:cNvSpPr>
          <p:nvPr/>
        </p:nvSpPr>
        <p:spPr bwMode="auto">
          <a:xfrm>
            <a:off x="3208337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9" name="Text Box 7"/>
          <p:cNvSpPr txBox="1">
            <a:spLocks noChangeArrowheads="1"/>
          </p:cNvSpPr>
          <p:nvPr/>
        </p:nvSpPr>
        <p:spPr bwMode="auto">
          <a:xfrm>
            <a:off x="4151312" y="3276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00" name="Oval 8"/>
          <p:cNvSpPr>
            <a:spLocks/>
          </p:cNvSpPr>
          <p:nvPr/>
        </p:nvSpPr>
        <p:spPr bwMode="auto">
          <a:xfrm>
            <a:off x="1295400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Oval 9"/>
          <p:cNvSpPr>
            <a:spLocks/>
          </p:cNvSpPr>
          <p:nvPr/>
        </p:nvSpPr>
        <p:spPr bwMode="auto">
          <a:xfrm>
            <a:off x="395287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Oval 10"/>
          <p:cNvSpPr>
            <a:spLocks/>
          </p:cNvSpPr>
          <p:nvPr/>
        </p:nvSpPr>
        <p:spPr bwMode="auto">
          <a:xfrm>
            <a:off x="2195512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Oval 11"/>
          <p:cNvSpPr>
            <a:spLocks/>
          </p:cNvSpPr>
          <p:nvPr/>
        </p:nvSpPr>
        <p:spPr bwMode="auto">
          <a:xfrm>
            <a:off x="3095625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Oval 12"/>
          <p:cNvSpPr>
            <a:spLocks/>
          </p:cNvSpPr>
          <p:nvPr/>
        </p:nvSpPr>
        <p:spPr bwMode="auto">
          <a:xfrm>
            <a:off x="3995737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5" name="Curved Connector 104"/>
          <p:cNvCxnSpPr>
            <a:stCxn id="104" idx="3"/>
            <a:endCxn id="102" idx="5"/>
          </p:cNvCxnSpPr>
          <p:nvPr/>
        </p:nvCxnSpPr>
        <p:spPr bwMode="auto">
          <a:xfrm rot="5400000">
            <a:off x="3209925" y="247780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Curved Connector 105"/>
          <p:cNvCxnSpPr>
            <a:stCxn id="103" idx="0"/>
            <a:endCxn id="100" idx="0"/>
          </p:cNvCxnSpPr>
          <p:nvPr/>
        </p:nvCxnSpPr>
        <p:spPr bwMode="auto">
          <a:xfrm rot="16200000" flipV="1">
            <a:off x="2309813" y="2201862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Curved Connector 106"/>
          <p:cNvCxnSpPr>
            <a:stCxn id="102" idx="1"/>
            <a:endCxn id="100" idx="7"/>
          </p:cNvCxnSpPr>
          <p:nvPr/>
        </p:nvCxnSpPr>
        <p:spPr bwMode="auto">
          <a:xfrm rot="16200000" flipV="1">
            <a:off x="1859756" y="276621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08" name="Curved Connector 107"/>
          <p:cNvCxnSpPr>
            <a:stCxn id="100" idx="1"/>
            <a:endCxn id="101" idx="7"/>
          </p:cNvCxnSpPr>
          <p:nvPr/>
        </p:nvCxnSpPr>
        <p:spPr bwMode="auto">
          <a:xfrm rot="16200000" flipV="1">
            <a:off x="959644" y="2766218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09" name="Text Box 17"/>
          <p:cNvSpPr txBox="1">
            <a:spLocks noChangeArrowheads="1"/>
          </p:cNvSpPr>
          <p:nvPr/>
        </p:nvSpPr>
        <p:spPr bwMode="auto">
          <a:xfrm>
            <a:off x="1872316" y="1837672"/>
            <a:ext cx="260350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10" name="Text Box 3"/>
          <p:cNvSpPr txBox="1">
            <a:spLocks noChangeArrowheads="1"/>
          </p:cNvSpPr>
          <p:nvPr/>
        </p:nvSpPr>
        <p:spPr bwMode="auto">
          <a:xfrm>
            <a:off x="466725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11" name="Text Box 4"/>
          <p:cNvSpPr txBox="1">
            <a:spLocks noChangeArrowheads="1"/>
          </p:cNvSpPr>
          <p:nvPr/>
        </p:nvSpPr>
        <p:spPr bwMode="auto">
          <a:xfrm>
            <a:off x="140970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2" name="Text Box 5"/>
          <p:cNvSpPr txBox="1">
            <a:spLocks noChangeArrowheads="1"/>
          </p:cNvSpPr>
          <p:nvPr/>
        </p:nvSpPr>
        <p:spPr bwMode="auto">
          <a:xfrm>
            <a:off x="2271713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13" name="Text Box 6"/>
          <p:cNvSpPr txBox="1">
            <a:spLocks noChangeArrowheads="1"/>
          </p:cNvSpPr>
          <p:nvPr/>
        </p:nvSpPr>
        <p:spPr bwMode="auto">
          <a:xfrm>
            <a:off x="319405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14" name="Text Box 7"/>
          <p:cNvSpPr txBox="1">
            <a:spLocks noChangeArrowheads="1"/>
          </p:cNvSpPr>
          <p:nvPr/>
        </p:nvSpPr>
        <p:spPr bwMode="auto">
          <a:xfrm>
            <a:off x="4137025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15" name="Oval 8"/>
          <p:cNvSpPr>
            <a:spLocks/>
          </p:cNvSpPr>
          <p:nvPr/>
        </p:nvSpPr>
        <p:spPr bwMode="auto">
          <a:xfrm>
            <a:off x="1281113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Oval 9"/>
          <p:cNvSpPr>
            <a:spLocks/>
          </p:cNvSpPr>
          <p:nvPr/>
        </p:nvSpPr>
        <p:spPr bwMode="auto">
          <a:xfrm>
            <a:off x="38100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Oval 10"/>
          <p:cNvSpPr>
            <a:spLocks/>
          </p:cNvSpPr>
          <p:nvPr/>
        </p:nvSpPr>
        <p:spPr bwMode="auto">
          <a:xfrm>
            <a:off x="2181225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Oval 11"/>
          <p:cNvSpPr>
            <a:spLocks/>
          </p:cNvSpPr>
          <p:nvPr/>
        </p:nvSpPr>
        <p:spPr bwMode="auto">
          <a:xfrm>
            <a:off x="3081338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Oval 12"/>
          <p:cNvSpPr>
            <a:spLocks/>
          </p:cNvSpPr>
          <p:nvPr/>
        </p:nvSpPr>
        <p:spPr bwMode="auto">
          <a:xfrm>
            <a:off x="398145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0" name="Curved Connector 119"/>
          <p:cNvCxnSpPr>
            <a:stCxn id="119" idx="3"/>
            <a:endCxn id="117" idx="5"/>
          </p:cNvCxnSpPr>
          <p:nvPr/>
        </p:nvCxnSpPr>
        <p:spPr bwMode="auto">
          <a:xfrm rot="5400000">
            <a:off x="3195638" y="1409420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1" name="Curved Connector 120"/>
          <p:cNvCxnSpPr>
            <a:stCxn id="118" idx="0"/>
            <a:endCxn id="115" idx="0"/>
          </p:cNvCxnSpPr>
          <p:nvPr/>
        </p:nvCxnSpPr>
        <p:spPr bwMode="auto">
          <a:xfrm rot="16200000" flipV="1">
            <a:off x="2295526" y="1133475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2" name="Curved Connector 121"/>
          <p:cNvCxnSpPr>
            <a:stCxn id="117" idx="1"/>
            <a:endCxn id="115" idx="7"/>
          </p:cNvCxnSpPr>
          <p:nvPr/>
        </p:nvCxnSpPr>
        <p:spPr bwMode="auto">
          <a:xfrm rot="16200000" flipV="1">
            <a:off x="1845469" y="1697832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3" name="Curved Connector 122"/>
          <p:cNvCxnSpPr>
            <a:stCxn id="115" idx="1"/>
            <a:endCxn id="116" idx="7"/>
          </p:cNvCxnSpPr>
          <p:nvPr/>
        </p:nvCxnSpPr>
        <p:spPr bwMode="auto">
          <a:xfrm rot="16200000" flipV="1">
            <a:off x="945357" y="1697831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24" name="Text Box 6"/>
          <p:cNvSpPr txBox="1">
            <a:spLocks noChangeArrowheads="1"/>
          </p:cNvSpPr>
          <p:nvPr/>
        </p:nvSpPr>
        <p:spPr bwMode="auto">
          <a:xfrm>
            <a:off x="2971800" y="26670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25" name="Text Box 3"/>
          <p:cNvSpPr txBox="1">
            <a:spLocks noChangeArrowheads="1"/>
          </p:cNvSpPr>
          <p:nvPr/>
        </p:nvSpPr>
        <p:spPr bwMode="auto">
          <a:xfrm>
            <a:off x="488950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26" name="Text Box 4"/>
          <p:cNvSpPr txBox="1">
            <a:spLocks noChangeArrowheads="1"/>
          </p:cNvSpPr>
          <p:nvPr/>
        </p:nvSpPr>
        <p:spPr bwMode="auto">
          <a:xfrm>
            <a:off x="1431925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27" name="Text Box 5"/>
          <p:cNvSpPr txBox="1">
            <a:spLocks noChangeArrowheads="1"/>
          </p:cNvSpPr>
          <p:nvPr/>
        </p:nvSpPr>
        <p:spPr bwMode="auto">
          <a:xfrm>
            <a:off x="2293938" y="43434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28" name="Text Box 6"/>
          <p:cNvSpPr txBox="1">
            <a:spLocks noChangeArrowheads="1"/>
          </p:cNvSpPr>
          <p:nvPr/>
        </p:nvSpPr>
        <p:spPr bwMode="auto">
          <a:xfrm>
            <a:off x="3216275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29" name="Text Box 7"/>
          <p:cNvSpPr txBox="1">
            <a:spLocks noChangeArrowheads="1"/>
          </p:cNvSpPr>
          <p:nvPr/>
        </p:nvSpPr>
        <p:spPr bwMode="auto">
          <a:xfrm>
            <a:off x="4159250" y="43434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30" name="Oval 8"/>
          <p:cNvSpPr>
            <a:spLocks/>
          </p:cNvSpPr>
          <p:nvPr/>
        </p:nvSpPr>
        <p:spPr bwMode="auto">
          <a:xfrm>
            <a:off x="1303338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Oval 9"/>
          <p:cNvSpPr>
            <a:spLocks/>
          </p:cNvSpPr>
          <p:nvPr/>
        </p:nvSpPr>
        <p:spPr bwMode="auto">
          <a:xfrm>
            <a:off x="403225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Oval 10"/>
          <p:cNvSpPr>
            <a:spLocks/>
          </p:cNvSpPr>
          <p:nvPr/>
        </p:nvSpPr>
        <p:spPr bwMode="auto">
          <a:xfrm>
            <a:off x="2203450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Oval 11"/>
          <p:cNvSpPr>
            <a:spLocks/>
          </p:cNvSpPr>
          <p:nvPr/>
        </p:nvSpPr>
        <p:spPr bwMode="auto">
          <a:xfrm>
            <a:off x="3103563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Oval 12"/>
          <p:cNvSpPr>
            <a:spLocks/>
          </p:cNvSpPr>
          <p:nvPr/>
        </p:nvSpPr>
        <p:spPr bwMode="auto">
          <a:xfrm>
            <a:off x="4003675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5" name="Curved Connector 134"/>
          <p:cNvCxnSpPr>
            <a:stCxn id="134" idx="3"/>
            <a:endCxn id="132" idx="5"/>
          </p:cNvCxnSpPr>
          <p:nvPr/>
        </p:nvCxnSpPr>
        <p:spPr bwMode="auto">
          <a:xfrm rot="5400000">
            <a:off x="3217863" y="354460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6" name="Curved Connector 135"/>
          <p:cNvCxnSpPr>
            <a:stCxn id="133" idx="0"/>
            <a:endCxn id="130" idx="0"/>
          </p:cNvCxnSpPr>
          <p:nvPr/>
        </p:nvCxnSpPr>
        <p:spPr bwMode="auto">
          <a:xfrm rot="16200000" flipV="1">
            <a:off x="2317751" y="3268662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7" name="Curved Connector 136"/>
          <p:cNvCxnSpPr>
            <a:stCxn id="132" idx="1"/>
            <a:endCxn id="130" idx="7"/>
          </p:cNvCxnSpPr>
          <p:nvPr/>
        </p:nvCxnSpPr>
        <p:spPr bwMode="auto">
          <a:xfrm rot="16200000" flipV="1">
            <a:off x="1867694" y="383301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38" name="Curved Connector 137"/>
          <p:cNvCxnSpPr>
            <a:stCxn id="130" idx="1"/>
            <a:endCxn id="131" idx="7"/>
          </p:cNvCxnSpPr>
          <p:nvPr/>
        </p:nvCxnSpPr>
        <p:spPr bwMode="auto">
          <a:xfrm rot="16200000" flipV="1">
            <a:off x="967582" y="3833018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39" name="Text Box 6"/>
          <p:cNvSpPr txBox="1">
            <a:spLocks noChangeArrowheads="1"/>
          </p:cNvSpPr>
          <p:nvPr/>
        </p:nvSpPr>
        <p:spPr bwMode="auto">
          <a:xfrm>
            <a:off x="1539875" y="4038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40" name="Text Box 3"/>
          <p:cNvSpPr txBox="1">
            <a:spLocks noChangeArrowheads="1"/>
          </p:cNvSpPr>
          <p:nvPr/>
        </p:nvSpPr>
        <p:spPr bwMode="auto">
          <a:xfrm>
            <a:off x="518317" y="543321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41" name="Text Box 4"/>
          <p:cNvSpPr txBox="1">
            <a:spLocks noChangeArrowheads="1"/>
          </p:cNvSpPr>
          <p:nvPr/>
        </p:nvSpPr>
        <p:spPr bwMode="auto">
          <a:xfrm>
            <a:off x="1461292" y="543321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42" name="Text Box 5"/>
          <p:cNvSpPr txBox="1">
            <a:spLocks noChangeArrowheads="1"/>
          </p:cNvSpPr>
          <p:nvPr/>
        </p:nvSpPr>
        <p:spPr bwMode="auto">
          <a:xfrm>
            <a:off x="2323305" y="5433219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43" name="Text Box 6"/>
          <p:cNvSpPr txBox="1">
            <a:spLocks noChangeArrowheads="1"/>
          </p:cNvSpPr>
          <p:nvPr/>
        </p:nvSpPr>
        <p:spPr bwMode="auto">
          <a:xfrm>
            <a:off x="3245642" y="543321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44" name="Text Box 7"/>
          <p:cNvSpPr txBox="1">
            <a:spLocks noChangeArrowheads="1"/>
          </p:cNvSpPr>
          <p:nvPr/>
        </p:nvSpPr>
        <p:spPr bwMode="auto">
          <a:xfrm>
            <a:off x="4191000" y="54102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45" name="Oval 8"/>
          <p:cNvSpPr>
            <a:spLocks/>
          </p:cNvSpPr>
          <p:nvPr/>
        </p:nvSpPr>
        <p:spPr bwMode="auto">
          <a:xfrm>
            <a:off x="1332705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" name="Oval 9"/>
          <p:cNvSpPr>
            <a:spLocks/>
          </p:cNvSpPr>
          <p:nvPr/>
        </p:nvSpPr>
        <p:spPr bwMode="auto">
          <a:xfrm>
            <a:off x="432592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Oval 10"/>
          <p:cNvSpPr>
            <a:spLocks/>
          </p:cNvSpPr>
          <p:nvPr/>
        </p:nvSpPr>
        <p:spPr bwMode="auto">
          <a:xfrm>
            <a:off x="2232817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Oval 11"/>
          <p:cNvSpPr>
            <a:spLocks/>
          </p:cNvSpPr>
          <p:nvPr/>
        </p:nvSpPr>
        <p:spPr bwMode="auto">
          <a:xfrm>
            <a:off x="3132930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" name="Oval 12"/>
          <p:cNvSpPr>
            <a:spLocks/>
          </p:cNvSpPr>
          <p:nvPr/>
        </p:nvSpPr>
        <p:spPr bwMode="auto">
          <a:xfrm>
            <a:off x="4033042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0" name="Curved Connector 149"/>
          <p:cNvCxnSpPr>
            <a:stCxn id="149" idx="3"/>
            <a:endCxn id="147" idx="5"/>
          </p:cNvCxnSpPr>
          <p:nvPr/>
        </p:nvCxnSpPr>
        <p:spPr bwMode="auto">
          <a:xfrm rot="5400000">
            <a:off x="3247230" y="4634426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2" name="Curved Connector 151"/>
          <p:cNvCxnSpPr>
            <a:stCxn id="147" idx="1"/>
            <a:endCxn id="145" idx="7"/>
          </p:cNvCxnSpPr>
          <p:nvPr/>
        </p:nvCxnSpPr>
        <p:spPr bwMode="auto">
          <a:xfrm rot="16200000" flipV="1">
            <a:off x="1897061" y="4922838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53" name="Curved Connector 152"/>
          <p:cNvCxnSpPr>
            <a:stCxn id="145" idx="1"/>
            <a:endCxn id="146" idx="7"/>
          </p:cNvCxnSpPr>
          <p:nvPr/>
        </p:nvCxnSpPr>
        <p:spPr bwMode="auto">
          <a:xfrm rot="16200000" flipV="1">
            <a:off x="996949" y="4922837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54" name="Curved Connector 153"/>
          <p:cNvCxnSpPr>
            <a:stCxn id="148" idx="1"/>
            <a:endCxn id="147" idx="7"/>
          </p:cNvCxnSpPr>
          <p:nvPr/>
        </p:nvCxnSpPr>
        <p:spPr bwMode="auto">
          <a:xfrm rot="16200000" flipV="1">
            <a:off x="2797174" y="4922837"/>
            <a:ext cx="1588" cy="738469"/>
          </a:xfrm>
          <a:prstGeom prst="curvedConnector3">
            <a:avLst>
              <a:gd name="adj1" fmla="val 16503595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70" name="Text Box 3"/>
          <p:cNvSpPr txBox="1">
            <a:spLocks noChangeArrowheads="1"/>
          </p:cNvSpPr>
          <p:nvPr/>
        </p:nvSpPr>
        <p:spPr bwMode="auto">
          <a:xfrm>
            <a:off x="5134767" y="223282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1" name="Text Box 4"/>
          <p:cNvSpPr txBox="1">
            <a:spLocks noChangeArrowheads="1"/>
          </p:cNvSpPr>
          <p:nvPr/>
        </p:nvSpPr>
        <p:spPr bwMode="auto">
          <a:xfrm>
            <a:off x="6077742" y="223282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72" name="Text Box 5"/>
          <p:cNvSpPr txBox="1">
            <a:spLocks noChangeArrowheads="1"/>
          </p:cNvSpPr>
          <p:nvPr/>
        </p:nvSpPr>
        <p:spPr bwMode="auto">
          <a:xfrm>
            <a:off x="6939755" y="223282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73" name="Text Box 6"/>
          <p:cNvSpPr txBox="1">
            <a:spLocks noChangeArrowheads="1"/>
          </p:cNvSpPr>
          <p:nvPr/>
        </p:nvSpPr>
        <p:spPr bwMode="auto">
          <a:xfrm>
            <a:off x="7862092" y="223282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74" name="Text Box 7"/>
          <p:cNvSpPr txBox="1">
            <a:spLocks noChangeArrowheads="1"/>
          </p:cNvSpPr>
          <p:nvPr/>
        </p:nvSpPr>
        <p:spPr bwMode="auto">
          <a:xfrm>
            <a:off x="8807450" y="22098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75" name="Oval 8"/>
          <p:cNvSpPr>
            <a:spLocks/>
          </p:cNvSpPr>
          <p:nvPr/>
        </p:nvSpPr>
        <p:spPr bwMode="auto">
          <a:xfrm>
            <a:off x="5949155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Oval 9"/>
          <p:cNvSpPr>
            <a:spLocks/>
          </p:cNvSpPr>
          <p:nvPr/>
        </p:nvSpPr>
        <p:spPr bwMode="auto">
          <a:xfrm>
            <a:off x="5049042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" name="Oval 10"/>
          <p:cNvSpPr>
            <a:spLocks/>
          </p:cNvSpPr>
          <p:nvPr/>
        </p:nvSpPr>
        <p:spPr bwMode="auto">
          <a:xfrm>
            <a:off x="6849267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Oval 11"/>
          <p:cNvSpPr>
            <a:spLocks/>
          </p:cNvSpPr>
          <p:nvPr/>
        </p:nvSpPr>
        <p:spPr bwMode="auto">
          <a:xfrm>
            <a:off x="7749380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" name="Oval 12"/>
          <p:cNvSpPr>
            <a:spLocks/>
          </p:cNvSpPr>
          <p:nvPr/>
        </p:nvSpPr>
        <p:spPr bwMode="auto">
          <a:xfrm>
            <a:off x="8649492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0" name="Curved Connector 179"/>
          <p:cNvCxnSpPr>
            <a:stCxn id="179" idx="3"/>
            <a:endCxn id="177" idx="5"/>
          </p:cNvCxnSpPr>
          <p:nvPr/>
        </p:nvCxnSpPr>
        <p:spPr bwMode="auto">
          <a:xfrm rot="5400000">
            <a:off x="7863680" y="143402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2" name="Curved Connector 181"/>
          <p:cNvCxnSpPr>
            <a:stCxn id="177" idx="1"/>
            <a:endCxn id="175" idx="7"/>
          </p:cNvCxnSpPr>
          <p:nvPr/>
        </p:nvCxnSpPr>
        <p:spPr bwMode="auto">
          <a:xfrm rot="16200000" flipV="1">
            <a:off x="6513511" y="172243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83" name="Curved Connector 182"/>
          <p:cNvCxnSpPr>
            <a:stCxn id="175" idx="1"/>
            <a:endCxn id="176" idx="7"/>
          </p:cNvCxnSpPr>
          <p:nvPr/>
        </p:nvCxnSpPr>
        <p:spPr bwMode="auto">
          <a:xfrm rot="16200000" flipV="1">
            <a:off x="5613399" y="1722438"/>
            <a:ext cx="1588" cy="738469"/>
          </a:xfrm>
          <a:prstGeom prst="curvedConnector3">
            <a:avLst>
              <a:gd name="adj1" fmla="val 1824786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84" name="Curved Connector 183"/>
          <p:cNvCxnSpPr>
            <a:stCxn id="178" idx="1"/>
            <a:endCxn id="177" idx="7"/>
          </p:cNvCxnSpPr>
          <p:nvPr/>
        </p:nvCxnSpPr>
        <p:spPr bwMode="auto">
          <a:xfrm rot="16200000" flipV="1">
            <a:off x="7413624" y="1722438"/>
            <a:ext cx="1588" cy="738469"/>
          </a:xfrm>
          <a:prstGeom prst="curvedConnector3">
            <a:avLst>
              <a:gd name="adj1" fmla="val 1650359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83" name="Slide Number Placeholder 8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84" name="Text Box 98"/>
          <p:cNvSpPr txBox="1">
            <a:spLocks noChangeArrowheads="1"/>
          </p:cNvSpPr>
          <p:nvPr/>
        </p:nvSpPr>
        <p:spPr bwMode="auto">
          <a:xfrm>
            <a:off x="4670425" y="27447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6.</a:t>
            </a:r>
          </a:p>
        </p:txBody>
      </p:sp>
      <p:sp>
        <p:nvSpPr>
          <p:cNvPr id="85" name="Text Box 76"/>
          <p:cNvSpPr txBox="1">
            <a:spLocks noChangeArrowheads="1"/>
          </p:cNvSpPr>
          <p:nvPr/>
        </p:nvSpPr>
        <p:spPr bwMode="auto">
          <a:xfrm>
            <a:off x="7239000" y="2895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86" name="Text Box 3"/>
          <p:cNvSpPr txBox="1">
            <a:spLocks noChangeArrowheads="1"/>
          </p:cNvSpPr>
          <p:nvPr/>
        </p:nvSpPr>
        <p:spPr bwMode="auto">
          <a:xfrm>
            <a:off x="5114925" y="333151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6057900" y="333151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8" name="Text Box 5"/>
          <p:cNvSpPr txBox="1">
            <a:spLocks noChangeArrowheads="1"/>
          </p:cNvSpPr>
          <p:nvPr/>
        </p:nvSpPr>
        <p:spPr bwMode="auto">
          <a:xfrm>
            <a:off x="6919913" y="333151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9" name="Text Box 6"/>
          <p:cNvSpPr txBox="1">
            <a:spLocks noChangeArrowheads="1"/>
          </p:cNvSpPr>
          <p:nvPr/>
        </p:nvSpPr>
        <p:spPr bwMode="auto">
          <a:xfrm>
            <a:off x="7842250" y="333151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0" name="Oval 8"/>
          <p:cNvSpPr>
            <a:spLocks/>
          </p:cNvSpPr>
          <p:nvPr/>
        </p:nvSpPr>
        <p:spPr bwMode="auto">
          <a:xfrm>
            <a:off x="5929313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Oval 9"/>
          <p:cNvSpPr>
            <a:spLocks/>
          </p:cNvSpPr>
          <p:nvPr/>
        </p:nvSpPr>
        <p:spPr bwMode="auto">
          <a:xfrm>
            <a:off x="5029200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Oval 10"/>
          <p:cNvSpPr>
            <a:spLocks/>
          </p:cNvSpPr>
          <p:nvPr/>
        </p:nvSpPr>
        <p:spPr bwMode="auto">
          <a:xfrm>
            <a:off x="6829425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Oval 11"/>
          <p:cNvSpPr>
            <a:spLocks/>
          </p:cNvSpPr>
          <p:nvPr/>
        </p:nvSpPr>
        <p:spPr bwMode="auto">
          <a:xfrm>
            <a:off x="7729538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Oval 12"/>
          <p:cNvSpPr>
            <a:spLocks/>
          </p:cNvSpPr>
          <p:nvPr/>
        </p:nvSpPr>
        <p:spPr bwMode="auto">
          <a:xfrm>
            <a:off x="8629650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1" name="Curved Connector 150"/>
          <p:cNvCxnSpPr>
            <a:stCxn id="94" idx="3"/>
            <a:endCxn id="92" idx="5"/>
          </p:cNvCxnSpPr>
          <p:nvPr/>
        </p:nvCxnSpPr>
        <p:spPr bwMode="auto">
          <a:xfrm rot="5400000">
            <a:off x="7843838" y="253271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5" name="Curved Connector 154"/>
          <p:cNvCxnSpPr>
            <a:stCxn id="92" idx="1"/>
            <a:endCxn id="90" idx="7"/>
          </p:cNvCxnSpPr>
          <p:nvPr/>
        </p:nvCxnSpPr>
        <p:spPr bwMode="auto">
          <a:xfrm rot="16200000" flipV="1">
            <a:off x="6493669" y="282112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56" name="Curved Connector 155"/>
          <p:cNvCxnSpPr>
            <a:stCxn id="90" idx="1"/>
            <a:endCxn id="91" idx="7"/>
          </p:cNvCxnSpPr>
          <p:nvPr/>
        </p:nvCxnSpPr>
        <p:spPr bwMode="auto">
          <a:xfrm rot="16200000" flipV="1">
            <a:off x="5593557" y="2821128"/>
            <a:ext cx="1588" cy="738469"/>
          </a:xfrm>
          <a:prstGeom prst="curvedConnector3">
            <a:avLst>
              <a:gd name="adj1" fmla="val 1475838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57" name="Curved Connector 156"/>
          <p:cNvCxnSpPr>
            <a:stCxn id="93" idx="1"/>
            <a:endCxn id="92" idx="7"/>
          </p:cNvCxnSpPr>
          <p:nvPr/>
        </p:nvCxnSpPr>
        <p:spPr bwMode="auto">
          <a:xfrm rot="16200000" flipV="1">
            <a:off x="7393782" y="2821128"/>
            <a:ext cx="1588" cy="738469"/>
          </a:xfrm>
          <a:prstGeom prst="curvedConnector3">
            <a:avLst>
              <a:gd name="adj1" fmla="val 16503595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58" name="Text Box 76"/>
          <p:cNvSpPr txBox="1">
            <a:spLocks noChangeArrowheads="1"/>
          </p:cNvSpPr>
          <p:nvPr/>
        </p:nvSpPr>
        <p:spPr bwMode="auto">
          <a:xfrm>
            <a:off x="8763000" y="32750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736747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EL+EID Execution Example using L+WC</a:t>
            </a:r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processes take independent actions</a:t>
            </a:r>
            <a:endParaRPr lang="en-US" dirty="0"/>
          </a:p>
        </p:txBody>
      </p:sp>
      <p:sp>
        <p:nvSpPr>
          <p:cNvPr id="22604" name="Text Box 76"/>
          <p:cNvSpPr txBox="1">
            <a:spLocks noChangeArrowheads="1"/>
          </p:cNvSpPr>
          <p:nvPr/>
        </p:nvSpPr>
        <p:spPr bwMode="auto">
          <a:xfrm>
            <a:off x="8382000" y="23622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2605" name="Text Box 77"/>
          <p:cNvSpPr txBox="1">
            <a:spLocks noChangeArrowheads="1"/>
          </p:cNvSpPr>
          <p:nvPr/>
        </p:nvSpPr>
        <p:spPr bwMode="auto">
          <a:xfrm>
            <a:off x="-23813" y="1601788"/>
            <a:ext cx="314326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1.</a:t>
            </a:r>
          </a:p>
        </p:txBody>
      </p:sp>
      <p:sp>
        <p:nvSpPr>
          <p:cNvPr id="22606" name="Text Box 78"/>
          <p:cNvSpPr txBox="1">
            <a:spLocks noChangeArrowheads="1"/>
          </p:cNvSpPr>
          <p:nvPr/>
        </p:nvSpPr>
        <p:spPr bwMode="auto">
          <a:xfrm>
            <a:off x="0" y="2743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2.</a:t>
            </a:r>
          </a:p>
        </p:txBody>
      </p:sp>
      <p:sp>
        <p:nvSpPr>
          <p:cNvPr id="22607" name="Text Box 79"/>
          <p:cNvSpPr txBox="1">
            <a:spLocks noChangeArrowheads="1"/>
          </p:cNvSpPr>
          <p:nvPr/>
        </p:nvSpPr>
        <p:spPr bwMode="auto">
          <a:xfrm>
            <a:off x="0" y="3886200"/>
            <a:ext cx="314325" cy="303213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3.</a:t>
            </a:r>
          </a:p>
        </p:txBody>
      </p:sp>
      <p:sp>
        <p:nvSpPr>
          <p:cNvPr id="22608" name="Text Box 80"/>
          <p:cNvSpPr txBox="1">
            <a:spLocks noChangeArrowheads="1"/>
          </p:cNvSpPr>
          <p:nvPr/>
        </p:nvSpPr>
        <p:spPr bwMode="auto">
          <a:xfrm>
            <a:off x="0" y="50307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4.</a:t>
            </a:r>
          </a:p>
        </p:txBody>
      </p:sp>
      <p:sp>
        <p:nvSpPr>
          <p:cNvPr id="22609" name="Text Box 81"/>
          <p:cNvSpPr txBox="1">
            <a:spLocks noChangeArrowheads="1"/>
          </p:cNvSpPr>
          <p:nvPr/>
        </p:nvSpPr>
        <p:spPr bwMode="auto">
          <a:xfrm>
            <a:off x="4670425" y="18303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5.</a:t>
            </a:r>
          </a:p>
        </p:txBody>
      </p:sp>
      <p:sp>
        <p:nvSpPr>
          <p:cNvPr id="95" name="Text Box 3"/>
          <p:cNvSpPr txBox="1">
            <a:spLocks noChangeArrowheads="1"/>
          </p:cNvSpPr>
          <p:nvPr/>
        </p:nvSpPr>
        <p:spPr bwMode="auto">
          <a:xfrm>
            <a:off x="481012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96" name="Text Box 4"/>
          <p:cNvSpPr txBox="1">
            <a:spLocks noChangeArrowheads="1"/>
          </p:cNvSpPr>
          <p:nvPr/>
        </p:nvSpPr>
        <p:spPr bwMode="auto">
          <a:xfrm>
            <a:off x="1423987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7" name="Text Box 5"/>
          <p:cNvSpPr txBox="1">
            <a:spLocks noChangeArrowheads="1"/>
          </p:cNvSpPr>
          <p:nvPr/>
        </p:nvSpPr>
        <p:spPr bwMode="auto">
          <a:xfrm>
            <a:off x="2286000" y="3276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98" name="Text Box 6"/>
          <p:cNvSpPr txBox="1">
            <a:spLocks noChangeArrowheads="1"/>
          </p:cNvSpPr>
          <p:nvPr/>
        </p:nvSpPr>
        <p:spPr bwMode="auto">
          <a:xfrm>
            <a:off x="3208337" y="3276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9" name="Text Box 7"/>
          <p:cNvSpPr txBox="1">
            <a:spLocks noChangeArrowheads="1"/>
          </p:cNvSpPr>
          <p:nvPr/>
        </p:nvSpPr>
        <p:spPr bwMode="auto">
          <a:xfrm>
            <a:off x="4151312" y="3276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00" name="Oval 8"/>
          <p:cNvSpPr>
            <a:spLocks/>
          </p:cNvSpPr>
          <p:nvPr/>
        </p:nvSpPr>
        <p:spPr bwMode="auto">
          <a:xfrm>
            <a:off x="1295400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Oval 9"/>
          <p:cNvSpPr>
            <a:spLocks/>
          </p:cNvSpPr>
          <p:nvPr/>
        </p:nvSpPr>
        <p:spPr bwMode="auto">
          <a:xfrm>
            <a:off x="395287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Oval 10"/>
          <p:cNvSpPr>
            <a:spLocks/>
          </p:cNvSpPr>
          <p:nvPr/>
        </p:nvSpPr>
        <p:spPr bwMode="auto">
          <a:xfrm>
            <a:off x="2195512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Oval 11"/>
          <p:cNvSpPr>
            <a:spLocks/>
          </p:cNvSpPr>
          <p:nvPr/>
        </p:nvSpPr>
        <p:spPr bwMode="auto">
          <a:xfrm>
            <a:off x="3095625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Oval 12"/>
          <p:cNvSpPr>
            <a:spLocks/>
          </p:cNvSpPr>
          <p:nvPr/>
        </p:nvSpPr>
        <p:spPr bwMode="auto">
          <a:xfrm>
            <a:off x="3995737" y="31019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5" name="Curved Connector 104"/>
          <p:cNvCxnSpPr>
            <a:stCxn id="104" idx="3"/>
            <a:endCxn id="102" idx="5"/>
          </p:cNvCxnSpPr>
          <p:nvPr/>
        </p:nvCxnSpPr>
        <p:spPr bwMode="auto">
          <a:xfrm rot="5400000">
            <a:off x="3209925" y="247780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Curved Connector 105"/>
          <p:cNvCxnSpPr>
            <a:stCxn id="103" idx="0"/>
            <a:endCxn id="100" idx="0"/>
          </p:cNvCxnSpPr>
          <p:nvPr/>
        </p:nvCxnSpPr>
        <p:spPr bwMode="auto">
          <a:xfrm rot="16200000" flipV="1">
            <a:off x="2309813" y="2201862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Curved Connector 106"/>
          <p:cNvCxnSpPr>
            <a:stCxn id="102" idx="1"/>
            <a:endCxn id="100" idx="7"/>
          </p:cNvCxnSpPr>
          <p:nvPr/>
        </p:nvCxnSpPr>
        <p:spPr bwMode="auto">
          <a:xfrm rot="16200000" flipV="1">
            <a:off x="1859756" y="276621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08" name="Curved Connector 107"/>
          <p:cNvCxnSpPr>
            <a:stCxn id="100" idx="1"/>
            <a:endCxn id="101" idx="7"/>
          </p:cNvCxnSpPr>
          <p:nvPr/>
        </p:nvCxnSpPr>
        <p:spPr bwMode="auto">
          <a:xfrm rot="16200000" flipV="1">
            <a:off x="959644" y="2766218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09" name="Text Box 17"/>
          <p:cNvSpPr txBox="1">
            <a:spLocks noChangeArrowheads="1"/>
          </p:cNvSpPr>
          <p:nvPr/>
        </p:nvSpPr>
        <p:spPr bwMode="auto">
          <a:xfrm>
            <a:off x="1872316" y="1837672"/>
            <a:ext cx="260350" cy="30638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10" name="Text Box 3"/>
          <p:cNvSpPr txBox="1">
            <a:spLocks noChangeArrowheads="1"/>
          </p:cNvSpPr>
          <p:nvPr/>
        </p:nvSpPr>
        <p:spPr bwMode="auto">
          <a:xfrm>
            <a:off x="466725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11" name="Text Box 4"/>
          <p:cNvSpPr txBox="1">
            <a:spLocks noChangeArrowheads="1"/>
          </p:cNvSpPr>
          <p:nvPr/>
        </p:nvSpPr>
        <p:spPr bwMode="auto">
          <a:xfrm>
            <a:off x="140970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2" name="Text Box 5"/>
          <p:cNvSpPr txBox="1">
            <a:spLocks noChangeArrowheads="1"/>
          </p:cNvSpPr>
          <p:nvPr/>
        </p:nvSpPr>
        <p:spPr bwMode="auto">
          <a:xfrm>
            <a:off x="2271713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13" name="Text Box 6"/>
          <p:cNvSpPr txBox="1">
            <a:spLocks noChangeArrowheads="1"/>
          </p:cNvSpPr>
          <p:nvPr/>
        </p:nvSpPr>
        <p:spPr bwMode="auto">
          <a:xfrm>
            <a:off x="3194050" y="2208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14" name="Text Box 7"/>
          <p:cNvSpPr txBox="1">
            <a:spLocks noChangeArrowheads="1"/>
          </p:cNvSpPr>
          <p:nvPr/>
        </p:nvSpPr>
        <p:spPr bwMode="auto">
          <a:xfrm>
            <a:off x="4137025" y="2208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15" name="Oval 8"/>
          <p:cNvSpPr>
            <a:spLocks/>
          </p:cNvSpPr>
          <p:nvPr/>
        </p:nvSpPr>
        <p:spPr bwMode="auto">
          <a:xfrm>
            <a:off x="1281113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Oval 9"/>
          <p:cNvSpPr>
            <a:spLocks/>
          </p:cNvSpPr>
          <p:nvPr/>
        </p:nvSpPr>
        <p:spPr bwMode="auto">
          <a:xfrm>
            <a:off x="38100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Oval 10"/>
          <p:cNvSpPr>
            <a:spLocks/>
          </p:cNvSpPr>
          <p:nvPr/>
        </p:nvSpPr>
        <p:spPr bwMode="auto">
          <a:xfrm>
            <a:off x="2181225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Oval 11"/>
          <p:cNvSpPr>
            <a:spLocks/>
          </p:cNvSpPr>
          <p:nvPr/>
        </p:nvSpPr>
        <p:spPr bwMode="auto">
          <a:xfrm>
            <a:off x="3081338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Oval 12"/>
          <p:cNvSpPr>
            <a:spLocks/>
          </p:cNvSpPr>
          <p:nvPr/>
        </p:nvSpPr>
        <p:spPr bwMode="auto">
          <a:xfrm>
            <a:off x="3981450" y="2033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0" name="Curved Connector 119"/>
          <p:cNvCxnSpPr>
            <a:stCxn id="119" idx="3"/>
            <a:endCxn id="117" idx="5"/>
          </p:cNvCxnSpPr>
          <p:nvPr/>
        </p:nvCxnSpPr>
        <p:spPr bwMode="auto">
          <a:xfrm rot="5400000">
            <a:off x="3195638" y="1409420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1" name="Curved Connector 120"/>
          <p:cNvCxnSpPr>
            <a:stCxn id="118" idx="0"/>
            <a:endCxn id="115" idx="0"/>
          </p:cNvCxnSpPr>
          <p:nvPr/>
        </p:nvCxnSpPr>
        <p:spPr bwMode="auto">
          <a:xfrm rot="16200000" flipV="1">
            <a:off x="2295526" y="1133475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2" name="Curved Connector 121"/>
          <p:cNvCxnSpPr>
            <a:stCxn id="117" idx="1"/>
            <a:endCxn id="115" idx="7"/>
          </p:cNvCxnSpPr>
          <p:nvPr/>
        </p:nvCxnSpPr>
        <p:spPr bwMode="auto">
          <a:xfrm rot="16200000" flipV="1">
            <a:off x="1845469" y="1697832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3" name="Curved Connector 122"/>
          <p:cNvCxnSpPr>
            <a:stCxn id="115" idx="1"/>
            <a:endCxn id="116" idx="7"/>
          </p:cNvCxnSpPr>
          <p:nvPr/>
        </p:nvCxnSpPr>
        <p:spPr bwMode="auto">
          <a:xfrm rot="16200000" flipV="1">
            <a:off x="945357" y="1697831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24" name="Text Box 6"/>
          <p:cNvSpPr txBox="1">
            <a:spLocks noChangeArrowheads="1"/>
          </p:cNvSpPr>
          <p:nvPr/>
        </p:nvSpPr>
        <p:spPr bwMode="auto">
          <a:xfrm>
            <a:off x="2971800" y="26670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25" name="Text Box 3"/>
          <p:cNvSpPr txBox="1">
            <a:spLocks noChangeArrowheads="1"/>
          </p:cNvSpPr>
          <p:nvPr/>
        </p:nvSpPr>
        <p:spPr bwMode="auto">
          <a:xfrm>
            <a:off x="488950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26" name="Text Box 4"/>
          <p:cNvSpPr txBox="1">
            <a:spLocks noChangeArrowheads="1"/>
          </p:cNvSpPr>
          <p:nvPr/>
        </p:nvSpPr>
        <p:spPr bwMode="auto">
          <a:xfrm>
            <a:off x="1431925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27" name="Text Box 5"/>
          <p:cNvSpPr txBox="1">
            <a:spLocks noChangeArrowheads="1"/>
          </p:cNvSpPr>
          <p:nvPr/>
        </p:nvSpPr>
        <p:spPr bwMode="auto">
          <a:xfrm>
            <a:off x="2293938" y="43434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28" name="Text Box 6"/>
          <p:cNvSpPr txBox="1">
            <a:spLocks noChangeArrowheads="1"/>
          </p:cNvSpPr>
          <p:nvPr/>
        </p:nvSpPr>
        <p:spPr bwMode="auto">
          <a:xfrm>
            <a:off x="3216275" y="43434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29" name="Text Box 7"/>
          <p:cNvSpPr txBox="1">
            <a:spLocks noChangeArrowheads="1"/>
          </p:cNvSpPr>
          <p:nvPr/>
        </p:nvSpPr>
        <p:spPr bwMode="auto">
          <a:xfrm>
            <a:off x="4159250" y="43434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30" name="Oval 8"/>
          <p:cNvSpPr>
            <a:spLocks/>
          </p:cNvSpPr>
          <p:nvPr/>
        </p:nvSpPr>
        <p:spPr bwMode="auto">
          <a:xfrm>
            <a:off x="1303338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Oval 9"/>
          <p:cNvSpPr>
            <a:spLocks/>
          </p:cNvSpPr>
          <p:nvPr/>
        </p:nvSpPr>
        <p:spPr bwMode="auto">
          <a:xfrm>
            <a:off x="403225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Oval 10"/>
          <p:cNvSpPr>
            <a:spLocks/>
          </p:cNvSpPr>
          <p:nvPr/>
        </p:nvSpPr>
        <p:spPr bwMode="auto">
          <a:xfrm>
            <a:off x="2203450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Oval 11"/>
          <p:cNvSpPr>
            <a:spLocks/>
          </p:cNvSpPr>
          <p:nvPr/>
        </p:nvSpPr>
        <p:spPr bwMode="auto">
          <a:xfrm>
            <a:off x="3103563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Oval 12"/>
          <p:cNvSpPr>
            <a:spLocks/>
          </p:cNvSpPr>
          <p:nvPr/>
        </p:nvSpPr>
        <p:spPr bwMode="auto">
          <a:xfrm>
            <a:off x="4003675" y="416877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5" name="Curved Connector 134"/>
          <p:cNvCxnSpPr>
            <a:stCxn id="134" idx="3"/>
            <a:endCxn id="132" idx="5"/>
          </p:cNvCxnSpPr>
          <p:nvPr/>
        </p:nvCxnSpPr>
        <p:spPr bwMode="auto">
          <a:xfrm rot="5400000">
            <a:off x="3217863" y="354460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6" name="Curved Connector 135"/>
          <p:cNvCxnSpPr>
            <a:stCxn id="133" idx="0"/>
            <a:endCxn id="130" idx="0"/>
          </p:cNvCxnSpPr>
          <p:nvPr/>
        </p:nvCxnSpPr>
        <p:spPr bwMode="auto">
          <a:xfrm rot="16200000" flipV="1">
            <a:off x="2317751" y="3268662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7" name="Curved Connector 136"/>
          <p:cNvCxnSpPr>
            <a:stCxn id="132" idx="1"/>
            <a:endCxn id="130" idx="7"/>
          </p:cNvCxnSpPr>
          <p:nvPr/>
        </p:nvCxnSpPr>
        <p:spPr bwMode="auto">
          <a:xfrm rot="16200000" flipV="1">
            <a:off x="1867694" y="383301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38" name="Curved Connector 137"/>
          <p:cNvCxnSpPr>
            <a:stCxn id="130" idx="1"/>
            <a:endCxn id="131" idx="7"/>
          </p:cNvCxnSpPr>
          <p:nvPr/>
        </p:nvCxnSpPr>
        <p:spPr bwMode="auto">
          <a:xfrm rot="16200000" flipV="1">
            <a:off x="967582" y="3833018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39" name="Text Box 6"/>
          <p:cNvSpPr txBox="1">
            <a:spLocks noChangeArrowheads="1"/>
          </p:cNvSpPr>
          <p:nvPr/>
        </p:nvSpPr>
        <p:spPr bwMode="auto">
          <a:xfrm>
            <a:off x="1539875" y="403860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40" name="Text Box 3"/>
          <p:cNvSpPr txBox="1">
            <a:spLocks noChangeArrowheads="1"/>
          </p:cNvSpPr>
          <p:nvPr/>
        </p:nvSpPr>
        <p:spPr bwMode="auto">
          <a:xfrm>
            <a:off x="518317" y="543321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41" name="Text Box 4"/>
          <p:cNvSpPr txBox="1">
            <a:spLocks noChangeArrowheads="1"/>
          </p:cNvSpPr>
          <p:nvPr/>
        </p:nvSpPr>
        <p:spPr bwMode="auto">
          <a:xfrm>
            <a:off x="1461292" y="543321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42" name="Text Box 5"/>
          <p:cNvSpPr txBox="1">
            <a:spLocks noChangeArrowheads="1"/>
          </p:cNvSpPr>
          <p:nvPr/>
        </p:nvSpPr>
        <p:spPr bwMode="auto">
          <a:xfrm>
            <a:off x="2323305" y="5433219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43" name="Text Box 6"/>
          <p:cNvSpPr txBox="1">
            <a:spLocks noChangeArrowheads="1"/>
          </p:cNvSpPr>
          <p:nvPr/>
        </p:nvSpPr>
        <p:spPr bwMode="auto">
          <a:xfrm>
            <a:off x="3245642" y="5433219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44" name="Text Box 7"/>
          <p:cNvSpPr txBox="1">
            <a:spLocks noChangeArrowheads="1"/>
          </p:cNvSpPr>
          <p:nvPr/>
        </p:nvSpPr>
        <p:spPr bwMode="auto">
          <a:xfrm>
            <a:off x="4191000" y="54102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45" name="Oval 8"/>
          <p:cNvSpPr>
            <a:spLocks/>
          </p:cNvSpPr>
          <p:nvPr/>
        </p:nvSpPr>
        <p:spPr bwMode="auto">
          <a:xfrm>
            <a:off x="1332705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" name="Oval 9"/>
          <p:cNvSpPr>
            <a:spLocks/>
          </p:cNvSpPr>
          <p:nvPr/>
        </p:nvSpPr>
        <p:spPr bwMode="auto">
          <a:xfrm>
            <a:off x="432592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Oval 10"/>
          <p:cNvSpPr>
            <a:spLocks/>
          </p:cNvSpPr>
          <p:nvPr/>
        </p:nvSpPr>
        <p:spPr bwMode="auto">
          <a:xfrm>
            <a:off x="2232817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Oval 11"/>
          <p:cNvSpPr>
            <a:spLocks/>
          </p:cNvSpPr>
          <p:nvPr/>
        </p:nvSpPr>
        <p:spPr bwMode="auto">
          <a:xfrm>
            <a:off x="3132930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" name="Oval 12"/>
          <p:cNvSpPr>
            <a:spLocks/>
          </p:cNvSpPr>
          <p:nvPr/>
        </p:nvSpPr>
        <p:spPr bwMode="auto">
          <a:xfrm>
            <a:off x="4033042" y="5258594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0" name="Curved Connector 149"/>
          <p:cNvCxnSpPr>
            <a:stCxn id="149" idx="3"/>
            <a:endCxn id="147" idx="5"/>
          </p:cNvCxnSpPr>
          <p:nvPr/>
        </p:nvCxnSpPr>
        <p:spPr bwMode="auto">
          <a:xfrm rot="5400000">
            <a:off x="3247230" y="4634426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2" name="Curved Connector 151"/>
          <p:cNvCxnSpPr>
            <a:stCxn id="147" idx="1"/>
            <a:endCxn id="145" idx="7"/>
          </p:cNvCxnSpPr>
          <p:nvPr/>
        </p:nvCxnSpPr>
        <p:spPr bwMode="auto">
          <a:xfrm rot="16200000" flipV="1">
            <a:off x="1897061" y="4922838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53" name="Curved Connector 152"/>
          <p:cNvCxnSpPr>
            <a:stCxn id="145" idx="1"/>
            <a:endCxn id="146" idx="7"/>
          </p:cNvCxnSpPr>
          <p:nvPr/>
        </p:nvCxnSpPr>
        <p:spPr bwMode="auto">
          <a:xfrm rot="16200000" flipV="1">
            <a:off x="996949" y="4922837"/>
            <a:ext cx="1588" cy="738469"/>
          </a:xfrm>
          <a:prstGeom prst="curvedConnector3">
            <a:avLst>
              <a:gd name="adj1" fmla="val 1039622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54" name="Curved Connector 153"/>
          <p:cNvCxnSpPr>
            <a:stCxn id="148" idx="1"/>
            <a:endCxn id="147" idx="7"/>
          </p:cNvCxnSpPr>
          <p:nvPr/>
        </p:nvCxnSpPr>
        <p:spPr bwMode="auto">
          <a:xfrm rot="16200000" flipV="1">
            <a:off x="2797174" y="4922837"/>
            <a:ext cx="1588" cy="738469"/>
          </a:xfrm>
          <a:prstGeom prst="curvedConnector3">
            <a:avLst>
              <a:gd name="adj1" fmla="val 16503595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70" name="Text Box 3"/>
          <p:cNvSpPr txBox="1">
            <a:spLocks noChangeArrowheads="1"/>
          </p:cNvSpPr>
          <p:nvPr/>
        </p:nvSpPr>
        <p:spPr bwMode="auto">
          <a:xfrm>
            <a:off x="5134767" y="223282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1" name="Text Box 4"/>
          <p:cNvSpPr txBox="1">
            <a:spLocks noChangeArrowheads="1"/>
          </p:cNvSpPr>
          <p:nvPr/>
        </p:nvSpPr>
        <p:spPr bwMode="auto">
          <a:xfrm>
            <a:off x="6077742" y="223282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72" name="Text Box 5"/>
          <p:cNvSpPr txBox="1">
            <a:spLocks noChangeArrowheads="1"/>
          </p:cNvSpPr>
          <p:nvPr/>
        </p:nvSpPr>
        <p:spPr bwMode="auto">
          <a:xfrm>
            <a:off x="6939755" y="223282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73" name="Text Box 6"/>
          <p:cNvSpPr txBox="1">
            <a:spLocks noChangeArrowheads="1"/>
          </p:cNvSpPr>
          <p:nvPr/>
        </p:nvSpPr>
        <p:spPr bwMode="auto">
          <a:xfrm>
            <a:off x="7862092" y="223282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74" name="Text Box 7"/>
          <p:cNvSpPr txBox="1">
            <a:spLocks noChangeArrowheads="1"/>
          </p:cNvSpPr>
          <p:nvPr/>
        </p:nvSpPr>
        <p:spPr bwMode="auto">
          <a:xfrm>
            <a:off x="8807450" y="22098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75" name="Oval 8"/>
          <p:cNvSpPr>
            <a:spLocks/>
          </p:cNvSpPr>
          <p:nvPr/>
        </p:nvSpPr>
        <p:spPr bwMode="auto">
          <a:xfrm>
            <a:off x="5949155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" name="Oval 9"/>
          <p:cNvSpPr>
            <a:spLocks/>
          </p:cNvSpPr>
          <p:nvPr/>
        </p:nvSpPr>
        <p:spPr bwMode="auto">
          <a:xfrm>
            <a:off x="5049042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" name="Oval 10"/>
          <p:cNvSpPr>
            <a:spLocks/>
          </p:cNvSpPr>
          <p:nvPr/>
        </p:nvSpPr>
        <p:spPr bwMode="auto">
          <a:xfrm>
            <a:off x="6849267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Oval 11"/>
          <p:cNvSpPr>
            <a:spLocks/>
          </p:cNvSpPr>
          <p:nvPr/>
        </p:nvSpPr>
        <p:spPr bwMode="auto">
          <a:xfrm>
            <a:off x="7749380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" name="Oval 12"/>
          <p:cNvSpPr>
            <a:spLocks/>
          </p:cNvSpPr>
          <p:nvPr/>
        </p:nvSpPr>
        <p:spPr bwMode="auto">
          <a:xfrm>
            <a:off x="8649492" y="205819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0" name="Curved Connector 179"/>
          <p:cNvCxnSpPr>
            <a:stCxn id="179" idx="3"/>
            <a:endCxn id="177" idx="5"/>
          </p:cNvCxnSpPr>
          <p:nvPr/>
        </p:nvCxnSpPr>
        <p:spPr bwMode="auto">
          <a:xfrm rot="5400000">
            <a:off x="7863680" y="143402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2" name="Curved Connector 181"/>
          <p:cNvCxnSpPr>
            <a:stCxn id="177" idx="1"/>
            <a:endCxn id="175" idx="7"/>
          </p:cNvCxnSpPr>
          <p:nvPr/>
        </p:nvCxnSpPr>
        <p:spPr bwMode="auto">
          <a:xfrm rot="16200000" flipV="1">
            <a:off x="6513511" y="172243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83" name="Curved Connector 182"/>
          <p:cNvCxnSpPr>
            <a:stCxn id="175" idx="1"/>
            <a:endCxn id="176" idx="7"/>
          </p:cNvCxnSpPr>
          <p:nvPr/>
        </p:nvCxnSpPr>
        <p:spPr bwMode="auto">
          <a:xfrm rot="16200000" flipV="1">
            <a:off x="5613399" y="1722438"/>
            <a:ext cx="1588" cy="738469"/>
          </a:xfrm>
          <a:prstGeom prst="curvedConnector3">
            <a:avLst>
              <a:gd name="adj1" fmla="val 1824786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84" name="Curved Connector 183"/>
          <p:cNvCxnSpPr>
            <a:stCxn id="178" idx="1"/>
            <a:endCxn id="177" idx="7"/>
          </p:cNvCxnSpPr>
          <p:nvPr/>
        </p:nvCxnSpPr>
        <p:spPr bwMode="auto">
          <a:xfrm rot="16200000" flipV="1">
            <a:off x="7413624" y="1722438"/>
            <a:ext cx="1588" cy="738469"/>
          </a:xfrm>
          <a:prstGeom prst="curvedConnector3">
            <a:avLst>
              <a:gd name="adj1" fmla="val 1650359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83" name="Slide Number Placeholder 8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84" name="Text Box 98"/>
          <p:cNvSpPr txBox="1">
            <a:spLocks noChangeArrowheads="1"/>
          </p:cNvSpPr>
          <p:nvPr/>
        </p:nvSpPr>
        <p:spPr bwMode="auto">
          <a:xfrm>
            <a:off x="4670425" y="27447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6.</a:t>
            </a:r>
          </a:p>
        </p:txBody>
      </p:sp>
      <p:sp>
        <p:nvSpPr>
          <p:cNvPr id="85" name="Text Box 76"/>
          <p:cNvSpPr txBox="1">
            <a:spLocks noChangeArrowheads="1"/>
          </p:cNvSpPr>
          <p:nvPr/>
        </p:nvSpPr>
        <p:spPr bwMode="auto">
          <a:xfrm>
            <a:off x="7239000" y="289560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86" name="Text Box 3"/>
          <p:cNvSpPr txBox="1">
            <a:spLocks noChangeArrowheads="1"/>
          </p:cNvSpPr>
          <p:nvPr/>
        </p:nvSpPr>
        <p:spPr bwMode="auto">
          <a:xfrm>
            <a:off x="5114925" y="333151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6057900" y="333151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8" name="Text Box 5"/>
          <p:cNvSpPr txBox="1">
            <a:spLocks noChangeArrowheads="1"/>
          </p:cNvSpPr>
          <p:nvPr/>
        </p:nvSpPr>
        <p:spPr bwMode="auto">
          <a:xfrm>
            <a:off x="6919913" y="333151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9" name="Text Box 6"/>
          <p:cNvSpPr txBox="1">
            <a:spLocks noChangeArrowheads="1"/>
          </p:cNvSpPr>
          <p:nvPr/>
        </p:nvSpPr>
        <p:spPr bwMode="auto">
          <a:xfrm>
            <a:off x="7842250" y="333151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0" name="Oval 8"/>
          <p:cNvSpPr>
            <a:spLocks/>
          </p:cNvSpPr>
          <p:nvPr/>
        </p:nvSpPr>
        <p:spPr bwMode="auto">
          <a:xfrm>
            <a:off x="5929313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Oval 9"/>
          <p:cNvSpPr>
            <a:spLocks/>
          </p:cNvSpPr>
          <p:nvPr/>
        </p:nvSpPr>
        <p:spPr bwMode="auto">
          <a:xfrm>
            <a:off x="5029200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Oval 10"/>
          <p:cNvSpPr>
            <a:spLocks/>
          </p:cNvSpPr>
          <p:nvPr/>
        </p:nvSpPr>
        <p:spPr bwMode="auto">
          <a:xfrm>
            <a:off x="6829425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Oval 11"/>
          <p:cNvSpPr>
            <a:spLocks/>
          </p:cNvSpPr>
          <p:nvPr/>
        </p:nvSpPr>
        <p:spPr bwMode="auto">
          <a:xfrm>
            <a:off x="7729538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Oval 12"/>
          <p:cNvSpPr>
            <a:spLocks/>
          </p:cNvSpPr>
          <p:nvPr/>
        </p:nvSpPr>
        <p:spPr bwMode="auto">
          <a:xfrm>
            <a:off x="8629650" y="31568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1" name="Curved Connector 150"/>
          <p:cNvCxnSpPr>
            <a:stCxn id="94" idx="3"/>
            <a:endCxn id="92" idx="5"/>
          </p:cNvCxnSpPr>
          <p:nvPr/>
        </p:nvCxnSpPr>
        <p:spPr bwMode="auto">
          <a:xfrm rot="5400000">
            <a:off x="7843838" y="2532717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5" name="Curved Connector 154"/>
          <p:cNvCxnSpPr>
            <a:stCxn id="92" idx="1"/>
            <a:endCxn id="90" idx="7"/>
          </p:cNvCxnSpPr>
          <p:nvPr/>
        </p:nvCxnSpPr>
        <p:spPr bwMode="auto">
          <a:xfrm rot="16200000" flipV="1">
            <a:off x="6493669" y="2821129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56" name="Curved Connector 155"/>
          <p:cNvCxnSpPr>
            <a:stCxn id="90" idx="1"/>
            <a:endCxn id="91" idx="7"/>
          </p:cNvCxnSpPr>
          <p:nvPr/>
        </p:nvCxnSpPr>
        <p:spPr bwMode="auto">
          <a:xfrm rot="16200000" flipV="1">
            <a:off x="5593557" y="2821128"/>
            <a:ext cx="1588" cy="738469"/>
          </a:xfrm>
          <a:prstGeom prst="curvedConnector3">
            <a:avLst>
              <a:gd name="adj1" fmla="val 1475838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57" name="Curved Connector 156"/>
          <p:cNvCxnSpPr>
            <a:stCxn id="93" idx="1"/>
            <a:endCxn id="92" idx="7"/>
          </p:cNvCxnSpPr>
          <p:nvPr/>
        </p:nvCxnSpPr>
        <p:spPr bwMode="auto">
          <a:xfrm rot="16200000" flipV="1">
            <a:off x="7393782" y="2821128"/>
            <a:ext cx="1588" cy="738469"/>
          </a:xfrm>
          <a:prstGeom prst="curvedConnector3">
            <a:avLst>
              <a:gd name="adj1" fmla="val 16503595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58" name="Text Box 76"/>
          <p:cNvSpPr txBox="1">
            <a:spLocks noChangeArrowheads="1"/>
          </p:cNvSpPr>
          <p:nvPr/>
        </p:nvSpPr>
        <p:spPr bwMode="auto">
          <a:xfrm>
            <a:off x="8763000" y="32750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59" name="Text Box 113"/>
          <p:cNvSpPr txBox="1">
            <a:spLocks noChangeArrowheads="1"/>
          </p:cNvSpPr>
          <p:nvPr/>
        </p:nvSpPr>
        <p:spPr bwMode="auto">
          <a:xfrm>
            <a:off x="4692650" y="4078288"/>
            <a:ext cx="314325" cy="303212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7.</a:t>
            </a:r>
          </a:p>
        </p:txBody>
      </p:sp>
      <p:sp>
        <p:nvSpPr>
          <p:cNvPr id="160" name="Text Box 76"/>
          <p:cNvSpPr txBox="1">
            <a:spLocks noChangeArrowheads="1"/>
          </p:cNvSpPr>
          <p:nvPr/>
        </p:nvSpPr>
        <p:spPr bwMode="auto">
          <a:xfrm>
            <a:off x="7239000" y="405830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61" name="Text Box 3"/>
          <p:cNvSpPr txBox="1">
            <a:spLocks noChangeArrowheads="1"/>
          </p:cNvSpPr>
          <p:nvPr/>
        </p:nvSpPr>
        <p:spPr bwMode="auto">
          <a:xfrm>
            <a:off x="5114925" y="4494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62" name="Text Box 4"/>
          <p:cNvSpPr txBox="1">
            <a:spLocks noChangeArrowheads="1"/>
          </p:cNvSpPr>
          <p:nvPr/>
        </p:nvSpPr>
        <p:spPr bwMode="auto">
          <a:xfrm>
            <a:off x="6057900" y="4494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63" name="Text Box 5"/>
          <p:cNvSpPr txBox="1">
            <a:spLocks noChangeArrowheads="1"/>
          </p:cNvSpPr>
          <p:nvPr/>
        </p:nvSpPr>
        <p:spPr bwMode="auto">
          <a:xfrm>
            <a:off x="6919913" y="4494213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64" name="Text Box 6"/>
          <p:cNvSpPr txBox="1">
            <a:spLocks noChangeArrowheads="1"/>
          </p:cNvSpPr>
          <p:nvPr/>
        </p:nvSpPr>
        <p:spPr bwMode="auto">
          <a:xfrm>
            <a:off x="7842250" y="4494213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65" name="Oval 8"/>
          <p:cNvSpPr>
            <a:spLocks/>
          </p:cNvSpPr>
          <p:nvPr/>
        </p:nvSpPr>
        <p:spPr bwMode="auto">
          <a:xfrm>
            <a:off x="5929313" y="4319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Oval 9"/>
          <p:cNvSpPr>
            <a:spLocks/>
          </p:cNvSpPr>
          <p:nvPr/>
        </p:nvSpPr>
        <p:spPr bwMode="auto">
          <a:xfrm>
            <a:off x="5029200" y="4319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" name="Oval 10"/>
          <p:cNvSpPr>
            <a:spLocks/>
          </p:cNvSpPr>
          <p:nvPr/>
        </p:nvSpPr>
        <p:spPr bwMode="auto">
          <a:xfrm>
            <a:off x="6829425" y="4319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Oval 11"/>
          <p:cNvSpPr>
            <a:spLocks/>
          </p:cNvSpPr>
          <p:nvPr/>
        </p:nvSpPr>
        <p:spPr bwMode="auto">
          <a:xfrm>
            <a:off x="7729538" y="4319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" name="Oval 12"/>
          <p:cNvSpPr>
            <a:spLocks/>
          </p:cNvSpPr>
          <p:nvPr/>
        </p:nvSpPr>
        <p:spPr bwMode="auto">
          <a:xfrm>
            <a:off x="8629650" y="43195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1" name="Curved Connector 180"/>
          <p:cNvCxnSpPr>
            <a:stCxn id="167" idx="1"/>
            <a:endCxn id="165" idx="7"/>
          </p:cNvCxnSpPr>
          <p:nvPr/>
        </p:nvCxnSpPr>
        <p:spPr bwMode="auto">
          <a:xfrm rot="16200000" flipV="1">
            <a:off x="6493669" y="3983832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85" name="Curved Connector 184"/>
          <p:cNvCxnSpPr>
            <a:stCxn id="165" idx="1"/>
            <a:endCxn id="166" idx="7"/>
          </p:cNvCxnSpPr>
          <p:nvPr/>
        </p:nvCxnSpPr>
        <p:spPr bwMode="auto">
          <a:xfrm rot="16200000" flipV="1">
            <a:off x="5593557" y="3983831"/>
            <a:ext cx="1588" cy="738469"/>
          </a:xfrm>
          <a:prstGeom prst="curvedConnector3">
            <a:avLst>
              <a:gd name="adj1" fmla="val 1475838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86" name="Curved Connector 185"/>
          <p:cNvCxnSpPr>
            <a:stCxn id="168" idx="1"/>
            <a:endCxn id="167" idx="7"/>
          </p:cNvCxnSpPr>
          <p:nvPr/>
        </p:nvCxnSpPr>
        <p:spPr bwMode="auto">
          <a:xfrm rot="16200000" flipV="1">
            <a:off x="7393782" y="3983831"/>
            <a:ext cx="1588" cy="738469"/>
          </a:xfrm>
          <a:prstGeom prst="curvedConnector3">
            <a:avLst>
              <a:gd name="adj1" fmla="val 1650359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87" name="Text Box 76"/>
          <p:cNvSpPr txBox="1">
            <a:spLocks noChangeArrowheads="1"/>
          </p:cNvSpPr>
          <p:nvPr/>
        </p:nvSpPr>
        <p:spPr bwMode="auto">
          <a:xfrm>
            <a:off x="8763000" y="4437716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cxnSp>
        <p:nvCxnSpPr>
          <p:cNvPr id="188" name="Curved Connector 187"/>
          <p:cNvCxnSpPr>
            <a:stCxn id="169" idx="1"/>
            <a:endCxn id="168" idx="7"/>
          </p:cNvCxnSpPr>
          <p:nvPr/>
        </p:nvCxnSpPr>
        <p:spPr bwMode="auto">
          <a:xfrm rot="16200000" flipV="1">
            <a:off x="8293894" y="3983832"/>
            <a:ext cx="1588" cy="738468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510810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500" b="0" dirty="0" smtClean="0">
                <a:solidFill>
                  <a:srgbClr val="000099"/>
                </a:solidFill>
              </a:rPr>
              <a:t>Outline</a:t>
            </a:r>
            <a:endParaRPr lang="en-US" sz="2500" b="0" dirty="0">
              <a:solidFill>
                <a:srgbClr val="000099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385855" y="1219200"/>
            <a:ext cx="8180265" cy="4800600"/>
          </a:xfrm>
          <a:ln/>
        </p:spPr>
        <p:txBody>
          <a:bodyPr lIns="90000" tIns="46800" rIns="90000" bIns="46800">
            <a:noAutofit/>
          </a:bodyPr>
          <a:lstStyle/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oracles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linearization problem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solution oracles</a:t>
            </a:r>
          </a:p>
          <a:p>
            <a:pPr marL="1588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necessary conditions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linearization solutions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execution example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oracle implementation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354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Implementation Example: 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625"/>
            <a:ext cx="8228013" cy="36209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WC repairs </a:t>
            </a:r>
            <a:r>
              <a:rPr lang="en-US" dirty="0"/>
              <a:t>the network </a:t>
            </a:r>
            <a:r>
              <a:rPr lang="en-US" dirty="0" smtClean="0"/>
              <a:t>disconnections, an encapsulation </a:t>
            </a:r>
            <a:r>
              <a:rPr lang="en-US" dirty="0"/>
              <a:t>of </a:t>
            </a:r>
            <a:r>
              <a:rPr lang="en-US" dirty="0" smtClean="0"/>
              <a:t>bootstrap service commonly </a:t>
            </a:r>
            <a:r>
              <a:rPr lang="en-US" dirty="0"/>
              <a:t>found in peer-to-peer </a:t>
            </a:r>
            <a:r>
              <a:rPr lang="en-US" dirty="0" smtClean="0"/>
              <a:t>systems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E</a:t>
            </a:r>
            <a:r>
              <a:rPr lang="en-US" dirty="0" smtClean="0"/>
              <a:t>xample:	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O</a:t>
            </a:r>
            <a:r>
              <a:rPr lang="en-US" dirty="0" smtClean="0"/>
              <a:t>ne </a:t>
            </a:r>
            <a:r>
              <a:rPr lang="en-US" dirty="0"/>
              <a:t>bootstrap process </a:t>
            </a:r>
            <a:r>
              <a:rPr lang="en-US" i="1" dirty="0"/>
              <a:t>b</a:t>
            </a:r>
            <a:r>
              <a:rPr lang="en-US" dirty="0"/>
              <a:t> is always present in the </a:t>
            </a:r>
            <a:r>
              <a:rPr lang="en-US" dirty="0" smtClean="0"/>
              <a:t>system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responsibility of this process is to maintain the </a:t>
            </a:r>
            <a:r>
              <a:rPr lang="en-US" dirty="0" smtClean="0"/>
              <a:t>greatest and </a:t>
            </a:r>
            <a:r>
              <a:rPr lang="en-US" dirty="0"/>
              <a:t>smallest </a:t>
            </a:r>
            <a:r>
              <a:rPr lang="en-US" dirty="0" smtClean="0"/>
              <a:t>identifier </a:t>
            </a:r>
            <a:r>
              <a:rPr lang="en-US" dirty="0"/>
              <a:t>of the </a:t>
            </a:r>
            <a:r>
              <a:rPr lang="en-US" dirty="0" smtClean="0"/>
              <a:t>system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if process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smtClean="0"/>
              <a:t>is disconnected, it does </a:t>
            </a:r>
            <a:r>
              <a:rPr lang="en-US" dirty="0"/>
              <a:t>not have a left or right neighbor, it assumes that its </a:t>
            </a:r>
            <a:r>
              <a:rPr lang="en-US" dirty="0" smtClean="0"/>
              <a:t>own identifier </a:t>
            </a:r>
            <a:r>
              <a:rPr lang="en-US" dirty="0"/>
              <a:t>is the greatest or, respectively, </a:t>
            </a:r>
            <a:r>
              <a:rPr lang="en-US" dirty="0" smtClean="0"/>
              <a:t>smallest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p</a:t>
            </a:r>
            <a:r>
              <a:rPr lang="en-US" dirty="0" smtClean="0"/>
              <a:t>rocess </a:t>
            </a:r>
            <a:r>
              <a:rPr lang="en-US" i="1" dirty="0"/>
              <a:t>p</a:t>
            </a:r>
            <a:r>
              <a:rPr lang="en-US" dirty="0"/>
              <a:t> then sends its </a:t>
            </a:r>
            <a:r>
              <a:rPr lang="en-US" dirty="0" smtClean="0"/>
              <a:t>identifier </a:t>
            </a:r>
            <a:r>
              <a:rPr lang="en-US" dirty="0"/>
              <a:t>to</a:t>
            </a:r>
            <a:r>
              <a:rPr lang="en-US" i="1" dirty="0"/>
              <a:t> </a:t>
            </a:r>
            <a:r>
              <a:rPr lang="en-US" i="1" dirty="0" smtClean="0"/>
              <a:t>b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p</a:t>
            </a:r>
            <a:r>
              <a:rPr lang="en-US" dirty="0" smtClean="0"/>
              <a:t>rocess </a:t>
            </a:r>
            <a:r>
              <a:rPr lang="en-US" i="1" dirty="0"/>
              <a:t>b</a:t>
            </a:r>
            <a:r>
              <a:rPr lang="en-US" dirty="0"/>
              <a:t> then either </a:t>
            </a:r>
            <a:r>
              <a:rPr lang="en-US" dirty="0" smtClean="0"/>
              <a:t>confirms </a:t>
            </a:r>
            <a:r>
              <a:rPr lang="en-US" dirty="0"/>
              <a:t>this assumption or sends </a:t>
            </a:r>
            <a:r>
              <a:rPr lang="en-US" i="1" dirty="0"/>
              <a:t>p</a:t>
            </a:r>
            <a:r>
              <a:rPr lang="en-US" dirty="0"/>
              <a:t>, its current smallest or </a:t>
            </a:r>
            <a:r>
              <a:rPr lang="en-US" dirty="0" smtClean="0"/>
              <a:t>greatest identifier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weak </a:t>
            </a:r>
            <a:r>
              <a:rPr lang="en-US" dirty="0"/>
              <a:t>connectivity is </a:t>
            </a:r>
            <a:r>
              <a:rPr lang="en-US" dirty="0" smtClean="0"/>
              <a:t>restored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Oval 8"/>
          <p:cNvSpPr>
            <a:spLocks/>
          </p:cNvSpPr>
          <p:nvPr/>
        </p:nvSpPr>
        <p:spPr bwMode="auto">
          <a:xfrm>
            <a:off x="5647340" y="465796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9"/>
          <p:cNvSpPr>
            <a:spLocks/>
          </p:cNvSpPr>
          <p:nvPr/>
        </p:nvSpPr>
        <p:spPr bwMode="auto">
          <a:xfrm>
            <a:off x="4747227" y="557968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10"/>
          <p:cNvSpPr>
            <a:spLocks/>
          </p:cNvSpPr>
          <p:nvPr/>
        </p:nvSpPr>
        <p:spPr bwMode="auto">
          <a:xfrm>
            <a:off x="6547452" y="5579680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640988" y="4896879"/>
            <a:ext cx="271527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664132" y="5793992"/>
            <a:ext cx="271527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704300" y="5808280"/>
            <a:ext cx="271527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p</a:t>
            </a:r>
          </a:p>
        </p:txBody>
      </p:sp>
      <p:cxnSp>
        <p:nvCxnSpPr>
          <p:cNvPr id="12" name="Straight Arrow Connector 11"/>
          <p:cNvCxnSpPr>
            <a:stCxn id="7" idx="1"/>
            <a:endCxn id="5" idx="5"/>
          </p:cNvCxnSpPr>
          <p:nvPr/>
        </p:nvCxnSpPr>
        <p:spPr bwMode="auto">
          <a:xfrm flipH="1" flipV="1">
            <a:off x="5842462" y="4853082"/>
            <a:ext cx="738468" cy="7600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Rectangular Callout 25"/>
          <p:cNvSpPr/>
          <p:nvPr/>
        </p:nvSpPr>
        <p:spPr bwMode="auto">
          <a:xfrm>
            <a:off x="462665" y="5103372"/>
            <a:ext cx="3110804" cy="915554"/>
          </a:xfrm>
          <a:prstGeom prst="wedgeRectCallout">
            <a:avLst>
              <a:gd name="adj1" fmla="val 84463"/>
              <a:gd name="adj2" fmla="val 11011"/>
            </a:avLst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disconnected peer will contact the bootstrap service to get smallest or greatest identifier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6445166" y="5251191"/>
            <a:ext cx="271527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411886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Implementation Example: 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626"/>
            <a:ext cx="8228013" cy="250721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PD </a:t>
            </a:r>
            <a:r>
              <a:rPr lang="en-US" dirty="0"/>
              <a:t>encapsulates the limits between relative process speeds and maximum </a:t>
            </a:r>
            <a:r>
              <a:rPr lang="en-US" dirty="0" smtClean="0"/>
              <a:t>message </a:t>
            </a:r>
            <a:r>
              <a:rPr lang="en-US" dirty="0"/>
              <a:t>propagation </a:t>
            </a:r>
            <a:r>
              <a:rPr lang="en-US" dirty="0" smtClean="0"/>
              <a:t>delay and can be implemented using a heartbeat protocol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Example:	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if process </a:t>
            </a:r>
            <a:r>
              <a:rPr lang="en-US" i="1" dirty="0"/>
              <a:t>p</a:t>
            </a:r>
            <a:r>
              <a:rPr lang="en-US" dirty="0"/>
              <a:t> contains an </a:t>
            </a:r>
            <a:r>
              <a:rPr lang="en-US" dirty="0" smtClean="0"/>
              <a:t>identifier </a:t>
            </a:r>
            <a:r>
              <a:rPr lang="en-US" i="1" dirty="0"/>
              <a:t>q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dirty="0"/>
              <a:t> sends </a:t>
            </a:r>
            <a:r>
              <a:rPr lang="en-US" i="1" dirty="0"/>
              <a:t>q</a:t>
            </a:r>
            <a:r>
              <a:rPr lang="en-US" dirty="0"/>
              <a:t> a heartbeat message </a:t>
            </a:r>
            <a:r>
              <a:rPr lang="en-US" dirty="0" smtClean="0"/>
              <a:t>requesting a reply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i="1" dirty="0"/>
              <a:t>p</a:t>
            </a:r>
            <a:r>
              <a:rPr lang="en-US" dirty="0"/>
              <a:t> does not receive this reply after the time above the maximum network </a:t>
            </a:r>
            <a:r>
              <a:rPr lang="en-US" dirty="0" smtClean="0"/>
              <a:t>delay,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/>
              <a:t>considers </a:t>
            </a:r>
            <a:r>
              <a:rPr lang="en-US" i="1" dirty="0"/>
              <a:t>q</a:t>
            </a:r>
            <a:r>
              <a:rPr lang="en-US" dirty="0"/>
              <a:t> non-existent and discards </a:t>
            </a:r>
            <a:r>
              <a:rPr lang="en-US" dirty="0" smtClean="0"/>
              <a:t>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16083" y="4885672"/>
            <a:ext cx="271527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457145" y="4811580"/>
            <a:ext cx="271527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7" name="Oval 8"/>
          <p:cNvSpPr>
            <a:spLocks/>
          </p:cNvSpPr>
          <p:nvPr/>
        </p:nvSpPr>
        <p:spPr bwMode="auto">
          <a:xfrm>
            <a:off x="5457145" y="4657072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9"/>
          <p:cNvSpPr>
            <a:spLocks/>
          </p:cNvSpPr>
          <p:nvPr/>
        </p:nvSpPr>
        <p:spPr bwMode="auto">
          <a:xfrm>
            <a:off x="2730390" y="4711047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" name="Curved Connector 8"/>
          <p:cNvCxnSpPr>
            <a:stCxn id="7" idx="1"/>
            <a:endCxn id="8" idx="7"/>
          </p:cNvCxnSpPr>
          <p:nvPr/>
        </p:nvCxnSpPr>
        <p:spPr bwMode="auto">
          <a:xfrm rot="16200000" flipH="1" flipV="1">
            <a:off x="4181080" y="3434981"/>
            <a:ext cx="53975" cy="2565111"/>
          </a:xfrm>
          <a:prstGeom prst="curvedConnector3">
            <a:avLst>
              <a:gd name="adj1" fmla="val -909084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553080" y="4228883"/>
            <a:ext cx="1309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heartbeat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7183540" y="4020325"/>
            <a:ext cx="921720" cy="595277"/>
          </a:xfrm>
          <a:prstGeom prst="wedgeRectCallout">
            <a:avLst>
              <a:gd name="adj1" fmla="val -208049"/>
              <a:gd name="adj2" fmla="val 69053"/>
            </a:avLst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 reply from </a:t>
            </a: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1461195" y="3633606"/>
            <a:ext cx="921720" cy="595277"/>
          </a:xfrm>
          <a:prstGeom prst="wedgeRectCallout">
            <a:avLst>
              <a:gd name="adj1" fmla="val 119881"/>
              <a:gd name="adj2" fmla="val 94655"/>
            </a:avLst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Discard left link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12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 animBg="1"/>
      <p:bldP spid="12" grpId="1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Narrowing </a:t>
            </a:r>
            <a:r>
              <a:rPr lang="en-US" dirty="0"/>
              <a:t>the gap between necessary and </a:t>
            </a:r>
            <a:r>
              <a:rPr lang="en-US" dirty="0" smtClean="0"/>
              <a:t>sufficient</a:t>
            </a:r>
          </a:p>
          <a:p>
            <a:pPr lvl="1"/>
            <a:r>
              <a:rPr lang="en-US" dirty="0" smtClean="0"/>
              <a:t>Strict linearization solution </a:t>
            </a:r>
            <a:r>
              <a:rPr lang="en-US" dirty="0"/>
              <a:t>relies on </a:t>
            </a:r>
            <a:r>
              <a:rPr lang="en-US" dirty="0" smtClean="0"/>
              <a:t>CD, </a:t>
            </a:r>
            <a:r>
              <a:rPr lang="en-US" dirty="0"/>
              <a:t>which is a </a:t>
            </a:r>
            <a:r>
              <a:rPr lang="en-US" dirty="0" smtClean="0"/>
              <a:t>specific </a:t>
            </a:r>
            <a:r>
              <a:rPr lang="en-US" dirty="0"/>
              <a:t>kind of the necessary </a:t>
            </a:r>
            <a:r>
              <a:rPr lang="en-US" dirty="0" smtClean="0"/>
              <a:t>non-subset </a:t>
            </a:r>
            <a:r>
              <a:rPr lang="en-US" dirty="0" err="1" smtClean="0"/>
              <a:t>splittable</a:t>
            </a:r>
            <a:r>
              <a:rPr lang="en-US" dirty="0" smtClean="0"/>
              <a:t> detector</a:t>
            </a:r>
          </a:p>
          <a:p>
            <a:pPr lvl="1"/>
            <a:r>
              <a:rPr lang="en-US" dirty="0" smtClean="0"/>
              <a:t>Narrowing </a:t>
            </a:r>
            <a:r>
              <a:rPr lang="en-US" dirty="0"/>
              <a:t>the gap between necessary and </a:t>
            </a:r>
            <a:r>
              <a:rPr lang="en-US" dirty="0" smtClean="0"/>
              <a:t>sufficient </a:t>
            </a:r>
            <a:r>
              <a:rPr lang="en-US" dirty="0"/>
              <a:t>conditions for </a:t>
            </a:r>
            <a:r>
              <a:rPr lang="en-US" dirty="0" smtClean="0"/>
              <a:t>the solution </a:t>
            </a:r>
            <a:r>
              <a:rPr lang="en-US" dirty="0"/>
              <a:t>to the strict </a:t>
            </a:r>
            <a:r>
              <a:rPr lang="en-US" dirty="0" err="1"/>
              <a:t>linearizability</a:t>
            </a:r>
            <a:r>
              <a:rPr lang="en-US" dirty="0"/>
              <a:t> problem remains to be addressed in future research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Thank you. Any Questions.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Linearization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2"/>
                </a:solidFill>
              </a:rPr>
              <a:t>Strict</a:t>
            </a:r>
            <a:r>
              <a:rPr lang="en-US" dirty="0" smtClean="0"/>
              <a:t> (SL) and </a:t>
            </a:r>
            <a:r>
              <a:rPr lang="en-US" dirty="0" smtClean="0">
                <a:solidFill>
                  <a:schemeClr val="accent2"/>
                </a:solidFill>
              </a:rPr>
              <a:t>eventual</a:t>
            </a:r>
            <a:r>
              <a:rPr lang="en-US" dirty="0" smtClean="0"/>
              <a:t> (EL) linearization variants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SL </a:t>
            </a:r>
            <a:r>
              <a:rPr lang="en-US" dirty="0"/>
              <a:t>requires each process to output its neighbors exactly once </a:t>
            </a:r>
            <a:r>
              <a:rPr lang="en-US" dirty="0" smtClean="0"/>
              <a:t>and allows </a:t>
            </a:r>
            <a:r>
              <a:rPr lang="en-US" dirty="0"/>
              <a:t>only correct </a:t>
            </a:r>
            <a:r>
              <a:rPr lang="en-US" dirty="0" smtClean="0"/>
              <a:t>output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EL’s computation </a:t>
            </a:r>
            <a:r>
              <a:rPr lang="en-US" dirty="0"/>
              <a:t>contains a </a:t>
            </a:r>
            <a:r>
              <a:rPr lang="en-US" dirty="0" smtClean="0"/>
              <a:t>suffix </a:t>
            </a:r>
            <a:r>
              <a:rPr lang="en-US" dirty="0"/>
              <a:t>where the output of each process is correct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2"/>
                </a:solidFill>
              </a:rPr>
              <a:t>Existing</a:t>
            </a:r>
            <a:r>
              <a:rPr lang="en-US" dirty="0" smtClean="0"/>
              <a:t> (EID) and </a:t>
            </a:r>
            <a:r>
              <a:rPr lang="en-US" dirty="0" smtClean="0">
                <a:solidFill>
                  <a:schemeClr val="accent2"/>
                </a:solidFill>
              </a:rPr>
              <a:t>non-existing</a:t>
            </a:r>
            <a:r>
              <a:rPr lang="en-US" dirty="0" smtClean="0"/>
              <a:t> (NID) identifiers within the linearization problem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EID prohibits the existence of non-existing identifiers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NID allows non-existing identifiers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8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500" b="0" dirty="0" smtClean="0">
                <a:solidFill>
                  <a:srgbClr val="000099"/>
                </a:solidFill>
              </a:rPr>
              <a:t>Outline</a:t>
            </a:r>
            <a:endParaRPr lang="en-US" sz="2500" b="0" dirty="0">
              <a:solidFill>
                <a:srgbClr val="000099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385855" y="1219200"/>
            <a:ext cx="8180265" cy="4800600"/>
          </a:xfrm>
          <a:ln/>
        </p:spPr>
        <p:txBody>
          <a:bodyPr lIns="90000" tIns="46800" rIns="90000" bIns="46800">
            <a:noAutofit/>
          </a:bodyPr>
          <a:lstStyle/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linearization problem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olution oracles</a:t>
            </a:r>
          </a:p>
          <a:p>
            <a:pPr marL="1588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necessary conditions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inearization solutions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execution example</a:t>
            </a:r>
            <a:endParaRPr lang="en-US" dirty="0">
              <a:solidFill>
                <a:schemeClr val="tx1"/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oracle implementation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1588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802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Oracles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2"/>
                </a:solidFill>
              </a:rPr>
              <a:t>weak connectivity oracle </a:t>
            </a:r>
            <a:r>
              <a:rPr lang="en-US" i="1" dirty="0" smtClean="0"/>
              <a:t>(</a:t>
            </a:r>
            <a:r>
              <a:rPr lang="en-US" b="1" i="1" dirty="0" smtClean="0"/>
              <a:t>WC</a:t>
            </a:r>
            <a:r>
              <a:rPr lang="en-US" i="1" dirty="0" smtClean="0"/>
              <a:t>) </a:t>
            </a:r>
            <a:r>
              <a:rPr lang="en-US" dirty="0"/>
              <a:t>has a single </a:t>
            </a:r>
            <a:r>
              <a:rPr lang="en-US" dirty="0" smtClean="0"/>
              <a:t>action that: </a:t>
            </a:r>
            <a:endParaRPr lang="en-US" i="1" dirty="0" smtClean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selects </a:t>
            </a:r>
            <a:r>
              <a:rPr lang="en-US" dirty="0"/>
              <a:t>a pair of processes p and q such </a:t>
            </a:r>
            <a:r>
              <a:rPr lang="en-US" dirty="0" smtClean="0"/>
              <a:t>that they </a:t>
            </a:r>
            <a:r>
              <a:rPr lang="en-US" dirty="0"/>
              <a:t>are disconnected in the channel connectivity graph </a:t>
            </a:r>
            <a:r>
              <a:rPr lang="en-US" dirty="0" smtClean="0"/>
              <a:t>CC, then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c</a:t>
            </a:r>
            <a:r>
              <a:rPr lang="en-US" dirty="0" smtClean="0"/>
              <a:t>onnecting graph by adding </a:t>
            </a:r>
            <a:r>
              <a:rPr lang="en-US" i="1" dirty="0"/>
              <a:t>q</a:t>
            </a:r>
            <a:r>
              <a:rPr lang="en-US" dirty="0"/>
              <a:t> to the </a:t>
            </a:r>
            <a:r>
              <a:rPr lang="en-US" dirty="0" smtClean="0"/>
              <a:t>incoming channel </a:t>
            </a:r>
            <a:r>
              <a:rPr lang="en-US" dirty="0"/>
              <a:t>of </a:t>
            </a:r>
            <a:r>
              <a:rPr lang="en-US" i="1" dirty="0"/>
              <a:t>p</a:t>
            </a:r>
            <a:r>
              <a:rPr lang="en-US" dirty="0"/>
              <a:t> creating a link (</a:t>
            </a:r>
            <a:r>
              <a:rPr lang="en-US" dirty="0" err="1" smtClean="0"/>
              <a:t>p,q</a:t>
            </a:r>
            <a:r>
              <a:rPr lang="en-US" dirty="0" smtClean="0"/>
              <a:t>)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accent2"/>
                </a:solidFill>
              </a:rPr>
              <a:t>participant detector</a:t>
            </a:r>
            <a:r>
              <a:rPr lang="en-US" i="1" dirty="0" smtClean="0"/>
              <a:t> (</a:t>
            </a:r>
            <a:r>
              <a:rPr lang="en-US" b="1" i="1" dirty="0" smtClean="0"/>
              <a:t>PD</a:t>
            </a:r>
            <a:r>
              <a:rPr lang="en-US" i="1" dirty="0" smtClean="0"/>
              <a:t>) </a:t>
            </a:r>
            <a:r>
              <a:rPr lang="en-US" dirty="0"/>
              <a:t>oracle removes a non-existent </a:t>
            </a:r>
            <a:r>
              <a:rPr lang="en-US" dirty="0" smtClean="0"/>
              <a:t>identifier </a:t>
            </a:r>
            <a:r>
              <a:rPr lang="en-US" dirty="0"/>
              <a:t>stored in </a:t>
            </a:r>
            <a:r>
              <a:rPr lang="en-US" i="1" dirty="0" smtClean="0"/>
              <a:t>p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chemeClr val="accent2"/>
                </a:solidFill>
              </a:rPr>
              <a:t>neighbor </a:t>
            </a:r>
            <a:r>
              <a:rPr lang="en-US" dirty="0" smtClean="0">
                <a:solidFill>
                  <a:schemeClr val="accent2"/>
                </a:solidFill>
              </a:rPr>
              <a:t>output oracle </a:t>
            </a:r>
            <a:r>
              <a:rPr lang="en-US" i="1" dirty="0" smtClean="0"/>
              <a:t>(</a:t>
            </a:r>
            <a:r>
              <a:rPr lang="en-US" b="1" i="1" dirty="0" smtClean="0"/>
              <a:t>NO</a:t>
            </a:r>
            <a:r>
              <a:rPr lang="en-US" i="1" dirty="0" smtClean="0"/>
              <a:t>) </a:t>
            </a:r>
            <a:r>
              <a:rPr lang="en-US" dirty="0"/>
              <a:t>just output </a:t>
            </a:r>
            <a:r>
              <a:rPr lang="en-US" dirty="0" smtClean="0"/>
              <a:t>identifiers </a:t>
            </a:r>
            <a:r>
              <a:rPr lang="en-US" dirty="0"/>
              <a:t>stored in left and right variables of </a:t>
            </a:r>
            <a:r>
              <a:rPr lang="en-US" i="1" dirty="0" smtClean="0"/>
              <a:t>p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chemeClr val="accent2"/>
                </a:solidFill>
              </a:rPr>
              <a:t>consequent process detector </a:t>
            </a:r>
            <a:r>
              <a:rPr lang="en-US" i="1" dirty="0" smtClean="0"/>
              <a:t>(</a:t>
            </a:r>
            <a:r>
              <a:rPr lang="en-US" b="1" i="1" dirty="0" smtClean="0"/>
              <a:t>CD</a:t>
            </a:r>
            <a:r>
              <a:rPr lang="en-US" i="1" dirty="0" smtClean="0"/>
              <a:t>)</a:t>
            </a:r>
            <a:r>
              <a:rPr lang="en-US" dirty="0" smtClean="0"/>
              <a:t> 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outputs </a:t>
            </a:r>
            <a:r>
              <a:rPr lang="en-US" dirty="0"/>
              <a:t>the stored </a:t>
            </a:r>
            <a:r>
              <a:rPr lang="en-US" dirty="0" smtClean="0"/>
              <a:t>identifier </a:t>
            </a:r>
            <a:r>
              <a:rPr lang="en-US" dirty="0"/>
              <a:t>only if it is consequent with </a:t>
            </a:r>
            <a:r>
              <a:rPr lang="en-US" dirty="0" smtClean="0"/>
              <a:t>p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the </a:t>
            </a:r>
            <a:r>
              <a:rPr lang="en-US" dirty="0"/>
              <a:t>guard of CD mentions all the </a:t>
            </a:r>
            <a:r>
              <a:rPr lang="en-US" dirty="0" smtClean="0"/>
              <a:t>identifiers </a:t>
            </a:r>
            <a:r>
              <a:rPr lang="en-US" dirty="0"/>
              <a:t>of the </a:t>
            </a:r>
            <a:r>
              <a:rPr lang="en-US" dirty="0" smtClean="0"/>
              <a:t>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3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500" b="0" dirty="0" smtClean="0">
                <a:solidFill>
                  <a:srgbClr val="000099"/>
                </a:solidFill>
              </a:rPr>
              <a:t>Outline</a:t>
            </a:r>
            <a:endParaRPr lang="en-US" sz="2500" b="0" dirty="0">
              <a:solidFill>
                <a:srgbClr val="000099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385855" y="1219200"/>
            <a:ext cx="8180265" cy="4800600"/>
          </a:xfrm>
          <a:ln/>
        </p:spPr>
        <p:txBody>
          <a:bodyPr lIns="90000" tIns="46800" rIns="90000" bIns="46800">
            <a:noAutofit/>
          </a:bodyPr>
          <a:lstStyle/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linearization problem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olution oracles</a:t>
            </a:r>
          </a:p>
          <a:p>
            <a:pPr marL="1588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necessary conditions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inearization solutions</a:t>
            </a: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execution example</a:t>
            </a:r>
          </a:p>
          <a:p>
            <a:pPr marL="1588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230188" indent="-228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oracle implementation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  <a:p>
            <a:pPr marL="1588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1588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802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Conditions: Weak Connectivity Oracle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5290" y="4235505"/>
            <a:ext cx="7378284" cy="58477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>
                <a:lumMod val="75000"/>
              </a:schemeClr>
            </a:solidFill>
          </a:ln>
          <a:effectLst>
            <a:outerShdw blurRad="50800" dist="190500" dir="2700000" algn="tl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Theorem 1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solution to the linearization problem requires </a:t>
            </a:r>
            <a:endParaRPr lang="en-US" sz="1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a 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 </a:t>
            </a:r>
            <a:r>
              <a:rPr lang="en-US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connectivity oracle</a:t>
            </a:r>
            <a:r>
              <a:rPr lang="en-US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190625"/>
            <a:ext cx="8228013" cy="2543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1425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1138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85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575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§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 hangingPunct="0">
              <a:lnSpc>
                <a:spcPct val="95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 a linearization algorithm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p1</a:t>
            </a:r>
            <a:r>
              <a:rPr lang="en-US" dirty="0" smtClean="0"/>
              <a:t> </a:t>
            </a:r>
            <a:r>
              <a:rPr lang="en-US" dirty="0"/>
              <a:t>has to </a:t>
            </a:r>
            <a:r>
              <a:rPr lang="en-US" dirty="0" smtClean="0"/>
              <a:t>eventually output </a:t>
            </a:r>
            <a:r>
              <a:rPr lang="en-US" i="1" dirty="0"/>
              <a:t>p2</a:t>
            </a:r>
            <a:endParaRPr lang="en-US" i="1" kern="0" dirty="0" smtClean="0"/>
          </a:p>
          <a:p>
            <a:pPr eaLnBrk="1">
              <a:lnSpc>
                <a:spcPct val="100000"/>
              </a:lnSpc>
              <a:spcAft>
                <a:spcPts val="0"/>
              </a:spcAft>
            </a:pPr>
            <a:endParaRPr lang="en-US" kern="0" dirty="0" smtClean="0"/>
          </a:p>
          <a:p>
            <a:pPr eaLnBrk="1">
              <a:lnSpc>
                <a:spcPct val="100000"/>
              </a:lnSpc>
              <a:spcAft>
                <a:spcPts val="0"/>
              </a:spcAft>
            </a:pPr>
            <a:endParaRPr lang="en-US" kern="0" dirty="0" smtClean="0"/>
          </a:p>
          <a:p>
            <a:pPr lvl="1" eaLnBrk="1">
              <a:lnSpc>
                <a:spcPct val="100000"/>
              </a:lnSpc>
              <a:spcAft>
                <a:spcPts val="0"/>
              </a:spcAft>
            </a:pPr>
            <a:endParaRPr lang="en-US" kern="0" dirty="0" smtClean="0"/>
          </a:p>
          <a:p>
            <a:pPr lvl="1" eaLnBrk="1">
              <a:lnSpc>
                <a:spcPct val="100000"/>
              </a:lnSpc>
              <a:spcAft>
                <a:spcPts val="0"/>
              </a:spcAft>
            </a:pPr>
            <a:endParaRPr lang="en-US" kern="0" dirty="0" smtClean="0"/>
          </a:p>
          <a:p>
            <a:pPr lvl="1" eaLnBrk="1">
              <a:lnSpc>
                <a:spcPct val="100000"/>
              </a:lnSpc>
              <a:spcAft>
                <a:spcPts val="0"/>
              </a:spcAft>
            </a:pPr>
            <a:endParaRPr lang="en-US" kern="0" dirty="0" smtClean="0"/>
          </a:p>
          <a:p>
            <a:pPr lvl="1" eaLnBrk="1">
              <a:lnSpc>
                <a:spcPct val="100000"/>
              </a:lnSpc>
              <a:spcAft>
                <a:spcPts val="0"/>
              </a:spcAft>
            </a:pPr>
            <a:endParaRPr lang="en-US" kern="0" dirty="0" smtClean="0"/>
          </a:p>
          <a:p>
            <a:pPr lvl="1" eaLnBrk="1">
              <a:lnSpc>
                <a:spcPct val="100000"/>
              </a:lnSpc>
              <a:spcAft>
                <a:spcPts val="0"/>
              </a:spcAft>
            </a:pPr>
            <a:endParaRPr lang="en-US" kern="0" dirty="0" smtClean="0"/>
          </a:p>
          <a:p>
            <a:pPr eaLnBrk="1">
              <a:lnSpc>
                <a:spcPct val="100000"/>
              </a:lnSpc>
              <a:spcAft>
                <a:spcPts val="0"/>
              </a:spcAft>
            </a:pPr>
            <a:endParaRPr lang="en-US" kern="0" dirty="0" smtClean="0"/>
          </a:p>
          <a:p>
            <a:pPr eaLnBrk="1">
              <a:lnSpc>
                <a:spcPct val="100000"/>
              </a:lnSpc>
              <a:spcAft>
                <a:spcPts val="0"/>
              </a:spcAft>
            </a:pPr>
            <a:endParaRPr lang="en-US" kern="0" dirty="0" smtClean="0"/>
          </a:p>
          <a:p>
            <a:pPr lvl="1" eaLnBrk="1">
              <a:lnSpc>
                <a:spcPct val="100000"/>
              </a:lnSpc>
              <a:spcAft>
                <a:spcPts val="0"/>
              </a:spcAft>
            </a:pPr>
            <a:endParaRPr lang="en-US" kern="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771982" y="2894013"/>
            <a:ext cx="361295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p1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714957" y="2894013"/>
            <a:ext cx="361295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p2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467647" y="2894013"/>
            <a:ext cx="361295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p3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499306" y="2894013"/>
            <a:ext cx="361295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p4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7436725" y="2894013"/>
            <a:ext cx="361295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smtClean="0">
                <a:solidFill>
                  <a:srgbClr val="000000"/>
                </a:solidFill>
              </a:rPr>
              <a:t>p5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13" name="Oval 12"/>
          <p:cNvSpPr>
            <a:spLocks/>
          </p:cNvSpPr>
          <p:nvPr/>
        </p:nvSpPr>
        <p:spPr bwMode="auto">
          <a:xfrm>
            <a:off x="4631285" y="27193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3"/>
          <p:cNvSpPr>
            <a:spLocks/>
          </p:cNvSpPr>
          <p:nvPr/>
        </p:nvSpPr>
        <p:spPr bwMode="auto">
          <a:xfrm>
            <a:off x="3731172" y="27193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4"/>
          <p:cNvSpPr>
            <a:spLocks/>
          </p:cNvSpPr>
          <p:nvPr/>
        </p:nvSpPr>
        <p:spPr bwMode="auto">
          <a:xfrm>
            <a:off x="5531397" y="27193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5"/>
          <p:cNvSpPr>
            <a:spLocks/>
          </p:cNvSpPr>
          <p:nvPr/>
        </p:nvSpPr>
        <p:spPr bwMode="auto">
          <a:xfrm>
            <a:off x="6431510" y="27193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6"/>
          <p:cNvSpPr>
            <a:spLocks/>
          </p:cNvSpPr>
          <p:nvPr/>
        </p:nvSpPr>
        <p:spPr bwMode="auto">
          <a:xfrm>
            <a:off x="7331622" y="2719388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" name="Curved Connector 17"/>
          <p:cNvCxnSpPr>
            <a:stCxn id="17" idx="3"/>
            <a:endCxn id="15" idx="5"/>
          </p:cNvCxnSpPr>
          <p:nvPr/>
        </p:nvCxnSpPr>
        <p:spPr bwMode="auto">
          <a:xfrm rot="5400000">
            <a:off x="6545810" y="2095220"/>
            <a:ext cx="1588" cy="1638581"/>
          </a:xfrm>
          <a:prstGeom prst="curvedConnector3">
            <a:avLst>
              <a:gd name="adj1" fmla="val 1650365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Curved Connector 18"/>
          <p:cNvCxnSpPr>
            <a:stCxn id="16" idx="0"/>
            <a:endCxn id="13" idx="0"/>
          </p:cNvCxnSpPr>
          <p:nvPr/>
        </p:nvCxnSpPr>
        <p:spPr bwMode="auto">
          <a:xfrm rot="16200000" flipV="1">
            <a:off x="5645698" y="1819275"/>
            <a:ext cx="1588" cy="1800225"/>
          </a:xfrm>
          <a:prstGeom prst="curvedConnector3">
            <a:avLst>
              <a:gd name="adj1" fmla="val 2319270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Curved Connector 19"/>
          <p:cNvCxnSpPr>
            <a:stCxn id="15" idx="1"/>
            <a:endCxn id="13" idx="7"/>
          </p:cNvCxnSpPr>
          <p:nvPr/>
        </p:nvCxnSpPr>
        <p:spPr bwMode="auto">
          <a:xfrm rot="16200000" flipV="1">
            <a:off x="5195641" y="2383632"/>
            <a:ext cx="1588" cy="738468"/>
          </a:xfrm>
          <a:prstGeom prst="curvedConnector3">
            <a:avLst>
              <a:gd name="adj1" fmla="val 15644211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Arc 20"/>
          <p:cNvSpPr/>
          <p:nvPr/>
        </p:nvSpPr>
        <p:spPr bwMode="auto">
          <a:xfrm>
            <a:off x="3200400" y="2133600"/>
            <a:ext cx="914400" cy="1371600"/>
          </a:xfrm>
          <a:prstGeom prst="arc">
            <a:avLst>
              <a:gd name="adj1" fmla="val 16200000"/>
              <a:gd name="adj2" fmla="val 5316459"/>
            </a:avLst>
          </a:prstGeom>
          <a:noFill/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p:sp>
        <p:nvSpPr>
          <p:cNvPr id="22" name="Arc 21"/>
          <p:cNvSpPr/>
          <p:nvPr/>
        </p:nvSpPr>
        <p:spPr bwMode="auto">
          <a:xfrm rot="10800000">
            <a:off x="4394747" y="2133600"/>
            <a:ext cx="914400" cy="1371600"/>
          </a:xfrm>
          <a:prstGeom prst="arc">
            <a:avLst>
              <a:gd name="adj1" fmla="val 16200000"/>
              <a:gd name="adj2" fmla="val 5316459"/>
            </a:avLst>
          </a:prstGeom>
          <a:noFill/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549565" y="2062891"/>
            <a:ext cx="2049165" cy="1865374"/>
          </a:xfrm>
          <a:prstGeom prst="wedgeRectCallout">
            <a:avLst>
              <a:gd name="adj1" fmla="val 120629"/>
              <a:gd name="adj2" fmla="val -2149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p1 will eventually add p2, if the computation contains the actions of a weak connectivity oracle. Without WC, it will remain disconnected.</a:t>
            </a:r>
          </a:p>
          <a:p>
            <a:pPr marL="0" marR="0" indent="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8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</a:t>
            </a:r>
            <a:r>
              <a:rPr lang="en-US" dirty="0" err="1" smtClean="0"/>
              <a:t>Splittable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890"/>
            <a:ext cx="8228013" cy="111374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chemeClr val="accent2"/>
                </a:solidFill>
              </a:rPr>
              <a:t>subset </a:t>
            </a:r>
            <a:r>
              <a:rPr lang="en-US" dirty="0" err="1" smtClean="0">
                <a:solidFill>
                  <a:schemeClr val="accent2"/>
                </a:solidFill>
              </a:rPr>
              <a:t>splittable</a:t>
            </a:r>
            <a:endParaRPr lang="en-US" dirty="0">
              <a:solidFill>
                <a:schemeClr val="accent2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prevents a subset of processes from learning the state of the rest of the system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denoted as </a:t>
            </a:r>
            <a:r>
              <a:rPr lang="en-US" dirty="0" smtClean="0"/>
              <a:t>SS (subset </a:t>
            </a:r>
            <a:r>
              <a:rPr lang="en-US" dirty="0" err="1" smtClean="0"/>
              <a:t>spilttable</a:t>
            </a:r>
            <a:r>
              <a:rPr lang="en-US" dirty="0" smtClean="0"/>
              <a:t>) </a:t>
            </a:r>
            <a:r>
              <a:rPr lang="en-US" dirty="0"/>
              <a:t>and </a:t>
            </a:r>
            <a:r>
              <a:rPr lang="en-US" dirty="0" smtClean="0"/>
              <a:t>NSS (non-subset </a:t>
            </a:r>
            <a:r>
              <a:rPr lang="en-US" dirty="0" err="1" smtClean="0"/>
              <a:t>spilttable</a:t>
            </a:r>
            <a:r>
              <a:rPr lang="en-US" dirty="0" smtClean="0"/>
              <a:t>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chemeClr val="accent2"/>
                </a:solidFill>
              </a:rPr>
              <a:t>neighborhood output oracle </a:t>
            </a:r>
            <a:r>
              <a:rPr lang="en-US" dirty="0"/>
              <a:t>(</a:t>
            </a:r>
            <a:r>
              <a:rPr lang="en-US" i="1" dirty="0"/>
              <a:t>NO</a:t>
            </a:r>
            <a:r>
              <a:rPr lang="en-US" dirty="0"/>
              <a:t>) is subset </a:t>
            </a:r>
            <a:r>
              <a:rPr lang="en-US" dirty="0" err="1"/>
              <a:t>spilttable</a:t>
            </a:r>
            <a:r>
              <a:rPr lang="en-US" dirty="0"/>
              <a:t> (SS)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subset </a:t>
            </a:r>
            <a:r>
              <a:rPr lang="en-US" dirty="0" err="1"/>
              <a:t>splittable</a:t>
            </a:r>
            <a:r>
              <a:rPr lang="en-US" dirty="0"/>
              <a:t> since its guards only mention local </a:t>
            </a:r>
            <a:r>
              <a:rPr lang="en-US" dirty="0" smtClean="0"/>
              <a:t>variables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chemeClr val="accent2"/>
                </a:solidFill>
              </a:rPr>
              <a:t>participant detector oracle </a:t>
            </a:r>
            <a:r>
              <a:rPr lang="en-US" dirty="0"/>
              <a:t>(</a:t>
            </a:r>
            <a:r>
              <a:rPr lang="en-US" i="1" dirty="0"/>
              <a:t>PD</a:t>
            </a:r>
            <a:r>
              <a:rPr lang="en-US" dirty="0"/>
              <a:t>) is subset </a:t>
            </a:r>
            <a:r>
              <a:rPr lang="en-US" dirty="0" err="1"/>
              <a:t>spilttable</a:t>
            </a:r>
            <a:r>
              <a:rPr lang="en-US" dirty="0"/>
              <a:t> (SS)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84FC855-50A3-4246-82EC-1C8537E4B17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27585" y="446611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170560" y="446611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957254" y="4466110"/>
            <a:ext cx="410988" cy="309958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 err="1" smtClean="0">
                <a:solidFill>
                  <a:srgbClr val="000000"/>
                </a:solidFill>
              </a:rPr>
              <a:t>nid</a:t>
            </a:r>
            <a:endParaRPr lang="en-US" sz="1400" i="1" dirty="0">
              <a:solidFill>
                <a:srgbClr val="00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54910" y="4466110"/>
            <a:ext cx="271463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897885" y="4466110"/>
            <a:ext cx="260350" cy="306387"/>
          </a:xfrm>
          <a:prstGeom prst="rect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i="1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0" name="Oval 8"/>
          <p:cNvSpPr>
            <a:spLocks/>
          </p:cNvSpPr>
          <p:nvPr/>
        </p:nvSpPr>
        <p:spPr bwMode="auto">
          <a:xfrm>
            <a:off x="3041973" y="42914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/>
          </p:cNvSpPr>
          <p:nvPr/>
        </p:nvSpPr>
        <p:spPr bwMode="auto">
          <a:xfrm>
            <a:off x="2141860" y="42914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/>
          </p:cNvSpPr>
          <p:nvPr/>
        </p:nvSpPr>
        <p:spPr bwMode="auto">
          <a:xfrm>
            <a:off x="3942085" y="42914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1"/>
          <p:cNvSpPr>
            <a:spLocks/>
          </p:cNvSpPr>
          <p:nvPr/>
        </p:nvSpPr>
        <p:spPr bwMode="auto">
          <a:xfrm>
            <a:off x="4842198" y="42914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2"/>
          <p:cNvSpPr>
            <a:spLocks/>
          </p:cNvSpPr>
          <p:nvPr/>
        </p:nvSpPr>
        <p:spPr bwMode="auto">
          <a:xfrm>
            <a:off x="5742310" y="4291485"/>
            <a:ext cx="228600" cy="228600"/>
          </a:xfrm>
          <a:prstGeom prst="ellipse">
            <a:avLst/>
          </a:prstGeom>
          <a:gradFill rotWithShape="0">
            <a:gsLst>
              <a:gs pos="0">
                <a:srgbClr val="E6FF00"/>
              </a:gs>
              <a:gs pos="100000">
                <a:srgbClr val="FF33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" name="Curved Connector 14"/>
          <p:cNvCxnSpPr>
            <a:stCxn id="11" idx="7"/>
            <a:endCxn id="10" idx="1"/>
          </p:cNvCxnSpPr>
          <p:nvPr/>
        </p:nvCxnSpPr>
        <p:spPr bwMode="auto">
          <a:xfrm rot="5400000" flipH="1" flipV="1">
            <a:off x="2706216" y="3955729"/>
            <a:ext cx="12700" cy="738469"/>
          </a:xfrm>
          <a:prstGeom prst="curvedConnector3">
            <a:avLst>
              <a:gd name="adj1" fmla="val 20636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610405" y="3889860"/>
            <a:ext cx="2015544" cy="107533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91624" y="3928265"/>
            <a:ext cx="2676617" cy="103693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DejaVu Sans" charset="0"/>
            </a:endParaRPr>
          </a:p>
        </p:txBody>
      </p:sp>
      <p:cxnSp>
        <p:nvCxnSpPr>
          <p:cNvPr id="19" name="Curved Connector 18"/>
          <p:cNvCxnSpPr>
            <a:stCxn id="14" idx="1"/>
            <a:endCxn id="13" idx="7"/>
          </p:cNvCxnSpPr>
          <p:nvPr/>
        </p:nvCxnSpPr>
        <p:spPr bwMode="auto">
          <a:xfrm rot="16200000" flipV="1">
            <a:off x="5406554" y="3955729"/>
            <a:ext cx="12700" cy="738468"/>
          </a:xfrm>
          <a:prstGeom prst="curvedConnector3">
            <a:avLst>
              <a:gd name="adj1" fmla="val 20636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0" name="AutoShape 17"/>
          <p:cNvSpPr>
            <a:spLocks/>
          </p:cNvSpPr>
          <p:nvPr/>
        </p:nvSpPr>
        <p:spPr bwMode="auto">
          <a:xfrm>
            <a:off x="2649374" y="5750250"/>
            <a:ext cx="3063381" cy="583321"/>
          </a:xfrm>
          <a:prstGeom prst="wedgeRectCallout">
            <a:avLst>
              <a:gd name="adj1" fmla="val -19127"/>
              <a:gd name="adj2" fmla="val -35608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 anchor="ctr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Consider 2 sets of non-intersecting processes, S1 and S2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65650" y="4872019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73022" y="4773175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0" idx="0"/>
            <a:endCxn id="21" idx="3"/>
          </p:cNvCxnSpPr>
          <p:nvPr/>
        </p:nvCxnSpPr>
        <p:spPr bwMode="auto">
          <a:xfrm flipH="1" flipV="1">
            <a:off x="2475726" y="5102852"/>
            <a:ext cx="1705339" cy="6473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20" idx="0"/>
            <a:endCxn id="22" idx="1"/>
          </p:cNvCxnSpPr>
          <p:nvPr/>
        </p:nvCxnSpPr>
        <p:spPr bwMode="auto">
          <a:xfrm flipV="1">
            <a:off x="4181065" y="5004008"/>
            <a:ext cx="1591957" cy="7462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AutoShape 17"/>
              <p:cNvSpPr>
                <a:spLocks/>
              </p:cNvSpPr>
              <p:nvPr/>
            </p:nvSpPr>
            <p:spPr bwMode="auto">
              <a:xfrm>
                <a:off x="6625949" y="4965200"/>
                <a:ext cx="2035465" cy="1075764"/>
              </a:xfrm>
              <a:prstGeom prst="wedgeRectCallout">
                <a:avLst>
                  <a:gd name="adj1" fmla="val -19127"/>
                  <a:gd name="adj2" fmla="val -35608"/>
                </a:avLst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lIns="90000" tIns="45000" rIns="90000" bIns="45000" anchor="ctr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6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If PD is enabled at b, it would also be enabled at state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𝑏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∪</m:t>
                    </m:r>
                  </m:oMath>
                </a14:m>
                <a:endParaRPr lang="en-US" sz="1600" b="0" i="1" dirty="0" smtClean="0">
                  <a:solidFill>
                    <a:srgbClr val="000000"/>
                  </a:solidFill>
                  <a:latin typeface="Cambria Math"/>
                  <a:cs typeface="Times New Roman" pitchFamily="18" charset="0"/>
                </a:endParaRPr>
              </a:p>
              <a:p>
                <a:pPr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𝑑</m:t>
                    </m:r>
                  </m:oMath>
                </a14:m>
                <a:r>
                  <a:rPr lang="en-US" sz="1600" i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16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AutoShap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25949" y="4965200"/>
                <a:ext cx="2035465" cy="1075764"/>
              </a:xfrm>
              <a:prstGeom prst="wedgeRectCallout">
                <a:avLst>
                  <a:gd name="adj1" fmla="val -19127"/>
                  <a:gd name="adj2" fmla="val -35608"/>
                </a:avLst>
              </a:prstGeom>
              <a:blipFill rotWithShape="1">
                <a:blip r:embed="rId3"/>
                <a:stretch>
                  <a:fillRect/>
                </a:stretch>
              </a:blipFill>
              <a:ln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urved Connector 25"/>
          <p:cNvCxnSpPr/>
          <p:nvPr/>
        </p:nvCxnSpPr>
        <p:spPr bwMode="auto">
          <a:xfrm rot="5400000" flipH="1" flipV="1">
            <a:off x="3600773" y="3915900"/>
            <a:ext cx="12700" cy="738469"/>
          </a:xfrm>
          <a:prstGeom prst="curvedConnector3">
            <a:avLst>
              <a:gd name="adj1" fmla="val 206360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568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24912</TotalTime>
  <Words>2317</Words>
  <Application>Microsoft Office PowerPoint</Application>
  <PresentationFormat>On-screen Show (4:3)</PresentationFormat>
  <Paragraphs>707</Paragraphs>
  <Slides>36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Linearizing Peer-to-Peer  Systems with Oracles</vt:lpstr>
      <vt:lpstr>Introduction</vt:lpstr>
      <vt:lpstr>Outline</vt:lpstr>
      <vt:lpstr>Linearization Problem</vt:lpstr>
      <vt:lpstr>Outline</vt:lpstr>
      <vt:lpstr>Solution Oracles</vt:lpstr>
      <vt:lpstr>Outline</vt:lpstr>
      <vt:lpstr>Necessary Conditions: Weak Connectivity Oracle</vt:lpstr>
      <vt:lpstr>Subset Splittable</vt:lpstr>
      <vt:lpstr>Subset Splittable</vt:lpstr>
      <vt:lpstr>Non Subset Splittable</vt:lpstr>
      <vt:lpstr>Necessary Conditions: Non-subset Splittable Oracle</vt:lpstr>
      <vt:lpstr>Necessary Conditions: Non-subset Splittable Oracle</vt:lpstr>
      <vt:lpstr>Necessary Conditions: NID requires PD oracles</vt:lpstr>
      <vt:lpstr>Outline</vt:lpstr>
      <vt:lpstr>Necessary Oracles</vt:lpstr>
      <vt:lpstr>Outline</vt:lpstr>
      <vt:lpstr>EL+EID Execution Example using L+WC</vt:lpstr>
      <vt:lpstr>EL+EID Execution Example using L+WC</vt:lpstr>
      <vt:lpstr>EL+EID Execution Example using L+WC</vt:lpstr>
      <vt:lpstr>EL+EID Execution Example using L+WC</vt:lpstr>
      <vt:lpstr>EL+EID Execution Example using L+WC</vt:lpstr>
      <vt:lpstr>EL+EID Execution Example using L+WC</vt:lpstr>
      <vt:lpstr>EL+EID Execution Example using L+WC</vt:lpstr>
      <vt:lpstr>EL+EID Execution Example using L+WC</vt:lpstr>
      <vt:lpstr>EL+EID Execution Example using L+WC</vt:lpstr>
      <vt:lpstr>EL+EID Execution Example using L+WC</vt:lpstr>
      <vt:lpstr>EL+EID Execution Example using L+WC</vt:lpstr>
      <vt:lpstr>EL+EID Execution Example using L+WC</vt:lpstr>
      <vt:lpstr>EL+EID Execution Example using L+WC</vt:lpstr>
      <vt:lpstr>EL+EID Execution Example using L+WC</vt:lpstr>
      <vt:lpstr>EL+EID Execution Example using L+WC</vt:lpstr>
      <vt:lpstr>Outline</vt:lpstr>
      <vt:lpstr>Oracle Implementation Example: WC</vt:lpstr>
      <vt:lpstr>Oracle Implementation Example: PD</vt:lpstr>
      <vt:lpstr>Future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</dc:creator>
  <cp:lastModifiedBy>test</cp:lastModifiedBy>
  <cp:revision>2346</cp:revision>
  <cp:lastPrinted>1601-01-01T00:00:00Z</cp:lastPrinted>
  <dcterms:created xsi:type="dcterms:W3CDTF">1601-01-01T00:00:00Z</dcterms:created>
  <dcterms:modified xsi:type="dcterms:W3CDTF">2013-11-16T00:36:21Z</dcterms:modified>
</cp:coreProperties>
</file>