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7"/>
  </p:notesMasterIdLst>
  <p:handoutMasterIdLst>
    <p:handoutMasterId r:id="rId58"/>
  </p:handoutMasterIdLst>
  <p:sldIdLst>
    <p:sldId id="256" r:id="rId2"/>
    <p:sldId id="270" r:id="rId3"/>
    <p:sldId id="281" r:id="rId4"/>
    <p:sldId id="318" r:id="rId5"/>
    <p:sldId id="319" r:id="rId6"/>
    <p:sldId id="282" r:id="rId7"/>
    <p:sldId id="257" r:id="rId8"/>
    <p:sldId id="284" r:id="rId9"/>
    <p:sldId id="285" r:id="rId10"/>
    <p:sldId id="258" r:id="rId11"/>
    <p:sldId id="288" r:id="rId12"/>
    <p:sldId id="320" r:id="rId13"/>
    <p:sldId id="289" r:id="rId14"/>
    <p:sldId id="259" r:id="rId15"/>
    <p:sldId id="322" r:id="rId16"/>
    <p:sldId id="272" r:id="rId17"/>
    <p:sldId id="291" r:id="rId18"/>
    <p:sldId id="260" r:id="rId19"/>
    <p:sldId id="293" r:id="rId20"/>
    <p:sldId id="261" r:id="rId21"/>
    <p:sldId id="323" r:id="rId22"/>
    <p:sldId id="299" r:id="rId23"/>
    <p:sldId id="262" r:id="rId24"/>
    <p:sldId id="301" r:id="rId25"/>
    <p:sldId id="263" r:id="rId26"/>
    <p:sldId id="303" r:id="rId27"/>
    <p:sldId id="264" r:id="rId28"/>
    <p:sldId id="317" r:id="rId29"/>
    <p:sldId id="324" r:id="rId30"/>
    <p:sldId id="327" r:id="rId31"/>
    <p:sldId id="273" r:id="rId32"/>
    <p:sldId id="325" r:id="rId33"/>
    <p:sldId id="312" r:id="rId34"/>
    <p:sldId id="313" r:id="rId35"/>
    <p:sldId id="265" r:id="rId36"/>
    <p:sldId id="328" r:id="rId37"/>
    <p:sldId id="316" r:id="rId38"/>
    <p:sldId id="305" r:id="rId39"/>
    <p:sldId id="329" r:id="rId40"/>
    <p:sldId id="266" r:id="rId41"/>
    <p:sldId id="307" r:id="rId42"/>
    <p:sldId id="326" r:id="rId43"/>
    <p:sldId id="309" r:id="rId44"/>
    <p:sldId id="267" r:id="rId45"/>
    <p:sldId id="311" r:id="rId46"/>
    <p:sldId id="330" r:id="rId47"/>
    <p:sldId id="275" r:id="rId48"/>
    <p:sldId id="268" r:id="rId49"/>
    <p:sldId id="277" r:id="rId50"/>
    <p:sldId id="331" r:id="rId51"/>
    <p:sldId id="269" r:id="rId52"/>
    <p:sldId id="279" r:id="rId53"/>
    <p:sldId id="278" r:id="rId54"/>
    <p:sldId id="332" r:id="rId55"/>
    <p:sldId id="280" r:id="rId5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BB4-0A16-5245-9E06-FF8135372772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50E6-3C15-004E-9EE0-94B9FD5DD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9228-E2B9-114B-84AC-2DD0140A52E6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A050-7306-7B4E-867E-A3663FBC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D9B9-13A4-504E-BA28-D5EC11B69577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42DB-E1BD-C44A-A99A-8EC750C7CC29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2160-CF35-F945-B8A3-FCCE1C768C40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CAA7-61A2-AE4A-B3AF-B36050DDC1C8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C32D-B13B-FA42-98CD-639D607FC5AE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9FAA-3521-694C-B63B-919B2B8781F3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21CD-4407-0C4A-86B7-1EEE2D511458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A550-1159-5E4A-897B-E65014FF13B6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F8E3-2B7A-F841-82BB-4253B616347C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7B03-D8CA-6D41-96B4-1E8B85FC4F7B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E079-CCB4-B24C-A6D5-8C3056BBF23F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93307-8910-7843-A7DC-135F5F13F75F}" type="datetime1">
              <a:rPr lang="en-US" smtClean="0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d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4.pd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63769" y="1395412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3546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3600" b="1" dirty="0" smtClean="0">
              <a:solidFill>
                <a:srgbClr val="7D0A0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600" b="1" dirty="0" smtClean="0">
                <a:solidFill>
                  <a:srgbClr val="7D0A01"/>
                </a:solidFill>
                <a:latin typeface="Calibri" pitchFamily="34" charset="0"/>
              </a:rPr>
              <a:t>Software Engineering </a:t>
            </a:r>
            <a:endParaRPr lang="en-US" sz="2000" b="1" dirty="0" smtClean="0">
              <a:solidFill>
                <a:srgbClr val="7D0A0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3300"/>
                </a:solidFill>
                <a:latin typeface="Calibri" pitchFamily="34" charset="0"/>
              </a:rPr>
              <a:t>Lecture 1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1800" b="1" smtClean="0">
                <a:solidFill>
                  <a:srgbClr val="FF3300"/>
                </a:solidFill>
                <a:latin typeface="Calibri" pitchFamily="34" charset="0"/>
              </a:rPr>
              <a:t>Spring</a:t>
            </a:r>
            <a:r>
              <a:rPr lang="en-US" sz="1800" b="1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2013/2014</a:t>
            </a:r>
            <a:endParaRPr lang="en-US" sz="18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20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Dr. </a:t>
            </a:r>
            <a:r>
              <a:rPr lang="en-US" sz="2000" b="1" dirty="0" err="1" smtClean="0">
                <a:solidFill>
                  <a:srgbClr val="C00000"/>
                </a:solidFill>
                <a:latin typeface="Calibri" pitchFamily="34" charset="0"/>
              </a:rPr>
              <a:t>Nouh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alibri" pitchFamily="34" charset="0"/>
              </a:rPr>
              <a:t>Alhindawi</a:t>
            </a:r>
            <a:endParaRPr lang="en-US" sz="20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Department of Computer Science and Software Engineering </a:t>
            </a:r>
          </a:p>
          <a:p>
            <a:pPr>
              <a:lnSpc>
                <a:spcPct val="80000"/>
              </a:lnSpc>
            </a:pPr>
            <a:r>
              <a:rPr lang="en-US" sz="2000" b="1" dirty="0" err="1" smtClean="0">
                <a:solidFill>
                  <a:srgbClr val="0070C0"/>
                </a:solidFill>
                <a:latin typeface="Calibri" pitchFamily="34" charset="0"/>
              </a:rPr>
              <a:t>Jadara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 University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2 Software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Incremental development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1892460"/>
            <a:ext cx="7517728" cy="405192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Incremental development </a:t>
            </a:r>
            <a:r>
              <a:rPr lang="en-GB" sz="2800" dirty="0" smtClean="0">
                <a:solidFill>
                  <a:srgbClr val="00B050"/>
                </a:solidFill>
              </a:rPr>
              <a:t>benefits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cost of accommodating changing customer requirements is reduced. </a:t>
            </a:r>
          </a:p>
          <a:p>
            <a:pPr lvl="1"/>
            <a:r>
              <a:rPr lang="en-GB" dirty="0" smtClean="0"/>
              <a:t>The amount of analysis and documentation that has to be redone is much less than is required with the waterfall model.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It is easier to get customer feedback on the development work that has been done. </a:t>
            </a:r>
          </a:p>
          <a:p>
            <a:pPr lvl="1"/>
            <a:r>
              <a:rPr lang="en-GB" dirty="0" smtClean="0"/>
              <a:t>Customers can comment on demonstrations of the software and see how much has been implemented.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More rapid delivery and deployment of useful software to the customer is possible. </a:t>
            </a:r>
          </a:p>
          <a:p>
            <a:pPr lvl="1"/>
            <a:r>
              <a:rPr lang="en-GB" dirty="0" smtClean="0"/>
              <a:t>Customers are able to use and gain value from the software earlier than it is possible with a waterfall process.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Incremental development </a:t>
            </a:r>
            <a:r>
              <a:rPr lang="en-US" sz="2800" dirty="0" smtClean="0">
                <a:solidFill>
                  <a:srgbClr val="FF0000"/>
                </a:solidFill>
              </a:rPr>
              <a:t>problems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process is not visible. </a:t>
            </a:r>
          </a:p>
          <a:p>
            <a:pPr lvl="1"/>
            <a:r>
              <a:rPr lang="en-GB" dirty="0" smtClean="0"/>
              <a:t>Managers need regular deliverables to measure progress.</a:t>
            </a:r>
          </a:p>
          <a:p>
            <a:pPr lvl="1"/>
            <a:r>
              <a:rPr lang="en-GB" dirty="0" smtClean="0"/>
              <a:t>If systems are developed quickly, it is not cost-effective to produce documents that reflect every version of the system.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System structure tends to degrade as new increments are added</a:t>
            </a:r>
            <a:r>
              <a:rPr lang="en-GB" i="1" dirty="0" smtClean="0"/>
              <a:t>.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Unless time and money is spent on </a:t>
            </a:r>
            <a:r>
              <a:rPr lang="en-GB" u="sng" dirty="0" smtClean="0"/>
              <a:t>refactoring</a:t>
            </a:r>
            <a:r>
              <a:rPr lang="en-GB" dirty="0" smtClean="0"/>
              <a:t> to improve the software, regular change tends to corrupt its structure. Incorporating further software changes becomes increasingly difficult and costly.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Reuse-oriented software engineering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Based on systematic reuse where systems are integrated from existing components or COTS (Commercial-off-the-shelf) systems.</a:t>
            </a:r>
          </a:p>
          <a:p>
            <a:r>
              <a:rPr lang="en-GB" dirty="0" smtClean="0"/>
              <a:t>Process stages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Component analysis;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Requirements modification;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System design with reuse;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Development and integration.</a:t>
            </a:r>
          </a:p>
          <a:p>
            <a:r>
              <a:rPr lang="en-GB" dirty="0" smtClean="0"/>
              <a:t>Reuse is now the standard approach for building many types of business system</a:t>
            </a:r>
          </a:p>
          <a:p>
            <a:pPr lvl="1"/>
            <a:r>
              <a:rPr lang="en-GB" dirty="0" smtClean="0"/>
              <a:t>Reuse covered in more depth in Chapter 16.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Reuse-oriented software engineering</a:t>
            </a:r>
          </a:p>
        </p:txBody>
      </p:sp>
      <p:pic>
        <p:nvPicPr>
          <p:cNvPr id="4" name="Picture 3" descr="2.3 Reuse_based_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725509"/>
            <a:ext cx="8494383" cy="17733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of software component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Web services that are developed according to service standards and which are available for remote invocation.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Collections of objects that are developed as a package to be integrated with a component framework such as .NET or J2EE.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Stand-alone software systems (COTS) that are configured for use in a particular environment.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Process activities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 software processes are inter-leaved sequences of </a:t>
            </a:r>
            <a:r>
              <a:rPr lang="en-GB" i="1" u="sng" dirty="0" smtClean="0"/>
              <a:t>technical</a:t>
            </a:r>
            <a:r>
              <a:rPr lang="en-GB" dirty="0" smtClean="0"/>
              <a:t>, </a:t>
            </a:r>
            <a:r>
              <a:rPr lang="en-GB" i="1" u="sng" dirty="0" smtClean="0"/>
              <a:t>collaborative</a:t>
            </a:r>
            <a:r>
              <a:rPr lang="en-GB" dirty="0" smtClean="0"/>
              <a:t>, and </a:t>
            </a:r>
            <a:r>
              <a:rPr lang="en-GB" i="1" u="sng" dirty="0" smtClean="0"/>
              <a:t>managerial</a:t>
            </a:r>
            <a:r>
              <a:rPr lang="en-GB" u="sng" dirty="0" smtClean="0"/>
              <a:t> </a:t>
            </a:r>
            <a:r>
              <a:rPr lang="en-GB" dirty="0" smtClean="0"/>
              <a:t>activities with the overall goal of </a:t>
            </a:r>
            <a:r>
              <a:rPr lang="en-GB" i="1" dirty="0" smtClean="0"/>
              <a:t>specifying</a:t>
            </a:r>
            <a:r>
              <a:rPr lang="en-GB" dirty="0" smtClean="0"/>
              <a:t>, </a:t>
            </a:r>
            <a:r>
              <a:rPr lang="en-GB" i="1" dirty="0" smtClean="0"/>
              <a:t>designing</a:t>
            </a:r>
            <a:r>
              <a:rPr lang="en-GB" dirty="0" smtClean="0"/>
              <a:t>, </a:t>
            </a:r>
            <a:r>
              <a:rPr lang="en-GB" i="1" dirty="0" smtClean="0"/>
              <a:t>implementing</a:t>
            </a:r>
            <a:r>
              <a:rPr lang="en-GB" dirty="0" smtClean="0"/>
              <a:t> and </a:t>
            </a:r>
            <a:r>
              <a:rPr lang="en-GB" i="1" dirty="0" smtClean="0"/>
              <a:t>testing</a:t>
            </a:r>
            <a:r>
              <a:rPr lang="en-GB" dirty="0" smtClean="0"/>
              <a:t> a software system. </a:t>
            </a:r>
          </a:p>
          <a:p>
            <a:r>
              <a:rPr lang="en-GB" dirty="0" smtClean="0"/>
              <a:t>The four basic process activities of </a:t>
            </a:r>
            <a:r>
              <a:rPr lang="en-GB" i="1" dirty="0" smtClean="0"/>
              <a:t>1) specification,</a:t>
            </a:r>
            <a:br>
              <a:rPr lang="en-GB" i="1" dirty="0" smtClean="0"/>
            </a:br>
            <a:r>
              <a:rPr lang="en-GB" i="1" dirty="0" smtClean="0"/>
              <a:t>2) development, 3) validation, 4) and evolution </a:t>
            </a:r>
            <a:r>
              <a:rPr lang="en-GB" dirty="0" smtClean="0"/>
              <a:t>are </a:t>
            </a:r>
            <a:r>
              <a:rPr lang="en-GB" u="sng" dirty="0" smtClean="0"/>
              <a:t>organized differently in different development processes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In the waterfall model, they are organized in </a:t>
            </a:r>
            <a:r>
              <a:rPr lang="en-GB" u="sng" dirty="0" smtClean="0"/>
              <a:t>sequence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whereas in incremental development they are </a:t>
            </a:r>
            <a:r>
              <a:rPr lang="en-GB" u="sng" dirty="0" smtClean="0"/>
              <a:t>inter-leaved.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Software specification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664" y="1600200"/>
            <a:ext cx="8460480" cy="4525963"/>
          </a:xfrm>
        </p:spPr>
        <p:txBody>
          <a:bodyPr/>
          <a:lstStyle/>
          <a:p>
            <a:r>
              <a:rPr lang="en-GB" dirty="0" smtClean="0"/>
              <a:t>The process of establishing </a:t>
            </a:r>
            <a:r>
              <a:rPr lang="en-GB" u="sng" dirty="0" smtClean="0"/>
              <a:t>what services are required </a:t>
            </a:r>
            <a:r>
              <a:rPr lang="en-GB" dirty="0" smtClean="0"/>
              <a:t>and </a:t>
            </a:r>
            <a:r>
              <a:rPr lang="en-GB" u="sng" dirty="0" smtClean="0"/>
              <a:t>the constraints on the system’s </a:t>
            </a:r>
            <a:r>
              <a:rPr lang="en-GB" i="1" u="sng" dirty="0" smtClean="0"/>
              <a:t>operation</a:t>
            </a:r>
            <a:r>
              <a:rPr lang="en-GB" u="sng" dirty="0" smtClean="0"/>
              <a:t> and </a:t>
            </a:r>
            <a:r>
              <a:rPr lang="en-GB" i="1" u="sng" dirty="0" smtClean="0"/>
              <a:t>development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Requirements engineering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Feasibility study</a:t>
            </a:r>
          </a:p>
          <a:p>
            <a:pPr lvl="2"/>
            <a:r>
              <a:rPr lang="en-GB" dirty="0" smtClean="0"/>
              <a:t>Is it technically and financially feasible to build the system?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Requirements elicitation and analysis</a:t>
            </a:r>
          </a:p>
          <a:p>
            <a:pPr lvl="2"/>
            <a:r>
              <a:rPr lang="en-GB" dirty="0" smtClean="0"/>
              <a:t>What do the system stakeholders require or expect from the system?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Requirements specification	</a:t>
            </a:r>
          </a:p>
          <a:p>
            <a:pPr lvl="2"/>
            <a:r>
              <a:rPr lang="en-GB" dirty="0" smtClean="0"/>
              <a:t>Defining the requirements in detail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Requirements validation</a:t>
            </a:r>
          </a:p>
          <a:p>
            <a:pPr lvl="2"/>
            <a:r>
              <a:rPr lang="en-GB" dirty="0" smtClean="0"/>
              <a:t>Checking the validity of the 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requirements engineering process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4 RE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84268" y="2084840"/>
            <a:ext cx="7395542" cy="385954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2) Software design and implementation</a:t>
            </a:r>
            <a:endParaRPr lang="en-GB" sz="28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process of converting the system specification into an executable system.</a:t>
            </a:r>
          </a:p>
          <a:p>
            <a:pPr lvl="1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design</a:t>
            </a:r>
          </a:p>
          <a:p>
            <a:pPr lvl="2"/>
            <a:r>
              <a:rPr lang="en-GB" sz="2000" dirty="0" smtClean="0"/>
              <a:t>Design a software structure that realises the specification;</a:t>
            </a:r>
          </a:p>
          <a:p>
            <a:pPr lvl="1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Implementation</a:t>
            </a:r>
          </a:p>
          <a:p>
            <a:pPr lvl="2"/>
            <a:r>
              <a:rPr lang="en-GB" sz="2000" dirty="0" smtClean="0"/>
              <a:t>Translate this structure into an executable program;</a:t>
            </a:r>
          </a:p>
          <a:p>
            <a:r>
              <a:rPr lang="en-GB" dirty="0" smtClean="0"/>
              <a:t>The activities of design and implementation are closely related and may be inter-leaved.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 models</a:t>
            </a:r>
          </a:p>
          <a:p>
            <a:r>
              <a:rPr lang="en-GB" dirty="0" smtClean="0"/>
              <a:t>Process activities</a:t>
            </a:r>
          </a:p>
          <a:p>
            <a:r>
              <a:rPr lang="en-GB" dirty="0" smtClean="0"/>
              <a:t>Coping with change</a:t>
            </a:r>
          </a:p>
          <a:p>
            <a:r>
              <a:rPr lang="en-GB" dirty="0" smtClean="0"/>
              <a:t>The Rational Unified Process</a:t>
            </a:r>
          </a:p>
          <a:p>
            <a:pPr lvl="1"/>
            <a:r>
              <a:rPr lang="en-GB" dirty="0" smtClean="0"/>
              <a:t>An example of a modern software process.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 general model of the design process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5 Design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14243" y="1638390"/>
            <a:ext cx="6211739" cy="463809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Design activities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Architectural design</a:t>
            </a:r>
            <a:r>
              <a:rPr lang="en-GB" i="1" dirty="0" smtClean="0"/>
              <a:t>,</a:t>
            </a:r>
            <a:r>
              <a:rPr lang="en-GB" dirty="0" smtClean="0"/>
              <a:t> where you identify the overall structure of the system, the principal components (</a:t>
            </a:r>
            <a:r>
              <a:rPr lang="en-GB" i="1" dirty="0" smtClean="0"/>
              <a:t>sometimes called sub-systems or modules</a:t>
            </a:r>
            <a:r>
              <a:rPr lang="en-GB" dirty="0" smtClean="0"/>
              <a:t>), their relationships and how they are distributed.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Interface design</a:t>
            </a:r>
            <a:r>
              <a:rPr lang="en-GB" i="1" dirty="0" smtClean="0"/>
              <a:t>,</a:t>
            </a:r>
            <a:r>
              <a:rPr lang="en-GB" dirty="0" smtClean="0"/>
              <a:t> where you define the interfaces between system components. 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 design</a:t>
            </a:r>
            <a:r>
              <a:rPr lang="en-GB" i="1" dirty="0" smtClean="0"/>
              <a:t>, </a:t>
            </a:r>
            <a:r>
              <a:rPr lang="en-GB" dirty="0" smtClean="0"/>
              <a:t>where you take each system component and design how it will operate. </a:t>
            </a:r>
          </a:p>
          <a:p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Database design</a:t>
            </a:r>
            <a:r>
              <a:rPr lang="en-GB" i="1" dirty="0" smtClean="0"/>
              <a:t>, </a:t>
            </a:r>
            <a:r>
              <a:rPr lang="en-GB" dirty="0" smtClean="0"/>
              <a:t>where you design the system data structures and how these are to be represented in a database.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3) Software validation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Verification and validation </a:t>
            </a:r>
            <a:r>
              <a:rPr lang="en-GB" dirty="0" smtClean="0"/>
              <a:t>(V &amp; V) is intended to show that a system conforms to its specification and meets the requirements of the system customer.</a:t>
            </a:r>
          </a:p>
          <a:p>
            <a:r>
              <a:rPr lang="en-GB" dirty="0" smtClean="0"/>
              <a:t>Involves checking and reviewing processes, and system testing.</a:t>
            </a:r>
          </a:p>
          <a:p>
            <a:r>
              <a:rPr lang="en-GB" dirty="0" smtClean="0"/>
              <a:t>System testing involves executing the system with</a:t>
            </a:r>
            <a:br>
              <a:rPr lang="en-GB" dirty="0" smtClean="0"/>
            </a:br>
            <a:r>
              <a:rPr lang="en-GB" u="sng" dirty="0" smtClean="0"/>
              <a:t>test cases </a:t>
            </a:r>
            <a:r>
              <a:rPr lang="en-GB" dirty="0" smtClean="0"/>
              <a:t> (</a:t>
            </a:r>
            <a:r>
              <a:rPr lang="en-GB" i="1" dirty="0" smtClean="0"/>
              <a:t>scenarios</a:t>
            </a:r>
            <a:r>
              <a:rPr lang="en-GB" dirty="0" smtClean="0"/>
              <a:t>) that are derived from the specification of the </a:t>
            </a:r>
            <a:r>
              <a:rPr lang="en-GB" u="sng" dirty="0" smtClean="0"/>
              <a:t>real data </a:t>
            </a:r>
            <a:r>
              <a:rPr lang="en-GB" dirty="0" smtClean="0"/>
              <a:t>to be processed by the system.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Testing</a:t>
            </a:r>
            <a:r>
              <a:rPr lang="en-GB" dirty="0" smtClean="0"/>
              <a:t> is the most commonly used V &amp; V activity.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Stages of testing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6 Testing-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486409" y="2829344"/>
            <a:ext cx="6277535" cy="170704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Testing stages</a:t>
            </a:r>
            <a:endParaRPr lang="en-GB" sz="28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Development or component testing</a:t>
            </a:r>
          </a:p>
          <a:p>
            <a:pPr lvl="1"/>
            <a:r>
              <a:rPr lang="en-GB" dirty="0" smtClean="0"/>
              <a:t>Individual components are tested independently; </a:t>
            </a:r>
          </a:p>
          <a:p>
            <a:pPr lvl="1"/>
            <a:r>
              <a:rPr lang="en-GB" dirty="0" smtClean="0"/>
              <a:t>Components may be functions or objects or coherent groupings of these entities.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System testing</a:t>
            </a:r>
          </a:p>
          <a:p>
            <a:pPr lvl="1"/>
            <a:r>
              <a:rPr lang="en-GB" dirty="0" smtClean="0"/>
              <a:t>Testing of the system as a whole. Testing of emergent properties is particularly important.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Acceptance testing</a:t>
            </a:r>
          </a:p>
          <a:p>
            <a:pPr lvl="1"/>
            <a:r>
              <a:rPr lang="en-GB" dirty="0" smtClean="0"/>
              <a:t>Testing with customer data to check that the system meets the customer’s needs.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Testing phases in a plan-driven software process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8957" y="2186304"/>
            <a:ext cx="8647437" cy="298801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4) Software evolution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Software is inherently flexible and can change. </a:t>
            </a:r>
          </a:p>
          <a:p>
            <a:r>
              <a:rPr lang="en-GB" dirty="0" smtClean="0"/>
              <a:t>As requirements change through changing business circumstances, the software that supports the business must also evolve and change.</a:t>
            </a:r>
          </a:p>
          <a:p>
            <a:r>
              <a:rPr lang="en-GB" dirty="0" smtClean="0"/>
              <a:t>Although there has been a demarcation (</a:t>
            </a:r>
            <a:r>
              <a:rPr lang="en-GB" i="1" dirty="0" smtClean="0"/>
              <a:t>separation</a:t>
            </a:r>
            <a:r>
              <a:rPr lang="en-GB" dirty="0" smtClean="0"/>
              <a:t>) between </a:t>
            </a:r>
            <a:r>
              <a:rPr lang="en-GB" u="sng" dirty="0" smtClean="0"/>
              <a:t>development and evolution </a:t>
            </a:r>
            <a:r>
              <a:rPr lang="en-GB" dirty="0" smtClean="0"/>
              <a:t>(maintenance) this is increasingly irrelevant as fewer and fewer systems are completely new.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System evolution </a:t>
            </a:r>
            <a:endParaRPr lang="en-US" sz="2800" dirty="0" smtClean="0"/>
          </a:p>
        </p:txBody>
      </p:sp>
      <p:pic>
        <p:nvPicPr>
          <p:cNvPr id="4" name="Picture 3" descr="2.8 System evolution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758092" y="2707497"/>
            <a:ext cx="6112314" cy="18807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processes are the activities involved in producing a software system. Software process models are abstract representations of these processes.</a:t>
            </a:r>
          </a:p>
          <a:p>
            <a:r>
              <a:rPr lang="en-GB" dirty="0" smtClean="0"/>
              <a:t>General process models describe the organization of software processes. Examples of these general models include the ‘waterfall’ model,  incremental development, and reuse-oriented development.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engineering is the process of developing a software specification.</a:t>
            </a:r>
          </a:p>
          <a:p>
            <a:r>
              <a:rPr lang="en-GB" dirty="0" smtClean="0"/>
              <a:t>Design and implementation processes are concerned with transforming a requirements specification into an executable software system. </a:t>
            </a:r>
          </a:p>
          <a:p>
            <a:r>
              <a:rPr lang="en-GB" dirty="0" smtClean="0"/>
              <a:t>Software validation is the process of checking that the system conforms to its specification and that it meets the real needs of the users of the system.</a:t>
            </a:r>
          </a:p>
          <a:p>
            <a:r>
              <a:rPr lang="en-GB" dirty="0" smtClean="0"/>
              <a:t>Software evolution takes place when you change existing software systems to meet new requirements. The software must evolve to remain useful.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software process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structured set of activities required to develop a </a:t>
            </a:r>
            <a:br>
              <a:rPr lang="en-GB" dirty="0" smtClean="0"/>
            </a:br>
            <a:r>
              <a:rPr lang="en-GB" dirty="0" smtClean="0"/>
              <a:t>software system. </a:t>
            </a:r>
          </a:p>
          <a:p>
            <a:r>
              <a:rPr lang="en-GB" dirty="0" smtClean="0"/>
              <a:t>Many different software processes but all involve: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Specification</a:t>
            </a:r>
            <a:r>
              <a:rPr lang="en-GB" dirty="0" smtClean="0"/>
              <a:t> – defining what the system should do;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Design and implementation </a:t>
            </a:r>
            <a:r>
              <a:rPr lang="en-GB" dirty="0" smtClean="0"/>
              <a:t>– defining the organization of the system and implementing the system;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Validation</a:t>
            </a:r>
            <a:r>
              <a:rPr lang="en-GB" dirty="0" smtClean="0"/>
              <a:t> – checking that it does what the customer wants;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Evolution</a:t>
            </a:r>
            <a:r>
              <a:rPr lang="en-GB" dirty="0" smtClean="0"/>
              <a:t> – changing the system in response to changing customer needs.</a:t>
            </a:r>
          </a:p>
          <a:p>
            <a:r>
              <a:rPr lang="en-GB" dirty="0" smtClean="0"/>
              <a:t>A software process model is an </a:t>
            </a:r>
            <a:r>
              <a:rPr lang="en-GB" u="sng" dirty="0" smtClean="0"/>
              <a:t>abstract representation of a process</a:t>
            </a:r>
            <a:r>
              <a:rPr lang="en-GB" dirty="0" smtClean="0"/>
              <a:t>. It presents a description of a process from some particular perspective.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  <a:cs typeface="+mn-cs"/>
              </a:rPr>
              <a:t>Lecture 2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Coping with change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 is inevitable </a:t>
            </a:r>
            <a:r>
              <a:rPr lang="en-US" dirty="0" smtClean="0"/>
              <a:t>(</a:t>
            </a:r>
            <a:r>
              <a:rPr lang="en-US" i="1" dirty="0" smtClean="0"/>
              <a:t>unavoidable</a:t>
            </a:r>
            <a:r>
              <a:rPr lang="en-US" dirty="0" smtClean="0"/>
              <a:t>) in all large software projects.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/>
              <a:t>Business changes </a:t>
            </a:r>
            <a:r>
              <a:rPr lang="en-US" dirty="0" smtClean="0"/>
              <a:t>lead to new and changed system requirements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/>
              <a:t>New technologies </a:t>
            </a:r>
            <a:r>
              <a:rPr lang="en-US" dirty="0" smtClean="0"/>
              <a:t>open up new possibilities for improving implementations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u="sng" dirty="0" smtClean="0"/>
              <a:t>Changing platforms </a:t>
            </a:r>
            <a:r>
              <a:rPr lang="en-US" dirty="0" smtClean="0"/>
              <a:t>require application changes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 leads to rework </a:t>
            </a:r>
            <a:r>
              <a:rPr lang="en-US" dirty="0" smtClean="0"/>
              <a:t>so the costs of change include both </a:t>
            </a:r>
            <a:r>
              <a:rPr lang="en-US" u="sng" dirty="0" smtClean="0"/>
              <a:t>rework (e.g. reanalyzing requirements) </a:t>
            </a:r>
            <a:r>
              <a:rPr lang="en-US" dirty="0" smtClean="0"/>
              <a:t>as well as the </a:t>
            </a:r>
            <a:r>
              <a:rPr lang="en-US" u="sng" dirty="0" smtClean="0"/>
              <a:t>costs of implementing new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Reducing the costs of rework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8666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 avoidance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Software process includes activities that can </a:t>
            </a:r>
            <a:r>
              <a:rPr lang="en-GB" u="sng" dirty="0" smtClean="0"/>
              <a:t>anticipate possible changes before significant rework </a:t>
            </a:r>
            <a:r>
              <a:rPr lang="en-GB" dirty="0" smtClean="0"/>
              <a:t>is required. </a:t>
            </a:r>
          </a:p>
          <a:p>
            <a:pPr lvl="1"/>
            <a:r>
              <a:rPr lang="en-GB" dirty="0" smtClean="0"/>
              <a:t>For example, a </a:t>
            </a:r>
            <a:r>
              <a:rPr lang="en-GB" u="sng" dirty="0" smtClean="0">
                <a:solidFill>
                  <a:srgbClr val="00B050"/>
                </a:solidFill>
              </a:rPr>
              <a:t>prototype</a:t>
            </a:r>
            <a:r>
              <a:rPr lang="en-GB" dirty="0" smtClean="0"/>
              <a:t> system may be developed to show some key features of the system to customers.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 tolerance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Software process is designed so that changes can be accommodated at relatively low cost.</a:t>
            </a:r>
          </a:p>
          <a:p>
            <a:pPr lvl="1"/>
            <a:r>
              <a:rPr lang="en-GB" dirty="0" smtClean="0"/>
              <a:t>This normally involves some form of incremental development. Proposed changes may be implemented in increments that have not yet been developed. </a:t>
            </a:r>
          </a:p>
          <a:p>
            <a:pPr lvl="1"/>
            <a:r>
              <a:rPr lang="en-GB" dirty="0" smtClean="0"/>
              <a:t>If this is impossible, then only a single increment (a small part of the system) may have to be altered to incorporate the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prototyping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prototype </a:t>
            </a:r>
            <a:r>
              <a:rPr lang="en-US" dirty="0" smtClean="0"/>
              <a:t>is an </a:t>
            </a:r>
            <a:r>
              <a:rPr lang="en-US" u="sng" dirty="0" smtClean="0"/>
              <a:t>initial version </a:t>
            </a:r>
            <a:r>
              <a:rPr lang="en-US" dirty="0" smtClean="0"/>
              <a:t>of a system used to </a:t>
            </a:r>
            <a:r>
              <a:rPr lang="en-US" u="sng" dirty="0" smtClean="0"/>
              <a:t>demonstrate concepts </a:t>
            </a:r>
            <a:r>
              <a:rPr lang="en-US" dirty="0" smtClean="0"/>
              <a:t>and </a:t>
            </a:r>
            <a:r>
              <a:rPr lang="en-US" u="sng" dirty="0" smtClean="0"/>
              <a:t>try out design options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prototype can be used in: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requirements engineering process to help with requirements elicitation and validation;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design processes to explore options and develop a UI design;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the testing process to run back-to-back tests.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</a:rPr>
              <a:t>Benefits</a:t>
            </a:r>
            <a:r>
              <a:rPr lang="en-US" sz="2800" dirty="0" smtClean="0"/>
              <a:t> of prototyping</a:t>
            </a:r>
            <a:endParaRPr lang="en-US" sz="2800" dirty="0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Improved system usability.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closer match to users’ real needs.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Improved design quality.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Improved maintainability.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Reduced development effort.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process of prototype development</a:t>
            </a:r>
            <a:br>
              <a:rPr lang="en-GB" sz="2800" dirty="0" smtClean="0"/>
            </a:br>
            <a:endParaRPr lang="en-US" sz="2800" dirty="0" smtClean="0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70575" y="2608352"/>
            <a:ext cx="7627164" cy="21629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Prototype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</a:t>
            </a:r>
            <a:r>
              <a:rPr lang="en-US" u="sng" dirty="0" smtClean="0"/>
              <a:t>on rapid prototyping languages or tools</a:t>
            </a:r>
          </a:p>
          <a:p>
            <a:r>
              <a:rPr lang="en-US" dirty="0" smtClean="0"/>
              <a:t>May involve </a:t>
            </a:r>
            <a:r>
              <a:rPr lang="en-US" u="sng" dirty="0" smtClean="0"/>
              <a:t>leaving out functionality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Prototype should focus on areas of the product that are not well-understood;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Error checking and recovery may not be included in the prototype;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Throw-away prototypes</a:t>
            </a:r>
            <a:endParaRPr lang="en-US" sz="2800" dirty="0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Prototypes should be </a:t>
            </a:r>
            <a:r>
              <a:rPr lang="en-US" u="sng" dirty="0" smtClean="0"/>
              <a:t>discarded </a:t>
            </a:r>
            <a:r>
              <a:rPr lang="en-US" dirty="0" smtClean="0"/>
              <a:t>after development as they are not a good basis for a production system: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It may be impossible to tune the </a:t>
            </a:r>
            <a:r>
              <a:rPr lang="en-US" u="sng" dirty="0" smtClean="0"/>
              <a:t>system to meet non-functional requirements</a:t>
            </a:r>
            <a:r>
              <a:rPr lang="en-US" dirty="0" smtClean="0"/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Prototypes are normally </a:t>
            </a:r>
            <a:r>
              <a:rPr lang="en-US" u="sng" dirty="0" smtClean="0"/>
              <a:t>undocumented</a:t>
            </a:r>
            <a:r>
              <a:rPr lang="en-US" dirty="0" smtClean="0"/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prototype </a:t>
            </a:r>
            <a:r>
              <a:rPr lang="en-US" u="sng" dirty="0" smtClean="0"/>
              <a:t>structure is usually degraded </a:t>
            </a:r>
            <a:r>
              <a:rPr lang="en-US" dirty="0" smtClean="0"/>
              <a:t>through rapid change;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prototype probably will </a:t>
            </a:r>
            <a:r>
              <a:rPr lang="en-US" u="sng" dirty="0" smtClean="0"/>
              <a:t>not meet normal organizational quality standards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Incremental delivery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5336"/>
            <a:ext cx="8229600" cy="4946904"/>
          </a:xfrm>
        </p:spPr>
        <p:txBody>
          <a:bodyPr/>
          <a:lstStyle/>
          <a:p>
            <a:r>
              <a:rPr lang="en-GB" dirty="0" smtClean="0"/>
              <a:t>Rather than deliver the system as a single delivery, the </a:t>
            </a:r>
            <a:r>
              <a:rPr lang="en-GB" u="sng" dirty="0" smtClean="0"/>
              <a:t>development and delivery </a:t>
            </a:r>
            <a:r>
              <a:rPr lang="en-GB" dirty="0" smtClean="0"/>
              <a:t>is broken down into increments with each increment delivering part of the required functionality.</a:t>
            </a:r>
          </a:p>
          <a:p>
            <a:r>
              <a:rPr lang="en-GB" dirty="0" smtClean="0"/>
              <a:t>User requirements are </a:t>
            </a:r>
            <a:r>
              <a:rPr lang="en-GB" u="sng" dirty="0" smtClean="0"/>
              <a:t>prioritised</a:t>
            </a:r>
            <a:r>
              <a:rPr lang="en-GB" dirty="0" smtClean="0"/>
              <a:t> and the highest priority requirements are included in early increments.</a:t>
            </a:r>
          </a:p>
          <a:p>
            <a:r>
              <a:rPr lang="en-GB" dirty="0" smtClean="0"/>
              <a:t>Once the development of an increment is started, the requirements are frozen though requirements for later increments can continue to evolve. </a:t>
            </a:r>
            <a:r>
              <a:rPr lang="en-GB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 </a:t>
            </a:r>
            <a:r>
              <a:rPr lang="en-US" sz="1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28-Feb-12</a:t>
            </a:r>
            <a:endParaRPr lang="en-GB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During development, further requirements analysis for later increments can take place but requirements changes for the current increment are not accepted. </a:t>
            </a:r>
            <a:r>
              <a:rPr lang="en-US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28-Feb-12</a:t>
            </a:r>
            <a:endParaRPr lang="en-GB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Incremental development and delivery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 (ch3);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to be used by real end-users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new systems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Benefit</a:t>
            </a:r>
            <a:r>
              <a:rPr lang="en-US" dirty="0" smtClean="0"/>
              <a:t>: More realistic evaluation about practical use of software;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 It is 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process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describe and discuss processes, we usually talk about the activities in these processes such as </a:t>
            </a:r>
            <a:r>
              <a:rPr lang="en-GB" u="sng" dirty="0" smtClean="0"/>
              <a:t>specifying a data model</a:t>
            </a:r>
            <a:r>
              <a:rPr lang="en-GB" dirty="0" smtClean="0"/>
              <a:t>, </a:t>
            </a:r>
            <a:r>
              <a:rPr lang="en-GB" u="sng" dirty="0" smtClean="0"/>
              <a:t>designing a user interface</a:t>
            </a:r>
            <a:r>
              <a:rPr lang="en-GB" dirty="0" smtClean="0"/>
              <a:t>, etc. </a:t>
            </a:r>
            <a:r>
              <a:rPr lang="en-GB" u="sng" dirty="0" smtClean="0"/>
              <a:t>and the ordering of these activities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Process descriptions </a:t>
            </a:r>
            <a:r>
              <a:rPr lang="en-GB" b="1" dirty="0" smtClean="0"/>
              <a:t>may </a:t>
            </a:r>
            <a:r>
              <a:rPr lang="en-GB" b="1" u="sng" dirty="0" smtClean="0"/>
              <a:t>also</a:t>
            </a:r>
            <a:r>
              <a:rPr lang="en-GB" b="1" dirty="0" smtClean="0"/>
              <a:t> include</a:t>
            </a:r>
            <a:r>
              <a:rPr lang="en-GB" dirty="0" smtClean="0"/>
              <a:t>:</a:t>
            </a:r>
          </a:p>
          <a:p>
            <a:pPr lvl="1"/>
            <a:r>
              <a:rPr lang="en-GB" b="1" dirty="0" smtClean="0"/>
              <a:t>Products</a:t>
            </a:r>
            <a:r>
              <a:rPr lang="en-GB" dirty="0" smtClean="0"/>
              <a:t>, which are the outcomes of a process activity; </a:t>
            </a:r>
          </a:p>
          <a:p>
            <a:pPr lvl="1"/>
            <a:r>
              <a:rPr lang="en-GB" b="1" dirty="0" smtClean="0"/>
              <a:t>Roles</a:t>
            </a:r>
            <a:r>
              <a:rPr lang="en-GB" dirty="0" smtClean="0"/>
              <a:t>, which reflect the responsibilities of the people involved in the process;</a:t>
            </a:r>
          </a:p>
          <a:p>
            <a:pPr lvl="1"/>
            <a:r>
              <a:rPr lang="en-GB" b="1" dirty="0" smtClean="0"/>
              <a:t>Pre- and post-conditions</a:t>
            </a:r>
            <a:r>
              <a:rPr lang="en-GB" dirty="0" smtClean="0"/>
              <a:t>, which are statements that are true before and after a process activity has been enacted or a product produced.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353036"/>
            <a:ext cx="8172017" cy="276724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Incremental delivery </a:t>
            </a:r>
            <a:r>
              <a:rPr lang="en-GB" sz="2800" dirty="0" smtClean="0">
                <a:solidFill>
                  <a:srgbClr val="00B050"/>
                </a:solidFill>
              </a:rPr>
              <a:t>advantages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Customer value can be delivered with each increment so system functionality is available earlier.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Early increments act as a prototype to help elicit requirements for later increments.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Lower risk of overall project failure.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highest priority system services tend to receive the most testing. </a:t>
            </a:r>
            <a:r>
              <a:rPr lang="en-GB" i="1" dirty="0" smtClean="0"/>
              <a:t>How?</a:t>
            </a:r>
          </a:p>
          <a:p>
            <a:pPr marL="857250" lvl="1" indent="-457200">
              <a:buNone/>
            </a:pPr>
            <a:r>
              <a:rPr lang="en-GB" i="1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the highest-priority services are delivered first and increments then integrated, the most important system services receive the most testing</a:t>
            </a:r>
            <a:endParaRPr lang="en-GB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Incremental delivery </a:t>
            </a:r>
            <a:r>
              <a:rPr lang="en-US" sz="2800" dirty="0" smtClean="0">
                <a:solidFill>
                  <a:srgbClr val="FF0000"/>
                </a:solidFill>
              </a:rPr>
              <a:t>problems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00" y="16002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Most systems require a set of basic facilities that are used by different parts of the system. </a:t>
            </a:r>
          </a:p>
          <a:p>
            <a:pPr lvl="1"/>
            <a:r>
              <a:rPr lang="en-GB" dirty="0" smtClean="0"/>
              <a:t>As requirements are not defined in detail until an increment is to be implemented, it can be </a:t>
            </a:r>
            <a:r>
              <a:rPr lang="en-GB" u="sng" dirty="0" smtClean="0"/>
              <a:t>hard to identify common facilities that are needed by all increments</a:t>
            </a:r>
            <a:r>
              <a:rPr lang="en-GB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essence (</a:t>
            </a:r>
            <a:r>
              <a:rPr lang="en-GB" sz="2000" i="1" dirty="0" smtClean="0"/>
              <a:t>fundamental nature</a:t>
            </a:r>
            <a:r>
              <a:rPr lang="en-GB" dirty="0" smtClean="0"/>
              <a:t>) of iterative processes is that the specification is developed in conjunction with the software. </a:t>
            </a:r>
          </a:p>
          <a:p>
            <a:pPr lvl="1"/>
            <a:r>
              <a:rPr lang="en-GB" dirty="0" smtClean="0"/>
              <a:t>However, this conflicts with the procurement model of many organizations, where the </a:t>
            </a:r>
            <a:r>
              <a:rPr lang="en-GB" u="sng" dirty="0" smtClean="0"/>
              <a:t>complete system specification is part of the system development </a:t>
            </a:r>
            <a:r>
              <a:rPr lang="en-GB" dirty="0" smtClean="0"/>
              <a:t>contract.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Boehm’s spiral model</a:t>
            </a:r>
            <a:endParaRPr lang="en-GB" sz="28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Process is represented as a </a:t>
            </a:r>
            <a:r>
              <a:rPr lang="en-GB" b="1" dirty="0" smtClean="0"/>
              <a:t>spiral</a:t>
            </a:r>
            <a:r>
              <a:rPr lang="en-GB" dirty="0" smtClean="0"/>
              <a:t> rather than as a sequence of activities with backtracking.</a:t>
            </a:r>
          </a:p>
          <a:p>
            <a:r>
              <a:rPr lang="en-GB" dirty="0" smtClean="0"/>
              <a:t>Each loop in the spiral represents a phase in the process. </a:t>
            </a:r>
          </a:p>
          <a:p>
            <a:r>
              <a:rPr lang="en-GB" u="sng" dirty="0" smtClean="0"/>
              <a:t>No fixed phases such as specification or design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loops in the spiral are chosen depending on what is required.</a:t>
            </a:r>
          </a:p>
          <a:p>
            <a:r>
              <a:rPr lang="en-GB" u="sng" dirty="0" smtClean="0"/>
              <a:t>Risks are explicitly assessed </a:t>
            </a:r>
            <a:r>
              <a:rPr lang="en-GB" dirty="0" smtClean="0"/>
              <a:t>(</a:t>
            </a:r>
            <a:r>
              <a:rPr lang="en-GB" sz="2000" i="1" dirty="0" smtClean="0"/>
              <a:t>measured</a:t>
            </a:r>
            <a:r>
              <a:rPr lang="en-GB" dirty="0" smtClean="0"/>
              <a:t>) and resolved throughout the process.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Boehm’s spiral model of the software process </a:t>
            </a:r>
            <a:endParaRPr lang="en-US" dirty="0" smtClean="0"/>
          </a:p>
        </p:txBody>
      </p:sp>
      <p:pic>
        <p:nvPicPr>
          <p:cNvPr id="4" name="Picture 3" descr="2.11 Spiral-mode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07471" y="1644649"/>
            <a:ext cx="6986169" cy="47533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Spiral model sectors</a:t>
            </a:r>
            <a:endParaRPr lang="en-GB" sz="2800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Objective setting</a:t>
            </a:r>
          </a:p>
          <a:p>
            <a:pPr lvl="1"/>
            <a:r>
              <a:rPr lang="en-GB" dirty="0" smtClean="0"/>
              <a:t>Specific objectives for the phase are identified.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Risk assessment and reduction</a:t>
            </a:r>
          </a:p>
          <a:p>
            <a:pPr lvl="1"/>
            <a:r>
              <a:rPr lang="en-GB" dirty="0" smtClean="0"/>
              <a:t>Risks are assessed and activities put in place to reduce the key risks.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Development and validation</a:t>
            </a:r>
          </a:p>
          <a:p>
            <a:pPr lvl="1"/>
            <a:r>
              <a:rPr lang="en-GB" dirty="0" smtClean="0"/>
              <a:t>A development model for the system is chosen  which can be any of the generic models.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Planning</a:t>
            </a:r>
          </a:p>
          <a:p>
            <a:pPr lvl="1"/>
            <a:r>
              <a:rPr lang="en-GB" dirty="0" smtClean="0"/>
              <a:t>The project is reviewed and the next phase of the spiral is planned.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Spiral model usage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model has been very influential in helping people:</a:t>
            </a:r>
          </a:p>
          <a:p>
            <a:pPr lvl="1"/>
            <a:r>
              <a:rPr lang="en-US" dirty="0" smtClean="0"/>
              <a:t>Think about iteration in software processes and</a:t>
            </a:r>
          </a:p>
          <a:p>
            <a:pPr lvl="1"/>
            <a:r>
              <a:rPr lang="en-US" dirty="0" smtClean="0"/>
              <a:t>Introduce the risk-driven approach to development.</a:t>
            </a:r>
          </a:p>
          <a:p>
            <a:r>
              <a:rPr lang="en-US" u="sng" dirty="0" smtClean="0"/>
              <a:t>In practice</a:t>
            </a:r>
            <a:r>
              <a:rPr lang="en-US" dirty="0" smtClean="0"/>
              <a:t>, however, the model is </a:t>
            </a:r>
            <a:r>
              <a:rPr lang="en-US" b="1" u="sng" dirty="0" smtClean="0"/>
              <a:t>rarely used </a:t>
            </a:r>
            <a:r>
              <a:rPr lang="en-US" dirty="0" smtClean="0"/>
              <a:t>as published for practical software development.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Rational Unified Process</a:t>
            </a:r>
            <a:endParaRPr lang="en-US" sz="28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modern generic process derived from the work on the UML and associated process.</a:t>
            </a:r>
          </a:p>
          <a:p>
            <a:r>
              <a:rPr lang="en-US" dirty="0" smtClean="0"/>
              <a:t>Brings together aspects of the </a:t>
            </a:r>
            <a:r>
              <a:rPr lang="en-US" u="sng" dirty="0" smtClean="0"/>
              <a:t>3 generic process models </a:t>
            </a:r>
            <a:r>
              <a:rPr lang="en-US" dirty="0" smtClean="0"/>
              <a:t>discussed previously (</a:t>
            </a:r>
            <a:r>
              <a:rPr lang="en-US" sz="2000" i="1" dirty="0" smtClean="0"/>
              <a:t>waterfall, incremental, and re-use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Normally described from 3 </a:t>
            </a:r>
            <a:r>
              <a:rPr lang="en-US" u="sng" dirty="0" smtClean="0"/>
              <a:t>perspectives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dynamic perspective that shows phases over time;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static perspective that shows process activities;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practical perspective that suggests good practice.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Phases in the Rational Unified Process </a:t>
            </a:r>
            <a:endParaRPr lang="en-US" sz="2800" dirty="0" smtClean="0"/>
          </a:p>
        </p:txBody>
      </p:sp>
      <p:pic>
        <p:nvPicPr>
          <p:cNvPr id="4" name="Picture 3" descr="2.12 RUP phase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775338"/>
            <a:ext cx="7968480" cy="183156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RUP phases</a:t>
            </a:r>
            <a:endParaRPr lang="en-US" sz="2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Inception</a:t>
            </a:r>
          </a:p>
          <a:p>
            <a:pPr lvl="1"/>
            <a:r>
              <a:rPr lang="en-US" dirty="0" smtClean="0"/>
              <a:t>Establish the business case for the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Elaboration</a:t>
            </a:r>
          </a:p>
          <a:p>
            <a:pPr lvl="1"/>
            <a:r>
              <a:rPr lang="en-US" dirty="0" smtClean="0"/>
              <a:t>Develop an understanding of the problem domain and the system architecture.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System design, programming, and testing.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Transition</a:t>
            </a:r>
          </a:p>
          <a:p>
            <a:pPr lvl="1"/>
            <a:r>
              <a:rPr lang="en-US" dirty="0" smtClean="0"/>
              <a:t>Deploy the system in its operating environment.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Plan-driven and agile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Plan-driven processes </a:t>
            </a:r>
            <a:r>
              <a:rPr lang="en-GB" dirty="0" smtClean="0"/>
              <a:t>are processes where all of the process activities are </a:t>
            </a:r>
            <a:r>
              <a:rPr lang="en-GB" u="sng" dirty="0" smtClean="0"/>
              <a:t>planned in advance </a:t>
            </a:r>
            <a:r>
              <a:rPr lang="en-GB" dirty="0" smtClean="0"/>
              <a:t>and </a:t>
            </a:r>
            <a:r>
              <a:rPr lang="en-GB" u="sng" dirty="0" smtClean="0"/>
              <a:t>progress is measured against this plan</a:t>
            </a:r>
            <a:r>
              <a:rPr lang="en-GB" dirty="0" smtClean="0"/>
              <a:t>. </a:t>
            </a: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agile processes</a:t>
            </a:r>
            <a:r>
              <a:rPr lang="en-GB" dirty="0" smtClean="0"/>
              <a:t>, </a:t>
            </a:r>
            <a:r>
              <a:rPr lang="en-GB" u="sng" dirty="0" smtClean="0"/>
              <a:t>planning is incremental </a:t>
            </a:r>
            <a:r>
              <a:rPr lang="en-GB" dirty="0" smtClean="0"/>
              <a:t>and it is </a:t>
            </a:r>
            <a:r>
              <a:rPr lang="en-GB" u="sng" dirty="0" smtClean="0"/>
              <a:t>easier to change the process </a:t>
            </a:r>
            <a:r>
              <a:rPr lang="en-GB" dirty="0" smtClean="0"/>
              <a:t>to reflect changing customer requirements. </a:t>
            </a:r>
          </a:p>
          <a:p>
            <a:r>
              <a:rPr lang="en-GB" u="sng" dirty="0" smtClean="0"/>
              <a:t>In practice</a:t>
            </a:r>
            <a:r>
              <a:rPr lang="en-GB" dirty="0" smtClean="0"/>
              <a:t>, most practical processes include elements of both plan-driven and agile approaches. </a:t>
            </a:r>
          </a:p>
          <a:p>
            <a:r>
              <a:rPr lang="en-GB" dirty="0" smtClean="0"/>
              <a:t>There are no right or wrong software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RUP iteration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In-phase iteration</a:t>
            </a:r>
          </a:p>
          <a:p>
            <a:pPr lvl="1"/>
            <a:r>
              <a:rPr lang="en-US" dirty="0" smtClean="0"/>
              <a:t>Each phase is iterative with results developed incrementally.</a:t>
            </a:r>
          </a:p>
          <a:p>
            <a:r>
              <a:rPr lang="en-US" dirty="0" smtClean="0"/>
              <a:t>Cross-phase iteration</a:t>
            </a:r>
          </a:p>
          <a:p>
            <a:pPr lvl="1"/>
            <a:r>
              <a:rPr lang="en-US" dirty="0" smtClean="0"/>
              <a:t>As shown by the loop in the RUP model, the whole set of phases may be enacted incrementally.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workflows in the Rational Unified Process</a:t>
            </a: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1369" y="1837356"/>
          <a:ext cx="7367218" cy="421511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27377"/>
                <a:gridCol w="5039841"/>
              </a:tblGrid>
              <a:tr h="465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Workflow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</a:tr>
              <a:tr h="614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Business modelling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business processes are modelled using business use cases.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Requirements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Actors who interact with the system are identified and use cases are developed to model the system requirements.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Analysis and design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design model is created and documented using architectural models, component models, object models and sequence models.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1389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Implementation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components in the system are implemented and structured into implementation sub-systems. Automatic code generation from design models helps accelerate this process.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Static workflows in the Rational Unified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5500"/>
          <a:ext cx="8229600" cy="3510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1616"/>
                <a:gridCol w="5997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Workflow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Description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 is an iterative process that is carried out in conjunction with implementation. System testing follows the completion of the implementation.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Deployment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product release is created, distributed to users and installed in their workplace.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Configuration and change management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managed changes to the system (see Chapter 25).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Project management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manages the system development (see Chapters 22 and 23).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Environment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workflow is concerned with making appropriate software tools available to the software development team.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RUP good practice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software iteratively</a:t>
            </a:r>
          </a:p>
          <a:p>
            <a:pPr lvl="1"/>
            <a:r>
              <a:rPr lang="en-US" dirty="0" smtClean="0"/>
              <a:t>Plan increments based on customer priorities and deliver highest priority increments first.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 requirements</a:t>
            </a:r>
          </a:p>
          <a:p>
            <a:pPr lvl="1"/>
            <a:r>
              <a:rPr lang="en-US" dirty="0" smtClean="0"/>
              <a:t>Explicitly document customer requirements and keep track of changes to these requirements.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component-based architectures</a:t>
            </a:r>
          </a:p>
          <a:p>
            <a:pPr lvl="1"/>
            <a:r>
              <a:rPr lang="en-US" dirty="0" smtClean="0"/>
              <a:t>Organize the system architecture as a set of reusable components.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 good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Visually model software</a:t>
            </a:r>
          </a:p>
          <a:p>
            <a:pPr lvl="1"/>
            <a:r>
              <a:rPr lang="en-US" dirty="0" smtClean="0"/>
              <a:t>Use graphical UML models to present static and dynamic views of the software.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Verify software quality</a:t>
            </a:r>
          </a:p>
          <a:p>
            <a:pPr lvl="1"/>
            <a:r>
              <a:rPr lang="en-US" dirty="0" smtClean="0"/>
              <a:t>Ensure that the software meet’s organizational quality standards.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Control changes to software</a:t>
            </a:r>
          </a:p>
          <a:p>
            <a:pPr lvl="1"/>
            <a:r>
              <a:rPr lang="en-US" dirty="0" smtClean="0"/>
              <a:t>Manage software changes using a change management system and configuration management tools.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Processes should include activities to cope with change. This may involve a prototyping phase that helps avoid poor decisions on requirements and design. </a:t>
            </a:r>
          </a:p>
          <a:p>
            <a:r>
              <a:rPr lang="en-GB" dirty="0" smtClean="0"/>
              <a:t>Processes may be structured for iterative development and delivery so that changes may be made without disrupting the system as a whole.</a:t>
            </a:r>
          </a:p>
          <a:p>
            <a:r>
              <a:rPr lang="en-GB" dirty="0" smtClean="0"/>
              <a:t>The Rational Unified Process is a modern generic process model that is organized into phases (inception, elaboration, construction and transition) but separates activities (requirements, analysis and design, etc.) from these phases.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process models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Reuse-oriented software engineering</a:t>
            </a:r>
          </a:p>
          <a:p>
            <a:pPr lvl="1"/>
            <a:r>
              <a:rPr lang="en-GB" dirty="0" smtClean="0"/>
              <a:t>The system is assembled from existing components. May be plan-driven or agile.</a:t>
            </a:r>
          </a:p>
          <a:p>
            <a:r>
              <a:rPr lang="en-GB" u="sng" dirty="0" smtClean="0"/>
              <a:t>In practice</a:t>
            </a:r>
            <a:r>
              <a:rPr lang="en-GB" dirty="0" smtClean="0"/>
              <a:t>, most large systems are developed using a process that incorporates elements from all of these models.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waterfall model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11053" y="1931942"/>
            <a:ext cx="7183698" cy="403946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Waterfall model </a:t>
            </a: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phases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</a:t>
            </a:r>
            <a:r>
              <a:rPr lang="en-GB" u="sng" dirty="0" smtClean="0"/>
              <a:t>separate identified phases </a:t>
            </a:r>
            <a:r>
              <a:rPr lang="en-GB" dirty="0" smtClean="0"/>
              <a:t>in the waterfall model: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Requirements analysis and definition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System and software design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Implementation and unit testing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Integration and system testing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Operation and maintenance</a:t>
            </a:r>
          </a:p>
          <a:p>
            <a:r>
              <a:rPr lang="en-GB" dirty="0" smtClean="0"/>
              <a:t>In principle, a phase has to be complete before moving onto the next phase. </a:t>
            </a:r>
          </a:p>
          <a:p>
            <a:pPr lvl="1"/>
            <a:r>
              <a:rPr lang="en-GB" dirty="0" smtClean="0"/>
              <a:t>Therefore, the main </a:t>
            </a:r>
            <a:r>
              <a:rPr lang="en-GB" u="sng" dirty="0" smtClean="0"/>
              <a:t>drawback</a:t>
            </a:r>
            <a:r>
              <a:rPr lang="en-GB" dirty="0" smtClean="0"/>
              <a:t> of the waterfall model is the difficulty of accommodating change after the process is underway..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Waterfall model </a:t>
            </a:r>
            <a:r>
              <a:rPr lang="en-GB" sz="2800" dirty="0" smtClean="0">
                <a:solidFill>
                  <a:srgbClr val="FF0000"/>
                </a:solidFill>
              </a:rPr>
              <a:t>problems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u="sng" dirty="0" smtClean="0"/>
              <a:t>Inflexible partitioning of the project into distinct stages </a:t>
            </a:r>
            <a:r>
              <a:rPr lang="en-GB" dirty="0" smtClean="0"/>
              <a:t>makes it difficult to respond to changing customer requirements.</a:t>
            </a:r>
          </a:p>
          <a:p>
            <a:pPr lvl="1"/>
            <a:r>
              <a:rPr lang="en-GB" dirty="0" smtClean="0"/>
              <a:t>Therefore, this model is </a:t>
            </a:r>
            <a:r>
              <a:rPr lang="en-GB" u="sng" dirty="0" smtClean="0"/>
              <a:t>only appropriate </a:t>
            </a:r>
            <a:r>
              <a:rPr lang="en-GB" dirty="0" smtClean="0"/>
              <a:t>when the </a:t>
            </a:r>
            <a:r>
              <a:rPr lang="en-GB" u="sng" dirty="0" smtClean="0"/>
              <a:t>requirements are well-understood </a:t>
            </a:r>
            <a:r>
              <a:rPr lang="en-GB" dirty="0" smtClean="0"/>
              <a:t>and</a:t>
            </a:r>
          </a:p>
          <a:p>
            <a:pPr lvl="1"/>
            <a:r>
              <a:rPr lang="en-GB" dirty="0" smtClean="0"/>
              <a:t>Changes will be fairly limited during the design process. </a:t>
            </a:r>
          </a:p>
          <a:p>
            <a:pPr lvl="1"/>
            <a:r>
              <a:rPr lang="en-GB" dirty="0" smtClean="0"/>
              <a:t>Few business systems have stable requirements.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u="sng" dirty="0" smtClean="0"/>
              <a:t>The waterfall model is mostly used for large systems </a:t>
            </a:r>
            <a:r>
              <a:rPr lang="en-GB" dirty="0" smtClean="0"/>
              <a:t>engineering projects where a system is developed at several sites (</a:t>
            </a:r>
            <a:r>
              <a:rPr lang="en-GB" sz="2000" i="1" dirty="0" smtClean="0"/>
              <a:t>Locations, cities, or even countries</a:t>
            </a:r>
            <a:r>
              <a:rPr lang="en-GB" dirty="0" smtClean="0"/>
              <a:t>).</a:t>
            </a:r>
          </a:p>
          <a:p>
            <a:pPr lvl="1"/>
            <a:r>
              <a:rPr lang="en-GB" dirty="0" smtClean="0"/>
              <a:t>In those circumstances, the plan-driven nature of the waterfall model helps coordinate the work.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9242</TotalTime>
  <Words>2906</Words>
  <Application>Microsoft Office PowerPoint</Application>
  <PresentationFormat>On-screen Show (4:3)</PresentationFormat>
  <Paragraphs>405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SE9</vt:lpstr>
      <vt:lpstr>Chapter 2 – Software Processes </vt:lpstr>
      <vt:lpstr>Topics covered</vt:lpstr>
      <vt:lpstr>The software process</vt:lpstr>
      <vt:lpstr>Software process descriptions</vt:lpstr>
      <vt:lpstr>Plan-driven and agile processes</vt:lpstr>
      <vt:lpstr>Software process models</vt:lpstr>
      <vt:lpstr>The waterfall model </vt:lpstr>
      <vt:lpstr>Waterfall model phases</vt:lpstr>
      <vt:lpstr>Waterfall model problems</vt:lpstr>
      <vt:lpstr>Incremental development  </vt:lpstr>
      <vt:lpstr>Incremental development benefits</vt:lpstr>
      <vt:lpstr>Incremental development problems</vt:lpstr>
      <vt:lpstr>Reuse-oriented software engineering</vt:lpstr>
      <vt:lpstr>Reuse-oriented software engineering</vt:lpstr>
      <vt:lpstr>Types of software component</vt:lpstr>
      <vt:lpstr>Process activities</vt:lpstr>
      <vt:lpstr>1) Software specification</vt:lpstr>
      <vt:lpstr>The requirements engineering process </vt:lpstr>
      <vt:lpstr>2) Software design and implementation</vt:lpstr>
      <vt:lpstr>A general model of the design process  </vt:lpstr>
      <vt:lpstr>Design activities</vt:lpstr>
      <vt:lpstr>3) Software validation</vt:lpstr>
      <vt:lpstr>Stages of testing </vt:lpstr>
      <vt:lpstr>Testing stages</vt:lpstr>
      <vt:lpstr>Testing phases in a plan-driven software process </vt:lpstr>
      <vt:lpstr>4) Software evolution</vt:lpstr>
      <vt:lpstr>System evolution </vt:lpstr>
      <vt:lpstr>Key points</vt:lpstr>
      <vt:lpstr>Key points</vt:lpstr>
      <vt:lpstr>Chapter 2 – Software Processes</vt:lpstr>
      <vt:lpstr>Coping with change</vt:lpstr>
      <vt:lpstr>Reducing the costs of rework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Boehm’s spiral model</vt:lpstr>
      <vt:lpstr>Boehm’s spiral model of the software process </vt:lpstr>
      <vt:lpstr>Spiral model sectors</vt:lpstr>
      <vt:lpstr>Spiral model usage</vt:lpstr>
      <vt:lpstr>The Rational Unified Process</vt:lpstr>
      <vt:lpstr>Phases in the Rational Unified Process </vt:lpstr>
      <vt:lpstr>RUP phases</vt:lpstr>
      <vt:lpstr>RUP iteration</vt:lpstr>
      <vt:lpstr>Static workflows in the Rational Unified Process</vt:lpstr>
      <vt:lpstr>Static workflows in the Rational Unified Process</vt:lpstr>
      <vt:lpstr>RUP good practice</vt:lpstr>
      <vt:lpstr>RUP good practice</vt:lpstr>
      <vt:lpstr>Key points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Nouh</cp:lastModifiedBy>
  <cp:revision>53</cp:revision>
  <dcterms:created xsi:type="dcterms:W3CDTF">2010-01-06T19:57:16Z</dcterms:created>
  <dcterms:modified xsi:type="dcterms:W3CDTF">2014-02-28T21:27:55Z</dcterms:modified>
</cp:coreProperties>
</file>