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6" r:id="rId3"/>
    <p:sldId id="268" r:id="rId4"/>
    <p:sldId id="297" r:id="rId5"/>
    <p:sldId id="257" r:id="rId6"/>
    <p:sldId id="298" r:id="rId7"/>
    <p:sldId id="270" r:id="rId8"/>
    <p:sldId id="284" r:id="rId9"/>
    <p:sldId id="258" r:id="rId10"/>
    <p:sldId id="271" r:id="rId11"/>
    <p:sldId id="275" r:id="rId12"/>
    <p:sldId id="259" r:id="rId13"/>
    <p:sldId id="260" r:id="rId14"/>
    <p:sldId id="265" r:id="rId15"/>
    <p:sldId id="276" r:id="rId16"/>
    <p:sldId id="261" r:id="rId17"/>
    <p:sldId id="262" r:id="rId18"/>
    <p:sldId id="309" r:id="rId19"/>
    <p:sldId id="303" r:id="rId20"/>
    <p:sldId id="279" r:id="rId21"/>
    <p:sldId id="282" r:id="rId22"/>
    <p:sldId id="305" r:id="rId23"/>
    <p:sldId id="263" r:id="rId24"/>
    <p:sldId id="308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7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0EB25CC1-9B84-4B9C-8B07-8CEB5015BA2D}" type="datetimeFigureOut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092CD7-0BD4-4EB2-AFAF-DAC40C7A648C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C12C1E5B-2832-4B3B-BE47-7E6239B2BAA8}" type="datetimeFigureOut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857BC2-CEA1-43A2-9294-971290F430BF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DC58E-7120-4771-A645-471D33982147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8849D-5320-482A-BC59-681EC264A58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39E0D-1E7D-4D6D-B7B6-DB1E44F46805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3D5F0-A374-48CA-9DCE-127EC1437C6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AABA-425C-4614-8545-AC82E8C37D07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3164B-EE88-490F-828A-9BEE66161FD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5A71-3D70-4360-B6DB-501D4F37E672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738F-4672-4AF5-8E61-02DEB3981C1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A523-C54C-47D0-B579-B69C19109EAD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5F7A-4532-46CB-BCF5-F7BB443B5F5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7AB1-40F7-49C7-9E94-625F34CFB4F5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78E59-0CFA-4447-95C3-E15F3B5343F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8C49-2A2A-4556-A526-D036F5D0B7AD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D4D47-9308-43DF-BDA4-6EBA2C9CC1C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6136-1819-45CD-B54F-3BF41AE87ACB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4601A-4E86-4DED-8492-1B7FFDF1408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269FB-62BC-4C94-92C8-AB0EFA5A3A9C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292BD-05BD-4B2D-9172-CA3E7B53A80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A15C-DC45-4B82-A2CB-F54638C5710C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A7DAA-5008-42E4-9890-26234DFC093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C8E3-0A2D-49B6-B491-EA6F830DE255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3180-EADE-4FF5-B935-9753644E6A1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2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65E1A0-7971-4E7A-83BE-DDAC9EFFF086}" type="datetime1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6C29F60-6210-4151-9295-17E4F57FC331}" type="slidenum">
              <a:rPr lang="ar-SA"/>
              <a:pPr/>
              <a:t>‹#›</a:t>
            </a:fld>
            <a:endParaRPr lang="en-US"/>
          </a:p>
        </p:txBody>
      </p:sp>
      <p:pic>
        <p:nvPicPr>
          <p:cNvPr id="1030" name="Picture 6" descr="Cove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0175" y="287338"/>
            <a:ext cx="923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457200" y="1419225"/>
            <a:ext cx="730567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46424D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24D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24D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24D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24D"/>
          </a:solidFill>
          <a:latin typeface="Arial" charset="0"/>
          <a:ea typeface="MS PGothic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Chapter 3 – Agile Software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Lecture 1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FF17E43-0641-4348-B6C4-C051D56E5766}" type="slidenum">
              <a:rPr lang="ar-SA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Example of Agile process:</a:t>
            </a:r>
            <a:br>
              <a:rPr lang="en-US" sz="2800" dirty="0" smtClean="0">
                <a:latin typeface="Arial" charset="0"/>
                <a:cs typeface="Arial" charset="0"/>
              </a:rPr>
            </a:br>
            <a:r>
              <a:rPr lang="en-US" sz="2800" dirty="0" smtClean="0">
                <a:latin typeface="Arial" charset="0"/>
                <a:cs typeface="Arial" charset="0"/>
              </a:rPr>
              <a:t>Extreme programming (XP)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2962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Perhaps the </a:t>
            </a:r>
            <a:r>
              <a:rPr lang="en-US" u="sng" dirty="0" smtClean="0">
                <a:latin typeface="Arial" charset="0"/>
                <a:cs typeface="Arial" charset="0"/>
              </a:rPr>
              <a:t>best-known and most widely used agile </a:t>
            </a:r>
            <a:r>
              <a:rPr lang="en-US" dirty="0" smtClean="0">
                <a:latin typeface="Arial" charset="0"/>
                <a:cs typeface="Arial" charset="0"/>
              </a:rPr>
              <a:t>method.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Extreme Programming (XP) takes an ‘</a:t>
            </a:r>
            <a:r>
              <a:rPr lang="en-US" b="1" dirty="0" smtClean="0">
                <a:latin typeface="Arial" charset="0"/>
                <a:cs typeface="Arial" charset="0"/>
              </a:rPr>
              <a:t>extreme</a:t>
            </a:r>
            <a:r>
              <a:rPr lang="en-US" dirty="0" smtClean="0">
                <a:latin typeface="Arial" charset="0"/>
                <a:cs typeface="Arial" charset="0"/>
              </a:rPr>
              <a:t>’ approach to iterative development.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u="sng" dirty="0" smtClean="0">
                <a:latin typeface="Arial" charset="0"/>
                <a:cs typeface="Arial" charset="0"/>
              </a:rPr>
              <a:t>New versions </a:t>
            </a:r>
            <a:r>
              <a:rPr lang="en-US" dirty="0" smtClean="0">
                <a:latin typeface="Arial" charset="0"/>
                <a:cs typeface="Arial" charset="0"/>
              </a:rPr>
              <a:t>may be built </a:t>
            </a:r>
            <a:r>
              <a:rPr lang="en-US" i="1" u="sng" dirty="0" smtClean="0">
                <a:latin typeface="Arial" charset="0"/>
                <a:cs typeface="Arial" charset="0"/>
              </a:rPr>
              <a:t>several times per </a:t>
            </a:r>
            <a:r>
              <a:rPr lang="en-US" b="1" i="1" u="sng" dirty="0" smtClean="0">
                <a:latin typeface="Arial" charset="0"/>
                <a:cs typeface="Arial" charset="0"/>
              </a:rPr>
              <a:t>day</a:t>
            </a:r>
            <a:r>
              <a:rPr lang="en-US" dirty="0" smtClean="0">
                <a:latin typeface="Arial" charset="0"/>
                <a:cs typeface="Arial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u="sng" dirty="0" smtClean="0">
                <a:latin typeface="Arial" charset="0"/>
                <a:cs typeface="Arial" charset="0"/>
              </a:rPr>
              <a:t>Increments </a:t>
            </a:r>
            <a:r>
              <a:rPr lang="en-US" dirty="0" smtClean="0">
                <a:latin typeface="Arial" charset="0"/>
                <a:cs typeface="Arial" charset="0"/>
              </a:rPr>
              <a:t>are delivered to customers </a:t>
            </a:r>
            <a:r>
              <a:rPr lang="en-US" i="1" u="sng" dirty="0" smtClean="0">
                <a:latin typeface="Arial" charset="0"/>
                <a:cs typeface="Arial" charset="0"/>
              </a:rPr>
              <a:t>every 2 </a:t>
            </a:r>
            <a:r>
              <a:rPr lang="en-US" b="1" i="1" u="sng" dirty="0" smtClean="0">
                <a:latin typeface="Arial" charset="0"/>
                <a:cs typeface="Arial" charset="0"/>
              </a:rPr>
              <a:t>weeks</a:t>
            </a:r>
            <a:r>
              <a:rPr lang="en-US" dirty="0" smtClean="0">
                <a:latin typeface="Arial" charset="0"/>
                <a:cs typeface="Arial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All </a:t>
            </a:r>
            <a:r>
              <a:rPr lang="en-US" i="1" u="sng" dirty="0" smtClean="0">
                <a:latin typeface="Arial" charset="0"/>
                <a:cs typeface="Arial" charset="0"/>
              </a:rPr>
              <a:t>tests must be run for every build </a:t>
            </a:r>
            <a:r>
              <a:rPr lang="en-US" dirty="0" smtClean="0">
                <a:latin typeface="Arial" charset="0"/>
                <a:cs typeface="Arial" charset="0"/>
              </a:rPr>
              <a:t>and the build is only accepted if </a:t>
            </a:r>
            <a:r>
              <a:rPr lang="en-US" i="1" u="sng" dirty="0" smtClean="0">
                <a:latin typeface="Arial" charset="0"/>
                <a:cs typeface="Arial" charset="0"/>
              </a:rPr>
              <a:t>all tests </a:t>
            </a:r>
            <a:r>
              <a:rPr lang="en-US" i="1" u="sng" dirty="0" smtClean="0">
                <a:latin typeface="Arial" charset="0"/>
                <a:cs typeface="Arial" charset="0"/>
              </a:rPr>
              <a:t>run successfully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9BDC44E-2A7A-423F-B84D-1351FA8822BB}" type="slidenum">
              <a:rPr lang="ar-SA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XP and agile principles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Customer involvement means </a:t>
            </a:r>
            <a:r>
              <a:rPr lang="en-US" b="1" u="sng" dirty="0" smtClean="0">
                <a:latin typeface="Arial" charset="0"/>
                <a:cs typeface="Arial" charset="0"/>
              </a:rPr>
              <a:t>full-time </a:t>
            </a:r>
            <a:r>
              <a:rPr lang="en-US" u="sng" dirty="0" smtClean="0">
                <a:latin typeface="Arial" charset="0"/>
                <a:cs typeface="Arial" charset="0"/>
              </a:rPr>
              <a:t>customer engagement </a:t>
            </a:r>
            <a:r>
              <a:rPr lang="en-US" dirty="0" smtClean="0">
                <a:latin typeface="Arial" charset="0"/>
                <a:cs typeface="Arial" charset="0"/>
              </a:rPr>
              <a:t>with the team.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Incremental development is supported through </a:t>
            </a:r>
            <a:r>
              <a:rPr lang="en-US" i="1" u="sng" dirty="0" smtClean="0">
                <a:latin typeface="Arial" charset="0"/>
                <a:cs typeface="Arial" charset="0"/>
              </a:rPr>
              <a:t>small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i="1" u="sng" dirty="0" smtClean="0">
                <a:latin typeface="Arial" charset="0"/>
                <a:cs typeface="Arial" charset="0"/>
              </a:rPr>
              <a:t>frequent</a:t>
            </a:r>
            <a:r>
              <a:rPr lang="en-US" dirty="0" smtClean="0">
                <a:latin typeface="Arial" charset="0"/>
                <a:cs typeface="Arial" charset="0"/>
              </a:rPr>
              <a:t> system </a:t>
            </a:r>
            <a:r>
              <a:rPr lang="en-US" dirty="0" smtClean="0">
                <a:latin typeface="Arial" charset="0"/>
                <a:cs typeface="Arial" charset="0"/>
              </a:rPr>
              <a:t>releases (i.e. every 2 weeks).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People not process through</a:t>
            </a:r>
          </a:p>
          <a:p>
            <a:pPr marL="800100" lvl="1" indent="-342900" eaLnBrk="1" hangingPunct="1">
              <a:buFont typeface="Calibri" pitchFamily="34" charset="0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pair programming, </a:t>
            </a:r>
          </a:p>
          <a:p>
            <a:pPr marL="800100" lvl="1" indent="-342900" eaLnBrk="1" hangingPunct="1">
              <a:buFont typeface="Calibri" pitchFamily="34" charset="0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collective ownership, and </a:t>
            </a:r>
          </a:p>
          <a:p>
            <a:pPr marL="800100" lvl="1" indent="-342900" eaLnBrk="1" hangingPunct="1">
              <a:buFont typeface="Calibri" pitchFamily="34" charset="0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a process that avoids long working </a:t>
            </a:r>
            <a:r>
              <a:rPr lang="en-US" sz="1800" dirty="0" smtClean="0">
                <a:latin typeface="Arial" charset="0"/>
                <a:cs typeface="Arial" charset="0"/>
              </a:rPr>
              <a:t>hours (</a:t>
            </a:r>
            <a:r>
              <a:rPr lang="en-US" sz="1600" i="1" dirty="0" smtClean="0">
                <a:latin typeface="Arial" charset="0"/>
                <a:cs typeface="Arial" charset="0"/>
              </a:rPr>
              <a:t>no large amount of overtime</a:t>
            </a:r>
            <a:r>
              <a:rPr lang="en-US" sz="1800" dirty="0" smtClean="0">
                <a:latin typeface="Arial" charset="0"/>
                <a:cs typeface="Arial" charset="0"/>
              </a:rPr>
              <a:t>).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Change supported through regular system releases.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Maintaining simplicity through </a:t>
            </a:r>
            <a:r>
              <a:rPr lang="en-US" dirty="0" smtClean="0">
                <a:latin typeface="Arial" charset="0"/>
                <a:cs typeface="Arial" charset="0"/>
              </a:rPr>
              <a:t>constant </a:t>
            </a:r>
            <a:r>
              <a:rPr lang="en-US" u="sng" dirty="0" smtClean="0">
                <a:latin typeface="Arial" charset="0"/>
                <a:cs typeface="Arial" charset="0"/>
              </a:rPr>
              <a:t>code </a:t>
            </a:r>
            <a:r>
              <a:rPr lang="en-US" u="sng" dirty="0" smtClean="0">
                <a:latin typeface="Arial" charset="0"/>
                <a:cs typeface="Arial" charset="0"/>
              </a:rPr>
              <a:t>refactoring </a:t>
            </a:r>
            <a:r>
              <a:rPr lang="en-US" dirty="0" smtClean="0">
                <a:latin typeface="Arial" charset="0"/>
                <a:cs typeface="Arial" charset="0"/>
              </a:rPr>
              <a:t>(</a:t>
            </a:r>
            <a:r>
              <a:rPr lang="en-US" i="1" dirty="0" smtClean="0">
                <a:latin typeface="Arial" charset="0"/>
                <a:cs typeface="Arial" charset="0"/>
              </a:rPr>
              <a:t>Improving code quality</a:t>
            </a:r>
            <a:r>
              <a:rPr lang="en-US" dirty="0" smtClean="0">
                <a:latin typeface="Arial" charset="0"/>
                <a:cs typeface="Arial" charset="0"/>
              </a:rPr>
              <a:t>).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C6FF57DC-DDCF-4212-9143-40315C03A475}" type="slidenum">
              <a:rPr lang="ar-SA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The XP </a:t>
            </a:r>
            <a:r>
              <a:rPr lang="en-US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Release Cycle</a:t>
            </a:r>
            <a:r>
              <a:rPr lang="en-GB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en-US" sz="28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13315" name="Picture 3" descr="3.3-XP-ReleaseCycle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2213" y="2371725"/>
            <a:ext cx="6557962" cy="285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EC87C8E8-7EBF-4338-8D44-51560E378666}" type="slidenum">
              <a:rPr lang="ar-SA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Extreme Programming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Practices (a)</a:t>
            </a:r>
            <a:r>
              <a:rPr lang="en-GB" sz="3200" dirty="0" smtClean="0">
                <a:latin typeface="Arial" charset="0"/>
                <a:cs typeface="Arial" charset="0"/>
              </a:rPr>
              <a:t>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79563"/>
          <a:ext cx="8325364" cy="4826016"/>
        </p:xfrm>
        <a:graphic>
          <a:graphicData uri="http://schemas.openxmlformats.org/drawingml/2006/table">
            <a:tbl>
              <a:tblPr/>
              <a:tblGrid>
                <a:gridCol w="2359628"/>
                <a:gridCol w="5965736"/>
              </a:tblGrid>
              <a:tr h="471672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Principle or practice</a:t>
                      </a:r>
                    </a:p>
                  </a:txBody>
                  <a:tcPr marL="73025" marR="73025" marT="9144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Description</a:t>
                      </a:r>
                    </a:p>
                  </a:txBody>
                  <a:tcPr marL="73025" marR="73025" marT="9144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73847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Incremental planning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Requirements are recorded on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story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cards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and the stories to be included in a release are </a:t>
                      </a:r>
                      <a:r>
                        <a:rPr kumimoji="0" lang="en-GB" sz="16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determined by the time available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and </a:t>
                      </a:r>
                      <a:r>
                        <a:rPr kumimoji="0" lang="en-GB" sz="16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their relative priority.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The developers break these stories into development ‘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Tasks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’. See Figures 3.5 and 3.6.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55457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Small releases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The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minimal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useful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set of functionality that provides business value is developed first. Releases of the system are frequent and incrementally add functionality to the first release.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8676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Simple design 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Enough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design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is carried out to meet the current requirements and no more.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7067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Test-first development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An automated unit test framework is used to write tests for a new piece of functionality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before that functionality itself is implemented.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7067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Refactoring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All developers are expected to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refactor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the code continuously as soon as possible code improvements are found. This keeps the code simple and maintainable.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4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49D5699D-FFFC-4EFC-96E9-333DEC551A6C}" type="slidenum">
              <a:rPr lang="ar-SA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Extreme programming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Practices (b)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90725"/>
          <a:ext cx="8217271" cy="44135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5663"/>
                <a:gridCol w="5931608"/>
              </a:tblGrid>
              <a:tr h="612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Pair programming</a:t>
                      </a:r>
                      <a:endParaRPr lang="en-GB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Developers work in pairs, checking each other’s work and providing the support to always do a good job.</a:t>
                      </a:r>
                      <a:endParaRPr lang="en-GB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830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Collective ownership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pairs of developers work on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all areas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of the system, so that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islands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develop</a:t>
                      </a:r>
                      <a:r>
                        <a:rPr lang="en-GB" sz="16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expertise</a:t>
                      </a:r>
                      <a:r>
                        <a:rPr lang="en-GB" sz="1600" dirty="0" smtClean="0">
                          <a:latin typeface="Arial"/>
                          <a:cs typeface="Arial"/>
                        </a:rPr>
                        <a:t> and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all the developers take responsibility for all of the code.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Anyone can change anything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830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Continuous integration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As soon as the work on a task is complete, it is integrated into the whole system. </a:t>
                      </a:r>
                      <a:r>
                        <a:rPr lang="en-GB" sz="1600" u="sng" dirty="0">
                          <a:latin typeface="Arial"/>
                          <a:cs typeface="Arial"/>
                        </a:rPr>
                        <a:t>After any such integration, </a:t>
                      </a:r>
                      <a:r>
                        <a:rPr lang="en-GB" sz="1600" u="sng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all the unit tests in the system must pass</a:t>
                      </a:r>
                      <a:r>
                        <a:rPr lang="en-GB" sz="1600" u="sng" dirty="0">
                          <a:latin typeface="Arial"/>
                          <a:cs typeface="Arial"/>
                        </a:rPr>
                        <a:t>.</a:t>
                      </a:r>
                      <a:endParaRPr lang="en-GB" sz="1600" u="sng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830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Sustainable pace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Large amounts of overtime are not considered acceptable as the net effect is often to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reduce code quality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medium term productivity</a:t>
                      </a:r>
                      <a:endParaRPr lang="en-GB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1283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On-site customer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representative of the end-user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of the system (the customer) should be available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full-time</a:t>
                      </a:r>
                      <a:r>
                        <a:rPr lang="en-GB" sz="16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for the use of the XP team. In an extreme programming process, the customer is a </a:t>
                      </a:r>
                      <a:r>
                        <a:rPr lang="en-GB" sz="1600" u="sng" dirty="0">
                          <a:latin typeface="Arial"/>
                          <a:cs typeface="Arial"/>
                        </a:rPr>
                        <a:t>member of the development team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 and is responsible for bringing system requirements to the team for implementation</a:t>
                      </a:r>
                      <a:r>
                        <a:rPr lang="en-GB" sz="1600" dirty="0" smtClean="0">
                          <a:latin typeface="Arial"/>
                          <a:cs typeface="Arial"/>
                        </a:rPr>
                        <a:t>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  <p:sp>
        <p:nvSpPr>
          <p:cNvPr id="15383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56CF7A4-3C2C-42EE-BC44-1AFA2CF8D1FA}" type="slidenum">
              <a:rPr lang="ar-SA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Requirements Scenarios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In XP, </a:t>
            </a:r>
            <a:r>
              <a:rPr lang="en-US" u="sng" dirty="0" smtClean="0">
                <a:latin typeface="Arial" charset="0"/>
                <a:cs typeface="Arial" charset="0"/>
              </a:rPr>
              <a:t>a customer or user is part of the XP team </a:t>
            </a:r>
            <a:r>
              <a:rPr lang="en-US" dirty="0" smtClean="0">
                <a:latin typeface="Arial" charset="0"/>
                <a:cs typeface="Arial" charset="0"/>
              </a:rPr>
              <a:t>and is responsible for making decisions on requirements.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User requirements are expressed as </a:t>
            </a:r>
            <a:r>
              <a:rPr lang="en-US" u="sng" dirty="0" smtClean="0">
                <a:latin typeface="Arial" charset="0"/>
                <a:cs typeface="Arial" charset="0"/>
              </a:rPr>
              <a:t>scenarios or user stories.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These are written </a:t>
            </a:r>
            <a:r>
              <a:rPr lang="en-US" u="sng" dirty="0" smtClean="0">
                <a:latin typeface="Arial" charset="0"/>
                <a:cs typeface="Arial" charset="0"/>
              </a:rPr>
              <a:t>on cards </a:t>
            </a:r>
            <a:r>
              <a:rPr lang="en-US" dirty="0" smtClean="0">
                <a:latin typeface="Arial" charset="0"/>
                <a:cs typeface="Arial" charset="0"/>
              </a:rPr>
              <a:t>and the </a:t>
            </a:r>
            <a:r>
              <a:rPr lang="en-US" u="sng" dirty="0" smtClean="0">
                <a:latin typeface="Arial" charset="0"/>
                <a:cs typeface="Arial" charset="0"/>
              </a:rPr>
              <a:t>development team break them down into implementation tasks</a:t>
            </a:r>
            <a:r>
              <a:rPr lang="en-US" dirty="0" smtClean="0">
                <a:latin typeface="Arial" charset="0"/>
                <a:cs typeface="Arial" charset="0"/>
              </a:rPr>
              <a:t>. These tasks are the </a:t>
            </a:r>
            <a:r>
              <a:rPr lang="en-US" u="sng" dirty="0" smtClean="0">
                <a:latin typeface="Arial" charset="0"/>
                <a:cs typeface="Arial" charset="0"/>
              </a:rPr>
              <a:t>basis of schedule and cost estimates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The customer chooses the </a:t>
            </a:r>
            <a:r>
              <a:rPr lang="en-US" u="sng" dirty="0" smtClean="0">
                <a:latin typeface="Arial" charset="0"/>
                <a:cs typeface="Arial" charset="0"/>
              </a:rPr>
              <a:t>stories for inclusion in the next release based on their priorities and the schedule estimates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FC9BC3D-BFF3-4E18-A99E-F872E3D12913}" type="slidenum">
              <a:rPr lang="ar-SA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A ‘prescribing medication’ story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17411" name="Picture 3" descr="3.5 StoryCar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1450" y="1566863"/>
            <a:ext cx="596741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F9FF4C5F-936F-4EAB-8062-25AEF1A455C2}" type="slidenum">
              <a:rPr lang="ar-SA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Examples of task cards for prescribing medication </a:t>
            </a:r>
          </a:p>
        </p:txBody>
      </p:sp>
      <p:pic>
        <p:nvPicPr>
          <p:cNvPr id="18435" name="Picture 3" descr="3.6 TaskCards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0" y="1760538"/>
            <a:ext cx="6416675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E275468-357D-47B4-B0BC-77C6B04269C9}" type="slidenum">
              <a:rPr lang="ar-SA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Refactoring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smtClean="0">
                <a:latin typeface="Arial" charset="0"/>
                <a:cs typeface="Arial" charset="0"/>
              </a:rPr>
              <a:t>Programming team look for possible software improvements and make these improvements even where there is no immediate need for them.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smtClean="0">
                <a:latin typeface="Arial" charset="0"/>
                <a:cs typeface="Arial" charset="0"/>
              </a:rPr>
              <a:t>This improves the understandability of the software and so reduces the need for documentation.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smtClean="0">
                <a:latin typeface="Arial" charset="0"/>
                <a:cs typeface="Arial" charset="0"/>
              </a:rPr>
              <a:t>Changes are easier to make because the code is well-structured and clear.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smtClean="0">
                <a:latin typeface="Arial" charset="0"/>
                <a:cs typeface="Arial" charset="0"/>
              </a:rPr>
              <a:t>However, some changes requires architecture refactoring and this is much more expensive.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3 Agile software development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15BCDDD-3E4E-49FD-A8C6-0BE3D6F873ED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Examples of refactoring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smtClean="0">
                <a:latin typeface="Arial" charset="0"/>
                <a:cs typeface="Arial" charset="0"/>
              </a:rPr>
              <a:t>remove duplicate code.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smtClean="0">
                <a:latin typeface="Arial" charset="0"/>
                <a:cs typeface="Arial" charset="0"/>
              </a:rPr>
              <a:t>renaming attributes and methods to make them easier to understand.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smtClean="0">
                <a:latin typeface="Arial" charset="0"/>
                <a:cs typeface="Arial" charset="0"/>
              </a:rPr>
              <a:t>The replacement of long parameter list with a struct or a class types to ease calling.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A31C354-088E-4F3D-B03A-6242EAED901E}" type="slidenum">
              <a:rPr lang="ar-SA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Rapid software development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407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u="sng" dirty="0" smtClean="0">
                <a:latin typeface="Arial" charset="0"/>
                <a:cs typeface="Arial" charset="0"/>
              </a:rPr>
              <a:t>Rapid development and delivery </a:t>
            </a:r>
            <a:r>
              <a:rPr lang="en-US" dirty="0" smtClean="0">
                <a:latin typeface="Arial" charset="0"/>
                <a:cs typeface="Arial" charset="0"/>
              </a:rPr>
              <a:t>is now often the most important requirement for software systems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Businesses operate in a fast –changing requirement and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it is practically impossible to produce a set of stable software requirements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Software has to evolve quickly to reflect changing business needs.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Rapid software development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Specification, design, and implementation are inter-leaved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System is developed as a series of versions with stakeholders involved in version evaluation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User interfaces are often developed using an </a:t>
            </a:r>
            <a:r>
              <a:rPr lang="en-US" u="sng" dirty="0" smtClean="0">
                <a:latin typeface="Arial" charset="0"/>
                <a:cs typeface="Arial" charset="0"/>
              </a:rPr>
              <a:t>IDE</a:t>
            </a:r>
            <a:r>
              <a:rPr lang="en-US" dirty="0" smtClean="0">
                <a:latin typeface="Arial" charset="0"/>
                <a:cs typeface="Arial" charset="0"/>
              </a:rPr>
              <a:t> and </a:t>
            </a:r>
            <a:r>
              <a:rPr lang="en-US" u="sng" dirty="0" smtClean="0">
                <a:latin typeface="Arial" charset="0"/>
                <a:cs typeface="Arial" charset="0"/>
              </a:rPr>
              <a:t>graphical toolset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BF1BF09-ED7D-4910-8486-3AC4659508CF}" type="slidenum">
              <a:rPr lang="ar-SA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Testing in XP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Testing is central to XP and XP has developed an approach where the program is tested after every change has been made.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XP testing features: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Test-first development.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Incremental test development from scenarios.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User involvement in test development and validation.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Automated test harnesses are used to run all component tests each time that a new release is built.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3AB71EB-93D4-455D-8F73-0998F96BD113}" type="slidenum">
              <a:rPr lang="ar-SA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Test-first development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²"/>
            </a:pPr>
            <a:r>
              <a:rPr lang="en-US" u="sng" dirty="0" smtClean="0">
                <a:latin typeface="Arial" charset="0"/>
                <a:cs typeface="Arial" charset="0"/>
              </a:rPr>
              <a:t>Writing tests before code </a:t>
            </a:r>
            <a:r>
              <a:rPr lang="en-US" dirty="0" smtClean="0">
                <a:latin typeface="Arial" charset="0"/>
                <a:cs typeface="Arial" charset="0"/>
              </a:rPr>
              <a:t>clarifies the requirements to be implemented.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²"/>
            </a:pPr>
            <a:r>
              <a:rPr lang="en-US" u="sng" dirty="0" smtClean="0">
                <a:latin typeface="Arial" charset="0"/>
                <a:cs typeface="Arial" charset="0"/>
              </a:rPr>
              <a:t>Tests are written as programs </a:t>
            </a:r>
            <a:r>
              <a:rPr lang="en-US" dirty="0" smtClean="0">
                <a:latin typeface="Arial" charset="0"/>
                <a:cs typeface="Arial" charset="0"/>
              </a:rPr>
              <a:t>rather than data so that they can be executed automatically. The test includes a check that it has executed correctly.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Usually relies on a testing framework such as </a:t>
            </a:r>
            <a:r>
              <a:rPr lang="en-US" dirty="0" err="1" smtClean="0">
                <a:latin typeface="Arial" charset="0"/>
                <a:cs typeface="Arial" charset="0"/>
              </a:rPr>
              <a:t>Junit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n-US" sz="1200" dirty="0" smtClean="0">
                <a:latin typeface="Arial" charset="0"/>
                <a:cs typeface="Arial" charset="0"/>
              </a:rPr>
              <a:t>for java programs</a:t>
            </a:r>
            <a:r>
              <a:rPr lang="en-US" dirty="0" smtClean="0">
                <a:latin typeface="Arial" charset="0"/>
                <a:cs typeface="Arial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²"/>
            </a:pPr>
            <a:r>
              <a:rPr lang="en-US" u="sng" dirty="0" smtClean="0">
                <a:latin typeface="Arial" charset="0"/>
                <a:cs typeface="Arial" charset="0"/>
              </a:rPr>
              <a:t>All previous and new tests are run automatically </a:t>
            </a:r>
            <a:r>
              <a:rPr lang="en-US" dirty="0" smtClean="0">
                <a:latin typeface="Arial" charset="0"/>
                <a:cs typeface="Arial" charset="0"/>
              </a:rPr>
              <a:t>when new functionality is added, thus checking that the new functionality has not introduced errors.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A0ADB7C-978F-4663-9331-84A78A06DC43}" type="slidenum">
              <a:rPr lang="ar-SA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Customer involvement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76374"/>
            <a:ext cx="8229600" cy="5038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GB" dirty="0" smtClean="0">
                <a:latin typeface="Arial" charset="0"/>
                <a:cs typeface="Arial" charset="0"/>
              </a:rPr>
              <a:t>The </a:t>
            </a:r>
            <a:r>
              <a:rPr lang="en-GB" u="sng" dirty="0" smtClean="0">
                <a:latin typeface="Arial" charset="0"/>
                <a:cs typeface="Arial" charset="0"/>
              </a:rPr>
              <a:t>role of the customer </a:t>
            </a:r>
            <a:r>
              <a:rPr lang="en-GB" dirty="0" smtClean="0">
                <a:latin typeface="Arial" charset="0"/>
                <a:cs typeface="Arial" charset="0"/>
              </a:rPr>
              <a:t>in the testing process is </a:t>
            </a:r>
            <a:r>
              <a:rPr lang="en-GB" u="sng" dirty="0" smtClean="0">
                <a:latin typeface="Arial" charset="0"/>
                <a:cs typeface="Arial" charset="0"/>
              </a:rPr>
              <a:t>to help develop acceptance tests </a:t>
            </a:r>
            <a:r>
              <a:rPr lang="en-GB" dirty="0" smtClean="0">
                <a:latin typeface="Arial" charset="0"/>
                <a:cs typeface="Arial" charset="0"/>
              </a:rPr>
              <a:t>for the stories that are to be implemented in the next release of the system. 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GB" dirty="0" smtClean="0">
                <a:latin typeface="Arial" charset="0"/>
                <a:cs typeface="Arial" charset="0"/>
              </a:rPr>
              <a:t>The </a:t>
            </a:r>
            <a:r>
              <a:rPr lang="en-GB" u="sng" dirty="0" smtClean="0">
                <a:latin typeface="Arial" charset="0"/>
                <a:cs typeface="Arial" charset="0"/>
              </a:rPr>
              <a:t>customer</a:t>
            </a:r>
            <a:r>
              <a:rPr lang="en-GB" dirty="0" smtClean="0">
                <a:latin typeface="Arial" charset="0"/>
                <a:cs typeface="Arial" charset="0"/>
              </a:rPr>
              <a:t> who is part of the team </a:t>
            </a:r>
            <a:r>
              <a:rPr lang="en-GB" u="sng" dirty="0" smtClean="0">
                <a:latin typeface="Arial" charset="0"/>
                <a:cs typeface="Arial" charset="0"/>
              </a:rPr>
              <a:t>writes tests as development proceeds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</a:p>
          <a:p>
            <a:pPr lvl="1" eaLnBrk="1" hangingPunct="1">
              <a:buFont typeface="Wingdings" pitchFamily="2" charset="2"/>
              <a:buChar char="²"/>
            </a:pPr>
            <a:r>
              <a:rPr lang="en-GB" dirty="0" smtClean="0">
                <a:latin typeface="Arial" charset="0"/>
                <a:cs typeface="Arial" charset="0"/>
              </a:rPr>
              <a:t>All new code is therefore validated to ensure that it is what the customer needs. 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GB" dirty="0" smtClean="0">
                <a:latin typeface="Arial" charset="0"/>
                <a:cs typeface="Arial" charset="0"/>
              </a:rPr>
              <a:t>However, people adopting the customer role have limited time available and so cannot work full-time with the development team. </a:t>
            </a:r>
          </a:p>
          <a:p>
            <a:pPr lvl="1" eaLnBrk="1" hangingPunct="1">
              <a:buFont typeface="Wingdings" pitchFamily="2" charset="2"/>
              <a:buChar char="²"/>
            </a:pPr>
            <a:r>
              <a:rPr lang="en-GB" dirty="0" smtClean="0">
                <a:latin typeface="Arial" charset="0"/>
                <a:cs typeface="Arial" charset="0"/>
              </a:rPr>
              <a:t>They may feel that </a:t>
            </a:r>
            <a:r>
              <a:rPr lang="en-GB" u="sng" dirty="0" smtClean="0">
                <a:latin typeface="Arial" charset="0"/>
                <a:cs typeface="Arial" charset="0"/>
              </a:rPr>
              <a:t>providing the requirements was enough </a:t>
            </a:r>
            <a:r>
              <a:rPr lang="en-GB" dirty="0" smtClean="0">
                <a:latin typeface="Arial" charset="0"/>
                <a:cs typeface="Arial" charset="0"/>
              </a:rPr>
              <a:t>of a contribution and so may be reluctant (unwilling, hesitant) to get involved in the testing process.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57E10E5-F3BD-49C9-8951-CA160E2E4065}" type="slidenum">
              <a:rPr lang="ar-SA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Test case description for dose checking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pic>
        <p:nvPicPr>
          <p:cNvPr id="24579" name="Picture 3" descr="3.7 DoseChecking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1949450"/>
            <a:ext cx="7435850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F5A5E0D3-8770-4E2E-BF19-B53DA93F3FC8}" type="slidenum">
              <a:rPr lang="ar-SA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Advantages of pair programming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GB" smtClean="0">
                <a:latin typeface="Arial" charset="0"/>
                <a:cs typeface="Arial" charset="0"/>
              </a:rPr>
              <a:t>It supports the idea of collective ownership and responsibility for the system.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>
                <a:latin typeface="Arial" charset="0"/>
                <a:cs typeface="Arial" charset="0"/>
              </a:rPr>
              <a:t>Individuals are not held responsible for problems with the code. Instead, the team has collective responsibility for resolving these problems.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GB" smtClean="0">
                <a:latin typeface="Arial" charset="0"/>
                <a:cs typeface="Arial" charset="0"/>
              </a:rPr>
              <a:t>It acts as an informal review process because each line of code is looked at by at least two people. 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GB" smtClean="0">
                <a:latin typeface="Arial" charset="0"/>
                <a:cs typeface="Arial" charset="0"/>
              </a:rPr>
              <a:t>It helps support refactoring, which is a process of software improvement.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>
                <a:latin typeface="Arial" charset="0"/>
                <a:cs typeface="Arial" charset="0"/>
              </a:rPr>
              <a:t>Where pair programming and collective ownership are used, others benefit immediately from the refactoring so they are likely to support the process. 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EC7988A-D1AD-4E2C-9580-8CA976056D00}" type="slidenum">
              <a:rPr lang="ar-SA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Agile methods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Dissatisfaction with the overheads involved in software design methods of the 1980s and 1990s led to the creation of agile methods. These methods:</a:t>
            </a:r>
          </a:p>
          <a:p>
            <a:pPr marL="914400" lvl="1" indent="-457200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Focus on the code rather than the design</a:t>
            </a:r>
          </a:p>
          <a:p>
            <a:pPr marL="914400" lvl="1" indent="-457200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Are based on an iterative approach to software development</a:t>
            </a:r>
          </a:p>
          <a:p>
            <a:pPr marL="914400" lvl="1" indent="-457200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Are intended to deliver working software quickly and evolve this quickly to meet changing requirements.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The </a:t>
            </a:r>
            <a:r>
              <a:rPr lang="en-US" u="sng" dirty="0" smtClean="0">
                <a:latin typeface="Arial" charset="0"/>
                <a:cs typeface="Arial" charset="0"/>
              </a:rPr>
              <a:t>aim</a:t>
            </a:r>
            <a:r>
              <a:rPr lang="en-US" dirty="0" smtClean="0">
                <a:latin typeface="Arial" charset="0"/>
                <a:cs typeface="Arial" charset="0"/>
              </a:rPr>
              <a:t> (goal) of agile methods is to:</a:t>
            </a:r>
          </a:p>
          <a:p>
            <a:pPr marL="914400" lvl="1" indent="-457200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Arial" charset="0"/>
                <a:cs typeface="Arial" charset="0"/>
              </a:rPr>
              <a:t>reduce overheads in the software process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(e.g. by limiting documentation) and </a:t>
            </a:r>
          </a:p>
          <a:p>
            <a:pPr marL="914400" lvl="1" indent="-457200" eaLnBrk="1" hangingPunct="1">
              <a:buFont typeface="Calibri" pitchFamily="34" charset="0"/>
              <a:buAutoNum type="arabicPeriod"/>
            </a:pPr>
            <a:r>
              <a:rPr lang="en-US" dirty="0" smtClean="0">
                <a:latin typeface="Arial" charset="0"/>
                <a:cs typeface="Arial" charset="0"/>
              </a:rPr>
              <a:t>be able to respond quickly to changing requirements without excessive rework.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CCB2295-4569-4A5B-9BA2-A9A849383360}" type="slidenum">
              <a:rPr lang="ar-SA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Agile manifesto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i="1" dirty="0" smtClean="0">
                <a:latin typeface="Arial" charset="0"/>
                <a:cs typeface="Arial" charset="0"/>
              </a:rPr>
              <a:t>We are uncovering better ways of developing  software by doing it and helping others do it.  </a:t>
            </a:r>
            <a:r>
              <a:rPr lang="en-US" i="1" u="sng" dirty="0" smtClean="0">
                <a:latin typeface="Arial" charset="0"/>
                <a:cs typeface="Arial" charset="0"/>
              </a:rPr>
              <a:t>Through this work we have come to </a:t>
            </a:r>
            <a:r>
              <a:rPr lang="en-US" b="1" i="1" u="sng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value</a:t>
            </a:r>
            <a:r>
              <a:rPr lang="en-US" i="1" dirty="0" smtClean="0">
                <a:latin typeface="Arial" charset="0"/>
                <a:cs typeface="Arial" charset="0"/>
              </a:rPr>
              <a:t>:</a:t>
            </a:r>
            <a:endParaRPr lang="en-GB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i="1" dirty="0" smtClean="0">
                <a:latin typeface="Arial" charset="0"/>
                <a:cs typeface="Arial" charset="0"/>
              </a:rPr>
              <a:t>Individuals and interactions 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over</a:t>
            </a:r>
            <a:r>
              <a:rPr lang="en-US" b="1" i="1" dirty="0" smtClean="0">
                <a:latin typeface="Arial" charset="0"/>
                <a:cs typeface="Arial" charset="0"/>
              </a:rPr>
              <a:t> processes and tools</a:t>
            </a:r>
            <a:br>
              <a:rPr lang="en-US" b="1" i="1" dirty="0" smtClean="0">
                <a:latin typeface="Arial" charset="0"/>
                <a:cs typeface="Arial" charset="0"/>
              </a:rPr>
            </a:br>
            <a:endParaRPr lang="en-US" b="1" i="1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i="1" dirty="0" smtClean="0">
                <a:latin typeface="Arial" charset="0"/>
                <a:cs typeface="Arial" charset="0"/>
              </a:rPr>
              <a:t>Working software 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over </a:t>
            </a:r>
            <a:r>
              <a:rPr lang="en-US" b="1" i="1" dirty="0" smtClean="0">
                <a:latin typeface="Arial" charset="0"/>
                <a:cs typeface="Arial" charset="0"/>
              </a:rPr>
              <a:t>comprehensive documentation </a:t>
            </a:r>
            <a:br>
              <a:rPr lang="en-US" b="1" i="1" dirty="0" smtClean="0">
                <a:latin typeface="Arial" charset="0"/>
                <a:cs typeface="Arial" charset="0"/>
              </a:rPr>
            </a:br>
            <a:endParaRPr lang="en-US" b="1" i="1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i="1" dirty="0" smtClean="0">
                <a:latin typeface="Arial" charset="0"/>
                <a:cs typeface="Arial" charset="0"/>
              </a:rPr>
              <a:t>Customer collaboration 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over</a:t>
            </a:r>
            <a:r>
              <a:rPr lang="en-US" b="1" i="1" dirty="0" smtClean="0">
                <a:latin typeface="Arial" charset="0"/>
                <a:cs typeface="Arial" charset="0"/>
              </a:rPr>
              <a:t> contract negotiation </a:t>
            </a:r>
            <a:br>
              <a:rPr lang="en-US" b="1" i="1" dirty="0" smtClean="0">
                <a:latin typeface="Arial" charset="0"/>
                <a:cs typeface="Arial" charset="0"/>
              </a:rPr>
            </a:br>
            <a:endParaRPr lang="en-US" b="1" i="1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i="1" dirty="0" smtClean="0">
                <a:latin typeface="Arial" charset="0"/>
                <a:cs typeface="Arial" charset="0"/>
              </a:rPr>
              <a:t>Responding to change 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over</a:t>
            </a:r>
            <a:r>
              <a:rPr lang="en-US" b="1" i="1" dirty="0" smtClean="0">
                <a:latin typeface="Arial" charset="0"/>
                <a:cs typeface="Arial" charset="0"/>
              </a:rPr>
              <a:t> following a plan</a:t>
            </a:r>
            <a:r>
              <a:rPr lang="en-US" i="1" dirty="0" smtClean="0">
                <a:latin typeface="Arial" charset="0"/>
                <a:cs typeface="Arial" charset="0"/>
              </a:rPr>
              <a:t> </a:t>
            </a:r>
            <a:endParaRPr lang="en-GB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²"/>
            </a:pPr>
            <a:r>
              <a:rPr lang="en-US" i="1" dirty="0" smtClean="0">
                <a:latin typeface="Arial" charset="0"/>
                <a:cs typeface="Arial" charset="0"/>
              </a:rPr>
              <a:t>That is, while there is value in the items on the right, we value the items on the left more.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2FD38B4-F27D-4C04-9A98-0CA737B61E70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The principles of agile methods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471613"/>
          <a:ext cx="8271317" cy="4962339"/>
        </p:xfrm>
        <a:graphic>
          <a:graphicData uri="http://schemas.openxmlformats.org/drawingml/2006/table">
            <a:tbl>
              <a:tblPr/>
              <a:tblGrid>
                <a:gridCol w="2638425"/>
                <a:gridCol w="5507139"/>
                <a:gridCol w="125753"/>
              </a:tblGrid>
              <a:tr h="40315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Principle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Times New Roman" charset="0"/>
                        <a:cs typeface="Arial"/>
                      </a:endParaRPr>
                    </a:p>
                  </a:txBody>
                  <a:tcPr marL="73025" marR="73025" marT="9144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Description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Times New Roman" charset="0"/>
                        <a:cs typeface="Arial"/>
                      </a:endParaRPr>
                    </a:p>
                  </a:txBody>
                  <a:tcPr marL="73025" marR="73025" marT="9144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3542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Customer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involvement 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Customers should be closely involved throughout the development process. Their role is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provide and prioritize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new system requirements and to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evaluate the iterations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of the system.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977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Incremental delivery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The software is developed in increments with the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customer specifying the requirements to be included in each increment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1953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People not process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The skills of the development team should be recognized and exploited.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Team members should be left to develop their own ways of working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without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 prescriptive processes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364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Embrace change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Expect the system requirements to change and so design the system to accommodate these changes.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1953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Maintain simplicity</a:t>
                      </a: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Focus on simplicity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in both the software being developed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and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in the development process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. Wherever possible, actively work to eliminate complexity from the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 charset="0"/>
                          <a:cs typeface="Arial"/>
                        </a:rPr>
                        <a:t>system (refactoring).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ea typeface="Times New Roman" charset="0"/>
                        <a:cs typeface="Arial"/>
                      </a:endParaRPr>
                    </a:p>
                  </a:txBody>
                  <a:tcPr marL="73025" marR="73025" marT="0" marB="914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8D1E09-7D3F-4161-8023-52355BD8114E}" type="slidenum">
              <a:rPr lang="ar-SA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302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Agile method </a:t>
            </a:r>
            <a:r>
              <a:rPr lang="en-US" sz="2800" i="1" u="sng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applicability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Product development where a software company is developing </a:t>
            </a:r>
            <a:r>
              <a:rPr lang="en-GB" u="sng" dirty="0" smtClean="0">
                <a:latin typeface="Arial" charset="0"/>
                <a:cs typeface="Arial" charset="0"/>
              </a:rPr>
              <a:t>a small or medium-sized</a:t>
            </a:r>
            <a:r>
              <a:rPr lang="en-GB" dirty="0" smtClean="0">
                <a:latin typeface="Arial" charset="0"/>
                <a:cs typeface="Arial" charset="0"/>
              </a:rPr>
              <a:t> product for sale.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GB" dirty="0" smtClean="0">
                <a:latin typeface="Arial" charset="0"/>
                <a:cs typeface="Arial" charset="0"/>
              </a:rPr>
              <a:t>Custom system development within an organization, </a:t>
            </a:r>
          </a:p>
          <a:p>
            <a:pPr marL="1009650" lvl="1" indent="-609600" eaLnBrk="1" hangingPunct="1">
              <a:buFont typeface="Calibri" pitchFamily="34" charset="0"/>
              <a:buAutoNum type="romanLcPeriod"/>
            </a:pPr>
            <a:r>
              <a:rPr lang="en-GB" dirty="0" smtClean="0">
                <a:latin typeface="Arial" charset="0"/>
                <a:cs typeface="Arial" charset="0"/>
              </a:rPr>
              <a:t>where there is a </a:t>
            </a:r>
            <a:r>
              <a:rPr lang="en-GB" b="1" u="sng" dirty="0" smtClean="0">
                <a:latin typeface="Arial" charset="0"/>
                <a:cs typeface="Arial" charset="0"/>
              </a:rPr>
              <a:t>clear commitment </a:t>
            </a:r>
            <a:r>
              <a:rPr lang="en-GB" u="sng" dirty="0" smtClean="0">
                <a:latin typeface="Arial" charset="0"/>
                <a:cs typeface="Arial" charset="0"/>
              </a:rPr>
              <a:t>from the customer </a:t>
            </a:r>
            <a:r>
              <a:rPr lang="en-GB" dirty="0" smtClean="0">
                <a:latin typeface="Arial" charset="0"/>
                <a:cs typeface="Arial" charset="0"/>
              </a:rPr>
              <a:t>to become involved in the development process and</a:t>
            </a:r>
          </a:p>
          <a:p>
            <a:pPr marL="1009650" lvl="1" indent="-609600" eaLnBrk="1" hangingPunct="1">
              <a:buFont typeface="Calibri" pitchFamily="34" charset="0"/>
              <a:buAutoNum type="romanLcPeriod"/>
            </a:pPr>
            <a:r>
              <a:rPr lang="en-GB" dirty="0" smtClean="0">
                <a:latin typeface="Arial" charset="0"/>
                <a:cs typeface="Arial" charset="0"/>
              </a:rPr>
              <a:t>where there are </a:t>
            </a:r>
            <a:r>
              <a:rPr lang="en-GB" u="sng" dirty="0" smtClean="0">
                <a:latin typeface="Arial" charset="0"/>
                <a:cs typeface="Arial" charset="0"/>
              </a:rPr>
              <a:t>not a lot of </a:t>
            </a:r>
            <a:r>
              <a:rPr lang="en-GB" b="1" u="sng" dirty="0" smtClean="0">
                <a:latin typeface="Arial" charset="0"/>
                <a:cs typeface="Arial" charset="0"/>
              </a:rPr>
              <a:t>external</a:t>
            </a:r>
            <a:r>
              <a:rPr lang="en-GB" u="sng" dirty="0" smtClean="0">
                <a:latin typeface="Arial" charset="0"/>
                <a:cs typeface="Arial" charset="0"/>
              </a:rPr>
              <a:t> rules and regulations </a:t>
            </a:r>
            <a:r>
              <a:rPr lang="en-GB" dirty="0" smtClean="0">
                <a:latin typeface="Arial" charset="0"/>
                <a:cs typeface="Arial" charset="0"/>
              </a:rPr>
              <a:t>that affect the software.</a:t>
            </a:r>
          </a:p>
          <a:p>
            <a:pPr marL="609600" indent="-609600" eaLnBrk="1" hangingPunct="1">
              <a:buFont typeface="Wingdings" pitchFamily="2" charset="2"/>
              <a:buChar char="²"/>
            </a:pPr>
            <a:r>
              <a:rPr lang="en-GB" dirty="0" smtClean="0">
                <a:latin typeface="Arial" charset="0"/>
                <a:cs typeface="Arial" charset="0"/>
              </a:rPr>
              <a:t>Because of their focus on </a:t>
            </a:r>
            <a:r>
              <a:rPr lang="en-GB" i="1" u="sng" dirty="0" smtClean="0">
                <a:latin typeface="Arial" charset="0"/>
                <a:cs typeface="Arial" charset="0"/>
              </a:rPr>
              <a:t>small, tightly-integrated teams</a:t>
            </a:r>
            <a:r>
              <a:rPr lang="en-GB" dirty="0" smtClean="0">
                <a:latin typeface="Arial" charset="0"/>
                <a:cs typeface="Arial" charset="0"/>
              </a:rPr>
              <a:t>, there are </a:t>
            </a:r>
            <a:r>
              <a:rPr lang="en-GB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problems</a:t>
            </a:r>
            <a:r>
              <a:rPr lang="en-GB" dirty="0" smtClean="0">
                <a:latin typeface="Arial" charset="0"/>
                <a:cs typeface="Arial" charset="0"/>
              </a:rPr>
              <a:t> in adapting agile methods to </a:t>
            </a:r>
            <a:r>
              <a:rPr lang="en-GB" i="1" u="sng" dirty="0" smtClean="0">
                <a:latin typeface="Arial" charset="0"/>
                <a:cs typeface="Arial" charset="0"/>
              </a:rPr>
              <a:t>large systems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Char char="²"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C023D74-9769-41F1-B1EF-DAAA875E42BE}" type="slidenum">
              <a:rPr lang="ar-SA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Problems</a:t>
            </a:r>
            <a:r>
              <a:rPr lang="en-US" sz="2800" dirty="0" smtClean="0">
                <a:latin typeface="Arial" charset="0"/>
                <a:cs typeface="Arial" charset="0"/>
              </a:rPr>
              <a:t> with agile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It can be difficult to </a:t>
            </a:r>
            <a:r>
              <a:rPr lang="en-US" u="sng" dirty="0" smtClean="0">
                <a:latin typeface="Arial" charset="0"/>
                <a:cs typeface="Arial" charset="0"/>
              </a:rPr>
              <a:t>keep the interest of customers </a:t>
            </a:r>
            <a:r>
              <a:rPr lang="en-US" dirty="0" smtClean="0">
                <a:latin typeface="Arial" charset="0"/>
                <a:cs typeface="Arial" charset="0"/>
              </a:rPr>
              <a:t>who are involved in the process.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u="sng" dirty="0" smtClean="0">
                <a:latin typeface="Arial" charset="0"/>
                <a:cs typeface="Arial" charset="0"/>
              </a:rPr>
              <a:t>Team members may be unsuited </a:t>
            </a:r>
            <a:r>
              <a:rPr lang="en-US" dirty="0" smtClean="0">
                <a:latin typeface="Arial" charset="0"/>
                <a:cs typeface="Arial" charset="0"/>
              </a:rPr>
              <a:t>to the intense involvement that characterizes agile methods.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u="sng" dirty="0" smtClean="0">
                <a:latin typeface="Arial" charset="0"/>
                <a:cs typeface="Arial" charset="0"/>
              </a:rPr>
              <a:t>Prioritizing changes </a:t>
            </a:r>
            <a:r>
              <a:rPr lang="en-US" dirty="0" smtClean="0">
                <a:latin typeface="Arial" charset="0"/>
                <a:cs typeface="Arial" charset="0"/>
              </a:rPr>
              <a:t>can be difficult where there are multiple stakeholders.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Maintaining simplicity requires </a:t>
            </a:r>
            <a:r>
              <a:rPr lang="en-US" u="sng" dirty="0" smtClean="0">
                <a:latin typeface="Arial" charset="0"/>
                <a:cs typeface="Arial" charset="0"/>
              </a:rPr>
              <a:t>extra work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u="sng" dirty="0" smtClean="0">
                <a:latin typeface="Arial" charset="0"/>
                <a:cs typeface="Arial" charset="0"/>
              </a:rPr>
              <a:t>Contracts</a:t>
            </a:r>
            <a:r>
              <a:rPr lang="en-US" dirty="0" smtClean="0">
                <a:latin typeface="Arial" charset="0"/>
                <a:cs typeface="Arial" charset="0"/>
              </a:rPr>
              <a:t> may be a problem as with other approaches to iterative development.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3BC90DB-B2CF-48F2-985C-3920B415A681}" type="slidenum">
              <a:rPr lang="ar-SA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Plan-driven and agile development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Plan-driven development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Not necessarily waterfall model – plan-driven incremental development is possible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Iteration occurs within activities. </a:t>
            </a:r>
          </a:p>
          <a:p>
            <a:pPr eaLnBrk="1" hangingPunct="1">
              <a:buFont typeface="Wingdings" pitchFamily="2" charset="2"/>
              <a:buChar char="²"/>
            </a:pPr>
            <a:r>
              <a:rPr lang="en-US" dirty="0" smtClean="0">
                <a:latin typeface="Arial" charset="0"/>
                <a:cs typeface="Arial" charset="0"/>
              </a:rPr>
              <a:t>Agile development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Specification, design, implementation, and testing are inter-leaved and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" charset="0"/>
                <a:cs typeface="Arial" charset="0"/>
              </a:rPr>
              <a:t>the outputs from the development process are decided through a process of </a:t>
            </a:r>
            <a:r>
              <a:rPr lang="en-US" u="sng" dirty="0" smtClean="0">
                <a:latin typeface="Arial" charset="0"/>
                <a:cs typeface="Arial" charset="0"/>
              </a:rPr>
              <a:t>negotiation</a:t>
            </a:r>
            <a:r>
              <a:rPr lang="en-US" dirty="0" smtClean="0">
                <a:latin typeface="Arial" charset="0"/>
                <a:cs typeface="Arial" charset="0"/>
              </a:rPr>
              <a:t> during the software development process.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AC38D9E-4A78-41E9-98E0-565C93ED7433}" type="slidenum">
              <a:rPr lang="ar-SA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Plan-driven and agile specification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pic>
        <p:nvPicPr>
          <p:cNvPr id="10243" name="Picture 3" descr="3.2 PlanBasedAgile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5138" y="1785938"/>
            <a:ext cx="573087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FEA491C-B280-49BB-BB22-10D4C78D8788}" type="slidenum">
              <a:rPr lang="ar-SA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3 Agile software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1540</TotalTime>
  <Words>1700</Words>
  <Application>Microsoft Office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SE9</vt:lpstr>
      <vt:lpstr>Chapter 3 – Agile Software Development</vt:lpstr>
      <vt:lpstr>Rapid software development</vt:lpstr>
      <vt:lpstr>Agile methods</vt:lpstr>
      <vt:lpstr>Agile manifesto </vt:lpstr>
      <vt:lpstr>The principles of agile methods </vt:lpstr>
      <vt:lpstr>Agile method applicability</vt:lpstr>
      <vt:lpstr>Problems with agile methods</vt:lpstr>
      <vt:lpstr>Plan-driven and agile development</vt:lpstr>
      <vt:lpstr>Plan-driven and agile specification </vt:lpstr>
      <vt:lpstr>Example of Agile process: Extreme programming (XP)</vt:lpstr>
      <vt:lpstr>XP and agile principles</vt:lpstr>
      <vt:lpstr>The XP Release Cycle </vt:lpstr>
      <vt:lpstr>Extreme Programming Practices (a) </vt:lpstr>
      <vt:lpstr>Extreme programming Practices (b)</vt:lpstr>
      <vt:lpstr>Requirements Scenarios</vt:lpstr>
      <vt:lpstr>A ‘prescribing medication’ story </vt:lpstr>
      <vt:lpstr>Examples of task cards for prescribing medication </vt:lpstr>
      <vt:lpstr>Refactoring</vt:lpstr>
      <vt:lpstr>Examples of refactoring</vt:lpstr>
      <vt:lpstr>Testing in XP</vt:lpstr>
      <vt:lpstr>Test-first development</vt:lpstr>
      <vt:lpstr>Customer involvement</vt:lpstr>
      <vt:lpstr>Test case description for dose checking </vt:lpstr>
      <vt:lpstr>Advantages of pair programming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3</dc:title>
  <dc:creator>Ian Sommerville</dc:creator>
  <cp:lastModifiedBy>zsharif</cp:lastModifiedBy>
  <cp:revision>60</cp:revision>
  <dcterms:created xsi:type="dcterms:W3CDTF">2010-01-06T20:28:26Z</dcterms:created>
  <dcterms:modified xsi:type="dcterms:W3CDTF">2011-10-09T09:59:18Z</dcterms:modified>
</cp:coreProperties>
</file>