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83"/>
  </p:notesMasterIdLst>
  <p:handoutMasterIdLst>
    <p:handoutMasterId r:id="rId84"/>
  </p:handoutMasterIdLst>
  <p:sldIdLst>
    <p:sldId id="256" r:id="rId2"/>
    <p:sldId id="276" r:id="rId3"/>
    <p:sldId id="277" r:id="rId4"/>
    <p:sldId id="278" r:id="rId5"/>
    <p:sldId id="279" r:id="rId6"/>
    <p:sldId id="280" r:id="rId7"/>
    <p:sldId id="257" r:id="rId8"/>
    <p:sldId id="258" r:id="rId9"/>
    <p:sldId id="281" r:id="rId10"/>
    <p:sldId id="282" r:id="rId11"/>
    <p:sldId id="283" r:id="rId12"/>
    <p:sldId id="285" r:id="rId13"/>
    <p:sldId id="286" r:id="rId14"/>
    <p:sldId id="287" r:id="rId15"/>
    <p:sldId id="259" r:id="rId16"/>
    <p:sldId id="288" r:id="rId17"/>
    <p:sldId id="310" r:id="rId18"/>
    <p:sldId id="260" r:id="rId19"/>
    <p:sldId id="289" r:id="rId20"/>
    <p:sldId id="311" r:id="rId21"/>
    <p:sldId id="261" r:id="rId22"/>
    <p:sldId id="316" r:id="rId23"/>
    <p:sldId id="317" r:id="rId24"/>
    <p:sldId id="318" r:id="rId25"/>
    <p:sldId id="312" r:id="rId26"/>
    <p:sldId id="313" r:id="rId27"/>
    <p:sldId id="291" r:id="rId28"/>
    <p:sldId id="314" r:id="rId29"/>
    <p:sldId id="262" r:id="rId30"/>
    <p:sldId id="319" r:id="rId31"/>
    <p:sldId id="264" r:id="rId32"/>
    <p:sldId id="315" r:id="rId33"/>
    <p:sldId id="320" r:id="rId34"/>
    <p:sldId id="265" r:id="rId35"/>
    <p:sldId id="338" r:id="rId36"/>
    <p:sldId id="321" r:id="rId37"/>
    <p:sldId id="324" r:id="rId38"/>
    <p:sldId id="323" r:id="rId39"/>
    <p:sldId id="266" r:id="rId40"/>
    <p:sldId id="322" r:id="rId41"/>
    <p:sldId id="325" r:id="rId42"/>
    <p:sldId id="332" r:id="rId43"/>
    <p:sldId id="331" r:id="rId44"/>
    <p:sldId id="326" r:id="rId45"/>
    <p:sldId id="268" r:id="rId46"/>
    <p:sldId id="302" r:id="rId47"/>
    <p:sldId id="269" r:id="rId48"/>
    <p:sldId id="303" r:id="rId49"/>
    <p:sldId id="333" r:id="rId50"/>
    <p:sldId id="270" r:id="rId51"/>
    <p:sldId id="340" r:id="rId52"/>
    <p:sldId id="339" r:id="rId53"/>
    <p:sldId id="341" r:id="rId54"/>
    <p:sldId id="342" r:id="rId55"/>
    <p:sldId id="335" r:id="rId56"/>
    <p:sldId id="343" r:id="rId57"/>
    <p:sldId id="344" r:id="rId58"/>
    <p:sldId id="336" r:id="rId59"/>
    <p:sldId id="345" r:id="rId60"/>
    <p:sldId id="346" r:id="rId61"/>
    <p:sldId id="305" r:id="rId62"/>
    <p:sldId id="271" r:id="rId63"/>
    <p:sldId id="306" r:id="rId64"/>
    <p:sldId id="272" r:id="rId65"/>
    <p:sldId id="292" r:id="rId66"/>
    <p:sldId id="294" r:id="rId67"/>
    <p:sldId id="293" r:id="rId68"/>
    <p:sldId id="273" r:id="rId69"/>
    <p:sldId id="295" r:id="rId70"/>
    <p:sldId id="296" r:id="rId71"/>
    <p:sldId id="297" r:id="rId72"/>
    <p:sldId id="298" r:id="rId73"/>
    <p:sldId id="299" r:id="rId74"/>
    <p:sldId id="301" r:id="rId75"/>
    <p:sldId id="347" r:id="rId76"/>
    <p:sldId id="348" r:id="rId77"/>
    <p:sldId id="274" r:id="rId78"/>
    <p:sldId id="349" r:id="rId79"/>
    <p:sldId id="350" r:id="rId80"/>
    <p:sldId id="275" r:id="rId81"/>
    <p:sldId id="309" r:id="rId8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92" d="100"/>
          <a:sy n="92" d="100"/>
        </p:scale>
        <p:origin x="-35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F359CE47-31F2-4BF8-81AD-FDB72994515D}" type="datetime1">
              <a:rPr lang="en-US"/>
              <a:pPr>
                <a:defRPr/>
              </a:pPr>
              <a:t>10/17/2011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722E380-4721-404B-A1B0-A3D2B848B577}" type="slidenum">
              <a:rPr lang="ar-SA"/>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1EFD35A4-683A-469C-9980-99DFB5DB6802}" type="datetime1">
              <a:rPr lang="en-US"/>
              <a:pPr>
                <a:defRPr/>
              </a:pPr>
              <a:t>10/17/2011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CC25BFD-9927-48D4-9B3B-1827D2048E80}" type="slidenum">
              <a:rPr lang="ar-SA"/>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569BC28-FDFD-4E41-B6ED-3DB6CBD9BD63}" type="datetime1">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fld id="{B9209E3B-AC5E-4554-98F6-7AB14002D98A}"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5CFB91-6CBF-4D1F-BD01-C825438D3B71}" type="datetime1">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fld id="{9F5FFCBF-BA1F-40D2-B127-8AA2F16913EC}"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DBF636-E5CF-450C-989B-D81E0FBF287A}" type="datetime1">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fld id="{978AD1BF-887D-4EFD-8E1E-D9F351873F41}"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B14B5C1-62F0-4D3A-832F-34F02B1DD699}" type="datetime1">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fld id="{AF08B929-590F-4EA4-A75D-78086D9B9040}"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3D73D8-3021-4B2F-BFC5-B3F8026DF746}" type="datetime1">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fld id="{0EF0A0B0-766F-419E-BC56-59598978A1C6}"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8478DE-224E-4B72-8027-5792129398E2}" type="datetime1">
              <a:rPr lang="en-US"/>
              <a:pPr>
                <a:defRPr/>
              </a:pPr>
              <a:t>10/17/2011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7" name="Slide Number Placeholder 5"/>
          <p:cNvSpPr>
            <a:spLocks noGrp="1"/>
          </p:cNvSpPr>
          <p:nvPr>
            <p:ph type="sldNum" sz="quarter" idx="12"/>
          </p:nvPr>
        </p:nvSpPr>
        <p:spPr/>
        <p:txBody>
          <a:bodyPr/>
          <a:lstStyle>
            <a:lvl1pPr>
              <a:defRPr/>
            </a:lvl1pPr>
          </a:lstStyle>
          <a:p>
            <a:fld id="{6F7E9896-2209-4C2C-8C9B-54B73C48A576}"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A0749A-95CF-4FE9-9D15-937CF20507D2}" type="datetime1">
              <a:rPr lang="en-US"/>
              <a:pPr>
                <a:defRPr/>
              </a:pPr>
              <a:t>10/17/2011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9" name="Slide Number Placeholder 5"/>
          <p:cNvSpPr>
            <a:spLocks noGrp="1"/>
          </p:cNvSpPr>
          <p:nvPr>
            <p:ph type="sldNum" sz="quarter" idx="12"/>
          </p:nvPr>
        </p:nvSpPr>
        <p:spPr/>
        <p:txBody>
          <a:bodyPr/>
          <a:lstStyle>
            <a:lvl1pPr>
              <a:defRPr/>
            </a:lvl1pPr>
          </a:lstStyle>
          <a:p>
            <a:fld id="{E1B5D3AC-0F41-4A25-8FC5-5F126B0DB18C}"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5980DC-5888-441D-BC5B-BBB46C481BB4}" type="datetime1">
              <a:rPr lang="en-US"/>
              <a:pPr>
                <a:defRPr/>
              </a:pPr>
              <a:t>10/17/2011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5" name="Slide Number Placeholder 5"/>
          <p:cNvSpPr>
            <a:spLocks noGrp="1"/>
          </p:cNvSpPr>
          <p:nvPr>
            <p:ph type="sldNum" sz="quarter" idx="12"/>
          </p:nvPr>
        </p:nvSpPr>
        <p:spPr/>
        <p:txBody>
          <a:bodyPr/>
          <a:lstStyle>
            <a:lvl1pPr>
              <a:defRPr/>
            </a:lvl1pPr>
          </a:lstStyle>
          <a:p>
            <a:fld id="{4DB59265-F302-4E78-9B12-4B1458C8DD39}"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26D46-EEBE-4080-99AC-76D9A5CE741E}" type="datetime1">
              <a:rPr lang="en-US"/>
              <a:pPr>
                <a:defRPr/>
              </a:pPr>
              <a:t>10/17/2011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4" name="Slide Number Placeholder 5"/>
          <p:cNvSpPr>
            <a:spLocks noGrp="1"/>
          </p:cNvSpPr>
          <p:nvPr>
            <p:ph type="sldNum" sz="quarter" idx="12"/>
          </p:nvPr>
        </p:nvSpPr>
        <p:spPr/>
        <p:txBody>
          <a:bodyPr/>
          <a:lstStyle>
            <a:lvl1pPr>
              <a:defRPr/>
            </a:lvl1pPr>
          </a:lstStyle>
          <a:p>
            <a:fld id="{B8E44259-907C-41BA-98FF-A06A140CC5C7}"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4FEACB-3EE5-4803-8C2C-3DA567F8A7B0}" type="datetime1">
              <a:rPr lang="en-US"/>
              <a:pPr>
                <a:defRPr/>
              </a:pPr>
              <a:t>10/17/2011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7" name="Slide Number Placeholder 5"/>
          <p:cNvSpPr>
            <a:spLocks noGrp="1"/>
          </p:cNvSpPr>
          <p:nvPr>
            <p:ph type="sldNum" sz="quarter" idx="12"/>
          </p:nvPr>
        </p:nvSpPr>
        <p:spPr/>
        <p:txBody>
          <a:bodyPr/>
          <a:lstStyle>
            <a:lvl1pPr>
              <a:defRPr/>
            </a:lvl1pPr>
          </a:lstStyle>
          <a:p>
            <a:fld id="{4BF3C423-1384-49DA-B013-5FF2F8997B6D}"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138827-C4C2-4A30-A2C5-5FCCFD349084}" type="datetime1">
              <a:rPr lang="en-US"/>
              <a:pPr>
                <a:defRPr/>
              </a:pPr>
              <a:t>10/17/2011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7" name="Slide Number Placeholder 5"/>
          <p:cNvSpPr>
            <a:spLocks noGrp="1"/>
          </p:cNvSpPr>
          <p:nvPr>
            <p:ph type="sldNum" sz="quarter" idx="12"/>
          </p:nvPr>
        </p:nvSpPr>
        <p:spPr/>
        <p:txBody>
          <a:bodyPr/>
          <a:lstStyle>
            <a:lvl1pPr>
              <a:defRPr/>
            </a:lvl1pPr>
          </a:lstStyle>
          <a:p>
            <a:fld id="{4D1EA0DE-A9AA-4983-AEE7-E36618A3A276}"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72929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BD511831-055C-4A0B-9138-34AEEE7AF914}" type="datetime1">
              <a:rPr lang="en-US"/>
              <a:pPr>
                <a:defRPr/>
              </a:pPr>
              <a:t>10/17/2011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Chapter 4 Requirements engineering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ADA0AD7-3FE2-4E9F-8F01-0D8C9C4AFF33}" type="slidenum">
              <a:rPr lang="ar-SA"/>
              <a:pPr/>
              <a:t>‹#›</a:t>
            </a:fld>
            <a:endParaRPr lang="en-US"/>
          </a:p>
        </p:txBody>
      </p:sp>
      <p:pic>
        <p:nvPicPr>
          <p:cNvPr id="5126" name="Picture 6" descr="Cover.jpg"/>
          <p:cNvPicPr>
            <a:picLocks noChangeAspect="1"/>
          </p:cNvPicPr>
          <p:nvPr/>
        </p:nvPicPr>
        <p:blipFill>
          <a:blip r:embed="rId13"/>
          <a:srcRect/>
          <a:stretch>
            <a:fillRect/>
          </a:stretch>
        </p:blipFill>
        <p:spPr bwMode="auto">
          <a:xfrm>
            <a:off x="7750175" y="287338"/>
            <a:ext cx="923925" cy="1143000"/>
          </a:xfrm>
          <a:prstGeom prst="rect">
            <a:avLst/>
          </a:prstGeom>
          <a:noFill/>
          <a:ln w="9525">
            <a:noFill/>
            <a:miter lim="800000"/>
            <a:headEnd/>
            <a:tailEnd/>
          </a:ln>
        </p:spPr>
      </p:pic>
      <p:cxnSp>
        <p:nvCxnSpPr>
          <p:cNvPr id="9" name="Straight Connector 8"/>
          <p:cNvCxnSpPr/>
          <p:nvPr/>
        </p:nvCxnSpPr>
        <p:spPr>
          <a:xfrm>
            <a:off x="457200" y="1419225"/>
            <a:ext cx="730567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457200" rtl="0" eaLnBrk="0" fontAlgn="base" hangingPunct="0">
        <a:spcBef>
          <a:spcPct val="0"/>
        </a:spcBef>
        <a:spcAft>
          <a:spcPct val="0"/>
        </a:spcAft>
        <a:defRPr sz="2400" b="1" kern="1200">
          <a:solidFill>
            <a:srgbClr val="46424D"/>
          </a:solidFill>
          <a:latin typeface="Arial"/>
          <a:ea typeface="MS PGothic" pitchFamily="34" charset="-128"/>
          <a:cs typeface="Arial"/>
        </a:defRPr>
      </a:lvl1pPr>
      <a:lvl2pPr algn="l" defTabSz="457200" rtl="0" eaLnBrk="0" fontAlgn="base" hangingPunct="0">
        <a:spcBef>
          <a:spcPct val="0"/>
        </a:spcBef>
        <a:spcAft>
          <a:spcPct val="0"/>
        </a:spcAft>
        <a:defRPr sz="2400" b="1">
          <a:solidFill>
            <a:srgbClr val="46424D"/>
          </a:solidFill>
          <a:latin typeface="Arial" charset="0"/>
          <a:ea typeface="MS PGothic" pitchFamily="34" charset="-128"/>
          <a:cs typeface="Arial" charset="0"/>
        </a:defRPr>
      </a:lvl2pPr>
      <a:lvl3pPr algn="l" defTabSz="457200" rtl="0" eaLnBrk="0" fontAlgn="base" hangingPunct="0">
        <a:spcBef>
          <a:spcPct val="0"/>
        </a:spcBef>
        <a:spcAft>
          <a:spcPct val="0"/>
        </a:spcAft>
        <a:defRPr sz="2400" b="1">
          <a:solidFill>
            <a:srgbClr val="46424D"/>
          </a:solidFill>
          <a:latin typeface="Arial" charset="0"/>
          <a:ea typeface="MS PGothic" pitchFamily="34" charset="-128"/>
          <a:cs typeface="Arial" charset="0"/>
        </a:defRPr>
      </a:lvl3pPr>
      <a:lvl4pPr algn="l" defTabSz="457200" rtl="0" eaLnBrk="0" fontAlgn="base" hangingPunct="0">
        <a:spcBef>
          <a:spcPct val="0"/>
        </a:spcBef>
        <a:spcAft>
          <a:spcPct val="0"/>
        </a:spcAft>
        <a:defRPr sz="2400" b="1">
          <a:solidFill>
            <a:srgbClr val="46424D"/>
          </a:solidFill>
          <a:latin typeface="Arial" charset="0"/>
          <a:ea typeface="MS PGothic" pitchFamily="34" charset="-128"/>
          <a:cs typeface="Arial" charset="0"/>
        </a:defRPr>
      </a:lvl4pPr>
      <a:lvl5pPr algn="l" defTabSz="457200" rtl="0" eaLnBrk="0" fontAlgn="base" hangingPunct="0">
        <a:spcBef>
          <a:spcPct val="0"/>
        </a:spcBef>
        <a:spcAft>
          <a:spcPct val="0"/>
        </a:spcAft>
        <a:defRPr sz="2400" b="1">
          <a:solidFill>
            <a:srgbClr val="46424D"/>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pitchFamily="34" charset="0"/>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pPr eaLnBrk="1" hangingPunct="1"/>
            <a:r>
              <a:rPr lang="en-US" smtClean="0">
                <a:latin typeface="Arial" pitchFamily="34" charset="0"/>
                <a:cs typeface="Arial" pitchFamily="34" charset="0"/>
              </a:rPr>
              <a:t>Chapter 4 – Requirements Engineering</a:t>
            </a:r>
          </a:p>
        </p:txBody>
      </p:sp>
      <p:sp>
        <p:nvSpPr>
          <p:cNvPr id="3" name="Subtitle 2"/>
          <p:cNvSpPr>
            <a:spLocks noGrp="1"/>
          </p:cNvSpPr>
          <p:nvPr>
            <p:ph type="subTitle" idx="1"/>
          </p:nvPr>
        </p:nvSpPr>
        <p:spPr/>
        <p:txBody>
          <a:bodyPr/>
          <a:lstStyle/>
          <a:p>
            <a:pPr eaLnBrk="1" fontAlgn="auto" hangingPunct="1">
              <a:spcAft>
                <a:spcPts val="0"/>
              </a:spcAft>
              <a:buFont typeface="Arial"/>
              <a:buNone/>
              <a:defRPr/>
            </a:pPr>
            <a:r>
              <a:rPr lang="en-US" dirty="0" smtClean="0">
                <a:ea typeface="+mn-ea"/>
                <a:cs typeface="+mn-cs"/>
              </a:rPr>
              <a:t>Lecture 1</a:t>
            </a:r>
            <a:endParaRPr lang="en-US" dirty="0">
              <a:ea typeface="+mn-ea"/>
              <a:cs typeface="+mn-cs"/>
            </a:endParaRPr>
          </a:p>
        </p:txBody>
      </p:sp>
      <p:sp>
        <p:nvSpPr>
          <p:cNvPr id="6148" name="Slide Number Placeholder 3"/>
          <p:cNvSpPr>
            <a:spLocks noGrp="1"/>
          </p:cNvSpPr>
          <p:nvPr>
            <p:ph type="sldNum" sz="quarter" idx="12"/>
          </p:nvPr>
        </p:nvSpPr>
        <p:spPr bwMode="auto">
          <a:noFill/>
          <a:ln>
            <a:miter lim="800000"/>
            <a:headEnd/>
            <a:tailEnd/>
          </a:ln>
        </p:spPr>
        <p:txBody>
          <a:bodyPr/>
          <a:lstStyle/>
          <a:p>
            <a:fld id="{8592BF29-4317-4CEF-8F95-3F3F3D0986BF}" type="slidenum">
              <a:rPr lang="ar-SA"/>
              <a:pPr/>
              <a:t>1</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2800" dirty="0" smtClean="0">
                <a:latin typeface="Arial" pitchFamily="34" charset="0"/>
                <a:cs typeface="Arial" pitchFamily="34" charset="0"/>
              </a:rPr>
              <a:t>Functional requirements</a:t>
            </a:r>
          </a:p>
        </p:txBody>
      </p:sp>
      <p:sp>
        <p:nvSpPr>
          <p:cNvPr id="15363"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GB" dirty="0" smtClean="0">
                <a:latin typeface="Arial" pitchFamily="34" charset="0"/>
                <a:cs typeface="Arial" pitchFamily="34" charset="0"/>
              </a:rPr>
              <a:t>Describe functionality or system services.</a:t>
            </a:r>
          </a:p>
          <a:p>
            <a:pPr eaLnBrk="1" hangingPunct="1">
              <a:buFont typeface="Wingdings" pitchFamily="2" charset="2"/>
              <a:buChar char="²"/>
            </a:pPr>
            <a:r>
              <a:rPr lang="en-GB" dirty="0" smtClean="0">
                <a:latin typeface="Arial" pitchFamily="34" charset="0"/>
                <a:cs typeface="Arial" pitchFamily="34" charset="0"/>
              </a:rPr>
              <a:t>Depend on the </a:t>
            </a:r>
            <a:r>
              <a:rPr lang="en-GB" u="sng" dirty="0" smtClean="0">
                <a:latin typeface="Arial" pitchFamily="34" charset="0"/>
                <a:cs typeface="Arial" pitchFamily="34" charset="0"/>
              </a:rPr>
              <a:t>type of software</a:t>
            </a:r>
            <a:r>
              <a:rPr lang="en-GB" dirty="0" smtClean="0">
                <a:latin typeface="Arial" pitchFamily="34" charset="0"/>
                <a:cs typeface="Arial" pitchFamily="34" charset="0"/>
              </a:rPr>
              <a:t>, </a:t>
            </a:r>
            <a:r>
              <a:rPr lang="en-GB" u="sng" dirty="0" smtClean="0">
                <a:latin typeface="Arial" pitchFamily="34" charset="0"/>
                <a:cs typeface="Arial" pitchFamily="34" charset="0"/>
              </a:rPr>
              <a:t>expected users</a:t>
            </a:r>
            <a:r>
              <a:rPr lang="en-GB" dirty="0" smtClean="0">
                <a:latin typeface="Arial" pitchFamily="34" charset="0"/>
                <a:cs typeface="Arial" pitchFamily="34" charset="0"/>
              </a:rPr>
              <a:t>, and the </a:t>
            </a:r>
            <a:r>
              <a:rPr lang="en-GB" u="sng" dirty="0" smtClean="0">
                <a:latin typeface="Arial" pitchFamily="34" charset="0"/>
                <a:cs typeface="Arial" pitchFamily="34" charset="0"/>
              </a:rPr>
              <a:t>type of system where the software is used</a:t>
            </a:r>
            <a:r>
              <a:rPr lang="en-GB" dirty="0" smtClean="0">
                <a:latin typeface="Arial" pitchFamily="34" charset="0"/>
                <a:cs typeface="Arial" pitchFamily="34" charset="0"/>
              </a:rPr>
              <a:t>.</a:t>
            </a:r>
          </a:p>
          <a:p>
            <a:pPr eaLnBrk="1" hangingPunct="1">
              <a:buFont typeface="Wingdings" pitchFamily="2" charset="2"/>
              <a:buChar char="²"/>
            </a:pPr>
            <a:r>
              <a:rPr lang="en-GB" u="sng" dirty="0" smtClean="0">
                <a:latin typeface="Arial" pitchFamily="34" charset="0"/>
                <a:cs typeface="Arial" pitchFamily="34" charset="0"/>
              </a:rPr>
              <a:t>Functional </a:t>
            </a:r>
            <a:r>
              <a:rPr lang="en-GB" u="sng" dirty="0" smtClean="0">
                <a:solidFill>
                  <a:srgbClr val="FF0000"/>
                </a:solidFill>
                <a:latin typeface="Arial" pitchFamily="34" charset="0"/>
                <a:cs typeface="Arial" pitchFamily="34" charset="0"/>
              </a:rPr>
              <a:t>user</a:t>
            </a:r>
            <a:r>
              <a:rPr lang="en-GB" u="sng" dirty="0" smtClean="0">
                <a:latin typeface="Arial" pitchFamily="34" charset="0"/>
                <a:cs typeface="Arial" pitchFamily="34" charset="0"/>
              </a:rPr>
              <a:t> requirements </a:t>
            </a:r>
            <a:r>
              <a:rPr lang="en-GB" dirty="0" smtClean="0">
                <a:latin typeface="Arial" pitchFamily="34" charset="0"/>
                <a:cs typeface="Arial" pitchFamily="34" charset="0"/>
              </a:rPr>
              <a:t>may be high-level statements of what the system should do.</a:t>
            </a:r>
          </a:p>
          <a:p>
            <a:pPr eaLnBrk="1" hangingPunct="1">
              <a:buFont typeface="Wingdings" pitchFamily="2" charset="2"/>
              <a:buChar char="²"/>
            </a:pPr>
            <a:r>
              <a:rPr lang="en-GB" u="sng" dirty="0" smtClean="0">
                <a:latin typeface="Arial" pitchFamily="34" charset="0"/>
                <a:cs typeface="Arial" pitchFamily="34" charset="0"/>
              </a:rPr>
              <a:t>Functional </a:t>
            </a:r>
            <a:r>
              <a:rPr lang="en-GB" u="sng" dirty="0" smtClean="0">
                <a:solidFill>
                  <a:srgbClr val="FF0000"/>
                </a:solidFill>
                <a:latin typeface="Arial" pitchFamily="34" charset="0"/>
                <a:cs typeface="Arial" pitchFamily="34" charset="0"/>
              </a:rPr>
              <a:t>system</a:t>
            </a:r>
            <a:r>
              <a:rPr lang="en-GB" u="sng" dirty="0" smtClean="0">
                <a:latin typeface="Arial" pitchFamily="34" charset="0"/>
                <a:cs typeface="Arial" pitchFamily="34" charset="0"/>
              </a:rPr>
              <a:t> requirements </a:t>
            </a:r>
            <a:r>
              <a:rPr lang="en-GB" dirty="0" smtClean="0">
                <a:latin typeface="Arial" pitchFamily="34" charset="0"/>
                <a:cs typeface="Arial" pitchFamily="34" charset="0"/>
              </a:rPr>
              <a:t>should describe the system services in detail.</a:t>
            </a:r>
          </a:p>
        </p:txBody>
      </p:sp>
      <p:sp>
        <p:nvSpPr>
          <p:cNvPr id="15364" name="Slide Number Placeholder 3"/>
          <p:cNvSpPr>
            <a:spLocks noGrp="1"/>
          </p:cNvSpPr>
          <p:nvPr>
            <p:ph type="sldNum" sz="quarter" idx="12"/>
          </p:nvPr>
        </p:nvSpPr>
        <p:spPr bwMode="auto">
          <a:noFill/>
          <a:ln>
            <a:miter lim="800000"/>
            <a:headEnd/>
            <a:tailEnd/>
          </a:ln>
        </p:spPr>
        <p:txBody>
          <a:bodyPr/>
          <a:lstStyle/>
          <a:p>
            <a:fld id="{CF0D0CDA-DE4A-4B5A-871B-4D344F9DE570}" type="slidenum">
              <a:rPr lang="ar-SA"/>
              <a:pPr/>
              <a:t>10</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2800" dirty="0" smtClean="0">
                <a:latin typeface="Arial" pitchFamily="34" charset="0"/>
                <a:cs typeface="Arial" pitchFamily="34" charset="0"/>
              </a:rPr>
              <a:t>Functional requirements for </a:t>
            </a:r>
            <a:br>
              <a:rPr lang="en-US" sz="2800" dirty="0" smtClean="0">
                <a:latin typeface="Arial" pitchFamily="34" charset="0"/>
                <a:cs typeface="Arial" pitchFamily="34" charset="0"/>
              </a:rPr>
            </a:br>
            <a:r>
              <a:rPr lang="en-US" sz="2800" dirty="0" smtClean="0">
                <a:latin typeface="Arial" pitchFamily="34" charset="0"/>
                <a:cs typeface="Arial" pitchFamily="34" charset="0"/>
              </a:rPr>
              <a:t>the MHC-PMS </a:t>
            </a:r>
            <a:r>
              <a:rPr lang="en-US" sz="2800" b="0" dirty="0" smtClean="0">
                <a:latin typeface="Arial" pitchFamily="34" charset="0"/>
                <a:cs typeface="Arial" pitchFamily="34" charset="0"/>
              </a:rPr>
              <a:t>(</a:t>
            </a:r>
            <a:r>
              <a:rPr lang="en-US" sz="2800" b="0" i="1" dirty="0" smtClean="0">
                <a:latin typeface="Arial" pitchFamily="34" charset="0"/>
                <a:cs typeface="Arial" pitchFamily="34" charset="0"/>
              </a:rPr>
              <a:t>examples</a:t>
            </a:r>
            <a:r>
              <a:rPr lang="en-US" sz="2800" b="0" dirty="0" smtClean="0">
                <a:latin typeface="Arial" pitchFamily="34" charset="0"/>
                <a:cs typeface="Arial" pitchFamily="34" charset="0"/>
              </a:rPr>
              <a:t>)</a:t>
            </a:r>
          </a:p>
        </p:txBody>
      </p:sp>
      <p:sp>
        <p:nvSpPr>
          <p:cNvPr id="16387"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buFont typeface="+mj-lt"/>
              <a:buAutoNum type="arabicPeriod"/>
            </a:pPr>
            <a:r>
              <a:rPr lang="en-US" dirty="0" smtClean="0">
                <a:latin typeface="Arial" pitchFamily="34" charset="0"/>
                <a:cs typeface="Arial" pitchFamily="34" charset="0"/>
              </a:rPr>
              <a:t>A user shall be able to </a:t>
            </a:r>
            <a:r>
              <a:rPr lang="en-US" u="sng" dirty="0" smtClean="0">
                <a:latin typeface="Arial" pitchFamily="34" charset="0"/>
                <a:cs typeface="Arial" pitchFamily="34" charset="0"/>
              </a:rPr>
              <a:t>search</a:t>
            </a:r>
            <a:r>
              <a:rPr lang="en-US" dirty="0" smtClean="0">
                <a:latin typeface="Arial" pitchFamily="34" charset="0"/>
                <a:cs typeface="Arial" pitchFamily="34" charset="0"/>
              </a:rPr>
              <a:t> the appointments lists for all clinics.</a:t>
            </a:r>
            <a:endParaRPr lang="en-GB" dirty="0" smtClean="0">
              <a:latin typeface="Arial" pitchFamily="34" charset="0"/>
              <a:cs typeface="Arial" pitchFamily="34" charset="0"/>
            </a:endParaRPr>
          </a:p>
          <a:p>
            <a:pPr marL="457200" indent="-457200" eaLnBrk="1" hangingPunct="1">
              <a:buFont typeface="+mj-lt"/>
              <a:buAutoNum type="arabicPeriod"/>
            </a:pPr>
            <a:r>
              <a:rPr lang="en-US" dirty="0" smtClean="0">
                <a:latin typeface="Arial" pitchFamily="34" charset="0"/>
                <a:cs typeface="Arial" pitchFamily="34" charset="0"/>
              </a:rPr>
              <a:t>The system shall generate each day, for each clinic, a list of patients who are expected to attend appointments that day. </a:t>
            </a:r>
            <a:endParaRPr lang="en-GB" dirty="0" smtClean="0">
              <a:latin typeface="Arial" pitchFamily="34" charset="0"/>
              <a:cs typeface="Arial" pitchFamily="34" charset="0"/>
            </a:endParaRPr>
          </a:p>
          <a:p>
            <a:pPr marL="457200" indent="-457200" eaLnBrk="1" hangingPunct="1">
              <a:buFont typeface="+mj-lt"/>
              <a:buAutoNum type="arabicPeriod"/>
            </a:pPr>
            <a:r>
              <a:rPr lang="en-US" dirty="0" smtClean="0">
                <a:latin typeface="Arial" pitchFamily="34" charset="0"/>
                <a:cs typeface="Arial" pitchFamily="34" charset="0"/>
              </a:rPr>
              <a:t>Each staff member using the system shall be uniquely identified by his or her 8-digit employee number.</a:t>
            </a:r>
            <a:r>
              <a:rPr lang="en-GB" dirty="0" smtClean="0">
                <a:latin typeface="Arial" pitchFamily="34" charset="0"/>
                <a:cs typeface="Arial" pitchFamily="34" charset="0"/>
              </a:rPr>
              <a:t> </a:t>
            </a:r>
            <a:endParaRPr lang="en-US" dirty="0" smtClean="0">
              <a:latin typeface="Arial" pitchFamily="34" charset="0"/>
              <a:cs typeface="Arial" pitchFamily="34" charset="0"/>
            </a:endParaRPr>
          </a:p>
        </p:txBody>
      </p:sp>
      <p:sp>
        <p:nvSpPr>
          <p:cNvPr id="16388" name="Slide Number Placeholder 3"/>
          <p:cNvSpPr>
            <a:spLocks noGrp="1"/>
          </p:cNvSpPr>
          <p:nvPr>
            <p:ph type="sldNum" sz="quarter" idx="12"/>
          </p:nvPr>
        </p:nvSpPr>
        <p:spPr bwMode="auto">
          <a:noFill/>
          <a:ln>
            <a:miter lim="800000"/>
            <a:headEnd/>
            <a:tailEnd/>
          </a:ln>
        </p:spPr>
        <p:txBody>
          <a:bodyPr/>
          <a:lstStyle/>
          <a:p>
            <a:fld id="{3595DC5B-6A5C-4BD1-8A61-274DA3131CEC}" type="slidenum">
              <a:rPr lang="ar-SA"/>
              <a:pPr/>
              <a:t>11</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z="2800" dirty="0" smtClean="0">
                <a:latin typeface="Arial" pitchFamily="34" charset="0"/>
                <a:cs typeface="Arial" pitchFamily="34" charset="0"/>
              </a:rPr>
              <a:t>Requirements imprecision (ambiguity)</a:t>
            </a:r>
          </a:p>
        </p:txBody>
      </p:sp>
      <p:sp>
        <p:nvSpPr>
          <p:cNvPr id="17411"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GB" dirty="0" smtClean="0">
                <a:latin typeface="Arial" pitchFamily="34" charset="0"/>
                <a:cs typeface="Arial" pitchFamily="34" charset="0"/>
              </a:rPr>
              <a:t>Problems arise when requirements are not precisely stated.</a:t>
            </a:r>
          </a:p>
          <a:p>
            <a:pPr eaLnBrk="1" hangingPunct="1">
              <a:buFont typeface="Wingdings" pitchFamily="2" charset="2"/>
              <a:buChar char="²"/>
            </a:pPr>
            <a:r>
              <a:rPr lang="en-GB" dirty="0" smtClean="0">
                <a:latin typeface="Arial" pitchFamily="34" charset="0"/>
                <a:cs typeface="Arial" pitchFamily="34" charset="0"/>
              </a:rPr>
              <a:t>Ambiguous requirements may be interpreted in different ways by developers and users.</a:t>
            </a:r>
          </a:p>
          <a:p>
            <a:pPr eaLnBrk="1" hangingPunct="1">
              <a:buFont typeface="Wingdings" pitchFamily="2" charset="2"/>
              <a:buChar char="²"/>
            </a:pPr>
            <a:r>
              <a:rPr lang="en-GB" dirty="0" smtClean="0">
                <a:latin typeface="Arial" pitchFamily="34" charset="0"/>
                <a:cs typeface="Arial" pitchFamily="34" charset="0"/>
              </a:rPr>
              <a:t>Consider the term ‘</a:t>
            </a:r>
            <a:r>
              <a:rPr lang="en-GB" b="1" u="sng" dirty="0" smtClean="0">
                <a:latin typeface="Arial" pitchFamily="34" charset="0"/>
                <a:cs typeface="Arial" pitchFamily="34" charset="0"/>
              </a:rPr>
              <a:t>search</a:t>
            </a:r>
            <a:r>
              <a:rPr lang="en-GB" dirty="0" smtClean="0">
                <a:latin typeface="Arial" pitchFamily="34" charset="0"/>
                <a:cs typeface="Arial" pitchFamily="34" charset="0"/>
              </a:rPr>
              <a:t>’ in requirement 1</a:t>
            </a:r>
          </a:p>
          <a:p>
            <a:pPr lvl="1" eaLnBrk="1" hangingPunct="1">
              <a:buFont typeface="Wingdings" pitchFamily="2" charset="2"/>
              <a:buChar char="§"/>
            </a:pPr>
            <a:r>
              <a:rPr lang="en-GB" dirty="0" smtClean="0">
                <a:latin typeface="Arial" pitchFamily="34" charset="0"/>
                <a:cs typeface="Arial" pitchFamily="34" charset="0"/>
              </a:rPr>
              <a:t>User intention – search for a patient name across all appointments in all clinics;</a:t>
            </a:r>
          </a:p>
          <a:p>
            <a:pPr lvl="1" eaLnBrk="1" hangingPunct="1">
              <a:buFont typeface="Wingdings" pitchFamily="2" charset="2"/>
              <a:buChar char="§"/>
            </a:pPr>
            <a:r>
              <a:rPr lang="en-GB" dirty="0" smtClean="0">
                <a:latin typeface="Arial" pitchFamily="34" charset="0"/>
                <a:cs typeface="Arial" pitchFamily="34" charset="0"/>
              </a:rPr>
              <a:t>Developer interpretation – search for a patient name in an individual clinic. User chooses clinic then search.</a:t>
            </a:r>
          </a:p>
        </p:txBody>
      </p:sp>
      <p:sp>
        <p:nvSpPr>
          <p:cNvPr id="17412" name="Slide Number Placeholder 3"/>
          <p:cNvSpPr>
            <a:spLocks noGrp="1"/>
          </p:cNvSpPr>
          <p:nvPr>
            <p:ph type="sldNum" sz="quarter" idx="12"/>
          </p:nvPr>
        </p:nvSpPr>
        <p:spPr bwMode="auto">
          <a:noFill/>
          <a:ln>
            <a:miter lim="800000"/>
            <a:headEnd/>
            <a:tailEnd/>
          </a:ln>
        </p:spPr>
        <p:txBody>
          <a:bodyPr/>
          <a:lstStyle/>
          <a:p>
            <a:fld id="{F7F2C7D8-FCCB-4D9B-9B1F-0E4CA64C2D8D}" type="slidenum">
              <a:rPr lang="ar-SA"/>
              <a:pPr/>
              <a:t>12</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2800" dirty="0" smtClean="0">
                <a:latin typeface="Arial" pitchFamily="34" charset="0"/>
                <a:cs typeface="Arial" pitchFamily="34" charset="0"/>
              </a:rPr>
              <a:t>Requirements</a:t>
            </a:r>
            <a:r>
              <a:rPr lang="en-GB" dirty="0" smtClean="0">
                <a:latin typeface="Arial" pitchFamily="34" charset="0"/>
                <a:cs typeface="Arial" pitchFamily="34" charset="0"/>
              </a:rPr>
              <a:t> completeness and consistency</a:t>
            </a:r>
          </a:p>
        </p:txBody>
      </p:sp>
      <p:sp>
        <p:nvSpPr>
          <p:cNvPr id="18435"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GB" b="1" dirty="0" smtClean="0">
                <a:latin typeface="Arial" pitchFamily="34" charset="0"/>
                <a:cs typeface="Arial" pitchFamily="34" charset="0"/>
              </a:rPr>
              <a:t>In principle</a:t>
            </a:r>
            <a:r>
              <a:rPr lang="en-GB" dirty="0" smtClean="0">
                <a:latin typeface="Arial" pitchFamily="34" charset="0"/>
                <a:cs typeface="Arial" pitchFamily="34" charset="0"/>
              </a:rPr>
              <a:t>, requirements should be both </a:t>
            </a:r>
            <a:r>
              <a:rPr lang="en-GB" u="sng" dirty="0" smtClean="0">
                <a:latin typeface="Arial" pitchFamily="34" charset="0"/>
                <a:cs typeface="Arial" pitchFamily="34" charset="0"/>
              </a:rPr>
              <a:t>complete</a:t>
            </a:r>
            <a:r>
              <a:rPr lang="en-GB" dirty="0" smtClean="0">
                <a:latin typeface="Arial" pitchFamily="34" charset="0"/>
                <a:cs typeface="Arial" pitchFamily="34" charset="0"/>
              </a:rPr>
              <a:t> and </a:t>
            </a:r>
            <a:r>
              <a:rPr lang="en-GB" u="sng" dirty="0" smtClean="0">
                <a:latin typeface="Arial" pitchFamily="34" charset="0"/>
                <a:cs typeface="Arial" pitchFamily="34" charset="0"/>
              </a:rPr>
              <a:t>consistent</a:t>
            </a:r>
            <a:r>
              <a:rPr lang="en-GB" dirty="0" smtClean="0">
                <a:latin typeface="Arial" pitchFamily="34" charset="0"/>
                <a:cs typeface="Arial" pitchFamily="34" charset="0"/>
              </a:rPr>
              <a:t>.</a:t>
            </a:r>
          </a:p>
          <a:p>
            <a:pPr eaLnBrk="1" hangingPunct="1">
              <a:buFont typeface="Wingdings" pitchFamily="2" charset="2"/>
              <a:buChar char="²"/>
            </a:pPr>
            <a:r>
              <a:rPr lang="en-GB" dirty="0" smtClean="0">
                <a:latin typeface="Arial" pitchFamily="34" charset="0"/>
                <a:cs typeface="Arial" pitchFamily="34" charset="0"/>
              </a:rPr>
              <a:t>Complete</a:t>
            </a:r>
          </a:p>
          <a:p>
            <a:pPr lvl="1" eaLnBrk="1" hangingPunct="1">
              <a:buFont typeface="Wingdings" pitchFamily="2" charset="2"/>
              <a:buChar char="§"/>
            </a:pPr>
            <a:r>
              <a:rPr lang="en-GB" dirty="0" smtClean="0">
                <a:latin typeface="Arial" pitchFamily="34" charset="0"/>
                <a:cs typeface="Arial" pitchFamily="34" charset="0"/>
              </a:rPr>
              <a:t>They should include descriptions of all facilities required.</a:t>
            </a:r>
          </a:p>
          <a:p>
            <a:pPr eaLnBrk="1" hangingPunct="1">
              <a:buFont typeface="Wingdings" pitchFamily="2" charset="2"/>
              <a:buChar char="²"/>
            </a:pPr>
            <a:r>
              <a:rPr lang="en-GB" dirty="0" smtClean="0">
                <a:latin typeface="Arial" pitchFamily="34" charset="0"/>
                <a:cs typeface="Arial" pitchFamily="34" charset="0"/>
              </a:rPr>
              <a:t>Consistent</a:t>
            </a:r>
          </a:p>
          <a:p>
            <a:pPr lvl="1" eaLnBrk="1" hangingPunct="1">
              <a:buFont typeface="Wingdings" pitchFamily="2" charset="2"/>
              <a:buChar char="§"/>
            </a:pPr>
            <a:r>
              <a:rPr lang="en-GB" dirty="0" smtClean="0">
                <a:latin typeface="Arial" pitchFamily="34" charset="0"/>
                <a:cs typeface="Arial" pitchFamily="34" charset="0"/>
              </a:rPr>
              <a:t>There should be no conflicts or contradictions in the descriptions of the system facilities.</a:t>
            </a:r>
          </a:p>
          <a:p>
            <a:pPr eaLnBrk="1" hangingPunct="1">
              <a:buFont typeface="Wingdings" pitchFamily="2" charset="2"/>
              <a:buChar char="²"/>
            </a:pPr>
            <a:r>
              <a:rPr lang="en-GB" b="1" dirty="0" smtClean="0">
                <a:latin typeface="Arial" pitchFamily="34" charset="0"/>
                <a:cs typeface="Arial" pitchFamily="34" charset="0"/>
              </a:rPr>
              <a:t>In practice</a:t>
            </a:r>
            <a:r>
              <a:rPr lang="en-GB" dirty="0" smtClean="0">
                <a:latin typeface="Arial" pitchFamily="34" charset="0"/>
                <a:cs typeface="Arial" pitchFamily="34" charset="0"/>
              </a:rPr>
              <a:t>, it is impossible to produce a complete and consistent requirements document.</a:t>
            </a:r>
          </a:p>
        </p:txBody>
      </p:sp>
      <p:sp>
        <p:nvSpPr>
          <p:cNvPr id="18436" name="Slide Number Placeholder 3"/>
          <p:cNvSpPr>
            <a:spLocks noGrp="1"/>
          </p:cNvSpPr>
          <p:nvPr>
            <p:ph type="sldNum" sz="quarter" idx="12"/>
          </p:nvPr>
        </p:nvSpPr>
        <p:spPr bwMode="auto">
          <a:noFill/>
          <a:ln>
            <a:miter lim="800000"/>
            <a:headEnd/>
            <a:tailEnd/>
          </a:ln>
        </p:spPr>
        <p:txBody>
          <a:bodyPr/>
          <a:lstStyle/>
          <a:p>
            <a:fld id="{14846E7C-85A0-48A9-B8AF-4F1CEF461F3F}" type="slidenum">
              <a:rPr lang="ar-SA"/>
              <a:pPr/>
              <a:t>13</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lIns="90487" tIns="44450" rIns="90487" bIns="44450"/>
          <a:lstStyle/>
          <a:p>
            <a:pPr eaLnBrk="1" hangingPunct="1"/>
            <a:r>
              <a:rPr lang="en-GB" sz="2800" dirty="0" smtClean="0">
                <a:latin typeface="Arial" pitchFamily="34" charset="0"/>
                <a:cs typeface="Arial" pitchFamily="34" charset="0"/>
              </a:rPr>
              <a:t>Non-functional requirements</a:t>
            </a:r>
          </a:p>
        </p:txBody>
      </p:sp>
      <p:sp>
        <p:nvSpPr>
          <p:cNvPr id="19459" name="Rectangle 3"/>
          <p:cNvSpPr>
            <a:spLocks noGrp="1" noChangeArrowheads="1"/>
          </p:cNvSpPr>
          <p:nvPr>
            <p:ph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lnSpc>
                <a:spcPct val="90000"/>
              </a:lnSpc>
              <a:buFont typeface="Wingdings" pitchFamily="2" charset="2"/>
              <a:buChar char="²"/>
            </a:pPr>
            <a:r>
              <a:rPr lang="en-GB" dirty="0" smtClean="0">
                <a:latin typeface="Arial" pitchFamily="34" charset="0"/>
                <a:cs typeface="Arial" pitchFamily="34" charset="0"/>
              </a:rPr>
              <a:t>These define </a:t>
            </a:r>
            <a:r>
              <a:rPr lang="en-GB" u="sng" dirty="0" smtClean="0">
                <a:latin typeface="Arial" pitchFamily="34" charset="0"/>
                <a:cs typeface="Arial" pitchFamily="34" charset="0"/>
              </a:rPr>
              <a:t>system properties and constraints </a:t>
            </a:r>
            <a:br>
              <a:rPr lang="en-GB" u="sng" dirty="0" smtClean="0">
                <a:latin typeface="Arial" pitchFamily="34" charset="0"/>
                <a:cs typeface="Arial" pitchFamily="34" charset="0"/>
              </a:rPr>
            </a:br>
            <a:r>
              <a:rPr lang="en-GB" dirty="0" smtClean="0">
                <a:latin typeface="Arial" pitchFamily="34" charset="0"/>
                <a:cs typeface="Arial" pitchFamily="34" charset="0"/>
              </a:rPr>
              <a:t>e.g. </a:t>
            </a:r>
            <a:r>
              <a:rPr lang="en-GB" i="1" dirty="0" smtClean="0">
                <a:latin typeface="Arial" pitchFamily="34" charset="0"/>
                <a:cs typeface="Arial" pitchFamily="34" charset="0"/>
              </a:rPr>
              <a:t>reliability</a:t>
            </a:r>
            <a:r>
              <a:rPr lang="en-GB" dirty="0" smtClean="0">
                <a:latin typeface="Arial" pitchFamily="34" charset="0"/>
                <a:cs typeface="Arial" pitchFamily="34" charset="0"/>
              </a:rPr>
              <a:t>, </a:t>
            </a:r>
            <a:r>
              <a:rPr lang="en-GB" i="1" dirty="0" smtClean="0">
                <a:latin typeface="Arial" pitchFamily="34" charset="0"/>
                <a:cs typeface="Arial" pitchFamily="34" charset="0"/>
              </a:rPr>
              <a:t>response time</a:t>
            </a:r>
            <a:r>
              <a:rPr lang="en-GB" dirty="0" smtClean="0">
                <a:latin typeface="Arial" pitchFamily="34" charset="0"/>
                <a:cs typeface="Arial" pitchFamily="34" charset="0"/>
              </a:rPr>
              <a:t>, and </a:t>
            </a:r>
            <a:r>
              <a:rPr lang="en-GB" i="1" dirty="0" smtClean="0">
                <a:latin typeface="Arial" pitchFamily="34" charset="0"/>
                <a:cs typeface="Arial" pitchFamily="34" charset="0"/>
              </a:rPr>
              <a:t>storage requirements</a:t>
            </a:r>
            <a:r>
              <a:rPr lang="en-GB" dirty="0" smtClean="0">
                <a:latin typeface="Arial" pitchFamily="34" charset="0"/>
                <a:cs typeface="Arial" pitchFamily="34" charset="0"/>
              </a:rPr>
              <a:t>. Constraints are I/O device capability, system representations, etc.</a:t>
            </a:r>
          </a:p>
          <a:p>
            <a:pPr eaLnBrk="1" hangingPunct="1">
              <a:lnSpc>
                <a:spcPct val="90000"/>
              </a:lnSpc>
              <a:buFont typeface="Wingdings" pitchFamily="2" charset="2"/>
              <a:buChar char="²"/>
            </a:pPr>
            <a:r>
              <a:rPr lang="en-GB" dirty="0" smtClean="0">
                <a:latin typeface="Arial" pitchFamily="34" charset="0"/>
                <a:cs typeface="Arial" pitchFamily="34" charset="0"/>
              </a:rPr>
              <a:t>Process requirements may also be specified mandating a particular IDE, programming language, or development method.</a:t>
            </a:r>
          </a:p>
          <a:p>
            <a:pPr eaLnBrk="1" hangingPunct="1">
              <a:lnSpc>
                <a:spcPct val="90000"/>
              </a:lnSpc>
              <a:buFont typeface="Wingdings" pitchFamily="2" charset="2"/>
              <a:buChar char="²"/>
            </a:pPr>
            <a:r>
              <a:rPr lang="en-GB" dirty="0" smtClean="0">
                <a:latin typeface="Arial" pitchFamily="34" charset="0"/>
                <a:cs typeface="Arial" pitchFamily="34" charset="0"/>
              </a:rPr>
              <a:t>Non-functional requirements </a:t>
            </a:r>
            <a:r>
              <a:rPr lang="en-GB" u="sng" dirty="0" smtClean="0">
                <a:solidFill>
                  <a:srgbClr val="FF0000"/>
                </a:solidFill>
                <a:latin typeface="Arial" pitchFamily="34" charset="0"/>
                <a:cs typeface="Arial" pitchFamily="34" charset="0"/>
              </a:rPr>
              <a:t>may be more critical than functional requirements</a:t>
            </a:r>
            <a:r>
              <a:rPr lang="en-GB" dirty="0" smtClean="0">
                <a:latin typeface="Arial" pitchFamily="34" charset="0"/>
                <a:cs typeface="Arial" pitchFamily="34" charset="0"/>
              </a:rPr>
              <a:t>. </a:t>
            </a:r>
            <a:r>
              <a:rPr lang="en-GB" u="sng" dirty="0" smtClean="0">
                <a:latin typeface="Arial" pitchFamily="34" charset="0"/>
                <a:cs typeface="Arial" pitchFamily="34" charset="0"/>
              </a:rPr>
              <a:t>If these are not met, the system may be useless</a:t>
            </a:r>
            <a:r>
              <a:rPr lang="en-GB" dirty="0" smtClean="0">
                <a:latin typeface="Arial" pitchFamily="34" charset="0"/>
                <a:cs typeface="Arial" pitchFamily="34" charset="0"/>
              </a:rPr>
              <a:t>.</a:t>
            </a:r>
          </a:p>
        </p:txBody>
      </p:sp>
      <p:sp>
        <p:nvSpPr>
          <p:cNvPr id="19460" name="Slide Number Placeholder 3"/>
          <p:cNvSpPr>
            <a:spLocks noGrp="1"/>
          </p:cNvSpPr>
          <p:nvPr>
            <p:ph type="sldNum" sz="quarter" idx="12"/>
          </p:nvPr>
        </p:nvSpPr>
        <p:spPr bwMode="auto">
          <a:noFill/>
          <a:ln>
            <a:miter lim="800000"/>
            <a:headEnd/>
            <a:tailEnd/>
          </a:ln>
        </p:spPr>
        <p:txBody>
          <a:bodyPr/>
          <a:lstStyle/>
          <a:p>
            <a:fld id="{6645A930-9B23-4701-9F6A-BB5695FC5539}" type="slidenum">
              <a:rPr lang="ar-SA"/>
              <a:pPr/>
              <a:t>14</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2800" dirty="0" smtClean="0">
                <a:latin typeface="Arial" pitchFamily="34" charset="0"/>
                <a:cs typeface="Arial" pitchFamily="34" charset="0"/>
              </a:rPr>
              <a:t>Types of nonfunctional requirement</a:t>
            </a:r>
            <a:r>
              <a:rPr lang="en-GB" sz="2800" dirty="0" smtClean="0">
                <a:latin typeface="Arial" pitchFamily="34" charset="0"/>
                <a:cs typeface="Arial" pitchFamily="34" charset="0"/>
              </a:rPr>
              <a:t> </a:t>
            </a:r>
            <a:endParaRPr lang="en-US" sz="2800" dirty="0" smtClean="0">
              <a:latin typeface="Arial" pitchFamily="34" charset="0"/>
              <a:cs typeface="Arial" pitchFamily="34" charset="0"/>
            </a:endParaRPr>
          </a:p>
        </p:txBody>
      </p:sp>
      <p:pic>
        <p:nvPicPr>
          <p:cNvPr id="20483" name="Picture 3" descr="4.3 Non-functionalReq.eps"/>
          <p:cNvPicPr>
            <a:picLocks noChangeAspect="1"/>
          </p:cNvPicPr>
          <p:nvPr/>
        </p:nvPicPr>
        <p:blipFill>
          <a:blip r:embed="rId2"/>
          <a:srcRect/>
          <a:stretch>
            <a:fillRect/>
          </a:stretch>
        </p:blipFill>
        <p:spPr bwMode="auto">
          <a:xfrm>
            <a:off x="990600" y="1911350"/>
            <a:ext cx="6915150" cy="3879850"/>
          </a:xfrm>
          <a:prstGeom prst="rect">
            <a:avLst/>
          </a:prstGeom>
          <a:noFill/>
          <a:ln w="9525">
            <a:noFill/>
            <a:miter lim="800000"/>
            <a:headEnd/>
            <a:tailEnd/>
          </a:ln>
        </p:spPr>
      </p:pic>
      <p:sp>
        <p:nvSpPr>
          <p:cNvPr id="20484" name="Slide Number Placeholder 4"/>
          <p:cNvSpPr>
            <a:spLocks noGrp="1"/>
          </p:cNvSpPr>
          <p:nvPr>
            <p:ph type="sldNum" sz="quarter" idx="12"/>
          </p:nvPr>
        </p:nvSpPr>
        <p:spPr bwMode="auto">
          <a:noFill/>
          <a:ln>
            <a:miter lim="800000"/>
            <a:headEnd/>
            <a:tailEnd/>
          </a:ln>
        </p:spPr>
        <p:txBody>
          <a:bodyPr/>
          <a:lstStyle/>
          <a:p>
            <a:fld id="{AEFA42CC-6AFC-46F9-B531-3DC743EAE3AE}" type="slidenum">
              <a:rPr lang="ar-SA"/>
              <a:pPr/>
              <a:t>15</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lIns="90487" tIns="44450" rIns="90487" bIns="44450"/>
          <a:lstStyle/>
          <a:p>
            <a:pPr eaLnBrk="1" hangingPunct="1"/>
            <a:r>
              <a:rPr lang="en-GB" sz="2800" dirty="0" smtClean="0">
                <a:latin typeface="Arial" pitchFamily="34" charset="0"/>
                <a:cs typeface="Arial" pitchFamily="34" charset="0"/>
              </a:rPr>
              <a:t>Non-functional classifications</a:t>
            </a:r>
          </a:p>
        </p:txBody>
      </p:sp>
      <p:sp>
        <p:nvSpPr>
          <p:cNvPr id="22531" name="Rectangle 3"/>
          <p:cNvSpPr>
            <a:spLocks noGrp="1" noChangeArrowheads="1"/>
          </p:cNvSpPr>
          <p:nvPr>
            <p:ph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buFont typeface="Wingdings" pitchFamily="2" charset="2"/>
              <a:buChar char="²"/>
            </a:pPr>
            <a:r>
              <a:rPr lang="en-GB" b="1" dirty="0" smtClean="0">
                <a:latin typeface="Arial" pitchFamily="34" charset="0"/>
                <a:cs typeface="Arial" pitchFamily="34" charset="0"/>
              </a:rPr>
              <a:t>Product requirements</a:t>
            </a:r>
          </a:p>
          <a:p>
            <a:pPr lvl="1" eaLnBrk="1" hangingPunct="1">
              <a:buFont typeface="Wingdings" pitchFamily="2" charset="2"/>
              <a:buChar char="§"/>
            </a:pPr>
            <a:r>
              <a:rPr lang="en-GB" dirty="0" smtClean="0">
                <a:latin typeface="Arial" pitchFamily="34" charset="0"/>
                <a:cs typeface="Arial" pitchFamily="34" charset="0"/>
              </a:rPr>
              <a:t>Requirements which specify that the delivered product must behave in a particular way e.g. execution speed, reliability, etc.</a:t>
            </a:r>
          </a:p>
          <a:p>
            <a:pPr eaLnBrk="1" hangingPunct="1">
              <a:buFont typeface="Wingdings" pitchFamily="2" charset="2"/>
              <a:buChar char="²"/>
            </a:pPr>
            <a:r>
              <a:rPr lang="en-GB" b="1" dirty="0" smtClean="0">
                <a:latin typeface="Arial" pitchFamily="34" charset="0"/>
                <a:cs typeface="Arial" pitchFamily="34" charset="0"/>
              </a:rPr>
              <a:t>Organisational requirements</a:t>
            </a:r>
          </a:p>
          <a:p>
            <a:pPr lvl="1" eaLnBrk="1" hangingPunct="1">
              <a:buFont typeface="Wingdings" pitchFamily="2" charset="2"/>
              <a:buChar char="§"/>
            </a:pPr>
            <a:r>
              <a:rPr lang="en-GB" dirty="0" smtClean="0">
                <a:latin typeface="Arial" pitchFamily="34" charset="0"/>
                <a:cs typeface="Arial" pitchFamily="34" charset="0"/>
              </a:rPr>
              <a:t>Requirements which are a consequence of organisational policies and procedures e.g. process standards used, implementation requirements, etc.</a:t>
            </a:r>
          </a:p>
          <a:p>
            <a:pPr eaLnBrk="1" hangingPunct="1">
              <a:buFont typeface="Wingdings" pitchFamily="2" charset="2"/>
              <a:buChar char="²"/>
            </a:pPr>
            <a:r>
              <a:rPr lang="en-GB" b="1" dirty="0" smtClean="0">
                <a:latin typeface="Arial" pitchFamily="34" charset="0"/>
                <a:cs typeface="Arial" pitchFamily="34" charset="0"/>
              </a:rPr>
              <a:t>External requirements</a:t>
            </a:r>
          </a:p>
          <a:p>
            <a:pPr lvl="1" eaLnBrk="1" hangingPunct="1">
              <a:buFont typeface="Wingdings" pitchFamily="2" charset="2"/>
              <a:buChar char="§"/>
            </a:pPr>
            <a:r>
              <a:rPr lang="en-GB" dirty="0" smtClean="0">
                <a:latin typeface="Arial" pitchFamily="34" charset="0"/>
                <a:cs typeface="Arial" pitchFamily="34" charset="0"/>
              </a:rPr>
              <a:t>Requirements which arise from factors which are external to the system and its development process e.g. interoperability requirements, legislative requirements, etc.</a:t>
            </a:r>
          </a:p>
        </p:txBody>
      </p:sp>
      <p:sp>
        <p:nvSpPr>
          <p:cNvPr id="22532" name="Slide Number Placeholder 3"/>
          <p:cNvSpPr>
            <a:spLocks noGrp="1"/>
          </p:cNvSpPr>
          <p:nvPr>
            <p:ph type="sldNum" sz="quarter" idx="12"/>
          </p:nvPr>
        </p:nvSpPr>
        <p:spPr bwMode="auto">
          <a:noFill/>
          <a:ln>
            <a:miter lim="800000"/>
            <a:headEnd/>
            <a:tailEnd/>
          </a:ln>
        </p:spPr>
        <p:txBody>
          <a:bodyPr/>
          <a:lstStyle/>
          <a:p>
            <a:fld id="{E088AEAE-898A-4C6E-9AD9-4E186E0BEA14}" type="slidenum">
              <a:rPr lang="ar-SA"/>
              <a:pPr/>
              <a:t>16</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2800" dirty="0" smtClean="0">
                <a:latin typeface="Arial" pitchFamily="34" charset="0"/>
                <a:cs typeface="Arial" pitchFamily="34" charset="0"/>
              </a:rPr>
              <a:t>Non-functional</a:t>
            </a:r>
            <a:r>
              <a:rPr lang="en-US" dirty="0" smtClean="0">
                <a:latin typeface="Arial" pitchFamily="34" charset="0"/>
                <a:cs typeface="Arial" pitchFamily="34" charset="0"/>
              </a:rPr>
              <a:t> requirements implementation</a:t>
            </a:r>
          </a:p>
        </p:txBody>
      </p:sp>
      <p:sp>
        <p:nvSpPr>
          <p:cNvPr id="2150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Non-functional requirements may </a:t>
            </a:r>
            <a:r>
              <a:rPr lang="en-US" u="sng" dirty="0" smtClean="0">
                <a:latin typeface="Arial" pitchFamily="34" charset="0"/>
                <a:cs typeface="Arial" pitchFamily="34" charset="0"/>
              </a:rPr>
              <a:t>affect the overall architecture of a system</a:t>
            </a:r>
            <a:r>
              <a:rPr lang="en-US" dirty="0" smtClean="0">
                <a:latin typeface="Arial" pitchFamily="34" charset="0"/>
                <a:cs typeface="Arial" pitchFamily="34" charset="0"/>
              </a:rPr>
              <a:t> </a:t>
            </a:r>
            <a:r>
              <a:rPr lang="en-US" dirty="0" smtClean="0">
                <a:solidFill>
                  <a:srgbClr val="FF0000"/>
                </a:solidFill>
                <a:latin typeface="Arial" pitchFamily="34" charset="0"/>
                <a:cs typeface="Arial" pitchFamily="34" charset="0"/>
              </a:rPr>
              <a:t>rather than </a:t>
            </a:r>
            <a:r>
              <a:rPr lang="en-US" u="sng" dirty="0" smtClean="0">
                <a:latin typeface="Arial" pitchFamily="34" charset="0"/>
                <a:cs typeface="Arial" pitchFamily="34" charset="0"/>
              </a:rPr>
              <a:t>the individual components</a:t>
            </a:r>
            <a:r>
              <a:rPr lang="en-US" dirty="0" smtClean="0">
                <a:latin typeface="Arial" pitchFamily="34" charset="0"/>
                <a:cs typeface="Arial" pitchFamily="34" charset="0"/>
              </a:rPr>
              <a:t>. </a:t>
            </a:r>
          </a:p>
          <a:p>
            <a:pPr lvl="1" eaLnBrk="1" hangingPunct="1">
              <a:buFont typeface="Wingdings" pitchFamily="2" charset="2"/>
              <a:buChar char="§"/>
            </a:pPr>
            <a:r>
              <a:rPr lang="en-US" dirty="0" smtClean="0">
                <a:latin typeface="Arial" pitchFamily="34" charset="0"/>
                <a:cs typeface="Arial" pitchFamily="34" charset="0"/>
              </a:rPr>
              <a:t>For example, to ensure that performance requirements are met, you may have to organize the system to minimize communications between components.</a:t>
            </a:r>
            <a:endParaRPr lang="en-GB" dirty="0" smtClean="0">
              <a:latin typeface="Arial" pitchFamily="34" charset="0"/>
              <a:cs typeface="Arial" pitchFamily="34" charset="0"/>
            </a:endParaRPr>
          </a:p>
          <a:p>
            <a:pPr eaLnBrk="1" hangingPunct="1">
              <a:buFont typeface="Wingdings" pitchFamily="2" charset="2"/>
              <a:buChar char="²"/>
            </a:pPr>
            <a:r>
              <a:rPr lang="en-US" dirty="0" smtClean="0">
                <a:latin typeface="Arial" pitchFamily="34" charset="0"/>
                <a:cs typeface="Arial" pitchFamily="34" charset="0"/>
              </a:rPr>
              <a:t>A single non-functional requirement, such as a security requirement, may generate a number of related functional requirements that define system services that are required. </a:t>
            </a:r>
          </a:p>
          <a:p>
            <a:pPr lvl="1" eaLnBrk="1" hangingPunct="1">
              <a:buFont typeface="Wingdings" pitchFamily="2" charset="2"/>
              <a:buChar char="§"/>
            </a:pPr>
            <a:r>
              <a:rPr lang="en-US" dirty="0" smtClean="0">
                <a:latin typeface="Arial" pitchFamily="34" charset="0"/>
                <a:cs typeface="Arial" pitchFamily="34" charset="0"/>
              </a:rPr>
              <a:t>It may also generate requirements that restrict existing requirements. </a:t>
            </a:r>
          </a:p>
        </p:txBody>
      </p:sp>
      <p:sp>
        <p:nvSpPr>
          <p:cNvPr id="21508" name="Slide Number Placeholder 3"/>
          <p:cNvSpPr>
            <a:spLocks noGrp="1"/>
          </p:cNvSpPr>
          <p:nvPr>
            <p:ph type="sldNum" sz="quarter" idx="12"/>
          </p:nvPr>
        </p:nvSpPr>
        <p:spPr bwMode="auto">
          <a:noFill/>
          <a:ln>
            <a:miter lim="800000"/>
            <a:headEnd/>
            <a:tailEnd/>
          </a:ln>
        </p:spPr>
        <p:txBody>
          <a:bodyPr/>
          <a:lstStyle/>
          <a:p>
            <a:fld id="{1DAE8618-BE31-4144-AA66-226D472F36C5}" type="slidenum">
              <a:rPr lang="ar-SA"/>
              <a:pPr/>
              <a:t>17</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latin typeface="Arial" pitchFamily="34" charset="0"/>
                <a:cs typeface="Arial" pitchFamily="34" charset="0"/>
              </a:rPr>
              <a:t>Examples of nonfunctional requirements in the MHC-PMS</a:t>
            </a:r>
            <a:r>
              <a:rPr lang="en-GB" smtClean="0">
                <a:latin typeface="Arial" pitchFamily="34" charset="0"/>
                <a:cs typeface="Arial" pitchFamily="34" charset="0"/>
              </a:rPr>
              <a:t> </a:t>
            </a:r>
            <a:endParaRPr lang="en-US" smtClean="0">
              <a:latin typeface="Arial" pitchFamily="34" charset="0"/>
              <a:cs typeface="Arial" pitchFamily="34" charset="0"/>
            </a:endParaRPr>
          </a:p>
        </p:txBody>
      </p:sp>
      <p:graphicFrame>
        <p:nvGraphicFramePr>
          <p:cNvPr id="4" name="Table 3"/>
          <p:cNvGraphicFramePr>
            <a:graphicFrameLocks noGrp="1"/>
          </p:cNvGraphicFramePr>
          <p:nvPr/>
        </p:nvGraphicFramePr>
        <p:xfrm>
          <a:off x="968375" y="1905000"/>
          <a:ext cx="6781800" cy="4495800"/>
        </p:xfrm>
        <a:graphic>
          <a:graphicData uri="http://schemas.openxmlformats.org/drawingml/2006/table">
            <a:tbl>
              <a:tblPr firstRow="1" bandRow="1">
                <a:tableStyleId>{69CF1AB2-1976-4502-BF36-3FF5EA218861}</a:tableStyleId>
              </a:tblPr>
              <a:tblGrid>
                <a:gridCol w="6781800"/>
              </a:tblGrid>
              <a:tr h="4495800">
                <a:tc>
                  <a:txBody>
                    <a:bodyPr/>
                    <a:lstStyle/>
                    <a:p>
                      <a:r>
                        <a:rPr lang="en-GB" sz="1800" b="1" kern="1200" dirty="0" smtClean="0"/>
                        <a:t>Product requirement</a:t>
                      </a:r>
                    </a:p>
                    <a:p>
                      <a:r>
                        <a:rPr lang="en-GB" sz="1800" b="0" kern="1200" dirty="0" smtClean="0"/>
                        <a:t>The MHC-PMS shall be available to all clinics during normal working hours (Mon–Fri, 0830–17.30). Downtime within normal working hours shall not exceed five seconds in any one day.</a:t>
                      </a:r>
                    </a:p>
                    <a:p>
                      <a:endParaRPr lang="en-GB" sz="1800" b="0" kern="1200" dirty="0" smtClean="0"/>
                    </a:p>
                    <a:p>
                      <a:r>
                        <a:rPr lang="en-GB" sz="1800" b="1" kern="1200" dirty="0" smtClean="0"/>
                        <a:t>Organizational requirement</a:t>
                      </a:r>
                      <a:r>
                        <a:rPr lang="en-GB" sz="1800" b="0" kern="1200" dirty="0" smtClean="0"/>
                        <a:t/>
                      </a:r>
                      <a:br>
                        <a:rPr lang="en-GB" sz="1800" b="0" kern="1200" dirty="0" smtClean="0"/>
                      </a:br>
                      <a:r>
                        <a:rPr lang="en-GB" sz="1800" b="0" kern="1200" dirty="0" smtClean="0"/>
                        <a:t>Users of the MHC-PMS system shall authenticate themselves using their health authority identity card.</a:t>
                      </a:r>
                    </a:p>
                    <a:p>
                      <a:endParaRPr lang="en-GB" sz="1800" b="0" kern="1200" dirty="0" smtClean="0"/>
                    </a:p>
                    <a:p>
                      <a:r>
                        <a:rPr lang="en-GB" sz="1800" b="1" kern="1200" dirty="0" smtClean="0"/>
                        <a:t>External requirement</a:t>
                      </a:r>
                      <a:r>
                        <a:rPr lang="en-GB" sz="1800" b="0" kern="1200" dirty="0" smtClean="0"/>
                        <a:t/>
                      </a:r>
                      <a:br>
                        <a:rPr lang="en-GB" sz="1800" b="0" kern="1200" dirty="0" smtClean="0"/>
                      </a:br>
                      <a:r>
                        <a:rPr lang="en-GB" sz="1800" b="0" kern="1200" dirty="0" smtClean="0"/>
                        <a:t>The system shall implement patient privacy provisions as set out in HStan-03-2006-priv. </a:t>
                      </a:r>
                    </a:p>
                    <a:p>
                      <a:endParaRPr lang="en-US" b="0" dirty="0"/>
                    </a:p>
                  </a:txBody>
                  <a:tcPr/>
                </a:tc>
              </a:tr>
            </a:tbl>
          </a:graphicData>
        </a:graphic>
      </p:graphicFrame>
      <p:sp>
        <p:nvSpPr>
          <p:cNvPr id="23561" name="Slide Number Placeholder 4"/>
          <p:cNvSpPr>
            <a:spLocks noGrp="1"/>
          </p:cNvSpPr>
          <p:nvPr>
            <p:ph type="sldNum" sz="quarter" idx="12"/>
          </p:nvPr>
        </p:nvSpPr>
        <p:spPr bwMode="auto">
          <a:noFill/>
          <a:ln>
            <a:miter lim="800000"/>
            <a:headEnd/>
            <a:tailEnd/>
          </a:ln>
        </p:spPr>
        <p:txBody>
          <a:bodyPr/>
          <a:lstStyle/>
          <a:p>
            <a:fld id="{96585C29-92FC-450D-860A-4823D97E4213}" type="slidenum">
              <a:rPr lang="ar-SA"/>
              <a:pPr/>
              <a:t>18</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latin typeface="Arial" pitchFamily="34" charset="0"/>
                <a:cs typeface="Arial" pitchFamily="34" charset="0"/>
              </a:rPr>
              <a:t>Goals and requirements</a:t>
            </a:r>
          </a:p>
        </p:txBody>
      </p:sp>
      <p:sp>
        <p:nvSpPr>
          <p:cNvPr id="2457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GB" smtClean="0">
                <a:latin typeface="Arial" pitchFamily="34" charset="0"/>
                <a:cs typeface="Arial" pitchFamily="34" charset="0"/>
              </a:rPr>
              <a:t>Non-functional requirements may be very difficult to state precisely and imprecise requirements may be difficult to verify. </a:t>
            </a:r>
          </a:p>
          <a:p>
            <a:pPr eaLnBrk="1" hangingPunct="1">
              <a:buFont typeface="Wingdings" pitchFamily="2" charset="2"/>
              <a:buChar char="²"/>
            </a:pPr>
            <a:r>
              <a:rPr lang="en-GB" smtClean="0">
                <a:latin typeface="Arial" pitchFamily="34" charset="0"/>
                <a:cs typeface="Arial" pitchFamily="34" charset="0"/>
              </a:rPr>
              <a:t>Goal</a:t>
            </a:r>
          </a:p>
          <a:p>
            <a:pPr lvl="1" eaLnBrk="1" hangingPunct="1">
              <a:buFont typeface="Wingdings" pitchFamily="2" charset="2"/>
              <a:buChar char="§"/>
            </a:pPr>
            <a:r>
              <a:rPr lang="en-GB" smtClean="0">
                <a:latin typeface="Arial" pitchFamily="34" charset="0"/>
                <a:cs typeface="Arial" pitchFamily="34" charset="0"/>
              </a:rPr>
              <a:t>A general intention of the user such as ease of use.</a:t>
            </a:r>
          </a:p>
          <a:p>
            <a:pPr eaLnBrk="1" hangingPunct="1">
              <a:buFont typeface="Wingdings" pitchFamily="2" charset="2"/>
              <a:buChar char="²"/>
            </a:pPr>
            <a:r>
              <a:rPr lang="en-GB" smtClean="0">
                <a:latin typeface="Arial" pitchFamily="34" charset="0"/>
                <a:cs typeface="Arial" pitchFamily="34" charset="0"/>
              </a:rPr>
              <a:t>Verifiable non-functional requirement</a:t>
            </a:r>
          </a:p>
          <a:p>
            <a:pPr lvl="1" eaLnBrk="1" hangingPunct="1">
              <a:buFont typeface="Wingdings" pitchFamily="2" charset="2"/>
              <a:buChar char="§"/>
            </a:pPr>
            <a:r>
              <a:rPr lang="en-GB" smtClean="0">
                <a:latin typeface="Arial" pitchFamily="34" charset="0"/>
                <a:cs typeface="Arial" pitchFamily="34" charset="0"/>
              </a:rPr>
              <a:t>A statement using some measure that can be objectively tested.</a:t>
            </a:r>
          </a:p>
          <a:p>
            <a:pPr eaLnBrk="1" hangingPunct="1">
              <a:buFont typeface="Wingdings" pitchFamily="2" charset="2"/>
              <a:buChar char="²"/>
            </a:pPr>
            <a:r>
              <a:rPr lang="en-GB" smtClean="0">
                <a:latin typeface="Arial" pitchFamily="34" charset="0"/>
                <a:cs typeface="Arial" pitchFamily="34" charset="0"/>
              </a:rPr>
              <a:t>Goals are helpful to developers as they convey the intentions of the system users.</a:t>
            </a:r>
          </a:p>
        </p:txBody>
      </p:sp>
      <p:sp>
        <p:nvSpPr>
          <p:cNvPr id="24580" name="Slide Number Placeholder 3"/>
          <p:cNvSpPr>
            <a:spLocks noGrp="1"/>
          </p:cNvSpPr>
          <p:nvPr>
            <p:ph type="sldNum" sz="quarter" idx="12"/>
          </p:nvPr>
        </p:nvSpPr>
        <p:spPr bwMode="auto">
          <a:noFill/>
          <a:ln>
            <a:miter lim="800000"/>
            <a:headEnd/>
            <a:tailEnd/>
          </a:ln>
        </p:spPr>
        <p:txBody>
          <a:bodyPr/>
          <a:lstStyle/>
          <a:p>
            <a:fld id="{291DB4B8-0166-4D55-9CFA-BA0EB8629B49}" type="slidenum">
              <a:rPr lang="ar-SA"/>
              <a:pPr/>
              <a:t>19</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2800" dirty="0" smtClean="0">
                <a:latin typeface="Arial" pitchFamily="34" charset="0"/>
                <a:cs typeface="Arial" pitchFamily="34" charset="0"/>
              </a:rPr>
              <a:t>Topics covered</a:t>
            </a:r>
          </a:p>
        </p:txBody>
      </p:sp>
      <p:sp>
        <p:nvSpPr>
          <p:cNvPr id="717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Functional and non-functional requirements</a:t>
            </a:r>
            <a:endParaRPr lang="en-GB" dirty="0" smtClean="0">
              <a:latin typeface="Arial" pitchFamily="34" charset="0"/>
              <a:cs typeface="Arial" pitchFamily="34" charset="0"/>
            </a:endParaRPr>
          </a:p>
          <a:p>
            <a:pPr eaLnBrk="1" hangingPunct="1">
              <a:buFont typeface="Wingdings" pitchFamily="2" charset="2"/>
              <a:buChar char="²"/>
            </a:pPr>
            <a:r>
              <a:rPr lang="en-US" dirty="0" smtClean="0">
                <a:latin typeface="Arial" pitchFamily="34" charset="0"/>
                <a:cs typeface="Arial" pitchFamily="34" charset="0"/>
              </a:rPr>
              <a:t>The software requirements document </a:t>
            </a:r>
            <a:endParaRPr lang="en-GB" dirty="0" smtClean="0">
              <a:latin typeface="Arial" pitchFamily="34" charset="0"/>
              <a:cs typeface="Arial" pitchFamily="34" charset="0"/>
            </a:endParaRPr>
          </a:p>
          <a:p>
            <a:pPr eaLnBrk="1" hangingPunct="1">
              <a:buFont typeface="Wingdings" pitchFamily="2" charset="2"/>
              <a:buChar char="²"/>
            </a:pPr>
            <a:r>
              <a:rPr lang="en-US" dirty="0" smtClean="0">
                <a:latin typeface="Arial" pitchFamily="34" charset="0"/>
                <a:cs typeface="Arial" pitchFamily="34" charset="0"/>
              </a:rPr>
              <a:t>Requirements specification</a:t>
            </a:r>
            <a:endParaRPr lang="en-GB" dirty="0" smtClean="0">
              <a:latin typeface="Arial" pitchFamily="34" charset="0"/>
              <a:cs typeface="Arial" pitchFamily="34" charset="0"/>
            </a:endParaRPr>
          </a:p>
          <a:p>
            <a:pPr eaLnBrk="1" hangingPunct="1">
              <a:buFont typeface="Wingdings" pitchFamily="2" charset="2"/>
              <a:buChar char="²"/>
            </a:pPr>
            <a:r>
              <a:rPr lang="en-US" dirty="0" smtClean="0">
                <a:latin typeface="Arial" pitchFamily="34" charset="0"/>
                <a:cs typeface="Arial" pitchFamily="34" charset="0"/>
              </a:rPr>
              <a:t>Requirements engineering processes</a:t>
            </a:r>
            <a:endParaRPr lang="en-GB" dirty="0" smtClean="0">
              <a:latin typeface="Arial" pitchFamily="34" charset="0"/>
              <a:cs typeface="Arial" pitchFamily="34" charset="0"/>
            </a:endParaRPr>
          </a:p>
          <a:p>
            <a:pPr eaLnBrk="1" hangingPunct="1">
              <a:buFont typeface="Wingdings" pitchFamily="2" charset="2"/>
              <a:buChar char="²"/>
            </a:pPr>
            <a:r>
              <a:rPr lang="en-US" dirty="0" smtClean="0">
                <a:latin typeface="Arial" pitchFamily="34" charset="0"/>
                <a:cs typeface="Arial" pitchFamily="34" charset="0"/>
              </a:rPr>
              <a:t>Requirements elicitation and analysis</a:t>
            </a:r>
            <a:endParaRPr lang="en-GB" dirty="0" smtClean="0">
              <a:latin typeface="Arial" pitchFamily="34" charset="0"/>
              <a:cs typeface="Arial" pitchFamily="34" charset="0"/>
            </a:endParaRPr>
          </a:p>
          <a:p>
            <a:pPr eaLnBrk="1" hangingPunct="1">
              <a:buFont typeface="Wingdings" pitchFamily="2" charset="2"/>
              <a:buChar char="²"/>
            </a:pPr>
            <a:r>
              <a:rPr lang="en-US" dirty="0" smtClean="0">
                <a:solidFill>
                  <a:schemeClr val="bg1">
                    <a:lumMod val="65000"/>
                  </a:schemeClr>
                </a:solidFill>
                <a:latin typeface="Arial" pitchFamily="34" charset="0"/>
                <a:cs typeface="Arial" pitchFamily="34" charset="0"/>
              </a:rPr>
              <a:t>Requirements validation</a:t>
            </a:r>
            <a:endParaRPr lang="en-GB" dirty="0" smtClean="0">
              <a:solidFill>
                <a:schemeClr val="bg1">
                  <a:lumMod val="65000"/>
                </a:schemeClr>
              </a:solidFill>
              <a:latin typeface="Arial" pitchFamily="34" charset="0"/>
              <a:cs typeface="Arial" pitchFamily="34" charset="0"/>
            </a:endParaRPr>
          </a:p>
          <a:p>
            <a:pPr eaLnBrk="1" hangingPunct="1">
              <a:buFont typeface="Wingdings" pitchFamily="2" charset="2"/>
              <a:buChar char="²"/>
            </a:pPr>
            <a:r>
              <a:rPr lang="en-US" dirty="0" smtClean="0">
                <a:solidFill>
                  <a:schemeClr val="bg1">
                    <a:lumMod val="65000"/>
                  </a:schemeClr>
                </a:solidFill>
                <a:latin typeface="Arial" pitchFamily="34" charset="0"/>
                <a:cs typeface="Arial" pitchFamily="34" charset="0"/>
              </a:rPr>
              <a:t>Requirements management</a:t>
            </a:r>
            <a:endParaRPr lang="en-GB" dirty="0" smtClean="0">
              <a:solidFill>
                <a:schemeClr val="bg1">
                  <a:lumMod val="65000"/>
                </a:schemeClr>
              </a:solidFill>
              <a:latin typeface="Arial" pitchFamily="34" charset="0"/>
              <a:cs typeface="Arial" pitchFamily="34" charset="0"/>
            </a:endParaRPr>
          </a:p>
          <a:p>
            <a:pPr eaLnBrk="1" hangingPunct="1">
              <a:buFont typeface="Wingdings" pitchFamily="2" charset="2"/>
              <a:buChar char="²"/>
            </a:pPr>
            <a:endParaRPr lang="en-US" dirty="0" smtClean="0">
              <a:latin typeface="Arial" pitchFamily="34" charset="0"/>
              <a:cs typeface="Arial" pitchFamily="34" charset="0"/>
            </a:endParaRPr>
          </a:p>
        </p:txBody>
      </p:sp>
      <p:sp>
        <p:nvSpPr>
          <p:cNvPr id="7172" name="Slide Number Placeholder 3"/>
          <p:cNvSpPr>
            <a:spLocks noGrp="1"/>
          </p:cNvSpPr>
          <p:nvPr>
            <p:ph type="sldNum" sz="quarter" idx="12"/>
          </p:nvPr>
        </p:nvSpPr>
        <p:spPr bwMode="auto">
          <a:noFill/>
          <a:ln>
            <a:miter lim="800000"/>
            <a:headEnd/>
            <a:tailEnd/>
          </a:ln>
        </p:spPr>
        <p:txBody>
          <a:bodyPr/>
          <a:lstStyle/>
          <a:p>
            <a:fld id="{69D165D0-18D8-45D6-8CF3-621A8F6CE28F}" type="slidenum">
              <a:rPr lang="ar-SA"/>
              <a:pPr/>
              <a:t>2</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latin typeface="Arial" pitchFamily="34" charset="0"/>
                <a:cs typeface="Arial" pitchFamily="34" charset="0"/>
              </a:rPr>
              <a:t>Usability requirements</a:t>
            </a:r>
          </a:p>
        </p:txBody>
      </p:sp>
      <p:sp>
        <p:nvSpPr>
          <p:cNvPr id="25603"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The system should be easy to use by medical staff and should be organized in such a way that user errors are minimized. (Goal)</a:t>
            </a:r>
          </a:p>
          <a:p>
            <a:pPr eaLnBrk="1" hangingPunct="1">
              <a:buFont typeface="Wingdings" pitchFamily="2" charset="2"/>
              <a:buChar char="²"/>
            </a:pPr>
            <a:r>
              <a:rPr lang="en-US" dirty="0" smtClean="0">
                <a:latin typeface="Arial" pitchFamily="34" charset="0"/>
                <a:cs typeface="Arial" pitchFamily="34" charset="0"/>
              </a:rPr>
              <a:t>Medical staff shall be able to use all the system functions after four hours of training. After this training, the average number of errors made by experienced users shall not exceed two per hour of system use. (Testable non-functional requirement)</a:t>
            </a:r>
            <a:endParaRPr lang="en-GB" dirty="0" smtClean="0">
              <a:latin typeface="Arial" pitchFamily="34" charset="0"/>
              <a:cs typeface="Arial" pitchFamily="34" charset="0"/>
            </a:endParaRPr>
          </a:p>
          <a:p>
            <a:pPr eaLnBrk="1" hangingPunct="1">
              <a:buFont typeface="Wingdings" pitchFamily="2" charset="2"/>
              <a:buChar char="²"/>
            </a:pPr>
            <a:endParaRPr lang="en-GB" dirty="0" smtClean="0">
              <a:latin typeface="Arial" pitchFamily="34" charset="0"/>
              <a:cs typeface="Arial" pitchFamily="34" charset="0"/>
            </a:endParaRPr>
          </a:p>
          <a:p>
            <a:pPr eaLnBrk="1" hangingPunct="1">
              <a:buFont typeface="Wingdings" pitchFamily="2" charset="2"/>
              <a:buChar char="²"/>
            </a:pPr>
            <a:endParaRPr lang="en-US" dirty="0" smtClean="0">
              <a:latin typeface="Arial" pitchFamily="34" charset="0"/>
              <a:cs typeface="Arial" pitchFamily="34" charset="0"/>
            </a:endParaRPr>
          </a:p>
        </p:txBody>
      </p:sp>
      <p:sp>
        <p:nvSpPr>
          <p:cNvPr id="25604" name="Slide Number Placeholder 3"/>
          <p:cNvSpPr>
            <a:spLocks noGrp="1"/>
          </p:cNvSpPr>
          <p:nvPr>
            <p:ph type="sldNum" sz="quarter" idx="12"/>
          </p:nvPr>
        </p:nvSpPr>
        <p:spPr bwMode="auto">
          <a:noFill/>
          <a:ln>
            <a:miter lim="800000"/>
            <a:headEnd/>
            <a:tailEnd/>
          </a:ln>
        </p:spPr>
        <p:txBody>
          <a:bodyPr/>
          <a:lstStyle/>
          <a:p>
            <a:fld id="{E890A8CC-3945-4459-B3CA-46CA96FF464A}" type="slidenum">
              <a:rPr lang="ar-SA"/>
              <a:pPr/>
              <a:t>20</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latin typeface="Arial" pitchFamily="34" charset="0"/>
                <a:cs typeface="Arial" pitchFamily="34" charset="0"/>
              </a:rPr>
              <a:t>Metrics for specifying nonfunctional requirements</a:t>
            </a:r>
          </a:p>
        </p:txBody>
      </p:sp>
      <p:graphicFrame>
        <p:nvGraphicFramePr>
          <p:cNvPr id="4" name="Table 3"/>
          <p:cNvGraphicFramePr>
            <a:graphicFrameLocks noGrp="1"/>
          </p:cNvGraphicFramePr>
          <p:nvPr/>
        </p:nvGraphicFramePr>
        <p:xfrm>
          <a:off x="990600" y="1600200"/>
          <a:ext cx="7620000" cy="4876800"/>
        </p:xfrm>
        <a:graphic>
          <a:graphicData uri="http://schemas.openxmlformats.org/drawingml/2006/table">
            <a:tbl>
              <a:tblPr/>
              <a:tblGrid>
                <a:gridCol w="2952750"/>
                <a:gridCol w="4667250"/>
              </a:tblGrid>
              <a:tr h="39741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Property</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Measure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a:ea typeface="Times New Roman" charset="0"/>
                          <a:cs typeface="Arial"/>
                        </a:rPr>
                        <a:t>Speed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Processed transactions/second</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User/event response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Screen refresh time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Size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Mbytes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ROM chips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Ease of use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Training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help frames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804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Reliability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Mean time to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unavailability</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Rate of failure occurrence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Availability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Robustness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Time to restart after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events causing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data corruption on failure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Portability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target dependent statements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target systems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6653" name="Slide Number Placeholder 4"/>
          <p:cNvSpPr>
            <a:spLocks noGrp="1"/>
          </p:cNvSpPr>
          <p:nvPr>
            <p:ph type="sldNum" sz="quarter" idx="12"/>
          </p:nvPr>
        </p:nvSpPr>
        <p:spPr bwMode="auto">
          <a:noFill/>
          <a:ln>
            <a:miter lim="800000"/>
            <a:headEnd/>
            <a:tailEnd/>
          </a:ln>
        </p:spPr>
        <p:txBody>
          <a:bodyPr/>
          <a:lstStyle/>
          <a:p>
            <a:fld id="{6DF75BE3-8F87-4C4D-A142-ADABE1EB760E}" type="slidenum">
              <a:rPr lang="ar-SA"/>
              <a:pPr/>
              <a:t>21</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mtClean="0">
                <a:latin typeface="Arial" pitchFamily="34" charset="0"/>
                <a:cs typeface="Arial" pitchFamily="34" charset="0"/>
              </a:rPr>
              <a:t>Domain requirements</a:t>
            </a:r>
          </a:p>
        </p:txBody>
      </p:sp>
      <p:sp>
        <p:nvSpPr>
          <p:cNvPr id="2765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GB" dirty="0" smtClean="0">
                <a:latin typeface="Arial" pitchFamily="34" charset="0"/>
                <a:cs typeface="Arial" pitchFamily="34" charset="0"/>
              </a:rPr>
              <a:t>The system’s operational domain imposes requirements on the system.</a:t>
            </a:r>
          </a:p>
          <a:p>
            <a:pPr lvl="1" eaLnBrk="1" hangingPunct="1">
              <a:buFont typeface="Wingdings" pitchFamily="2" charset="2"/>
              <a:buChar char="§"/>
            </a:pPr>
            <a:r>
              <a:rPr lang="en-GB" dirty="0" smtClean="0">
                <a:latin typeface="Arial" pitchFamily="34" charset="0"/>
                <a:cs typeface="Arial" pitchFamily="34" charset="0"/>
              </a:rPr>
              <a:t>For example, a train control system has to take into account the braking characteristics in different weather conditions.</a:t>
            </a:r>
          </a:p>
          <a:p>
            <a:pPr eaLnBrk="1" hangingPunct="1">
              <a:buFont typeface="Wingdings" pitchFamily="2" charset="2"/>
              <a:buChar char="²"/>
            </a:pPr>
            <a:r>
              <a:rPr lang="en-GB" dirty="0" smtClean="0">
                <a:latin typeface="Arial" pitchFamily="34" charset="0"/>
                <a:cs typeface="Arial" pitchFamily="34" charset="0"/>
              </a:rPr>
              <a:t>Domain requirements can be </a:t>
            </a:r>
          </a:p>
          <a:p>
            <a:pPr marL="971550" lvl="1" indent="-514350" eaLnBrk="1" hangingPunct="1">
              <a:buFont typeface="+mj-lt"/>
              <a:buAutoNum type="arabicPeriod"/>
            </a:pPr>
            <a:r>
              <a:rPr lang="en-GB" u="sng" dirty="0" smtClean="0">
                <a:latin typeface="Arial" pitchFamily="34" charset="0"/>
                <a:cs typeface="Arial" pitchFamily="34" charset="0"/>
              </a:rPr>
              <a:t>new functional requirements</a:t>
            </a:r>
            <a:r>
              <a:rPr lang="en-GB" dirty="0" smtClean="0">
                <a:latin typeface="Arial" pitchFamily="34" charset="0"/>
                <a:cs typeface="Arial" pitchFamily="34" charset="0"/>
              </a:rPr>
              <a:t>, </a:t>
            </a:r>
          </a:p>
          <a:p>
            <a:pPr marL="971550" lvl="1" indent="-514350" eaLnBrk="1" hangingPunct="1">
              <a:buFont typeface="+mj-lt"/>
              <a:buAutoNum type="arabicPeriod"/>
            </a:pPr>
            <a:r>
              <a:rPr lang="en-GB" u="sng" dirty="0" smtClean="0">
                <a:latin typeface="Arial" pitchFamily="34" charset="0"/>
                <a:cs typeface="Arial" pitchFamily="34" charset="0"/>
              </a:rPr>
              <a:t>constraints on existing requirements </a:t>
            </a:r>
            <a:r>
              <a:rPr lang="en-GB" dirty="0" smtClean="0">
                <a:latin typeface="Arial" pitchFamily="34" charset="0"/>
                <a:cs typeface="Arial" pitchFamily="34" charset="0"/>
              </a:rPr>
              <a:t>or </a:t>
            </a:r>
          </a:p>
          <a:p>
            <a:pPr marL="971550" lvl="1" indent="-514350" eaLnBrk="1" hangingPunct="1">
              <a:buFont typeface="+mj-lt"/>
              <a:buAutoNum type="arabicPeriod"/>
            </a:pPr>
            <a:r>
              <a:rPr lang="en-GB" u="sng" dirty="0" smtClean="0">
                <a:latin typeface="Arial" pitchFamily="34" charset="0"/>
                <a:cs typeface="Arial" pitchFamily="34" charset="0"/>
              </a:rPr>
              <a:t>define specific computations</a:t>
            </a:r>
            <a:r>
              <a:rPr lang="en-GB" dirty="0" smtClean="0">
                <a:latin typeface="Arial" pitchFamily="34" charset="0"/>
                <a:cs typeface="Arial" pitchFamily="34" charset="0"/>
              </a:rPr>
              <a:t>.</a:t>
            </a:r>
          </a:p>
          <a:p>
            <a:pPr eaLnBrk="1" hangingPunct="1">
              <a:buFont typeface="Wingdings" pitchFamily="2" charset="2"/>
              <a:buChar char="²"/>
            </a:pPr>
            <a:r>
              <a:rPr lang="en-GB" dirty="0" smtClean="0">
                <a:latin typeface="Arial" pitchFamily="34" charset="0"/>
                <a:cs typeface="Arial" pitchFamily="34" charset="0"/>
              </a:rPr>
              <a:t>If domain requirements </a:t>
            </a:r>
            <a:r>
              <a:rPr lang="en-GB" u="sng" dirty="0" smtClean="0">
                <a:latin typeface="Arial" pitchFamily="34" charset="0"/>
                <a:cs typeface="Arial" pitchFamily="34" charset="0"/>
              </a:rPr>
              <a:t>are not satisfied, the system may be unworkable</a:t>
            </a:r>
            <a:r>
              <a:rPr lang="en-GB" dirty="0" smtClean="0">
                <a:latin typeface="Arial" pitchFamily="34" charset="0"/>
                <a:cs typeface="Arial" pitchFamily="34" charset="0"/>
              </a:rPr>
              <a:t>.</a:t>
            </a:r>
          </a:p>
        </p:txBody>
      </p:sp>
      <p:sp>
        <p:nvSpPr>
          <p:cNvPr id="27652" name="Slide Number Placeholder 3"/>
          <p:cNvSpPr>
            <a:spLocks noGrp="1"/>
          </p:cNvSpPr>
          <p:nvPr>
            <p:ph type="sldNum" sz="quarter" idx="12"/>
          </p:nvPr>
        </p:nvSpPr>
        <p:spPr bwMode="auto">
          <a:noFill/>
          <a:ln>
            <a:miter lim="800000"/>
            <a:headEnd/>
            <a:tailEnd/>
          </a:ln>
        </p:spPr>
        <p:txBody>
          <a:bodyPr/>
          <a:lstStyle/>
          <a:p>
            <a:fld id="{B554D3C7-E41D-4F10-A0E6-EC0E9F9BD49B}" type="slidenum">
              <a:rPr lang="ar-SA"/>
              <a:pPr/>
              <a:t>22</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p:txBody>
          <a:bodyPr/>
          <a:lstStyle/>
          <a:p>
            <a:pPr eaLnBrk="1" hangingPunct="1"/>
            <a:r>
              <a:rPr lang="en-GB" smtClean="0">
                <a:latin typeface="Arial" pitchFamily="34" charset="0"/>
                <a:cs typeface="Arial" pitchFamily="34" charset="0"/>
              </a:rPr>
              <a:t>Train protection system</a:t>
            </a:r>
          </a:p>
        </p:txBody>
      </p:sp>
      <p:sp>
        <p:nvSpPr>
          <p:cNvPr id="28675" name="Rectangle 6"/>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GB" dirty="0" smtClean="0">
                <a:latin typeface="Arial" pitchFamily="34" charset="0"/>
                <a:cs typeface="Arial" pitchFamily="34" charset="0"/>
              </a:rPr>
              <a:t>This is a domain requirement for a train protection system:</a:t>
            </a:r>
          </a:p>
          <a:p>
            <a:pPr eaLnBrk="1" hangingPunct="1">
              <a:buFont typeface="Wingdings" pitchFamily="2" charset="2"/>
              <a:buChar char="²"/>
            </a:pPr>
            <a:r>
              <a:rPr lang="en-GB" dirty="0" smtClean="0">
                <a:latin typeface="Arial" pitchFamily="34" charset="0"/>
                <a:cs typeface="Arial" pitchFamily="34" charset="0"/>
              </a:rPr>
              <a:t>The deceleration of the train shall be computed as:</a:t>
            </a:r>
          </a:p>
          <a:p>
            <a:pPr lvl="1" eaLnBrk="1" hangingPunct="1">
              <a:buFont typeface="Wingdings" pitchFamily="2" charset="2"/>
              <a:buChar char="§"/>
            </a:pPr>
            <a:r>
              <a:rPr lang="en-GB" dirty="0" err="1" smtClean="0">
                <a:latin typeface="Arial" pitchFamily="34" charset="0"/>
                <a:cs typeface="Arial" pitchFamily="34" charset="0"/>
              </a:rPr>
              <a:t>Dtrain</a:t>
            </a:r>
            <a:r>
              <a:rPr lang="en-GB" dirty="0" smtClean="0">
                <a:latin typeface="Arial" pitchFamily="34" charset="0"/>
                <a:cs typeface="Arial" pitchFamily="34" charset="0"/>
              </a:rPr>
              <a:t> = </a:t>
            </a:r>
            <a:r>
              <a:rPr lang="en-GB" dirty="0" err="1" smtClean="0">
                <a:latin typeface="Arial" pitchFamily="34" charset="0"/>
                <a:cs typeface="Arial" pitchFamily="34" charset="0"/>
              </a:rPr>
              <a:t>Dcontrol</a:t>
            </a:r>
            <a:r>
              <a:rPr lang="en-GB" dirty="0" smtClean="0">
                <a:latin typeface="Arial" pitchFamily="34" charset="0"/>
                <a:cs typeface="Arial" pitchFamily="34" charset="0"/>
              </a:rPr>
              <a:t> + </a:t>
            </a:r>
            <a:r>
              <a:rPr lang="en-GB" dirty="0" err="1" smtClean="0">
                <a:latin typeface="Arial" pitchFamily="34" charset="0"/>
                <a:cs typeface="Arial" pitchFamily="34" charset="0"/>
              </a:rPr>
              <a:t>Dgradient</a:t>
            </a:r>
            <a:r>
              <a:rPr lang="en-GB" dirty="0" smtClean="0">
                <a:latin typeface="Arial" pitchFamily="34" charset="0"/>
                <a:cs typeface="Arial" pitchFamily="34" charset="0"/>
              </a:rPr>
              <a:t> </a:t>
            </a:r>
          </a:p>
          <a:p>
            <a:pPr lvl="1" eaLnBrk="1" hangingPunct="1">
              <a:buFont typeface="Wingdings" pitchFamily="2" charset="2"/>
              <a:buChar char="§"/>
            </a:pPr>
            <a:endParaRPr lang="en-GB" dirty="0" smtClean="0">
              <a:latin typeface="Arial" pitchFamily="34" charset="0"/>
              <a:cs typeface="Arial" pitchFamily="34" charset="0"/>
            </a:endParaRPr>
          </a:p>
          <a:p>
            <a:pPr lvl="1" eaLnBrk="1" hangingPunct="1">
              <a:buFont typeface="Wingdings" pitchFamily="2" charset="2"/>
              <a:buChar char="§"/>
            </a:pPr>
            <a:r>
              <a:rPr lang="en-GB" dirty="0" smtClean="0">
                <a:latin typeface="Arial" pitchFamily="34" charset="0"/>
                <a:cs typeface="Arial" pitchFamily="34" charset="0"/>
              </a:rPr>
              <a:t>where </a:t>
            </a:r>
            <a:r>
              <a:rPr lang="en-GB" dirty="0" err="1" smtClean="0">
                <a:latin typeface="Arial" pitchFamily="34" charset="0"/>
                <a:cs typeface="Arial" pitchFamily="34" charset="0"/>
              </a:rPr>
              <a:t>Dgradient</a:t>
            </a:r>
            <a:r>
              <a:rPr lang="en-GB" dirty="0" smtClean="0">
                <a:latin typeface="Arial" pitchFamily="34" charset="0"/>
                <a:cs typeface="Arial" pitchFamily="34" charset="0"/>
              </a:rPr>
              <a:t> is 9.81ms2 * compensated gradient/alpha and where the values of 9.81ms2 /alpha are known for different types of train.</a:t>
            </a:r>
          </a:p>
          <a:p>
            <a:pPr eaLnBrk="1" hangingPunct="1">
              <a:buFont typeface="Wingdings" pitchFamily="2" charset="2"/>
              <a:buChar char="²"/>
            </a:pPr>
            <a:r>
              <a:rPr lang="en-GB" dirty="0" smtClean="0">
                <a:latin typeface="Arial" pitchFamily="34" charset="0"/>
                <a:cs typeface="Arial" pitchFamily="34" charset="0"/>
              </a:rPr>
              <a:t>It is </a:t>
            </a:r>
            <a:r>
              <a:rPr lang="en-GB" u="sng" dirty="0" smtClean="0">
                <a:latin typeface="Arial" pitchFamily="34" charset="0"/>
                <a:cs typeface="Arial" pitchFamily="34" charset="0"/>
              </a:rPr>
              <a:t>difficult for a non-specialist </a:t>
            </a:r>
            <a:r>
              <a:rPr lang="en-GB" dirty="0" smtClean="0">
                <a:latin typeface="Arial" pitchFamily="34" charset="0"/>
                <a:cs typeface="Arial" pitchFamily="34" charset="0"/>
              </a:rPr>
              <a:t>to understand the implications of this and how it interacts with other requirements.</a:t>
            </a:r>
          </a:p>
        </p:txBody>
      </p:sp>
      <p:sp>
        <p:nvSpPr>
          <p:cNvPr id="28676" name="Slide Number Placeholder 5"/>
          <p:cNvSpPr>
            <a:spLocks noGrp="1"/>
          </p:cNvSpPr>
          <p:nvPr>
            <p:ph type="sldNum" sz="quarter" idx="12"/>
          </p:nvPr>
        </p:nvSpPr>
        <p:spPr bwMode="auto">
          <a:noFill/>
          <a:ln>
            <a:miter lim="800000"/>
            <a:headEnd/>
            <a:tailEnd/>
          </a:ln>
        </p:spPr>
        <p:txBody>
          <a:bodyPr/>
          <a:lstStyle/>
          <a:p>
            <a:fld id="{588139D6-F5BC-4C1A-8849-8A1E509D5470}" type="slidenum">
              <a:rPr lang="ar-SA"/>
              <a:pPr/>
              <a:t>23</a:t>
            </a:fld>
            <a:endParaRPr lang="en-US"/>
          </a:p>
        </p:txBody>
      </p:sp>
      <p:sp>
        <p:nvSpPr>
          <p:cNvPr id="7" name="Footer Placeholder 6"/>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z="2800" dirty="0" smtClean="0">
                <a:latin typeface="Arial" pitchFamily="34" charset="0"/>
                <a:cs typeface="Arial" pitchFamily="34" charset="0"/>
              </a:rPr>
              <a:t>Domain requirements problems</a:t>
            </a:r>
          </a:p>
        </p:txBody>
      </p:sp>
      <p:sp>
        <p:nvSpPr>
          <p:cNvPr id="2969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GB" dirty="0" err="1" smtClean="0">
                <a:latin typeface="Arial" pitchFamily="34" charset="0"/>
                <a:cs typeface="Arial" pitchFamily="34" charset="0"/>
              </a:rPr>
              <a:t>Understandability</a:t>
            </a:r>
            <a:endParaRPr lang="en-GB" dirty="0" smtClean="0">
              <a:latin typeface="Arial" pitchFamily="34" charset="0"/>
              <a:cs typeface="Arial" pitchFamily="34" charset="0"/>
            </a:endParaRPr>
          </a:p>
          <a:p>
            <a:pPr lvl="1" eaLnBrk="1" hangingPunct="1">
              <a:buFont typeface="Wingdings" pitchFamily="2" charset="2"/>
              <a:buChar char="§"/>
            </a:pPr>
            <a:r>
              <a:rPr lang="en-GB" dirty="0" smtClean="0">
                <a:latin typeface="Arial" pitchFamily="34" charset="0"/>
                <a:cs typeface="Arial" pitchFamily="34" charset="0"/>
              </a:rPr>
              <a:t>Requirements are expressed in the language of the application domain;</a:t>
            </a:r>
          </a:p>
          <a:p>
            <a:pPr lvl="1" eaLnBrk="1" hangingPunct="1">
              <a:buFont typeface="Wingdings" pitchFamily="2" charset="2"/>
              <a:buChar char="§"/>
            </a:pPr>
            <a:r>
              <a:rPr lang="en-GB" dirty="0" smtClean="0">
                <a:latin typeface="Arial" pitchFamily="34" charset="0"/>
                <a:cs typeface="Arial" pitchFamily="34" charset="0"/>
              </a:rPr>
              <a:t>This is often not understood by software engineers developing the system.</a:t>
            </a:r>
          </a:p>
          <a:p>
            <a:pPr eaLnBrk="1" hangingPunct="1">
              <a:buFont typeface="Wingdings" pitchFamily="2" charset="2"/>
              <a:buChar char="²"/>
            </a:pPr>
            <a:r>
              <a:rPr lang="en-GB" dirty="0" smtClean="0">
                <a:latin typeface="Arial" pitchFamily="34" charset="0"/>
                <a:cs typeface="Arial" pitchFamily="34" charset="0"/>
              </a:rPr>
              <a:t>Implicitness</a:t>
            </a:r>
          </a:p>
          <a:p>
            <a:pPr lvl="1" eaLnBrk="1" hangingPunct="1">
              <a:buFont typeface="Wingdings" pitchFamily="2" charset="2"/>
              <a:buChar char="§"/>
            </a:pPr>
            <a:r>
              <a:rPr lang="en-GB" dirty="0" smtClean="0">
                <a:latin typeface="Arial" pitchFamily="34" charset="0"/>
                <a:cs typeface="Arial" pitchFamily="34" charset="0"/>
              </a:rPr>
              <a:t>Domain specialists understand the area so well that they do not think of making the domain requirements explicit.</a:t>
            </a:r>
          </a:p>
        </p:txBody>
      </p:sp>
      <p:sp>
        <p:nvSpPr>
          <p:cNvPr id="29700" name="Slide Number Placeholder 3"/>
          <p:cNvSpPr>
            <a:spLocks noGrp="1"/>
          </p:cNvSpPr>
          <p:nvPr>
            <p:ph type="sldNum" sz="quarter" idx="12"/>
          </p:nvPr>
        </p:nvSpPr>
        <p:spPr bwMode="auto">
          <a:noFill/>
          <a:ln>
            <a:miter lim="800000"/>
            <a:headEnd/>
            <a:tailEnd/>
          </a:ln>
        </p:spPr>
        <p:txBody>
          <a:bodyPr/>
          <a:lstStyle/>
          <a:p>
            <a:fld id="{2108C146-0631-4BEF-9DC9-3540088FDC9D}" type="slidenum">
              <a:rPr lang="ar-SA"/>
              <a:pPr/>
              <a:t>24</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latin typeface="Arial" pitchFamily="34" charset="0"/>
                <a:cs typeface="Arial" pitchFamily="34" charset="0"/>
              </a:rPr>
              <a:t>Key points</a:t>
            </a:r>
          </a:p>
        </p:txBody>
      </p:sp>
      <p:sp>
        <p:nvSpPr>
          <p:cNvPr id="30723"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smtClean="0">
                <a:latin typeface="Arial" pitchFamily="34" charset="0"/>
                <a:cs typeface="Arial" pitchFamily="34" charset="0"/>
              </a:rPr>
              <a:t>Requirements for a software system set out what the system should do and define constraints on its operation and implementation.</a:t>
            </a:r>
            <a:endParaRPr lang="en-GB" smtClean="0">
              <a:latin typeface="Arial" pitchFamily="34" charset="0"/>
              <a:cs typeface="Arial" pitchFamily="34" charset="0"/>
            </a:endParaRPr>
          </a:p>
          <a:p>
            <a:pPr eaLnBrk="1" hangingPunct="1">
              <a:buFont typeface="Wingdings" pitchFamily="2" charset="2"/>
              <a:buChar char="²"/>
            </a:pPr>
            <a:r>
              <a:rPr lang="en-US" smtClean="0">
                <a:latin typeface="Arial" pitchFamily="34" charset="0"/>
                <a:cs typeface="Arial" pitchFamily="34" charset="0"/>
              </a:rPr>
              <a:t>Functional requirements are statements of the services that the system must provide or are descriptions of how some computations must be carried out. </a:t>
            </a:r>
            <a:endParaRPr lang="en-GB" smtClean="0">
              <a:latin typeface="Arial" pitchFamily="34" charset="0"/>
              <a:cs typeface="Arial" pitchFamily="34" charset="0"/>
            </a:endParaRPr>
          </a:p>
          <a:p>
            <a:pPr eaLnBrk="1" hangingPunct="1">
              <a:buFont typeface="Wingdings" pitchFamily="2" charset="2"/>
              <a:buChar char="²"/>
            </a:pPr>
            <a:r>
              <a:rPr lang="en-US" smtClean="0">
                <a:latin typeface="Arial" pitchFamily="34" charset="0"/>
                <a:cs typeface="Arial" pitchFamily="34" charset="0"/>
              </a:rPr>
              <a:t>Non-functional requirements often constrain the system being developed and the development process being used. </a:t>
            </a:r>
          </a:p>
          <a:p>
            <a:pPr eaLnBrk="1" hangingPunct="1">
              <a:buFont typeface="Wingdings" pitchFamily="2" charset="2"/>
              <a:buChar char="²"/>
            </a:pPr>
            <a:r>
              <a:rPr lang="en-US" smtClean="0">
                <a:latin typeface="Arial" pitchFamily="34" charset="0"/>
                <a:cs typeface="Arial" pitchFamily="34" charset="0"/>
              </a:rPr>
              <a:t>They often relate to the emergent properties of the system and therefore apply to the system as a whole.</a:t>
            </a:r>
            <a:endParaRPr lang="en-GB" smtClean="0">
              <a:latin typeface="Arial" pitchFamily="34" charset="0"/>
              <a:cs typeface="Arial" pitchFamily="34" charset="0"/>
            </a:endParaRPr>
          </a:p>
          <a:p>
            <a:pPr eaLnBrk="1" hangingPunct="1">
              <a:buFont typeface="Wingdings" pitchFamily="2" charset="2"/>
              <a:buChar char="²"/>
            </a:pPr>
            <a:endParaRPr lang="en-US" smtClean="0">
              <a:latin typeface="Arial" pitchFamily="34" charset="0"/>
              <a:cs typeface="Arial" pitchFamily="34" charset="0"/>
            </a:endParaRPr>
          </a:p>
        </p:txBody>
      </p:sp>
      <p:sp>
        <p:nvSpPr>
          <p:cNvPr id="30724" name="Slide Number Placeholder 3"/>
          <p:cNvSpPr>
            <a:spLocks noGrp="1"/>
          </p:cNvSpPr>
          <p:nvPr>
            <p:ph type="sldNum" sz="quarter" idx="12"/>
          </p:nvPr>
        </p:nvSpPr>
        <p:spPr bwMode="auto">
          <a:noFill/>
          <a:ln>
            <a:miter lim="800000"/>
            <a:headEnd/>
            <a:tailEnd/>
          </a:ln>
        </p:spPr>
        <p:txBody>
          <a:bodyPr/>
          <a:lstStyle/>
          <a:p>
            <a:fld id="{CBA6FDB4-C2DD-450E-A788-106B46C7BE72}" type="slidenum">
              <a:rPr lang="ar-SA"/>
              <a:pPr/>
              <a:t>25</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p:txBody>
          <a:bodyPr/>
          <a:lstStyle/>
          <a:p>
            <a:pPr eaLnBrk="1" hangingPunct="1"/>
            <a:r>
              <a:rPr lang="en-US" smtClean="0">
                <a:latin typeface="Arial" pitchFamily="34" charset="0"/>
                <a:cs typeface="Arial" pitchFamily="34" charset="0"/>
              </a:rPr>
              <a:t>Chapter 4 – Requirements Engineering</a:t>
            </a:r>
          </a:p>
        </p:txBody>
      </p:sp>
      <p:sp>
        <p:nvSpPr>
          <p:cNvPr id="3" name="Subtitle 2"/>
          <p:cNvSpPr>
            <a:spLocks noGrp="1"/>
          </p:cNvSpPr>
          <p:nvPr>
            <p:ph type="subTitle" idx="1"/>
          </p:nvPr>
        </p:nvSpPr>
        <p:spPr/>
        <p:txBody>
          <a:bodyPr/>
          <a:lstStyle/>
          <a:p>
            <a:pPr eaLnBrk="1" fontAlgn="auto" hangingPunct="1">
              <a:spcAft>
                <a:spcPts val="0"/>
              </a:spcAft>
              <a:buFont typeface="Arial"/>
              <a:buNone/>
              <a:defRPr/>
            </a:pPr>
            <a:r>
              <a:rPr lang="en-US" dirty="0" smtClean="0">
                <a:ea typeface="+mn-ea"/>
                <a:cs typeface="+mn-cs"/>
              </a:rPr>
              <a:t>Lecture 2</a:t>
            </a:r>
            <a:endParaRPr lang="en-US" dirty="0">
              <a:ea typeface="+mn-ea"/>
              <a:cs typeface="+mn-cs"/>
            </a:endParaRPr>
          </a:p>
        </p:txBody>
      </p:sp>
      <p:sp>
        <p:nvSpPr>
          <p:cNvPr id="31748" name="Slide Number Placeholder 3"/>
          <p:cNvSpPr>
            <a:spLocks noGrp="1"/>
          </p:cNvSpPr>
          <p:nvPr>
            <p:ph type="sldNum" sz="quarter" idx="12"/>
          </p:nvPr>
        </p:nvSpPr>
        <p:spPr bwMode="auto">
          <a:noFill/>
          <a:ln>
            <a:miter lim="800000"/>
            <a:headEnd/>
            <a:tailEnd/>
          </a:ln>
        </p:spPr>
        <p:txBody>
          <a:bodyPr/>
          <a:lstStyle/>
          <a:p>
            <a:fld id="{0A8E7539-9C3E-40BD-B6E8-6550FBAD25BB}" type="slidenum">
              <a:rPr lang="ar-SA"/>
              <a:pPr/>
              <a:t>26</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lIns="90487" tIns="44450" rIns="90487" bIns="44450"/>
          <a:lstStyle/>
          <a:p>
            <a:pPr eaLnBrk="1" hangingPunct="1"/>
            <a:r>
              <a:rPr lang="en-GB" sz="2800" dirty="0" smtClean="0">
                <a:latin typeface="Arial" pitchFamily="34" charset="0"/>
                <a:cs typeface="Arial" pitchFamily="34" charset="0"/>
              </a:rPr>
              <a:t>The software requirements document</a:t>
            </a:r>
          </a:p>
        </p:txBody>
      </p:sp>
      <p:sp>
        <p:nvSpPr>
          <p:cNvPr id="32771" name="Rectangle 3"/>
          <p:cNvSpPr>
            <a:spLocks noGrp="1" noChangeArrowheads="1"/>
          </p:cNvSpPr>
          <p:nvPr>
            <p:ph type="body"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buFont typeface="Wingdings" pitchFamily="2" charset="2"/>
              <a:buChar char="²"/>
            </a:pPr>
            <a:r>
              <a:rPr lang="en-GB" dirty="0" smtClean="0">
                <a:latin typeface="Arial" pitchFamily="34" charset="0"/>
                <a:cs typeface="Arial" pitchFamily="34" charset="0"/>
              </a:rPr>
              <a:t>The software requirements document is the official statement of what is required of the system developers.</a:t>
            </a:r>
          </a:p>
          <a:p>
            <a:pPr eaLnBrk="1" hangingPunct="1">
              <a:buFont typeface="Wingdings" pitchFamily="2" charset="2"/>
              <a:buChar char="²"/>
            </a:pPr>
            <a:r>
              <a:rPr lang="en-GB" dirty="0" smtClean="0">
                <a:latin typeface="Arial" pitchFamily="34" charset="0"/>
                <a:cs typeface="Arial" pitchFamily="34" charset="0"/>
              </a:rPr>
              <a:t>Should include both </a:t>
            </a:r>
            <a:r>
              <a:rPr lang="en-GB" u="sng" dirty="0" smtClean="0">
                <a:latin typeface="Arial" pitchFamily="34" charset="0"/>
                <a:cs typeface="Arial" pitchFamily="34" charset="0"/>
              </a:rPr>
              <a:t>a definition of </a:t>
            </a:r>
            <a:r>
              <a:rPr lang="en-GB" b="1" u="sng" dirty="0" smtClean="0">
                <a:latin typeface="Arial" pitchFamily="34" charset="0"/>
                <a:cs typeface="Arial" pitchFamily="34" charset="0"/>
              </a:rPr>
              <a:t>user</a:t>
            </a:r>
            <a:r>
              <a:rPr lang="en-GB" u="sng" dirty="0" smtClean="0">
                <a:latin typeface="Arial" pitchFamily="34" charset="0"/>
                <a:cs typeface="Arial" pitchFamily="34" charset="0"/>
              </a:rPr>
              <a:t> requirements </a:t>
            </a:r>
            <a:r>
              <a:rPr lang="en-GB" dirty="0" smtClean="0">
                <a:latin typeface="Arial" pitchFamily="34" charset="0"/>
                <a:cs typeface="Arial" pitchFamily="34" charset="0"/>
              </a:rPr>
              <a:t>and a </a:t>
            </a:r>
            <a:r>
              <a:rPr lang="en-GB" u="sng" dirty="0" smtClean="0">
                <a:latin typeface="Arial" pitchFamily="34" charset="0"/>
                <a:cs typeface="Arial" pitchFamily="34" charset="0"/>
              </a:rPr>
              <a:t>specification of the </a:t>
            </a:r>
            <a:r>
              <a:rPr lang="en-GB" b="1" u="sng" dirty="0" smtClean="0">
                <a:latin typeface="Arial" pitchFamily="34" charset="0"/>
                <a:cs typeface="Arial" pitchFamily="34" charset="0"/>
              </a:rPr>
              <a:t>system</a:t>
            </a:r>
            <a:r>
              <a:rPr lang="en-GB" u="sng" dirty="0" smtClean="0">
                <a:latin typeface="Arial" pitchFamily="34" charset="0"/>
                <a:cs typeface="Arial" pitchFamily="34" charset="0"/>
              </a:rPr>
              <a:t> requirements</a:t>
            </a:r>
            <a:r>
              <a:rPr lang="en-GB" dirty="0" smtClean="0">
                <a:latin typeface="Arial" pitchFamily="34" charset="0"/>
                <a:cs typeface="Arial" pitchFamily="34" charset="0"/>
              </a:rPr>
              <a:t>.</a:t>
            </a:r>
          </a:p>
          <a:p>
            <a:pPr eaLnBrk="1" hangingPunct="1">
              <a:buFont typeface="Wingdings" pitchFamily="2" charset="2"/>
              <a:buChar char="²"/>
            </a:pPr>
            <a:r>
              <a:rPr lang="en-GB" dirty="0" smtClean="0">
                <a:solidFill>
                  <a:schemeClr val="tx2">
                    <a:lumMod val="60000"/>
                    <a:lumOff val="40000"/>
                  </a:schemeClr>
                </a:solidFill>
                <a:latin typeface="Arial" pitchFamily="34" charset="0"/>
                <a:cs typeface="Arial" pitchFamily="34" charset="0"/>
              </a:rPr>
              <a:t>It is NOT a design document</a:t>
            </a:r>
            <a:r>
              <a:rPr lang="en-GB" dirty="0" smtClean="0">
                <a:latin typeface="Arial" pitchFamily="34" charset="0"/>
                <a:cs typeface="Arial" pitchFamily="34" charset="0"/>
              </a:rPr>
              <a:t>. As far as possible, it should set of </a:t>
            </a:r>
            <a:r>
              <a:rPr lang="en-GB" b="1" dirty="0" smtClean="0">
                <a:solidFill>
                  <a:srgbClr val="FF0000"/>
                </a:solidFill>
                <a:latin typeface="Arial" pitchFamily="34" charset="0"/>
                <a:cs typeface="Arial" pitchFamily="34" charset="0"/>
              </a:rPr>
              <a:t>WHAT</a:t>
            </a:r>
            <a:r>
              <a:rPr lang="en-GB" dirty="0" smtClean="0">
                <a:solidFill>
                  <a:srgbClr val="FF0000"/>
                </a:solidFill>
                <a:latin typeface="Arial" pitchFamily="34" charset="0"/>
                <a:cs typeface="Arial" pitchFamily="34" charset="0"/>
              </a:rPr>
              <a:t> </a:t>
            </a:r>
            <a:r>
              <a:rPr lang="en-GB" b="1" dirty="0" smtClean="0">
                <a:solidFill>
                  <a:srgbClr val="FF0000"/>
                </a:solidFill>
                <a:latin typeface="Arial" pitchFamily="34" charset="0"/>
                <a:cs typeface="Arial" pitchFamily="34" charset="0"/>
              </a:rPr>
              <a:t>the system should </a:t>
            </a:r>
            <a:r>
              <a:rPr lang="en-GB" b="1" dirty="0" smtClean="0">
                <a:solidFill>
                  <a:srgbClr val="FF0000"/>
                </a:solidFill>
                <a:latin typeface="Arial" pitchFamily="34" charset="0"/>
                <a:cs typeface="Arial" pitchFamily="34" charset="0"/>
              </a:rPr>
              <a:t>do</a:t>
            </a:r>
            <a:r>
              <a:rPr lang="en-GB" dirty="0" smtClean="0">
                <a:latin typeface="Arial" pitchFamily="34" charset="0"/>
                <a:cs typeface="Arial" pitchFamily="34" charset="0"/>
              </a:rPr>
              <a:t> </a:t>
            </a:r>
            <a:r>
              <a:rPr lang="en-GB" b="1" dirty="0" smtClean="0">
                <a:latin typeface="Arial" pitchFamily="34" charset="0"/>
                <a:cs typeface="Arial" pitchFamily="34" charset="0"/>
              </a:rPr>
              <a:t>rather</a:t>
            </a:r>
            <a:r>
              <a:rPr lang="en-GB" dirty="0" smtClean="0">
                <a:latin typeface="Arial" pitchFamily="34" charset="0"/>
                <a:cs typeface="Arial" pitchFamily="34" charset="0"/>
              </a:rPr>
              <a:t> than </a:t>
            </a:r>
            <a:r>
              <a:rPr lang="en-GB" b="1" dirty="0" smtClean="0">
                <a:solidFill>
                  <a:srgbClr val="FF0000"/>
                </a:solidFill>
                <a:latin typeface="Arial" pitchFamily="34" charset="0"/>
                <a:cs typeface="Arial" pitchFamily="34" charset="0"/>
              </a:rPr>
              <a:t>HOW it should do it</a:t>
            </a:r>
            <a:r>
              <a:rPr lang="en-GB" dirty="0" smtClean="0">
                <a:latin typeface="Arial" pitchFamily="34" charset="0"/>
                <a:cs typeface="Arial" pitchFamily="34" charset="0"/>
              </a:rPr>
              <a:t>.</a:t>
            </a:r>
          </a:p>
        </p:txBody>
      </p:sp>
      <p:sp>
        <p:nvSpPr>
          <p:cNvPr id="32772" name="Slide Number Placeholder 3"/>
          <p:cNvSpPr>
            <a:spLocks noGrp="1"/>
          </p:cNvSpPr>
          <p:nvPr>
            <p:ph type="sldNum" sz="quarter" idx="12"/>
          </p:nvPr>
        </p:nvSpPr>
        <p:spPr bwMode="auto">
          <a:noFill/>
          <a:ln>
            <a:miter lim="800000"/>
            <a:headEnd/>
            <a:tailEnd/>
          </a:ln>
        </p:spPr>
        <p:txBody>
          <a:bodyPr/>
          <a:lstStyle/>
          <a:p>
            <a:fld id="{C555D256-B9B8-4536-819E-5996035DEB35}" type="slidenum">
              <a:rPr lang="ar-SA"/>
              <a:pPr/>
              <a:t>27</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2800" dirty="0" smtClean="0">
                <a:latin typeface="Arial" pitchFamily="34" charset="0"/>
                <a:cs typeface="Arial" pitchFamily="34" charset="0"/>
              </a:rPr>
              <a:t>Agile methods and requirements</a:t>
            </a:r>
          </a:p>
        </p:txBody>
      </p:sp>
      <p:sp>
        <p:nvSpPr>
          <p:cNvPr id="3379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Many agile methods argue that producing a requirements document is a waste of time as requirements change so quickly.</a:t>
            </a:r>
          </a:p>
          <a:p>
            <a:pPr eaLnBrk="1" hangingPunct="1">
              <a:buFont typeface="Wingdings" pitchFamily="2" charset="2"/>
              <a:buChar char="²"/>
            </a:pPr>
            <a:r>
              <a:rPr lang="en-US" dirty="0" smtClean="0">
                <a:latin typeface="Arial" pitchFamily="34" charset="0"/>
                <a:cs typeface="Arial" pitchFamily="34" charset="0"/>
              </a:rPr>
              <a:t>The document is therefore always out of date.</a:t>
            </a:r>
          </a:p>
          <a:p>
            <a:pPr eaLnBrk="1" hangingPunct="1">
              <a:buFont typeface="Wingdings" pitchFamily="2" charset="2"/>
              <a:buChar char="²"/>
            </a:pPr>
            <a:r>
              <a:rPr lang="en-US" dirty="0" smtClean="0">
                <a:latin typeface="Arial" pitchFamily="34" charset="0"/>
                <a:cs typeface="Arial" pitchFamily="34" charset="0"/>
              </a:rPr>
              <a:t>Methods such as XP use incremental requirements engineering and express requirements as ‘</a:t>
            </a:r>
            <a:r>
              <a:rPr lang="en-US" i="1" dirty="0" smtClean="0">
                <a:latin typeface="Arial" pitchFamily="34" charset="0"/>
                <a:cs typeface="Arial" pitchFamily="34" charset="0"/>
              </a:rPr>
              <a:t>user stories</a:t>
            </a:r>
            <a:r>
              <a:rPr lang="en-US" dirty="0" smtClean="0">
                <a:latin typeface="Arial" pitchFamily="34" charset="0"/>
                <a:cs typeface="Arial" pitchFamily="34" charset="0"/>
              </a:rPr>
              <a:t>’ (discussed in Chapter 3).</a:t>
            </a:r>
          </a:p>
          <a:p>
            <a:pPr eaLnBrk="1" hangingPunct="1">
              <a:buFont typeface="Wingdings" pitchFamily="2" charset="2"/>
              <a:buChar char="²"/>
            </a:pPr>
            <a:r>
              <a:rPr lang="en-US" dirty="0" smtClean="0">
                <a:latin typeface="Arial" pitchFamily="34" charset="0"/>
                <a:cs typeface="Arial" pitchFamily="34" charset="0"/>
              </a:rPr>
              <a:t>This is </a:t>
            </a:r>
            <a:r>
              <a:rPr lang="en-US" u="sng" dirty="0" smtClean="0">
                <a:latin typeface="Arial" pitchFamily="34" charset="0"/>
                <a:cs typeface="Arial" pitchFamily="34" charset="0"/>
              </a:rPr>
              <a:t>practical for business systems </a:t>
            </a:r>
            <a:r>
              <a:rPr lang="en-US" dirty="0" smtClean="0">
                <a:latin typeface="Arial" pitchFamily="34" charset="0"/>
                <a:cs typeface="Arial" pitchFamily="34" charset="0"/>
              </a:rPr>
              <a:t>but </a:t>
            </a:r>
            <a:r>
              <a:rPr lang="en-US" u="sng" dirty="0" smtClean="0">
                <a:latin typeface="Arial" pitchFamily="34" charset="0"/>
                <a:cs typeface="Arial" pitchFamily="34" charset="0"/>
              </a:rPr>
              <a:t>problematic for systems that require a lot of pre-delivery analysis </a:t>
            </a:r>
            <a:r>
              <a:rPr lang="en-US" dirty="0" smtClean="0">
                <a:latin typeface="Arial" pitchFamily="34" charset="0"/>
                <a:cs typeface="Arial" pitchFamily="34" charset="0"/>
              </a:rPr>
              <a:t>(e.g. critical systems) or systems developed by several teams.</a:t>
            </a:r>
          </a:p>
        </p:txBody>
      </p:sp>
      <p:sp>
        <p:nvSpPr>
          <p:cNvPr id="33796" name="Slide Number Placeholder 3"/>
          <p:cNvSpPr>
            <a:spLocks noGrp="1"/>
          </p:cNvSpPr>
          <p:nvPr>
            <p:ph type="sldNum" sz="quarter" idx="12"/>
          </p:nvPr>
        </p:nvSpPr>
        <p:spPr bwMode="auto">
          <a:noFill/>
          <a:ln>
            <a:miter lim="800000"/>
            <a:headEnd/>
            <a:tailEnd/>
          </a:ln>
        </p:spPr>
        <p:txBody>
          <a:bodyPr/>
          <a:lstStyle/>
          <a:p>
            <a:fld id="{E1F3F99F-6755-4BBF-B17C-703D9A72C7E1}" type="slidenum">
              <a:rPr lang="ar-SA"/>
              <a:pPr/>
              <a:t>28</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latin typeface="Arial" pitchFamily="34" charset="0"/>
                <a:cs typeface="Arial" pitchFamily="34" charset="0"/>
              </a:rPr>
              <a:t>Users of a requirements document</a:t>
            </a:r>
            <a:r>
              <a:rPr lang="en-GB" smtClean="0">
                <a:latin typeface="Arial" pitchFamily="34" charset="0"/>
                <a:cs typeface="Arial" pitchFamily="34" charset="0"/>
              </a:rPr>
              <a:t> </a:t>
            </a:r>
            <a:endParaRPr lang="en-US" smtClean="0">
              <a:latin typeface="Arial" pitchFamily="34" charset="0"/>
              <a:cs typeface="Arial" pitchFamily="34" charset="0"/>
            </a:endParaRPr>
          </a:p>
        </p:txBody>
      </p:sp>
      <p:pic>
        <p:nvPicPr>
          <p:cNvPr id="34819" name="Picture 3" descr="4.6 ReqDocUsers.eps"/>
          <p:cNvPicPr>
            <a:picLocks noChangeAspect="1"/>
          </p:cNvPicPr>
          <p:nvPr/>
        </p:nvPicPr>
        <p:blipFill>
          <a:blip r:embed="rId2"/>
          <a:srcRect/>
          <a:stretch>
            <a:fillRect/>
          </a:stretch>
        </p:blipFill>
        <p:spPr bwMode="auto">
          <a:xfrm>
            <a:off x="2514600" y="1485900"/>
            <a:ext cx="3810000" cy="4870450"/>
          </a:xfrm>
          <a:prstGeom prst="rect">
            <a:avLst/>
          </a:prstGeom>
          <a:noFill/>
          <a:ln w="9525">
            <a:noFill/>
            <a:miter lim="800000"/>
            <a:headEnd/>
            <a:tailEnd/>
          </a:ln>
        </p:spPr>
      </p:pic>
      <p:sp>
        <p:nvSpPr>
          <p:cNvPr id="34820" name="Slide Number Placeholder 4"/>
          <p:cNvSpPr>
            <a:spLocks noGrp="1"/>
          </p:cNvSpPr>
          <p:nvPr>
            <p:ph type="sldNum" sz="quarter" idx="12"/>
          </p:nvPr>
        </p:nvSpPr>
        <p:spPr bwMode="auto">
          <a:noFill/>
          <a:ln>
            <a:miter lim="800000"/>
            <a:headEnd/>
            <a:tailEnd/>
          </a:ln>
        </p:spPr>
        <p:txBody>
          <a:bodyPr/>
          <a:lstStyle/>
          <a:p>
            <a:fld id="{C47A67D1-FA42-47F3-A718-0732C2DF7DBB}" type="slidenum">
              <a:rPr lang="ar-SA"/>
              <a:pPr/>
              <a:t>29</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lIns="90487" tIns="44450" rIns="90487" bIns="44450"/>
          <a:lstStyle/>
          <a:p>
            <a:pPr eaLnBrk="1" hangingPunct="1"/>
            <a:r>
              <a:rPr lang="en-GB" sz="2800" dirty="0" smtClean="0">
                <a:latin typeface="Arial" pitchFamily="34" charset="0"/>
                <a:cs typeface="Arial" pitchFamily="34" charset="0"/>
              </a:rPr>
              <a:t>Requirements engineering</a:t>
            </a:r>
          </a:p>
        </p:txBody>
      </p:sp>
      <p:sp>
        <p:nvSpPr>
          <p:cNvPr id="8195" name="Rectangle 3"/>
          <p:cNvSpPr>
            <a:spLocks noGrp="1" noChangeArrowheads="1"/>
          </p:cNvSpPr>
          <p:nvPr>
            <p:ph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buFont typeface="Wingdings" pitchFamily="2" charset="2"/>
              <a:buChar char="²"/>
            </a:pPr>
            <a:r>
              <a:rPr lang="en-GB" dirty="0" smtClean="0">
                <a:latin typeface="Arial" pitchFamily="34" charset="0"/>
                <a:cs typeface="Arial" pitchFamily="34" charset="0"/>
              </a:rPr>
              <a:t>The process of establishing 1)</a:t>
            </a:r>
            <a:r>
              <a:rPr lang="en-GB" u="sng" dirty="0" smtClean="0">
                <a:latin typeface="Arial" pitchFamily="34" charset="0"/>
                <a:cs typeface="Arial" pitchFamily="34" charset="0"/>
              </a:rPr>
              <a:t>the services that the customer requires from a system </a:t>
            </a:r>
            <a:r>
              <a:rPr lang="en-GB" dirty="0" smtClean="0">
                <a:latin typeface="Arial" pitchFamily="34" charset="0"/>
                <a:cs typeface="Arial" pitchFamily="34" charset="0"/>
              </a:rPr>
              <a:t>and 2) </a:t>
            </a:r>
            <a:r>
              <a:rPr lang="en-GB" u="sng" dirty="0" smtClean="0">
                <a:latin typeface="Arial" pitchFamily="34" charset="0"/>
                <a:cs typeface="Arial" pitchFamily="34" charset="0"/>
              </a:rPr>
              <a:t>the constraints under which it operates and is developed</a:t>
            </a:r>
            <a:r>
              <a:rPr lang="en-GB" dirty="0" smtClean="0">
                <a:latin typeface="Arial" pitchFamily="34" charset="0"/>
                <a:cs typeface="Arial" pitchFamily="34" charset="0"/>
              </a:rPr>
              <a:t>.</a:t>
            </a:r>
          </a:p>
          <a:p>
            <a:pPr eaLnBrk="1" hangingPunct="1">
              <a:buFont typeface="Wingdings" pitchFamily="2" charset="2"/>
              <a:buChar char="²"/>
            </a:pPr>
            <a:r>
              <a:rPr lang="en-GB" dirty="0" smtClean="0">
                <a:latin typeface="Arial" pitchFamily="34" charset="0"/>
                <a:cs typeface="Arial" pitchFamily="34" charset="0"/>
              </a:rPr>
              <a:t>The requirements themselves are the descriptions of the system services and constraints that are generated during the requirements engineering process.</a:t>
            </a:r>
          </a:p>
        </p:txBody>
      </p:sp>
      <p:sp>
        <p:nvSpPr>
          <p:cNvPr id="8196" name="Slide Number Placeholder 3"/>
          <p:cNvSpPr>
            <a:spLocks noGrp="1"/>
          </p:cNvSpPr>
          <p:nvPr>
            <p:ph type="sldNum" sz="quarter" idx="12"/>
          </p:nvPr>
        </p:nvSpPr>
        <p:spPr bwMode="auto">
          <a:noFill/>
          <a:ln>
            <a:miter lim="800000"/>
            <a:headEnd/>
            <a:tailEnd/>
          </a:ln>
        </p:spPr>
        <p:txBody>
          <a:bodyPr/>
          <a:lstStyle/>
          <a:p>
            <a:fld id="{5B55D0D5-0D7A-4EAE-847D-CBF0A6F54E4E}" type="slidenum">
              <a:rPr lang="ar-SA"/>
              <a:pPr/>
              <a:t>3</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2800" dirty="0" smtClean="0">
                <a:latin typeface="Arial" pitchFamily="34" charset="0"/>
                <a:cs typeface="Arial" pitchFamily="34" charset="0"/>
              </a:rPr>
              <a:t>Requirements document variability</a:t>
            </a:r>
          </a:p>
        </p:txBody>
      </p:sp>
      <p:sp>
        <p:nvSpPr>
          <p:cNvPr id="35843"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Information in requirements document depends on </a:t>
            </a:r>
            <a:r>
              <a:rPr lang="en-US" u="sng" dirty="0" smtClean="0">
                <a:latin typeface="Arial" pitchFamily="34" charset="0"/>
                <a:cs typeface="Arial" pitchFamily="34" charset="0"/>
              </a:rPr>
              <a:t>type of system</a:t>
            </a:r>
            <a:r>
              <a:rPr lang="en-US" dirty="0" smtClean="0">
                <a:latin typeface="Arial" pitchFamily="34" charset="0"/>
                <a:cs typeface="Arial" pitchFamily="34" charset="0"/>
              </a:rPr>
              <a:t> and </a:t>
            </a:r>
            <a:r>
              <a:rPr lang="en-US" u="sng" dirty="0" smtClean="0">
                <a:latin typeface="Arial" pitchFamily="34" charset="0"/>
                <a:cs typeface="Arial" pitchFamily="34" charset="0"/>
              </a:rPr>
              <a:t>the approach to development </a:t>
            </a:r>
            <a:r>
              <a:rPr lang="en-US" dirty="0" smtClean="0">
                <a:latin typeface="Arial" pitchFamily="34" charset="0"/>
                <a:cs typeface="Arial" pitchFamily="34" charset="0"/>
              </a:rPr>
              <a:t>used.</a:t>
            </a:r>
          </a:p>
          <a:p>
            <a:pPr eaLnBrk="1" hangingPunct="1">
              <a:buFont typeface="Wingdings" pitchFamily="2" charset="2"/>
              <a:buChar char="²"/>
            </a:pPr>
            <a:r>
              <a:rPr lang="en-US" dirty="0" smtClean="0">
                <a:latin typeface="Arial" pitchFamily="34" charset="0"/>
                <a:cs typeface="Arial" pitchFamily="34" charset="0"/>
              </a:rPr>
              <a:t>Systems developed incrementally will, typically, have less detail in the requirements document.</a:t>
            </a:r>
          </a:p>
          <a:p>
            <a:pPr eaLnBrk="1" hangingPunct="1">
              <a:buFont typeface="Wingdings" pitchFamily="2" charset="2"/>
              <a:buChar char="²"/>
            </a:pPr>
            <a:r>
              <a:rPr lang="en-US" dirty="0" smtClean="0">
                <a:latin typeface="Arial" pitchFamily="34" charset="0"/>
                <a:cs typeface="Arial" pitchFamily="34" charset="0"/>
              </a:rPr>
              <a:t>Requirements documents standards have been designed </a:t>
            </a:r>
            <a:r>
              <a:rPr lang="en-US" i="1" dirty="0" smtClean="0">
                <a:latin typeface="Arial" pitchFamily="34" charset="0"/>
                <a:cs typeface="Arial" pitchFamily="34" charset="0"/>
              </a:rPr>
              <a:t>e.g. IEEE standard</a:t>
            </a:r>
            <a:r>
              <a:rPr lang="en-US" dirty="0" smtClean="0">
                <a:latin typeface="Arial" pitchFamily="34" charset="0"/>
                <a:cs typeface="Arial" pitchFamily="34" charset="0"/>
              </a:rPr>
              <a:t>. </a:t>
            </a:r>
          </a:p>
          <a:p>
            <a:pPr lvl="1" eaLnBrk="1" hangingPunct="1">
              <a:buFont typeface="Wingdings" pitchFamily="2" charset="2"/>
              <a:buChar char="§"/>
            </a:pPr>
            <a:r>
              <a:rPr lang="en-US" dirty="0" smtClean="0">
                <a:latin typeface="Arial" pitchFamily="34" charset="0"/>
                <a:cs typeface="Arial" pitchFamily="34" charset="0"/>
              </a:rPr>
              <a:t>These are mostly applicable to the requirements for large systems engineering projects.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35845" name="Slide Number Placeholder 4"/>
          <p:cNvSpPr>
            <a:spLocks noGrp="1"/>
          </p:cNvSpPr>
          <p:nvPr>
            <p:ph type="sldNum" sz="quarter" idx="12"/>
          </p:nvPr>
        </p:nvSpPr>
        <p:spPr bwMode="auto">
          <a:noFill/>
          <a:ln>
            <a:miter lim="800000"/>
            <a:headEnd/>
            <a:tailEnd/>
          </a:ln>
        </p:spPr>
        <p:txBody>
          <a:bodyPr/>
          <a:lstStyle/>
          <a:p>
            <a:fld id="{8B783D19-330F-42BE-A963-8870F9E47732}" type="slidenum">
              <a:rPr lang="ar-SA"/>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76213" y="206375"/>
            <a:ext cx="7367587" cy="1089025"/>
          </a:xfrm>
        </p:spPr>
        <p:txBody>
          <a:bodyPr/>
          <a:lstStyle/>
          <a:p>
            <a:pPr eaLnBrk="1" hangingPunct="1"/>
            <a:r>
              <a:rPr lang="en-US" sz="2800" dirty="0" smtClean="0">
                <a:latin typeface="Arial" pitchFamily="34" charset="0"/>
                <a:cs typeface="Arial" pitchFamily="34" charset="0"/>
              </a:rPr>
              <a:t>The structure of a requirements document</a:t>
            </a:r>
            <a:r>
              <a:rPr lang="en-GB" sz="2800" dirty="0" smtClean="0">
                <a:latin typeface="Arial" pitchFamily="34" charset="0"/>
                <a:cs typeface="Arial" pitchFamily="34" charset="0"/>
              </a:rPr>
              <a:t> </a:t>
            </a:r>
            <a:endParaRPr lang="en-US" sz="2800" dirty="0" smtClean="0">
              <a:latin typeface="Arial" pitchFamily="34" charset="0"/>
              <a:cs typeface="Arial" pitchFamily="34" charset="0"/>
            </a:endParaRPr>
          </a:p>
        </p:txBody>
      </p:sp>
      <p:graphicFrame>
        <p:nvGraphicFramePr>
          <p:cNvPr id="4" name="Table 3"/>
          <p:cNvGraphicFramePr>
            <a:graphicFrameLocks noGrp="1"/>
          </p:cNvGraphicFramePr>
          <p:nvPr/>
        </p:nvGraphicFramePr>
        <p:xfrm>
          <a:off x="762000" y="1828800"/>
          <a:ext cx="7924800" cy="4480560"/>
        </p:xfrm>
        <a:graphic>
          <a:graphicData uri="http://schemas.openxmlformats.org/drawingml/2006/table">
            <a:tbl>
              <a:tblPr/>
              <a:tblGrid>
                <a:gridCol w="1905000"/>
                <a:gridCol w="6019800"/>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Times New Roman" charset="0"/>
                          <a:cs typeface="Times New Roman" charset="0"/>
                        </a:rPr>
                        <a:t>Chapter</a:t>
                      </a:r>
                      <a:endParaRPr kumimoji="0" lang="en-GB" sz="1400" b="1" i="0" u="none" strike="noStrike" cap="none" normalizeH="0" baseline="0" dirty="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Times New Roman" charset="0"/>
                          <a:cs typeface="Times New Roman" charset="0"/>
                        </a:rPr>
                        <a:t>Description</a:t>
                      </a:r>
                      <a:endParaRPr kumimoji="0" lang="en-GB" sz="1400" b="1" i="0" u="none" strike="noStrike" cap="none" normalizeH="0" baseline="0" dirty="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Times New Roman" charset="0"/>
                          <a:cs typeface="Times New Roman" charset="0"/>
                        </a:rPr>
                        <a:t>Preface</a:t>
                      </a:r>
                      <a:endParaRPr kumimoji="0" lang="en-GB" sz="1400" b="0" i="0" u="none" strike="noStrike" cap="none" normalizeH="0" baseline="0" dirty="0" smtClean="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charset="0"/>
                          <a:cs typeface="Times New Roman" charset="0"/>
                        </a:rPr>
                        <a:t>This should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define the expected readership </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of the document and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describe its version history</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 including a rationale for the creation of a new version and a summary of the changes made in each version. </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Introduction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should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describe the need for the system</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 It should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briefly describe the system’s functions and explain how it will work with other systems</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 It should also describe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how the system fits into the overall business </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or strategic objectives of the organization commissioning the software.</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Glossary</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should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define the technical terms used in the document</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 You should not make assumptions about the experience or expertise of the reader.</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User requirements definition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Here, you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describe the services provided for the user</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 The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nonfunctional system requirements should also be described in this section</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 This description may use natural language, diagrams, or other notations that are understandable to customers. Product and process standards that must be followed should be specified.</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System architecture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chapter should present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a high-level overview of the anticipated system architecture</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 showing the distribution of functions across system modules. Architectural components that are reused should be highlighted.</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6890" name="Slide Number Placeholder 4"/>
          <p:cNvSpPr>
            <a:spLocks noGrp="1"/>
          </p:cNvSpPr>
          <p:nvPr>
            <p:ph type="sldNum" sz="quarter" idx="12"/>
          </p:nvPr>
        </p:nvSpPr>
        <p:spPr bwMode="auto">
          <a:noFill/>
          <a:ln>
            <a:miter lim="800000"/>
            <a:headEnd/>
            <a:tailEnd/>
          </a:ln>
        </p:spPr>
        <p:txBody>
          <a:bodyPr/>
          <a:lstStyle/>
          <a:p>
            <a:fld id="{CCF1AB73-652E-4CB1-B47D-19D9BB848AD7}" type="slidenum">
              <a:rPr lang="ar-SA"/>
              <a:pPr/>
              <a:t>31</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51520" y="274638"/>
            <a:ext cx="7498655" cy="1143000"/>
          </a:xfrm>
        </p:spPr>
        <p:txBody>
          <a:bodyPr/>
          <a:lstStyle/>
          <a:p>
            <a:pPr eaLnBrk="1" hangingPunct="1"/>
            <a:r>
              <a:rPr lang="en-US" sz="2800" dirty="0" smtClean="0">
                <a:latin typeface="Arial" pitchFamily="34" charset="0"/>
                <a:cs typeface="Arial" pitchFamily="34" charset="0"/>
              </a:rPr>
              <a:t>The structure of a requirements document</a:t>
            </a:r>
            <a:r>
              <a:rPr lang="en-GB" sz="2800" dirty="0" smtClean="0">
                <a:latin typeface="Arial" pitchFamily="34" charset="0"/>
                <a:cs typeface="Arial" pitchFamily="34" charset="0"/>
              </a:rPr>
              <a:t> </a:t>
            </a:r>
            <a:endParaRPr lang="en-US" sz="2800" dirty="0" smtClean="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676400"/>
          <a:ext cx="8229600" cy="4680813"/>
        </p:xfrm>
        <a:graphic>
          <a:graphicData uri="http://schemas.openxmlformats.org/drawingml/2006/table">
            <a:tbl>
              <a:tblPr firstRow="1" bandRow="1">
                <a:tableStyleId>{5C22544A-7EE6-4342-B048-85BDC9FD1C3A}</a:tableStyleId>
              </a:tblPr>
              <a:tblGrid>
                <a:gridCol w="1676400"/>
                <a:gridCol w="6553200"/>
              </a:tblGrid>
              <a:tr h="319976">
                <a:tc>
                  <a:txBody>
                    <a:bodyPr/>
                    <a:lstStyle/>
                    <a:p>
                      <a:r>
                        <a:rPr lang="en-US" sz="1400" dirty="0" smtClean="0">
                          <a:solidFill>
                            <a:schemeClr val="tx1"/>
                          </a:solidFill>
                          <a:latin typeface="Arial"/>
                          <a:cs typeface="Arial"/>
                        </a:rPr>
                        <a:t>Chapter</a:t>
                      </a:r>
                      <a:endParaRPr lang="en-US" sz="1400" dirty="0">
                        <a:solidFill>
                          <a:schemeClr val="tx1"/>
                        </a:solidFill>
                        <a:latin typeface="Arial"/>
                        <a:cs typeface="Arial"/>
                      </a:endParaRPr>
                    </a:p>
                  </a:txBody>
                  <a:tcPr/>
                </a:tc>
                <a:tc>
                  <a:txBody>
                    <a:bodyPr/>
                    <a:lstStyle/>
                    <a:p>
                      <a:r>
                        <a:rPr lang="en-US" sz="1400" dirty="0" smtClean="0">
                          <a:solidFill>
                            <a:schemeClr val="tx1"/>
                          </a:solidFill>
                          <a:latin typeface="Arial"/>
                          <a:cs typeface="Arial"/>
                        </a:rPr>
                        <a:t>Description</a:t>
                      </a:r>
                      <a:endParaRPr lang="en-US" sz="1400" dirty="0">
                        <a:solidFill>
                          <a:schemeClr val="tx1"/>
                        </a:solidFill>
                        <a:latin typeface="Arial"/>
                        <a:cs typeface="Arial"/>
                      </a:endParaRPr>
                    </a:p>
                  </a:txBody>
                  <a:tcPr/>
                </a:tc>
              </a:tr>
              <a:tr h="69890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System requirements specification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This should describe the </a:t>
                      </a:r>
                      <a:r>
                        <a:rPr kumimoji="0" lang="en-US" sz="1400" b="0" i="0" u="none" strike="noStrike" cap="none" normalizeH="0" baseline="0" dirty="0">
                          <a:ln>
                            <a:noFill/>
                          </a:ln>
                          <a:solidFill>
                            <a:srgbClr val="FF0000"/>
                          </a:solidFill>
                          <a:effectLst/>
                          <a:latin typeface="Arial"/>
                          <a:ea typeface="Times New Roman" charset="0"/>
                          <a:cs typeface="Arial"/>
                        </a:rPr>
                        <a:t>functional and nonfunctional requirements in more detail</a:t>
                      </a:r>
                      <a:r>
                        <a:rPr kumimoji="0" lang="en-US" sz="1400" b="0" i="0" u="none" strike="noStrike" cap="none" normalizeH="0" baseline="0" dirty="0">
                          <a:ln>
                            <a:noFill/>
                          </a:ln>
                          <a:solidFill>
                            <a:srgbClr val="000000"/>
                          </a:solidFill>
                          <a:effectLst/>
                          <a:latin typeface="Arial"/>
                          <a:ea typeface="Times New Roman" charset="0"/>
                          <a:cs typeface="Arial"/>
                        </a:rPr>
                        <a:t>. If necessary, further detail may also be added to the nonfunctional requirements. </a:t>
                      </a:r>
                      <a:r>
                        <a:rPr kumimoji="0" lang="en-US" sz="1400" b="0" i="0" u="none" strike="noStrike" cap="none" normalizeH="0" baseline="0" dirty="0">
                          <a:ln>
                            <a:noFill/>
                          </a:ln>
                          <a:solidFill>
                            <a:srgbClr val="FF0000"/>
                          </a:solidFill>
                          <a:effectLst/>
                          <a:latin typeface="Arial"/>
                          <a:ea typeface="Times New Roman" charset="0"/>
                          <a:cs typeface="Arial"/>
                        </a:rPr>
                        <a:t>Interfaces to other systems may be defined</a:t>
                      </a:r>
                      <a:r>
                        <a:rPr kumimoji="0" lang="en-US" sz="1400" b="0" i="0" u="none" strike="noStrike" cap="none" normalizeH="0" baseline="0" dirty="0">
                          <a:ln>
                            <a:noFill/>
                          </a:ln>
                          <a:solidFill>
                            <a:srgbClr val="000000"/>
                          </a:solidFill>
                          <a:effectLst/>
                          <a:latin typeface="Arial"/>
                          <a:ea typeface="Times New Roman" charset="0"/>
                          <a:cs typeface="Arial"/>
                        </a:rPr>
                        <a:t>.</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r h="8152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models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Arial"/>
                          <a:ea typeface="Times New Roman" charset="0"/>
                          <a:cs typeface="Arial"/>
                        </a:rPr>
                        <a:t>This might include graphical system models </a:t>
                      </a:r>
                      <a:r>
                        <a:rPr kumimoji="0" lang="en-US" sz="1400" b="0" i="0" u="none" strike="noStrike" cap="none" normalizeH="0" baseline="0" dirty="0">
                          <a:ln>
                            <a:noFill/>
                          </a:ln>
                          <a:solidFill>
                            <a:srgbClr val="000000"/>
                          </a:solidFill>
                          <a:effectLst/>
                          <a:latin typeface="Arial"/>
                          <a:ea typeface="Times New Roman" charset="0"/>
                          <a:cs typeface="Arial"/>
                        </a:rPr>
                        <a:t>showing the relationships between the </a:t>
                      </a:r>
                      <a:r>
                        <a:rPr kumimoji="0" lang="en-US" sz="1400" b="0" i="0" u="none" strike="noStrike" cap="none" normalizeH="0" baseline="0" dirty="0">
                          <a:ln>
                            <a:noFill/>
                          </a:ln>
                          <a:solidFill>
                            <a:srgbClr val="FF0000"/>
                          </a:solidFill>
                          <a:effectLst/>
                          <a:latin typeface="Arial"/>
                          <a:ea typeface="Times New Roman" charset="0"/>
                          <a:cs typeface="Arial"/>
                        </a:rPr>
                        <a:t>system components </a:t>
                      </a:r>
                      <a:r>
                        <a:rPr kumimoji="0" lang="en-US" sz="1400" b="0" i="0" u="none" strike="noStrike" cap="none" normalizeH="0" baseline="0" dirty="0">
                          <a:ln>
                            <a:noFill/>
                          </a:ln>
                          <a:solidFill>
                            <a:srgbClr val="000000"/>
                          </a:solidFill>
                          <a:effectLst/>
                          <a:latin typeface="Arial"/>
                          <a:ea typeface="Times New Roman" charset="0"/>
                          <a:cs typeface="Arial"/>
                        </a:rPr>
                        <a:t>and the system and its </a:t>
                      </a:r>
                      <a:r>
                        <a:rPr kumimoji="0" lang="en-US" sz="1400" b="0" i="0" u="none" strike="noStrike" cap="none" normalizeH="0" baseline="0" dirty="0">
                          <a:ln>
                            <a:noFill/>
                          </a:ln>
                          <a:solidFill>
                            <a:srgbClr val="FF0000"/>
                          </a:solidFill>
                          <a:effectLst/>
                          <a:latin typeface="Arial"/>
                          <a:ea typeface="Times New Roman" charset="0"/>
                          <a:cs typeface="Arial"/>
                        </a:rPr>
                        <a:t>environment</a:t>
                      </a:r>
                      <a:r>
                        <a:rPr kumimoji="0" lang="en-US" sz="1400" b="0" i="0" u="none" strike="noStrike" cap="none" normalizeH="0" baseline="0" dirty="0">
                          <a:ln>
                            <a:noFill/>
                          </a:ln>
                          <a:solidFill>
                            <a:srgbClr val="000000"/>
                          </a:solidFill>
                          <a:effectLst/>
                          <a:latin typeface="Arial"/>
                          <a:ea typeface="Times New Roman" charset="0"/>
                          <a:cs typeface="Arial"/>
                        </a:rPr>
                        <a:t>. Examples of possible models are object models, data-flow models, or semantic data models. </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r h="99937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evolution</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This should describe the fundamental assumptions on which the system is based, and </a:t>
                      </a:r>
                      <a:r>
                        <a:rPr kumimoji="0" lang="en-US" sz="1400" b="0" i="0" u="none" strike="noStrike" cap="none" normalizeH="0" baseline="0" dirty="0">
                          <a:ln>
                            <a:noFill/>
                          </a:ln>
                          <a:solidFill>
                            <a:srgbClr val="FF0000"/>
                          </a:solidFill>
                          <a:effectLst/>
                          <a:latin typeface="Arial"/>
                          <a:ea typeface="Times New Roman" charset="0"/>
                          <a:cs typeface="Arial"/>
                        </a:rPr>
                        <a:t>any anticipated changes </a:t>
                      </a:r>
                      <a:r>
                        <a:rPr kumimoji="0" lang="en-US" sz="1400" b="0" i="0" u="none" strike="noStrike" cap="none" normalizeH="0" baseline="0" dirty="0">
                          <a:ln>
                            <a:noFill/>
                          </a:ln>
                          <a:solidFill>
                            <a:srgbClr val="000000"/>
                          </a:solidFill>
                          <a:effectLst/>
                          <a:latin typeface="Arial"/>
                          <a:ea typeface="Times New Roman" charset="0"/>
                          <a:cs typeface="Arial"/>
                        </a:rPr>
                        <a:t>due to hardware evolution, changing user needs, and so on. This section is </a:t>
                      </a:r>
                      <a:r>
                        <a:rPr kumimoji="0" lang="en-US" sz="1400" b="0" i="0" u="none" strike="noStrike" cap="none" normalizeH="0" baseline="0" dirty="0">
                          <a:ln>
                            <a:noFill/>
                          </a:ln>
                          <a:solidFill>
                            <a:srgbClr val="FF0000"/>
                          </a:solidFill>
                          <a:effectLst/>
                          <a:latin typeface="Arial"/>
                          <a:ea typeface="Times New Roman" charset="0"/>
                          <a:cs typeface="Arial"/>
                        </a:rPr>
                        <a:t>useful for system designers as it may help them avoid design decisions</a:t>
                      </a:r>
                      <a:r>
                        <a:rPr kumimoji="0" lang="en-US" sz="1400" b="0" i="0" u="none" strike="noStrike" cap="none" normalizeH="0" baseline="0" dirty="0">
                          <a:ln>
                            <a:noFill/>
                          </a:ln>
                          <a:solidFill>
                            <a:srgbClr val="000000"/>
                          </a:solidFill>
                          <a:effectLst/>
                          <a:latin typeface="Arial"/>
                          <a:ea typeface="Times New Roman" charset="0"/>
                          <a:cs typeface="Arial"/>
                        </a:rPr>
                        <a:t> </a:t>
                      </a:r>
                      <a:r>
                        <a:rPr kumimoji="0" lang="en-US" sz="1400" b="0" i="0" u="none" strike="noStrike" cap="none" normalizeH="0" baseline="0" dirty="0">
                          <a:ln>
                            <a:noFill/>
                          </a:ln>
                          <a:solidFill>
                            <a:srgbClr val="FF0000"/>
                          </a:solidFill>
                          <a:effectLst/>
                          <a:latin typeface="Arial"/>
                          <a:ea typeface="Times New Roman" charset="0"/>
                          <a:cs typeface="Arial"/>
                        </a:rPr>
                        <a:t>that would constrain likely future changes </a:t>
                      </a:r>
                      <a:r>
                        <a:rPr kumimoji="0" lang="en-US" sz="1400" b="0" i="0" u="none" strike="noStrike" cap="none" normalizeH="0" baseline="0" dirty="0">
                          <a:ln>
                            <a:noFill/>
                          </a:ln>
                          <a:solidFill>
                            <a:srgbClr val="000000"/>
                          </a:solidFill>
                          <a:effectLst/>
                          <a:latin typeface="Arial"/>
                          <a:ea typeface="Times New Roman" charset="0"/>
                          <a:cs typeface="Arial"/>
                        </a:rPr>
                        <a:t>to the system.</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r h="118347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Appendices</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These should provide </a:t>
                      </a:r>
                      <a:r>
                        <a:rPr kumimoji="0" lang="en-US" sz="1400" b="0" i="0" u="none" strike="noStrike" cap="none" normalizeH="0" baseline="0" dirty="0">
                          <a:ln>
                            <a:noFill/>
                          </a:ln>
                          <a:solidFill>
                            <a:srgbClr val="FF0000"/>
                          </a:solidFill>
                          <a:effectLst/>
                          <a:latin typeface="Arial"/>
                          <a:ea typeface="Times New Roman" charset="0"/>
                          <a:cs typeface="Arial"/>
                        </a:rPr>
                        <a:t>detailed, specific information that is related to the application being developed</a:t>
                      </a:r>
                      <a:r>
                        <a:rPr kumimoji="0" lang="en-US" sz="1400" b="0" i="0" u="none" strike="noStrike" cap="none" normalizeH="0" baseline="0" dirty="0">
                          <a:ln>
                            <a:noFill/>
                          </a:ln>
                          <a:solidFill>
                            <a:srgbClr val="000000"/>
                          </a:solidFill>
                          <a:effectLst/>
                          <a:latin typeface="Arial"/>
                          <a:ea typeface="Times New Roman" charset="0"/>
                          <a:cs typeface="Arial"/>
                        </a:rPr>
                        <a:t>; for </a:t>
                      </a:r>
                      <a:r>
                        <a:rPr kumimoji="0" lang="en-US" sz="1400" b="0" i="0" u="none" strike="noStrike" cap="none" normalizeH="0" baseline="0" dirty="0">
                          <a:ln>
                            <a:noFill/>
                          </a:ln>
                          <a:solidFill>
                            <a:srgbClr val="FF0000"/>
                          </a:solidFill>
                          <a:effectLst/>
                          <a:latin typeface="Arial"/>
                          <a:ea typeface="Times New Roman" charset="0"/>
                          <a:cs typeface="Arial"/>
                        </a:rPr>
                        <a:t>example, hardware and database descriptions</a:t>
                      </a:r>
                      <a:r>
                        <a:rPr kumimoji="0" lang="en-US" sz="1400" b="0" i="0" u="none" strike="noStrike" cap="none" normalizeH="0" baseline="0" dirty="0">
                          <a:ln>
                            <a:noFill/>
                          </a:ln>
                          <a:solidFill>
                            <a:srgbClr val="000000"/>
                          </a:solidFill>
                          <a:effectLst/>
                          <a:latin typeface="Arial"/>
                          <a:ea typeface="Times New Roman" charset="0"/>
                          <a:cs typeface="Arial"/>
                        </a:rPr>
                        <a:t>. Hardware requirements define the minimal and optimal configurations for the system. Database requirements define the logical organization of the data used by the system and the relationships between data. </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r h="63118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Index</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Several indexes to the document may be included. As well as a normal alphabetic index</a:t>
                      </a:r>
                      <a:r>
                        <a:rPr kumimoji="0" lang="en-US" sz="1400" b="0" i="0" u="none" strike="noStrike" cap="none" normalizeH="0" baseline="0" dirty="0">
                          <a:ln>
                            <a:noFill/>
                          </a:ln>
                          <a:solidFill>
                            <a:schemeClr val="tx1"/>
                          </a:solidFill>
                          <a:effectLst/>
                          <a:latin typeface="Arial"/>
                          <a:ea typeface="Times New Roman" charset="0"/>
                          <a:cs typeface="Arial"/>
                        </a:rPr>
                        <a:t>, there </a:t>
                      </a:r>
                      <a:r>
                        <a:rPr kumimoji="0" lang="en-US" sz="1400" b="0" i="0" u="none" strike="noStrike" cap="none" normalizeH="0" baseline="0" dirty="0">
                          <a:ln>
                            <a:noFill/>
                          </a:ln>
                          <a:solidFill>
                            <a:srgbClr val="FF0000"/>
                          </a:solidFill>
                          <a:effectLst/>
                          <a:latin typeface="Arial"/>
                          <a:ea typeface="Times New Roman" charset="0"/>
                          <a:cs typeface="Arial"/>
                        </a:rPr>
                        <a:t>may be an index of diagrams</a:t>
                      </a:r>
                      <a:r>
                        <a:rPr kumimoji="0" lang="en-US" sz="1400" b="0" i="0" u="none" strike="noStrike" cap="none" normalizeH="0" baseline="0" dirty="0">
                          <a:ln>
                            <a:noFill/>
                          </a:ln>
                          <a:solidFill>
                            <a:srgbClr val="000000"/>
                          </a:solidFill>
                          <a:effectLst/>
                          <a:latin typeface="Arial"/>
                          <a:ea typeface="Times New Roman" charset="0"/>
                          <a:cs typeface="Arial"/>
                        </a:rPr>
                        <a:t>, an </a:t>
                      </a:r>
                      <a:r>
                        <a:rPr kumimoji="0" lang="en-US" sz="1400" b="0" i="0" u="none" strike="noStrike" cap="none" normalizeH="0" baseline="0" dirty="0">
                          <a:ln>
                            <a:noFill/>
                          </a:ln>
                          <a:solidFill>
                            <a:srgbClr val="FF0000"/>
                          </a:solidFill>
                          <a:effectLst/>
                          <a:latin typeface="Arial"/>
                          <a:ea typeface="Times New Roman" charset="0"/>
                          <a:cs typeface="Arial"/>
                        </a:rPr>
                        <a:t>index of functions</a:t>
                      </a:r>
                      <a:r>
                        <a:rPr kumimoji="0" lang="en-US" sz="1400" b="0" i="0" u="none" strike="noStrike" cap="none" normalizeH="0" baseline="0" dirty="0">
                          <a:ln>
                            <a:noFill/>
                          </a:ln>
                          <a:solidFill>
                            <a:srgbClr val="000000"/>
                          </a:solidFill>
                          <a:effectLst/>
                          <a:latin typeface="Arial"/>
                          <a:ea typeface="Times New Roman" charset="0"/>
                          <a:cs typeface="Arial"/>
                        </a:rPr>
                        <a:t>, and so 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bl>
          </a:graphicData>
        </a:graphic>
      </p:graphicFrame>
      <p:sp>
        <p:nvSpPr>
          <p:cNvPr id="37914" name="Slide Number Placeholder 4"/>
          <p:cNvSpPr>
            <a:spLocks noGrp="1"/>
          </p:cNvSpPr>
          <p:nvPr>
            <p:ph type="sldNum" sz="quarter" idx="12"/>
          </p:nvPr>
        </p:nvSpPr>
        <p:spPr bwMode="auto">
          <a:noFill/>
          <a:ln>
            <a:miter lim="800000"/>
            <a:headEnd/>
            <a:tailEnd/>
          </a:ln>
        </p:spPr>
        <p:txBody>
          <a:bodyPr/>
          <a:lstStyle/>
          <a:p>
            <a:fld id="{E3D0904F-898A-4E40-A7AD-F959C61E5D92}" type="slidenum">
              <a:rPr lang="ar-SA"/>
              <a:pPr/>
              <a:t>32</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z="2800" dirty="0" smtClean="0">
                <a:latin typeface="Arial" pitchFamily="34" charset="0"/>
                <a:cs typeface="Arial" pitchFamily="34" charset="0"/>
              </a:rPr>
              <a:t>Requirements specification</a:t>
            </a:r>
          </a:p>
        </p:txBody>
      </p:sp>
      <p:sp>
        <p:nvSpPr>
          <p:cNvPr id="3891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The process of </a:t>
            </a:r>
            <a:r>
              <a:rPr lang="en-US" u="sng" dirty="0" smtClean="0">
                <a:latin typeface="Arial" pitchFamily="34" charset="0"/>
                <a:cs typeface="Arial" pitchFamily="34" charset="0"/>
              </a:rPr>
              <a:t>writing down the user and system requirements</a:t>
            </a:r>
            <a:r>
              <a:rPr lang="en-US" dirty="0" smtClean="0">
                <a:latin typeface="Arial" pitchFamily="34" charset="0"/>
                <a:cs typeface="Arial" pitchFamily="34" charset="0"/>
              </a:rPr>
              <a:t> in a requirements document.</a:t>
            </a:r>
          </a:p>
          <a:p>
            <a:pPr eaLnBrk="1" hangingPunct="1">
              <a:buFont typeface="Wingdings" pitchFamily="2" charset="2"/>
              <a:buChar char="²"/>
            </a:pPr>
            <a:r>
              <a:rPr lang="en-US" dirty="0" smtClean="0">
                <a:latin typeface="Arial" pitchFamily="34" charset="0"/>
                <a:cs typeface="Arial" pitchFamily="34" charset="0"/>
              </a:rPr>
              <a:t>User requirements have to be understandable </a:t>
            </a:r>
            <a:r>
              <a:rPr lang="en-US" dirty="0" smtClean="0">
                <a:latin typeface="Arial" pitchFamily="34" charset="0"/>
                <a:cs typeface="Arial" pitchFamily="34" charset="0"/>
              </a:rPr>
              <a:t>by</a:t>
            </a:r>
            <a:br>
              <a:rPr lang="en-US" dirty="0" smtClean="0">
                <a:latin typeface="Arial" pitchFamily="34" charset="0"/>
                <a:cs typeface="Arial" pitchFamily="34" charset="0"/>
              </a:rPr>
            </a:br>
            <a:r>
              <a:rPr lang="en-US" dirty="0" smtClean="0">
                <a:latin typeface="Arial" pitchFamily="34" charset="0"/>
                <a:cs typeface="Arial" pitchFamily="34" charset="0"/>
              </a:rPr>
              <a:t>end-users </a:t>
            </a:r>
            <a:r>
              <a:rPr lang="en-US" dirty="0" smtClean="0">
                <a:latin typeface="Arial" pitchFamily="34" charset="0"/>
                <a:cs typeface="Arial" pitchFamily="34" charset="0"/>
              </a:rPr>
              <a:t>and customers who do not have a technical background.</a:t>
            </a:r>
          </a:p>
          <a:p>
            <a:pPr eaLnBrk="1" hangingPunct="1">
              <a:buFont typeface="Wingdings" pitchFamily="2" charset="2"/>
              <a:buChar char="²"/>
            </a:pPr>
            <a:r>
              <a:rPr lang="en-US" dirty="0" smtClean="0">
                <a:latin typeface="Arial" pitchFamily="34" charset="0"/>
                <a:cs typeface="Arial" pitchFamily="34" charset="0"/>
              </a:rPr>
              <a:t>System requirements are more detailed requirements and may include more technical information.</a:t>
            </a:r>
          </a:p>
          <a:p>
            <a:pPr eaLnBrk="1" hangingPunct="1">
              <a:buFont typeface="Wingdings" pitchFamily="2" charset="2"/>
              <a:buChar char="²"/>
            </a:pPr>
            <a:r>
              <a:rPr lang="en-US" dirty="0" smtClean="0">
                <a:latin typeface="Arial" pitchFamily="34" charset="0"/>
                <a:cs typeface="Arial" pitchFamily="34" charset="0"/>
              </a:rPr>
              <a:t>The requirements may be part of a contract for the system development</a:t>
            </a:r>
          </a:p>
          <a:p>
            <a:pPr lvl="1" eaLnBrk="1" hangingPunct="1">
              <a:buFont typeface="Wingdings" pitchFamily="2" charset="2"/>
              <a:buChar char="§"/>
            </a:pPr>
            <a:r>
              <a:rPr lang="en-US" dirty="0" smtClean="0">
                <a:latin typeface="Arial" pitchFamily="34" charset="0"/>
                <a:cs typeface="Arial" pitchFamily="34" charset="0"/>
              </a:rPr>
              <a:t>It is therefore important that these are as complete as possible.</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38917" name="Slide Number Placeholder 4"/>
          <p:cNvSpPr>
            <a:spLocks noGrp="1"/>
          </p:cNvSpPr>
          <p:nvPr>
            <p:ph type="sldNum" sz="quarter" idx="12"/>
          </p:nvPr>
        </p:nvSpPr>
        <p:spPr bwMode="auto">
          <a:noFill/>
          <a:ln>
            <a:miter lim="800000"/>
            <a:headEnd/>
            <a:tailEnd/>
          </a:ln>
        </p:spPr>
        <p:txBody>
          <a:bodyPr/>
          <a:lstStyle/>
          <a:p>
            <a:fld id="{73FB05FD-9837-4B28-A69D-67AC7C98B0A9}" type="slidenum">
              <a:rPr lang="ar-SA"/>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2800" dirty="0" smtClean="0">
                <a:latin typeface="Arial" pitchFamily="34" charset="0"/>
                <a:cs typeface="Arial" pitchFamily="34" charset="0"/>
              </a:rPr>
              <a:t>Ways of writing a system requirements specification </a:t>
            </a:r>
          </a:p>
        </p:txBody>
      </p:sp>
      <p:graphicFrame>
        <p:nvGraphicFramePr>
          <p:cNvPr id="5" name="Table 4"/>
          <p:cNvGraphicFramePr>
            <a:graphicFrameLocks noGrp="1"/>
          </p:cNvGraphicFramePr>
          <p:nvPr/>
        </p:nvGraphicFramePr>
        <p:xfrm>
          <a:off x="685800" y="1595438"/>
          <a:ext cx="7924800" cy="4805322"/>
        </p:xfrm>
        <a:graphic>
          <a:graphicData uri="http://schemas.openxmlformats.org/drawingml/2006/table">
            <a:tbl>
              <a:tblPr/>
              <a:tblGrid>
                <a:gridCol w="1733550"/>
                <a:gridCol w="6191250"/>
              </a:tblGrid>
              <a:tr h="3702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Notation</a:t>
                      </a:r>
                      <a:endParaRPr kumimoji="0" lang="en-US" sz="1400" b="1" i="0" u="none" strike="noStrike" cap="none" normalizeH="0" baseline="0" dirty="0" smtClean="0">
                        <a:ln>
                          <a:noFill/>
                        </a:ln>
                        <a:solidFill>
                          <a:srgbClr val="FFFFFF"/>
                        </a:solidFill>
                        <a:effectLst/>
                        <a:latin typeface="Arial"/>
                        <a:ea typeface="Arial" charset="0"/>
                        <a:cs typeface="Arial"/>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Natural language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using </a:t>
                      </a:r>
                      <a:r>
                        <a:rPr kumimoji="0" lang="en-GB" sz="1400" b="0" i="0" u="none" strike="noStrike" cap="none" normalizeH="0" baseline="0" dirty="0">
                          <a:ln>
                            <a:noFill/>
                          </a:ln>
                          <a:solidFill>
                            <a:srgbClr val="FF0000"/>
                          </a:solidFill>
                          <a:effectLst/>
                          <a:latin typeface="Arial"/>
                          <a:ea typeface="Times New Roman" charset="0"/>
                          <a:cs typeface="Arial"/>
                        </a:rPr>
                        <a:t>numbered sentences </a:t>
                      </a:r>
                      <a:r>
                        <a:rPr kumimoji="0" lang="en-GB" sz="1400" b="0" i="0" u="none" strike="noStrike" cap="none" normalizeH="0" baseline="0" dirty="0">
                          <a:ln>
                            <a:noFill/>
                          </a:ln>
                          <a:solidFill>
                            <a:srgbClr val="000000"/>
                          </a:solidFill>
                          <a:effectLst/>
                          <a:latin typeface="Arial"/>
                          <a:ea typeface="Times New Roman" charset="0"/>
                          <a:cs typeface="Arial"/>
                        </a:rPr>
                        <a:t>in natural language. </a:t>
                      </a:r>
                      <a:r>
                        <a:rPr kumimoji="0" lang="en-GB" sz="1400" b="0" i="0" u="none" strike="noStrike" cap="none" normalizeH="0" baseline="0" dirty="0">
                          <a:ln>
                            <a:noFill/>
                          </a:ln>
                          <a:solidFill>
                            <a:srgbClr val="FF0000"/>
                          </a:solidFill>
                          <a:effectLst/>
                          <a:latin typeface="Arial"/>
                          <a:ea typeface="Times New Roman" charset="0"/>
                          <a:cs typeface="Arial"/>
                        </a:rPr>
                        <a:t>Each sentence should express one requirement</a:t>
                      </a:r>
                      <a:r>
                        <a:rPr kumimoji="0" lang="en-GB" sz="1400" b="0" i="0" u="none" strike="noStrike" cap="none" normalizeH="0" baseline="0" dirty="0">
                          <a:ln>
                            <a:noFill/>
                          </a:ln>
                          <a:solidFill>
                            <a:srgbClr val="000000"/>
                          </a:solidFill>
                          <a:effectLst/>
                          <a:latin typeface="Arial"/>
                          <a:ea typeface="Times New Roman" charset="0"/>
                          <a:cs typeface="Arial"/>
                        </a:rPr>
                        <a: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a:ea typeface="Times New Roman" charset="0"/>
                          <a:cs typeface="Arial"/>
                        </a:rPr>
                        <a:t>Structured natural language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in natural language on a </a:t>
                      </a:r>
                      <a:r>
                        <a:rPr kumimoji="0" lang="en-GB" sz="1400" b="0" i="0" u="none" strike="noStrike" cap="none" normalizeH="0" baseline="0" dirty="0">
                          <a:ln>
                            <a:noFill/>
                          </a:ln>
                          <a:solidFill>
                            <a:srgbClr val="FF0000"/>
                          </a:solidFill>
                          <a:effectLst/>
                          <a:latin typeface="Arial"/>
                          <a:ea typeface="Times New Roman" charset="0"/>
                          <a:cs typeface="Arial"/>
                        </a:rPr>
                        <a:t>standard form or template</a:t>
                      </a:r>
                      <a:r>
                        <a:rPr kumimoji="0" lang="en-GB" sz="1400" b="0" i="0" u="none" strike="noStrike" cap="none" normalizeH="0" baseline="0" dirty="0">
                          <a:ln>
                            <a:noFill/>
                          </a:ln>
                          <a:solidFill>
                            <a:srgbClr val="000000"/>
                          </a:solidFill>
                          <a:effectLst/>
                          <a:latin typeface="Arial"/>
                          <a:ea typeface="Times New Roman" charset="0"/>
                          <a:cs typeface="Arial"/>
                        </a:rPr>
                        <a:t>. Each field provides information about an aspect of the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82014">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Design description languages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This approach uses a </a:t>
                      </a:r>
                      <a:r>
                        <a:rPr kumimoji="0" lang="en-GB" sz="1400" b="0" i="0" u="none" strike="noStrike" cap="none" normalizeH="0" baseline="0" dirty="0">
                          <a:ln>
                            <a:noFill/>
                          </a:ln>
                          <a:solidFill>
                            <a:srgbClr val="FF0000"/>
                          </a:solidFill>
                          <a:effectLst/>
                          <a:latin typeface="Arial"/>
                          <a:ea typeface="Times New Roman" charset="0"/>
                          <a:cs typeface="Arial"/>
                        </a:rPr>
                        <a:t>language like a programming language, but with more abstract features</a:t>
                      </a:r>
                      <a:r>
                        <a:rPr kumimoji="0" lang="en-GB" sz="1400" b="0" i="0" u="none" strike="noStrike" cap="none" normalizeH="0" baseline="0" dirty="0">
                          <a:ln>
                            <a:noFill/>
                          </a:ln>
                          <a:solidFill>
                            <a:srgbClr val="000000"/>
                          </a:solidFill>
                          <a:effectLst/>
                          <a:latin typeface="Arial"/>
                          <a:ea typeface="Times New Roman" charset="0"/>
                          <a:cs typeface="Arial"/>
                        </a:rPr>
                        <a:t> to specify the requirements by defining an operational model of the system. This approach is now </a:t>
                      </a:r>
                      <a:r>
                        <a:rPr kumimoji="0" lang="en-GB" sz="1400" b="0" i="0" u="sng" strike="noStrike" cap="none" normalizeH="0" baseline="0" dirty="0">
                          <a:ln>
                            <a:noFill/>
                          </a:ln>
                          <a:solidFill>
                            <a:srgbClr val="C00000"/>
                          </a:solidFill>
                          <a:effectLst/>
                          <a:latin typeface="Arial"/>
                          <a:ea typeface="Times New Roman" charset="0"/>
                          <a:cs typeface="Arial"/>
                        </a:rPr>
                        <a:t>rarely used although it can be useful for interface specifications</a:t>
                      </a:r>
                      <a:r>
                        <a:rPr kumimoji="0" lang="en-GB" sz="1400" b="0" i="0" u="none" strike="noStrike" cap="none" normalizeH="0" baseline="0" dirty="0">
                          <a:ln>
                            <a:noFill/>
                          </a:ln>
                          <a:solidFill>
                            <a:srgbClr val="000000"/>
                          </a:solidFill>
                          <a:effectLst/>
                          <a:latin typeface="Arial"/>
                          <a:ea typeface="Times New Roman" charset="0"/>
                          <a:cs typeface="Arial"/>
                        </a:rPr>
                        <a: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Graphical notations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Graphical models, supplemented by text annotations, are used to define the functional requirements for the system; </a:t>
                      </a:r>
                      <a:r>
                        <a:rPr kumimoji="0" lang="en-GB" sz="1400" b="1" i="0" u="none" strike="noStrike" cap="none" normalizeH="0" baseline="0" dirty="0">
                          <a:ln>
                            <a:noFill/>
                          </a:ln>
                          <a:solidFill>
                            <a:srgbClr val="FF0000"/>
                          </a:solidFill>
                          <a:effectLst/>
                          <a:latin typeface="Arial"/>
                          <a:ea typeface="Times New Roman" charset="0"/>
                          <a:cs typeface="Arial"/>
                        </a:rPr>
                        <a:t>UML</a:t>
                      </a:r>
                      <a:r>
                        <a:rPr kumimoji="0" lang="en-GB" sz="1400" b="0" i="0" u="none" strike="noStrike" cap="none" normalizeH="0" baseline="0" dirty="0">
                          <a:ln>
                            <a:noFill/>
                          </a:ln>
                          <a:solidFill>
                            <a:srgbClr val="FF0000"/>
                          </a:solidFill>
                          <a:effectLst/>
                          <a:latin typeface="Arial"/>
                          <a:ea typeface="Times New Roman" charset="0"/>
                          <a:cs typeface="Arial"/>
                        </a:rPr>
                        <a:t> use case and sequence diagrams</a:t>
                      </a:r>
                      <a:r>
                        <a:rPr kumimoji="0" lang="en-GB" sz="1400" b="0" i="0" u="none" strike="noStrike" cap="none" normalizeH="0" baseline="0" dirty="0">
                          <a:ln>
                            <a:noFill/>
                          </a:ln>
                          <a:solidFill>
                            <a:srgbClr val="000000"/>
                          </a:solidFill>
                          <a:effectLst/>
                          <a:latin typeface="Arial"/>
                          <a:ea typeface="Times New Roman" charset="0"/>
                          <a:cs typeface="Arial"/>
                        </a:rPr>
                        <a:t> are commonly used.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3618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Mathematical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These notations are based on mathematical concepts such as </a:t>
                      </a:r>
                      <a:r>
                        <a:rPr kumimoji="0" lang="en-GB" sz="1400" b="0" i="0" u="none" strike="noStrike" cap="none" normalizeH="0" baseline="0" dirty="0">
                          <a:ln>
                            <a:noFill/>
                          </a:ln>
                          <a:solidFill>
                            <a:srgbClr val="FF0000"/>
                          </a:solidFill>
                          <a:effectLst/>
                          <a:latin typeface="Arial"/>
                          <a:ea typeface="Times New Roman" charset="0"/>
                          <a:cs typeface="Arial"/>
                        </a:rPr>
                        <a:t>finite-state machines or sets.</a:t>
                      </a:r>
                      <a:r>
                        <a:rPr kumimoji="0" lang="en-GB" sz="1400" b="0" i="0" u="none" strike="noStrike" cap="none" normalizeH="0" baseline="0" dirty="0">
                          <a:ln>
                            <a:noFill/>
                          </a:ln>
                          <a:solidFill>
                            <a:srgbClr val="000000"/>
                          </a:solidFill>
                          <a:effectLst/>
                          <a:latin typeface="Arial"/>
                          <a:ea typeface="Times New Roman" charset="0"/>
                          <a:cs typeface="Arial"/>
                        </a:rPr>
                        <a:t> Although these unambiguous specifications </a:t>
                      </a:r>
                      <a:r>
                        <a:rPr kumimoji="0" lang="en-GB" sz="1400" b="0" i="0" u="none" strike="noStrike" cap="none" normalizeH="0" baseline="0" dirty="0">
                          <a:ln>
                            <a:noFill/>
                          </a:ln>
                          <a:solidFill>
                            <a:srgbClr val="FF0000"/>
                          </a:solidFill>
                          <a:effectLst/>
                          <a:latin typeface="Arial"/>
                          <a:ea typeface="Times New Roman" charset="0"/>
                          <a:cs typeface="Arial"/>
                        </a:rPr>
                        <a:t>can reduce the ambiguity in a requirements document, most customers don’t understand a formal specification</a:t>
                      </a:r>
                      <a:r>
                        <a:rPr kumimoji="0" lang="en-GB" sz="1400" b="0" i="0" u="none" strike="noStrike" cap="none" normalizeH="0" baseline="0" dirty="0">
                          <a:ln>
                            <a:noFill/>
                          </a:ln>
                          <a:solidFill>
                            <a:srgbClr val="000000"/>
                          </a:solidFill>
                          <a:effectLst/>
                          <a:latin typeface="Arial"/>
                          <a:ea typeface="Times New Roman" charset="0"/>
                          <a:cs typeface="Arial"/>
                        </a:rPr>
                        <a:t>. They cannot check that it represents what they want and </a:t>
                      </a:r>
                      <a:r>
                        <a:rPr kumimoji="0" lang="en-GB" sz="1400" b="0" i="0" u="sng" strike="noStrike" cap="none" normalizeH="0" baseline="0" dirty="0">
                          <a:ln>
                            <a:noFill/>
                          </a:ln>
                          <a:solidFill>
                            <a:srgbClr val="FF0000"/>
                          </a:solidFill>
                          <a:effectLst/>
                          <a:latin typeface="Arial"/>
                          <a:ea typeface="Times New Roman" charset="0"/>
                          <a:cs typeface="Arial"/>
                        </a:rPr>
                        <a:t>are reluctant to accept it as a system contract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9962" name="Slide Number Placeholder 3"/>
          <p:cNvSpPr>
            <a:spLocks noGrp="1"/>
          </p:cNvSpPr>
          <p:nvPr>
            <p:ph type="sldNum" sz="quarter" idx="12"/>
          </p:nvPr>
        </p:nvSpPr>
        <p:spPr bwMode="auto">
          <a:noFill/>
          <a:ln>
            <a:miter lim="800000"/>
            <a:headEnd/>
            <a:tailEnd/>
          </a:ln>
        </p:spPr>
        <p:txBody>
          <a:bodyPr/>
          <a:lstStyle/>
          <a:p>
            <a:fld id="{F5BB45D5-FA5C-4215-88D7-0772C98BEC04}" type="slidenum">
              <a:rPr lang="ar-SA"/>
              <a:pPr/>
              <a:t>34</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sz="2800" dirty="0" smtClean="0">
                <a:latin typeface="Arial" pitchFamily="34" charset="0"/>
                <a:cs typeface="Arial" pitchFamily="34" charset="0"/>
              </a:rPr>
              <a:t>Requirements and design</a:t>
            </a:r>
          </a:p>
        </p:txBody>
      </p:sp>
      <p:sp>
        <p:nvSpPr>
          <p:cNvPr id="409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Char char="²"/>
            </a:pPr>
            <a:r>
              <a:rPr lang="en-GB" dirty="0" smtClean="0">
                <a:solidFill>
                  <a:schemeClr val="tx2">
                    <a:lumMod val="60000"/>
                    <a:lumOff val="40000"/>
                  </a:schemeClr>
                </a:solidFill>
                <a:latin typeface="Arial" pitchFamily="34" charset="0"/>
                <a:cs typeface="Arial" pitchFamily="34" charset="0"/>
              </a:rPr>
              <a:t>In principle</a:t>
            </a:r>
            <a:r>
              <a:rPr lang="en-GB" dirty="0" smtClean="0">
                <a:latin typeface="Arial" pitchFamily="34" charset="0"/>
                <a:cs typeface="Arial" pitchFamily="34" charset="0"/>
              </a:rPr>
              <a:t>, </a:t>
            </a:r>
            <a:r>
              <a:rPr lang="en-GB" u="sng" dirty="0" smtClean="0">
                <a:latin typeface="Arial" pitchFamily="34" charset="0"/>
                <a:cs typeface="Arial" pitchFamily="34" charset="0"/>
              </a:rPr>
              <a:t>requirements should state </a:t>
            </a:r>
            <a:r>
              <a:rPr lang="en-GB" b="1" u="sng" dirty="0" smtClean="0">
                <a:latin typeface="Arial" pitchFamily="34" charset="0"/>
                <a:cs typeface="Arial" pitchFamily="34" charset="0"/>
              </a:rPr>
              <a:t>what</a:t>
            </a:r>
            <a:r>
              <a:rPr lang="en-GB" u="sng" dirty="0" smtClean="0">
                <a:latin typeface="Arial" pitchFamily="34" charset="0"/>
                <a:cs typeface="Arial" pitchFamily="34" charset="0"/>
              </a:rPr>
              <a:t> the system should do </a:t>
            </a:r>
            <a:r>
              <a:rPr lang="en-GB" dirty="0" smtClean="0">
                <a:latin typeface="Arial" pitchFamily="34" charset="0"/>
                <a:cs typeface="Arial" pitchFamily="34" charset="0"/>
              </a:rPr>
              <a:t>and </a:t>
            </a:r>
            <a:r>
              <a:rPr lang="en-GB" u="sng" dirty="0" smtClean="0">
                <a:latin typeface="Arial" pitchFamily="34" charset="0"/>
                <a:cs typeface="Arial" pitchFamily="34" charset="0"/>
              </a:rPr>
              <a:t>the design should describe </a:t>
            </a:r>
            <a:r>
              <a:rPr lang="en-GB" b="1" u="sng" dirty="0" smtClean="0">
                <a:latin typeface="Arial" pitchFamily="34" charset="0"/>
                <a:cs typeface="Arial" pitchFamily="34" charset="0"/>
              </a:rPr>
              <a:t>how </a:t>
            </a:r>
            <a:r>
              <a:rPr lang="en-GB" u="sng" dirty="0" smtClean="0">
                <a:latin typeface="Arial" pitchFamily="34" charset="0"/>
                <a:cs typeface="Arial" pitchFamily="34" charset="0"/>
              </a:rPr>
              <a:t>it does this</a:t>
            </a:r>
            <a:r>
              <a:rPr lang="en-GB" dirty="0" smtClean="0">
                <a:latin typeface="Arial" pitchFamily="34" charset="0"/>
                <a:cs typeface="Arial" pitchFamily="34" charset="0"/>
              </a:rPr>
              <a:t>.</a:t>
            </a:r>
          </a:p>
          <a:p>
            <a:pPr eaLnBrk="1" hangingPunct="1">
              <a:lnSpc>
                <a:spcPct val="90000"/>
              </a:lnSpc>
              <a:buFont typeface="Wingdings" pitchFamily="2" charset="2"/>
              <a:buChar char="²"/>
            </a:pPr>
            <a:r>
              <a:rPr lang="en-GB" dirty="0" smtClean="0">
                <a:solidFill>
                  <a:schemeClr val="tx2">
                    <a:lumMod val="60000"/>
                    <a:lumOff val="40000"/>
                  </a:schemeClr>
                </a:solidFill>
                <a:latin typeface="Arial" pitchFamily="34" charset="0"/>
                <a:cs typeface="Arial" pitchFamily="34" charset="0"/>
              </a:rPr>
              <a:t>In practice</a:t>
            </a:r>
            <a:r>
              <a:rPr lang="en-GB" dirty="0" smtClean="0">
                <a:latin typeface="Arial" pitchFamily="34" charset="0"/>
                <a:cs typeface="Arial" pitchFamily="34" charset="0"/>
              </a:rPr>
              <a:t>, </a:t>
            </a:r>
            <a:r>
              <a:rPr lang="en-GB" u="sng" dirty="0" smtClean="0">
                <a:latin typeface="Arial" pitchFamily="34" charset="0"/>
                <a:cs typeface="Arial" pitchFamily="34" charset="0"/>
              </a:rPr>
              <a:t>requirements and design are inseparable</a:t>
            </a:r>
          </a:p>
          <a:p>
            <a:pPr lvl="1" eaLnBrk="1" hangingPunct="1">
              <a:lnSpc>
                <a:spcPct val="90000"/>
              </a:lnSpc>
              <a:buFont typeface="Wingdings" pitchFamily="2" charset="2"/>
              <a:buChar char="§"/>
            </a:pPr>
            <a:r>
              <a:rPr lang="en-GB" dirty="0" smtClean="0">
                <a:latin typeface="Arial" pitchFamily="34" charset="0"/>
                <a:cs typeface="Arial" pitchFamily="34" charset="0"/>
              </a:rPr>
              <a:t>A system architecture may be designed to structure the requirements;</a:t>
            </a:r>
          </a:p>
          <a:p>
            <a:pPr lvl="1" eaLnBrk="1" hangingPunct="1">
              <a:lnSpc>
                <a:spcPct val="90000"/>
              </a:lnSpc>
              <a:buFont typeface="Wingdings" pitchFamily="2" charset="2"/>
              <a:buChar char="§"/>
            </a:pPr>
            <a:r>
              <a:rPr lang="en-GB" dirty="0" smtClean="0">
                <a:latin typeface="Arial" pitchFamily="34" charset="0"/>
                <a:cs typeface="Arial" pitchFamily="34" charset="0"/>
              </a:rPr>
              <a:t>The system may inter-operate with other systems that generate design requirements;</a:t>
            </a:r>
          </a:p>
          <a:p>
            <a:pPr lvl="1" eaLnBrk="1" hangingPunct="1">
              <a:lnSpc>
                <a:spcPct val="90000"/>
              </a:lnSpc>
              <a:buFont typeface="Wingdings" pitchFamily="2" charset="2"/>
              <a:buChar char="§"/>
            </a:pPr>
            <a:r>
              <a:rPr lang="en-GB" dirty="0" smtClean="0">
                <a:latin typeface="Arial" pitchFamily="34" charset="0"/>
                <a:cs typeface="Arial" pitchFamily="34" charset="0"/>
              </a:rPr>
              <a:t>The use of a specific architecture to satisfy non-functional requirements may be a domain requirement.</a:t>
            </a:r>
            <a:endParaRPr lang="en-GB" sz="1800" dirty="0" smtClean="0">
              <a:latin typeface="Arial" pitchFamily="34" charset="0"/>
              <a:cs typeface="Arial" pitchFamily="34" charset="0"/>
            </a:endParaRPr>
          </a:p>
          <a:p>
            <a:pPr lvl="1" eaLnBrk="1" hangingPunct="1">
              <a:lnSpc>
                <a:spcPct val="90000"/>
              </a:lnSpc>
              <a:buFont typeface="Wingdings" pitchFamily="2" charset="2"/>
              <a:buChar char="§"/>
            </a:pPr>
            <a:r>
              <a:rPr lang="en-GB" sz="1800" dirty="0" smtClean="0">
                <a:latin typeface="Arial" pitchFamily="34" charset="0"/>
                <a:cs typeface="Arial" pitchFamily="34" charset="0"/>
              </a:rPr>
              <a:t>This may be the consequence of a regulatory requirement.</a:t>
            </a:r>
            <a:endParaRPr lang="en-GB"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z="2800" dirty="0" smtClean="0">
                <a:latin typeface="Arial" pitchFamily="34" charset="0"/>
                <a:cs typeface="Arial" pitchFamily="34" charset="0"/>
              </a:rPr>
              <a:t>Natural language specification</a:t>
            </a:r>
          </a:p>
        </p:txBody>
      </p:sp>
      <p:sp>
        <p:nvSpPr>
          <p:cNvPr id="4198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Requirements are written as natural language sentences supplemented by diagrams and tables.</a:t>
            </a:r>
          </a:p>
          <a:p>
            <a:pPr eaLnBrk="1" hangingPunct="1">
              <a:buFont typeface="Wingdings" pitchFamily="2" charset="2"/>
              <a:buChar char="²"/>
            </a:pPr>
            <a:r>
              <a:rPr lang="en-US" dirty="0" smtClean="0">
                <a:latin typeface="Arial" pitchFamily="34" charset="0"/>
                <a:cs typeface="Arial" pitchFamily="34" charset="0"/>
              </a:rPr>
              <a:t>Used for writing requirements because it is </a:t>
            </a:r>
            <a:r>
              <a:rPr lang="en-US" u="sng" dirty="0" smtClean="0">
                <a:latin typeface="Arial" pitchFamily="34" charset="0"/>
                <a:cs typeface="Arial" pitchFamily="34" charset="0"/>
              </a:rPr>
              <a:t>expressive</a:t>
            </a:r>
            <a:r>
              <a:rPr lang="en-US" dirty="0" smtClean="0">
                <a:latin typeface="Arial" pitchFamily="34" charset="0"/>
                <a:cs typeface="Arial" pitchFamily="34" charset="0"/>
              </a:rPr>
              <a:t>, </a:t>
            </a:r>
            <a:r>
              <a:rPr lang="en-US" u="sng" dirty="0" smtClean="0">
                <a:latin typeface="Arial" pitchFamily="34" charset="0"/>
                <a:cs typeface="Arial" pitchFamily="34" charset="0"/>
              </a:rPr>
              <a:t>intuitive,</a:t>
            </a:r>
            <a:r>
              <a:rPr lang="en-US" dirty="0" smtClean="0">
                <a:latin typeface="Arial" pitchFamily="34" charset="0"/>
                <a:cs typeface="Arial" pitchFamily="34" charset="0"/>
              </a:rPr>
              <a:t> and </a:t>
            </a:r>
            <a:r>
              <a:rPr lang="en-US" u="sng" dirty="0" smtClean="0">
                <a:latin typeface="Arial" pitchFamily="34" charset="0"/>
                <a:cs typeface="Arial" pitchFamily="34" charset="0"/>
              </a:rPr>
              <a:t>universal</a:t>
            </a:r>
            <a:r>
              <a:rPr lang="en-US" dirty="0" smtClean="0">
                <a:latin typeface="Arial" pitchFamily="34" charset="0"/>
                <a:cs typeface="Arial" pitchFamily="34" charset="0"/>
              </a:rPr>
              <a:t>. This means that the requirements  can be understood by </a:t>
            </a:r>
            <a:r>
              <a:rPr lang="en-US" i="1" dirty="0" smtClean="0">
                <a:latin typeface="Arial" pitchFamily="34" charset="0"/>
                <a:cs typeface="Arial" pitchFamily="34" charset="0"/>
              </a:rPr>
              <a:t>users</a:t>
            </a:r>
            <a:r>
              <a:rPr lang="en-US" dirty="0" smtClean="0">
                <a:latin typeface="Arial" pitchFamily="34" charset="0"/>
                <a:cs typeface="Arial" pitchFamily="34" charset="0"/>
              </a:rPr>
              <a:t> and </a:t>
            </a:r>
            <a:r>
              <a:rPr lang="en-US" i="1" dirty="0" smtClean="0">
                <a:latin typeface="Arial" pitchFamily="34" charset="0"/>
                <a:cs typeface="Arial" pitchFamily="34" charset="0"/>
              </a:rPr>
              <a:t>customers</a:t>
            </a:r>
            <a:r>
              <a:rPr lang="en-US" dirty="0" smtClean="0">
                <a:latin typeface="Arial" pitchFamily="34" charset="0"/>
                <a:cs typeface="Arial" pitchFamily="34" charset="0"/>
              </a:rPr>
              <a:t>.</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41989" name="Slide Number Placeholder 4"/>
          <p:cNvSpPr>
            <a:spLocks noGrp="1"/>
          </p:cNvSpPr>
          <p:nvPr>
            <p:ph type="sldNum" sz="quarter" idx="12"/>
          </p:nvPr>
        </p:nvSpPr>
        <p:spPr bwMode="auto">
          <a:noFill/>
          <a:ln>
            <a:miter lim="800000"/>
            <a:headEnd/>
            <a:tailEnd/>
          </a:ln>
        </p:spPr>
        <p:txBody>
          <a:bodyPr/>
          <a:lstStyle/>
          <a:p>
            <a:fld id="{6AEDAF4E-A4CA-4F8F-B5BA-4A45ED30F28C}" type="slidenum">
              <a:rPr lang="ar-SA"/>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266700"/>
            <a:ext cx="8229600" cy="1104900"/>
          </a:xfrm>
        </p:spPr>
        <p:txBody>
          <a:bodyPr/>
          <a:lstStyle/>
          <a:p>
            <a:pPr eaLnBrk="1" hangingPunct="1"/>
            <a:r>
              <a:rPr lang="en-GB" sz="2800" dirty="0" smtClean="0">
                <a:latin typeface="Arial" pitchFamily="34" charset="0"/>
                <a:cs typeface="Arial" pitchFamily="34" charset="0"/>
              </a:rPr>
              <a:t>Guidelines for writing requirements</a:t>
            </a:r>
          </a:p>
        </p:txBody>
      </p:sp>
      <p:sp>
        <p:nvSpPr>
          <p:cNvPr id="4301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GB" dirty="0" smtClean="0">
                <a:latin typeface="Arial" pitchFamily="34" charset="0"/>
                <a:cs typeface="Arial" pitchFamily="34" charset="0"/>
              </a:rPr>
              <a:t>Invent a standard format and use it for all requirements.</a:t>
            </a:r>
          </a:p>
          <a:p>
            <a:pPr eaLnBrk="1" hangingPunct="1">
              <a:buFont typeface="Wingdings" pitchFamily="2" charset="2"/>
              <a:buChar char="²"/>
            </a:pPr>
            <a:r>
              <a:rPr lang="en-GB" dirty="0" smtClean="0">
                <a:latin typeface="Arial" pitchFamily="34" charset="0"/>
                <a:cs typeface="Arial" pitchFamily="34" charset="0"/>
              </a:rPr>
              <a:t>Use language in a consistent way. Use </a:t>
            </a:r>
            <a:r>
              <a:rPr lang="en-GB" dirty="0" smtClean="0">
                <a:solidFill>
                  <a:schemeClr val="accent2"/>
                </a:solidFill>
                <a:latin typeface="Arial" pitchFamily="34" charset="0"/>
                <a:cs typeface="Arial" pitchFamily="34" charset="0"/>
              </a:rPr>
              <a:t>shall</a:t>
            </a:r>
            <a:r>
              <a:rPr lang="en-GB" dirty="0" smtClean="0">
                <a:latin typeface="Arial" pitchFamily="34" charset="0"/>
                <a:cs typeface="Arial" pitchFamily="34" charset="0"/>
              </a:rPr>
              <a:t> for mandatory requirements, </a:t>
            </a:r>
            <a:r>
              <a:rPr lang="en-GB" dirty="0" smtClean="0">
                <a:solidFill>
                  <a:schemeClr val="accent2"/>
                </a:solidFill>
                <a:latin typeface="Arial" pitchFamily="34" charset="0"/>
                <a:cs typeface="Arial" pitchFamily="34" charset="0"/>
              </a:rPr>
              <a:t>should</a:t>
            </a:r>
            <a:r>
              <a:rPr lang="en-GB" dirty="0" smtClean="0">
                <a:latin typeface="Arial" pitchFamily="34" charset="0"/>
                <a:cs typeface="Arial" pitchFamily="34" charset="0"/>
              </a:rPr>
              <a:t> for desirable requirements.</a:t>
            </a:r>
          </a:p>
          <a:p>
            <a:pPr eaLnBrk="1" hangingPunct="1">
              <a:buFont typeface="Wingdings" pitchFamily="2" charset="2"/>
              <a:buChar char="²"/>
            </a:pPr>
            <a:r>
              <a:rPr lang="en-GB" dirty="0" smtClean="0">
                <a:latin typeface="Arial" pitchFamily="34" charset="0"/>
                <a:cs typeface="Arial" pitchFamily="34" charset="0"/>
              </a:rPr>
              <a:t>Use text highlighting to identify key parts of the requirement.</a:t>
            </a:r>
          </a:p>
          <a:p>
            <a:pPr eaLnBrk="1" hangingPunct="1">
              <a:buFont typeface="Wingdings" pitchFamily="2" charset="2"/>
              <a:buChar char="²"/>
            </a:pPr>
            <a:r>
              <a:rPr lang="en-GB" dirty="0" smtClean="0">
                <a:latin typeface="Arial" pitchFamily="34" charset="0"/>
                <a:cs typeface="Arial" pitchFamily="34" charset="0"/>
              </a:rPr>
              <a:t>Avoid the use of computer jargon (</a:t>
            </a:r>
            <a:r>
              <a:rPr lang="en-GB" i="1" dirty="0" smtClean="0">
                <a:latin typeface="Arial" pitchFamily="34" charset="0"/>
                <a:cs typeface="Arial" pitchFamily="34" charset="0"/>
              </a:rPr>
              <a:t>terminology, slang</a:t>
            </a:r>
            <a:r>
              <a:rPr lang="en-GB" dirty="0" smtClean="0">
                <a:latin typeface="Arial" pitchFamily="34" charset="0"/>
                <a:cs typeface="Arial" pitchFamily="34" charset="0"/>
              </a:rPr>
              <a:t>).</a:t>
            </a:r>
          </a:p>
          <a:p>
            <a:pPr eaLnBrk="1" hangingPunct="1">
              <a:buFont typeface="Wingdings" pitchFamily="2" charset="2"/>
              <a:buChar char="²"/>
            </a:pPr>
            <a:r>
              <a:rPr lang="en-GB" dirty="0" smtClean="0">
                <a:latin typeface="Arial" pitchFamily="34" charset="0"/>
                <a:cs typeface="Arial" pitchFamily="34" charset="0"/>
              </a:rPr>
              <a:t>Include an explanation (rationale) of why a requirement is necessary.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sz="2800" dirty="0" smtClean="0">
                <a:latin typeface="Arial" pitchFamily="34" charset="0"/>
                <a:cs typeface="Arial" pitchFamily="34" charset="0"/>
              </a:rPr>
              <a:t>Problems with natural language</a:t>
            </a:r>
          </a:p>
        </p:txBody>
      </p:sp>
      <p:sp>
        <p:nvSpPr>
          <p:cNvPr id="4403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GB" dirty="0" smtClean="0">
                <a:latin typeface="Arial" pitchFamily="34" charset="0"/>
                <a:cs typeface="Arial" pitchFamily="34" charset="0"/>
              </a:rPr>
              <a:t>Lack of clarity </a:t>
            </a:r>
          </a:p>
          <a:p>
            <a:pPr lvl="1" eaLnBrk="1" hangingPunct="1">
              <a:buFont typeface="Wingdings" pitchFamily="2" charset="2"/>
              <a:buChar char="§"/>
            </a:pPr>
            <a:r>
              <a:rPr lang="en-GB" dirty="0" smtClean="0">
                <a:latin typeface="Arial" pitchFamily="34" charset="0"/>
                <a:cs typeface="Arial" pitchFamily="34" charset="0"/>
              </a:rPr>
              <a:t>Precision is difficult without making the document difficult to read.</a:t>
            </a:r>
          </a:p>
          <a:p>
            <a:pPr lvl="1" eaLnBrk="1" hangingPunct="1">
              <a:buFont typeface="Wingdings" pitchFamily="2" charset="2"/>
              <a:buChar char="§"/>
            </a:pPr>
            <a:r>
              <a:rPr lang="en-GB" dirty="0" smtClean="0">
                <a:latin typeface="Arial" pitchFamily="34" charset="0"/>
                <a:cs typeface="Arial" pitchFamily="34" charset="0"/>
              </a:rPr>
              <a:t>e.g. If a file mentioned in a requirement definition, is it a text file, image, or what type of files?</a:t>
            </a:r>
          </a:p>
          <a:p>
            <a:pPr eaLnBrk="1" hangingPunct="1">
              <a:buFont typeface="Wingdings" pitchFamily="2" charset="2"/>
              <a:buChar char="²"/>
            </a:pPr>
            <a:r>
              <a:rPr lang="en-GB" dirty="0" smtClean="0">
                <a:latin typeface="Arial" pitchFamily="34" charset="0"/>
                <a:cs typeface="Arial" pitchFamily="34" charset="0"/>
              </a:rPr>
              <a:t>Requirements confusion</a:t>
            </a:r>
          </a:p>
          <a:p>
            <a:pPr lvl="1" eaLnBrk="1" hangingPunct="1">
              <a:buFont typeface="Wingdings" pitchFamily="2" charset="2"/>
              <a:buChar char="§"/>
            </a:pPr>
            <a:r>
              <a:rPr lang="en-GB" dirty="0" smtClean="0">
                <a:latin typeface="Arial" pitchFamily="34" charset="0"/>
                <a:cs typeface="Arial" pitchFamily="34" charset="0"/>
              </a:rPr>
              <a:t>Functional and non-functional requirements tend to be mixed-up.</a:t>
            </a:r>
          </a:p>
          <a:p>
            <a:pPr lvl="1" eaLnBrk="1" hangingPunct="1">
              <a:buFont typeface="Wingdings" pitchFamily="2" charset="2"/>
              <a:buChar char="§"/>
            </a:pPr>
            <a:r>
              <a:rPr lang="en-GB" dirty="0" smtClean="0">
                <a:latin typeface="Arial" pitchFamily="34" charset="0"/>
                <a:cs typeface="Arial" pitchFamily="34" charset="0"/>
              </a:rPr>
              <a:t>It’s better to put non-functional requirements in a separate list</a:t>
            </a:r>
          </a:p>
          <a:p>
            <a:pPr eaLnBrk="1" hangingPunct="1">
              <a:buFont typeface="Wingdings" pitchFamily="2" charset="2"/>
              <a:buChar char="²"/>
            </a:pPr>
            <a:r>
              <a:rPr lang="en-GB" dirty="0" smtClean="0">
                <a:latin typeface="Arial" pitchFamily="34" charset="0"/>
                <a:cs typeface="Arial" pitchFamily="34" charset="0"/>
              </a:rPr>
              <a:t>Requirements amalgamation (</a:t>
            </a:r>
            <a:r>
              <a:rPr lang="en-GB" i="1" dirty="0" smtClean="0">
                <a:latin typeface="Arial" pitchFamily="34" charset="0"/>
                <a:cs typeface="Arial" pitchFamily="34" charset="0"/>
              </a:rPr>
              <a:t>mixture</a:t>
            </a:r>
            <a:r>
              <a:rPr lang="en-GB" dirty="0" smtClean="0">
                <a:latin typeface="Arial" pitchFamily="34" charset="0"/>
                <a:cs typeface="Arial" pitchFamily="34" charset="0"/>
              </a:rPr>
              <a:t>)</a:t>
            </a:r>
          </a:p>
          <a:p>
            <a:pPr lvl="1" eaLnBrk="1" hangingPunct="1">
              <a:buFont typeface="Wingdings" pitchFamily="2" charset="2"/>
              <a:buChar char="§"/>
            </a:pPr>
            <a:r>
              <a:rPr lang="en-GB" dirty="0" smtClean="0">
                <a:latin typeface="Arial" pitchFamily="34" charset="0"/>
                <a:cs typeface="Arial" pitchFamily="34" charset="0"/>
              </a:rPr>
              <a:t>Several different requirements may be expressed together.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dirty="0" smtClean="0">
                <a:latin typeface="Arial" pitchFamily="34" charset="0"/>
                <a:cs typeface="Arial" pitchFamily="34" charset="0"/>
              </a:rPr>
              <a:t>Example requirements for the </a:t>
            </a:r>
            <a:r>
              <a:rPr lang="en-US" dirty="0" smtClean="0">
                <a:solidFill>
                  <a:schemeClr val="tx2">
                    <a:lumMod val="60000"/>
                    <a:lumOff val="40000"/>
                  </a:schemeClr>
                </a:solidFill>
                <a:latin typeface="Arial" pitchFamily="34" charset="0"/>
                <a:cs typeface="Arial" pitchFamily="34" charset="0"/>
              </a:rPr>
              <a:t>insulin pump </a:t>
            </a:r>
            <a:r>
              <a:rPr lang="en-US" dirty="0" smtClean="0">
                <a:latin typeface="Arial" pitchFamily="34" charset="0"/>
                <a:cs typeface="Arial" pitchFamily="34" charset="0"/>
              </a:rPr>
              <a:t>software system</a:t>
            </a:r>
            <a:r>
              <a:rPr lang="en-GB" dirty="0" smtClean="0">
                <a:latin typeface="Arial" pitchFamily="34" charset="0"/>
                <a:cs typeface="Arial" pitchFamily="34" charset="0"/>
              </a:rPr>
              <a:t> </a:t>
            </a:r>
            <a:endParaRPr lang="en-US" dirty="0" smtClean="0">
              <a:latin typeface="Arial" pitchFamily="34" charset="0"/>
              <a:cs typeface="Arial" pitchFamily="34" charset="0"/>
            </a:endParaRPr>
          </a:p>
        </p:txBody>
      </p:sp>
      <p:graphicFrame>
        <p:nvGraphicFramePr>
          <p:cNvPr id="4" name="Table 3"/>
          <p:cNvGraphicFramePr>
            <a:graphicFrameLocks noGrp="1"/>
          </p:cNvGraphicFramePr>
          <p:nvPr/>
        </p:nvGraphicFramePr>
        <p:xfrm>
          <a:off x="1524000" y="2209800"/>
          <a:ext cx="6096000" cy="3383280"/>
        </p:xfrm>
        <a:graphic>
          <a:graphicData uri="http://schemas.openxmlformats.org/drawingml/2006/table">
            <a:tbl>
              <a:tblPr firstRow="1" bandRow="1">
                <a:tableStyleId>{69CF1AB2-1976-4502-BF36-3FF5EA218861}</a:tableStyleId>
              </a:tblPr>
              <a:tblGrid>
                <a:gridCol w="6096000"/>
              </a:tblGrid>
              <a:tr h="370840">
                <a:tc>
                  <a:txBody>
                    <a:bodyPr/>
                    <a:lstStyle/>
                    <a:p>
                      <a:r>
                        <a:rPr lang="en-GB" sz="1800" b="0" kern="1200" dirty="0" smtClean="0"/>
                        <a:t>3.2 The system shall measure the blood sugar and deliver insulin, if required, every 10 minutes.</a:t>
                      </a:r>
                      <a:r>
                        <a:rPr lang="en-GB" sz="1800" b="0" i="1" kern="1200" dirty="0" smtClean="0"/>
                        <a:t> (Changes in blood sugar are relatively slow so more frequent measurement is unnecessary; less frequent measurement could lead to unnecessarily high sugar levels.)</a:t>
                      </a:r>
                    </a:p>
                    <a:p>
                      <a:endParaRPr lang="en-GB" sz="1800" b="0" kern="1200" dirty="0" smtClean="0"/>
                    </a:p>
                    <a:p>
                      <a:r>
                        <a:rPr lang="en-GB" sz="1800" b="0" kern="1200" dirty="0" smtClean="0"/>
                        <a:t>3.6 The system shall run a self-test routine every minute with the conditions to be tested and the associated actions defined in Table 1.</a:t>
                      </a:r>
                      <a:r>
                        <a:rPr lang="en-GB" sz="1800" b="0" i="1" kern="1200" dirty="0" smtClean="0"/>
                        <a:t> (A self-test routine can discover hardware and software problems and alert the user to the fact the normal operation may be impossible.)</a:t>
                      </a:r>
                    </a:p>
                    <a:p>
                      <a:endParaRPr lang="en-US" dirty="0"/>
                    </a:p>
                  </a:txBody>
                  <a:tcPr/>
                </a:tc>
              </a:tr>
            </a:tbl>
          </a:graphicData>
        </a:graphic>
      </p:graphicFrame>
      <p:sp>
        <p:nvSpPr>
          <p:cNvPr id="45065" name="Slide Number Placeholder 4"/>
          <p:cNvSpPr>
            <a:spLocks noGrp="1"/>
          </p:cNvSpPr>
          <p:nvPr>
            <p:ph type="sldNum" sz="quarter" idx="12"/>
          </p:nvPr>
        </p:nvSpPr>
        <p:spPr bwMode="auto">
          <a:noFill/>
          <a:ln>
            <a:miter lim="800000"/>
            <a:headEnd/>
            <a:tailEnd/>
          </a:ln>
        </p:spPr>
        <p:txBody>
          <a:bodyPr/>
          <a:lstStyle/>
          <a:p>
            <a:fld id="{3429735F-2C73-48FB-BCD1-26DCC3B398DB}" type="slidenum">
              <a:rPr lang="ar-SA"/>
              <a:pPr/>
              <a:t>39</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lIns="90487" tIns="44450" rIns="90487" bIns="44450"/>
          <a:lstStyle/>
          <a:p>
            <a:pPr eaLnBrk="1" hangingPunct="1"/>
            <a:r>
              <a:rPr lang="en-GB" sz="2800" dirty="0" smtClean="0">
                <a:latin typeface="Arial" pitchFamily="34" charset="0"/>
                <a:cs typeface="Arial" pitchFamily="34" charset="0"/>
              </a:rPr>
              <a:t>What is a requirement?</a:t>
            </a:r>
          </a:p>
        </p:txBody>
      </p:sp>
      <p:sp>
        <p:nvSpPr>
          <p:cNvPr id="9219" name="Rectangle 3"/>
          <p:cNvSpPr>
            <a:spLocks noGrp="1" noChangeArrowheads="1"/>
          </p:cNvSpPr>
          <p:nvPr>
            <p:ph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lnSpc>
                <a:spcPct val="90000"/>
              </a:lnSpc>
              <a:buFont typeface="Wingdings" pitchFamily="2" charset="2"/>
              <a:buChar char="²"/>
            </a:pPr>
            <a:r>
              <a:rPr lang="en-GB" dirty="0" smtClean="0">
                <a:latin typeface="Arial" pitchFamily="34" charset="0"/>
                <a:cs typeface="Arial" pitchFamily="34" charset="0"/>
              </a:rPr>
              <a:t>It may range from </a:t>
            </a:r>
            <a:r>
              <a:rPr lang="en-GB" u="sng" dirty="0" smtClean="0">
                <a:latin typeface="Arial" pitchFamily="34" charset="0"/>
                <a:cs typeface="Arial" pitchFamily="34" charset="0"/>
              </a:rPr>
              <a:t>a high-level abstract </a:t>
            </a:r>
            <a:r>
              <a:rPr lang="en-GB" dirty="0" smtClean="0">
                <a:latin typeface="Arial" pitchFamily="34" charset="0"/>
                <a:cs typeface="Arial" pitchFamily="34" charset="0"/>
              </a:rPr>
              <a:t>statement of a service or of a system constraint to </a:t>
            </a:r>
            <a:r>
              <a:rPr lang="en-GB" u="sng" dirty="0" smtClean="0">
                <a:latin typeface="Arial" pitchFamily="34" charset="0"/>
                <a:cs typeface="Arial" pitchFamily="34" charset="0"/>
              </a:rPr>
              <a:t>a detailed mathematical functional specification</a:t>
            </a:r>
            <a:r>
              <a:rPr lang="en-GB" dirty="0" smtClean="0">
                <a:latin typeface="Arial" pitchFamily="34" charset="0"/>
                <a:cs typeface="Arial" pitchFamily="34" charset="0"/>
              </a:rPr>
              <a:t>.</a:t>
            </a:r>
          </a:p>
          <a:p>
            <a:pPr eaLnBrk="1" hangingPunct="1">
              <a:lnSpc>
                <a:spcPct val="90000"/>
              </a:lnSpc>
              <a:buFont typeface="Wingdings" pitchFamily="2" charset="2"/>
              <a:buChar char="²"/>
            </a:pPr>
            <a:r>
              <a:rPr lang="en-GB" dirty="0" smtClean="0">
                <a:latin typeface="Arial" pitchFamily="34" charset="0"/>
                <a:cs typeface="Arial" pitchFamily="34" charset="0"/>
              </a:rPr>
              <a:t>This is inevitable as requirements may serve a dual function</a:t>
            </a:r>
          </a:p>
          <a:p>
            <a:pPr lvl="1" eaLnBrk="1" hangingPunct="1">
              <a:lnSpc>
                <a:spcPct val="90000"/>
              </a:lnSpc>
              <a:buFont typeface="Wingdings" pitchFamily="2" charset="2"/>
              <a:buChar char="§"/>
            </a:pPr>
            <a:r>
              <a:rPr lang="en-GB" dirty="0" smtClean="0">
                <a:latin typeface="Arial" pitchFamily="34" charset="0"/>
                <a:cs typeface="Arial" pitchFamily="34" charset="0"/>
              </a:rPr>
              <a:t>May be the basis for a bid for a contract </a:t>
            </a:r>
          </a:p>
          <a:p>
            <a:pPr lvl="2" eaLnBrk="1" hangingPunct="1">
              <a:lnSpc>
                <a:spcPct val="90000"/>
              </a:lnSpc>
              <a:buFont typeface="Wingdings" pitchFamily="2" charset="2"/>
              <a:buChar char="§"/>
            </a:pPr>
            <a:r>
              <a:rPr lang="en-GB" dirty="0" smtClean="0">
                <a:latin typeface="Arial" pitchFamily="34" charset="0"/>
                <a:cs typeface="Arial" pitchFamily="34" charset="0"/>
              </a:rPr>
              <a:t>therefore must be open to interpretation;</a:t>
            </a:r>
          </a:p>
          <a:p>
            <a:pPr lvl="1" eaLnBrk="1" hangingPunct="1">
              <a:lnSpc>
                <a:spcPct val="90000"/>
              </a:lnSpc>
              <a:buFont typeface="Wingdings" pitchFamily="2" charset="2"/>
              <a:buChar char="§"/>
            </a:pPr>
            <a:r>
              <a:rPr lang="en-GB" dirty="0" smtClean="0">
                <a:latin typeface="Arial" pitchFamily="34" charset="0"/>
                <a:cs typeface="Arial" pitchFamily="34" charset="0"/>
              </a:rPr>
              <a:t>May be the basis for the contract itself </a:t>
            </a:r>
          </a:p>
          <a:p>
            <a:pPr lvl="2" eaLnBrk="1" hangingPunct="1">
              <a:lnSpc>
                <a:spcPct val="90000"/>
              </a:lnSpc>
              <a:buFont typeface="Wingdings" pitchFamily="2" charset="2"/>
              <a:buChar char="§"/>
            </a:pPr>
            <a:r>
              <a:rPr lang="en-GB" dirty="0" smtClean="0">
                <a:latin typeface="Arial" pitchFamily="34" charset="0"/>
                <a:cs typeface="Arial" pitchFamily="34" charset="0"/>
              </a:rPr>
              <a:t>therefore must be defined in detail;</a:t>
            </a:r>
          </a:p>
          <a:p>
            <a:pPr lvl="1" eaLnBrk="1" hangingPunct="1">
              <a:lnSpc>
                <a:spcPct val="90000"/>
              </a:lnSpc>
              <a:buFont typeface="Wingdings" pitchFamily="2" charset="2"/>
              <a:buChar char="§"/>
            </a:pPr>
            <a:r>
              <a:rPr lang="en-GB" dirty="0" smtClean="0">
                <a:latin typeface="Arial" pitchFamily="34" charset="0"/>
                <a:cs typeface="Arial" pitchFamily="34" charset="0"/>
              </a:rPr>
              <a:t>Both these statements may be called requirements.</a:t>
            </a:r>
          </a:p>
        </p:txBody>
      </p:sp>
      <p:sp>
        <p:nvSpPr>
          <p:cNvPr id="9220" name="Slide Number Placeholder 3"/>
          <p:cNvSpPr>
            <a:spLocks noGrp="1"/>
          </p:cNvSpPr>
          <p:nvPr>
            <p:ph type="sldNum" sz="quarter" idx="12"/>
          </p:nvPr>
        </p:nvSpPr>
        <p:spPr bwMode="auto">
          <a:noFill/>
          <a:ln>
            <a:miter lim="800000"/>
            <a:headEnd/>
            <a:tailEnd/>
          </a:ln>
        </p:spPr>
        <p:txBody>
          <a:bodyPr/>
          <a:lstStyle/>
          <a:p>
            <a:fld id="{6B4606C5-4A97-4A46-93FE-7AD1041CBBEF}" type="slidenum">
              <a:rPr lang="ar-SA"/>
              <a:pPr/>
              <a:t>4</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z="2800" dirty="0" smtClean="0">
                <a:latin typeface="Arial" pitchFamily="34" charset="0"/>
                <a:cs typeface="Arial" pitchFamily="34" charset="0"/>
              </a:rPr>
              <a:t>Structured specifications</a:t>
            </a:r>
          </a:p>
        </p:txBody>
      </p:sp>
      <p:sp>
        <p:nvSpPr>
          <p:cNvPr id="46083"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An approach to writing requirements where the </a:t>
            </a:r>
            <a:r>
              <a:rPr lang="en-US" u="sng" dirty="0" smtClean="0">
                <a:latin typeface="Arial" pitchFamily="34" charset="0"/>
                <a:cs typeface="Arial" pitchFamily="34" charset="0"/>
              </a:rPr>
              <a:t>freedom of the requirements writer is limited </a:t>
            </a:r>
            <a:r>
              <a:rPr lang="en-US" dirty="0" smtClean="0">
                <a:latin typeface="Arial" pitchFamily="34" charset="0"/>
                <a:cs typeface="Arial" pitchFamily="34" charset="0"/>
              </a:rPr>
              <a:t>and </a:t>
            </a:r>
            <a:r>
              <a:rPr lang="en-US" u="sng" dirty="0" smtClean="0">
                <a:latin typeface="Arial" pitchFamily="34" charset="0"/>
                <a:cs typeface="Arial" pitchFamily="34" charset="0"/>
              </a:rPr>
              <a:t>requirements are written in a standard way</a:t>
            </a:r>
            <a:r>
              <a:rPr lang="en-US" dirty="0" smtClean="0">
                <a:latin typeface="Arial" pitchFamily="34" charset="0"/>
                <a:cs typeface="Arial" pitchFamily="34" charset="0"/>
              </a:rPr>
              <a:t>.</a:t>
            </a:r>
          </a:p>
          <a:p>
            <a:pPr eaLnBrk="1" hangingPunct="1">
              <a:buFont typeface="Wingdings" pitchFamily="2" charset="2"/>
              <a:buChar char="²"/>
            </a:pPr>
            <a:r>
              <a:rPr lang="en-US" dirty="0" smtClean="0">
                <a:latin typeface="Arial" pitchFamily="34" charset="0"/>
                <a:cs typeface="Arial" pitchFamily="34" charset="0"/>
              </a:rPr>
              <a:t>This works well for some types of requirements: </a:t>
            </a:r>
          </a:p>
          <a:p>
            <a:pPr lvl="1" eaLnBrk="1" hangingPunct="1">
              <a:buFont typeface="Wingdings" pitchFamily="2" charset="2"/>
              <a:buChar char="§"/>
            </a:pPr>
            <a:r>
              <a:rPr lang="en-US" dirty="0" smtClean="0">
                <a:latin typeface="Arial" pitchFamily="34" charset="0"/>
                <a:cs typeface="Arial" pitchFamily="34" charset="0"/>
              </a:rPr>
              <a:t>e.g. requirements for embedded control system</a:t>
            </a:r>
          </a:p>
          <a:p>
            <a:pPr lvl="1" eaLnBrk="1" hangingPunct="1">
              <a:buFont typeface="Wingdings" pitchFamily="2" charset="2"/>
              <a:buChar char="§"/>
            </a:pPr>
            <a:r>
              <a:rPr lang="en-US" dirty="0" smtClean="0">
                <a:latin typeface="Arial" pitchFamily="34" charset="0"/>
                <a:cs typeface="Arial" pitchFamily="34" charset="0"/>
              </a:rPr>
              <a:t>but it is sometimes too rigid (</a:t>
            </a:r>
            <a:r>
              <a:rPr lang="en-US" i="1" dirty="0" smtClean="0">
                <a:latin typeface="Arial" pitchFamily="34" charset="0"/>
                <a:cs typeface="Arial" pitchFamily="34" charset="0"/>
              </a:rPr>
              <a:t>inflexible</a:t>
            </a:r>
            <a:r>
              <a:rPr lang="en-US" dirty="0" smtClean="0">
                <a:latin typeface="Arial" pitchFamily="34" charset="0"/>
                <a:cs typeface="Arial" pitchFamily="34" charset="0"/>
              </a:rPr>
              <a:t>) for writing business system requirements.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46085" name="Slide Number Placeholder 4"/>
          <p:cNvSpPr>
            <a:spLocks noGrp="1"/>
          </p:cNvSpPr>
          <p:nvPr>
            <p:ph type="sldNum" sz="quarter" idx="12"/>
          </p:nvPr>
        </p:nvSpPr>
        <p:spPr bwMode="auto">
          <a:noFill/>
          <a:ln>
            <a:miter lim="800000"/>
            <a:headEnd/>
            <a:tailEnd/>
          </a:ln>
        </p:spPr>
        <p:txBody>
          <a:bodyPr/>
          <a:lstStyle/>
          <a:p>
            <a:fld id="{5FF9B550-1AD0-4496-944A-78E89CAC69AC}" type="slidenum">
              <a:rPr lang="ar-SA"/>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lIns="90487" tIns="44450" rIns="90487" bIns="44450"/>
          <a:lstStyle/>
          <a:p>
            <a:pPr eaLnBrk="1" hangingPunct="1"/>
            <a:r>
              <a:rPr lang="en-GB" sz="2800" dirty="0" smtClean="0">
                <a:latin typeface="Arial" pitchFamily="34" charset="0"/>
                <a:cs typeface="Arial" pitchFamily="34" charset="0"/>
              </a:rPr>
              <a:t>Form-based specifications</a:t>
            </a:r>
          </a:p>
        </p:txBody>
      </p:sp>
      <p:sp>
        <p:nvSpPr>
          <p:cNvPr id="47107" name="Rectangle 3"/>
          <p:cNvSpPr>
            <a:spLocks noGrp="1" noChangeArrowheads="1"/>
          </p:cNvSpPr>
          <p:nvPr>
            <p:ph type="body"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buFont typeface="Wingdings" pitchFamily="2" charset="2"/>
              <a:buChar char="²"/>
            </a:pPr>
            <a:r>
              <a:rPr lang="en-GB" smtClean="0">
                <a:latin typeface="Arial" pitchFamily="34" charset="0"/>
                <a:cs typeface="Arial" pitchFamily="34" charset="0"/>
              </a:rPr>
              <a:t>Definition of the function or entity.</a:t>
            </a:r>
          </a:p>
          <a:p>
            <a:pPr eaLnBrk="1" hangingPunct="1">
              <a:buFont typeface="Wingdings" pitchFamily="2" charset="2"/>
              <a:buChar char="²"/>
            </a:pPr>
            <a:r>
              <a:rPr lang="en-GB" smtClean="0">
                <a:latin typeface="Arial" pitchFamily="34" charset="0"/>
                <a:cs typeface="Arial" pitchFamily="34" charset="0"/>
              </a:rPr>
              <a:t>Description of inputs and where they come from.</a:t>
            </a:r>
          </a:p>
          <a:p>
            <a:pPr eaLnBrk="1" hangingPunct="1">
              <a:buFont typeface="Wingdings" pitchFamily="2" charset="2"/>
              <a:buChar char="²"/>
            </a:pPr>
            <a:r>
              <a:rPr lang="en-GB" smtClean="0">
                <a:latin typeface="Arial" pitchFamily="34" charset="0"/>
                <a:cs typeface="Arial" pitchFamily="34" charset="0"/>
              </a:rPr>
              <a:t>Description of outputs and where they go to.</a:t>
            </a:r>
          </a:p>
          <a:p>
            <a:pPr eaLnBrk="1" hangingPunct="1">
              <a:buFont typeface="Wingdings" pitchFamily="2" charset="2"/>
              <a:buChar char="²"/>
            </a:pPr>
            <a:r>
              <a:rPr lang="en-GB" smtClean="0">
                <a:latin typeface="Arial" pitchFamily="34" charset="0"/>
                <a:cs typeface="Arial" pitchFamily="34" charset="0"/>
              </a:rPr>
              <a:t>Information about the information needed for the computation and other entities used.</a:t>
            </a:r>
          </a:p>
          <a:p>
            <a:pPr eaLnBrk="1" hangingPunct="1">
              <a:buFont typeface="Wingdings" pitchFamily="2" charset="2"/>
              <a:buChar char="²"/>
            </a:pPr>
            <a:r>
              <a:rPr lang="en-GB" smtClean="0">
                <a:latin typeface="Arial" pitchFamily="34" charset="0"/>
                <a:cs typeface="Arial" pitchFamily="34" charset="0"/>
              </a:rPr>
              <a:t>Description of the action to be taken.</a:t>
            </a:r>
          </a:p>
          <a:p>
            <a:pPr eaLnBrk="1" hangingPunct="1">
              <a:buFont typeface="Wingdings" pitchFamily="2" charset="2"/>
              <a:buChar char="²"/>
            </a:pPr>
            <a:r>
              <a:rPr lang="en-GB" smtClean="0">
                <a:latin typeface="Arial" pitchFamily="34" charset="0"/>
                <a:cs typeface="Arial" pitchFamily="34" charset="0"/>
              </a:rPr>
              <a:t>Pre and post conditions (if appropriate).</a:t>
            </a:r>
          </a:p>
          <a:p>
            <a:pPr eaLnBrk="1" hangingPunct="1">
              <a:buFont typeface="Wingdings" pitchFamily="2" charset="2"/>
              <a:buChar char="²"/>
            </a:pPr>
            <a:r>
              <a:rPr lang="en-GB" smtClean="0">
                <a:latin typeface="Arial" pitchFamily="34" charset="0"/>
                <a:cs typeface="Arial" pitchFamily="34" charset="0"/>
              </a:rPr>
              <a:t>The side effects (if any) of the function.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sz="2800" dirty="0" smtClean="0">
                <a:latin typeface="Arial" pitchFamily="34" charset="0"/>
                <a:cs typeface="Arial" pitchFamily="34" charset="0"/>
              </a:rPr>
              <a:t>A structured specification of a requirement for an insulin pump</a:t>
            </a:r>
            <a:r>
              <a:rPr lang="en-GB" sz="2800" dirty="0" smtClean="0">
                <a:latin typeface="Arial" pitchFamily="34" charset="0"/>
                <a:cs typeface="Arial" pitchFamily="34" charset="0"/>
              </a:rPr>
              <a:t> </a:t>
            </a:r>
            <a:endParaRPr lang="en-US" sz="2800" dirty="0" smtClean="0">
              <a:latin typeface="Arial" pitchFamily="34" charset="0"/>
              <a:cs typeface="Arial" pitchFamily="34" charset="0"/>
            </a:endParaRPr>
          </a:p>
        </p:txBody>
      </p:sp>
      <p:graphicFrame>
        <p:nvGraphicFramePr>
          <p:cNvPr id="1026" name="Object 2"/>
          <p:cNvGraphicFramePr>
            <a:graphicFrameLocks noChangeAspect="1"/>
          </p:cNvGraphicFramePr>
          <p:nvPr/>
        </p:nvGraphicFramePr>
        <p:xfrm>
          <a:off x="1143000" y="2057400"/>
          <a:ext cx="5943600" cy="3314700"/>
        </p:xfrm>
        <a:graphic>
          <a:graphicData uri="http://schemas.openxmlformats.org/presentationml/2006/ole">
            <p:oleObj spid="_x0000_s1026" name="Document" r:id="rId3" imgW="5943381" imgH="3314578" progId="Word.Document.12">
              <p:embed/>
            </p:oleObj>
          </a:graphicData>
        </a:graphic>
      </p:graphicFrame>
      <p:sp>
        <p:nvSpPr>
          <p:cNvPr id="1028" name="Slide Number Placeholder 3"/>
          <p:cNvSpPr>
            <a:spLocks noGrp="1"/>
          </p:cNvSpPr>
          <p:nvPr>
            <p:ph type="sldNum" sz="quarter" idx="12"/>
          </p:nvPr>
        </p:nvSpPr>
        <p:spPr bwMode="auto">
          <a:noFill/>
          <a:ln>
            <a:miter lim="800000"/>
            <a:headEnd/>
            <a:tailEnd/>
          </a:ln>
        </p:spPr>
        <p:txBody>
          <a:bodyPr/>
          <a:lstStyle/>
          <a:p>
            <a:fld id="{65098337-2526-4ABA-82C1-EBCC3E3ECA99}" type="slidenum">
              <a:rPr lang="ar-SA"/>
              <a:pPr/>
              <a:t>42</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pPr eaLnBrk="1" hangingPunct="1"/>
            <a:r>
              <a:rPr lang="en-US" smtClean="0">
                <a:latin typeface="Arial" pitchFamily="34" charset="0"/>
                <a:cs typeface="Arial" pitchFamily="34" charset="0"/>
              </a:rPr>
              <a:t>A structured specification of a requirement for an insulin pump</a:t>
            </a:r>
            <a:r>
              <a:rPr lang="en-GB" smtClean="0">
                <a:latin typeface="Arial" pitchFamily="34" charset="0"/>
                <a:cs typeface="Arial" pitchFamily="34" charset="0"/>
              </a:rPr>
              <a:t> </a:t>
            </a:r>
            <a:endParaRPr lang="en-US" smtClean="0">
              <a:latin typeface="Arial" pitchFamily="34" charset="0"/>
              <a:cs typeface="Arial" pitchFamily="34" charset="0"/>
            </a:endParaRPr>
          </a:p>
        </p:txBody>
      </p:sp>
      <p:graphicFrame>
        <p:nvGraphicFramePr>
          <p:cNvPr id="2050" name="Object 2"/>
          <p:cNvGraphicFramePr>
            <a:graphicFrameLocks noChangeAspect="1"/>
          </p:cNvGraphicFramePr>
          <p:nvPr/>
        </p:nvGraphicFramePr>
        <p:xfrm>
          <a:off x="1295400" y="1690688"/>
          <a:ext cx="5943600" cy="4445000"/>
        </p:xfrm>
        <a:graphic>
          <a:graphicData uri="http://schemas.openxmlformats.org/presentationml/2006/ole">
            <p:oleObj spid="_x0000_s2050" name="Document" r:id="rId3" imgW="5943381" imgH="4444836" progId="Word.Document.12">
              <p:embed/>
            </p:oleObj>
          </a:graphicData>
        </a:graphic>
      </p:graphicFrame>
      <p:sp>
        <p:nvSpPr>
          <p:cNvPr id="2052" name="Slide Number Placeholder 3"/>
          <p:cNvSpPr>
            <a:spLocks noGrp="1"/>
          </p:cNvSpPr>
          <p:nvPr>
            <p:ph type="sldNum" sz="quarter" idx="12"/>
          </p:nvPr>
        </p:nvSpPr>
        <p:spPr bwMode="auto">
          <a:noFill/>
          <a:ln>
            <a:miter lim="800000"/>
            <a:headEnd/>
            <a:tailEnd/>
          </a:ln>
        </p:spPr>
        <p:txBody>
          <a:bodyPr/>
          <a:lstStyle/>
          <a:p>
            <a:fld id="{688F52B5-1657-4780-914D-133BE5B6DA3D}" type="slidenum">
              <a:rPr lang="ar-SA"/>
              <a:pPr/>
              <a:t>43</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2800" dirty="0" smtClean="0">
                <a:latin typeface="Arial" pitchFamily="34" charset="0"/>
                <a:cs typeface="Arial" pitchFamily="34" charset="0"/>
              </a:rPr>
              <a:t>Tabular specification</a:t>
            </a:r>
          </a:p>
        </p:txBody>
      </p:sp>
      <p:sp>
        <p:nvSpPr>
          <p:cNvPr id="4813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Used to supplement natural language.</a:t>
            </a:r>
          </a:p>
          <a:p>
            <a:pPr eaLnBrk="1" hangingPunct="1">
              <a:buFont typeface="Wingdings" pitchFamily="2" charset="2"/>
              <a:buChar char="²"/>
            </a:pPr>
            <a:r>
              <a:rPr lang="en-US" dirty="0" smtClean="0">
                <a:latin typeface="Arial" pitchFamily="34" charset="0"/>
                <a:cs typeface="Arial" pitchFamily="34" charset="0"/>
              </a:rPr>
              <a:t>Particularly useful when you have to define a number of possible alternative courses of action.</a:t>
            </a:r>
          </a:p>
          <a:p>
            <a:pPr eaLnBrk="1" hangingPunct="1">
              <a:buFont typeface="Wingdings" pitchFamily="2" charset="2"/>
              <a:buChar char="²"/>
            </a:pPr>
            <a:r>
              <a:rPr lang="en-US" dirty="0" smtClean="0">
                <a:latin typeface="Arial" pitchFamily="34" charset="0"/>
                <a:cs typeface="Arial" pitchFamily="34" charset="0"/>
              </a:rPr>
              <a:t>For example, the insulin pump systems bases its computations </a:t>
            </a:r>
            <a:r>
              <a:rPr lang="en-US" u="sng" dirty="0" smtClean="0">
                <a:latin typeface="Arial" pitchFamily="34" charset="0"/>
                <a:cs typeface="Arial" pitchFamily="34" charset="0"/>
              </a:rPr>
              <a:t>on the rate of change of blood sugar </a:t>
            </a:r>
            <a:r>
              <a:rPr lang="en-US" dirty="0" smtClean="0">
                <a:latin typeface="Arial" pitchFamily="34" charset="0"/>
                <a:cs typeface="Arial" pitchFamily="34" charset="0"/>
              </a:rPr>
              <a:t>level and </a:t>
            </a:r>
            <a:r>
              <a:rPr lang="en-US" u="sng" dirty="0" smtClean="0">
                <a:latin typeface="Arial" pitchFamily="34" charset="0"/>
                <a:cs typeface="Arial" pitchFamily="34" charset="0"/>
              </a:rPr>
              <a:t>the tabular specification explains how to calculate </a:t>
            </a:r>
            <a:r>
              <a:rPr lang="en-US" dirty="0" smtClean="0">
                <a:latin typeface="Arial" pitchFamily="34" charset="0"/>
                <a:cs typeface="Arial" pitchFamily="34" charset="0"/>
              </a:rPr>
              <a:t>the insulin requirement for different scenarios.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z="2800" dirty="0" smtClean="0">
                <a:latin typeface="Arial" pitchFamily="34" charset="0"/>
                <a:cs typeface="Arial" pitchFamily="34" charset="0"/>
              </a:rPr>
              <a:t>Tabular specification of computation for an insulin pump</a:t>
            </a:r>
            <a:r>
              <a:rPr lang="en-GB" sz="2800" dirty="0" smtClean="0">
                <a:latin typeface="Arial" pitchFamily="34" charset="0"/>
                <a:cs typeface="Arial" pitchFamily="34" charset="0"/>
              </a:rPr>
              <a:t> </a:t>
            </a:r>
            <a:endParaRPr lang="en-US" sz="2800" dirty="0" smtClean="0">
              <a:latin typeface="Arial" pitchFamily="34" charset="0"/>
              <a:cs typeface="Arial" pitchFamily="34" charset="0"/>
            </a:endParaRPr>
          </a:p>
        </p:txBody>
      </p:sp>
      <p:graphicFrame>
        <p:nvGraphicFramePr>
          <p:cNvPr id="4" name="Table 3"/>
          <p:cNvGraphicFramePr>
            <a:graphicFrameLocks noGrp="1"/>
          </p:cNvGraphicFramePr>
          <p:nvPr/>
        </p:nvGraphicFramePr>
        <p:xfrm>
          <a:off x="685800" y="1981200"/>
          <a:ext cx="8001000" cy="3237549"/>
        </p:xfrm>
        <a:graphic>
          <a:graphicData uri="http://schemas.openxmlformats.org/drawingml/2006/table">
            <a:tbl>
              <a:tblPr/>
              <a:tblGrid>
                <a:gridCol w="4455717"/>
                <a:gridCol w="3545283"/>
              </a:tblGrid>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MS PGothic" pitchFamily="34" charset="-128"/>
                          <a:cs typeface="Times New Roman" pitchFamily="18" charset="0"/>
                        </a:rPr>
                        <a:t>Condition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Arial" charset="0"/>
                          <a:ea typeface="MS PGothic" pitchFamily="34" charset="-128"/>
                          <a:cs typeface="Times New Roman" pitchFamily="18" charset="0"/>
                        </a:rPr>
                        <a:t>Action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ea typeface="MS PGothic" pitchFamily="34" charset="-128"/>
                          <a:cs typeface="Times New Roman" pitchFamily="18" charset="0"/>
                        </a:rPr>
                        <a:t>Sugar level falling (r2 &lt;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ea typeface="MS PGothic" pitchFamily="34" charset="-128"/>
                          <a:cs typeface="Times New Roman" pitchFamily="18" charset="0"/>
                        </a:rPr>
                        <a:t>CompDose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ea typeface="MS PGothic" pitchFamily="34" charset="-128"/>
                          <a:cs typeface="Times New Roman" pitchFamily="18" charset="0"/>
                        </a:rPr>
                        <a:t>Sugar level stable (r2 =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ea typeface="MS PGothic" pitchFamily="34" charset="-128"/>
                          <a:cs typeface="Times New Roman" pitchFamily="18" charset="0"/>
                        </a:rPr>
                        <a:t>CompDose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92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t>Sugar level increasing and rate of increase decreasing </a:t>
                      </a:r>
                      <a:br>
                        <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br>
                      <a:r>
                        <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t>((r2 – r1) &lt;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ea typeface="MS PGothic" pitchFamily="34" charset="-128"/>
                          <a:cs typeface="Times New Roman" pitchFamily="18" charset="0"/>
                        </a:rPr>
                        <a:t>CompDose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t>Sugar level increasing and rate of increase stable or increasing </a:t>
                      </a:r>
                      <a:br>
                        <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br>
                      <a:r>
                        <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t>((r2 – r1) ≥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rgbClr val="000000"/>
                          </a:solidFill>
                          <a:effectLst/>
                          <a:latin typeface="Arial" charset="0"/>
                          <a:ea typeface="MS PGothic" pitchFamily="34" charset="-128"/>
                          <a:cs typeface="Times New Roman" pitchFamily="18" charset="0"/>
                        </a:rPr>
                        <a:t>CompDose</a:t>
                      </a:r>
                      <a:r>
                        <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t> = </a:t>
                      </a:r>
                      <a:br>
                        <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br>
                      <a:r>
                        <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t>      round ((r2 – r1)/4)</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t>If rounded result = 0 then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rgbClr val="000000"/>
                          </a:solidFill>
                          <a:effectLst/>
                          <a:latin typeface="Arial" charset="0"/>
                          <a:ea typeface="MS PGothic" pitchFamily="34" charset="-128"/>
                          <a:cs typeface="Times New Roman" pitchFamily="18" charset="0"/>
                        </a:rPr>
                        <a:t>CompDose</a:t>
                      </a:r>
                      <a:r>
                        <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t> = </a:t>
                      </a:r>
                      <a:r>
                        <a:rPr kumimoji="0" lang="en-GB" sz="1600" b="0" i="0" u="none" strike="noStrike" cap="none" normalizeH="0" baseline="0" dirty="0" err="1" smtClean="0">
                          <a:ln>
                            <a:noFill/>
                          </a:ln>
                          <a:solidFill>
                            <a:srgbClr val="000000"/>
                          </a:solidFill>
                          <a:effectLst/>
                          <a:latin typeface="Arial" charset="0"/>
                          <a:ea typeface="MS PGothic" pitchFamily="34" charset="-128"/>
                          <a:cs typeface="Times New Roman" pitchFamily="18" charset="0"/>
                        </a:rPr>
                        <a:t>MinimumDose</a:t>
                      </a:r>
                      <a:endPar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9175" name="Slide Number Placeholder 4"/>
          <p:cNvSpPr>
            <a:spLocks noGrp="1"/>
          </p:cNvSpPr>
          <p:nvPr>
            <p:ph type="sldNum" sz="quarter" idx="12"/>
          </p:nvPr>
        </p:nvSpPr>
        <p:spPr bwMode="auto">
          <a:noFill/>
          <a:ln>
            <a:miter lim="800000"/>
            <a:headEnd/>
            <a:tailEnd/>
          </a:ln>
        </p:spPr>
        <p:txBody>
          <a:bodyPr/>
          <a:lstStyle/>
          <a:p>
            <a:fld id="{01E754CD-9F6E-4F86-9804-95E801281939}" type="slidenum">
              <a:rPr lang="ar-SA"/>
              <a:pPr/>
              <a:t>45</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sz="2800" dirty="0" smtClean="0">
                <a:latin typeface="Arial" pitchFamily="34" charset="0"/>
                <a:cs typeface="Arial" pitchFamily="34" charset="0"/>
              </a:rPr>
              <a:t>Requirements engineering processes</a:t>
            </a:r>
          </a:p>
        </p:txBody>
      </p:sp>
      <p:sp>
        <p:nvSpPr>
          <p:cNvPr id="5017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Char char="²"/>
            </a:pPr>
            <a:r>
              <a:rPr lang="en-GB" dirty="0" smtClean="0">
                <a:latin typeface="Arial" pitchFamily="34" charset="0"/>
                <a:cs typeface="Arial" pitchFamily="34" charset="0"/>
              </a:rPr>
              <a:t>The processes used for RE vary widely depending on the </a:t>
            </a:r>
            <a:r>
              <a:rPr lang="en-GB" u="sng" dirty="0" smtClean="0">
                <a:latin typeface="Arial" pitchFamily="34" charset="0"/>
                <a:cs typeface="Arial" pitchFamily="34" charset="0"/>
              </a:rPr>
              <a:t>application domain</a:t>
            </a:r>
            <a:r>
              <a:rPr lang="en-GB" dirty="0" smtClean="0">
                <a:latin typeface="Arial" pitchFamily="34" charset="0"/>
                <a:cs typeface="Arial" pitchFamily="34" charset="0"/>
              </a:rPr>
              <a:t>, the </a:t>
            </a:r>
            <a:r>
              <a:rPr lang="en-GB" u="sng" dirty="0" smtClean="0">
                <a:latin typeface="Arial" pitchFamily="34" charset="0"/>
                <a:cs typeface="Arial" pitchFamily="34" charset="0"/>
              </a:rPr>
              <a:t>people involved</a:t>
            </a:r>
            <a:r>
              <a:rPr lang="en-GB" dirty="0" smtClean="0">
                <a:latin typeface="Arial" pitchFamily="34" charset="0"/>
                <a:cs typeface="Arial" pitchFamily="34" charset="0"/>
              </a:rPr>
              <a:t>, and the </a:t>
            </a:r>
            <a:r>
              <a:rPr lang="en-GB" u="sng" dirty="0" smtClean="0">
                <a:latin typeface="Arial" pitchFamily="34" charset="0"/>
                <a:cs typeface="Arial" pitchFamily="34" charset="0"/>
              </a:rPr>
              <a:t>organisation developing the requirements</a:t>
            </a:r>
            <a:r>
              <a:rPr lang="en-GB" dirty="0" smtClean="0">
                <a:latin typeface="Arial" pitchFamily="34" charset="0"/>
                <a:cs typeface="Arial" pitchFamily="34" charset="0"/>
              </a:rPr>
              <a:t>.</a:t>
            </a:r>
          </a:p>
          <a:p>
            <a:pPr eaLnBrk="1" hangingPunct="1">
              <a:lnSpc>
                <a:spcPct val="90000"/>
              </a:lnSpc>
              <a:buFont typeface="Wingdings" pitchFamily="2" charset="2"/>
              <a:buChar char="²"/>
            </a:pPr>
            <a:r>
              <a:rPr lang="en-GB" dirty="0" smtClean="0">
                <a:latin typeface="Arial" pitchFamily="34" charset="0"/>
                <a:cs typeface="Arial" pitchFamily="34" charset="0"/>
              </a:rPr>
              <a:t>However, there are a number of generic activities that are common to all RE processes</a:t>
            </a:r>
          </a:p>
          <a:p>
            <a:pPr lvl="1" eaLnBrk="1" hangingPunct="1">
              <a:lnSpc>
                <a:spcPct val="90000"/>
              </a:lnSpc>
              <a:buFont typeface="Wingdings" pitchFamily="2" charset="2"/>
              <a:buChar char="§"/>
            </a:pPr>
            <a:r>
              <a:rPr lang="en-GB" dirty="0" smtClean="0">
                <a:latin typeface="Arial" pitchFamily="34" charset="0"/>
                <a:cs typeface="Arial" pitchFamily="34" charset="0"/>
              </a:rPr>
              <a:t>Requirements elicitation;</a:t>
            </a:r>
          </a:p>
          <a:p>
            <a:pPr lvl="1" eaLnBrk="1" hangingPunct="1">
              <a:lnSpc>
                <a:spcPct val="90000"/>
              </a:lnSpc>
              <a:buFont typeface="Wingdings" pitchFamily="2" charset="2"/>
              <a:buChar char="§"/>
            </a:pPr>
            <a:r>
              <a:rPr lang="en-GB" dirty="0" smtClean="0">
                <a:latin typeface="Arial" pitchFamily="34" charset="0"/>
                <a:cs typeface="Arial" pitchFamily="34" charset="0"/>
              </a:rPr>
              <a:t>Requirements analysis;</a:t>
            </a:r>
          </a:p>
          <a:p>
            <a:pPr lvl="1" eaLnBrk="1" hangingPunct="1">
              <a:lnSpc>
                <a:spcPct val="90000"/>
              </a:lnSpc>
              <a:buFont typeface="Wingdings" pitchFamily="2" charset="2"/>
              <a:buChar char="§"/>
            </a:pPr>
            <a:r>
              <a:rPr lang="en-GB" dirty="0" smtClean="0">
                <a:latin typeface="Arial" pitchFamily="34" charset="0"/>
                <a:cs typeface="Arial" pitchFamily="34" charset="0"/>
              </a:rPr>
              <a:t>Requirements validation;</a:t>
            </a:r>
          </a:p>
          <a:p>
            <a:pPr lvl="1" eaLnBrk="1" hangingPunct="1">
              <a:lnSpc>
                <a:spcPct val="90000"/>
              </a:lnSpc>
              <a:buFont typeface="Wingdings" pitchFamily="2" charset="2"/>
              <a:buChar char="§"/>
            </a:pPr>
            <a:r>
              <a:rPr lang="en-GB" dirty="0" smtClean="0">
                <a:latin typeface="Arial" pitchFamily="34" charset="0"/>
                <a:cs typeface="Arial" pitchFamily="34" charset="0"/>
              </a:rPr>
              <a:t>Requirements management.</a:t>
            </a:r>
          </a:p>
          <a:p>
            <a:pPr eaLnBrk="1" hangingPunct="1">
              <a:lnSpc>
                <a:spcPct val="90000"/>
              </a:lnSpc>
              <a:buFont typeface="Wingdings" pitchFamily="2" charset="2"/>
              <a:buChar char="²"/>
            </a:pPr>
            <a:r>
              <a:rPr lang="en-GB" dirty="0" smtClean="0">
                <a:latin typeface="Arial" pitchFamily="34" charset="0"/>
                <a:cs typeface="Arial" pitchFamily="34" charset="0"/>
              </a:rPr>
              <a:t>In practice, RE is an iterative activity in which these processes are interleaved.</a:t>
            </a:r>
          </a:p>
        </p:txBody>
      </p:sp>
      <p:sp>
        <p:nvSpPr>
          <p:cNvPr id="50180" name="Slide Number Placeholder 3"/>
          <p:cNvSpPr>
            <a:spLocks noGrp="1"/>
          </p:cNvSpPr>
          <p:nvPr>
            <p:ph type="sldNum" sz="quarter" idx="12"/>
          </p:nvPr>
        </p:nvSpPr>
        <p:spPr bwMode="auto">
          <a:noFill/>
          <a:ln>
            <a:miter lim="800000"/>
            <a:headEnd/>
            <a:tailEnd/>
          </a:ln>
        </p:spPr>
        <p:txBody>
          <a:bodyPr/>
          <a:lstStyle/>
          <a:p>
            <a:fld id="{6D5B8512-9323-43E0-9F11-055A60DA3656}" type="slidenum">
              <a:rPr lang="ar-SA"/>
              <a:pPr/>
              <a:t>46</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z="2800" dirty="0" smtClean="0">
                <a:latin typeface="Arial" pitchFamily="34" charset="0"/>
                <a:cs typeface="Arial" pitchFamily="34" charset="0"/>
              </a:rPr>
              <a:t>A spiral view of the requirements engineering process</a:t>
            </a:r>
            <a:r>
              <a:rPr lang="en-GB" sz="2800" dirty="0" smtClean="0">
                <a:latin typeface="Arial" pitchFamily="34" charset="0"/>
                <a:cs typeface="Arial" pitchFamily="34" charset="0"/>
              </a:rPr>
              <a:t> </a:t>
            </a:r>
            <a:endParaRPr lang="en-US" sz="2800" dirty="0" smtClean="0">
              <a:latin typeface="Arial" pitchFamily="34" charset="0"/>
              <a:cs typeface="Arial" pitchFamily="34" charset="0"/>
            </a:endParaRPr>
          </a:p>
        </p:txBody>
      </p:sp>
      <p:pic>
        <p:nvPicPr>
          <p:cNvPr id="51203" name="Picture 3" descr="4.12 ReqEngSpiral.eps"/>
          <p:cNvPicPr>
            <a:picLocks noChangeAspect="1"/>
          </p:cNvPicPr>
          <p:nvPr/>
        </p:nvPicPr>
        <p:blipFill>
          <a:blip r:embed="rId2"/>
          <a:srcRect/>
          <a:stretch>
            <a:fillRect/>
          </a:stretch>
        </p:blipFill>
        <p:spPr bwMode="auto">
          <a:xfrm>
            <a:off x="1974850" y="1417638"/>
            <a:ext cx="5510213" cy="4756150"/>
          </a:xfrm>
          <a:prstGeom prst="rect">
            <a:avLst/>
          </a:prstGeom>
          <a:noFill/>
          <a:ln w="9525">
            <a:noFill/>
            <a:miter lim="800000"/>
            <a:headEnd/>
            <a:tailEnd/>
          </a:ln>
        </p:spPr>
      </p:pic>
      <p:sp>
        <p:nvSpPr>
          <p:cNvPr id="51204" name="Slide Number Placeholder 4"/>
          <p:cNvSpPr>
            <a:spLocks noGrp="1"/>
          </p:cNvSpPr>
          <p:nvPr>
            <p:ph type="sldNum" sz="quarter" idx="12"/>
          </p:nvPr>
        </p:nvSpPr>
        <p:spPr bwMode="auto">
          <a:noFill/>
          <a:ln>
            <a:miter lim="800000"/>
            <a:headEnd/>
            <a:tailEnd/>
          </a:ln>
        </p:spPr>
        <p:txBody>
          <a:bodyPr/>
          <a:lstStyle/>
          <a:p>
            <a:fld id="{788393F8-88BF-428B-AC2B-D3C42D927FFC}" type="slidenum">
              <a:rPr lang="ar-SA"/>
              <a:pPr/>
              <a:t>47</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lIns="90487" tIns="44450" rIns="90487" bIns="44450"/>
          <a:lstStyle/>
          <a:p>
            <a:pPr eaLnBrk="1" hangingPunct="1"/>
            <a:r>
              <a:rPr lang="en-GB" sz="2800" dirty="0" smtClean="0">
                <a:latin typeface="Arial" pitchFamily="34" charset="0"/>
                <a:cs typeface="Arial" pitchFamily="34" charset="0"/>
              </a:rPr>
              <a:t>Requirements </a:t>
            </a:r>
            <a:r>
              <a:rPr lang="en-GB" sz="2800" dirty="0" smtClean="0">
                <a:solidFill>
                  <a:schemeClr val="tx2">
                    <a:lumMod val="60000"/>
                    <a:lumOff val="40000"/>
                  </a:schemeClr>
                </a:solidFill>
                <a:latin typeface="Arial" pitchFamily="34" charset="0"/>
                <a:cs typeface="Arial" pitchFamily="34" charset="0"/>
              </a:rPr>
              <a:t>elicitation and analysis</a:t>
            </a:r>
          </a:p>
        </p:txBody>
      </p:sp>
      <p:sp>
        <p:nvSpPr>
          <p:cNvPr id="52227" name="Rectangle 3"/>
          <p:cNvSpPr>
            <a:spLocks noGrp="1" noChangeArrowheads="1"/>
          </p:cNvSpPr>
          <p:nvPr>
            <p:ph type="body"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buFont typeface="Wingdings" pitchFamily="2" charset="2"/>
              <a:buChar char="²"/>
            </a:pPr>
            <a:r>
              <a:rPr lang="en-GB" dirty="0" smtClean="0">
                <a:latin typeface="Arial" pitchFamily="34" charset="0"/>
                <a:cs typeface="Arial" pitchFamily="34" charset="0"/>
              </a:rPr>
              <a:t>Sometimes called requirements elicitation or requirements discovery.</a:t>
            </a:r>
          </a:p>
          <a:p>
            <a:pPr eaLnBrk="1" hangingPunct="1">
              <a:buFont typeface="Wingdings" pitchFamily="2" charset="2"/>
              <a:buChar char="²"/>
            </a:pPr>
            <a:r>
              <a:rPr lang="en-GB" dirty="0" smtClean="0">
                <a:latin typeface="Arial" pitchFamily="34" charset="0"/>
                <a:cs typeface="Arial" pitchFamily="34" charset="0"/>
              </a:rPr>
              <a:t>Involves technical staff working with customers to:</a:t>
            </a:r>
          </a:p>
          <a:p>
            <a:pPr lvl="1" eaLnBrk="1" hangingPunct="1">
              <a:buFont typeface="Wingdings" pitchFamily="2" charset="2"/>
              <a:buChar char="§"/>
            </a:pPr>
            <a:r>
              <a:rPr lang="en-GB" dirty="0" smtClean="0">
                <a:latin typeface="Arial" pitchFamily="34" charset="0"/>
                <a:cs typeface="Arial" pitchFamily="34" charset="0"/>
              </a:rPr>
              <a:t>find out about the application domain, </a:t>
            </a:r>
          </a:p>
          <a:p>
            <a:pPr lvl="1" eaLnBrk="1" hangingPunct="1">
              <a:buFont typeface="Wingdings" pitchFamily="2" charset="2"/>
              <a:buChar char="§"/>
            </a:pPr>
            <a:r>
              <a:rPr lang="en-GB" dirty="0" smtClean="0">
                <a:latin typeface="Arial" pitchFamily="34" charset="0"/>
                <a:cs typeface="Arial" pitchFamily="34" charset="0"/>
              </a:rPr>
              <a:t>the services that the system should provide, </a:t>
            </a:r>
          </a:p>
          <a:p>
            <a:pPr lvl="1" eaLnBrk="1" hangingPunct="1">
              <a:buFont typeface="Wingdings" pitchFamily="2" charset="2"/>
              <a:buChar char="§"/>
            </a:pPr>
            <a:r>
              <a:rPr lang="en-GB" dirty="0" smtClean="0">
                <a:latin typeface="Arial" pitchFamily="34" charset="0"/>
                <a:cs typeface="Arial" pitchFamily="34" charset="0"/>
              </a:rPr>
              <a:t>and the system’s operational constraints.</a:t>
            </a:r>
          </a:p>
          <a:p>
            <a:pPr eaLnBrk="1" hangingPunct="1">
              <a:buFont typeface="Wingdings" pitchFamily="2" charset="2"/>
              <a:buChar char="²"/>
            </a:pPr>
            <a:r>
              <a:rPr lang="en-GB" dirty="0" smtClean="0">
                <a:latin typeface="Arial" pitchFamily="34" charset="0"/>
                <a:cs typeface="Arial" pitchFamily="34" charset="0"/>
              </a:rPr>
              <a:t>May involve end-users, managers, engineers involved in maintenance, domain experts, trade unions, etc. These all are called </a:t>
            </a:r>
            <a:r>
              <a:rPr lang="en-GB" i="1" dirty="0" smtClean="0">
                <a:solidFill>
                  <a:schemeClr val="accent2"/>
                </a:solidFill>
                <a:latin typeface="Arial" pitchFamily="34" charset="0"/>
                <a:cs typeface="Arial" pitchFamily="34" charset="0"/>
              </a:rPr>
              <a:t>stakeholders</a:t>
            </a:r>
            <a:r>
              <a:rPr lang="en-GB" i="1" dirty="0" smtClean="0">
                <a:latin typeface="Arial" pitchFamily="34" charset="0"/>
                <a:cs typeface="Arial" pitchFamily="34" charset="0"/>
              </a:rPr>
              <a:t>.</a:t>
            </a:r>
          </a:p>
        </p:txBody>
      </p:sp>
      <p:sp>
        <p:nvSpPr>
          <p:cNvPr id="52228" name="Slide Number Placeholder 3"/>
          <p:cNvSpPr>
            <a:spLocks noGrp="1"/>
          </p:cNvSpPr>
          <p:nvPr>
            <p:ph type="sldNum" sz="quarter" idx="12"/>
          </p:nvPr>
        </p:nvSpPr>
        <p:spPr bwMode="auto">
          <a:noFill/>
          <a:ln>
            <a:miter lim="800000"/>
            <a:headEnd/>
            <a:tailEnd/>
          </a:ln>
        </p:spPr>
        <p:txBody>
          <a:bodyPr/>
          <a:lstStyle/>
          <a:p>
            <a:fld id="{F58587CC-EF1F-41E2-81AB-A04B7543FD08}" type="slidenum">
              <a:rPr lang="ar-SA"/>
              <a:pPr/>
              <a:t>48</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z="2800" dirty="0" smtClean="0">
                <a:latin typeface="Arial" pitchFamily="34" charset="0"/>
                <a:cs typeface="Arial" pitchFamily="34" charset="0"/>
              </a:rPr>
              <a:t>Requirements </a:t>
            </a:r>
            <a:r>
              <a:rPr lang="en-US" sz="2800" dirty="0" smtClean="0">
                <a:solidFill>
                  <a:schemeClr val="tx2">
                    <a:lumMod val="60000"/>
                    <a:lumOff val="40000"/>
                  </a:schemeClr>
                </a:solidFill>
                <a:latin typeface="Arial" pitchFamily="34" charset="0"/>
                <a:cs typeface="Arial" pitchFamily="34" charset="0"/>
              </a:rPr>
              <a:t>elicitation and analysis</a:t>
            </a:r>
          </a:p>
        </p:txBody>
      </p:sp>
      <p:sp>
        <p:nvSpPr>
          <p:cNvPr id="5427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Software engineers work with a range of system stakeholders to find out about:</a:t>
            </a:r>
          </a:p>
          <a:p>
            <a:pPr lvl="1" eaLnBrk="1" hangingPunct="1">
              <a:buFont typeface="Wingdings" pitchFamily="2" charset="2"/>
              <a:buChar char="§"/>
            </a:pPr>
            <a:r>
              <a:rPr lang="en-US" dirty="0" smtClean="0">
                <a:latin typeface="Arial" pitchFamily="34" charset="0"/>
                <a:cs typeface="Arial" pitchFamily="34" charset="0"/>
              </a:rPr>
              <a:t>the application domain, </a:t>
            </a:r>
          </a:p>
          <a:p>
            <a:pPr lvl="1" eaLnBrk="1" hangingPunct="1">
              <a:buFont typeface="Wingdings" pitchFamily="2" charset="2"/>
              <a:buChar char="§"/>
            </a:pPr>
            <a:r>
              <a:rPr lang="en-US" dirty="0" smtClean="0">
                <a:latin typeface="Arial" pitchFamily="34" charset="0"/>
                <a:cs typeface="Arial" pitchFamily="34" charset="0"/>
              </a:rPr>
              <a:t>the services that the system should provide,</a:t>
            </a:r>
          </a:p>
          <a:p>
            <a:pPr lvl="1" eaLnBrk="1" hangingPunct="1">
              <a:buFont typeface="Wingdings" pitchFamily="2" charset="2"/>
              <a:buChar char="§"/>
            </a:pPr>
            <a:r>
              <a:rPr lang="en-US" dirty="0" smtClean="0">
                <a:latin typeface="Arial" pitchFamily="34" charset="0"/>
                <a:cs typeface="Arial" pitchFamily="34" charset="0"/>
              </a:rPr>
              <a:t>the required system performance, hardware constraints, other systems, etc.</a:t>
            </a:r>
          </a:p>
          <a:p>
            <a:pPr eaLnBrk="1" hangingPunct="1">
              <a:buFont typeface="Wingdings" pitchFamily="2" charset="2"/>
              <a:buChar char="²"/>
            </a:pPr>
            <a:r>
              <a:rPr lang="en-US" dirty="0" smtClean="0">
                <a:latin typeface="Arial" pitchFamily="34" charset="0"/>
                <a:cs typeface="Arial" pitchFamily="34" charset="0"/>
              </a:rPr>
              <a:t>Stages include:</a:t>
            </a:r>
          </a:p>
          <a:p>
            <a:pPr lvl="1" eaLnBrk="1" hangingPunct="1">
              <a:buFont typeface="Wingdings" pitchFamily="2" charset="2"/>
              <a:buChar char="§"/>
            </a:pPr>
            <a:r>
              <a:rPr lang="en-US" dirty="0" smtClean="0">
                <a:latin typeface="Arial" pitchFamily="34" charset="0"/>
                <a:cs typeface="Arial" pitchFamily="34" charset="0"/>
              </a:rPr>
              <a:t>Requirements discovery,</a:t>
            </a:r>
          </a:p>
          <a:p>
            <a:pPr lvl="1" eaLnBrk="1" hangingPunct="1">
              <a:buFont typeface="Wingdings" pitchFamily="2" charset="2"/>
              <a:buChar char="§"/>
            </a:pPr>
            <a:r>
              <a:rPr lang="en-US" dirty="0" smtClean="0">
                <a:latin typeface="Arial" pitchFamily="34" charset="0"/>
                <a:cs typeface="Arial" pitchFamily="34" charset="0"/>
              </a:rPr>
              <a:t>Requirements classification and organization,</a:t>
            </a:r>
          </a:p>
          <a:p>
            <a:pPr lvl="1" eaLnBrk="1" hangingPunct="1">
              <a:buFont typeface="Wingdings" pitchFamily="2" charset="2"/>
              <a:buChar char="§"/>
            </a:pPr>
            <a:r>
              <a:rPr lang="en-US" dirty="0" smtClean="0">
                <a:latin typeface="Arial" pitchFamily="34" charset="0"/>
                <a:cs typeface="Arial" pitchFamily="34" charset="0"/>
              </a:rPr>
              <a:t>Requirements prioritization and negotiation,</a:t>
            </a:r>
          </a:p>
          <a:p>
            <a:pPr lvl="1" eaLnBrk="1" hangingPunct="1">
              <a:buFont typeface="Wingdings" pitchFamily="2" charset="2"/>
              <a:buChar char="§"/>
            </a:pPr>
            <a:r>
              <a:rPr lang="en-US" dirty="0" smtClean="0">
                <a:latin typeface="Arial" pitchFamily="34" charset="0"/>
                <a:cs typeface="Arial" pitchFamily="34" charset="0"/>
              </a:rPr>
              <a:t>Requirements specification.</a:t>
            </a:r>
          </a:p>
          <a:p>
            <a:pPr eaLnBrk="1" hangingPunct="1">
              <a:buFont typeface="Wingdings" pitchFamily="2" charset="2"/>
              <a:buChar char="²"/>
            </a:pPr>
            <a:endParaRPr lang="en-US" dirty="0" smtClean="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4277" name="Slide Number Placeholder 4"/>
          <p:cNvSpPr>
            <a:spLocks noGrp="1"/>
          </p:cNvSpPr>
          <p:nvPr>
            <p:ph type="sldNum" sz="quarter" idx="12"/>
          </p:nvPr>
        </p:nvSpPr>
        <p:spPr bwMode="auto">
          <a:noFill/>
          <a:ln>
            <a:miter lim="800000"/>
            <a:headEnd/>
            <a:tailEnd/>
          </a:ln>
        </p:spPr>
        <p:txBody>
          <a:bodyPr/>
          <a:lstStyle/>
          <a:p>
            <a:fld id="{EDFF6030-1467-403E-8178-DD569594D1D6}" type="slidenum">
              <a:rPr lang="ar-SA"/>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z="2800" dirty="0" smtClean="0">
                <a:latin typeface="Arial" pitchFamily="34" charset="0"/>
                <a:cs typeface="Arial" pitchFamily="34" charset="0"/>
              </a:rPr>
              <a:t>Requirements abstraction (Davis)</a:t>
            </a:r>
          </a:p>
        </p:txBody>
      </p:sp>
      <p:sp>
        <p:nvSpPr>
          <p:cNvPr id="10243" name="Rectangle 5"/>
          <p:cNvSpPr>
            <a:spLocks noChangeArrowheads="1"/>
          </p:cNvSpPr>
          <p:nvPr/>
        </p:nvSpPr>
        <p:spPr bwMode="auto">
          <a:xfrm>
            <a:off x="457200" y="1951038"/>
            <a:ext cx="8305800" cy="2862262"/>
          </a:xfrm>
          <a:prstGeom prst="rect">
            <a:avLst/>
          </a:prstGeom>
          <a:noFill/>
          <a:ln w="9525">
            <a:noFill/>
            <a:miter lim="800000"/>
            <a:headEnd/>
            <a:tailEnd/>
          </a:ln>
        </p:spPr>
        <p:txBody>
          <a:bodyPr>
            <a:spAutoFit/>
          </a:bodyPr>
          <a:lstStyle/>
          <a:p>
            <a:r>
              <a:rPr lang="en-US" sz="2000">
                <a:solidFill>
                  <a:srgbClr val="000000"/>
                </a:solidFill>
                <a:cs typeface="Times New Roman" pitchFamily="18" charset="0"/>
              </a:rPr>
              <a:t>“If a company wishes to let a contract for a large software development project, it must define its needs in a sufficiently abstract way that a solution is not pre-defined. The requirements must be written so that several contractors can bid for the contract, offering, perhaps, different ways of meeting the client organization’s needs. Once a contract has been awarded, the contractor must write a system definition for the client in more detail so that the client understands and can validate what the software will do. Both of these documents may be called the requirements document for the system.”</a:t>
            </a:r>
            <a:endParaRPr lang="en-US" sz="2000">
              <a:cs typeface="Times New Roman" pitchFamily="18" charset="0"/>
            </a:endParaRPr>
          </a:p>
        </p:txBody>
      </p:sp>
      <p:sp>
        <p:nvSpPr>
          <p:cNvPr id="10244" name="Slide Number Placeholder 6"/>
          <p:cNvSpPr>
            <a:spLocks noGrp="1"/>
          </p:cNvSpPr>
          <p:nvPr>
            <p:ph type="sldNum" sz="quarter" idx="12"/>
          </p:nvPr>
        </p:nvSpPr>
        <p:spPr bwMode="auto">
          <a:noFill/>
          <a:ln>
            <a:miter lim="800000"/>
            <a:headEnd/>
            <a:tailEnd/>
          </a:ln>
        </p:spPr>
        <p:txBody>
          <a:bodyPr/>
          <a:lstStyle/>
          <a:p>
            <a:fld id="{66E1F7B5-88E1-408D-9695-7BAB33ED99A9}" type="slidenum">
              <a:rPr lang="ar-SA"/>
              <a:pPr/>
              <a:t>5</a:t>
            </a:fld>
            <a:endParaRPr lang="en-US"/>
          </a:p>
        </p:txBody>
      </p:sp>
      <p:sp>
        <p:nvSpPr>
          <p:cNvPr id="8" name="Footer Placeholder 7"/>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z="2800" dirty="0" smtClean="0">
                <a:latin typeface="Arial" pitchFamily="34" charset="0"/>
                <a:cs typeface="Arial" pitchFamily="34" charset="0"/>
              </a:rPr>
              <a:t>The requirements </a:t>
            </a:r>
            <a:r>
              <a:rPr lang="en-US" sz="2800" dirty="0" smtClean="0">
                <a:solidFill>
                  <a:schemeClr val="tx2">
                    <a:lumMod val="60000"/>
                    <a:lumOff val="40000"/>
                  </a:schemeClr>
                </a:solidFill>
                <a:latin typeface="Arial" pitchFamily="34" charset="0"/>
                <a:cs typeface="Arial" pitchFamily="34" charset="0"/>
              </a:rPr>
              <a:t>elicitation and analysis </a:t>
            </a:r>
            <a:r>
              <a:rPr lang="en-US" sz="2800" dirty="0" smtClean="0">
                <a:latin typeface="Arial" pitchFamily="34" charset="0"/>
                <a:cs typeface="Arial" pitchFamily="34" charset="0"/>
              </a:rPr>
              <a:t>process</a:t>
            </a:r>
            <a:r>
              <a:rPr lang="en-GB" sz="2800" dirty="0" smtClean="0">
                <a:latin typeface="Arial" pitchFamily="34" charset="0"/>
                <a:cs typeface="Arial" pitchFamily="34" charset="0"/>
              </a:rPr>
              <a:t> </a:t>
            </a:r>
            <a:endParaRPr lang="en-US" sz="2800" dirty="0" smtClean="0">
              <a:latin typeface="Arial" pitchFamily="34" charset="0"/>
              <a:cs typeface="Arial" pitchFamily="34" charset="0"/>
            </a:endParaRPr>
          </a:p>
        </p:txBody>
      </p:sp>
      <p:pic>
        <p:nvPicPr>
          <p:cNvPr id="55299" name="Picture 3" descr="4.13 RequirementsElicitation.eps"/>
          <p:cNvPicPr>
            <a:picLocks noChangeAspect="1"/>
          </p:cNvPicPr>
          <p:nvPr/>
        </p:nvPicPr>
        <p:blipFill>
          <a:blip r:embed="rId2"/>
          <a:srcRect/>
          <a:stretch>
            <a:fillRect/>
          </a:stretch>
        </p:blipFill>
        <p:spPr bwMode="auto">
          <a:xfrm>
            <a:off x="1752600" y="1752600"/>
            <a:ext cx="4881563" cy="3206750"/>
          </a:xfrm>
          <a:prstGeom prst="rect">
            <a:avLst/>
          </a:prstGeom>
          <a:noFill/>
          <a:ln w="9525">
            <a:noFill/>
            <a:miter lim="800000"/>
            <a:headEnd/>
            <a:tailEnd/>
          </a:ln>
        </p:spPr>
      </p:pic>
      <p:sp>
        <p:nvSpPr>
          <p:cNvPr id="55300" name="Slide Number Placeholder 4"/>
          <p:cNvSpPr>
            <a:spLocks noGrp="1"/>
          </p:cNvSpPr>
          <p:nvPr>
            <p:ph type="sldNum" sz="quarter" idx="12"/>
          </p:nvPr>
        </p:nvSpPr>
        <p:spPr bwMode="auto">
          <a:noFill/>
          <a:ln>
            <a:miter lim="800000"/>
            <a:headEnd/>
            <a:tailEnd/>
          </a:ln>
        </p:spPr>
        <p:txBody>
          <a:bodyPr/>
          <a:lstStyle/>
          <a:p>
            <a:fld id="{780DAC90-6328-4506-A873-E3120E9892E6}" type="slidenum">
              <a:rPr lang="ar-SA"/>
              <a:pPr/>
              <a:t>50</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13184" y="274638"/>
            <a:ext cx="7427168" cy="1143000"/>
          </a:xfrm>
        </p:spPr>
        <p:txBody>
          <a:bodyPr lIns="90487" tIns="44450" rIns="90487" bIns="44450"/>
          <a:lstStyle/>
          <a:p>
            <a:pPr eaLnBrk="1" hangingPunct="1"/>
            <a:r>
              <a:rPr lang="en-US" sz="2800" dirty="0" smtClean="0">
                <a:solidFill>
                  <a:schemeClr val="tx2">
                    <a:lumMod val="60000"/>
                    <a:lumOff val="40000"/>
                  </a:schemeClr>
                </a:solidFill>
                <a:latin typeface="Arial" pitchFamily="34" charset="0"/>
                <a:cs typeface="Arial" pitchFamily="34" charset="0"/>
              </a:rPr>
              <a:t>Elicitation and analysis </a:t>
            </a:r>
            <a:r>
              <a:rPr lang="en-GB" sz="2800" dirty="0" smtClean="0">
                <a:latin typeface="Arial" pitchFamily="34" charset="0"/>
                <a:cs typeface="Arial" pitchFamily="34" charset="0"/>
              </a:rPr>
              <a:t>Process activities:</a:t>
            </a:r>
          </a:p>
        </p:txBody>
      </p:sp>
      <p:sp>
        <p:nvSpPr>
          <p:cNvPr id="56323" name="Rectangle 3"/>
          <p:cNvSpPr>
            <a:spLocks noGrp="1" noChangeArrowheads="1"/>
          </p:cNvSpPr>
          <p:nvPr>
            <p:ph type="body"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lnSpc>
                <a:spcPct val="90000"/>
              </a:lnSpc>
              <a:buFont typeface="Wingdings" pitchFamily="2" charset="2"/>
              <a:buChar char="²"/>
            </a:pPr>
            <a:r>
              <a:rPr lang="en-GB" dirty="0" smtClean="0">
                <a:latin typeface="Arial" pitchFamily="34" charset="0"/>
                <a:cs typeface="Arial" pitchFamily="34" charset="0"/>
              </a:rPr>
              <a:t>Requirements discovery</a:t>
            </a:r>
          </a:p>
          <a:p>
            <a:pPr lvl="1" eaLnBrk="1" hangingPunct="1">
              <a:lnSpc>
                <a:spcPct val="90000"/>
              </a:lnSpc>
              <a:buFont typeface="Wingdings" pitchFamily="2" charset="2"/>
              <a:buChar char="§"/>
            </a:pPr>
            <a:r>
              <a:rPr lang="en-GB" dirty="0" smtClean="0">
                <a:latin typeface="Arial" pitchFamily="34" charset="0"/>
                <a:cs typeface="Arial" pitchFamily="34" charset="0"/>
              </a:rPr>
              <a:t>Interacting with stakeholders to discover their requirements. </a:t>
            </a:r>
            <a:r>
              <a:rPr lang="en-GB" i="1" dirty="0" smtClean="0">
                <a:latin typeface="Arial" pitchFamily="34" charset="0"/>
                <a:cs typeface="Arial" pitchFamily="34" charset="0"/>
              </a:rPr>
              <a:t>Domain requirements are also discovered at this stage.</a:t>
            </a:r>
          </a:p>
          <a:p>
            <a:pPr eaLnBrk="1" hangingPunct="1">
              <a:lnSpc>
                <a:spcPct val="90000"/>
              </a:lnSpc>
              <a:buFont typeface="Wingdings" pitchFamily="2" charset="2"/>
              <a:buChar char="²"/>
            </a:pPr>
            <a:r>
              <a:rPr lang="en-GB" dirty="0" smtClean="0">
                <a:latin typeface="Arial" pitchFamily="34" charset="0"/>
                <a:cs typeface="Arial" pitchFamily="34" charset="0"/>
              </a:rPr>
              <a:t>Requirements classification and organisation</a:t>
            </a:r>
          </a:p>
          <a:p>
            <a:pPr lvl="1" eaLnBrk="1" hangingPunct="1">
              <a:lnSpc>
                <a:spcPct val="90000"/>
              </a:lnSpc>
              <a:buFont typeface="Wingdings" pitchFamily="2" charset="2"/>
              <a:buChar char="§"/>
            </a:pPr>
            <a:r>
              <a:rPr lang="en-GB" dirty="0" smtClean="0">
                <a:latin typeface="Arial" pitchFamily="34" charset="0"/>
                <a:cs typeface="Arial" pitchFamily="34" charset="0"/>
              </a:rPr>
              <a:t>Groups related requirements and organises them into coherent clusters.</a:t>
            </a:r>
          </a:p>
          <a:p>
            <a:pPr eaLnBrk="1" hangingPunct="1">
              <a:lnSpc>
                <a:spcPct val="90000"/>
              </a:lnSpc>
              <a:buFont typeface="Wingdings" pitchFamily="2" charset="2"/>
              <a:buChar char="²"/>
            </a:pPr>
            <a:r>
              <a:rPr lang="en-GB" dirty="0" smtClean="0">
                <a:latin typeface="Arial" pitchFamily="34" charset="0"/>
                <a:cs typeface="Arial" pitchFamily="34" charset="0"/>
              </a:rPr>
              <a:t>Prioritisation and negotiation</a:t>
            </a:r>
          </a:p>
          <a:p>
            <a:pPr lvl="1" eaLnBrk="1" hangingPunct="1">
              <a:lnSpc>
                <a:spcPct val="90000"/>
              </a:lnSpc>
              <a:buFont typeface="Wingdings" pitchFamily="2" charset="2"/>
              <a:buChar char="§"/>
            </a:pPr>
            <a:r>
              <a:rPr lang="en-GB" dirty="0" smtClean="0">
                <a:latin typeface="Arial" pitchFamily="34" charset="0"/>
                <a:cs typeface="Arial" pitchFamily="34" charset="0"/>
              </a:rPr>
              <a:t>Prioritising requirements and resolving requirements conflicts.</a:t>
            </a:r>
          </a:p>
          <a:p>
            <a:pPr eaLnBrk="1" hangingPunct="1">
              <a:lnSpc>
                <a:spcPct val="90000"/>
              </a:lnSpc>
              <a:buFont typeface="Wingdings" pitchFamily="2" charset="2"/>
              <a:buChar char="²"/>
            </a:pPr>
            <a:r>
              <a:rPr lang="en-GB" dirty="0" smtClean="0">
                <a:latin typeface="Arial" pitchFamily="34" charset="0"/>
                <a:cs typeface="Arial" pitchFamily="34" charset="0"/>
              </a:rPr>
              <a:t>Requirements specification</a:t>
            </a:r>
          </a:p>
          <a:p>
            <a:pPr lvl="1" eaLnBrk="1" hangingPunct="1">
              <a:lnSpc>
                <a:spcPct val="90000"/>
              </a:lnSpc>
              <a:buFont typeface="Wingdings" pitchFamily="2" charset="2"/>
              <a:buChar char="§"/>
            </a:pPr>
            <a:r>
              <a:rPr lang="en-GB" dirty="0" smtClean="0">
                <a:latin typeface="Arial" pitchFamily="34" charset="0"/>
                <a:cs typeface="Arial" pitchFamily="34" charset="0"/>
              </a:rPr>
              <a:t>Requirements are documented and used as inputs into the next round of the spiral.</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266700"/>
            <a:ext cx="8458200" cy="1104900"/>
          </a:xfrm>
        </p:spPr>
        <p:txBody>
          <a:bodyPr lIns="90487" tIns="44450" rIns="90487" bIns="44450"/>
          <a:lstStyle/>
          <a:p>
            <a:pPr eaLnBrk="1" hangingPunct="1"/>
            <a:r>
              <a:rPr lang="en-GB" sz="2800" dirty="0" smtClean="0">
                <a:solidFill>
                  <a:srgbClr val="FF0000"/>
                </a:solidFill>
                <a:latin typeface="Arial" pitchFamily="34" charset="0"/>
                <a:cs typeface="Arial" pitchFamily="34" charset="0"/>
              </a:rPr>
              <a:t>Problems</a:t>
            </a:r>
            <a:r>
              <a:rPr lang="en-GB" sz="2800" dirty="0" smtClean="0">
                <a:latin typeface="Arial" pitchFamily="34" charset="0"/>
                <a:cs typeface="Arial" pitchFamily="34" charset="0"/>
              </a:rPr>
              <a:t> of requirements</a:t>
            </a:r>
            <a:br>
              <a:rPr lang="en-GB" sz="2800" dirty="0" smtClean="0">
                <a:latin typeface="Arial" pitchFamily="34" charset="0"/>
                <a:cs typeface="Arial" pitchFamily="34" charset="0"/>
              </a:rPr>
            </a:br>
            <a:r>
              <a:rPr lang="en-GB" sz="2800" dirty="0" smtClean="0">
                <a:solidFill>
                  <a:schemeClr val="tx2">
                    <a:lumMod val="60000"/>
                    <a:lumOff val="40000"/>
                  </a:schemeClr>
                </a:solidFill>
                <a:latin typeface="Arial" pitchFamily="34" charset="0"/>
                <a:cs typeface="Arial" pitchFamily="34" charset="0"/>
              </a:rPr>
              <a:t>elicitation and analysis</a:t>
            </a:r>
          </a:p>
        </p:txBody>
      </p:sp>
      <p:sp>
        <p:nvSpPr>
          <p:cNvPr id="57347" name="Rectangle 3"/>
          <p:cNvSpPr>
            <a:spLocks noGrp="1" noChangeArrowheads="1"/>
          </p:cNvSpPr>
          <p:nvPr>
            <p:ph type="body"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buFont typeface="Wingdings" pitchFamily="2" charset="2"/>
              <a:buChar char="²"/>
            </a:pPr>
            <a:r>
              <a:rPr lang="en-GB" dirty="0" smtClean="0">
                <a:latin typeface="Arial" pitchFamily="34" charset="0"/>
                <a:cs typeface="Arial" pitchFamily="34" charset="0"/>
              </a:rPr>
              <a:t>Stakeholders don’t know what they really want.</a:t>
            </a:r>
          </a:p>
          <a:p>
            <a:pPr eaLnBrk="1" hangingPunct="1">
              <a:buFont typeface="Wingdings" pitchFamily="2" charset="2"/>
              <a:buChar char="²"/>
            </a:pPr>
            <a:r>
              <a:rPr lang="en-GB" dirty="0" smtClean="0">
                <a:latin typeface="Arial" pitchFamily="34" charset="0"/>
                <a:cs typeface="Arial" pitchFamily="34" charset="0"/>
              </a:rPr>
              <a:t>Stakeholders express requirements in their own terms.</a:t>
            </a:r>
          </a:p>
          <a:p>
            <a:pPr eaLnBrk="1" hangingPunct="1">
              <a:buFont typeface="Wingdings" pitchFamily="2" charset="2"/>
              <a:buChar char="²"/>
            </a:pPr>
            <a:r>
              <a:rPr lang="en-GB" dirty="0" smtClean="0">
                <a:latin typeface="Arial" pitchFamily="34" charset="0"/>
                <a:cs typeface="Arial" pitchFamily="34" charset="0"/>
              </a:rPr>
              <a:t>Different stakeholders may have conflicting requirements.</a:t>
            </a:r>
          </a:p>
          <a:p>
            <a:pPr eaLnBrk="1" hangingPunct="1">
              <a:buFont typeface="Wingdings" pitchFamily="2" charset="2"/>
              <a:buChar char="²"/>
            </a:pPr>
            <a:r>
              <a:rPr lang="en-GB" dirty="0" smtClean="0">
                <a:latin typeface="Arial" pitchFamily="34" charset="0"/>
                <a:cs typeface="Arial" pitchFamily="34" charset="0"/>
              </a:rPr>
              <a:t>Organisational and political factors may influence the system requirements.</a:t>
            </a:r>
          </a:p>
          <a:p>
            <a:pPr eaLnBrk="1" hangingPunct="1">
              <a:buFont typeface="Wingdings" pitchFamily="2" charset="2"/>
              <a:buChar char="²"/>
            </a:pPr>
            <a:r>
              <a:rPr lang="en-GB" dirty="0" smtClean="0">
                <a:latin typeface="Arial" pitchFamily="34" charset="0"/>
                <a:cs typeface="Arial" pitchFamily="34" charset="0"/>
              </a:rPr>
              <a:t>The requirements change during the analysis process. </a:t>
            </a:r>
            <a:r>
              <a:rPr lang="en-GB" i="1" dirty="0" smtClean="0">
                <a:latin typeface="Arial" pitchFamily="34" charset="0"/>
                <a:cs typeface="Arial" pitchFamily="34" charset="0"/>
              </a:rPr>
              <a:t>New stakeholders may emerge </a:t>
            </a:r>
            <a:r>
              <a:rPr lang="en-GB" dirty="0" smtClean="0">
                <a:latin typeface="Arial" pitchFamily="34" charset="0"/>
                <a:cs typeface="Arial" pitchFamily="34" charset="0"/>
              </a:rPr>
              <a:t>and </a:t>
            </a:r>
            <a:r>
              <a:rPr lang="en-GB" i="1" dirty="0" smtClean="0">
                <a:latin typeface="Arial" pitchFamily="34" charset="0"/>
                <a:cs typeface="Arial" pitchFamily="34" charset="0"/>
              </a:rPr>
              <a:t>the business environment change</a:t>
            </a:r>
            <a:r>
              <a:rPr lang="en-GB" dirty="0" smtClean="0">
                <a:latin typeface="Arial" pitchFamily="34" charset="0"/>
                <a:cs typeface="Arial" pitchFamily="34" charset="0"/>
              </a:rPr>
              <a: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latin typeface="Arial" pitchFamily="34" charset="0"/>
                <a:cs typeface="Arial" pitchFamily="34" charset="0"/>
              </a:rPr>
              <a:t>Key points</a:t>
            </a:r>
          </a:p>
        </p:txBody>
      </p:sp>
      <p:sp>
        <p:nvSpPr>
          <p:cNvPr id="58371" name="Content Placeholder 2"/>
          <p:cNvSpPr>
            <a:spLocks noGrp="1"/>
          </p:cNvSpPr>
          <p:nvPr>
            <p:ph idx="1"/>
          </p:nvPr>
        </p:nvSpPr>
        <p:spPr bwMode="auto">
          <a:xfrm>
            <a:off x="457200" y="1600200"/>
            <a:ext cx="83820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The software requirements document is an agreed statement of the system requirements. It should be organized so that both system customers and software developers can use it.</a:t>
            </a:r>
            <a:endParaRPr lang="en-GB" dirty="0" smtClean="0">
              <a:latin typeface="Arial" pitchFamily="34" charset="0"/>
              <a:cs typeface="Arial" pitchFamily="34" charset="0"/>
            </a:endParaRPr>
          </a:p>
          <a:p>
            <a:pPr eaLnBrk="1" hangingPunct="1">
              <a:buFont typeface="Wingdings" pitchFamily="2" charset="2"/>
              <a:buChar char="²"/>
            </a:pPr>
            <a:r>
              <a:rPr lang="en-US" dirty="0" smtClean="0">
                <a:latin typeface="Arial" pitchFamily="34" charset="0"/>
                <a:cs typeface="Arial" pitchFamily="34" charset="0"/>
              </a:rPr>
              <a:t>The requirements engineering process is an iterative process including requirements elicitation, specification and validation.</a:t>
            </a:r>
            <a:endParaRPr lang="en-GB" dirty="0" smtClean="0">
              <a:latin typeface="Arial" pitchFamily="34" charset="0"/>
              <a:cs typeface="Arial" pitchFamily="34" charset="0"/>
            </a:endParaRPr>
          </a:p>
          <a:p>
            <a:pPr eaLnBrk="1" hangingPunct="1">
              <a:buFont typeface="Wingdings" pitchFamily="2" charset="2"/>
              <a:buChar char="²"/>
            </a:pPr>
            <a:r>
              <a:rPr lang="en-US" dirty="0" smtClean="0">
                <a:latin typeface="Arial" pitchFamily="34" charset="0"/>
                <a:cs typeface="Arial" pitchFamily="34" charset="0"/>
              </a:rPr>
              <a:t>Requirements elicitation and analysis is an iterative process that can be represented as a spiral of activities – requirements discovery, requirements classification and organization, requirements negotiation and requirements documentation.</a:t>
            </a:r>
            <a:r>
              <a:rPr lang="en-GB" dirty="0" smtClean="0">
                <a:latin typeface="Arial" pitchFamily="34" charset="0"/>
                <a:cs typeface="Arial" pitchFamily="34" charset="0"/>
              </a:rPr>
              <a:t> </a:t>
            </a:r>
            <a:endParaRPr lang="en-US" dirty="0" smtClean="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8373" name="Slide Number Placeholder 4"/>
          <p:cNvSpPr>
            <a:spLocks noGrp="1"/>
          </p:cNvSpPr>
          <p:nvPr>
            <p:ph type="sldNum" sz="quarter" idx="12"/>
          </p:nvPr>
        </p:nvSpPr>
        <p:spPr bwMode="auto">
          <a:noFill/>
          <a:ln>
            <a:miter lim="800000"/>
            <a:headEnd/>
            <a:tailEnd/>
          </a:ln>
        </p:spPr>
        <p:txBody>
          <a:bodyPr/>
          <a:lstStyle/>
          <a:p>
            <a:fld id="{A9A65389-78BD-477C-AAD1-1C6D1E8C226C}" type="slidenum">
              <a:rPr lang="ar-SA"/>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p:txBody>
          <a:bodyPr/>
          <a:lstStyle/>
          <a:p>
            <a:pPr eaLnBrk="1" hangingPunct="1"/>
            <a:r>
              <a:rPr lang="en-US" smtClean="0">
                <a:latin typeface="Arial" pitchFamily="34" charset="0"/>
                <a:cs typeface="Arial" pitchFamily="34" charset="0"/>
              </a:rPr>
              <a:t>Chapter 4 – Requirements Engineering</a:t>
            </a:r>
          </a:p>
        </p:txBody>
      </p:sp>
      <p:sp>
        <p:nvSpPr>
          <p:cNvPr id="3" name="Subtitle 2"/>
          <p:cNvSpPr>
            <a:spLocks noGrp="1"/>
          </p:cNvSpPr>
          <p:nvPr>
            <p:ph type="subTitle" idx="1"/>
          </p:nvPr>
        </p:nvSpPr>
        <p:spPr/>
        <p:txBody>
          <a:bodyPr/>
          <a:lstStyle/>
          <a:p>
            <a:pPr eaLnBrk="1" fontAlgn="auto" hangingPunct="1">
              <a:spcAft>
                <a:spcPts val="0"/>
              </a:spcAft>
              <a:buFont typeface="Arial"/>
              <a:buNone/>
              <a:defRPr/>
            </a:pPr>
            <a:r>
              <a:rPr lang="en-US" dirty="0" smtClean="0">
                <a:ea typeface="+mn-ea"/>
                <a:cs typeface="+mn-cs"/>
              </a:rPr>
              <a:t>Lecture 3</a:t>
            </a:r>
            <a:endParaRPr lang="en-US" dirty="0">
              <a:ea typeface="+mn-ea"/>
              <a:cs typeface="+mn-cs"/>
            </a:endParaRPr>
          </a:p>
        </p:txBody>
      </p:sp>
      <p:sp>
        <p:nvSpPr>
          <p:cNvPr id="59396" name="Slide Number Placeholder 3"/>
          <p:cNvSpPr>
            <a:spLocks noGrp="1"/>
          </p:cNvSpPr>
          <p:nvPr>
            <p:ph type="sldNum" sz="quarter" idx="12"/>
          </p:nvPr>
        </p:nvSpPr>
        <p:spPr bwMode="auto">
          <a:noFill/>
          <a:ln>
            <a:miter lim="800000"/>
            <a:headEnd/>
            <a:tailEnd/>
          </a:ln>
        </p:spPr>
        <p:txBody>
          <a:bodyPr/>
          <a:lstStyle/>
          <a:p>
            <a:fld id="{1F6A2929-D8FE-4CE5-A29C-52A902B62BA9}" type="slidenum">
              <a:rPr lang="ar-SA"/>
              <a:pPr/>
              <a:t>54</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z="2800" dirty="0" smtClean="0">
                <a:latin typeface="Arial" pitchFamily="34" charset="0"/>
                <a:cs typeface="Arial" pitchFamily="34" charset="0"/>
              </a:rPr>
              <a:t>Requirements discovery</a:t>
            </a:r>
          </a:p>
        </p:txBody>
      </p:sp>
      <p:sp>
        <p:nvSpPr>
          <p:cNvPr id="6041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The process of </a:t>
            </a:r>
            <a:r>
              <a:rPr lang="en-US" u="sng" dirty="0" smtClean="0">
                <a:latin typeface="Arial" pitchFamily="34" charset="0"/>
                <a:cs typeface="Arial" pitchFamily="34" charset="0"/>
              </a:rPr>
              <a:t>gathering information about the required and existing systems and distilling the user and system requirements</a:t>
            </a:r>
            <a:r>
              <a:rPr lang="en-US" dirty="0" smtClean="0">
                <a:latin typeface="Arial" pitchFamily="34" charset="0"/>
                <a:cs typeface="Arial" pitchFamily="34" charset="0"/>
              </a:rPr>
              <a:t> from this information.</a:t>
            </a:r>
          </a:p>
          <a:p>
            <a:pPr eaLnBrk="1" hangingPunct="1">
              <a:buFont typeface="Wingdings" pitchFamily="2" charset="2"/>
              <a:buChar char="²"/>
            </a:pPr>
            <a:r>
              <a:rPr lang="en-US" dirty="0" smtClean="0">
                <a:latin typeface="Arial" pitchFamily="34" charset="0"/>
                <a:cs typeface="Arial" pitchFamily="34" charset="0"/>
              </a:rPr>
              <a:t>Interaction is with system stakeholders from managers to external regulators.</a:t>
            </a:r>
          </a:p>
          <a:p>
            <a:pPr eaLnBrk="1" hangingPunct="1">
              <a:buFont typeface="Wingdings" pitchFamily="2" charset="2"/>
              <a:buChar char="²"/>
            </a:pPr>
            <a:r>
              <a:rPr lang="en-US" dirty="0" smtClean="0">
                <a:latin typeface="Arial" pitchFamily="34" charset="0"/>
                <a:cs typeface="Arial" pitchFamily="34" charset="0"/>
              </a:rPr>
              <a:t>Systems normally have a range of stakeholders.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60421" name="Slide Number Placeholder 4"/>
          <p:cNvSpPr>
            <a:spLocks noGrp="1"/>
          </p:cNvSpPr>
          <p:nvPr>
            <p:ph type="sldNum" sz="quarter" idx="12"/>
          </p:nvPr>
        </p:nvSpPr>
        <p:spPr bwMode="auto">
          <a:noFill/>
          <a:ln>
            <a:miter lim="800000"/>
            <a:headEnd/>
            <a:tailEnd/>
          </a:ln>
        </p:spPr>
        <p:txBody>
          <a:bodyPr/>
          <a:lstStyle/>
          <a:p>
            <a:fld id="{5623442C-B1E1-44F5-AB97-0A9F3D1760F8}" type="slidenum">
              <a:rPr lang="ar-SA"/>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z="2800" dirty="0" smtClean="0">
                <a:latin typeface="Arial" pitchFamily="34" charset="0"/>
                <a:cs typeface="Arial" pitchFamily="34" charset="0"/>
              </a:rPr>
              <a:t>Stakeholders in the MHC-PMS</a:t>
            </a:r>
          </a:p>
        </p:txBody>
      </p:sp>
      <p:sp>
        <p:nvSpPr>
          <p:cNvPr id="61443"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u="sng" dirty="0" smtClean="0">
                <a:latin typeface="Arial" pitchFamily="34" charset="0"/>
                <a:cs typeface="Arial" pitchFamily="34" charset="0"/>
              </a:rPr>
              <a:t>Patients</a:t>
            </a:r>
            <a:r>
              <a:rPr lang="en-US" i="1" dirty="0" smtClean="0">
                <a:latin typeface="Arial" pitchFamily="34" charset="0"/>
                <a:cs typeface="Arial" pitchFamily="34" charset="0"/>
              </a:rPr>
              <a:t> </a:t>
            </a:r>
            <a:r>
              <a:rPr lang="en-US" dirty="0" smtClean="0">
                <a:latin typeface="Arial" pitchFamily="34" charset="0"/>
                <a:cs typeface="Arial" pitchFamily="34" charset="0"/>
              </a:rPr>
              <a:t>whose information is recorded in the system.</a:t>
            </a:r>
            <a:endParaRPr lang="en-GB" dirty="0" smtClean="0">
              <a:latin typeface="Arial" pitchFamily="34" charset="0"/>
              <a:cs typeface="Arial" pitchFamily="34" charset="0"/>
            </a:endParaRPr>
          </a:p>
          <a:p>
            <a:pPr eaLnBrk="1" hangingPunct="1">
              <a:buFont typeface="Wingdings" pitchFamily="2" charset="2"/>
              <a:buChar char="²"/>
            </a:pPr>
            <a:r>
              <a:rPr lang="en-US" u="sng" dirty="0" smtClean="0">
                <a:latin typeface="Arial" pitchFamily="34" charset="0"/>
                <a:cs typeface="Arial" pitchFamily="34" charset="0"/>
              </a:rPr>
              <a:t>Doctors</a:t>
            </a:r>
            <a:r>
              <a:rPr lang="en-US" i="1" u="sng" dirty="0" smtClean="0">
                <a:latin typeface="Arial" pitchFamily="34" charset="0"/>
                <a:cs typeface="Arial" pitchFamily="34" charset="0"/>
              </a:rPr>
              <a:t> </a:t>
            </a:r>
            <a:r>
              <a:rPr lang="en-US" dirty="0" smtClean="0">
                <a:latin typeface="Arial" pitchFamily="34" charset="0"/>
                <a:cs typeface="Arial" pitchFamily="34" charset="0"/>
              </a:rPr>
              <a:t>who are responsible for assessing and treating patients.</a:t>
            </a:r>
            <a:endParaRPr lang="en-GB" dirty="0" smtClean="0">
              <a:latin typeface="Arial" pitchFamily="34" charset="0"/>
              <a:cs typeface="Arial" pitchFamily="34" charset="0"/>
            </a:endParaRPr>
          </a:p>
          <a:p>
            <a:pPr eaLnBrk="1" hangingPunct="1">
              <a:buFont typeface="Wingdings" pitchFamily="2" charset="2"/>
              <a:buChar char="²"/>
            </a:pPr>
            <a:r>
              <a:rPr lang="en-US" u="sng" dirty="0" smtClean="0">
                <a:latin typeface="Arial" pitchFamily="34" charset="0"/>
                <a:cs typeface="Arial" pitchFamily="34" charset="0"/>
              </a:rPr>
              <a:t>Nurses</a:t>
            </a:r>
            <a:r>
              <a:rPr lang="en-US" dirty="0" smtClean="0">
                <a:latin typeface="Arial" pitchFamily="34" charset="0"/>
                <a:cs typeface="Arial" pitchFamily="34" charset="0"/>
              </a:rPr>
              <a:t> who coordinate the consultations with doctors and administer some treatments.</a:t>
            </a:r>
            <a:endParaRPr lang="en-GB" dirty="0" smtClean="0">
              <a:latin typeface="Arial" pitchFamily="34" charset="0"/>
              <a:cs typeface="Arial" pitchFamily="34" charset="0"/>
            </a:endParaRPr>
          </a:p>
          <a:p>
            <a:pPr eaLnBrk="1" hangingPunct="1">
              <a:buFont typeface="Wingdings" pitchFamily="2" charset="2"/>
              <a:buChar char="²"/>
            </a:pPr>
            <a:r>
              <a:rPr lang="en-US" u="sng" dirty="0" smtClean="0">
                <a:latin typeface="Arial" pitchFamily="34" charset="0"/>
                <a:cs typeface="Arial" pitchFamily="34" charset="0"/>
              </a:rPr>
              <a:t>Medical receptionists</a:t>
            </a:r>
            <a:r>
              <a:rPr lang="en-US" i="1" u="sng" dirty="0" smtClean="0">
                <a:latin typeface="Arial" pitchFamily="34" charset="0"/>
                <a:cs typeface="Arial" pitchFamily="34" charset="0"/>
              </a:rPr>
              <a:t> </a:t>
            </a:r>
            <a:r>
              <a:rPr lang="en-US" dirty="0" smtClean="0">
                <a:latin typeface="Arial" pitchFamily="34" charset="0"/>
                <a:cs typeface="Arial" pitchFamily="34" charset="0"/>
              </a:rPr>
              <a:t>who manage patients’ appointments.</a:t>
            </a:r>
            <a:endParaRPr lang="en-GB" dirty="0" smtClean="0">
              <a:latin typeface="Arial" pitchFamily="34" charset="0"/>
              <a:cs typeface="Arial" pitchFamily="34" charset="0"/>
            </a:endParaRPr>
          </a:p>
          <a:p>
            <a:pPr eaLnBrk="1" hangingPunct="1">
              <a:buFont typeface="Wingdings" pitchFamily="2" charset="2"/>
              <a:buChar char="²"/>
            </a:pPr>
            <a:r>
              <a:rPr lang="en-US" u="sng" dirty="0" smtClean="0">
                <a:latin typeface="Arial" pitchFamily="34" charset="0"/>
                <a:cs typeface="Arial" pitchFamily="34" charset="0"/>
              </a:rPr>
              <a:t>IT staff </a:t>
            </a:r>
            <a:r>
              <a:rPr lang="en-US" dirty="0" smtClean="0">
                <a:latin typeface="Arial" pitchFamily="34" charset="0"/>
                <a:cs typeface="Arial" pitchFamily="34" charset="0"/>
              </a:rPr>
              <a:t>who are responsible for installing and maintaining the system.</a:t>
            </a:r>
            <a:endParaRPr lang="en-GB" dirty="0" smtClean="0">
              <a:latin typeface="Arial" pitchFamily="34" charset="0"/>
              <a:cs typeface="Arial" pitchFamily="34" charset="0"/>
            </a:endParaRPr>
          </a:p>
          <a:p>
            <a:pPr eaLnBrk="1" hangingPunct="1">
              <a:buFont typeface="Wingdings" pitchFamily="2" charset="2"/>
              <a:buNone/>
            </a:pPr>
            <a:r>
              <a:rPr lang="en-US" dirty="0" smtClean="0">
                <a:latin typeface="Arial" pitchFamily="34" charset="0"/>
                <a:cs typeface="Arial" pitchFamily="34" charset="0"/>
              </a:rPr>
              <a:t>	</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61445" name="Slide Number Placeholder 4"/>
          <p:cNvSpPr>
            <a:spLocks noGrp="1"/>
          </p:cNvSpPr>
          <p:nvPr>
            <p:ph type="sldNum" sz="quarter" idx="12"/>
          </p:nvPr>
        </p:nvSpPr>
        <p:spPr bwMode="auto">
          <a:noFill/>
          <a:ln>
            <a:miter lim="800000"/>
            <a:headEnd/>
            <a:tailEnd/>
          </a:ln>
        </p:spPr>
        <p:txBody>
          <a:bodyPr/>
          <a:lstStyle/>
          <a:p>
            <a:fld id="{64E46445-ED29-4E7E-9F59-29CDF5010715}" type="slidenum">
              <a:rPr lang="ar-SA"/>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z="2800" dirty="0" smtClean="0">
                <a:latin typeface="Arial" pitchFamily="34" charset="0"/>
                <a:cs typeface="Arial" pitchFamily="34" charset="0"/>
              </a:rPr>
              <a:t>Stakeholders in the MHC-PMS</a:t>
            </a:r>
          </a:p>
        </p:txBody>
      </p:sp>
      <p:sp>
        <p:nvSpPr>
          <p:cNvPr id="6246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u="sng" dirty="0" smtClean="0">
                <a:latin typeface="Arial" pitchFamily="34" charset="0"/>
                <a:cs typeface="Arial" pitchFamily="34" charset="0"/>
              </a:rPr>
              <a:t>A medical ethics manager </a:t>
            </a:r>
            <a:r>
              <a:rPr lang="en-US" dirty="0" smtClean="0">
                <a:latin typeface="Arial" pitchFamily="34" charset="0"/>
                <a:cs typeface="Arial" pitchFamily="34" charset="0"/>
              </a:rPr>
              <a:t>who must ensure that the system meets current ethical guidelines for patient care.</a:t>
            </a:r>
            <a:endParaRPr lang="en-GB" dirty="0" smtClean="0">
              <a:latin typeface="Arial" pitchFamily="34" charset="0"/>
              <a:cs typeface="Arial" pitchFamily="34" charset="0"/>
            </a:endParaRPr>
          </a:p>
          <a:p>
            <a:pPr eaLnBrk="1" hangingPunct="1">
              <a:buFont typeface="Wingdings" pitchFamily="2" charset="2"/>
              <a:buChar char="²"/>
            </a:pPr>
            <a:r>
              <a:rPr lang="en-US" u="sng" dirty="0" smtClean="0">
                <a:latin typeface="Arial" pitchFamily="34" charset="0"/>
                <a:cs typeface="Arial" pitchFamily="34" charset="0"/>
              </a:rPr>
              <a:t>Health care managers</a:t>
            </a:r>
            <a:r>
              <a:rPr lang="en-US" i="1" u="sng" dirty="0" smtClean="0">
                <a:latin typeface="Arial" pitchFamily="34" charset="0"/>
                <a:cs typeface="Arial" pitchFamily="34" charset="0"/>
              </a:rPr>
              <a:t> </a:t>
            </a:r>
            <a:r>
              <a:rPr lang="en-US" dirty="0" smtClean="0">
                <a:latin typeface="Arial" pitchFamily="34" charset="0"/>
                <a:cs typeface="Arial" pitchFamily="34" charset="0"/>
              </a:rPr>
              <a:t>who obtain management information from the system.</a:t>
            </a:r>
            <a:endParaRPr lang="en-GB" dirty="0" smtClean="0">
              <a:latin typeface="Arial" pitchFamily="34" charset="0"/>
              <a:cs typeface="Arial" pitchFamily="34" charset="0"/>
            </a:endParaRPr>
          </a:p>
          <a:p>
            <a:pPr eaLnBrk="1" hangingPunct="1">
              <a:buFont typeface="Wingdings" pitchFamily="2" charset="2"/>
              <a:buChar char="²"/>
            </a:pPr>
            <a:r>
              <a:rPr lang="en-US" u="sng" dirty="0" smtClean="0">
                <a:latin typeface="Arial" pitchFamily="34" charset="0"/>
                <a:cs typeface="Arial" pitchFamily="34" charset="0"/>
              </a:rPr>
              <a:t>Medical records staff</a:t>
            </a:r>
            <a:r>
              <a:rPr lang="en-US" i="1" u="sng" dirty="0" smtClean="0">
                <a:latin typeface="Arial" pitchFamily="34" charset="0"/>
                <a:cs typeface="Arial" pitchFamily="34" charset="0"/>
              </a:rPr>
              <a:t> </a:t>
            </a:r>
            <a:r>
              <a:rPr lang="en-US" dirty="0" smtClean="0">
                <a:latin typeface="Arial" pitchFamily="34" charset="0"/>
                <a:cs typeface="Arial" pitchFamily="34" charset="0"/>
              </a:rPr>
              <a:t>who are responsible for ensuring that system information can be maintained and preserved, and that record keeping procedures have been properly implemented.</a:t>
            </a:r>
            <a:endParaRPr lang="en-GB" dirty="0" smtClean="0">
              <a:latin typeface="Arial" pitchFamily="34" charset="0"/>
              <a:cs typeface="Arial" pitchFamily="34" charset="0"/>
            </a:endParaRPr>
          </a:p>
          <a:p>
            <a:pPr eaLnBrk="1" hangingPunct="1">
              <a:buFont typeface="Wingdings" pitchFamily="2" charset="2"/>
              <a:buChar char="²"/>
            </a:pPr>
            <a:endParaRPr lang="en-US" dirty="0" smtClean="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62469" name="Slide Number Placeholder 4"/>
          <p:cNvSpPr>
            <a:spLocks noGrp="1"/>
          </p:cNvSpPr>
          <p:nvPr>
            <p:ph type="sldNum" sz="quarter" idx="12"/>
          </p:nvPr>
        </p:nvSpPr>
        <p:spPr bwMode="auto">
          <a:noFill/>
          <a:ln>
            <a:miter lim="800000"/>
            <a:headEnd/>
            <a:tailEnd/>
          </a:ln>
        </p:spPr>
        <p:txBody>
          <a:bodyPr/>
          <a:lstStyle/>
          <a:p>
            <a:fld id="{C1184595-1F35-4FE6-A8CF-85166CA26552}" type="slidenum">
              <a:rPr lang="ar-SA"/>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z="2800" dirty="0" smtClean="0">
                <a:latin typeface="Arial" pitchFamily="34" charset="0"/>
                <a:cs typeface="Arial" pitchFamily="34" charset="0"/>
              </a:rPr>
              <a:t>Interviewing</a:t>
            </a:r>
          </a:p>
        </p:txBody>
      </p:sp>
      <p:sp>
        <p:nvSpPr>
          <p:cNvPr id="63491" name="Content Placeholder 2"/>
          <p:cNvSpPr>
            <a:spLocks noGrp="1"/>
          </p:cNvSpPr>
          <p:nvPr>
            <p:ph idx="1"/>
          </p:nvPr>
        </p:nvSpPr>
        <p:spPr bwMode="auto">
          <a:xfrm>
            <a:off x="457200" y="1417638"/>
            <a:ext cx="8229600" cy="4938712"/>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Formal or informal interviews with stakeholders are part of most RE processes.</a:t>
            </a:r>
          </a:p>
          <a:p>
            <a:pPr eaLnBrk="1" hangingPunct="1">
              <a:buFont typeface="Wingdings" pitchFamily="2" charset="2"/>
              <a:buChar char="²"/>
            </a:pPr>
            <a:r>
              <a:rPr lang="en-US" dirty="0" smtClean="0">
                <a:latin typeface="Arial" pitchFamily="34" charset="0"/>
                <a:cs typeface="Arial" pitchFamily="34" charset="0"/>
              </a:rPr>
              <a:t>Types of interview</a:t>
            </a:r>
          </a:p>
          <a:p>
            <a:pPr lvl="1" eaLnBrk="1" hangingPunct="1">
              <a:buFont typeface="Wingdings" pitchFamily="2" charset="2"/>
              <a:buChar char="§"/>
            </a:pPr>
            <a:r>
              <a:rPr lang="en-US" dirty="0" smtClean="0">
                <a:solidFill>
                  <a:schemeClr val="tx2">
                    <a:lumMod val="60000"/>
                    <a:lumOff val="40000"/>
                  </a:schemeClr>
                </a:solidFill>
                <a:latin typeface="Arial" pitchFamily="34" charset="0"/>
                <a:cs typeface="Arial" pitchFamily="34" charset="0"/>
              </a:rPr>
              <a:t>Closed interviews </a:t>
            </a:r>
            <a:r>
              <a:rPr lang="en-US" dirty="0" smtClean="0">
                <a:latin typeface="Arial" pitchFamily="34" charset="0"/>
                <a:cs typeface="Arial" pitchFamily="34" charset="0"/>
              </a:rPr>
              <a:t>based on pre-determined list of questions</a:t>
            </a:r>
          </a:p>
          <a:p>
            <a:pPr lvl="1" eaLnBrk="1" hangingPunct="1">
              <a:buFont typeface="Wingdings" pitchFamily="2" charset="2"/>
              <a:buChar char="§"/>
            </a:pPr>
            <a:r>
              <a:rPr lang="en-US" dirty="0" smtClean="0">
                <a:solidFill>
                  <a:schemeClr val="tx2">
                    <a:lumMod val="60000"/>
                    <a:lumOff val="40000"/>
                  </a:schemeClr>
                </a:solidFill>
                <a:latin typeface="Arial" pitchFamily="34" charset="0"/>
                <a:cs typeface="Arial" pitchFamily="34" charset="0"/>
              </a:rPr>
              <a:t>Open interviews </a:t>
            </a:r>
            <a:r>
              <a:rPr lang="en-US" dirty="0" smtClean="0">
                <a:latin typeface="Arial" pitchFamily="34" charset="0"/>
                <a:cs typeface="Arial" pitchFamily="34" charset="0"/>
              </a:rPr>
              <a:t>where various issues are explored with stakeholders.</a:t>
            </a:r>
          </a:p>
          <a:p>
            <a:pPr eaLnBrk="1" hangingPunct="1">
              <a:buFont typeface="Wingdings" pitchFamily="2" charset="2"/>
              <a:buChar char="²"/>
            </a:pPr>
            <a:r>
              <a:rPr lang="en-US" dirty="0" smtClean="0">
                <a:latin typeface="Arial" pitchFamily="34" charset="0"/>
                <a:cs typeface="Arial" pitchFamily="34" charset="0"/>
              </a:rPr>
              <a:t>Effective interviewing</a:t>
            </a:r>
          </a:p>
          <a:p>
            <a:pPr lvl="1" eaLnBrk="1" hangingPunct="1">
              <a:buFont typeface="Wingdings" pitchFamily="2" charset="2"/>
              <a:buChar char="§"/>
            </a:pPr>
            <a:r>
              <a:rPr lang="en-US" dirty="0" smtClean="0">
                <a:latin typeface="Arial" pitchFamily="34" charset="0"/>
                <a:cs typeface="Arial" pitchFamily="34" charset="0"/>
              </a:rPr>
              <a:t>Be open-minded:</a:t>
            </a:r>
          </a:p>
          <a:p>
            <a:pPr lvl="2" eaLnBrk="1" hangingPunct="1"/>
            <a:r>
              <a:rPr lang="en-US" dirty="0" smtClean="0">
                <a:latin typeface="Arial" pitchFamily="34" charset="0"/>
                <a:cs typeface="Arial" pitchFamily="34" charset="0"/>
              </a:rPr>
              <a:t>avoid pre-conceived ideas about the requirements </a:t>
            </a:r>
          </a:p>
          <a:p>
            <a:pPr lvl="2" eaLnBrk="1" hangingPunct="1"/>
            <a:r>
              <a:rPr lang="en-US" dirty="0" smtClean="0">
                <a:latin typeface="Arial" pitchFamily="34" charset="0"/>
                <a:cs typeface="Arial" pitchFamily="34" charset="0"/>
              </a:rPr>
              <a:t>and be willing to listen to stakeholders. </a:t>
            </a:r>
            <a:endParaRPr lang="en-GB" dirty="0" smtClean="0">
              <a:latin typeface="Arial" pitchFamily="34" charset="0"/>
              <a:cs typeface="Arial" pitchFamily="34" charset="0"/>
            </a:endParaRPr>
          </a:p>
          <a:p>
            <a:pPr lvl="1" eaLnBrk="1" hangingPunct="1">
              <a:buFont typeface="Wingdings" pitchFamily="2" charset="2"/>
              <a:buChar char="§"/>
            </a:pPr>
            <a:r>
              <a:rPr lang="en-US" dirty="0" smtClean="0">
                <a:latin typeface="Arial" pitchFamily="34" charset="0"/>
                <a:cs typeface="Arial" pitchFamily="34" charset="0"/>
              </a:rPr>
              <a:t>Prompt the interviewee to get discussions going using:</a:t>
            </a:r>
          </a:p>
          <a:p>
            <a:pPr marL="1257300" lvl="2" indent="-342900" eaLnBrk="1" hangingPunct="1"/>
            <a:r>
              <a:rPr lang="en-US" dirty="0" smtClean="0">
                <a:latin typeface="Arial" pitchFamily="34" charset="0"/>
                <a:cs typeface="Arial" pitchFamily="34" charset="0"/>
              </a:rPr>
              <a:t>a springboard question, a requirements proposal, or by working together on a prototype system. </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63493" name="Slide Number Placeholder 4"/>
          <p:cNvSpPr>
            <a:spLocks noGrp="1"/>
          </p:cNvSpPr>
          <p:nvPr>
            <p:ph type="sldNum" sz="quarter" idx="12"/>
          </p:nvPr>
        </p:nvSpPr>
        <p:spPr bwMode="auto">
          <a:noFill/>
          <a:ln>
            <a:miter lim="800000"/>
            <a:headEnd/>
            <a:tailEnd/>
          </a:ln>
        </p:spPr>
        <p:txBody>
          <a:bodyPr/>
          <a:lstStyle/>
          <a:p>
            <a:fld id="{7341B112-AFA3-4D2C-8014-8188232579C1}" type="slidenum">
              <a:rPr lang="ar-SA"/>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2800" dirty="0" smtClean="0">
                <a:latin typeface="Arial" pitchFamily="34" charset="0"/>
                <a:cs typeface="Arial" pitchFamily="34" charset="0"/>
              </a:rPr>
              <a:t>Interviews in practice</a:t>
            </a:r>
          </a:p>
        </p:txBody>
      </p:sp>
      <p:sp>
        <p:nvSpPr>
          <p:cNvPr id="6451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Char char="²"/>
            </a:pPr>
            <a:r>
              <a:rPr lang="en-US" dirty="0" smtClean="0">
                <a:latin typeface="Arial" pitchFamily="34" charset="0"/>
                <a:cs typeface="Arial" pitchFamily="34" charset="0"/>
              </a:rPr>
              <a:t>Normally </a:t>
            </a:r>
            <a:r>
              <a:rPr lang="en-US" u="sng" dirty="0" smtClean="0">
                <a:latin typeface="Arial" pitchFamily="34" charset="0"/>
                <a:cs typeface="Arial" pitchFamily="34" charset="0"/>
              </a:rPr>
              <a:t>a mix of closed and open-ended </a:t>
            </a:r>
            <a:r>
              <a:rPr lang="en-US" dirty="0" smtClean="0">
                <a:latin typeface="Arial" pitchFamily="34" charset="0"/>
                <a:cs typeface="Arial" pitchFamily="34" charset="0"/>
              </a:rPr>
              <a:t>interviewing.</a:t>
            </a:r>
          </a:p>
          <a:p>
            <a:pPr eaLnBrk="1" hangingPunct="1">
              <a:lnSpc>
                <a:spcPct val="90000"/>
              </a:lnSpc>
              <a:buFont typeface="Wingdings" pitchFamily="2" charset="2"/>
              <a:buChar char="²"/>
            </a:pPr>
            <a:r>
              <a:rPr lang="en-US" dirty="0" smtClean="0">
                <a:latin typeface="Arial" pitchFamily="34" charset="0"/>
                <a:cs typeface="Arial" pitchFamily="34" charset="0"/>
              </a:rPr>
              <a:t>Interviews are good for getting an:</a:t>
            </a:r>
          </a:p>
          <a:p>
            <a:pPr lvl="1" eaLnBrk="1" hangingPunct="1">
              <a:lnSpc>
                <a:spcPct val="90000"/>
              </a:lnSpc>
              <a:buFont typeface="Wingdings" pitchFamily="2" charset="2"/>
              <a:buChar char="§"/>
            </a:pPr>
            <a:r>
              <a:rPr lang="en-US" dirty="0" smtClean="0">
                <a:latin typeface="Arial" pitchFamily="34" charset="0"/>
                <a:cs typeface="Arial" pitchFamily="34" charset="0"/>
              </a:rPr>
              <a:t>overall understanding of what stakeholders do </a:t>
            </a:r>
          </a:p>
          <a:p>
            <a:pPr lvl="1" eaLnBrk="1" hangingPunct="1">
              <a:lnSpc>
                <a:spcPct val="90000"/>
              </a:lnSpc>
              <a:buFont typeface="Wingdings" pitchFamily="2" charset="2"/>
              <a:buChar char="§"/>
            </a:pPr>
            <a:r>
              <a:rPr lang="en-US" dirty="0" smtClean="0">
                <a:latin typeface="Arial" pitchFamily="34" charset="0"/>
                <a:cs typeface="Arial" pitchFamily="34" charset="0"/>
              </a:rPr>
              <a:t>and how they might interact with the system.</a:t>
            </a:r>
          </a:p>
          <a:p>
            <a:pPr eaLnBrk="1" hangingPunct="1">
              <a:lnSpc>
                <a:spcPct val="90000"/>
              </a:lnSpc>
              <a:buFont typeface="Wingdings" pitchFamily="2" charset="2"/>
              <a:buChar char="²"/>
            </a:pPr>
            <a:r>
              <a:rPr lang="en-US" dirty="0" smtClean="0">
                <a:latin typeface="Arial" pitchFamily="34" charset="0"/>
                <a:cs typeface="Arial" pitchFamily="34" charset="0"/>
              </a:rPr>
              <a:t>Interviews </a:t>
            </a:r>
            <a:r>
              <a:rPr lang="en-US" u="sng" dirty="0" smtClean="0">
                <a:latin typeface="Arial" pitchFamily="34" charset="0"/>
                <a:cs typeface="Arial" pitchFamily="34" charset="0"/>
              </a:rPr>
              <a:t>are NOT good for understanding domain requirements</a:t>
            </a:r>
          </a:p>
          <a:p>
            <a:pPr lvl="1" eaLnBrk="1" hangingPunct="1">
              <a:lnSpc>
                <a:spcPct val="90000"/>
              </a:lnSpc>
              <a:buFont typeface="Wingdings" pitchFamily="2" charset="2"/>
              <a:buChar char="§"/>
            </a:pPr>
            <a:r>
              <a:rPr lang="en-US" dirty="0" smtClean="0">
                <a:latin typeface="Arial" pitchFamily="34" charset="0"/>
                <a:cs typeface="Arial" pitchFamily="34" charset="0"/>
              </a:rPr>
              <a:t>Requirements engineers cannot understand specific domain terminology;</a:t>
            </a:r>
          </a:p>
          <a:p>
            <a:pPr lvl="1" eaLnBrk="1" hangingPunct="1">
              <a:lnSpc>
                <a:spcPct val="90000"/>
              </a:lnSpc>
              <a:buFont typeface="Wingdings" pitchFamily="2" charset="2"/>
              <a:buChar char="§"/>
            </a:pPr>
            <a:r>
              <a:rPr lang="en-US" dirty="0" smtClean="0">
                <a:latin typeface="Arial" pitchFamily="34" charset="0"/>
                <a:cs typeface="Arial" pitchFamily="34" charset="0"/>
              </a:rPr>
              <a:t>Some domain knowledge is so familiar that people find it hard to articulate or think that it isn’t worth articulating.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8915400" cy="1104900"/>
          </a:xfrm>
        </p:spPr>
        <p:txBody>
          <a:bodyPr lIns="90487" tIns="44450" rIns="90487" bIns="44450"/>
          <a:lstStyle/>
          <a:p>
            <a:pPr eaLnBrk="1" hangingPunct="1"/>
            <a:r>
              <a:rPr lang="en-GB" sz="2800" dirty="0" smtClean="0">
                <a:latin typeface="Arial" pitchFamily="34" charset="0"/>
                <a:cs typeface="Arial" pitchFamily="34" charset="0"/>
              </a:rPr>
              <a:t>Types of requirement</a:t>
            </a:r>
          </a:p>
        </p:txBody>
      </p:sp>
      <p:sp>
        <p:nvSpPr>
          <p:cNvPr id="11267" name="Rectangle 3"/>
          <p:cNvSpPr>
            <a:spLocks noGrp="1" noChangeArrowheads="1"/>
          </p:cNvSpPr>
          <p:nvPr>
            <p:ph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buFont typeface="Wingdings" pitchFamily="2" charset="2"/>
              <a:buChar char="²"/>
            </a:pPr>
            <a:r>
              <a:rPr lang="en-GB" dirty="0" smtClean="0">
                <a:latin typeface="Arial" pitchFamily="34" charset="0"/>
                <a:cs typeface="Arial" pitchFamily="34" charset="0"/>
              </a:rPr>
              <a:t>User requirements</a:t>
            </a:r>
          </a:p>
          <a:p>
            <a:pPr lvl="1" eaLnBrk="1" hangingPunct="1">
              <a:buFont typeface="Wingdings" pitchFamily="2" charset="2"/>
              <a:buChar char="§"/>
            </a:pPr>
            <a:r>
              <a:rPr lang="en-GB" dirty="0" smtClean="0">
                <a:latin typeface="Arial" pitchFamily="34" charset="0"/>
                <a:cs typeface="Arial" pitchFamily="34" charset="0"/>
              </a:rPr>
              <a:t>Statements in </a:t>
            </a:r>
            <a:r>
              <a:rPr lang="en-GB" u="sng" dirty="0" smtClean="0">
                <a:latin typeface="Arial" pitchFamily="34" charset="0"/>
                <a:cs typeface="Arial" pitchFamily="34" charset="0"/>
              </a:rPr>
              <a:t>natural language </a:t>
            </a:r>
            <a:r>
              <a:rPr lang="en-GB" dirty="0" smtClean="0">
                <a:latin typeface="Arial" pitchFamily="34" charset="0"/>
                <a:cs typeface="Arial" pitchFamily="34" charset="0"/>
              </a:rPr>
              <a:t>plus </a:t>
            </a:r>
            <a:r>
              <a:rPr lang="en-GB" u="sng" dirty="0" smtClean="0">
                <a:latin typeface="Arial" pitchFamily="34" charset="0"/>
                <a:cs typeface="Arial" pitchFamily="34" charset="0"/>
              </a:rPr>
              <a:t>diagrams</a:t>
            </a:r>
            <a:r>
              <a:rPr lang="en-GB" dirty="0" smtClean="0">
                <a:latin typeface="Arial" pitchFamily="34" charset="0"/>
                <a:cs typeface="Arial" pitchFamily="34" charset="0"/>
              </a:rPr>
              <a:t> of the </a:t>
            </a:r>
            <a:r>
              <a:rPr lang="en-GB" u="sng" dirty="0" smtClean="0">
                <a:latin typeface="Arial" pitchFamily="34" charset="0"/>
                <a:cs typeface="Arial" pitchFamily="34" charset="0"/>
              </a:rPr>
              <a:t>services</a:t>
            </a:r>
            <a:r>
              <a:rPr lang="en-GB" dirty="0" smtClean="0">
                <a:latin typeface="Arial" pitchFamily="34" charset="0"/>
                <a:cs typeface="Arial" pitchFamily="34" charset="0"/>
              </a:rPr>
              <a:t> the system provides and its </a:t>
            </a:r>
            <a:r>
              <a:rPr lang="en-GB" u="sng" dirty="0" smtClean="0">
                <a:latin typeface="Arial" pitchFamily="34" charset="0"/>
                <a:cs typeface="Arial" pitchFamily="34" charset="0"/>
              </a:rPr>
              <a:t>operational constraints</a:t>
            </a:r>
            <a:r>
              <a:rPr lang="en-GB" dirty="0" smtClean="0">
                <a:latin typeface="Arial" pitchFamily="34" charset="0"/>
                <a:cs typeface="Arial" pitchFamily="34" charset="0"/>
              </a:rPr>
              <a:t>. </a:t>
            </a:r>
            <a:r>
              <a:rPr lang="en-GB" dirty="0" smtClean="0">
                <a:solidFill>
                  <a:srgbClr val="FF0000"/>
                </a:solidFill>
                <a:latin typeface="Arial" pitchFamily="34" charset="0"/>
                <a:cs typeface="Arial" pitchFamily="34" charset="0"/>
              </a:rPr>
              <a:t>Written for customers</a:t>
            </a:r>
            <a:r>
              <a:rPr lang="en-GB" dirty="0" smtClean="0">
                <a:latin typeface="Arial" pitchFamily="34" charset="0"/>
                <a:cs typeface="Arial" pitchFamily="34" charset="0"/>
              </a:rPr>
              <a:t>.</a:t>
            </a:r>
          </a:p>
          <a:p>
            <a:pPr eaLnBrk="1" hangingPunct="1">
              <a:buFont typeface="Wingdings" pitchFamily="2" charset="2"/>
              <a:buChar char="²"/>
            </a:pPr>
            <a:r>
              <a:rPr lang="en-GB" dirty="0" smtClean="0">
                <a:latin typeface="Arial" pitchFamily="34" charset="0"/>
                <a:cs typeface="Arial" pitchFamily="34" charset="0"/>
              </a:rPr>
              <a:t>System requirements</a:t>
            </a:r>
          </a:p>
          <a:p>
            <a:pPr lvl="1" eaLnBrk="1" hangingPunct="1">
              <a:buFont typeface="Wingdings" pitchFamily="2" charset="2"/>
              <a:buChar char="§"/>
            </a:pPr>
            <a:r>
              <a:rPr lang="en-GB" dirty="0" smtClean="0">
                <a:latin typeface="Arial" pitchFamily="34" charset="0"/>
                <a:cs typeface="Arial" pitchFamily="34" charset="0"/>
              </a:rPr>
              <a:t>A </a:t>
            </a:r>
            <a:r>
              <a:rPr lang="en-GB" u="sng" dirty="0" smtClean="0">
                <a:latin typeface="Arial" pitchFamily="34" charset="0"/>
                <a:cs typeface="Arial" pitchFamily="34" charset="0"/>
              </a:rPr>
              <a:t>structured document </a:t>
            </a:r>
            <a:r>
              <a:rPr lang="en-GB" dirty="0" smtClean="0">
                <a:latin typeface="Arial" pitchFamily="34" charset="0"/>
                <a:cs typeface="Arial" pitchFamily="34" charset="0"/>
              </a:rPr>
              <a:t>setting out </a:t>
            </a:r>
            <a:r>
              <a:rPr lang="en-GB" u="sng" dirty="0" smtClean="0">
                <a:latin typeface="Arial" pitchFamily="34" charset="0"/>
                <a:cs typeface="Arial" pitchFamily="34" charset="0"/>
              </a:rPr>
              <a:t>detailed descriptions </a:t>
            </a:r>
            <a:r>
              <a:rPr lang="en-GB" dirty="0" smtClean="0">
                <a:latin typeface="Arial" pitchFamily="34" charset="0"/>
                <a:cs typeface="Arial" pitchFamily="34" charset="0"/>
              </a:rPr>
              <a:t>of the </a:t>
            </a:r>
            <a:r>
              <a:rPr lang="en-GB" u="sng" dirty="0" smtClean="0">
                <a:latin typeface="Arial" pitchFamily="34" charset="0"/>
                <a:cs typeface="Arial" pitchFamily="34" charset="0"/>
              </a:rPr>
              <a:t>system’s functions</a:t>
            </a:r>
            <a:r>
              <a:rPr lang="en-GB" dirty="0" smtClean="0">
                <a:latin typeface="Arial" pitchFamily="34" charset="0"/>
                <a:cs typeface="Arial" pitchFamily="34" charset="0"/>
              </a:rPr>
              <a:t>, </a:t>
            </a:r>
            <a:r>
              <a:rPr lang="en-GB" u="sng" dirty="0" smtClean="0">
                <a:latin typeface="Arial" pitchFamily="34" charset="0"/>
                <a:cs typeface="Arial" pitchFamily="34" charset="0"/>
              </a:rPr>
              <a:t>services and operational constraints</a:t>
            </a:r>
            <a:r>
              <a:rPr lang="en-GB" dirty="0" smtClean="0">
                <a:latin typeface="Arial" pitchFamily="34" charset="0"/>
                <a:cs typeface="Arial" pitchFamily="34" charset="0"/>
              </a:rPr>
              <a:t>. Defines what should be implemented so </a:t>
            </a:r>
            <a:r>
              <a:rPr lang="en-GB" dirty="0" smtClean="0">
                <a:solidFill>
                  <a:srgbClr val="FF0000"/>
                </a:solidFill>
                <a:latin typeface="Arial" pitchFamily="34" charset="0"/>
                <a:cs typeface="Arial" pitchFamily="34" charset="0"/>
              </a:rPr>
              <a:t>may be part of a contract between client and contractor</a:t>
            </a:r>
            <a:r>
              <a:rPr lang="en-GB" dirty="0" smtClean="0">
                <a:latin typeface="Arial" pitchFamily="34" charset="0"/>
                <a:cs typeface="Arial" pitchFamily="34" charset="0"/>
              </a:rPr>
              <a:t>.</a:t>
            </a:r>
          </a:p>
        </p:txBody>
      </p:sp>
      <p:sp>
        <p:nvSpPr>
          <p:cNvPr id="11268" name="Slide Number Placeholder 3"/>
          <p:cNvSpPr>
            <a:spLocks noGrp="1"/>
          </p:cNvSpPr>
          <p:nvPr>
            <p:ph type="sldNum" sz="quarter" idx="12"/>
          </p:nvPr>
        </p:nvSpPr>
        <p:spPr bwMode="auto">
          <a:noFill/>
          <a:ln>
            <a:miter lim="800000"/>
            <a:headEnd/>
            <a:tailEnd/>
          </a:ln>
        </p:spPr>
        <p:txBody>
          <a:bodyPr/>
          <a:lstStyle/>
          <a:p>
            <a:fld id="{F3D83A0D-972F-419B-8A30-D3E9A15B15AA}" type="slidenum">
              <a:rPr lang="ar-SA"/>
              <a:pPr/>
              <a:t>6</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2800" dirty="0" smtClean="0">
                <a:latin typeface="Arial" pitchFamily="34" charset="0"/>
                <a:cs typeface="Arial" pitchFamily="34" charset="0"/>
              </a:rPr>
              <a:t>Scenarios</a:t>
            </a:r>
          </a:p>
        </p:txBody>
      </p:sp>
      <p:sp>
        <p:nvSpPr>
          <p:cNvPr id="6553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dirty="0" smtClean="0">
                <a:latin typeface="Arial" pitchFamily="34" charset="0"/>
                <a:cs typeface="Arial" pitchFamily="34" charset="0"/>
              </a:rPr>
              <a:t>Scenarios are </a:t>
            </a:r>
            <a:r>
              <a:rPr lang="en-US" u="sng" dirty="0" smtClean="0">
                <a:latin typeface="Arial" pitchFamily="34" charset="0"/>
                <a:cs typeface="Arial" pitchFamily="34" charset="0"/>
              </a:rPr>
              <a:t>real-life examples </a:t>
            </a:r>
            <a:r>
              <a:rPr lang="en-US" dirty="0" smtClean="0">
                <a:latin typeface="Arial" pitchFamily="34" charset="0"/>
                <a:cs typeface="Arial" pitchFamily="34" charset="0"/>
              </a:rPr>
              <a:t>of how a system can be used.</a:t>
            </a:r>
          </a:p>
          <a:p>
            <a:pPr eaLnBrk="1" hangingPunct="1">
              <a:buFont typeface="Wingdings" pitchFamily="2" charset="2"/>
              <a:buChar char="²"/>
            </a:pPr>
            <a:r>
              <a:rPr lang="en-US" dirty="0" smtClean="0">
                <a:latin typeface="Arial" pitchFamily="34" charset="0"/>
                <a:cs typeface="Arial" pitchFamily="34" charset="0"/>
              </a:rPr>
              <a:t>They should include</a:t>
            </a:r>
          </a:p>
          <a:p>
            <a:pPr lvl="1" eaLnBrk="1" hangingPunct="1">
              <a:buFont typeface="Wingdings" pitchFamily="2" charset="2"/>
              <a:buChar char="§"/>
            </a:pPr>
            <a:r>
              <a:rPr lang="en-US" dirty="0" smtClean="0">
                <a:latin typeface="Arial" pitchFamily="34" charset="0"/>
                <a:cs typeface="Arial" pitchFamily="34" charset="0"/>
              </a:rPr>
              <a:t>A description of the </a:t>
            </a:r>
            <a:r>
              <a:rPr lang="en-US" u="sng" dirty="0" smtClean="0">
                <a:latin typeface="Arial" pitchFamily="34" charset="0"/>
                <a:cs typeface="Arial" pitchFamily="34" charset="0"/>
              </a:rPr>
              <a:t>starting situation</a:t>
            </a:r>
            <a:r>
              <a:rPr lang="en-US" dirty="0" smtClean="0">
                <a:latin typeface="Arial" pitchFamily="34" charset="0"/>
                <a:cs typeface="Arial" pitchFamily="34" charset="0"/>
              </a:rPr>
              <a:t>;</a:t>
            </a:r>
          </a:p>
          <a:p>
            <a:pPr lvl="1" eaLnBrk="1" hangingPunct="1">
              <a:buFont typeface="Wingdings" pitchFamily="2" charset="2"/>
              <a:buChar char="§"/>
            </a:pPr>
            <a:r>
              <a:rPr lang="en-US" dirty="0" smtClean="0">
                <a:latin typeface="Arial" pitchFamily="34" charset="0"/>
                <a:cs typeface="Arial" pitchFamily="34" charset="0"/>
              </a:rPr>
              <a:t>A description of the </a:t>
            </a:r>
            <a:r>
              <a:rPr lang="en-US" u="sng" dirty="0" smtClean="0">
                <a:latin typeface="Arial" pitchFamily="34" charset="0"/>
                <a:cs typeface="Arial" pitchFamily="34" charset="0"/>
              </a:rPr>
              <a:t>normal flow of events</a:t>
            </a:r>
            <a:r>
              <a:rPr lang="en-US" dirty="0" smtClean="0">
                <a:latin typeface="Arial" pitchFamily="34" charset="0"/>
                <a:cs typeface="Arial" pitchFamily="34" charset="0"/>
              </a:rPr>
              <a:t>;</a:t>
            </a:r>
          </a:p>
          <a:p>
            <a:pPr lvl="1" eaLnBrk="1" hangingPunct="1">
              <a:buFont typeface="Wingdings" pitchFamily="2" charset="2"/>
              <a:buChar char="§"/>
            </a:pPr>
            <a:r>
              <a:rPr lang="en-US" dirty="0" smtClean="0">
                <a:latin typeface="Arial" pitchFamily="34" charset="0"/>
                <a:cs typeface="Arial" pitchFamily="34" charset="0"/>
              </a:rPr>
              <a:t>A description of </a:t>
            </a:r>
            <a:r>
              <a:rPr lang="en-US" u="sng" dirty="0" smtClean="0">
                <a:latin typeface="Arial" pitchFamily="34" charset="0"/>
                <a:cs typeface="Arial" pitchFamily="34" charset="0"/>
              </a:rPr>
              <a:t>what can go wrong</a:t>
            </a:r>
            <a:r>
              <a:rPr lang="en-US" dirty="0" smtClean="0">
                <a:latin typeface="Arial" pitchFamily="34" charset="0"/>
                <a:cs typeface="Arial" pitchFamily="34" charset="0"/>
              </a:rPr>
              <a:t>;</a:t>
            </a:r>
          </a:p>
          <a:p>
            <a:pPr lvl="1" eaLnBrk="1" hangingPunct="1">
              <a:buFont typeface="Wingdings" pitchFamily="2" charset="2"/>
              <a:buChar char="§"/>
            </a:pPr>
            <a:r>
              <a:rPr lang="en-US" dirty="0" smtClean="0">
                <a:latin typeface="Arial" pitchFamily="34" charset="0"/>
                <a:cs typeface="Arial" pitchFamily="34" charset="0"/>
              </a:rPr>
              <a:t>Information about other </a:t>
            </a:r>
            <a:r>
              <a:rPr lang="en-US" u="sng" dirty="0" smtClean="0">
                <a:latin typeface="Arial" pitchFamily="34" charset="0"/>
                <a:cs typeface="Arial" pitchFamily="34" charset="0"/>
              </a:rPr>
              <a:t>concurrent activities</a:t>
            </a:r>
            <a:r>
              <a:rPr lang="en-US" dirty="0" smtClean="0">
                <a:latin typeface="Arial" pitchFamily="34" charset="0"/>
                <a:cs typeface="Arial" pitchFamily="34" charset="0"/>
              </a:rPr>
              <a:t>;</a:t>
            </a:r>
          </a:p>
          <a:p>
            <a:pPr lvl="1" eaLnBrk="1" hangingPunct="1">
              <a:buFont typeface="Wingdings" pitchFamily="2" charset="2"/>
              <a:buChar char="§"/>
            </a:pPr>
            <a:r>
              <a:rPr lang="en-US" dirty="0" smtClean="0">
                <a:latin typeface="Arial" pitchFamily="34" charset="0"/>
                <a:cs typeface="Arial" pitchFamily="34" charset="0"/>
              </a:rPr>
              <a:t>A description of the </a:t>
            </a:r>
            <a:r>
              <a:rPr lang="en-US" u="sng" dirty="0" smtClean="0">
                <a:latin typeface="Arial" pitchFamily="34" charset="0"/>
                <a:cs typeface="Arial" pitchFamily="34" charset="0"/>
              </a:rPr>
              <a:t>state when the scenario finishes</a:t>
            </a:r>
            <a:r>
              <a:rPr lang="en-US"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eaLnBrk="1" hangingPunct="1"/>
            <a:r>
              <a:rPr lang="en-US" sz="2800" dirty="0" smtClean="0">
                <a:latin typeface="Arial" pitchFamily="34" charset="0"/>
                <a:cs typeface="Arial" pitchFamily="34" charset="0"/>
              </a:rPr>
              <a:t>Scenario for collecting medical history in</a:t>
            </a:r>
            <a:br>
              <a:rPr lang="en-US" sz="2800" dirty="0" smtClean="0">
                <a:latin typeface="Arial" pitchFamily="34" charset="0"/>
                <a:cs typeface="Arial" pitchFamily="34" charset="0"/>
              </a:rPr>
            </a:br>
            <a:r>
              <a:rPr lang="en-US" sz="2800" dirty="0" smtClean="0">
                <a:latin typeface="Arial" pitchFamily="34" charset="0"/>
                <a:cs typeface="Arial" pitchFamily="34" charset="0"/>
              </a:rPr>
              <a:t>MHC-PMS</a:t>
            </a:r>
            <a:r>
              <a:rPr lang="en-GB" sz="2800" dirty="0" smtClean="0">
                <a:latin typeface="Arial" pitchFamily="34" charset="0"/>
                <a:cs typeface="Arial" pitchFamily="34" charset="0"/>
              </a:rPr>
              <a:t> </a:t>
            </a:r>
            <a:endParaRPr lang="en-US" sz="2800" dirty="0" smtClean="0">
              <a:latin typeface="Arial" pitchFamily="34" charset="0"/>
              <a:cs typeface="Arial" pitchFamily="34" charset="0"/>
            </a:endParaRPr>
          </a:p>
        </p:txBody>
      </p:sp>
      <p:graphicFrame>
        <p:nvGraphicFramePr>
          <p:cNvPr id="3074" name="Object 2"/>
          <p:cNvGraphicFramePr>
            <a:graphicFrameLocks noChangeAspect="1"/>
          </p:cNvGraphicFramePr>
          <p:nvPr/>
        </p:nvGraphicFramePr>
        <p:xfrm>
          <a:off x="457200" y="1905000"/>
          <a:ext cx="8229600" cy="4394200"/>
        </p:xfrm>
        <a:graphic>
          <a:graphicData uri="http://schemas.openxmlformats.org/presentationml/2006/ole">
            <p:oleObj spid="_x0000_s3074" name="Document" r:id="rId3" imgW="5943381" imgH="3505071" progId="Word.Document.12">
              <p:embed/>
            </p:oleObj>
          </a:graphicData>
        </a:graphic>
      </p:graphicFrame>
      <p:sp>
        <p:nvSpPr>
          <p:cNvPr id="3076" name="Slide Number Placeholder 3"/>
          <p:cNvSpPr>
            <a:spLocks noGrp="1"/>
          </p:cNvSpPr>
          <p:nvPr>
            <p:ph type="sldNum" sz="quarter" idx="12"/>
          </p:nvPr>
        </p:nvSpPr>
        <p:spPr bwMode="auto">
          <a:noFill/>
          <a:ln>
            <a:miter lim="800000"/>
            <a:headEnd/>
            <a:tailEnd/>
          </a:ln>
        </p:spPr>
        <p:txBody>
          <a:bodyPr/>
          <a:lstStyle/>
          <a:p>
            <a:fld id="{6E7B8A42-D347-424B-A07E-B588A89479DB}" type="slidenum">
              <a:rPr lang="ar-SA"/>
              <a:pPr/>
              <a:t>61</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sz="2800" dirty="0" smtClean="0">
                <a:latin typeface="Arial" pitchFamily="34" charset="0"/>
                <a:cs typeface="Arial" pitchFamily="34" charset="0"/>
              </a:rPr>
              <a:t>Scenario for collecting medical history in MHC-PMS</a:t>
            </a:r>
            <a:r>
              <a:rPr lang="en-GB" sz="2800" dirty="0" smtClean="0">
                <a:latin typeface="Arial" pitchFamily="34" charset="0"/>
                <a:cs typeface="Arial" pitchFamily="34" charset="0"/>
              </a:rPr>
              <a:t> </a:t>
            </a:r>
            <a:endParaRPr lang="en-US" sz="2800" dirty="0" smtClean="0">
              <a:latin typeface="Arial" pitchFamily="34" charset="0"/>
              <a:cs typeface="Arial" pitchFamily="34" charset="0"/>
            </a:endParaRPr>
          </a:p>
        </p:txBody>
      </p:sp>
      <p:graphicFrame>
        <p:nvGraphicFramePr>
          <p:cNvPr id="4098" name="Object 2"/>
          <p:cNvGraphicFramePr>
            <a:graphicFrameLocks noChangeAspect="1"/>
          </p:cNvGraphicFramePr>
          <p:nvPr/>
        </p:nvGraphicFramePr>
        <p:xfrm>
          <a:off x="304800" y="1776413"/>
          <a:ext cx="8534400" cy="4319587"/>
        </p:xfrm>
        <a:graphic>
          <a:graphicData uri="http://schemas.openxmlformats.org/presentationml/2006/ole">
            <p:oleObj spid="_x0000_s4098" name="Document" r:id="rId3" imgW="5943381" imgH="3936855" progId="Word.Document.12">
              <p:embed/>
            </p:oleObj>
          </a:graphicData>
        </a:graphic>
      </p:graphicFrame>
      <p:sp>
        <p:nvSpPr>
          <p:cNvPr id="4100" name="Slide Number Placeholder 3"/>
          <p:cNvSpPr>
            <a:spLocks noGrp="1"/>
          </p:cNvSpPr>
          <p:nvPr>
            <p:ph type="sldNum" sz="quarter" idx="12"/>
          </p:nvPr>
        </p:nvSpPr>
        <p:spPr bwMode="auto">
          <a:noFill/>
          <a:ln>
            <a:miter lim="800000"/>
            <a:headEnd/>
            <a:tailEnd/>
          </a:ln>
        </p:spPr>
        <p:txBody>
          <a:bodyPr/>
          <a:lstStyle/>
          <a:p>
            <a:fld id="{0722B5EA-E7E4-4BA9-9F2B-7F1969414738}" type="slidenum">
              <a:rPr lang="ar-SA"/>
              <a:pPr/>
              <a:t>62</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GB" sz="2800" dirty="0" smtClean="0">
                <a:latin typeface="Arial" pitchFamily="34" charset="0"/>
                <a:cs typeface="Arial" pitchFamily="34" charset="0"/>
              </a:rPr>
              <a:t>Use cases</a:t>
            </a:r>
          </a:p>
        </p:txBody>
      </p:sp>
      <p:sp>
        <p:nvSpPr>
          <p:cNvPr id="665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GB" dirty="0" smtClean="0">
                <a:latin typeface="Arial" pitchFamily="34" charset="0"/>
                <a:cs typeface="Arial" pitchFamily="34" charset="0"/>
              </a:rPr>
              <a:t>Use-cases are a </a:t>
            </a:r>
            <a:r>
              <a:rPr lang="en-GB" u="sng" dirty="0" smtClean="0">
                <a:latin typeface="Arial" pitchFamily="34" charset="0"/>
                <a:cs typeface="Arial" pitchFamily="34" charset="0"/>
              </a:rPr>
              <a:t>scenario based technique in the UML </a:t>
            </a:r>
            <a:r>
              <a:rPr lang="en-GB" dirty="0" smtClean="0">
                <a:latin typeface="Arial" pitchFamily="34" charset="0"/>
                <a:cs typeface="Arial" pitchFamily="34" charset="0"/>
              </a:rPr>
              <a:t>which identify the </a:t>
            </a:r>
            <a:r>
              <a:rPr lang="en-GB" u="sng" dirty="0" smtClean="0">
                <a:latin typeface="Arial" pitchFamily="34" charset="0"/>
                <a:cs typeface="Arial" pitchFamily="34" charset="0"/>
              </a:rPr>
              <a:t>actors</a:t>
            </a:r>
            <a:r>
              <a:rPr lang="en-GB" dirty="0" smtClean="0">
                <a:latin typeface="Arial" pitchFamily="34" charset="0"/>
                <a:cs typeface="Arial" pitchFamily="34" charset="0"/>
              </a:rPr>
              <a:t> in an interaction and which describe the </a:t>
            </a:r>
            <a:r>
              <a:rPr lang="en-GB" u="sng" dirty="0" smtClean="0">
                <a:latin typeface="Arial" pitchFamily="34" charset="0"/>
                <a:cs typeface="Arial" pitchFamily="34" charset="0"/>
              </a:rPr>
              <a:t>interaction</a:t>
            </a:r>
            <a:r>
              <a:rPr lang="en-GB" dirty="0" smtClean="0">
                <a:latin typeface="Arial" pitchFamily="34" charset="0"/>
                <a:cs typeface="Arial" pitchFamily="34" charset="0"/>
              </a:rPr>
              <a:t> itself.</a:t>
            </a:r>
          </a:p>
          <a:p>
            <a:pPr eaLnBrk="1" hangingPunct="1">
              <a:buFont typeface="Wingdings" pitchFamily="2" charset="2"/>
              <a:buChar char="²"/>
            </a:pPr>
            <a:r>
              <a:rPr lang="en-GB" dirty="0" smtClean="0">
                <a:latin typeface="Arial" pitchFamily="34" charset="0"/>
                <a:cs typeface="Arial" pitchFamily="34" charset="0"/>
              </a:rPr>
              <a:t>A set of use cases should describe all possible interactions with the system.</a:t>
            </a:r>
          </a:p>
          <a:p>
            <a:pPr eaLnBrk="1" hangingPunct="1">
              <a:buFont typeface="Wingdings" pitchFamily="2" charset="2"/>
              <a:buChar char="²"/>
            </a:pPr>
            <a:r>
              <a:rPr lang="en-GB" dirty="0" smtClean="0">
                <a:latin typeface="Arial" pitchFamily="34" charset="0"/>
                <a:cs typeface="Arial" pitchFamily="34" charset="0"/>
              </a:rPr>
              <a:t>High-level graphical model supplemented by more detailed tabular description (see Chapter 5).</a:t>
            </a:r>
          </a:p>
          <a:p>
            <a:pPr eaLnBrk="1" hangingPunct="1">
              <a:buFont typeface="Wingdings" pitchFamily="2" charset="2"/>
              <a:buChar char="²"/>
            </a:pPr>
            <a:r>
              <a:rPr lang="en-GB" u="sng" dirty="0" smtClean="0">
                <a:latin typeface="Arial" pitchFamily="34" charset="0"/>
                <a:cs typeface="Arial" pitchFamily="34" charset="0"/>
              </a:rPr>
              <a:t>Sequence diagrams </a:t>
            </a:r>
            <a:r>
              <a:rPr lang="en-GB" dirty="0" smtClean="0">
                <a:latin typeface="Arial" pitchFamily="34" charset="0"/>
                <a:cs typeface="Arial" pitchFamily="34" charset="0"/>
              </a:rPr>
              <a:t>may be used to add detail to use-cases by showing the sequence of event processing in the system.</a:t>
            </a:r>
          </a:p>
        </p:txBody>
      </p:sp>
      <p:sp>
        <p:nvSpPr>
          <p:cNvPr id="66564" name="Slide Number Placeholder 3"/>
          <p:cNvSpPr>
            <a:spLocks noGrp="1"/>
          </p:cNvSpPr>
          <p:nvPr>
            <p:ph type="sldNum" sz="quarter" idx="12"/>
          </p:nvPr>
        </p:nvSpPr>
        <p:spPr bwMode="auto">
          <a:noFill/>
          <a:ln>
            <a:miter lim="800000"/>
            <a:headEnd/>
            <a:tailEnd/>
          </a:ln>
        </p:spPr>
        <p:txBody>
          <a:bodyPr/>
          <a:lstStyle/>
          <a:p>
            <a:fld id="{0AFCC1C5-5A34-459F-8F7C-61A5BD3048EB}" type="slidenum">
              <a:rPr lang="ar-SA"/>
              <a:pPr/>
              <a:t>63</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latin typeface="Arial" pitchFamily="34" charset="0"/>
                <a:cs typeface="Arial" pitchFamily="34" charset="0"/>
              </a:rPr>
              <a:t>Use cases for the MHC-PMS</a:t>
            </a:r>
            <a:r>
              <a:rPr lang="en-GB" smtClean="0">
                <a:latin typeface="Arial" pitchFamily="34" charset="0"/>
                <a:cs typeface="Arial" pitchFamily="34" charset="0"/>
              </a:rPr>
              <a:t> </a:t>
            </a:r>
            <a:endParaRPr lang="en-US" smtClean="0">
              <a:latin typeface="Arial" pitchFamily="34" charset="0"/>
              <a:cs typeface="Arial" pitchFamily="34" charset="0"/>
            </a:endParaRPr>
          </a:p>
        </p:txBody>
      </p:sp>
      <p:pic>
        <p:nvPicPr>
          <p:cNvPr id="67587" name="Picture 3" descr="4.15 UseCases.eps"/>
          <p:cNvPicPr>
            <a:picLocks noChangeAspect="1"/>
          </p:cNvPicPr>
          <p:nvPr/>
        </p:nvPicPr>
        <p:blipFill>
          <a:blip r:embed="rId2"/>
          <a:srcRect/>
          <a:stretch>
            <a:fillRect/>
          </a:stretch>
        </p:blipFill>
        <p:spPr bwMode="auto">
          <a:xfrm>
            <a:off x="1447800" y="1828800"/>
            <a:ext cx="6554788" cy="3886200"/>
          </a:xfrm>
          <a:prstGeom prst="rect">
            <a:avLst/>
          </a:prstGeom>
          <a:noFill/>
          <a:ln w="9525">
            <a:noFill/>
            <a:miter lim="800000"/>
            <a:headEnd/>
            <a:tailEnd/>
          </a:ln>
        </p:spPr>
      </p:pic>
      <p:sp>
        <p:nvSpPr>
          <p:cNvPr id="67588" name="Slide Number Placeholder 4"/>
          <p:cNvSpPr>
            <a:spLocks noGrp="1"/>
          </p:cNvSpPr>
          <p:nvPr>
            <p:ph type="sldNum" sz="quarter" idx="12"/>
          </p:nvPr>
        </p:nvSpPr>
        <p:spPr bwMode="auto">
          <a:noFill/>
          <a:ln>
            <a:miter lim="800000"/>
            <a:headEnd/>
            <a:tailEnd/>
          </a:ln>
        </p:spPr>
        <p:txBody>
          <a:bodyPr/>
          <a:lstStyle/>
          <a:p>
            <a:fld id="{C9BE833A-8F3E-4C19-8CCC-DD75A20EF002}" type="slidenum">
              <a:rPr lang="ar-SA"/>
              <a:pPr/>
              <a:t>64</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lIns="90487" tIns="44450" rIns="90487" bIns="44450"/>
          <a:lstStyle/>
          <a:p>
            <a:pPr eaLnBrk="1" hangingPunct="1"/>
            <a:r>
              <a:rPr lang="en-GB" sz="2800" dirty="0" smtClean="0">
                <a:latin typeface="Arial" pitchFamily="34" charset="0"/>
                <a:cs typeface="Arial" pitchFamily="34" charset="0"/>
              </a:rPr>
              <a:t>Ethnography</a:t>
            </a:r>
          </a:p>
        </p:txBody>
      </p:sp>
      <p:sp>
        <p:nvSpPr>
          <p:cNvPr id="68611" name="Rectangle 3"/>
          <p:cNvSpPr>
            <a:spLocks noGrp="1" noChangeArrowheads="1"/>
          </p:cNvSpPr>
          <p:nvPr>
            <p:ph type="body"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buFont typeface="Wingdings" pitchFamily="2" charset="2"/>
              <a:buChar char="²"/>
            </a:pPr>
            <a:r>
              <a:rPr lang="en-GB" smtClean="0">
                <a:latin typeface="Arial" pitchFamily="34" charset="0"/>
                <a:cs typeface="Arial" pitchFamily="34" charset="0"/>
              </a:rPr>
              <a:t>A social scientist spends a considerable time observing and analysing how people actually work.</a:t>
            </a:r>
          </a:p>
          <a:p>
            <a:pPr eaLnBrk="1" hangingPunct="1">
              <a:buFont typeface="Wingdings" pitchFamily="2" charset="2"/>
              <a:buChar char="²"/>
            </a:pPr>
            <a:r>
              <a:rPr lang="en-GB" smtClean="0">
                <a:latin typeface="Arial" pitchFamily="34" charset="0"/>
                <a:cs typeface="Arial" pitchFamily="34" charset="0"/>
              </a:rPr>
              <a:t>People do not have to explain or articulate their work.</a:t>
            </a:r>
          </a:p>
          <a:p>
            <a:pPr eaLnBrk="1" hangingPunct="1">
              <a:buFont typeface="Wingdings" pitchFamily="2" charset="2"/>
              <a:buChar char="²"/>
            </a:pPr>
            <a:r>
              <a:rPr lang="en-GB" smtClean="0">
                <a:latin typeface="Arial" pitchFamily="34" charset="0"/>
                <a:cs typeface="Arial" pitchFamily="34" charset="0"/>
              </a:rPr>
              <a:t>Social and organisational factors of importance may be observed.</a:t>
            </a:r>
          </a:p>
          <a:p>
            <a:pPr eaLnBrk="1" hangingPunct="1">
              <a:buFont typeface="Wingdings" pitchFamily="2" charset="2"/>
              <a:buChar char="²"/>
            </a:pPr>
            <a:r>
              <a:rPr lang="en-GB" smtClean="0">
                <a:latin typeface="Arial" pitchFamily="34" charset="0"/>
                <a:cs typeface="Arial" pitchFamily="34" charset="0"/>
              </a:rPr>
              <a:t>Ethnographic studies have shown that work is usually richer and more complex than suggested by simple system models.</a:t>
            </a:r>
          </a:p>
        </p:txBody>
      </p:sp>
      <p:sp>
        <p:nvSpPr>
          <p:cNvPr id="68612" name="Slide Number Placeholder 3"/>
          <p:cNvSpPr>
            <a:spLocks noGrp="1"/>
          </p:cNvSpPr>
          <p:nvPr>
            <p:ph type="sldNum" sz="quarter" idx="12"/>
          </p:nvPr>
        </p:nvSpPr>
        <p:spPr bwMode="auto">
          <a:noFill/>
          <a:ln>
            <a:miter lim="800000"/>
            <a:headEnd/>
            <a:tailEnd/>
          </a:ln>
        </p:spPr>
        <p:txBody>
          <a:bodyPr/>
          <a:lstStyle/>
          <a:p>
            <a:fld id="{3D1B8799-1DC3-4696-A975-D7BF502AAF18}" type="slidenum">
              <a:rPr lang="ar-SA"/>
              <a:pPr/>
              <a:t>65</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smtClean="0">
                <a:latin typeface="Arial" pitchFamily="34" charset="0"/>
                <a:cs typeface="Arial" pitchFamily="34" charset="0"/>
              </a:rPr>
              <a:t>Scope of ethnography</a:t>
            </a:r>
          </a:p>
        </p:txBody>
      </p:sp>
      <p:sp>
        <p:nvSpPr>
          <p:cNvPr id="6963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GB" smtClean="0">
                <a:latin typeface="Arial" pitchFamily="34" charset="0"/>
                <a:cs typeface="Arial" pitchFamily="34" charset="0"/>
              </a:rPr>
              <a:t>Requirements that are derived from the way that people actually work rather than the way I which process definitions suggest that they ought to work.</a:t>
            </a:r>
          </a:p>
          <a:p>
            <a:pPr eaLnBrk="1" hangingPunct="1">
              <a:buFont typeface="Wingdings" pitchFamily="2" charset="2"/>
              <a:buChar char="²"/>
            </a:pPr>
            <a:r>
              <a:rPr lang="en-GB" smtClean="0">
                <a:latin typeface="Arial" pitchFamily="34" charset="0"/>
                <a:cs typeface="Arial" pitchFamily="34" charset="0"/>
              </a:rPr>
              <a:t>Requirements that are derived from cooperation and awareness of other people’s activities.</a:t>
            </a:r>
          </a:p>
          <a:p>
            <a:pPr lvl="1" eaLnBrk="1" hangingPunct="1">
              <a:buFont typeface="Wingdings" pitchFamily="2" charset="2"/>
              <a:buChar char="§"/>
            </a:pPr>
            <a:r>
              <a:rPr lang="en-GB" smtClean="0">
                <a:latin typeface="Arial" pitchFamily="34" charset="0"/>
                <a:cs typeface="Arial" pitchFamily="34" charset="0"/>
              </a:rPr>
              <a:t>Awareness of what other people are doing leads to changes in the ways in which we do things.</a:t>
            </a:r>
          </a:p>
          <a:p>
            <a:pPr eaLnBrk="1" hangingPunct="1">
              <a:buFont typeface="Wingdings" pitchFamily="2" charset="2"/>
              <a:buChar char="²"/>
            </a:pPr>
            <a:r>
              <a:rPr lang="en-GB" smtClean="0">
                <a:latin typeface="Arial" pitchFamily="34" charset="0"/>
                <a:cs typeface="Arial" pitchFamily="34" charset="0"/>
              </a:rPr>
              <a:t>Ethnography is effective for understanding existing processes but cannot identify new features that should be added to a system.</a:t>
            </a:r>
          </a:p>
        </p:txBody>
      </p:sp>
      <p:sp>
        <p:nvSpPr>
          <p:cNvPr id="69636" name="Slide Number Placeholder 3"/>
          <p:cNvSpPr>
            <a:spLocks noGrp="1"/>
          </p:cNvSpPr>
          <p:nvPr>
            <p:ph type="sldNum" sz="quarter" idx="12"/>
          </p:nvPr>
        </p:nvSpPr>
        <p:spPr bwMode="auto">
          <a:noFill/>
          <a:ln>
            <a:miter lim="800000"/>
            <a:headEnd/>
            <a:tailEnd/>
          </a:ln>
        </p:spPr>
        <p:txBody>
          <a:bodyPr/>
          <a:lstStyle/>
          <a:p>
            <a:fld id="{ABAF356A-2A9C-4702-98C2-1F8A044DCA3C}" type="slidenum">
              <a:rPr lang="ar-SA"/>
              <a:pPr/>
              <a:t>66</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69638" name="Line 6"/>
          <p:cNvSpPr>
            <a:spLocks noChangeShapeType="1"/>
          </p:cNvSpPr>
          <p:nvPr/>
        </p:nvSpPr>
        <p:spPr bwMode="auto">
          <a:xfrm flipH="1">
            <a:off x="107950" y="115888"/>
            <a:ext cx="8785225" cy="6605587"/>
          </a:xfrm>
          <a:prstGeom prst="line">
            <a:avLst/>
          </a:prstGeom>
          <a:noFill/>
          <a:ln w="28575">
            <a:solidFill>
              <a:srgbClr val="FF0000"/>
            </a:solidFill>
            <a:round/>
            <a:headEnd/>
            <a:tailEnd/>
          </a:ln>
        </p:spPr>
        <p:txBody>
          <a:bodyPr/>
          <a:lstStyle/>
          <a:p>
            <a:endParaRPr lang="en-US"/>
          </a:p>
        </p:txBody>
      </p:sp>
      <p:sp>
        <p:nvSpPr>
          <p:cNvPr id="69639" name="Line 7"/>
          <p:cNvSpPr>
            <a:spLocks noChangeShapeType="1"/>
          </p:cNvSpPr>
          <p:nvPr/>
        </p:nvSpPr>
        <p:spPr bwMode="auto">
          <a:xfrm>
            <a:off x="107950" y="115888"/>
            <a:ext cx="8578850" cy="6605587"/>
          </a:xfrm>
          <a:prstGeom prst="line">
            <a:avLst/>
          </a:prstGeom>
          <a:noFill/>
          <a:ln w="28575">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lIns="90487" tIns="44450" rIns="90487" bIns="44450"/>
          <a:lstStyle/>
          <a:p>
            <a:pPr eaLnBrk="1" hangingPunct="1"/>
            <a:r>
              <a:rPr lang="en-GB" smtClean="0">
                <a:latin typeface="Arial" pitchFamily="34" charset="0"/>
                <a:cs typeface="Arial" pitchFamily="34" charset="0"/>
              </a:rPr>
              <a:t>Focused ethnography</a:t>
            </a:r>
          </a:p>
        </p:txBody>
      </p:sp>
      <p:sp>
        <p:nvSpPr>
          <p:cNvPr id="70659" name="Rectangle 3"/>
          <p:cNvSpPr>
            <a:spLocks noGrp="1" noChangeArrowheads="1"/>
          </p:cNvSpPr>
          <p:nvPr>
            <p:ph type="body"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lnSpc>
                <a:spcPct val="90000"/>
              </a:lnSpc>
              <a:buFont typeface="Wingdings" pitchFamily="2" charset="2"/>
              <a:buChar char="²"/>
            </a:pPr>
            <a:r>
              <a:rPr lang="en-GB" smtClean="0">
                <a:latin typeface="Arial" pitchFamily="34" charset="0"/>
                <a:cs typeface="Arial" pitchFamily="34" charset="0"/>
              </a:rPr>
              <a:t>Developed in a project studying the air traffic control process</a:t>
            </a:r>
          </a:p>
          <a:p>
            <a:pPr eaLnBrk="1" hangingPunct="1">
              <a:lnSpc>
                <a:spcPct val="90000"/>
              </a:lnSpc>
              <a:buFont typeface="Wingdings" pitchFamily="2" charset="2"/>
              <a:buChar char="²"/>
            </a:pPr>
            <a:r>
              <a:rPr lang="en-GB" smtClean="0">
                <a:latin typeface="Arial" pitchFamily="34" charset="0"/>
                <a:cs typeface="Arial" pitchFamily="34" charset="0"/>
              </a:rPr>
              <a:t>Combines ethnography with prototyping</a:t>
            </a:r>
          </a:p>
          <a:p>
            <a:pPr eaLnBrk="1" hangingPunct="1">
              <a:lnSpc>
                <a:spcPct val="90000"/>
              </a:lnSpc>
              <a:buFont typeface="Wingdings" pitchFamily="2" charset="2"/>
              <a:buChar char="²"/>
            </a:pPr>
            <a:r>
              <a:rPr lang="en-GB" smtClean="0">
                <a:latin typeface="Arial" pitchFamily="34" charset="0"/>
                <a:cs typeface="Arial" pitchFamily="34" charset="0"/>
              </a:rPr>
              <a:t>Prototype development results in unanswered questions which focus the ethnographic analysis.</a:t>
            </a:r>
          </a:p>
          <a:p>
            <a:pPr eaLnBrk="1" hangingPunct="1">
              <a:lnSpc>
                <a:spcPct val="90000"/>
              </a:lnSpc>
              <a:buFont typeface="Wingdings" pitchFamily="2" charset="2"/>
              <a:buChar char="²"/>
            </a:pPr>
            <a:r>
              <a:rPr lang="en-GB" smtClean="0">
                <a:latin typeface="Arial" pitchFamily="34" charset="0"/>
                <a:cs typeface="Arial" pitchFamily="34" charset="0"/>
              </a:rPr>
              <a:t>The problem with ethnography is that it studies existing practices which may have some historical basis which is no longer relevant.</a:t>
            </a:r>
          </a:p>
        </p:txBody>
      </p:sp>
      <p:sp>
        <p:nvSpPr>
          <p:cNvPr id="70660" name="Slide Number Placeholder 3"/>
          <p:cNvSpPr>
            <a:spLocks noGrp="1"/>
          </p:cNvSpPr>
          <p:nvPr>
            <p:ph type="sldNum" sz="quarter" idx="12"/>
          </p:nvPr>
        </p:nvSpPr>
        <p:spPr bwMode="auto">
          <a:noFill/>
          <a:ln>
            <a:miter lim="800000"/>
            <a:headEnd/>
            <a:tailEnd/>
          </a:ln>
        </p:spPr>
        <p:txBody>
          <a:bodyPr/>
          <a:lstStyle/>
          <a:p>
            <a:fld id="{361E6887-11C6-4494-B1C1-47ED5708208F}" type="slidenum">
              <a:rPr lang="ar-SA"/>
              <a:pPr/>
              <a:t>67</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70662" name="Line 6"/>
          <p:cNvSpPr>
            <a:spLocks noChangeShapeType="1"/>
          </p:cNvSpPr>
          <p:nvPr/>
        </p:nvSpPr>
        <p:spPr bwMode="auto">
          <a:xfrm flipH="1">
            <a:off x="107950" y="115888"/>
            <a:ext cx="8785225" cy="6605587"/>
          </a:xfrm>
          <a:prstGeom prst="line">
            <a:avLst/>
          </a:prstGeom>
          <a:noFill/>
          <a:ln w="9525">
            <a:solidFill>
              <a:srgbClr val="FF6600"/>
            </a:solidFill>
            <a:round/>
            <a:headEnd/>
            <a:tailEnd/>
          </a:ln>
        </p:spPr>
        <p:txBody>
          <a:bodyPr/>
          <a:lstStyle/>
          <a:p>
            <a:endParaRPr lang="en-US"/>
          </a:p>
        </p:txBody>
      </p:sp>
      <p:sp>
        <p:nvSpPr>
          <p:cNvPr id="70663" name="Line 7"/>
          <p:cNvSpPr>
            <a:spLocks noChangeShapeType="1"/>
          </p:cNvSpPr>
          <p:nvPr/>
        </p:nvSpPr>
        <p:spPr bwMode="auto">
          <a:xfrm>
            <a:off x="107950" y="115888"/>
            <a:ext cx="8578850" cy="6605587"/>
          </a:xfrm>
          <a:prstGeom prst="line">
            <a:avLst/>
          </a:prstGeom>
          <a:noFill/>
          <a:ln w="9525">
            <a:solidFill>
              <a:srgbClr val="FF66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latin typeface="Arial" pitchFamily="34" charset="0"/>
                <a:cs typeface="Arial" pitchFamily="34" charset="0"/>
              </a:rPr>
              <a:t>Ethnography and prototyping for requirements analysis</a:t>
            </a:r>
            <a:r>
              <a:rPr lang="en-GB" smtClean="0">
                <a:latin typeface="Arial" pitchFamily="34" charset="0"/>
                <a:cs typeface="Arial" pitchFamily="34" charset="0"/>
              </a:rPr>
              <a:t> </a:t>
            </a:r>
            <a:endParaRPr lang="en-US" smtClean="0">
              <a:latin typeface="Arial" pitchFamily="34" charset="0"/>
              <a:cs typeface="Arial" pitchFamily="34" charset="0"/>
            </a:endParaRPr>
          </a:p>
        </p:txBody>
      </p:sp>
      <p:pic>
        <p:nvPicPr>
          <p:cNvPr id="71683" name="Picture 3" descr="4.16 Ethno-prototyping.eps"/>
          <p:cNvPicPr>
            <a:picLocks noChangeAspect="1"/>
          </p:cNvPicPr>
          <p:nvPr/>
        </p:nvPicPr>
        <p:blipFill>
          <a:blip r:embed="rId2"/>
          <a:srcRect/>
          <a:stretch>
            <a:fillRect/>
          </a:stretch>
        </p:blipFill>
        <p:spPr bwMode="auto">
          <a:xfrm>
            <a:off x="1143000" y="2819400"/>
            <a:ext cx="7394575" cy="1936750"/>
          </a:xfrm>
          <a:prstGeom prst="rect">
            <a:avLst/>
          </a:prstGeom>
          <a:noFill/>
          <a:ln w="9525">
            <a:noFill/>
            <a:miter lim="800000"/>
            <a:headEnd/>
            <a:tailEnd/>
          </a:ln>
        </p:spPr>
      </p:pic>
      <p:sp>
        <p:nvSpPr>
          <p:cNvPr id="71684" name="Slide Number Placeholder 4"/>
          <p:cNvSpPr>
            <a:spLocks noGrp="1"/>
          </p:cNvSpPr>
          <p:nvPr>
            <p:ph type="sldNum" sz="quarter" idx="12"/>
          </p:nvPr>
        </p:nvSpPr>
        <p:spPr bwMode="auto">
          <a:noFill/>
          <a:ln>
            <a:miter lim="800000"/>
            <a:headEnd/>
            <a:tailEnd/>
          </a:ln>
        </p:spPr>
        <p:txBody>
          <a:bodyPr/>
          <a:lstStyle/>
          <a:p>
            <a:fld id="{B4193CED-617B-45C8-9452-E8FA7FE1BD97}" type="slidenum">
              <a:rPr lang="ar-SA"/>
              <a:pPr/>
              <a:t>68</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71686" name="Line 6"/>
          <p:cNvSpPr>
            <a:spLocks noChangeShapeType="1"/>
          </p:cNvSpPr>
          <p:nvPr/>
        </p:nvSpPr>
        <p:spPr bwMode="auto">
          <a:xfrm flipH="1">
            <a:off x="107950" y="115888"/>
            <a:ext cx="8785225" cy="6605587"/>
          </a:xfrm>
          <a:prstGeom prst="line">
            <a:avLst/>
          </a:prstGeom>
          <a:noFill/>
          <a:ln w="9525">
            <a:solidFill>
              <a:srgbClr val="FF6600"/>
            </a:solidFill>
            <a:round/>
            <a:headEnd/>
            <a:tailEnd/>
          </a:ln>
        </p:spPr>
        <p:txBody>
          <a:bodyPr/>
          <a:lstStyle/>
          <a:p>
            <a:endParaRPr lang="en-US"/>
          </a:p>
        </p:txBody>
      </p:sp>
      <p:sp>
        <p:nvSpPr>
          <p:cNvPr id="71687" name="Line 7"/>
          <p:cNvSpPr>
            <a:spLocks noChangeShapeType="1"/>
          </p:cNvSpPr>
          <p:nvPr/>
        </p:nvSpPr>
        <p:spPr bwMode="auto">
          <a:xfrm>
            <a:off x="107950" y="115888"/>
            <a:ext cx="8578850" cy="6605587"/>
          </a:xfrm>
          <a:prstGeom prst="line">
            <a:avLst/>
          </a:prstGeom>
          <a:noFill/>
          <a:ln w="9525">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lIns="90487" tIns="44450" rIns="90487" bIns="44450"/>
          <a:lstStyle/>
          <a:p>
            <a:pPr eaLnBrk="1" hangingPunct="1"/>
            <a:r>
              <a:rPr lang="en-GB" smtClean="0">
                <a:latin typeface="Arial" pitchFamily="34" charset="0"/>
                <a:cs typeface="Arial" pitchFamily="34" charset="0"/>
              </a:rPr>
              <a:t>Requirements validation</a:t>
            </a:r>
          </a:p>
        </p:txBody>
      </p:sp>
      <p:sp>
        <p:nvSpPr>
          <p:cNvPr id="72707" name="Rectangle 3"/>
          <p:cNvSpPr>
            <a:spLocks noGrp="1" noChangeArrowheads="1"/>
          </p:cNvSpPr>
          <p:nvPr>
            <p:ph type="body"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buFont typeface="Wingdings" pitchFamily="2" charset="2"/>
              <a:buChar char="²"/>
            </a:pPr>
            <a:r>
              <a:rPr lang="en-GB" smtClean="0">
                <a:latin typeface="Arial" pitchFamily="34" charset="0"/>
                <a:cs typeface="Arial" pitchFamily="34" charset="0"/>
              </a:rPr>
              <a:t>Concerned with demonstrating that the requirements define the system that the customer really wants.</a:t>
            </a:r>
          </a:p>
          <a:p>
            <a:pPr eaLnBrk="1" hangingPunct="1">
              <a:buFont typeface="Wingdings" pitchFamily="2" charset="2"/>
              <a:buChar char="²"/>
            </a:pPr>
            <a:r>
              <a:rPr lang="en-GB" smtClean="0">
                <a:latin typeface="Arial" pitchFamily="34" charset="0"/>
                <a:cs typeface="Arial" pitchFamily="34" charset="0"/>
              </a:rPr>
              <a:t>Requirements error costs are high so validation is very important</a:t>
            </a:r>
          </a:p>
          <a:p>
            <a:pPr lvl="1" eaLnBrk="1" hangingPunct="1">
              <a:buFont typeface="Wingdings" pitchFamily="2" charset="2"/>
              <a:buChar char="§"/>
            </a:pPr>
            <a:r>
              <a:rPr lang="en-GB" smtClean="0">
                <a:latin typeface="Arial" pitchFamily="34" charset="0"/>
                <a:cs typeface="Arial" pitchFamily="34" charset="0"/>
              </a:rPr>
              <a:t>Fixing a requirements error after delivery may cost up to 100 times the cost of fixing an implementation error.</a:t>
            </a:r>
          </a:p>
        </p:txBody>
      </p:sp>
      <p:sp>
        <p:nvSpPr>
          <p:cNvPr id="72708" name="Slide Number Placeholder 3"/>
          <p:cNvSpPr>
            <a:spLocks noGrp="1"/>
          </p:cNvSpPr>
          <p:nvPr>
            <p:ph type="sldNum" sz="quarter" idx="12"/>
          </p:nvPr>
        </p:nvSpPr>
        <p:spPr bwMode="auto">
          <a:noFill/>
          <a:ln>
            <a:miter lim="800000"/>
            <a:headEnd/>
            <a:tailEnd/>
          </a:ln>
        </p:spPr>
        <p:txBody>
          <a:bodyPr/>
          <a:lstStyle/>
          <a:p>
            <a:fld id="{14CE3F9F-0895-4FE0-8A4C-5A2032226FCD}" type="slidenum">
              <a:rPr lang="ar-SA"/>
              <a:pPr/>
              <a:t>69</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2800" dirty="0" smtClean="0">
                <a:latin typeface="Arial" pitchFamily="34" charset="0"/>
                <a:cs typeface="Arial" pitchFamily="34" charset="0"/>
              </a:rPr>
              <a:t>User and system requirements</a:t>
            </a:r>
            <a:r>
              <a:rPr lang="en-GB" sz="2800" dirty="0" smtClean="0">
                <a:latin typeface="Arial" pitchFamily="34" charset="0"/>
                <a:cs typeface="Arial" pitchFamily="34" charset="0"/>
              </a:rPr>
              <a:t> </a:t>
            </a:r>
            <a:endParaRPr lang="en-US" sz="2800" dirty="0" smtClean="0">
              <a:latin typeface="Arial" pitchFamily="34" charset="0"/>
              <a:cs typeface="Arial" pitchFamily="34" charset="0"/>
            </a:endParaRPr>
          </a:p>
        </p:txBody>
      </p:sp>
      <p:pic>
        <p:nvPicPr>
          <p:cNvPr id="12291" name="Picture 3" descr="4.1 UserSysReqs.eps"/>
          <p:cNvPicPr>
            <a:picLocks noChangeAspect="1"/>
          </p:cNvPicPr>
          <p:nvPr/>
        </p:nvPicPr>
        <p:blipFill>
          <a:blip r:embed="rId2"/>
          <a:srcRect/>
          <a:stretch>
            <a:fillRect/>
          </a:stretch>
        </p:blipFill>
        <p:spPr bwMode="auto">
          <a:xfrm>
            <a:off x="1143000" y="1625600"/>
            <a:ext cx="6553200" cy="4851400"/>
          </a:xfrm>
          <a:prstGeom prst="rect">
            <a:avLst/>
          </a:prstGeom>
          <a:noFill/>
          <a:ln w="9525">
            <a:noFill/>
            <a:miter lim="800000"/>
            <a:headEnd/>
            <a:tailEnd/>
          </a:ln>
        </p:spPr>
      </p:pic>
      <p:sp>
        <p:nvSpPr>
          <p:cNvPr id="12292" name="Slide Number Placeholder 4"/>
          <p:cNvSpPr>
            <a:spLocks noGrp="1"/>
          </p:cNvSpPr>
          <p:nvPr>
            <p:ph type="sldNum" sz="quarter" idx="12"/>
          </p:nvPr>
        </p:nvSpPr>
        <p:spPr bwMode="auto">
          <a:noFill/>
          <a:ln>
            <a:miter lim="800000"/>
            <a:headEnd/>
            <a:tailEnd/>
          </a:ln>
        </p:spPr>
        <p:txBody>
          <a:bodyPr/>
          <a:lstStyle/>
          <a:p>
            <a:fld id="{02D4560A-075F-43CA-868C-A594C5278E11}" type="slidenum">
              <a:rPr lang="ar-SA"/>
              <a:pPr/>
              <a:t>7</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lIns="90487" tIns="44450" rIns="90487" bIns="44450"/>
          <a:lstStyle/>
          <a:p>
            <a:pPr eaLnBrk="1" hangingPunct="1"/>
            <a:r>
              <a:rPr lang="en-GB" smtClean="0">
                <a:latin typeface="Arial" pitchFamily="34" charset="0"/>
                <a:cs typeface="Arial" pitchFamily="34" charset="0"/>
              </a:rPr>
              <a:t>Requirements checking</a:t>
            </a:r>
          </a:p>
        </p:txBody>
      </p:sp>
      <p:sp>
        <p:nvSpPr>
          <p:cNvPr id="73731" name="Rectangle 3"/>
          <p:cNvSpPr>
            <a:spLocks noGrp="1" noChangeArrowheads="1"/>
          </p:cNvSpPr>
          <p:nvPr>
            <p:ph type="body"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buFont typeface="Wingdings" pitchFamily="2" charset="2"/>
              <a:buChar char="²"/>
            </a:pPr>
            <a:r>
              <a:rPr lang="en-GB" smtClean="0">
                <a:solidFill>
                  <a:srgbClr val="FF0000"/>
                </a:solidFill>
                <a:latin typeface="Arial" pitchFamily="34" charset="0"/>
                <a:cs typeface="Arial" pitchFamily="34" charset="0"/>
              </a:rPr>
              <a:t>Validity</a:t>
            </a:r>
            <a:r>
              <a:rPr lang="en-GB" smtClean="0">
                <a:latin typeface="Arial" pitchFamily="34" charset="0"/>
                <a:cs typeface="Arial" pitchFamily="34" charset="0"/>
              </a:rPr>
              <a:t>. Does the system provide the functions which best support the customer’s needs?</a:t>
            </a:r>
          </a:p>
          <a:p>
            <a:pPr eaLnBrk="1" hangingPunct="1">
              <a:buFont typeface="Wingdings" pitchFamily="2" charset="2"/>
              <a:buChar char="²"/>
            </a:pPr>
            <a:r>
              <a:rPr lang="en-GB" smtClean="0">
                <a:solidFill>
                  <a:srgbClr val="FF0000"/>
                </a:solidFill>
                <a:latin typeface="Arial" pitchFamily="34" charset="0"/>
                <a:cs typeface="Arial" pitchFamily="34" charset="0"/>
              </a:rPr>
              <a:t>Consistency</a:t>
            </a:r>
            <a:r>
              <a:rPr lang="en-GB" smtClean="0">
                <a:latin typeface="Arial" pitchFamily="34" charset="0"/>
                <a:cs typeface="Arial" pitchFamily="34" charset="0"/>
              </a:rPr>
              <a:t>. Are there any requirements conflicts?</a:t>
            </a:r>
          </a:p>
          <a:p>
            <a:pPr eaLnBrk="1" hangingPunct="1">
              <a:buFont typeface="Wingdings" pitchFamily="2" charset="2"/>
              <a:buChar char="²"/>
            </a:pPr>
            <a:r>
              <a:rPr lang="en-GB" smtClean="0">
                <a:solidFill>
                  <a:srgbClr val="FF0000"/>
                </a:solidFill>
                <a:latin typeface="Arial" pitchFamily="34" charset="0"/>
                <a:cs typeface="Arial" pitchFamily="34" charset="0"/>
              </a:rPr>
              <a:t>Completeness</a:t>
            </a:r>
            <a:r>
              <a:rPr lang="en-GB" smtClean="0">
                <a:latin typeface="Arial" pitchFamily="34" charset="0"/>
                <a:cs typeface="Arial" pitchFamily="34" charset="0"/>
              </a:rPr>
              <a:t>. Are all functions required by the customer included?</a:t>
            </a:r>
          </a:p>
          <a:p>
            <a:pPr eaLnBrk="1" hangingPunct="1">
              <a:buFont typeface="Wingdings" pitchFamily="2" charset="2"/>
              <a:buChar char="²"/>
            </a:pPr>
            <a:r>
              <a:rPr lang="en-GB" smtClean="0">
                <a:solidFill>
                  <a:srgbClr val="FF0000"/>
                </a:solidFill>
                <a:latin typeface="Arial" pitchFamily="34" charset="0"/>
                <a:cs typeface="Arial" pitchFamily="34" charset="0"/>
              </a:rPr>
              <a:t>Realism</a:t>
            </a:r>
            <a:r>
              <a:rPr lang="en-GB" smtClean="0">
                <a:latin typeface="Arial" pitchFamily="34" charset="0"/>
                <a:cs typeface="Arial" pitchFamily="34" charset="0"/>
              </a:rPr>
              <a:t>. Can the requirements be implemented given available budget and technology</a:t>
            </a:r>
          </a:p>
          <a:p>
            <a:pPr eaLnBrk="1" hangingPunct="1">
              <a:buFont typeface="Wingdings" pitchFamily="2" charset="2"/>
              <a:buChar char="²"/>
            </a:pPr>
            <a:r>
              <a:rPr lang="en-GB" smtClean="0">
                <a:solidFill>
                  <a:srgbClr val="FF0000"/>
                </a:solidFill>
                <a:latin typeface="Arial" pitchFamily="34" charset="0"/>
                <a:cs typeface="Arial" pitchFamily="34" charset="0"/>
              </a:rPr>
              <a:t>Verifiability</a:t>
            </a:r>
            <a:r>
              <a:rPr lang="en-GB" smtClean="0">
                <a:latin typeface="Arial" pitchFamily="34" charset="0"/>
                <a:cs typeface="Arial" pitchFamily="34" charset="0"/>
              </a:rPr>
              <a:t>. Can the requirements be checked?</a:t>
            </a:r>
          </a:p>
        </p:txBody>
      </p:sp>
      <p:sp>
        <p:nvSpPr>
          <p:cNvPr id="73732" name="Slide Number Placeholder 3"/>
          <p:cNvSpPr>
            <a:spLocks noGrp="1"/>
          </p:cNvSpPr>
          <p:nvPr>
            <p:ph type="sldNum" sz="quarter" idx="12"/>
          </p:nvPr>
        </p:nvSpPr>
        <p:spPr bwMode="auto">
          <a:noFill/>
          <a:ln>
            <a:miter lim="800000"/>
            <a:headEnd/>
            <a:tailEnd/>
          </a:ln>
        </p:spPr>
        <p:txBody>
          <a:bodyPr/>
          <a:lstStyle/>
          <a:p>
            <a:fld id="{BF85C0F9-EAF2-453C-89F4-E924D0078129}" type="slidenum">
              <a:rPr lang="ar-SA"/>
              <a:pPr/>
              <a:t>70</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266700"/>
            <a:ext cx="8305800" cy="1104900"/>
          </a:xfrm>
        </p:spPr>
        <p:txBody>
          <a:bodyPr/>
          <a:lstStyle/>
          <a:p>
            <a:pPr eaLnBrk="1" hangingPunct="1"/>
            <a:r>
              <a:rPr lang="en-GB" smtClean="0">
                <a:latin typeface="Arial" pitchFamily="34" charset="0"/>
                <a:cs typeface="Arial" pitchFamily="34" charset="0"/>
              </a:rPr>
              <a:t>Requirements validation techniques</a:t>
            </a:r>
          </a:p>
        </p:txBody>
      </p:sp>
      <p:sp>
        <p:nvSpPr>
          <p:cNvPr id="7475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Char char="²"/>
            </a:pPr>
            <a:r>
              <a:rPr lang="en-GB" smtClean="0">
                <a:latin typeface="Arial" pitchFamily="34" charset="0"/>
                <a:cs typeface="Arial" pitchFamily="34" charset="0"/>
              </a:rPr>
              <a:t>Requirements reviews</a:t>
            </a:r>
          </a:p>
          <a:p>
            <a:pPr lvl="1" eaLnBrk="1" hangingPunct="1">
              <a:lnSpc>
                <a:spcPct val="90000"/>
              </a:lnSpc>
              <a:buFont typeface="Wingdings" pitchFamily="2" charset="2"/>
              <a:buChar char="§"/>
            </a:pPr>
            <a:r>
              <a:rPr lang="en-GB" smtClean="0">
                <a:latin typeface="Arial" pitchFamily="34" charset="0"/>
                <a:cs typeface="Arial" pitchFamily="34" charset="0"/>
              </a:rPr>
              <a:t>Systematic manual analysis of the requirements.</a:t>
            </a:r>
          </a:p>
          <a:p>
            <a:pPr eaLnBrk="1" hangingPunct="1">
              <a:lnSpc>
                <a:spcPct val="90000"/>
              </a:lnSpc>
              <a:buFont typeface="Wingdings" pitchFamily="2" charset="2"/>
              <a:buChar char="²"/>
            </a:pPr>
            <a:r>
              <a:rPr lang="en-GB" smtClean="0">
                <a:latin typeface="Arial" pitchFamily="34" charset="0"/>
                <a:cs typeface="Arial" pitchFamily="34" charset="0"/>
              </a:rPr>
              <a:t>Prototyping</a:t>
            </a:r>
          </a:p>
          <a:p>
            <a:pPr lvl="1" eaLnBrk="1" hangingPunct="1">
              <a:lnSpc>
                <a:spcPct val="90000"/>
              </a:lnSpc>
              <a:buFont typeface="Wingdings" pitchFamily="2" charset="2"/>
              <a:buChar char="§"/>
            </a:pPr>
            <a:r>
              <a:rPr lang="en-GB" smtClean="0">
                <a:latin typeface="Arial" pitchFamily="34" charset="0"/>
                <a:cs typeface="Arial" pitchFamily="34" charset="0"/>
              </a:rPr>
              <a:t>Using an executable model of the system to check requirements. Covered in Chapter 2.</a:t>
            </a:r>
          </a:p>
          <a:p>
            <a:pPr eaLnBrk="1" hangingPunct="1">
              <a:lnSpc>
                <a:spcPct val="90000"/>
              </a:lnSpc>
              <a:buFont typeface="Wingdings" pitchFamily="2" charset="2"/>
              <a:buChar char="²"/>
            </a:pPr>
            <a:r>
              <a:rPr lang="en-GB" smtClean="0">
                <a:latin typeface="Arial" pitchFamily="34" charset="0"/>
                <a:cs typeface="Arial" pitchFamily="34" charset="0"/>
              </a:rPr>
              <a:t>Test-case generation</a:t>
            </a:r>
          </a:p>
          <a:p>
            <a:pPr lvl="1" eaLnBrk="1" hangingPunct="1">
              <a:lnSpc>
                <a:spcPct val="90000"/>
              </a:lnSpc>
              <a:buFont typeface="Wingdings" pitchFamily="2" charset="2"/>
              <a:buChar char="§"/>
            </a:pPr>
            <a:r>
              <a:rPr lang="en-GB" smtClean="0">
                <a:latin typeface="Arial" pitchFamily="34" charset="0"/>
                <a:cs typeface="Arial" pitchFamily="34" charset="0"/>
              </a:rPr>
              <a:t>Developing tests for requirements to check testability.</a:t>
            </a:r>
          </a:p>
          <a:p>
            <a:pPr eaLnBrk="1" hangingPunct="1">
              <a:lnSpc>
                <a:spcPct val="90000"/>
              </a:lnSpc>
              <a:buFont typeface="Zapf Dingbats"/>
              <a:buNone/>
            </a:pPr>
            <a:endParaRPr lang="en-GB" smtClean="0">
              <a:latin typeface="Arial" pitchFamily="34" charset="0"/>
              <a:cs typeface="Arial" pitchFamily="34" charset="0"/>
            </a:endParaRPr>
          </a:p>
        </p:txBody>
      </p:sp>
      <p:sp>
        <p:nvSpPr>
          <p:cNvPr id="74756" name="Slide Number Placeholder 3"/>
          <p:cNvSpPr>
            <a:spLocks noGrp="1"/>
          </p:cNvSpPr>
          <p:nvPr>
            <p:ph type="sldNum" sz="quarter" idx="12"/>
          </p:nvPr>
        </p:nvSpPr>
        <p:spPr bwMode="auto">
          <a:noFill/>
          <a:ln>
            <a:miter lim="800000"/>
            <a:headEnd/>
            <a:tailEnd/>
          </a:ln>
        </p:spPr>
        <p:txBody>
          <a:bodyPr/>
          <a:lstStyle/>
          <a:p>
            <a:fld id="{ABDC7494-D51D-4991-BB08-06961797A692}" type="slidenum">
              <a:rPr lang="ar-SA"/>
              <a:pPr/>
              <a:t>71</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lIns="90487" tIns="44450" rIns="90487" bIns="44450"/>
          <a:lstStyle/>
          <a:p>
            <a:pPr eaLnBrk="1" hangingPunct="1"/>
            <a:r>
              <a:rPr lang="en-GB" smtClean="0">
                <a:latin typeface="Arial" pitchFamily="34" charset="0"/>
                <a:cs typeface="Arial" pitchFamily="34" charset="0"/>
              </a:rPr>
              <a:t>Requirements reviews</a:t>
            </a:r>
          </a:p>
        </p:txBody>
      </p:sp>
      <p:sp>
        <p:nvSpPr>
          <p:cNvPr id="75779" name="Rectangle 3"/>
          <p:cNvSpPr>
            <a:spLocks noGrp="1" noChangeArrowheads="1"/>
          </p:cNvSpPr>
          <p:nvPr>
            <p:ph type="body"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buFont typeface="Wingdings" pitchFamily="2" charset="2"/>
              <a:buChar char="²"/>
            </a:pPr>
            <a:r>
              <a:rPr lang="en-GB" smtClean="0">
                <a:latin typeface="Arial" pitchFamily="34" charset="0"/>
                <a:cs typeface="Arial" pitchFamily="34" charset="0"/>
              </a:rPr>
              <a:t>Regular reviews should be held while the requirements definition is being formulated.</a:t>
            </a:r>
          </a:p>
          <a:p>
            <a:pPr eaLnBrk="1" hangingPunct="1">
              <a:buFont typeface="Wingdings" pitchFamily="2" charset="2"/>
              <a:buChar char="²"/>
            </a:pPr>
            <a:r>
              <a:rPr lang="en-GB" smtClean="0">
                <a:latin typeface="Arial" pitchFamily="34" charset="0"/>
                <a:cs typeface="Arial" pitchFamily="34" charset="0"/>
              </a:rPr>
              <a:t>Both client and contractor staff should be involved in reviews.</a:t>
            </a:r>
          </a:p>
          <a:p>
            <a:pPr eaLnBrk="1" hangingPunct="1">
              <a:buFont typeface="Wingdings" pitchFamily="2" charset="2"/>
              <a:buChar char="²"/>
            </a:pPr>
            <a:r>
              <a:rPr lang="en-GB" smtClean="0">
                <a:latin typeface="Arial" pitchFamily="34" charset="0"/>
                <a:cs typeface="Arial" pitchFamily="34" charset="0"/>
              </a:rPr>
              <a:t>Reviews may be formal (with completed documents) or informal. Good communications between developers, customers and users can resolve problems at an early stage.</a:t>
            </a:r>
          </a:p>
        </p:txBody>
      </p:sp>
      <p:sp>
        <p:nvSpPr>
          <p:cNvPr id="75780" name="Slide Number Placeholder 3"/>
          <p:cNvSpPr>
            <a:spLocks noGrp="1"/>
          </p:cNvSpPr>
          <p:nvPr>
            <p:ph type="sldNum" sz="quarter" idx="12"/>
          </p:nvPr>
        </p:nvSpPr>
        <p:spPr bwMode="auto">
          <a:noFill/>
          <a:ln>
            <a:miter lim="800000"/>
            <a:headEnd/>
            <a:tailEnd/>
          </a:ln>
        </p:spPr>
        <p:txBody>
          <a:bodyPr/>
          <a:lstStyle/>
          <a:p>
            <a:fld id="{0987717C-ED9D-42EB-AA7A-2FF37F88D638}" type="slidenum">
              <a:rPr lang="ar-SA"/>
              <a:pPr/>
              <a:t>72</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lIns="90487" tIns="44450" rIns="90487" bIns="44450"/>
          <a:lstStyle/>
          <a:p>
            <a:pPr eaLnBrk="1" hangingPunct="1"/>
            <a:r>
              <a:rPr lang="en-GB" smtClean="0">
                <a:latin typeface="Arial" pitchFamily="34" charset="0"/>
                <a:cs typeface="Arial" pitchFamily="34" charset="0"/>
              </a:rPr>
              <a:t>Review checks</a:t>
            </a:r>
          </a:p>
        </p:txBody>
      </p:sp>
      <p:sp>
        <p:nvSpPr>
          <p:cNvPr id="76803" name="Rectangle 3"/>
          <p:cNvSpPr>
            <a:spLocks noGrp="1" noChangeArrowheads="1"/>
          </p:cNvSpPr>
          <p:nvPr>
            <p:ph type="body" idx="1"/>
          </p:nvPr>
        </p:nvSpPr>
        <p:spPr bwMode="auto">
          <a:noFill/>
          <a:ln>
            <a:miter lim="800000"/>
            <a:headEnd/>
            <a:tailEnd/>
          </a:ln>
        </p:spPr>
        <p:txBody>
          <a:bodyPr vert="horz" wrap="square" lIns="90487" tIns="44450" rIns="90487" bIns="44450" numCol="1" anchor="t" anchorCtr="0" compatLnSpc="1">
            <a:prstTxWarp prst="textNoShape">
              <a:avLst/>
            </a:prstTxWarp>
          </a:bodyPr>
          <a:lstStyle/>
          <a:p>
            <a:pPr eaLnBrk="1" hangingPunct="1">
              <a:lnSpc>
                <a:spcPct val="90000"/>
              </a:lnSpc>
              <a:buFont typeface="Wingdings" pitchFamily="2" charset="2"/>
              <a:buChar char="²"/>
            </a:pPr>
            <a:r>
              <a:rPr lang="en-GB" smtClean="0">
                <a:solidFill>
                  <a:srgbClr val="FF0000"/>
                </a:solidFill>
                <a:latin typeface="Arial" pitchFamily="34" charset="0"/>
                <a:cs typeface="Arial" pitchFamily="34" charset="0"/>
              </a:rPr>
              <a:t>Verifiability</a:t>
            </a:r>
            <a:endParaRPr lang="en-GB" smtClean="0">
              <a:latin typeface="Arial" pitchFamily="34" charset="0"/>
              <a:cs typeface="Arial" pitchFamily="34" charset="0"/>
            </a:endParaRPr>
          </a:p>
          <a:p>
            <a:pPr lvl="1" eaLnBrk="1" hangingPunct="1">
              <a:lnSpc>
                <a:spcPct val="90000"/>
              </a:lnSpc>
              <a:buFont typeface="Wingdings" pitchFamily="2" charset="2"/>
              <a:buChar char="§"/>
            </a:pPr>
            <a:r>
              <a:rPr lang="en-GB" smtClean="0">
                <a:latin typeface="Arial" pitchFamily="34" charset="0"/>
                <a:cs typeface="Arial" pitchFamily="34" charset="0"/>
              </a:rPr>
              <a:t>Is the requirement realistically testable?</a:t>
            </a:r>
          </a:p>
          <a:p>
            <a:pPr eaLnBrk="1" hangingPunct="1">
              <a:lnSpc>
                <a:spcPct val="90000"/>
              </a:lnSpc>
              <a:buFont typeface="Wingdings" pitchFamily="2" charset="2"/>
              <a:buChar char="²"/>
            </a:pPr>
            <a:r>
              <a:rPr lang="en-GB" smtClean="0">
                <a:solidFill>
                  <a:srgbClr val="FF0000"/>
                </a:solidFill>
                <a:latin typeface="Arial" pitchFamily="34" charset="0"/>
                <a:cs typeface="Arial" pitchFamily="34" charset="0"/>
              </a:rPr>
              <a:t>Comprehensibility</a:t>
            </a:r>
            <a:endParaRPr lang="en-GB" smtClean="0">
              <a:latin typeface="Arial" pitchFamily="34" charset="0"/>
              <a:cs typeface="Arial" pitchFamily="34" charset="0"/>
            </a:endParaRPr>
          </a:p>
          <a:p>
            <a:pPr lvl="1" eaLnBrk="1" hangingPunct="1">
              <a:lnSpc>
                <a:spcPct val="90000"/>
              </a:lnSpc>
              <a:buFont typeface="Wingdings" pitchFamily="2" charset="2"/>
              <a:buChar char="§"/>
            </a:pPr>
            <a:r>
              <a:rPr lang="en-GB" smtClean="0">
                <a:latin typeface="Arial" pitchFamily="34" charset="0"/>
                <a:cs typeface="Arial" pitchFamily="34" charset="0"/>
              </a:rPr>
              <a:t>Is the requirement properly understood?</a:t>
            </a:r>
          </a:p>
          <a:p>
            <a:pPr eaLnBrk="1" hangingPunct="1">
              <a:lnSpc>
                <a:spcPct val="90000"/>
              </a:lnSpc>
              <a:buFont typeface="Wingdings" pitchFamily="2" charset="2"/>
              <a:buChar char="²"/>
            </a:pPr>
            <a:r>
              <a:rPr lang="en-GB" smtClean="0">
                <a:solidFill>
                  <a:srgbClr val="FF0000"/>
                </a:solidFill>
                <a:latin typeface="Arial" pitchFamily="34" charset="0"/>
                <a:cs typeface="Arial" pitchFamily="34" charset="0"/>
              </a:rPr>
              <a:t>Traceability</a:t>
            </a:r>
            <a:endParaRPr lang="en-GB" smtClean="0">
              <a:latin typeface="Arial" pitchFamily="34" charset="0"/>
              <a:cs typeface="Arial" pitchFamily="34" charset="0"/>
            </a:endParaRPr>
          </a:p>
          <a:p>
            <a:pPr lvl="1" eaLnBrk="1" hangingPunct="1">
              <a:lnSpc>
                <a:spcPct val="90000"/>
              </a:lnSpc>
              <a:buFont typeface="Wingdings" pitchFamily="2" charset="2"/>
              <a:buChar char="§"/>
            </a:pPr>
            <a:r>
              <a:rPr lang="en-GB" smtClean="0">
                <a:latin typeface="Arial" pitchFamily="34" charset="0"/>
                <a:cs typeface="Arial" pitchFamily="34" charset="0"/>
              </a:rPr>
              <a:t>Is the origin of the requirement clearly stated?</a:t>
            </a:r>
          </a:p>
          <a:p>
            <a:pPr eaLnBrk="1" hangingPunct="1">
              <a:lnSpc>
                <a:spcPct val="90000"/>
              </a:lnSpc>
              <a:buFont typeface="Wingdings" pitchFamily="2" charset="2"/>
              <a:buChar char="²"/>
            </a:pPr>
            <a:r>
              <a:rPr lang="en-GB" smtClean="0">
                <a:solidFill>
                  <a:srgbClr val="FF0000"/>
                </a:solidFill>
                <a:latin typeface="Arial" pitchFamily="34" charset="0"/>
                <a:cs typeface="Arial" pitchFamily="34" charset="0"/>
              </a:rPr>
              <a:t>Adaptability</a:t>
            </a:r>
            <a:endParaRPr lang="en-GB" smtClean="0">
              <a:latin typeface="Arial" pitchFamily="34" charset="0"/>
              <a:cs typeface="Arial" pitchFamily="34" charset="0"/>
            </a:endParaRPr>
          </a:p>
          <a:p>
            <a:pPr lvl="1" eaLnBrk="1" hangingPunct="1">
              <a:lnSpc>
                <a:spcPct val="90000"/>
              </a:lnSpc>
              <a:buFont typeface="Wingdings" pitchFamily="2" charset="2"/>
              <a:buChar char="§"/>
            </a:pPr>
            <a:r>
              <a:rPr lang="en-GB" smtClean="0">
                <a:latin typeface="Arial" pitchFamily="34" charset="0"/>
                <a:cs typeface="Arial" pitchFamily="34" charset="0"/>
              </a:rPr>
              <a:t>Can the requirement be changed without a large impact on other requirements?</a:t>
            </a:r>
          </a:p>
        </p:txBody>
      </p:sp>
      <p:sp>
        <p:nvSpPr>
          <p:cNvPr id="76804" name="Slide Number Placeholder 3"/>
          <p:cNvSpPr>
            <a:spLocks noGrp="1"/>
          </p:cNvSpPr>
          <p:nvPr>
            <p:ph type="sldNum" sz="quarter" idx="12"/>
          </p:nvPr>
        </p:nvSpPr>
        <p:spPr bwMode="auto">
          <a:noFill/>
          <a:ln>
            <a:miter lim="800000"/>
            <a:headEnd/>
            <a:tailEnd/>
          </a:ln>
        </p:spPr>
        <p:txBody>
          <a:bodyPr/>
          <a:lstStyle/>
          <a:p>
            <a:fld id="{7623BEF8-DCBE-4E3F-AFA5-11619068A67E}" type="slidenum">
              <a:rPr lang="ar-SA"/>
              <a:pPr/>
              <a:t>73</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GB" smtClean="0">
                <a:latin typeface="Arial" pitchFamily="34" charset="0"/>
                <a:cs typeface="Arial" pitchFamily="34" charset="0"/>
              </a:rPr>
              <a:t>Requirements management</a:t>
            </a:r>
          </a:p>
        </p:txBody>
      </p:sp>
      <p:sp>
        <p:nvSpPr>
          <p:cNvPr id="7782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GB" smtClean="0">
                <a:latin typeface="Arial" pitchFamily="34" charset="0"/>
                <a:cs typeface="Arial" pitchFamily="34" charset="0"/>
              </a:rPr>
              <a:t>Requirements management is the process of managing changing requirements during the requirements engineering process and system development.</a:t>
            </a:r>
          </a:p>
          <a:p>
            <a:pPr eaLnBrk="1" hangingPunct="1">
              <a:buFont typeface="Wingdings" pitchFamily="2" charset="2"/>
              <a:buChar char="²"/>
            </a:pPr>
            <a:r>
              <a:rPr lang="en-GB" smtClean="0">
                <a:latin typeface="Arial" pitchFamily="34" charset="0"/>
                <a:cs typeface="Arial" pitchFamily="34" charset="0"/>
              </a:rPr>
              <a:t>New requirements emerge as a system is being developed and after it has gone into use.</a:t>
            </a:r>
          </a:p>
          <a:p>
            <a:pPr eaLnBrk="1" hangingPunct="1">
              <a:buFont typeface="Wingdings" pitchFamily="2" charset="2"/>
              <a:buChar char="²"/>
            </a:pPr>
            <a:r>
              <a:rPr lang="en-US" smtClean="0">
                <a:latin typeface="Arial" pitchFamily="34" charset="0"/>
                <a:cs typeface="Arial" pitchFamily="34" charset="0"/>
              </a:rPr>
              <a:t>You need to keep track of individual requirements and maintain links between dependent requirements so that you can assess the impact of requirements changes. You need to establish a formal process for making change proposals and linking these to system requirements.</a:t>
            </a:r>
            <a:r>
              <a:rPr lang="en-GB" smtClean="0">
                <a:latin typeface="Arial" pitchFamily="34" charset="0"/>
                <a:cs typeface="Arial" pitchFamily="34" charset="0"/>
              </a:rPr>
              <a:t> </a:t>
            </a:r>
          </a:p>
        </p:txBody>
      </p:sp>
      <p:sp>
        <p:nvSpPr>
          <p:cNvPr id="77828" name="Slide Number Placeholder 3"/>
          <p:cNvSpPr>
            <a:spLocks noGrp="1"/>
          </p:cNvSpPr>
          <p:nvPr>
            <p:ph type="sldNum" sz="quarter" idx="12"/>
          </p:nvPr>
        </p:nvSpPr>
        <p:spPr bwMode="auto">
          <a:noFill/>
          <a:ln>
            <a:miter lim="800000"/>
            <a:headEnd/>
            <a:tailEnd/>
          </a:ln>
        </p:spPr>
        <p:txBody>
          <a:bodyPr/>
          <a:lstStyle/>
          <a:p>
            <a:fld id="{F1BCA126-1059-4474-9E0F-EF101BC83ADA}" type="slidenum">
              <a:rPr lang="ar-SA"/>
              <a:pPr/>
              <a:t>74</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latin typeface="Arial" pitchFamily="34" charset="0"/>
                <a:cs typeface="Arial" pitchFamily="34" charset="0"/>
              </a:rPr>
              <a:t>Changing requirements</a:t>
            </a:r>
          </a:p>
        </p:txBody>
      </p:sp>
      <p:sp>
        <p:nvSpPr>
          <p:cNvPr id="7885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smtClean="0">
                <a:latin typeface="Arial" pitchFamily="34" charset="0"/>
                <a:cs typeface="Arial" pitchFamily="34" charset="0"/>
              </a:rPr>
              <a:t>The business and technical environment of the system always changes after installation. </a:t>
            </a:r>
          </a:p>
          <a:p>
            <a:pPr lvl="1" eaLnBrk="1" hangingPunct="1">
              <a:buFont typeface="Wingdings" pitchFamily="2" charset="2"/>
              <a:buChar char="§"/>
            </a:pPr>
            <a:r>
              <a:rPr lang="en-US" smtClean="0">
                <a:latin typeface="Arial" pitchFamily="34" charset="0"/>
                <a:cs typeface="Arial" pitchFamily="34" charset="0"/>
              </a:rPr>
              <a:t>New hardware may be introduced, it may be necessary to interface the system with other systems, business priorities may change (with consequent changes in the system support required), and new legislation and regulations may be introduced that the system must necessarily abide by. </a:t>
            </a:r>
            <a:endParaRPr lang="en-GB" smtClean="0">
              <a:latin typeface="Arial" pitchFamily="34" charset="0"/>
              <a:cs typeface="Arial" pitchFamily="34" charset="0"/>
            </a:endParaRPr>
          </a:p>
          <a:p>
            <a:pPr eaLnBrk="1" hangingPunct="1">
              <a:buFont typeface="Wingdings" pitchFamily="2" charset="2"/>
              <a:buChar char="²"/>
            </a:pPr>
            <a:r>
              <a:rPr lang="en-US" smtClean="0">
                <a:latin typeface="Arial" pitchFamily="34" charset="0"/>
                <a:cs typeface="Arial" pitchFamily="34" charset="0"/>
              </a:rPr>
              <a:t>The people who pay for a system and the users of that system are rarely the same people. </a:t>
            </a:r>
          </a:p>
          <a:p>
            <a:pPr lvl="1" eaLnBrk="1" hangingPunct="1">
              <a:buFont typeface="Wingdings" pitchFamily="2" charset="2"/>
              <a:buChar char="§"/>
            </a:pPr>
            <a:r>
              <a:rPr lang="en-US" smtClean="0">
                <a:latin typeface="Arial" pitchFamily="34" charset="0"/>
                <a:cs typeface="Arial" pitchFamily="34" charset="0"/>
              </a:rPr>
              <a:t>System customers impose requirements because of organizational and budgetary constraints. These may conflict with end-user requirements and, after delivery, new features may have to be added for user support if the system is to meet its goals.</a:t>
            </a:r>
            <a:endParaRPr lang="en-GB" smtClean="0">
              <a:latin typeface="Arial" pitchFamily="34" charset="0"/>
              <a:cs typeface="Arial" pitchFamily="34" charset="0"/>
            </a:endParaRPr>
          </a:p>
          <a:p>
            <a:pPr eaLnBrk="1" hangingPunct="1">
              <a:buFont typeface="Wingdings" pitchFamily="2" charset="2"/>
              <a:buChar char="²"/>
            </a:pPr>
            <a:endParaRPr lang="en-GB" smtClean="0">
              <a:latin typeface="Arial" pitchFamily="34" charset="0"/>
              <a:cs typeface="Arial" pitchFamily="34" charset="0"/>
            </a:endParaRPr>
          </a:p>
          <a:p>
            <a:pPr eaLnBrk="1" hangingPunct="1">
              <a:buFont typeface="Wingdings" pitchFamily="2" charset="2"/>
              <a:buChar char="²"/>
            </a:pPr>
            <a:endParaRPr lang="en-US" smtClean="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78853" name="Slide Number Placeholder 4"/>
          <p:cNvSpPr>
            <a:spLocks noGrp="1"/>
          </p:cNvSpPr>
          <p:nvPr>
            <p:ph type="sldNum" sz="quarter" idx="12"/>
          </p:nvPr>
        </p:nvSpPr>
        <p:spPr bwMode="auto">
          <a:noFill/>
          <a:ln>
            <a:miter lim="800000"/>
            <a:headEnd/>
            <a:tailEnd/>
          </a:ln>
        </p:spPr>
        <p:txBody>
          <a:bodyPr/>
          <a:lstStyle/>
          <a:p>
            <a:fld id="{8E7BE5A7-D848-4B38-86CA-F142414DF6F7}" type="slidenum">
              <a:rPr lang="ar-SA"/>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latin typeface="Arial" pitchFamily="34" charset="0"/>
                <a:cs typeface="Arial" pitchFamily="34" charset="0"/>
              </a:rPr>
              <a:t>Changing requirements</a:t>
            </a:r>
          </a:p>
        </p:txBody>
      </p:sp>
      <p:sp>
        <p:nvSpPr>
          <p:cNvPr id="7987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smtClean="0">
                <a:latin typeface="Arial" pitchFamily="34" charset="0"/>
                <a:cs typeface="Arial" pitchFamily="34" charset="0"/>
              </a:rPr>
              <a:t>Large systems usually have a diverse user community, with many users having different requirements and priorities that may be conflicting or contradictory. </a:t>
            </a:r>
          </a:p>
          <a:p>
            <a:pPr lvl="1" eaLnBrk="1" hangingPunct="1">
              <a:buFont typeface="Wingdings" pitchFamily="2" charset="2"/>
              <a:buChar char="§"/>
            </a:pPr>
            <a:r>
              <a:rPr lang="en-US" smtClean="0">
                <a:latin typeface="Arial" pitchFamily="34" charset="0"/>
                <a:cs typeface="Arial" pitchFamily="34" charset="0"/>
              </a:rPr>
              <a:t>The final system requirements are inevitably a compromise between them and, with experience, it is often discovered that the balance of support given to different users has to be changed.</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79877" name="Slide Number Placeholder 4"/>
          <p:cNvSpPr>
            <a:spLocks noGrp="1"/>
          </p:cNvSpPr>
          <p:nvPr>
            <p:ph type="sldNum" sz="quarter" idx="12"/>
          </p:nvPr>
        </p:nvSpPr>
        <p:spPr bwMode="auto">
          <a:noFill/>
          <a:ln>
            <a:miter lim="800000"/>
            <a:headEnd/>
            <a:tailEnd/>
          </a:ln>
        </p:spPr>
        <p:txBody>
          <a:bodyPr/>
          <a:lstStyle/>
          <a:p>
            <a:fld id="{1BC95D61-FCC5-4947-84F7-1C4CCE620E07}" type="slidenum">
              <a:rPr lang="ar-SA"/>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latin typeface="Arial" pitchFamily="34" charset="0"/>
                <a:cs typeface="Arial" pitchFamily="34" charset="0"/>
              </a:rPr>
              <a:t>Requirements evolution</a:t>
            </a:r>
            <a:r>
              <a:rPr lang="en-GB" smtClean="0">
                <a:latin typeface="Arial" pitchFamily="34" charset="0"/>
                <a:cs typeface="Arial" pitchFamily="34" charset="0"/>
              </a:rPr>
              <a:t> </a:t>
            </a:r>
            <a:endParaRPr lang="en-US" smtClean="0">
              <a:latin typeface="Arial" pitchFamily="34" charset="0"/>
              <a:cs typeface="Arial" pitchFamily="34" charset="0"/>
            </a:endParaRPr>
          </a:p>
        </p:txBody>
      </p:sp>
      <p:pic>
        <p:nvPicPr>
          <p:cNvPr id="80899" name="Picture 3" descr="4.17 ReqEvolution.eps"/>
          <p:cNvPicPr>
            <a:picLocks noChangeAspect="1"/>
          </p:cNvPicPr>
          <p:nvPr/>
        </p:nvPicPr>
        <p:blipFill>
          <a:blip r:embed="rId2"/>
          <a:srcRect/>
          <a:stretch>
            <a:fillRect/>
          </a:stretch>
        </p:blipFill>
        <p:spPr bwMode="auto">
          <a:xfrm>
            <a:off x="2133600" y="2514600"/>
            <a:ext cx="5005388" cy="2514600"/>
          </a:xfrm>
          <a:prstGeom prst="rect">
            <a:avLst/>
          </a:prstGeom>
          <a:noFill/>
          <a:ln w="9525">
            <a:noFill/>
            <a:miter lim="800000"/>
            <a:headEnd/>
            <a:tailEnd/>
          </a:ln>
        </p:spPr>
      </p:pic>
      <p:sp>
        <p:nvSpPr>
          <p:cNvPr id="80900" name="Slide Number Placeholder 4"/>
          <p:cNvSpPr>
            <a:spLocks noGrp="1"/>
          </p:cNvSpPr>
          <p:nvPr>
            <p:ph type="sldNum" sz="quarter" idx="12"/>
          </p:nvPr>
        </p:nvSpPr>
        <p:spPr bwMode="auto">
          <a:noFill/>
          <a:ln>
            <a:miter lim="800000"/>
            <a:headEnd/>
            <a:tailEnd/>
          </a:ln>
        </p:spPr>
        <p:txBody>
          <a:bodyPr/>
          <a:lstStyle/>
          <a:p>
            <a:fld id="{7EE60DEE-B00E-4689-881C-2F2478D3B556}" type="slidenum">
              <a:rPr lang="ar-SA"/>
              <a:pPr/>
              <a:t>77</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smtClean="0">
                <a:latin typeface="Arial" pitchFamily="34" charset="0"/>
                <a:cs typeface="Arial" pitchFamily="34" charset="0"/>
              </a:rPr>
              <a:t>Requirements management planning</a:t>
            </a:r>
          </a:p>
        </p:txBody>
      </p:sp>
      <p:sp>
        <p:nvSpPr>
          <p:cNvPr id="81923" name="Content Placeholder 2"/>
          <p:cNvSpPr>
            <a:spLocks noGrp="1"/>
          </p:cNvSpPr>
          <p:nvPr>
            <p:ph idx="1"/>
          </p:nvPr>
        </p:nvSpPr>
        <p:spPr bwMode="auto">
          <a:xfrm>
            <a:off x="304800" y="1524000"/>
            <a:ext cx="86868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smtClean="0">
                <a:latin typeface="Arial" pitchFamily="34" charset="0"/>
                <a:cs typeface="Arial" pitchFamily="34" charset="0"/>
              </a:rPr>
              <a:t>Establishes the level of requirements management detail that is required.</a:t>
            </a:r>
          </a:p>
          <a:p>
            <a:pPr eaLnBrk="1" hangingPunct="1">
              <a:buFont typeface="Wingdings" pitchFamily="2" charset="2"/>
              <a:buChar char="²"/>
            </a:pPr>
            <a:r>
              <a:rPr lang="en-US" smtClean="0">
                <a:latin typeface="Arial" pitchFamily="34" charset="0"/>
                <a:cs typeface="Arial" pitchFamily="34" charset="0"/>
              </a:rPr>
              <a:t>Requirements management decisions:</a:t>
            </a:r>
          </a:p>
          <a:p>
            <a:pPr lvl="1" eaLnBrk="1" hangingPunct="1">
              <a:buFont typeface="Wingdings" pitchFamily="2" charset="2"/>
              <a:buChar char="§"/>
            </a:pPr>
            <a:r>
              <a:rPr lang="en-US" i="1" smtClean="0">
                <a:solidFill>
                  <a:srgbClr val="FF0000"/>
                </a:solidFill>
                <a:latin typeface="Arial" pitchFamily="34" charset="0"/>
                <a:cs typeface="Arial" pitchFamily="34" charset="0"/>
              </a:rPr>
              <a:t>Requirements identification</a:t>
            </a:r>
            <a:r>
              <a:rPr lang="en-US" smtClean="0">
                <a:solidFill>
                  <a:srgbClr val="FF0000"/>
                </a:solidFill>
                <a:latin typeface="Arial" pitchFamily="34" charset="0"/>
                <a:cs typeface="Arial" pitchFamily="34" charset="0"/>
              </a:rPr>
              <a:t> </a:t>
            </a:r>
            <a:r>
              <a:rPr lang="en-US" smtClean="0">
                <a:latin typeface="Arial" pitchFamily="34" charset="0"/>
                <a:cs typeface="Arial" pitchFamily="34" charset="0"/>
              </a:rPr>
              <a:t>Each requirement must be uniquely identified so that it can be cross-referenced with other requirements. </a:t>
            </a:r>
            <a:endParaRPr lang="en-GB" smtClean="0">
              <a:latin typeface="Arial" pitchFamily="34" charset="0"/>
              <a:cs typeface="Arial" pitchFamily="34" charset="0"/>
            </a:endParaRPr>
          </a:p>
          <a:p>
            <a:pPr lvl="1" eaLnBrk="1" hangingPunct="1">
              <a:buFont typeface="Wingdings" pitchFamily="2" charset="2"/>
              <a:buChar char="§"/>
            </a:pPr>
            <a:r>
              <a:rPr lang="en-US" i="1" smtClean="0">
                <a:solidFill>
                  <a:srgbClr val="FF0000"/>
                </a:solidFill>
                <a:latin typeface="Arial" pitchFamily="34" charset="0"/>
                <a:cs typeface="Arial" pitchFamily="34" charset="0"/>
              </a:rPr>
              <a:t>A change management process</a:t>
            </a:r>
            <a:r>
              <a:rPr lang="en-US" smtClean="0">
                <a:solidFill>
                  <a:srgbClr val="FF0000"/>
                </a:solidFill>
                <a:latin typeface="Arial" pitchFamily="34" charset="0"/>
                <a:cs typeface="Arial" pitchFamily="34" charset="0"/>
              </a:rPr>
              <a:t> </a:t>
            </a:r>
            <a:r>
              <a:rPr lang="en-US" smtClean="0">
                <a:latin typeface="Arial" pitchFamily="34" charset="0"/>
                <a:cs typeface="Arial" pitchFamily="34" charset="0"/>
              </a:rPr>
              <a:t>This is the set of activities that assess the impact and cost of changes. I discuss this process in more detail in the following section.</a:t>
            </a:r>
            <a:endParaRPr lang="en-GB" smtClean="0">
              <a:latin typeface="Arial" pitchFamily="34" charset="0"/>
              <a:cs typeface="Arial" pitchFamily="34" charset="0"/>
            </a:endParaRPr>
          </a:p>
          <a:p>
            <a:pPr lvl="1" eaLnBrk="1" hangingPunct="1">
              <a:buFont typeface="Wingdings" pitchFamily="2" charset="2"/>
              <a:buChar char="§"/>
            </a:pPr>
            <a:r>
              <a:rPr lang="en-US" i="1" smtClean="0">
                <a:solidFill>
                  <a:srgbClr val="FF0000"/>
                </a:solidFill>
                <a:latin typeface="Arial" pitchFamily="34" charset="0"/>
                <a:cs typeface="Arial" pitchFamily="34" charset="0"/>
              </a:rPr>
              <a:t>Traceability policies</a:t>
            </a:r>
            <a:r>
              <a:rPr lang="en-US" smtClean="0">
                <a:solidFill>
                  <a:srgbClr val="FF0000"/>
                </a:solidFill>
                <a:latin typeface="Arial" pitchFamily="34" charset="0"/>
                <a:cs typeface="Arial" pitchFamily="34" charset="0"/>
              </a:rPr>
              <a:t> </a:t>
            </a:r>
            <a:r>
              <a:rPr lang="en-US" smtClean="0">
                <a:latin typeface="Arial" pitchFamily="34" charset="0"/>
                <a:cs typeface="Arial" pitchFamily="34" charset="0"/>
              </a:rPr>
              <a:t>These policies define the relationships between each requirement and between the requirements and the system design that should be recorded. </a:t>
            </a:r>
            <a:endParaRPr lang="en-GB" smtClean="0">
              <a:latin typeface="Arial" pitchFamily="34" charset="0"/>
              <a:cs typeface="Arial" pitchFamily="34" charset="0"/>
            </a:endParaRPr>
          </a:p>
          <a:p>
            <a:pPr lvl="1" eaLnBrk="1" hangingPunct="1">
              <a:buFont typeface="Wingdings" pitchFamily="2" charset="2"/>
              <a:buChar char="§"/>
            </a:pPr>
            <a:r>
              <a:rPr lang="en-US" i="1" smtClean="0">
                <a:solidFill>
                  <a:srgbClr val="FF0000"/>
                </a:solidFill>
                <a:latin typeface="Arial" pitchFamily="34" charset="0"/>
                <a:cs typeface="Arial" pitchFamily="34" charset="0"/>
              </a:rPr>
              <a:t>Tool support</a:t>
            </a:r>
            <a:r>
              <a:rPr lang="en-US" smtClean="0">
                <a:solidFill>
                  <a:srgbClr val="FF0000"/>
                </a:solidFill>
                <a:latin typeface="Arial" pitchFamily="34" charset="0"/>
                <a:cs typeface="Arial" pitchFamily="34" charset="0"/>
              </a:rPr>
              <a:t> </a:t>
            </a:r>
            <a:r>
              <a:rPr lang="en-US" smtClean="0">
                <a:latin typeface="Arial" pitchFamily="34" charset="0"/>
                <a:cs typeface="Arial" pitchFamily="34" charset="0"/>
              </a:rPr>
              <a:t>Tools that may be used range from specialist requirements management systems to spreadsheets and simple database systems.</a:t>
            </a:r>
            <a:endParaRPr lang="en-GB" smtClean="0">
              <a:latin typeface="Arial" pitchFamily="34" charset="0"/>
              <a:cs typeface="Arial" pitchFamily="34" charset="0"/>
            </a:endParaRPr>
          </a:p>
          <a:p>
            <a:pPr eaLnBrk="1" hangingPunct="1">
              <a:buFont typeface="Wingdings" pitchFamily="2" charset="2"/>
              <a:buChar char="²"/>
            </a:pPr>
            <a:endParaRPr lang="en-US" smtClean="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81925" name="Slide Number Placeholder 4"/>
          <p:cNvSpPr>
            <a:spLocks noGrp="1"/>
          </p:cNvSpPr>
          <p:nvPr>
            <p:ph type="sldNum" sz="quarter" idx="12"/>
          </p:nvPr>
        </p:nvSpPr>
        <p:spPr bwMode="auto">
          <a:noFill/>
          <a:ln>
            <a:miter lim="800000"/>
            <a:headEnd/>
            <a:tailEnd/>
          </a:ln>
        </p:spPr>
        <p:txBody>
          <a:bodyPr/>
          <a:lstStyle/>
          <a:p>
            <a:fld id="{1E0FFAF3-43CD-4F6E-896D-4C701708A5DD}" type="slidenum">
              <a:rPr lang="ar-SA"/>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latin typeface="Arial" pitchFamily="34" charset="0"/>
                <a:cs typeface="Arial" pitchFamily="34" charset="0"/>
              </a:rPr>
              <a:t>Requirements change management</a:t>
            </a:r>
          </a:p>
        </p:txBody>
      </p:sp>
      <p:sp>
        <p:nvSpPr>
          <p:cNvPr id="8294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smtClean="0">
                <a:latin typeface="Arial" pitchFamily="34" charset="0"/>
                <a:cs typeface="Arial" pitchFamily="34" charset="0"/>
              </a:rPr>
              <a:t>Deciding if a requirements change should be accepted</a:t>
            </a:r>
          </a:p>
          <a:p>
            <a:pPr lvl="1" eaLnBrk="1" hangingPunct="1">
              <a:buFont typeface="Wingdings" pitchFamily="2" charset="2"/>
              <a:buChar char="§"/>
            </a:pPr>
            <a:r>
              <a:rPr lang="en-US" i="1" smtClean="0">
                <a:solidFill>
                  <a:srgbClr val="FF0000"/>
                </a:solidFill>
                <a:latin typeface="Arial" pitchFamily="34" charset="0"/>
                <a:cs typeface="Arial" pitchFamily="34" charset="0"/>
              </a:rPr>
              <a:t>Problem analysis and change specification</a:t>
            </a:r>
            <a:r>
              <a:rPr lang="en-US" smtClean="0">
                <a:solidFill>
                  <a:srgbClr val="FF0000"/>
                </a:solidFill>
                <a:latin typeface="Arial" pitchFamily="34" charset="0"/>
                <a:cs typeface="Arial" pitchFamily="34" charset="0"/>
              </a:rPr>
              <a:t> </a:t>
            </a:r>
          </a:p>
          <a:p>
            <a:pPr lvl="2" eaLnBrk="1" hangingPunct="1"/>
            <a:r>
              <a:rPr lang="en-US" smtClean="0">
                <a:latin typeface="Arial" pitchFamily="34" charset="0"/>
                <a:cs typeface="Arial" pitchFamily="34" charset="0"/>
              </a:rPr>
              <a:t>During this stage, the problem or the change proposal is analyzed to check that it is valid. This analysis is fed back to the change requestor who may respond with a more specific requirements change proposal, or decide to withdraw the request.</a:t>
            </a:r>
            <a:endParaRPr lang="en-GB" smtClean="0">
              <a:latin typeface="Arial" pitchFamily="34" charset="0"/>
              <a:cs typeface="Arial" pitchFamily="34" charset="0"/>
            </a:endParaRPr>
          </a:p>
          <a:p>
            <a:pPr lvl="1" eaLnBrk="1" hangingPunct="1">
              <a:buFont typeface="Wingdings" pitchFamily="2" charset="2"/>
              <a:buChar char="§"/>
            </a:pPr>
            <a:r>
              <a:rPr lang="en-US" i="1" smtClean="0">
                <a:solidFill>
                  <a:srgbClr val="FF0000"/>
                </a:solidFill>
                <a:latin typeface="Arial" pitchFamily="34" charset="0"/>
                <a:cs typeface="Arial" pitchFamily="34" charset="0"/>
              </a:rPr>
              <a:t>Change analysis and costing</a:t>
            </a:r>
            <a:r>
              <a:rPr lang="en-US" smtClean="0">
                <a:solidFill>
                  <a:srgbClr val="FF0000"/>
                </a:solidFill>
                <a:latin typeface="Arial" pitchFamily="34" charset="0"/>
                <a:cs typeface="Arial" pitchFamily="34" charset="0"/>
              </a:rPr>
              <a:t> </a:t>
            </a:r>
          </a:p>
          <a:p>
            <a:pPr lvl="2" eaLnBrk="1" hangingPunct="1"/>
            <a:r>
              <a:rPr lang="en-US" smtClean="0">
                <a:latin typeface="Arial" pitchFamily="34" charset="0"/>
                <a:cs typeface="Arial" pitchFamily="34" charset="0"/>
              </a:rPr>
              <a:t>The effect of the proposed change is assessed using traceability information and general knowledge of the system requirements. Once this analysis is completed, a decision is made whether or not to proceed with the requirements change.</a:t>
            </a:r>
            <a:endParaRPr lang="en-GB" smtClean="0">
              <a:latin typeface="Arial" pitchFamily="34" charset="0"/>
              <a:cs typeface="Arial" pitchFamily="34" charset="0"/>
            </a:endParaRPr>
          </a:p>
          <a:p>
            <a:pPr lvl="1" eaLnBrk="1" hangingPunct="1">
              <a:buFont typeface="Wingdings" pitchFamily="2" charset="2"/>
              <a:buChar char="§"/>
            </a:pPr>
            <a:r>
              <a:rPr lang="en-US" smtClean="0">
                <a:solidFill>
                  <a:srgbClr val="FF0000"/>
                </a:solidFill>
                <a:latin typeface="Arial" pitchFamily="34" charset="0"/>
                <a:cs typeface="Arial" pitchFamily="34" charset="0"/>
              </a:rPr>
              <a:t>Change implementation</a:t>
            </a:r>
            <a:r>
              <a:rPr lang="en-US" smtClean="0">
                <a:latin typeface="Arial" pitchFamily="34" charset="0"/>
                <a:cs typeface="Arial" pitchFamily="34" charset="0"/>
              </a:rPr>
              <a:t> </a:t>
            </a:r>
          </a:p>
          <a:p>
            <a:pPr lvl="2" eaLnBrk="1" hangingPunct="1"/>
            <a:r>
              <a:rPr lang="en-US" smtClean="0">
                <a:latin typeface="Arial" pitchFamily="34" charset="0"/>
                <a:cs typeface="Arial" pitchFamily="34" charset="0"/>
              </a:rPr>
              <a:t>The requirements document and, where necessary, the system design and implementation, are modified. Ideally, the document should be organized so that changes can be easily implemented.</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82949" name="Slide Number Placeholder 4"/>
          <p:cNvSpPr>
            <a:spLocks noGrp="1"/>
          </p:cNvSpPr>
          <p:nvPr>
            <p:ph type="sldNum" sz="quarter" idx="12"/>
          </p:nvPr>
        </p:nvSpPr>
        <p:spPr bwMode="auto">
          <a:noFill/>
          <a:ln>
            <a:miter lim="800000"/>
            <a:headEnd/>
            <a:tailEnd/>
          </a:ln>
        </p:spPr>
        <p:txBody>
          <a:bodyPr/>
          <a:lstStyle/>
          <a:p>
            <a:fld id="{DA885B73-849C-4598-A0B4-5E4115403A2A}" type="slidenum">
              <a:rPr lang="ar-SA"/>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2800" dirty="0" smtClean="0">
                <a:latin typeface="Arial" pitchFamily="34" charset="0"/>
                <a:cs typeface="Arial" pitchFamily="34" charset="0"/>
              </a:rPr>
              <a:t>Readers of different types of requirements specification</a:t>
            </a:r>
            <a:r>
              <a:rPr lang="en-GB" sz="2800" dirty="0" smtClean="0">
                <a:latin typeface="Arial" pitchFamily="34" charset="0"/>
                <a:cs typeface="Arial" pitchFamily="34" charset="0"/>
              </a:rPr>
              <a:t> </a:t>
            </a:r>
            <a:endParaRPr lang="en-US" sz="2800" dirty="0" smtClean="0">
              <a:latin typeface="Arial" pitchFamily="34" charset="0"/>
              <a:cs typeface="Arial" pitchFamily="34" charset="0"/>
            </a:endParaRPr>
          </a:p>
        </p:txBody>
      </p:sp>
      <p:pic>
        <p:nvPicPr>
          <p:cNvPr id="13315" name="Picture 3" descr="4.2 ReqReaders.eps"/>
          <p:cNvPicPr>
            <a:picLocks noChangeAspect="1"/>
          </p:cNvPicPr>
          <p:nvPr/>
        </p:nvPicPr>
        <p:blipFill>
          <a:blip r:embed="rId2"/>
          <a:srcRect/>
          <a:stretch>
            <a:fillRect/>
          </a:stretch>
        </p:blipFill>
        <p:spPr bwMode="auto">
          <a:xfrm>
            <a:off x="1219200" y="2057400"/>
            <a:ext cx="6530975" cy="3651250"/>
          </a:xfrm>
          <a:prstGeom prst="rect">
            <a:avLst/>
          </a:prstGeom>
          <a:noFill/>
          <a:ln w="9525">
            <a:noFill/>
            <a:miter lim="800000"/>
            <a:headEnd/>
            <a:tailEnd/>
          </a:ln>
        </p:spPr>
      </p:pic>
      <p:sp>
        <p:nvSpPr>
          <p:cNvPr id="13316" name="Slide Number Placeholder 4"/>
          <p:cNvSpPr>
            <a:spLocks noGrp="1"/>
          </p:cNvSpPr>
          <p:nvPr>
            <p:ph type="sldNum" sz="quarter" idx="12"/>
          </p:nvPr>
        </p:nvSpPr>
        <p:spPr bwMode="auto">
          <a:noFill/>
          <a:ln>
            <a:miter lim="800000"/>
            <a:headEnd/>
            <a:tailEnd/>
          </a:ln>
        </p:spPr>
        <p:txBody>
          <a:bodyPr/>
          <a:lstStyle/>
          <a:p>
            <a:fld id="{52D5EC91-1756-4FBB-9BF3-95C7A6DE010D}" type="slidenum">
              <a:rPr lang="ar-SA"/>
              <a:pPr/>
              <a:t>8</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mtClean="0">
                <a:latin typeface="Arial" pitchFamily="34" charset="0"/>
                <a:cs typeface="Arial" pitchFamily="34" charset="0"/>
              </a:rPr>
              <a:t>Requirements change management</a:t>
            </a:r>
            <a:r>
              <a:rPr lang="en-GB" smtClean="0">
                <a:latin typeface="Arial" pitchFamily="34" charset="0"/>
                <a:cs typeface="Arial" pitchFamily="34" charset="0"/>
              </a:rPr>
              <a:t> </a:t>
            </a:r>
            <a:endParaRPr lang="en-US" smtClean="0">
              <a:latin typeface="Arial" pitchFamily="34" charset="0"/>
              <a:cs typeface="Arial" pitchFamily="34" charset="0"/>
            </a:endParaRPr>
          </a:p>
        </p:txBody>
      </p:sp>
      <p:pic>
        <p:nvPicPr>
          <p:cNvPr id="83971" name="Picture 3" descr="4.18 ReqChangeMan.eps"/>
          <p:cNvPicPr>
            <a:picLocks noChangeAspect="1"/>
          </p:cNvPicPr>
          <p:nvPr/>
        </p:nvPicPr>
        <p:blipFill>
          <a:blip r:embed="rId2"/>
          <a:srcRect/>
          <a:stretch>
            <a:fillRect/>
          </a:stretch>
        </p:blipFill>
        <p:spPr bwMode="auto">
          <a:xfrm>
            <a:off x="228600" y="3136900"/>
            <a:ext cx="8661400" cy="1054100"/>
          </a:xfrm>
          <a:prstGeom prst="rect">
            <a:avLst/>
          </a:prstGeom>
          <a:noFill/>
          <a:ln w="9525">
            <a:noFill/>
            <a:miter lim="800000"/>
            <a:headEnd/>
            <a:tailEnd/>
          </a:ln>
        </p:spPr>
      </p:pic>
      <p:sp>
        <p:nvSpPr>
          <p:cNvPr id="83972" name="Slide Number Placeholder 4"/>
          <p:cNvSpPr>
            <a:spLocks noGrp="1"/>
          </p:cNvSpPr>
          <p:nvPr>
            <p:ph type="sldNum" sz="quarter" idx="12"/>
          </p:nvPr>
        </p:nvSpPr>
        <p:spPr bwMode="auto">
          <a:noFill/>
          <a:ln>
            <a:miter lim="800000"/>
            <a:headEnd/>
            <a:tailEnd/>
          </a:ln>
        </p:spPr>
        <p:txBody>
          <a:bodyPr/>
          <a:lstStyle/>
          <a:p>
            <a:fld id="{68AF9439-12AC-4CAA-B48F-98778EE1A763}" type="slidenum">
              <a:rPr lang="ar-SA"/>
              <a:pPr/>
              <a:t>80</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mtClean="0">
                <a:latin typeface="Arial" pitchFamily="34" charset="0"/>
                <a:cs typeface="Arial" pitchFamily="34" charset="0"/>
              </a:rPr>
              <a:t>Key points</a:t>
            </a:r>
          </a:p>
        </p:txBody>
      </p:sp>
      <p:sp>
        <p:nvSpPr>
          <p:cNvPr id="8499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²"/>
            </a:pPr>
            <a:r>
              <a:rPr lang="en-US" smtClean="0">
                <a:latin typeface="Arial" pitchFamily="34" charset="0"/>
                <a:cs typeface="Arial" pitchFamily="34" charset="0"/>
              </a:rPr>
              <a:t>You can use a range of techniques for requirements elicitation including interviews, scenarios, use-cases and ethnography.</a:t>
            </a:r>
          </a:p>
          <a:p>
            <a:pPr eaLnBrk="1" hangingPunct="1">
              <a:buFont typeface="Wingdings" pitchFamily="2" charset="2"/>
              <a:buChar char="²"/>
            </a:pPr>
            <a:r>
              <a:rPr lang="en-US" smtClean="0">
                <a:latin typeface="Arial" pitchFamily="34" charset="0"/>
                <a:cs typeface="Arial" pitchFamily="34" charset="0"/>
              </a:rPr>
              <a:t>Requirements validation is the process of checking the requirements for validity, consistency, completeness, realism and verifiability. </a:t>
            </a:r>
            <a:endParaRPr lang="en-GB" smtClean="0">
              <a:latin typeface="Arial" pitchFamily="34" charset="0"/>
              <a:cs typeface="Arial" pitchFamily="34" charset="0"/>
            </a:endParaRPr>
          </a:p>
          <a:p>
            <a:pPr eaLnBrk="1" hangingPunct="1">
              <a:buFont typeface="Wingdings" pitchFamily="2" charset="2"/>
              <a:buChar char="²"/>
            </a:pPr>
            <a:r>
              <a:rPr lang="en-US" smtClean="0">
                <a:latin typeface="Arial" pitchFamily="34" charset="0"/>
                <a:cs typeface="Arial" pitchFamily="34" charset="0"/>
              </a:rPr>
              <a:t>Business, organizational and technical changes inevitably lead to changes to the requirements for a software system. Requirements management is the process of managing and controlling these changes.</a:t>
            </a:r>
            <a:endParaRPr lang="en-GB" smtClean="0">
              <a:latin typeface="Arial" pitchFamily="34" charset="0"/>
              <a:cs typeface="Arial" pitchFamily="34" charset="0"/>
            </a:endParaRPr>
          </a:p>
          <a:p>
            <a:pPr eaLnBrk="1" hangingPunct="1">
              <a:buFont typeface="Wingdings" pitchFamily="2" charset="2"/>
              <a:buChar char="²"/>
            </a:pPr>
            <a:endParaRPr lang="en-US" smtClean="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84997" name="Slide Number Placeholder 3"/>
          <p:cNvSpPr>
            <a:spLocks noGrp="1"/>
          </p:cNvSpPr>
          <p:nvPr>
            <p:ph type="sldNum" sz="quarter" idx="12"/>
          </p:nvPr>
        </p:nvSpPr>
        <p:spPr bwMode="auto">
          <a:noFill/>
          <a:ln>
            <a:miter lim="800000"/>
            <a:headEnd/>
            <a:tailEnd/>
          </a:ln>
        </p:spPr>
        <p:txBody>
          <a:bodyPr/>
          <a:lstStyle/>
          <a:p>
            <a:fld id="{3965F06F-E8C9-4DEE-AEFC-2DD68C1B370E}" type="slidenum">
              <a:rPr lang="ar-SA"/>
              <a:pPr/>
              <a:t>81</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66700"/>
            <a:ext cx="8305800" cy="1104900"/>
          </a:xfrm>
        </p:spPr>
        <p:txBody>
          <a:bodyPr/>
          <a:lstStyle/>
          <a:p>
            <a:pPr eaLnBrk="1" hangingPunct="1"/>
            <a:r>
              <a:rPr lang="en-GB" sz="2800" dirty="0" smtClean="0">
                <a:latin typeface="Arial" pitchFamily="34" charset="0"/>
                <a:cs typeface="Arial" pitchFamily="34" charset="0"/>
              </a:rPr>
              <a:t>Functional &amp; non-functional requirements</a:t>
            </a:r>
          </a:p>
        </p:txBody>
      </p:sp>
      <p:sp>
        <p:nvSpPr>
          <p:cNvPr id="14339" name="Rectangle 3"/>
          <p:cNvSpPr>
            <a:spLocks noGrp="1" noChangeArrowheads="1"/>
          </p:cNvSpPr>
          <p:nvPr>
            <p:ph idx="1"/>
          </p:nvPr>
        </p:nvSpPr>
        <p:spPr bwMode="auto">
          <a:xfrm>
            <a:off x="457200" y="1798638"/>
            <a:ext cx="8229600" cy="452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Char char="²"/>
            </a:pPr>
            <a:r>
              <a:rPr lang="en-GB" b="1" dirty="0" smtClean="0">
                <a:latin typeface="Arial" pitchFamily="34" charset="0"/>
                <a:cs typeface="Arial" pitchFamily="34" charset="0"/>
              </a:rPr>
              <a:t>Functional requirements</a:t>
            </a:r>
          </a:p>
          <a:p>
            <a:pPr lvl="1" eaLnBrk="1" hangingPunct="1">
              <a:lnSpc>
                <a:spcPct val="90000"/>
              </a:lnSpc>
              <a:buFont typeface="Wingdings" pitchFamily="2" charset="2"/>
              <a:buChar char="§"/>
            </a:pPr>
            <a:r>
              <a:rPr lang="en-GB" dirty="0" smtClean="0">
                <a:latin typeface="Arial" pitchFamily="34" charset="0"/>
                <a:cs typeface="Arial" pitchFamily="34" charset="0"/>
              </a:rPr>
              <a:t>Statements of services the system should provide, how the system should react to particular inputs and how the system should behave in particular situations.</a:t>
            </a:r>
          </a:p>
          <a:p>
            <a:pPr lvl="1" eaLnBrk="1" hangingPunct="1">
              <a:lnSpc>
                <a:spcPct val="90000"/>
              </a:lnSpc>
              <a:buFont typeface="Wingdings" pitchFamily="2" charset="2"/>
              <a:buChar char="§"/>
            </a:pPr>
            <a:r>
              <a:rPr lang="en-GB" dirty="0" smtClean="0">
                <a:latin typeface="Arial" pitchFamily="34" charset="0"/>
                <a:cs typeface="Arial" pitchFamily="34" charset="0"/>
              </a:rPr>
              <a:t>May state what the system should not do.</a:t>
            </a:r>
          </a:p>
          <a:p>
            <a:pPr eaLnBrk="1" hangingPunct="1">
              <a:lnSpc>
                <a:spcPct val="90000"/>
              </a:lnSpc>
              <a:buFont typeface="Wingdings" pitchFamily="2" charset="2"/>
              <a:buChar char="²"/>
            </a:pPr>
            <a:r>
              <a:rPr lang="en-GB" b="1" dirty="0" smtClean="0">
                <a:latin typeface="Arial" pitchFamily="34" charset="0"/>
                <a:cs typeface="Arial" pitchFamily="34" charset="0"/>
              </a:rPr>
              <a:t>Non-functional requirements</a:t>
            </a:r>
          </a:p>
          <a:p>
            <a:pPr lvl="1" eaLnBrk="1" hangingPunct="1">
              <a:lnSpc>
                <a:spcPct val="90000"/>
              </a:lnSpc>
              <a:buFont typeface="Wingdings" pitchFamily="2" charset="2"/>
              <a:buChar char="§"/>
            </a:pPr>
            <a:r>
              <a:rPr lang="en-GB" dirty="0" smtClean="0">
                <a:latin typeface="Arial" pitchFamily="34" charset="0"/>
                <a:cs typeface="Arial" pitchFamily="34" charset="0"/>
              </a:rPr>
              <a:t>Constraints on the services or functions offered by the system such as timing constraints, constraints on the development process, standards, etc.</a:t>
            </a:r>
          </a:p>
          <a:p>
            <a:pPr lvl="1" eaLnBrk="1" hangingPunct="1">
              <a:lnSpc>
                <a:spcPct val="90000"/>
              </a:lnSpc>
              <a:buFont typeface="Wingdings" pitchFamily="2" charset="2"/>
              <a:buChar char="§"/>
            </a:pPr>
            <a:r>
              <a:rPr lang="en-GB" dirty="0" smtClean="0">
                <a:latin typeface="Arial" pitchFamily="34" charset="0"/>
                <a:cs typeface="Arial" pitchFamily="34" charset="0"/>
              </a:rPr>
              <a:t>Often apply to the system as a whole rather than individual features or services.</a:t>
            </a:r>
          </a:p>
          <a:p>
            <a:pPr eaLnBrk="1" hangingPunct="1">
              <a:lnSpc>
                <a:spcPct val="90000"/>
              </a:lnSpc>
              <a:buFont typeface="Wingdings" pitchFamily="2" charset="2"/>
              <a:buChar char="²"/>
            </a:pPr>
            <a:r>
              <a:rPr lang="en-GB" b="1" dirty="0" smtClean="0">
                <a:latin typeface="Arial" pitchFamily="34" charset="0"/>
                <a:cs typeface="Arial" pitchFamily="34" charset="0"/>
              </a:rPr>
              <a:t>Domain requirements</a:t>
            </a:r>
          </a:p>
          <a:p>
            <a:pPr lvl="1" eaLnBrk="1" hangingPunct="1">
              <a:lnSpc>
                <a:spcPct val="90000"/>
              </a:lnSpc>
              <a:buFont typeface="Wingdings" pitchFamily="2" charset="2"/>
              <a:buChar char="§"/>
            </a:pPr>
            <a:r>
              <a:rPr lang="en-GB" dirty="0" smtClean="0">
                <a:latin typeface="Arial" pitchFamily="34" charset="0"/>
                <a:cs typeface="Arial" pitchFamily="34" charset="0"/>
              </a:rPr>
              <a:t>Constraints on the system from the domain of operation</a:t>
            </a:r>
          </a:p>
        </p:txBody>
      </p:sp>
      <p:sp>
        <p:nvSpPr>
          <p:cNvPr id="14340" name="Slide Number Placeholder 3"/>
          <p:cNvSpPr>
            <a:spLocks noGrp="1"/>
          </p:cNvSpPr>
          <p:nvPr>
            <p:ph type="sldNum" sz="quarter" idx="12"/>
          </p:nvPr>
        </p:nvSpPr>
        <p:spPr bwMode="auto">
          <a:noFill/>
          <a:ln>
            <a:miter lim="800000"/>
            <a:headEnd/>
            <a:tailEnd/>
          </a:ln>
        </p:spPr>
        <p:txBody>
          <a:bodyPr/>
          <a:lstStyle/>
          <a:p>
            <a:fld id="{BA07629E-95A8-4DF4-9E4E-FD9AE62B9E68}" type="slidenum">
              <a:rPr lang="ar-SA"/>
              <a:pPr/>
              <a:t>9</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SE9.thmx</Template>
  <TotalTime>4368</TotalTime>
  <Words>5112</Words>
  <Application>Microsoft Office PowerPoint</Application>
  <PresentationFormat>On-screen Show (4:3)</PresentationFormat>
  <Paragraphs>590</Paragraphs>
  <Slides>81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SE9</vt:lpstr>
      <vt:lpstr>Document</vt:lpstr>
      <vt:lpstr>Chapter 4 – Requirements Engineering</vt:lpstr>
      <vt:lpstr>Topics covered</vt:lpstr>
      <vt:lpstr>Requirements engineering</vt:lpstr>
      <vt:lpstr>What is a requirement?</vt:lpstr>
      <vt:lpstr>Requirements abstraction (Davis)</vt:lpstr>
      <vt:lpstr>Types of requirement</vt:lpstr>
      <vt:lpstr>User and system requirements </vt:lpstr>
      <vt:lpstr>Readers of different types of requirements specification </vt:lpstr>
      <vt:lpstr>Functional &amp; non-functional requirements</vt:lpstr>
      <vt:lpstr>Functional requirements</vt:lpstr>
      <vt:lpstr>Functional requirements for  the MHC-PMS (examples)</vt:lpstr>
      <vt:lpstr>Requirements imprecision (ambiguity)</vt:lpstr>
      <vt:lpstr>Requirements completeness and consistency</vt:lpstr>
      <vt:lpstr>Non-functional requirements</vt:lpstr>
      <vt:lpstr>Types of nonfunctional requirement </vt:lpstr>
      <vt:lpstr>Non-functional classifications</vt:lpstr>
      <vt:lpstr>Non-functional requirements implementation</vt:lpstr>
      <vt:lpstr>Examples of nonfunctional requirements in the MHC-PMS </vt:lpstr>
      <vt:lpstr>Goals and requirements</vt:lpstr>
      <vt:lpstr>Usability requirements</vt:lpstr>
      <vt:lpstr>Metrics for specifying nonfunctional requirements</vt:lpstr>
      <vt:lpstr>Domain requirements</vt:lpstr>
      <vt:lpstr>Train protection system</vt:lpstr>
      <vt:lpstr>Domain requirements problems</vt:lpstr>
      <vt:lpstr>Key points</vt:lpstr>
      <vt:lpstr>Chapter 4 – Requirements Engineering</vt:lpstr>
      <vt:lpstr>The software requirements document</vt:lpstr>
      <vt:lpstr>Agile methods and requirements</vt:lpstr>
      <vt:lpstr>Users of a requirements document </vt:lpstr>
      <vt:lpstr>Requirements document variability</vt:lpstr>
      <vt:lpstr>The structure of a requirements document </vt:lpstr>
      <vt:lpstr>The structure of a requirements document </vt:lpstr>
      <vt:lpstr>Requirements specification</vt:lpstr>
      <vt:lpstr>Ways of writing a system requirements specification </vt:lpstr>
      <vt:lpstr>Requirements and design</vt:lpstr>
      <vt:lpstr>Natural language specification</vt:lpstr>
      <vt:lpstr>Guidelines for writing requirements</vt:lpstr>
      <vt:lpstr>Problems with natural language</vt:lpstr>
      <vt:lpstr>Example requirements for the insulin pump software system </vt:lpstr>
      <vt:lpstr>Structured specifications</vt:lpstr>
      <vt:lpstr>Form-based specifications</vt:lpstr>
      <vt:lpstr>A structured specification of a requirement for an insulin pump </vt:lpstr>
      <vt:lpstr>A structured specification of a requirement for an insulin pump </vt:lpstr>
      <vt:lpstr>Tabular specification</vt:lpstr>
      <vt:lpstr>Tabular specification of computation for an insulin pump </vt:lpstr>
      <vt:lpstr>Requirements engineering processes</vt:lpstr>
      <vt:lpstr>A spiral view of the requirements engineering process </vt:lpstr>
      <vt:lpstr>Requirements elicitation and analysis</vt:lpstr>
      <vt:lpstr>Requirements elicitation and analysis</vt:lpstr>
      <vt:lpstr>The requirements elicitation and analysis process </vt:lpstr>
      <vt:lpstr>Elicitation and analysis Process activities:</vt:lpstr>
      <vt:lpstr>Problems of requirements elicitation and analysis</vt:lpstr>
      <vt:lpstr>Key points</vt:lpstr>
      <vt:lpstr>Chapter 4 – Requirements Engineering</vt:lpstr>
      <vt:lpstr>Requirements discovery</vt:lpstr>
      <vt:lpstr>Stakeholders in the MHC-PMS</vt:lpstr>
      <vt:lpstr>Stakeholders in the MHC-PMS</vt:lpstr>
      <vt:lpstr>Interviewing</vt:lpstr>
      <vt:lpstr>Interviews in practice</vt:lpstr>
      <vt:lpstr>Scenarios</vt:lpstr>
      <vt:lpstr>Scenario for collecting medical history in MHC-PMS </vt:lpstr>
      <vt:lpstr>Scenario for collecting medical history in MHC-PMS </vt:lpstr>
      <vt:lpstr>Use cases</vt:lpstr>
      <vt:lpstr>Use cases for the MHC-PMS </vt:lpstr>
      <vt:lpstr>Ethnography</vt:lpstr>
      <vt:lpstr>Scope of ethnography</vt:lpstr>
      <vt:lpstr>Focused ethnography</vt:lpstr>
      <vt:lpstr>Ethnography and prototyping for requirements analysis </vt:lpstr>
      <vt:lpstr>Requirements validation</vt:lpstr>
      <vt:lpstr>Requirements checking</vt:lpstr>
      <vt:lpstr>Requirements validation techniques</vt:lpstr>
      <vt:lpstr>Requirements reviews</vt:lpstr>
      <vt:lpstr>Review checks</vt:lpstr>
      <vt:lpstr>Requirements management</vt:lpstr>
      <vt:lpstr>Changing requirements</vt:lpstr>
      <vt:lpstr>Changing requirements</vt:lpstr>
      <vt:lpstr>Requirements evolution </vt:lpstr>
      <vt:lpstr>Requirements management planning</vt:lpstr>
      <vt:lpstr>Requirements change management</vt:lpstr>
      <vt:lpstr>Requirements change management </vt:lpstr>
      <vt:lpstr>Key points</vt:lpstr>
    </vt:vector>
  </TitlesOfParts>
  <Company>St Andrews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4</dc:title>
  <dc:creator>Ian Sommerville</dc:creator>
  <cp:lastModifiedBy>zsharif</cp:lastModifiedBy>
  <cp:revision>54</cp:revision>
  <cp:lastPrinted>2010-01-11T10:54:43Z</cp:lastPrinted>
  <dcterms:created xsi:type="dcterms:W3CDTF">2010-01-08T19:43:52Z</dcterms:created>
  <dcterms:modified xsi:type="dcterms:W3CDTF">2011-10-17T06:38:32Z</dcterms:modified>
</cp:coreProperties>
</file>