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55"/>
  </p:notesMasterIdLst>
  <p:handoutMasterIdLst>
    <p:handoutMasterId r:id="rId56"/>
  </p:handoutMasterIdLst>
  <p:sldIdLst>
    <p:sldId id="256" r:id="rId2"/>
    <p:sldId id="281" r:id="rId3"/>
    <p:sldId id="282" r:id="rId4"/>
    <p:sldId id="280" r:id="rId5"/>
    <p:sldId id="283" r:id="rId6"/>
    <p:sldId id="284" r:id="rId7"/>
    <p:sldId id="285" r:id="rId8"/>
    <p:sldId id="287" r:id="rId9"/>
    <p:sldId id="286" r:id="rId10"/>
    <p:sldId id="257" r:id="rId11"/>
    <p:sldId id="288" r:id="rId12"/>
    <p:sldId id="258" r:id="rId13"/>
    <p:sldId id="289" r:id="rId14"/>
    <p:sldId id="290" r:id="rId15"/>
    <p:sldId id="259" r:id="rId16"/>
    <p:sldId id="260" r:id="rId17"/>
    <p:sldId id="261" r:id="rId18"/>
    <p:sldId id="299" r:id="rId19"/>
    <p:sldId id="262" r:id="rId20"/>
    <p:sldId id="263" r:id="rId21"/>
    <p:sldId id="291" r:id="rId22"/>
    <p:sldId id="292" r:id="rId23"/>
    <p:sldId id="264" r:id="rId24"/>
    <p:sldId id="265" r:id="rId25"/>
    <p:sldId id="266" r:id="rId26"/>
    <p:sldId id="310" r:id="rId27"/>
    <p:sldId id="309" r:id="rId28"/>
    <p:sldId id="300" r:id="rId29"/>
    <p:sldId id="301" r:id="rId30"/>
    <p:sldId id="267" r:id="rId31"/>
    <p:sldId id="268" r:id="rId32"/>
    <p:sldId id="293" r:id="rId33"/>
    <p:sldId id="269" r:id="rId34"/>
    <p:sldId id="294" r:id="rId35"/>
    <p:sldId id="295" r:id="rId36"/>
    <p:sldId id="270" r:id="rId37"/>
    <p:sldId id="271" r:id="rId38"/>
    <p:sldId id="302" r:id="rId39"/>
    <p:sldId id="278" r:id="rId40"/>
    <p:sldId id="272" r:id="rId41"/>
    <p:sldId id="273" r:id="rId42"/>
    <p:sldId id="277" r:id="rId43"/>
    <p:sldId id="274" r:id="rId44"/>
    <p:sldId id="303" r:id="rId45"/>
    <p:sldId id="304" r:id="rId46"/>
    <p:sldId id="297" r:id="rId47"/>
    <p:sldId id="305" r:id="rId48"/>
    <p:sldId id="275" r:id="rId49"/>
    <p:sldId id="276" r:id="rId50"/>
    <p:sldId id="306" r:id="rId51"/>
    <p:sldId id="307" r:id="rId52"/>
    <p:sldId id="308" r:id="rId53"/>
    <p:sldId id="298" r:id="rId54"/>
  </p:sldIdLst>
  <p:sldSz cx="9144000" cy="6858000" type="screen4x3"/>
  <p:notesSz cx="6881813"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294" y="-15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24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2446" tIns="46223" rIns="92446" bIns="46223" rtlCol="0"/>
          <a:lstStyle>
            <a:lvl1pPr algn="l">
              <a:defRPr sz="120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2446" tIns="46223" rIns="92446" bIns="46223" rtlCol="0"/>
          <a:lstStyle>
            <a:lvl1pPr algn="r">
              <a:defRPr sz="1200">
                <a:ea typeface="ＭＳ Ｐゴシック" charset="-128"/>
                <a:cs typeface="ＭＳ Ｐゴシック" charset="-128"/>
              </a:defRPr>
            </a:lvl1pPr>
          </a:lstStyle>
          <a:p>
            <a:pPr>
              <a:defRPr/>
            </a:pPr>
            <a:fld id="{03A0DCC3-016B-47B8-B166-0CF387928AAA}" type="datetimeFigureOut">
              <a:rPr lang="en-US"/>
              <a:pPr>
                <a:defRPr/>
              </a:pPr>
              <a:t>11/1/2011</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2446" tIns="46223" rIns="92446" bIns="46223" rtlCol="0" anchor="b"/>
          <a:lstStyle>
            <a:lvl1pPr algn="l">
              <a:defRPr sz="120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2446" tIns="46223" rIns="92446" bIns="46223" rtlCol="0" anchor="b"/>
          <a:lstStyle>
            <a:lvl1pPr algn="r">
              <a:defRPr sz="1200">
                <a:ea typeface="ＭＳ Ｐゴシック" charset="-128"/>
                <a:cs typeface="ＭＳ Ｐゴシック" charset="-128"/>
              </a:defRPr>
            </a:lvl1pPr>
          </a:lstStyle>
          <a:p>
            <a:pPr>
              <a:defRPr/>
            </a:pPr>
            <a:fld id="{B03AE2A5-0584-4955-A408-CC5EC5C764A2}"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2446" tIns="46223" rIns="92446" bIns="46223" rtlCol="0"/>
          <a:lstStyle>
            <a:lvl1pPr algn="l">
              <a:defRPr sz="120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2446" tIns="46223" rIns="92446" bIns="46223" rtlCol="0"/>
          <a:lstStyle>
            <a:lvl1pPr algn="r">
              <a:defRPr sz="1200">
                <a:ea typeface="ＭＳ Ｐゴシック" charset="-128"/>
                <a:cs typeface="ＭＳ Ｐゴシック" charset="-128"/>
              </a:defRPr>
            </a:lvl1pPr>
          </a:lstStyle>
          <a:p>
            <a:pPr>
              <a:defRPr/>
            </a:pPr>
            <a:fld id="{4A487EFA-7888-4FC5-861D-121C2C84BD78}" type="datetimeFigureOut">
              <a:rPr lang="en-US"/>
              <a:pPr>
                <a:defRPr/>
              </a:pPr>
              <a:t>11/1/2011</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pPr lvl="0"/>
            <a:endParaRPr lang="en-US" noProof="0"/>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2446" tIns="46223" rIns="92446" bIns="46223" rtlCol="0">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US" noProof="0"/>
          </a:p>
        </p:txBody>
      </p:sp>
      <p:sp>
        <p:nvSpPr>
          <p:cNvPr id="6" name="Footer Placeholder 5"/>
          <p:cNvSpPr>
            <a:spLocks noGrp="1"/>
          </p:cNvSpPr>
          <p:nvPr>
            <p:ph type="ftr" sz="quarter" idx="4"/>
          </p:nvPr>
        </p:nvSpPr>
        <p:spPr>
          <a:xfrm>
            <a:off x="0" y="8829675"/>
            <a:ext cx="2982913" cy="465138"/>
          </a:xfrm>
          <a:prstGeom prst="rect">
            <a:avLst/>
          </a:prstGeom>
        </p:spPr>
        <p:txBody>
          <a:bodyPr vert="horz" lIns="92446" tIns="46223" rIns="92446" bIns="46223" rtlCol="0" anchor="b"/>
          <a:lstStyle>
            <a:lvl1pPr algn="l">
              <a:defRPr sz="120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2446" tIns="46223" rIns="92446" bIns="46223" rtlCol="0" anchor="b"/>
          <a:lstStyle>
            <a:lvl1pPr algn="r">
              <a:defRPr sz="1200">
                <a:ea typeface="ＭＳ Ｐゴシック" charset="-128"/>
                <a:cs typeface="ＭＳ Ｐゴシック" charset="-128"/>
              </a:defRPr>
            </a:lvl1pPr>
          </a:lstStyle>
          <a:p>
            <a:pPr>
              <a:defRPr/>
            </a:pPr>
            <a:fld id="{57E8D7AB-09D3-4755-8265-179692836E1A}"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28D7B5F-D262-4BF4-9CA6-FC06BA7C40D7}" type="datetime1">
              <a:rPr lang="en-US"/>
              <a:pPr>
                <a:defRPr/>
              </a:pPr>
              <a:t>11/1/2011</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6" name="Slide Number Placeholder 5"/>
          <p:cNvSpPr>
            <a:spLocks noGrp="1"/>
          </p:cNvSpPr>
          <p:nvPr>
            <p:ph type="sldNum" sz="quarter" idx="12"/>
          </p:nvPr>
        </p:nvSpPr>
        <p:spPr/>
        <p:txBody>
          <a:bodyPr/>
          <a:lstStyle>
            <a:lvl1pPr>
              <a:defRPr/>
            </a:lvl1pPr>
          </a:lstStyle>
          <a:p>
            <a:pPr>
              <a:defRPr/>
            </a:pPr>
            <a:fld id="{AABDF0E0-D092-42BA-BE00-C314594EEA3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EAF3E52-63B0-4508-8A7B-61D8E80A6D3D}" type="datetime1">
              <a:rPr lang="en-US"/>
              <a:pPr>
                <a:defRPr/>
              </a:pPr>
              <a:t>11/1/2011</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6" name="Slide Number Placeholder 5"/>
          <p:cNvSpPr>
            <a:spLocks noGrp="1"/>
          </p:cNvSpPr>
          <p:nvPr>
            <p:ph type="sldNum" sz="quarter" idx="12"/>
          </p:nvPr>
        </p:nvSpPr>
        <p:spPr/>
        <p:txBody>
          <a:bodyPr/>
          <a:lstStyle>
            <a:lvl1pPr>
              <a:defRPr/>
            </a:lvl1pPr>
          </a:lstStyle>
          <a:p>
            <a:pPr>
              <a:defRPr/>
            </a:pPr>
            <a:fld id="{319C8B58-A8DA-47AF-A0BA-BFDE8474749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B7EB3C-839D-443A-9B82-5FE7E3AF6807}" type="datetime1">
              <a:rPr lang="en-US"/>
              <a:pPr>
                <a:defRPr/>
              </a:pPr>
              <a:t>11/1/2011</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6" name="Slide Number Placeholder 5"/>
          <p:cNvSpPr>
            <a:spLocks noGrp="1"/>
          </p:cNvSpPr>
          <p:nvPr>
            <p:ph type="sldNum" sz="quarter" idx="12"/>
          </p:nvPr>
        </p:nvSpPr>
        <p:spPr/>
        <p:txBody>
          <a:bodyPr/>
          <a:lstStyle>
            <a:lvl1pPr>
              <a:defRPr/>
            </a:lvl1pPr>
          </a:lstStyle>
          <a:p>
            <a:pPr>
              <a:defRPr/>
            </a:pPr>
            <a:fld id="{A60600C0-C65D-4582-9720-E088EB7FD52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1DC25C7-A623-44B6-8400-4BD993F81112}" type="datetime1">
              <a:rPr lang="en-US"/>
              <a:pPr>
                <a:defRPr/>
              </a:pPr>
              <a:t>11/1/2011</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6" name="Slide Number Placeholder 5"/>
          <p:cNvSpPr>
            <a:spLocks noGrp="1"/>
          </p:cNvSpPr>
          <p:nvPr>
            <p:ph type="sldNum" sz="quarter" idx="12"/>
          </p:nvPr>
        </p:nvSpPr>
        <p:spPr/>
        <p:txBody>
          <a:bodyPr/>
          <a:lstStyle>
            <a:lvl1pPr>
              <a:defRPr/>
            </a:lvl1pPr>
          </a:lstStyle>
          <a:p>
            <a:pPr>
              <a:defRPr/>
            </a:pPr>
            <a:fld id="{4F81F124-ACBD-4B2B-A656-882BBD88A01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AC8CC7D-6FBF-49C9-B356-37A087A72BD4}" type="datetime1">
              <a:rPr lang="en-US"/>
              <a:pPr>
                <a:defRPr/>
              </a:pPr>
              <a:t>11/1/2011</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6" name="Slide Number Placeholder 5"/>
          <p:cNvSpPr>
            <a:spLocks noGrp="1"/>
          </p:cNvSpPr>
          <p:nvPr>
            <p:ph type="sldNum" sz="quarter" idx="12"/>
          </p:nvPr>
        </p:nvSpPr>
        <p:spPr/>
        <p:txBody>
          <a:bodyPr/>
          <a:lstStyle>
            <a:lvl1pPr>
              <a:defRPr/>
            </a:lvl1pPr>
          </a:lstStyle>
          <a:p>
            <a:pPr>
              <a:defRPr/>
            </a:pPr>
            <a:fld id="{DF02DB49-4395-427F-BDB9-D93627F325D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7EE5D39-C14B-4C92-9177-68C134D15203}" type="datetime1">
              <a:rPr lang="en-US"/>
              <a:pPr>
                <a:defRPr/>
              </a:pPr>
              <a:t>11/1/2011</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7" name="Slide Number Placeholder 5"/>
          <p:cNvSpPr>
            <a:spLocks noGrp="1"/>
          </p:cNvSpPr>
          <p:nvPr>
            <p:ph type="sldNum" sz="quarter" idx="12"/>
          </p:nvPr>
        </p:nvSpPr>
        <p:spPr/>
        <p:txBody>
          <a:bodyPr/>
          <a:lstStyle>
            <a:lvl1pPr>
              <a:defRPr/>
            </a:lvl1pPr>
          </a:lstStyle>
          <a:p>
            <a:pPr>
              <a:defRPr/>
            </a:pPr>
            <a:fld id="{7CC0545B-436A-420F-9BC0-659CDDB67CD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F2EC682-5326-4C7A-8FE8-973FDC89C939}" type="datetime1">
              <a:rPr lang="en-US"/>
              <a:pPr>
                <a:defRPr/>
              </a:pPr>
              <a:t>11/1/2011</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9" name="Slide Number Placeholder 5"/>
          <p:cNvSpPr>
            <a:spLocks noGrp="1"/>
          </p:cNvSpPr>
          <p:nvPr>
            <p:ph type="sldNum" sz="quarter" idx="12"/>
          </p:nvPr>
        </p:nvSpPr>
        <p:spPr/>
        <p:txBody>
          <a:bodyPr/>
          <a:lstStyle>
            <a:lvl1pPr>
              <a:defRPr/>
            </a:lvl1pPr>
          </a:lstStyle>
          <a:p>
            <a:pPr>
              <a:defRPr/>
            </a:pPr>
            <a:fld id="{51890F91-C80D-4589-81CE-42978715C1F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051C91C-9C5D-448E-8588-6131658C2CE4}" type="datetime1">
              <a:rPr lang="en-US"/>
              <a:pPr>
                <a:defRPr/>
              </a:pPr>
              <a:t>11/1/2011</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5" name="Slide Number Placeholder 5"/>
          <p:cNvSpPr>
            <a:spLocks noGrp="1"/>
          </p:cNvSpPr>
          <p:nvPr>
            <p:ph type="sldNum" sz="quarter" idx="12"/>
          </p:nvPr>
        </p:nvSpPr>
        <p:spPr/>
        <p:txBody>
          <a:bodyPr/>
          <a:lstStyle>
            <a:lvl1pPr>
              <a:defRPr/>
            </a:lvl1pPr>
          </a:lstStyle>
          <a:p>
            <a:pPr>
              <a:defRPr/>
            </a:pPr>
            <a:fld id="{471064E7-E65A-4D93-A397-2F8D6EFED5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1AF4A8E-54F5-4263-A7CA-3A96356662BF}" type="datetime1">
              <a:rPr lang="en-US"/>
              <a:pPr>
                <a:defRPr/>
              </a:pPr>
              <a:t>11/1/2011</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4" name="Slide Number Placeholder 5"/>
          <p:cNvSpPr>
            <a:spLocks noGrp="1"/>
          </p:cNvSpPr>
          <p:nvPr>
            <p:ph type="sldNum" sz="quarter" idx="12"/>
          </p:nvPr>
        </p:nvSpPr>
        <p:spPr/>
        <p:txBody>
          <a:bodyPr/>
          <a:lstStyle>
            <a:lvl1pPr>
              <a:defRPr/>
            </a:lvl1pPr>
          </a:lstStyle>
          <a:p>
            <a:pPr>
              <a:defRPr/>
            </a:pPr>
            <a:fld id="{F04310CF-5B4C-415D-BF68-B07021414B0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9A65AC1-02DB-435A-AC57-0FD888AD3595}" type="datetime1">
              <a:rPr lang="en-US"/>
              <a:pPr>
                <a:defRPr/>
              </a:pPr>
              <a:t>11/1/2011</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7" name="Slide Number Placeholder 5"/>
          <p:cNvSpPr>
            <a:spLocks noGrp="1"/>
          </p:cNvSpPr>
          <p:nvPr>
            <p:ph type="sldNum" sz="quarter" idx="12"/>
          </p:nvPr>
        </p:nvSpPr>
        <p:spPr/>
        <p:txBody>
          <a:bodyPr/>
          <a:lstStyle>
            <a:lvl1pPr>
              <a:defRPr/>
            </a:lvl1pPr>
          </a:lstStyle>
          <a:p>
            <a:pPr>
              <a:defRPr/>
            </a:pPr>
            <a:fld id="{C185DAAD-036D-45B6-8ECC-A1AFA9FFFA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C5D5119-D4EC-4DFC-8842-64A6CA989B8C}" type="datetime1">
              <a:rPr lang="en-US"/>
              <a:pPr>
                <a:defRPr/>
              </a:pPr>
              <a:t>11/1/2011</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5 System modeling</a:t>
            </a:r>
          </a:p>
        </p:txBody>
      </p:sp>
      <p:sp>
        <p:nvSpPr>
          <p:cNvPr id="7" name="Slide Number Placeholder 5"/>
          <p:cNvSpPr>
            <a:spLocks noGrp="1"/>
          </p:cNvSpPr>
          <p:nvPr>
            <p:ph type="sldNum" sz="quarter" idx="12"/>
          </p:nvPr>
        </p:nvSpPr>
        <p:spPr/>
        <p:txBody>
          <a:bodyPr/>
          <a:lstStyle>
            <a:lvl1pPr>
              <a:defRPr/>
            </a:lvl1pPr>
          </a:lstStyle>
          <a:p>
            <a:pPr>
              <a:defRPr/>
            </a:pPr>
            <a:fld id="{A7C32BD7-EA34-43F9-A4A6-3B412FB3853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29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FBC602BD-CC96-4F53-978B-6AB10BE72F1A}" type="datetime1">
              <a:rPr lang="en-US"/>
              <a:pPr>
                <a:defRPr/>
              </a:pPr>
              <a:t>11/1/2011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a:t>Chapter 5 System modeling</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D1D4C495-EDFF-4D9F-9450-34CA3ADA28F7}" type="slidenum">
              <a:rPr lang="en-US"/>
              <a:pPr>
                <a:defRPr/>
              </a:pPr>
              <a:t>‹#›</a:t>
            </a:fld>
            <a:endParaRPr lang="en-US"/>
          </a:p>
        </p:txBody>
      </p:sp>
      <p:pic>
        <p:nvPicPr>
          <p:cNvPr id="1030" name="Picture 6" descr="Cover.jpg"/>
          <p:cNvPicPr>
            <a:picLocks noChangeAspect="1"/>
          </p:cNvPicPr>
          <p:nvPr/>
        </p:nvPicPr>
        <p:blipFill>
          <a:blip r:embed="rId13"/>
          <a:srcRect/>
          <a:stretch>
            <a:fillRect/>
          </a:stretch>
        </p:blipFill>
        <p:spPr bwMode="auto">
          <a:xfrm>
            <a:off x="7750175" y="287338"/>
            <a:ext cx="923925" cy="1143000"/>
          </a:xfrm>
          <a:prstGeom prst="rect">
            <a:avLst/>
          </a:prstGeom>
          <a:noFill/>
          <a:ln w="9525">
            <a:noFill/>
            <a:miter lim="800000"/>
            <a:headEnd/>
            <a:tailEnd/>
          </a:ln>
        </p:spPr>
      </p:pic>
      <p:cxnSp>
        <p:nvCxnSpPr>
          <p:cNvPr id="9" name="Straight Connector 8"/>
          <p:cNvCxnSpPr/>
          <p:nvPr/>
        </p:nvCxnSpPr>
        <p:spPr>
          <a:xfrm>
            <a:off x="457200" y="1419225"/>
            <a:ext cx="730567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0" fontAlgn="base" hangingPunct="0">
        <a:spcBef>
          <a:spcPct val="0"/>
        </a:spcBef>
        <a:spcAft>
          <a:spcPct val="0"/>
        </a:spcAft>
        <a:defRPr sz="2400" b="1" kern="1200">
          <a:solidFill>
            <a:srgbClr val="46424D"/>
          </a:solidFill>
          <a:latin typeface="Arial"/>
          <a:ea typeface="ＭＳ Ｐゴシック" charset="-128"/>
          <a:cs typeface="Arial"/>
        </a:defRPr>
      </a:lvl1pPr>
      <a:lvl2pPr algn="l" defTabSz="457200" rtl="0" eaLnBrk="0" fontAlgn="base" hangingPunct="0">
        <a:spcBef>
          <a:spcPct val="0"/>
        </a:spcBef>
        <a:spcAft>
          <a:spcPct val="0"/>
        </a:spcAft>
        <a:defRPr sz="2400" b="1">
          <a:solidFill>
            <a:srgbClr val="46424D"/>
          </a:solidFill>
          <a:latin typeface="Arial" charset="0"/>
          <a:ea typeface="ＭＳ Ｐゴシック" charset="-128"/>
          <a:cs typeface="Arial" charset="0"/>
        </a:defRPr>
      </a:lvl2pPr>
      <a:lvl3pPr algn="l" defTabSz="457200" rtl="0" eaLnBrk="0" fontAlgn="base" hangingPunct="0">
        <a:spcBef>
          <a:spcPct val="0"/>
        </a:spcBef>
        <a:spcAft>
          <a:spcPct val="0"/>
        </a:spcAft>
        <a:defRPr sz="2400" b="1">
          <a:solidFill>
            <a:srgbClr val="46424D"/>
          </a:solidFill>
          <a:latin typeface="Arial" charset="0"/>
          <a:ea typeface="ＭＳ Ｐゴシック" charset="-128"/>
          <a:cs typeface="Arial" charset="0"/>
        </a:defRPr>
      </a:lvl3pPr>
      <a:lvl4pPr algn="l" defTabSz="457200" rtl="0" eaLnBrk="0" fontAlgn="base" hangingPunct="0">
        <a:spcBef>
          <a:spcPct val="0"/>
        </a:spcBef>
        <a:spcAft>
          <a:spcPct val="0"/>
        </a:spcAft>
        <a:defRPr sz="2400" b="1">
          <a:solidFill>
            <a:srgbClr val="46424D"/>
          </a:solidFill>
          <a:latin typeface="Arial" charset="0"/>
          <a:ea typeface="ＭＳ Ｐゴシック" charset="-128"/>
          <a:cs typeface="Arial" charset="0"/>
        </a:defRPr>
      </a:lvl4pPr>
      <a:lvl5pPr algn="l" defTabSz="457200" rtl="0" eaLnBrk="0" fontAlgn="base" hangingPunct="0">
        <a:spcBef>
          <a:spcPct val="0"/>
        </a:spcBef>
        <a:spcAft>
          <a:spcPct val="0"/>
        </a:spcAft>
        <a:defRPr sz="2400" b="1">
          <a:solidFill>
            <a:srgbClr val="46424D"/>
          </a:solidFill>
          <a:latin typeface="Arial" charset="0"/>
          <a:ea typeface="ＭＳ Ｐゴシック" charset="-128"/>
          <a:cs typeface="Arial" charset="0"/>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title"/>
          </p:nvPr>
        </p:nvSpPr>
        <p:spPr>
          <a:xfrm>
            <a:off x="457200" y="1993900"/>
            <a:ext cx="7292975" cy="1143000"/>
          </a:xfrm>
        </p:spPr>
        <p:txBody>
          <a:bodyPr/>
          <a:lstStyle/>
          <a:p>
            <a:pPr eaLnBrk="1" hangingPunct="1"/>
            <a:r>
              <a:rPr lang="en-US" smtClean="0">
                <a:latin typeface="Arial" charset="0"/>
                <a:ea typeface="ＭＳ Ｐゴシック" pitchFamily="34" charset="-128"/>
                <a:cs typeface="Arial" charset="0"/>
              </a:rPr>
              <a:t>Chapter 5 – System Modeling</a:t>
            </a:r>
          </a:p>
        </p:txBody>
      </p:sp>
      <p:sp>
        <p:nvSpPr>
          <p:cNvPr id="2051" name="Content Placeholder 3"/>
          <p:cNvSpPr>
            <a:spLocks noGrp="1"/>
          </p:cNvSpPr>
          <p:nvPr>
            <p:ph idx="1"/>
          </p:nvPr>
        </p:nvSpPr>
        <p:spPr bwMode="auto">
          <a:xfrm>
            <a:off x="457200" y="3632200"/>
            <a:ext cx="8229600" cy="2493963"/>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buFont typeface="Wingdings" pitchFamily="2" charset="2"/>
              <a:buNone/>
            </a:pPr>
            <a:r>
              <a:rPr lang="en-US" smtClean="0">
                <a:latin typeface="Arial" charset="0"/>
                <a:ea typeface="ＭＳ Ｐゴシック" pitchFamily="34" charset="-128"/>
                <a:cs typeface="Arial" charset="0"/>
              </a:rPr>
              <a:t>Lecture 1</a:t>
            </a:r>
          </a:p>
        </p:txBody>
      </p:sp>
      <p:sp>
        <p:nvSpPr>
          <p:cNvPr id="5" name="Slide Number Placeholder 4"/>
          <p:cNvSpPr>
            <a:spLocks noGrp="1"/>
          </p:cNvSpPr>
          <p:nvPr>
            <p:ph type="sldNum" sz="quarter" idx="12"/>
          </p:nvPr>
        </p:nvSpPr>
        <p:spPr/>
        <p:txBody>
          <a:bodyPr/>
          <a:lstStyle/>
          <a:p>
            <a:pPr>
              <a:defRPr/>
            </a:pPr>
            <a:fld id="{69AB6C66-CA0D-4179-8761-9F0671BE6903}" type="slidenum">
              <a:rPr lang="en-US"/>
              <a:pPr>
                <a:defRPr/>
              </a:pPr>
              <a:t>1</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The context of the MHC-PMS</a:t>
            </a:r>
            <a:r>
              <a:rPr lang="en-GB" sz="2800" dirty="0" smtClean="0">
                <a:latin typeface="Arial" charset="0"/>
                <a:ea typeface="ＭＳ Ｐゴシック" pitchFamily="34" charset="-128"/>
                <a:cs typeface="Arial" charset="0"/>
              </a:rPr>
              <a:t> </a:t>
            </a:r>
            <a:endParaRPr lang="en-US" sz="2800" dirty="0" smtClean="0">
              <a:latin typeface="Arial" charset="0"/>
              <a:ea typeface="ＭＳ Ｐゴシック" pitchFamily="34" charset="-128"/>
              <a:cs typeface="Arial" charset="0"/>
            </a:endParaRPr>
          </a:p>
        </p:txBody>
      </p:sp>
      <p:pic>
        <p:nvPicPr>
          <p:cNvPr id="11267" name="Picture 3" descr="5.1 MHCPMS-Context.eps"/>
          <p:cNvPicPr>
            <a:picLocks noChangeAspect="1"/>
          </p:cNvPicPr>
          <p:nvPr/>
        </p:nvPicPr>
        <p:blipFill>
          <a:blip r:embed="rId2"/>
          <a:srcRect/>
          <a:stretch>
            <a:fillRect/>
          </a:stretch>
        </p:blipFill>
        <p:spPr bwMode="auto">
          <a:xfrm>
            <a:off x="2112963" y="2046288"/>
            <a:ext cx="4760912" cy="300037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15411D39-8791-4CF0-B5F4-EF306A2028FB}" type="slidenum">
              <a:rPr lang="en-US"/>
              <a:pPr>
                <a:defRPr/>
              </a:pPr>
              <a:t>10</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Process perspective</a:t>
            </a:r>
          </a:p>
        </p:txBody>
      </p:sp>
      <p:sp>
        <p:nvSpPr>
          <p:cNvPr id="12291" name="Content Placeholder 3"/>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dirty="0" smtClean="0">
                <a:solidFill>
                  <a:schemeClr val="tx2">
                    <a:lumMod val="60000"/>
                    <a:lumOff val="40000"/>
                  </a:schemeClr>
                </a:solidFill>
                <a:latin typeface="Arial" charset="0"/>
                <a:ea typeface="ＭＳ Ｐゴシック" pitchFamily="34" charset="-128"/>
                <a:cs typeface="Arial" charset="0"/>
              </a:rPr>
              <a:t>Context </a:t>
            </a:r>
            <a:r>
              <a:rPr lang="en-US" dirty="0" smtClean="0">
                <a:solidFill>
                  <a:schemeClr val="tx2">
                    <a:lumMod val="60000"/>
                    <a:lumOff val="40000"/>
                  </a:schemeClr>
                </a:solidFill>
                <a:latin typeface="Arial" charset="0"/>
                <a:ea typeface="ＭＳ Ｐゴシック" pitchFamily="34" charset="-128"/>
                <a:cs typeface="Arial" charset="0"/>
              </a:rPr>
              <a:t>models</a:t>
            </a:r>
            <a:r>
              <a:rPr lang="en-US" dirty="0" smtClean="0">
                <a:solidFill>
                  <a:schemeClr val="tx2">
                    <a:lumMod val="60000"/>
                    <a:lumOff val="40000"/>
                  </a:schemeClr>
                </a:solidFill>
                <a:latin typeface="Arial" charset="0"/>
                <a:ea typeface="ＭＳ Ｐゴシック" pitchFamily="34" charset="-128"/>
                <a:cs typeface="Arial" charset="0"/>
              </a:rPr>
              <a:t> </a:t>
            </a:r>
            <a:r>
              <a:rPr lang="en-US" dirty="0" smtClean="0">
                <a:latin typeface="Arial" charset="0"/>
                <a:ea typeface="ＭＳ Ｐゴシック" pitchFamily="34" charset="-128"/>
                <a:cs typeface="Arial" charset="0"/>
              </a:rPr>
              <a:t>simply </a:t>
            </a:r>
            <a:r>
              <a:rPr lang="en-US" u="sng" dirty="0" smtClean="0">
                <a:latin typeface="Arial" charset="0"/>
                <a:ea typeface="ＭＳ Ｐゴシック" pitchFamily="34" charset="-128"/>
                <a:cs typeface="Arial" charset="0"/>
              </a:rPr>
              <a:t>show the other systems in the environment</a:t>
            </a:r>
            <a:r>
              <a:rPr lang="en-US" dirty="0" smtClean="0">
                <a:latin typeface="Arial" charset="0"/>
                <a:ea typeface="ＭＳ Ｐゴシック" pitchFamily="34" charset="-128"/>
                <a:cs typeface="Arial" charset="0"/>
              </a:rPr>
              <a:t>, </a:t>
            </a:r>
            <a:r>
              <a:rPr lang="en-US" dirty="0" smtClean="0">
                <a:solidFill>
                  <a:srgbClr val="FF0000"/>
                </a:solidFill>
                <a:latin typeface="Arial" charset="0"/>
                <a:ea typeface="ＭＳ Ｐゴシック" pitchFamily="34" charset="-128"/>
                <a:cs typeface="Arial" charset="0"/>
              </a:rPr>
              <a:t>not</a:t>
            </a:r>
            <a:r>
              <a:rPr lang="en-US" dirty="0" smtClean="0">
                <a:latin typeface="Arial" charset="0"/>
                <a:ea typeface="ＭＳ Ｐゴシック" pitchFamily="34" charset="-128"/>
                <a:cs typeface="Arial" charset="0"/>
              </a:rPr>
              <a:t> </a:t>
            </a:r>
            <a:r>
              <a:rPr lang="en-US" u="sng" dirty="0" smtClean="0">
                <a:latin typeface="Arial" charset="0"/>
                <a:ea typeface="ＭＳ Ｐゴシック" pitchFamily="34" charset="-128"/>
                <a:cs typeface="Arial" charset="0"/>
              </a:rPr>
              <a:t>how the system being developed is used in that environment</a:t>
            </a:r>
            <a:r>
              <a:rPr lang="en-US" dirty="0" smtClean="0">
                <a:latin typeface="Arial" charset="0"/>
                <a:ea typeface="ＭＳ Ｐゴシック" pitchFamily="34" charset="-128"/>
                <a:cs typeface="Arial" charset="0"/>
              </a:rPr>
              <a:t>.</a:t>
            </a:r>
          </a:p>
          <a:p>
            <a:pPr eaLnBrk="1" hangingPunct="1">
              <a:buFont typeface="Wingdings" pitchFamily="2" charset="2"/>
              <a:buChar char="²"/>
            </a:pPr>
            <a:r>
              <a:rPr lang="en-US" dirty="0" smtClean="0">
                <a:solidFill>
                  <a:schemeClr val="tx2">
                    <a:lumMod val="60000"/>
                    <a:lumOff val="40000"/>
                  </a:schemeClr>
                </a:solidFill>
                <a:latin typeface="Arial" charset="0"/>
                <a:ea typeface="ＭＳ Ｐゴシック" pitchFamily="34" charset="-128"/>
                <a:cs typeface="Arial" charset="0"/>
              </a:rPr>
              <a:t>Process models </a:t>
            </a:r>
            <a:r>
              <a:rPr lang="en-US" dirty="0" smtClean="0">
                <a:latin typeface="Arial" charset="0"/>
                <a:ea typeface="ＭＳ Ｐゴシック" pitchFamily="34" charset="-128"/>
                <a:cs typeface="Arial" charset="0"/>
              </a:rPr>
              <a:t>reveal how the system being developed is used in broader business processes.</a:t>
            </a:r>
          </a:p>
          <a:p>
            <a:pPr eaLnBrk="1" hangingPunct="1">
              <a:buFont typeface="Wingdings" pitchFamily="2" charset="2"/>
              <a:buChar char="²"/>
            </a:pPr>
            <a:r>
              <a:rPr lang="en-US" u="sng" dirty="0" smtClean="0">
                <a:solidFill>
                  <a:schemeClr val="tx2">
                    <a:lumMod val="60000"/>
                    <a:lumOff val="40000"/>
                  </a:schemeClr>
                </a:solidFill>
                <a:latin typeface="Arial" charset="0"/>
                <a:ea typeface="ＭＳ Ｐゴシック" pitchFamily="34" charset="-128"/>
                <a:cs typeface="Arial" charset="0"/>
              </a:rPr>
              <a:t>UML activity diagrams </a:t>
            </a:r>
            <a:r>
              <a:rPr lang="en-US" dirty="0" smtClean="0">
                <a:latin typeface="Arial" charset="0"/>
                <a:ea typeface="ＭＳ Ｐゴシック" pitchFamily="34" charset="-128"/>
                <a:cs typeface="Arial" charset="0"/>
              </a:rPr>
              <a:t>may be used to define business process models.</a:t>
            </a:r>
          </a:p>
        </p:txBody>
      </p:sp>
      <p:sp>
        <p:nvSpPr>
          <p:cNvPr id="5" name="Slide Number Placeholder 4"/>
          <p:cNvSpPr>
            <a:spLocks noGrp="1"/>
          </p:cNvSpPr>
          <p:nvPr>
            <p:ph type="sldNum" sz="quarter" idx="12"/>
          </p:nvPr>
        </p:nvSpPr>
        <p:spPr/>
        <p:txBody>
          <a:bodyPr/>
          <a:lstStyle/>
          <a:p>
            <a:pPr>
              <a:defRPr/>
            </a:pPr>
            <a:fld id="{809BA6E6-D455-4966-AEA7-63959E175586}" type="slidenum">
              <a:rPr lang="en-US"/>
              <a:pPr>
                <a:defRPr/>
              </a:pPr>
              <a:t>11</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Process model of involuntary detention</a:t>
            </a:r>
            <a:r>
              <a:rPr lang="en-GB" sz="2800" dirty="0" smtClean="0">
                <a:latin typeface="Arial" charset="0"/>
                <a:ea typeface="ＭＳ Ｐゴシック" pitchFamily="34" charset="-128"/>
                <a:cs typeface="Arial" charset="0"/>
              </a:rPr>
              <a:t> </a:t>
            </a:r>
            <a:endParaRPr lang="en-US" sz="2800" dirty="0" smtClean="0">
              <a:latin typeface="Arial" charset="0"/>
              <a:ea typeface="ＭＳ Ｐゴシック" pitchFamily="34" charset="-128"/>
              <a:cs typeface="Arial" charset="0"/>
            </a:endParaRPr>
          </a:p>
        </p:txBody>
      </p:sp>
      <p:pic>
        <p:nvPicPr>
          <p:cNvPr id="13315" name="Picture 3" descr="5.2 DetentionProcess.eps"/>
          <p:cNvPicPr>
            <a:picLocks noChangeAspect="1"/>
          </p:cNvPicPr>
          <p:nvPr/>
        </p:nvPicPr>
        <p:blipFill>
          <a:blip r:embed="rId2"/>
          <a:srcRect/>
          <a:stretch>
            <a:fillRect/>
          </a:stretch>
        </p:blipFill>
        <p:spPr bwMode="auto">
          <a:xfrm>
            <a:off x="1111250" y="1968500"/>
            <a:ext cx="7032625" cy="362585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1E68CABF-F3DB-446B-9EF7-467D1320419E}" type="slidenum">
              <a:rPr lang="en-US"/>
              <a:pPr>
                <a:defRPr/>
              </a:pPr>
              <a:t>12</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z="2800" dirty="0" smtClean="0">
                <a:solidFill>
                  <a:schemeClr val="tx2">
                    <a:lumMod val="40000"/>
                    <a:lumOff val="60000"/>
                  </a:schemeClr>
                </a:solidFill>
                <a:latin typeface="Arial" charset="0"/>
                <a:ea typeface="ＭＳ Ｐゴシック" pitchFamily="34" charset="-128"/>
                <a:cs typeface="Arial" charset="0"/>
              </a:rPr>
              <a:t>Interaction models</a:t>
            </a:r>
          </a:p>
        </p:txBody>
      </p:sp>
      <p:sp>
        <p:nvSpPr>
          <p:cNvPr id="14339"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dirty="0" smtClean="0">
                <a:latin typeface="Arial" charset="0"/>
                <a:ea typeface="ＭＳ Ｐゴシック" pitchFamily="34" charset="-128"/>
                <a:cs typeface="Arial" charset="0"/>
              </a:rPr>
              <a:t>Modeling </a:t>
            </a:r>
            <a:r>
              <a:rPr lang="en-US" u="sng" dirty="0" smtClean="0">
                <a:latin typeface="Arial" charset="0"/>
                <a:ea typeface="ＭＳ Ｐゴシック" pitchFamily="34" charset="-128"/>
                <a:cs typeface="Arial" charset="0"/>
              </a:rPr>
              <a:t>user interaction </a:t>
            </a:r>
            <a:r>
              <a:rPr lang="en-US" dirty="0" smtClean="0">
                <a:latin typeface="Arial" charset="0"/>
                <a:ea typeface="ＭＳ Ｐゴシック" pitchFamily="34" charset="-128"/>
                <a:cs typeface="Arial" charset="0"/>
              </a:rPr>
              <a:t>is important as it helps to identify </a:t>
            </a:r>
            <a:r>
              <a:rPr lang="en-US" u="sng" dirty="0" smtClean="0">
                <a:latin typeface="Arial" charset="0"/>
                <a:ea typeface="ＭＳ Ｐゴシック" pitchFamily="34" charset="-128"/>
                <a:cs typeface="Arial" charset="0"/>
              </a:rPr>
              <a:t>user requirements</a:t>
            </a:r>
            <a:r>
              <a:rPr lang="en-US" dirty="0" smtClean="0">
                <a:latin typeface="Arial" charset="0"/>
                <a:ea typeface="ＭＳ Ｐゴシック" pitchFamily="34" charset="-128"/>
                <a:cs typeface="Arial" charset="0"/>
              </a:rPr>
              <a:t>. </a:t>
            </a:r>
          </a:p>
          <a:p>
            <a:pPr eaLnBrk="1" hangingPunct="1">
              <a:buFont typeface="Wingdings" pitchFamily="2" charset="2"/>
              <a:buChar char="²"/>
            </a:pPr>
            <a:r>
              <a:rPr lang="en-US" dirty="0" smtClean="0">
                <a:latin typeface="Arial" charset="0"/>
                <a:ea typeface="ＭＳ Ｐゴシック" pitchFamily="34" charset="-128"/>
                <a:cs typeface="Arial" charset="0"/>
              </a:rPr>
              <a:t>Modeling </a:t>
            </a:r>
            <a:r>
              <a:rPr lang="en-US" u="sng" dirty="0" smtClean="0">
                <a:latin typeface="Arial" charset="0"/>
                <a:ea typeface="ＭＳ Ｐゴシック" pitchFamily="34" charset="-128"/>
                <a:cs typeface="Arial" charset="0"/>
              </a:rPr>
              <a:t>system-to-system interaction </a:t>
            </a:r>
            <a:r>
              <a:rPr lang="en-US" dirty="0" smtClean="0">
                <a:latin typeface="Arial" charset="0"/>
                <a:ea typeface="ＭＳ Ｐゴシック" pitchFamily="34" charset="-128"/>
                <a:cs typeface="Arial" charset="0"/>
              </a:rPr>
              <a:t>highlights the </a:t>
            </a:r>
            <a:r>
              <a:rPr lang="en-US" u="sng" dirty="0" smtClean="0">
                <a:latin typeface="Arial" charset="0"/>
                <a:ea typeface="ＭＳ Ｐゴシック" pitchFamily="34" charset="-128"/>
                <a:cs typeface="Arial" charset="0"/>
              </a:rPr>
              <a:t>communication problems </a:t>
            </a:r>
            <a:r>
              <a:rPr lang="en-US" dirty="0" smtClean="0">
                <a:latin typeface="Arial" charset="0"/>
                <a:ea typeface="ＭＳ Ｐゴシック" pitchFamily="34" charset="-128"/>
                <a:cs typeface="Arial" charset="0"/>
              </a:rPr>
              <a:t>that may arise. </a:t>
            </a:r>
          </a:p>
          <a:p>
            <a:pPr eaLnBrk="1" hangingPunct="1">
              <a:buFont typeface="Wingdings" pitchFamily="2" charset="2"/>
              <a:buChar char="²"/>
            </a:pPr>
            <a:r>
              <a:rPr lang="en-US" dirty="0" smtClean="0">
                <a:latin typeface="Arial" charset="0"/>
                <a:ea typeface="ＭＳ Ｐゴシック" pitchFamily="34" charset="-128"/>
                <a:cs typeface="Arial" charset="0"/>
              </a:rPr>
              <a:t>Modeling </a:t>
            </a:r>
            <a:r>
              <a:rPr lang="en-US" u="sng" dirty="0" smtClean="0">
                <a:latin typeface="Arial" charset="0"/>
                <a:ea typeface="ＭＳ Ｐゴシック" pitchFamily="34" charset="-128"/>
                <a:cs typeface="Arial" charset="0"/>
              </a:rPr>
              <a:t>component interaction </a:t>
            </a:r>
            <a:r>
              <a:rPr lang="en-US" dirty="0" smtClean="0">
                <a:latin typeface="Arial" charset="0"/>
                <a:ea typeface="ＭＳ Ｐゴシック" pitchFamily="34" charset="-128"/>
                <a:cs typeface="Arial" charset="0"/>
              </a:rPr>
              <a:t>helps us understand if a proposed system structure is likely to deliver the required system </a:t>
            </a:r>
            <a:r>
              <a:rPr lang="en-US" u="sng" dirty="0" smtClean="0">
                <a:latin typeface="Arial" charset="0"/>
                <a:ea typeface="ＭＳ Ｐゴシック" pitchFamily="34" charset="-128"/>
                <a:cs typeface="Arial" charset="0"/>
              </a:rPr>
              <a:t>performance and dependability</a:t>
            </a:r>
            <a:r>
              <a:rPr lang="en-US" dirty="0" smtClean="0">
                <a:latin typeface="Arial" charset="0"/>
                <a:ea typeface="ＭＳ Ｐゴシック" pitchFamily="34" charset="-128"/>
                <a:cs typeface="Arial" charset="0"/>
              </a:rPr>
              <a:t>.</a:t>
            </a:r>
            <a:r>
              <a:rPr lang="en-GB" dirty="0" smtClean="0">
                <a:latin typeface="Arial" charset="0"/>
                <a:ea typeface="ＭＳ Ｐゴシック" pitchFamily="34" charset="-128"/>
                <a:cs typeface="Arial" charset="0"/>
              </a:rPr>
              <a:t> </a:t>
            </a:r>
          </a:p>
          <a:p>
            <a:pPr eaLnBrk="1" hangingPunct="1">
              <a:buFont typeface="Wingdings" pitchFamily="2" charset="2"/>
              <a:buChar char="²"/>
            </a:pPr>
            <a:r>
              <a:rPr lang="en-GB" dirty="0" smtClean="0">
                <a:latin typeface="Arial" charset="0"/>
                <a:ea typeface="ＭＳ Ｐゴシック" pitchFamily="34" charset="-128"/>
                <a:cs typeface="Arial" charset="0"/>
              </a:rPr>
              <a:t>Use </a:t>
            </a:r>
            <a:r>
              <a:rPr lang="en-GB" u="sng" dirty="0" smtClean="0">
                <a:latin typeface="Arial" charset="0"/>
                <a:ea typeface="ＭＳ Ｐゴシック" pitchFamily="34" charset="-128"/>
                <a:cs typeface="Arial" charset="0"/>
              </a:rPr>
              <a:t>case diagrams </a:t>
            </a:r>
            <a:r>
              <a:rPr lang="en-GB" dirty="0" smtClean="0">
                <a:latin typeface="Arial" charset="0"/>
                <a:ea typeface="ＭＳ Ｐゴシック" pitchFamily="34" charset="-128"/>
                <a:cs typeface="Arial" charset="0"/>
              </a:rPr>
              <a:t>and </a:t>
            </a:r>
            <a:r>
              <a:rPr lang="en-GB" u="sng" dirty="0" smtClean="0">
                <a:latin typeface="Arial" charset="0"/>
                <a:ea typeface="ＭＳ Ｐゴシック" pitchFamily="34" charset="-128"/>
                <a:cs typeface="Arial" charset="0"/>
              </a:rPr>
              <a:t>sequence diagrams </a:t>
            </a:r>
            <a:r>
              <a:rPr lang="en-GB" dirty="0" smtClean="0">
                <a:latin typeface="Arial" charset="0"/>
                <a:ea typeface="ＭＳ Ｐゴシック" pitchFamily="34" charset="-128"/>
                <a:cs typeface="Arial" charset="0"/>
              </a:rPr>
              <a:t>may be used </a:t>
            </a:r>
            <a:r>
              <a:rPr lang="en-GB" dirty="0" smtClean="0">
                <a:solidFill>
                  <a:srgbClr val="FF0000"/>
                </a:solidFill>
                <a:latin typeface="Arial" charset="0"/>
                <a:ea typeface="ＭＳ Ｐゴシック" pitchFamily="34" charset="-128"/>
                <a:cs typeface="Arial" charset="0"/>
              </a:rPr>
              <a:t>for interaction modelling</a:t>
            </a:r>
            <a:r>
              <a:rPr lang="en-GB" dirty="0" smtClean="0">
                <a:latin typeface="Arial" charset="0"/>
                <a:ea typeface="ＭＳ Ｐゴシック" pitchFamily="34" charset="-128"/>
                <a:cs typeface="Arial" charset="0"/>
              </a:rPr>
              <a:t>.</a:t>
            </a:r>
          </a:p>
          <a:p>
            <a:pPr eaLnBrk="1" hangingPunct="1">
              <a:buFont typeface="Wingdings" pitchFamily="2" charset="2"/>
              <a:buChar char="²"/>
            </a:pPr>
            <a:endParaRPr lang="en-US" dirty="0" smtClean="0">
              <a:latin typeface="Arial" charset="0"/>
              <a:ea typeface="ＭＳ Ｐゴシック" pitchFamily="34" charset="-128"/>
              <a:cs typeface="Arial" charset="0"/>
            </a:endParaRPr>
          </a:p>
        </p:txBody>
      </p:sp>
      <p:sp>
        <p:nvSpPr>
          <p:cNvPr id="4" name="Slide Number Placeholder 3"/>
          <p:cNvSpPr>
            <a:spLocks noGrp="1"/>
          </p:cNvSpPr>
          <p:nvPr>
            <p:ph type="sldNum" sz="quarter" idx="12"/>
          </p:nvPr>
        </p:nvSpPr>
        <p:spPr/>
        <p:txBody>
          <a:bodyPr/>
          <a:lstStyle/>
          <a:p>
            <a:pPr>
              <a:defRPr/>
            </a:pPr>
            <a:fld id="{7C606740-D561-4F8E-9B83-33EA9930BBFF}" type="slidenum">
              <a:rPr lang="en-US"/>
              <a:pPr>
                <a:defRPr/>
              </a:pPr>
              <a:t>13</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Use case modeling</a:t>
            </a:r>
          </a:p>
        </p:txBody>
      </p:sp>
      <p:sp>
        <p:nvSpPr>
          <p:cNvPr id="15363"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dirty="0" smtClean="0">
                <a:latin typeface="Arial" charset="0"/>
                <a:ea typeface="ＭＳ Ｐゴシック" pitchFamily="34" charset="-128"/>
                <a:cs typeface="Arial" charset="0"/>
              </a:rPr>
              <a:t>Use cases were developed originally to support requirements elicitation and now incorporated into the UML.</a:t>
            </a:r>
          </a:p>
          <a:p>
            <a:pPr eaLnBrk="1" hangingPunct="1">
              <a:buFont typeface="Wingdings" pitchFamily="2" charset="2"/>
              <a:buChar char="²"/>
            </a:pPr>
            <a:r>
              <a:rPr lang="en-US" u="sng" dirty="0" smtClean="0">
                <a:latin typeface="Arial" charset="0"/>
                <a:ea typeface="ＭＳ Ｐゴシック" pitchFamily="34" charset="-128"/>
                <a:cs typeface="Arial" charset="0"/>
              </a:rPr>
              <a:t>Each use case </a:t>
            </a:r>
            <a:r>
              <a:rPr lang="en-US" dirty="0" smtClean="0">
                <a:latin typeface="Arial" charset="0"/>
                <a:ea typeface="ＭＳ Ｐゴシック" pitchFamily="34" charset="-128"/>
                <a:cs typeface="Arial" charset="0"/>
              </a:rPr>
              <a:t>represents a </a:t>
            </a:r>
            <a:r>
              <a:rPr lang="en-US" u="sng" dirty="0" smtClean="0">
                <a:latin typeface="Arial" charset="0"/>
                <a:ea typeface="ＭＳ Ｐゴシック" pitchFamily="34" charset="-128"/>
                <a:cs typeface="Arial" charset="0"/>
              </a:rPr>
              <a:t>discrete task </a:t>
            </a:r>
            <a:r>
              <a:rPr lang="en-US" dirty="0" smtClean="0">
                <a:latin typeface="Arial" charset="0"/>
                <a:ea typeface="ＭＳ Ｐゴシック" pitchFamily="34" charset="-128"/>
                <a:cs typeface="Arial" charset="0"/>
              </a:rPr>
              <a:t>that involves external interaction with a system.</a:t>
            </a:r>
          </a:p>
          <a:p>
            <a:pPr eaLnBrk="1" hangingPunct="1">
              <a:buFont typeface="Wingdings" pitchFamily="2" charset="2"/>
              <a:buChar char="²"/>
            </a:pPr>
            <a:r>
              <a:rPr lang="en-US" u="sng" dirty="0" smtClean="0">
                <a:latin typeface="Arial" charset="0"/>
                <a:ea typeface="ＭＳ Ｐゴシック" pitchFamily="34" charset="-128"/>
                <a:cs typeface="Arial" charset="0"/>
              </a:rPr>
              <a:t>Actors</a:t>
            </a:r>
            <a:r>
              <a:rPr lang="en-US" dirty="0" smtClean="0">
                <a:latin typeface="Arial" charset="0"/>
                <a:ea typeface="ＭＳ Ｐゴシック" pitchFamily="34" charset="-128"/>
                <a:cs typeface="Arial" charset="0"/>
              </a:rPr>
              <a:t> in a use case may be </a:t>
            </a:r>
            <a:r>
              <a:rPr lang="en-US" u="sng" dirty="0" smtClean="0">
                <a:latin typeface="Arial" charset="0"/>
                <a:ea typeface="ＭＳ Ｐゴシック" pitchFamily="34" charset="-128"/>
                <a:cs typeface="Arial" charset="0"/>
              </a:rPr>
              <a:t>people or other systems</a:t>
            </a:r>
            <a:r>
              <a:rPr lang="en-US" dirty="0" smtClean="0">
                <a:latin typeface="Arial" charset="0"/>
                <a:ea typeface="ＭＳ Ｐゴシック" pitchFamily="34" charset="-128"/>
                <a:cs typeface="Arial" charset="0"/>
              </a:rPr>
              <a:t>.</a:t>
            </a:r>
          </a:p>
          <a:p>
            <a:pPr eaLnBrk="1" hangingPunct="1">
              <a:buFont typeface="Wingdings" pitchFamily="2" charset="2"/>
              <a:buChar char="²"/>
            </a:pPr>
            <a:r>
              <a:rPr lang="en-US" dirty="0" smtClean="0">
                <a:latin typeface="Arial" charset="0"/>
                <a:ea typeface="ＭＳ Ｐゴシック" pitchFamily="34" charset="-128"/>
                <a:cs typeface="Arial" charset="0"/>
              </a:rPr>
              <a:t>Represented </a:t>
            </a:r>
            <a:r>
              <a:rPr lang="en-US" dirty="0" smtClean="0">
                <a:solidFill>
                  <a:srgbClr val="FF0000"/>
                </a:solidFill>
                <a:latin typeface="Arial" charset="0"/>
                <a:ea typeface="ＭＳ Ｐゴシック" pitchFamily="34" charset="-128"/>
                <a:cs typeface="Arial" charset="0"/>
              </a:rPr>
              <a:t>diagrammatically to provide an overview </a:t>
            </a:r>
            <a:r>
              <a:rPr lang="en-US" dirty="0" smtClean="0">
                <a:latin typeface="Arial" charset="0"/>
                <a:ea typeface="ＭＳ Ｐゴシック" pitchFamily="34" charset="-128"/>
                <a:cs typeface="Arial" charset="0"/>
              </a:rPr>
              <a:t>of the use case and in a </a:t>
            </a:r>
            <a:r>
              <a:rPr lang="en-US" dirty="0" smtClean="0">
                <a:solidFill>
                  <a:srgbClr val="FF0000"/>
                </a:solidFill>
                <a:latin typeface="Arial" charset="0"/>
                <a:ea typeface="ＭＳ Ｐゴシック" pitchFamily="34" charset="-128"/>
                <a:cs typeface="Arial" charset="0"/>
              </a:rPr>
              <a:t>more detailed textual form</a:t>
            </a:r>
            <a:r>
              <a:rPr lang="en-US" dirty="0" smtClean="0">
                <a:latin typeface="Arial" charset="0"/>
                <a:ea typeface="ＭＳ Ｐゴシック" pitchFamily="34" charset="-128"/>
                <a:cs typeface="Arial" charset="0"/>
              </a:rPr>
              <a:t>.</a:t>
            </a:r>
          </a:p>
        </p:txBody>
      </p:sp>
      <p:sp>
        <p:nvSpPr>
          <p:cNvPr id="4" name="Slide Number Placeholder 3"/>
          <p:cNvSpPr>
            <a:spLocks noGrp="1"/>
          </p:cNvSpPr>
          <p:nvPr>
            <p:ph type="sldNum" sz="quarter" idx="12"/>
          </p:nvPr>
        </p:nvSpPr>
        <p:spPr/>
        <p:txBody>
          <a:bodyPr/>
          <a:lstStyle/>
          <a:p>
            <a:pPr>
              <a:defRPr/>
            </a:pPr>
            <a:fld id="{E785A807-2C5B-450D-A353-D8E77875B2CB}" type="slidenum">
              <a:rPr lang="en-US"/>
              <a:pPr>
                <a:defRPr/>
              </a:pPr>
              <a:t>14</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Transfer-data use case</a:t>
            </a:r>
            <a:r>
              <a:rPr lang="en-GB" sz="2800" dirty="0" smtClean="0">
                <a:latin typeface="Arial" charset="0"/>
                <a:ea typeface="ＭＳ Ｐゴシック" pitchFamily="34" charset="-128"/>
                <a:cs typeface="Arial" charset="0"/>
              </a:rPr>
              <a:t> </a:t>
            </a:r>
            <a:endParaRPr lang="en-US" sz="2800" dirty="0" smtClean="0">
              <a:latin typeface="Arial" charset="0"/>
              <a:ea typeface="ＭＳ Ｐゴシック" pitchFamily="34" charset="-128"/>
              <a:cs typeface="Arial" charset="0"/>
            </a:endParaRPr>
          </a:p>
        </p:txBody>
      </p:sp>
      <p:sp>
        <p:nvSpPr>
          <p:cNvPr id="16387"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smtClean="0">
                <a:latin typeface="Arial" charset="0"/>
                <a:ea typeface="ＭＳ Ｐゴシック" pitchFamily="34" charset="-128"/>
                <a:cs typeface="Arial" charset="0"/>
              </a:rPr>
              <a:t>A use case in the MHC-PMS</a:t>
            </a:r>
          </a:p>
        </p:txBody>
      </p:sp>
      <p:pic>
        <p:nvPicPr>
          <p:cNvPr id="16388" name="Picture 3" descr="5.3 UseCase.eps"/>
          <p:cNvPicPr>
            <a:picLocks noChangeAspect="1"/>
          </p:cNvPicPr>
          <p:nvPr/>
        </p:nvPicPr>
        <p:blipFill>
          <a:blip r:embed="rId2"/>
          <a:srcRect/>
          <a:stretch>
            <a:fillRect/>
          </a:stretch>
        </p:blipFill>
        <p:spPr bwMode="auto">
          <a:xfrm>
            <a:off x="866775" y="3259138"/>
            <a:ext cx="7486650" cy="1216025"/>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D43261E7-C7C1-481D-9F65-4728B543327B}" type="slidenum">
              <a:rPr lang="en-US"/>
              <a:pPr>
                <a:defRPr/>
              </a:pPr>
              <a:t>15</a:t>
            </a:fld>
            <a:endParaRPr lang="en-US"/>
          </a:p>
        </p:txBody>
      </p:sp>
      <p:sp>
        <p:nvSpPr>
          <p:cNvPr id="7" name="Footer Placeholder 6"/>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Tabular description of the</a:t>
            </a:r>
            <a:br>
              <a:rPr lang="en-US" sz="2800" dirty="0" smtClean="0">
                <a:latin typeface="Arial" charset="0"/>
                <a:ea typeface="ＭＳ Ｐゴシック" pitchFamily="34" charset="-128"/>
                <a:cs typeface="Arial" charset="0"/>
              </a:rPr>
            </a:br>
            <a:r>
              <a:rPr lang="en-US" sz="2800" dirty="0" smtClean="0">
                <a:latin typeface="Arial" charset="0"/>
                <a:ea typeface="ＭＳ Ｐゴシック" pitchFamily="34" charset="-128"/>
                <a:cs typeface="Arial" charset="0"/>
              </a:rPr>
              <a:t>‘Transfer data’ use-case</a:t>
            </a:r>
            <a:r>
              <a:rPr lang="en-GB" sz="2800" dirty="0" smtClean="0">
                <a:latin typeface="Arial" charset="0"/>
                <a:ea typeface="ＭＳ Ｐゴシック" pitchFamily="34" charset="-128"/>
                <a:cs typeface="Arial" charset="0"/>
              </a:rPr>
              <a:t> </a:t>
            </a:r>
            <a:endParaRPr lang="en-US" sz="2800" dirty="0" smtClean="0">
              <a:latin typeface="Arial" charset="0"/>
              <a:ea typeface="ＭＳ Ｐゴシック" pitchFamily="34" charset="-128"/>
              <a:cs typeface="Arial" charset="0"/>
            </a:endParaRPr>
          </a:p>
        </p:txBody>
      </p:sp>
      <p:graphicFrame>
        <p:nvGraphicFramePr>
          <p:cNvPr id="3" name="Table 2"/>
          <p:cNvGraphicFramePr>
            <a:graphicFrameLocks noGrp="1"/>
          </p:cNvGraphicFramePr>
          <p:nvPr/>
        </p:nvGraphicFramePr>
        <p:xfrm>
          <a:off x="909638" y="1866900"/>
          <a:ext cx="7205662" cy="4051935"/>
        </p:xfrm>
        <a:graphic>
          <a:graphicData uri="http://schemas.openxmlformats.org/drawingml/2006/table">
            <a:tbl>
              <a:tblPr/>
              <a:tblGrid>
                <a:gridCol w="1935162"/>
                <a:gridCol w="5270500"/>
              </a:tblGrid>
              <a:tr h="371475">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Times New Roman" charset="0"/>
                        </a:rPr>
                        <a:t>MHC</a:t>
                      </a:r>
                      <a:r>
                        <a:rPr kumimoji="0" lang="en-GB" sz="1600" b="1" i="0" u="none" strike="noStrike" cap="none" normalizeH="0" baseline="0" dirty="0">
                          <a:ln>
                            <a:noFill/>
                          </a:ln>
                          <a:solidFill>
                            <a:srgbClr val="000000"/>
                          </a:solidFill>
                          <a:effectLst/>
                          <a:latin typeface="Arial" charset="0"/>
                          <a:ea typeface="Times New Roman" charset="0"/>
                        </a:rPr>
                        <a:t>-PMS: Transfer </a:t>
                      </a:r>
                      <a:r>
                        <a:rPr kumimoji="0" lang="en-GB" sz="1600" b="1" i="0" u="none" strike="noStrike" cap="none" normalizeH="0" baseline="0" dirty="0" smtClean="0">
                          <a:ln>
                            <a:noFill/>
                          </a:ln>
                          <a:solidFill>
                            <a:srgbClr val="000000"/>
                          </a:solidFill>
                          <a:effectLst/>
                          <a:latin typeface="Arial" charset="0"/>
                          <a:ea typeface="Times New Roman" charset="0"/>
                        </a:rPr>
                        <a:t>data</a:t>
                      </a:r>
                      <a:endParaRPr kumimoji="0" lang="en-GB" sz="1600" b="1" i="0" u="none" strike="noStrike" cap="none" normalizeH="0" baseline="0" dirty="0">
                        <a:ln>
                          <a:noFill/>
                        </a:ln>
                        <a:solidFill>
                          <a:srgbClr val="000000"/>
                        </a:solidFill>
                        <a:effectLst/>
                        <a:latin typeface="Arial" charset="0"/>
                        <a:ea typeface="Times New Roman"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Times New Roman" charset="0"/>
                        </a:rPr>
                        <a:t>Actors</a:t>
                      </a:r>
                      <a:endParaRPr kumimoji="0" lang="en-GB" sz="1600" b="0" i="0" u="none" strike="noStrike" cap="none" normalizeH="0" baseline="0" dirty="0">
                        <a:ln>
                          <a:noFill/>
                        </a:ln>
                        <a:solidFill>
                          <a:srgbClr val="000000"/>
                        </a:solidFill>
                        <a:effectLst/>
                        <a:latin typeface="Arial" charset="0"/>
                        <a:ea typeface="Times New Roman"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Medical receptionist, patient records system (PRS)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Description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A receptionist may transfer data from the MHC-PMS to a general patient record database that is maintained by a health authority. The information transferred may either be updated personal information (address, phone number, etc.) or a summary of the patient’s diagnosis and treatment.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Data</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Patient’s personal information, treatment summary</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Stimulus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User command issued by medical receptionist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Response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Confirmation that PRS has been updated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Comments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receptionist must have appropriate security permissions to access the patient information and the PRS</a:t>
                      </a:r>
                      <a:r>
                        <a:rPr kumimoji="0" lang="en-GB" sz="1600" b="0" i="0" u="none" strike="noStrike" cap="none" normalizeH="0" baseline="0" dirty="0" smtClean="0">
                          <a:ln>
                            <a:noFill/>
                          </a:ln>
                          <a:solidFill>
                            <a:srgbClr val="000000"/>
                          </a:solidFill>
                          <a:effectLst/>
                          <a:latin typeface="Arial" charset="0"/>
                          <a:ea typeface="Times New Roman" charset="0"/>
                        </a:rPr>
                        <a:t>.</a:t>
                      </a:r>
                      <a:endParaRPr kumimoji="0" lang="en-GB" sz="1600" b="0" i="0" u="none" strike="noStrike" cap="none" normalizeH="0" baseline="0" dirty="0">
                        <a:ln>
                          <a:noFill/>
                        </a:ln>
                        <a:solidFill>
                          <a:srgbClr val="000000"/>
                        </a:solidFill>
                        <a:effectLst/>
                        <a:latin typeface="Arial" charset="0"/>
                        <a:ea typeface="Times New Roman"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4" name="Slide Number Placeholder 3"/>
          <p:cNvSpPr>
            <a:spLocks noGrp="1"/>
          </p:cNvSpPr>
          <p:nvPr>
            <p:ph type="sldNum" sz="quarter" idx="12"/>
          </p:nvPr>
        </p:nvSpPr>
        <p:spPr/>
        <p:txBody>
          <a:bodyPr/>
          <a:lstStyle/>
          <a:p>
            <a:pPr>
              <a:defRPr/>
            </a:pPr>
            <a:fld id="{12264D0D-74CA-4A05-ADCF-7B88CBFBF9EF}" type="slidenum">
              <a:rPr lang="en-US"/>
              <a:pPr>
                <a:defRPr/>
              </a:pPr>
              <a:t>16</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Use cases in the MHC-PMS</a:t>
            </a:r>
            <a:br>
              <a:rPr lang="en-US" sz="2800" dirty="0" smtClean="0">
                <a:latin typeface="Arial" charset="0"/>
                <a:ea typeface="ＭＳ Ｐゴシック" pitchFamily="34" charset="-128"/>
                <a:cs typeface="Arial" charset="0"/>
              </a:rPr>
            </a:br>
            <a:r>
              <a:rPr lang="en-US" sz="2800" dirty="0" smtClean="0">
                <a:latin typeface="Arial" charset="0"/>
                <a:ea typeface="ＭＳ Ｐゴシック" pitchFamily="34" charset="-128"/>
                <a:cs typeface="Arial" charset="0"/>
              </a:rPr>
              <a:t>involving the role ‘</a:t>
            </a:r>
            <a:r>
              <a:rPr lang="en-US" sz="2800" dirty="0" smtClean="0">
                <a:solidFill>
                  <a:schemeClr val="tx2">
                    <a:lumMod val="60000"/>
                    <a:lumOff val="40000"/>
                  </a:schemeClr>
                </a:solidFill>
                <a:latin typeface="Arial" charset="0"/>
                <a:ea typeface="ＭＳ Ｐゴシック" pitchFamily="34" charset="-128"/>
                <a:cs typeface="Arial" charset="0"/>
              </a:rPr>
              <a:t>Medical Receptionist</a:t>
            </a:r>
            <a:r>
              <a:rPr lang="en-US" sz="2800" dirty="0" smtClean="0">
                <a:latin typeface="Arial" charset="0"/>
                <a:ea typeface="ＭＳ Ｐゴシック" pitchFamily="34" charset="-128"/>
                <a:cs typeface="Arial" charset="0"/>
              </a:rPr>
              <a:t>’</a:t>
            </a:r>
            <a:r>
              <a:rPr lang="en-GB" sz="2800" dirty="0" smtClean="0">
                <a:latin typeface="Arial" charset="0"/>
                <a:ea typeface="ＭＳ Ｐゴシック" pitchFamily="34" charset="-128"/>
                <a:cs typeface="Arial" charset="0"/>
              </a:rPr>
              <a:t> </a:t>
            </a:r>
            <a:endParaRPr lang="en-US" sz="2800" dirty="0" smtClean="0">
              <a:latin typeface="Arial" charset="0"/>
              <a:ea typeface="ＭＳ Ｐゴシック" pitchFamily="34" charset="-128"/>
              <a:cs typeface="Arial" charset="0"/>
            </a:endParaRPr>
          </a:p>
        </p:txBody>
      </p:sp>
      <p:pic>
        <p:nvPicPr>
          <p:cNvPr id="18435" name="Picture 3" descr="5.5 RecepUseCases.eps"/>
          <p:cNvPicPr>
            <a:picLocks noChangeAspect="1"/>
          </p:cNvPicPr>
          <p:nvPr/>
        </p:nvPicPr>
        <p:blipFill>
          <a:blip r:embed="rId2"/>
          <a:srcRect/>
          <a:stretch>
            <a:fillRect/>
          </a:stretch>
        </p:blipFill>
        <p:spPr bwMode="auto">
          <a:xfrm>
            <a:off x="2279650" y="1747838"/>
            <a:ext cx="4451350" cy="4795837"/>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C27817B1-3B5F-4C5E-9C19-8F9702D869D0}" type="slidenum">
              <a:rPr lang="en-US"/>
              <a:pPr>
                <a:defRPr/>
              </a:pPr>
              <a:t>17</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Sequence diagrams</a:t>
            </a:r>
          </a:p>
        </p:txBody>
      </p:sp>
      <p:sp>
        <p:nvSpPr>
          <p:cNvPr id="19459"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dirty="0" smtClean="0">
                <a:latin typeface="Arial" charset="0"/>
                <a:ea typeface="ＭＳ Ｐゴシック" pitchFamily="34" charset="-128"/>
                <a:cs typeface="Arial" charset="0"/>
              </a:rPr>
              <a:t>Sequence diagrams are part of </a:t>
            </a:r>
            <a:r>
              <a:rPr lang="en-US" dirty="0" smtClean="0">
                <a:latin typeface="Arial" charset="0"/>
                <a:ea typeface="ＭＳ Ｐゴシック" pitchFamily="34" charset="-128"/>
                <a:cs typeface="Arial" charset="0"/>
              </a:rPr>
              <a:t>UML </a:t>
            </a:r>
            <a:r>
              <a:rPr lang="en-US" dirty="0" smtClean="0">
                <a:latin typeface="Arial" charset="0"/>
                <a:ea typeface="ＭＳ Ｐゴシック" pitchFamily="34" charset="-128"/>
                <a:cs typeface="Arial" charset="0"/>
              </a:rPr>
              <a:t>and are used to model the interactions between the </a:t>
            </a:r>
            <a:r>
              <a:rPr lang="en-US" u="sng" dirty="0" smtClean="0">
                <a:latin typeface="Arial" charset="0"/>
                <a:ea typeface="ＭＳ Ｐゴシック" pitchFamily="34" charset="-128"/>
                <a:cs typeface="Arial" charset="0"/>
              </a:rPr>
              <a:t>actors</a:t>
            </a:r>
            <a:r>
              <a:rPr lang="en-US" dirty="0" smtClean="0">
                <a:latin typeface="Arial" charset="0"/>
                <a:ea typeface="ＭＳ Ｐゴシック" pitchFamily="34" charset="-128"/>
                <a:cs typeface="Arial" charset="0"/>
              </a:rPr>
              <a:t> and the </a:t>
            </a:r>
            <a:r>
              <a:rPr lang="en-US" u="sng" dirty="0" smtClean="0">
                <a:latin typeface="Arial" charset="0"/>
                <a:ea typeface="ＭＳ Ｐゴシック" pitchFamily="34" charset="-128"/>
                <a:cs typeface="Arial" charset="0"/>
              </a:rPr>
              <a:t>objects within a system</a:t>
            </a:r>
            <a:r>
              <a:rPr lang="en-US" dirty="0" smtClean="0">
                <a:latin typeface="Arial" charset="0"/>
                <a:ea typeface="ＭＳ Ｐゴシック" pitchFamily="34" charset="-128"/>
                <a:cs typeface="Arial" charset="0"/>
              </a:rPr>
              <a:t>.</a:t>
            </a:r>
          </a:p>
          <a:p>
            <a:pPr eaLnBrk="1" hangingPunct="1">
              <a:buFont typeface="Wingdings" pitchFamily="2" charset="2"/>
              <a:buChar char="²"/>
            </a:pPr>
            <a:r>
              <a:rPr lang="en-US" dirty="0" smtClean="0">
                <a:latin typeface="Arial" charset="0"/>
                <a:ea typeface="ＭＳ Ｐゴシック" pitchFamily="34" charset="-128"/>
                <a:cs typeface="Arial" charset="0"/>
              </a:rPr>
              <a:t>A sequence diagram shows the </a:t>
            </a:r>
            <a:r>
              <a:rPr lang="en-US" dirty="0" smtClean="0">
                <a:solidFill>
                  <a:srgbClr val="FF0000"/>
                </a:solidFill>
                <a:latin typeface="Arial" charset="0"/>
                <a:ea typeface="ＭＳ Ｐゴシック" pitchFamily="34" charset="-128"/>
                <a:cs typeface="Arial" charset="0"/>
              </a:rPr>
              <a:t>sequence of interactions that take place during a particular use case </a:t>
            </a:r>
            <a:r>
              <a:rPr lang="en-US" dirty="0" smtClean="0">
                <a:latin typeface="Arial" charset="0"/>
                <a:ea typeface="ＭＳ Ｐゴシック" pitchFamily="34" charset="-128"/>
                <a:cs typeface="Arial" charset="0"/>
              </a:rPr>
              <a:t>or </a:t>
            </a:r>
            <a:r>
              <a:rPr lang="en-US" u="sng" dirty="0" smtClean="0">
                <a:latin typeface="Arial" charset="0"/>
                <a:ea typeface="ＭＳ Ｐゴシック" pitchFamily="34" charset="-128"/>
                <a:cs typeface="Arial" charset="0"/>
              </a:rPr>
              <a:t>use case </a:t>
            </a:r>
            <a:r>
              <a:rPr lang="en-US" u="sng" dirty="0" smtClean="0">
                <a:solidFill>
                  <a:schemeClr val="tx1"/>
                </a:solidFill>
                <a:latin typeface="Arial" charset="0"/>
                <a:ea typeface="ＭＳ Ｐゴシック" pitchFamily="34" charset="-128"/>
                <a:cs typeface="Arial" charset="0"/>
              </a:rPr>
              <a:t>instance</a:t>
            </a:r>
            <a:r>
              <a:rPr lang="en-US" dirty="0" smtClean="0">
                <a:latin typeface="Arial" charset="0"/>
                <a:ea typeface="ＭＳ Ｐゴシック" pitchFamily="34" charset="-128"/>
                <a:cs typeface="Arial" charset="0"/>
              </a:rPr>
              <a:t>.</a:t>
            </a:r>
          </a:p>
          <a:p>
            <a:pPr eaLnBrk="1" hangingPunct="1">
              <a:buFont typeface="Wingdings" pitchFamily="2" charset="2"/>
              <a:buChar char="²"/>
            </a:pPr>
            <a:r>
              <a:rPr lang="en-US" dirty="0" smtClean="0">
                <a:latin typeface="Arial" charset="0"/>
                <a:ea typeface="ＭＳ Ｐゴシック" pitchFamily="34" charset="-128"/>
                <a:cs typeface="Arial" charset="0"/>
              </a:rPr>
              <a:t>The </a:t>
            </a:r>
            <a:r>
              <a:rPr lang="en-US" u="sng" dirty="0" smtClean="0">
                <a:latin typeface="Arial" charset="0"/>
                <a:ea typeface="ＭＳ Ｐゴシック" pitchFamily="34" charset="-128"/>
                <a:cs typeface="Arial" charset="0"/>
              </a:rPr>
              <a:t>objects</a:t>
            </a:r>
            <a:r>
              <a:rPr lang="en-US" dirty="0" smtClean="0">
                <a:latin typeface="Arial" charset="0"/>
                <a:ea typeface="ＭＳ Ｐゴシック" pitchFamily="34" charset="-128"/>
                <a:cs typeface="Arial" charset="0"/>
              </a:rPr>
              <a:t> and </a:t>
            </a:r>
            <a:r>
              <a:rPr lang="en-US" u="sng" dirty="0" smtClean="0">
                <a:latin typeface="Arial" charset="0"/>
                <a:ea typeface="ＭＳ Ｐゴシック" pitchFamily="34" charset="-128"/>
                <a:cs typeface="Arial" charset="0"/>
              </a:rPr>
              <a:t>actors</a:t>
            </a:r>
            <a:r>
              <a:rPr lang="en-US" dirty="0" smtClean="0">
                <a:latin typeface="Arial" charset="0"/>
                <a:ea typeface="ＭＳ Ｐゴシック" pitchFamily="34" charset="-128"/>
                <a:cs typeface="Arial" charset="0"/>
              </a:rPr>
              <a:t> involved are listed along the top of the diagram, with a dotted line drawn vertically from these. </a:t>
            </a:r>
          </a:p>
          <a:p>
            <a:pPr eaLnBrk="1" hangingPunct="1">
              <a:buFont typeface="Wingdings" pitchFamily="2" charset="2"/>
              <a:buChar char="²"/>
            </a:pPr>
            <a:r>
              <a:rPr lang="en-US" dirty="0" smtClean="0">
                <a:latin typeface="Arial" charset="0"/>
                <a:ea typeface="ＭＳ Ｐゴシック" pitchFamily="34" charset="-128"/>
                <a:cs typeface="Arial" charset="0"/>
              </a:rPr>
              <a:t>Interactions between objects are indicated by annotated arrows.  </a:t>
            </a:r>
          </a:p>
        </p:txBody>
      </p:sp>
      <p:sp>
        <p:nvSpPr>
          <p:cNvPr id="4" name="Slide Number Placeholder 3"/>
          <p:cNvSpPr>
            <a:spLocks noGrp="1"/>
          </p:cNvSpPr>
          <p:nvPr>
            <p:ph type="sldNum" sz="quarter" idx="12"/>
          </p:nvPr>
        </p:nvSpPr>
        <p:spPr/>
        <p:txBody>
          <a:bodyPr/>
          <a:lstStyle/>
          <a:p>
            <a:pPr>
              <a:defRPr/>
            </a:pPr>
            <a:fld id="{03D19113-46D6-4BDF-B763-DAB1329BDDF8}" type="slidenum">
              <a:rPr lang="en-US"/>
              <a:pPr>
                <a:defRPr/>
              </a:pPr>
              <a:t>18</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Sequence diagram for</a:t>
            </a:r>
            <a:br>
              <a:rPr lang="en-US" sz="2800" dirty="0" smtClean="0">
                <a:latin typeface="Arial" charset="0"/>
                <a:ea typeface="ＭＳ Ｐゴシック" pitchFamily="34" charset="-128"/>
                <a:cs typeface="Arial" charset="0"/>
              </a:rPr>
            </a:br>
            <a:r>
              <a:rPr lang="en-US" sz="2800" dirty="0" smtClean="0">
                <a:solidFill>
                  <a:schemeClr val="tx2">
                    <a:lumMod val="60000"/>
                    <a:lumOff val="40000"/>
                  </a:schemeClr>
                </a:solidFill>
                <a:latin typeface="Arial" charset="0"/>
                <a:ea typeface="ＭＳ Ｐゴシック" pitchFamily="34" charset="-128"/>
                <a:cs typeface="Arial" charset="0"/>
              </a:rPr>
              <a:t>View patient information</a:t>
            </a:r>
            <a:r>
              <a:rPr lang="en-GB" sz="2800" dirty="0" smtClean="0">
                <a:solidFill>
                  <a:schemeClr val="tx2">
                    <a:lumMod val="60000"/>
                    <a:lumOff val="40000"/>
                  </a:schemeClr>
                </a:solidFill>
                <a:latin typeface="Arial" charset="0"/>
                <a:ea typeface="ＭＳ Ｐゴシック" pitchFamily="34" charset="-128"/>
                <a:cs typeface="Arial" charset="0"/>
              </a:rPr>
              <a:t> </a:t>
            </a:r>
            <a:endParaRPr lang="en-US" sz="2800" dirty="0" smtClean="0">
              <a:solidFill>
                <a:schemeClr val="tx2">
                  <a:lumMod val="60000"/>
                  <a:lumOff val="40000"/>
                </a:schemeClr>
              </a:solidFill>
              <a:latin typeface="Arial" charset="0"/>
              <a:ea typeface="ＭＳ Ｐゴシック" pitchFamily="34" charset="-128"/>
              <a:cs typeface="Arial" charset="0"/>
            </a:endParaRPr>
          </a:p>
        </p:txBody>
      </p:sp>
      <p:pic>
        <p:nvPicPr>
          <p:cNvPr id="20483" name="Picture 3" descr="5.6 ViewInfoSeqDiag.eps"/>
          <p:cNvPicPr>
            <a:picLocks noChangeAspect="1"/>
          </p:cNvPicPr>
          <p:nvPr/>
        </p:nvPicPr>
        <p:blipFill>
          <a:blip r:embed="rId2"/>
          <a:srcRect/>
          <a:stretch>
            <a:fillRect/>
          </a:stretch>
        </p:blipFill>
        <p:spPr bwMode="auto">
          <a:xfrm>
            <a:off x="1530350" y="1727200"/>
            <a:ext cx="6456363" cy="43815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1B691DD5-90A7-495B-97B3-BA94ED371C93}" type="slidenum">
              <a:rPr lang="en-US"/>
              <a:pPr>
                <a:defRPr/>
              </a:pPr>
              <a:t>19</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latin typeface="Arial" charset="0"/>
                <a:ea typeface="ＭＳ Ｐゴシック" pitchFamily="34" charset="-128"/>
                <a:cs typeface="Arial" charset="0"/>
              </a:rPr>
              <a:t>Topics covered</a:t>
            </a:r>
          </a:p>
        </p:txBody>
      </p:sp>
      <p:sp>
        <p:nvSpPr>
          <p:cNvPr id="3075"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smtClean="0">
                <a:latin typeface="Arial" charset="0"/>
                <a:ea typeface="ＭＳ Ｐゴシック" pitchFamily="34" charset="-128"/>
                <a:cs typeface="Arial" charset="0"/>
              </a:rPr>
              <a:t>Context models</a:t>
            </a:r>
            <a:endParaRPr lang="en-GB" smtClean="0">
              <a:latin typeface="Arial" charset="0"/>
              <a:ea typeface="ＭＳ Ｐゴシック" pitchFamily="34" charset="-128"/>
              <a:cs typeface="Arial" charset="0"/>
            </a:endParaRPr>
          </a:p>
          <a:p>
            <a:pPr eaLnBrk="1" hangingPunct="1">
              <a:buFont typeface="Wingdings" pitchFamily="2" charset="2"/>
              <a:buChar char="²"/>
            </a:pPr>
            <a:r>
              <a:rPr lang="en-US" smtClean="0">
                <a:latin typeface="Arial" charset="0"/>
                <a:ea typeface="ＭＳ Ｐゴシック" pitchFamily="34" charset="-128"/>
                <a:cs typeface="Arial" charset="0"/>
              </a:rPr>
              <a:t>Interaction models</a:t>
            </a:r>
            <a:endParaRPr lang="en-GB" smtClean="0">
              <a:latin typeface="Arial" charset="0"/>
              <a:ea typeface="ＭＳ Ｐゴシック" pitchFamily="34" charset="-128"/>
              <a:cs typeface="Arial" charset="0"/>
            </a:endParaRPr>
          </a:p>
          <a:p>
            <a:pPr eaLnBrk="1" hangingPunct="1">
              <a:buFont typeface="Wingdings" pitchFamily="2" charset="2"/>
              <a:buChar char="²"/>
            </a:pPr>
            <a:r>
              <a:rPr lang="en-US" smtClean="0">
                <a:latin typeface="Arial" charset="0"/>
                <a:ea typeface="ＭＳ Ｐゴシック" pitchFamily="34" charset="-128"/>
                <a:cs typeface="Arial" charset="0"/>
              </a:rPr>
              <a:t>Structural models</a:t>
            </a:r>
            <a:endParaRPr lang="en-GB" smtClean="0">
              <a:latin typeface="Arial" charset="0"/>
              <a:ea typeface="ＭＳ Ｐゴシック" pitchFamily="34" charset="-128"/>
              <a:cs typeface="Arial" charset="0"/>
            </a:endParaRPr>
          </a:p>
          <a:p>
            <a:pPr eaLnBrk="1" hangingPunct="1">
              <a:buFont typeface="Wingdings" pitchFamily="2" charset="2"/>
              <a:buChar char="²"/>
            </a:pPr>
            <a:r>
              <a:rPr lang="en-US" smtClean="0">
                <a:latin typeface="Arial" charset="0"/>
                <a:ea typeface="ＭＳ Ｐゴシック" pitchFamily="34" charset="-128"/>
                <a:cs typeface="Arial" charset="0"/>
              </a:rPr>
              <a:t>Behavioral models</a:t>
            </a:r>
            <a:endParaRPr lang="en-GB" smtClean="0">
              <a:latin typeface="Arial" charset="0"/>
              <a:ea typeface="ＭＳ Ｐゴシック" pitchFamily="34" charset="-128"/>
              <a:cs typeface="Arial" charset="0"/>
            </a:endParaRPr>
          </a:p>
          <a:p>
            <a:pPr eaLnBrk="1" hangingPunct="1">
              <a:buFont typeface="Wingdings" pitchFamily="2" charset="2"/>
              <a:buChar char="²"/>
            </a:pPr>
            <a:r>
              <a:rPr lang="en-US" smtClean="0">
                <a:latin typeface="Arial" charset="0"/>
                <a:ea typeface="ＭＳ Ｐゴシック" pitchFamily="34" charset="-128"/>
                <a:cs typeface="Arial" charset="0"/>
              </a:rPr>
              <a:t>Model-driven engineering</a:t>
            </a:r>
            <a:r>
              <a:rPr lang="en-GB" smtClean="0">
                <a:latin typeface="Arial" charset="0"/>
                <a:ea typeface="ＭＳ Ｐゴシック" pitchFamily="34" charset="-128"/>
                <a:cs typeface="Arial" charset="0"/>
              </a:rPr>
              <a:t> </a:t>
            </a:r>
            <a:endParaRPr lang="en-US" smtClean="0">
              <a:latin typeface="Arial" charset="0"/>
              <a:ea typeface="ＭＳ Ｐゴシック" pitchFamily="34" charset="-128"/>
              <a:cs typeface="Arial" charset="0"/>
            </a:endParaRPr>
          </a:p>
        </p:txBody>
      </p:sp>
      <p:sp>
        <p:nvSpPr>
          <p:cNvPr id="4" name="Slide Number Placeholder 3"/>
          <p:cNvSpPr>
            <a:spLocks noGrp="1"/>
          </p:cNvSpPr>
          <p:nvPr>
            <p:ph type="sldNum" sz="quarter" idx="12"/>
          </p:nvPr>
        </p:nvSpPr>
        <p:spPr/>
        <p:txBody>
          <a:bodyPr/>
          <a:lstStyle/>
          <a:p>
            <a:pPr>
              <a:defRPr/>
            </a:pPr>
            <a:fld id="{F398F47F-5D77-4299-BA7E-0D983A3B477D}" type="slidenum">
              <a:rPr lang="en-US"/>
              <a:pPr>
                <a:defRPr/>
              </a:pPr>
              <a:t>2</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Sequence diagram for</a:t>
            </a:r>
            <a:br>
              <a:rPr lang="en-US" sz="2800" dirty="0" smtClean="0">
                <a:latin typeface="Arial" charset="0"/>
                <a:ea typeface="ＭＳ Ｐゴシック" pitchFamily="34" charset="-128"/>
                <a:cs typeface="Arial" charset="0"/>
              </a:rPr>
            </a:br>
            <a:r>
              <a:rPr lang="en-US" sz="2800" dirty="0" smtClean="0">
                <a:solidFill>
                  <a:schemeClr val="tx2">
                    <a:lumMod val="60000"/>
                    <a:lumOff val="40000"/>
                  </a:schemeClr>
                </a:solidFill>
                <a:latin typeface="Arial" charset="0"/>
                <a:ea typeface="ＭＳ Ｐゴシック" pitchFamily="34" charset="-128"/>
                <a:cs typeface="Arial" charset="0"/>
              </a:rPr>
              <a:t>Transfer Data</a:t>
            </a:r>
            <a:r>
              <a:rPr lang="en-GB" sz="2800" dirty="0" smtClean="0">
                <a:solidFill>
                  <a:schemeClr val="tx2">
                    <a:lumMod val="60000"/>
                    <a:lumOff val="40000"/>
                  </a:schemeClr>
                </a:solidFill>
                <a:latin typeface="Arial" charset="0"/>
                <a:ea typeface="ＭＳ Ｐゴシック" pitchFamily="34" charset="-128"/>
                <a:cs typeface="Arial" charset="0"/>
              </a:rPr>
              <a:t> </a:t>
            </a:r>
            <a:endParaRPr lang="en-US" sz="2800" dirty="0" smtClean="0">
              <a:solidFill>
                <a:schemeClr val="tx2">
                  <a:lumMod val="60000"/>
                  <a:lumOff val="40000"/>
                </a:schemeClr>
              </a:solidFill>
              <a:latin typeface="Arial" charset="0"/>
              <a:ea typeface="ＭＳ Ｐゴシック" pitchFamily="34" charset="-128"/>
              <a:cs typeface="Arial" charset="0"/>
            </a:endParaRPr>
          </a:p>
        </p:txBody>
      </p:sp>
      <p:pic>
        <p:nvPicPr>
          <p:cNvPr id="21507" name="Picture 3" descr="5.7 TransferData.eps"/>
          <p:cNvPicPr>
            <a:picLocks noChangeAspect="1"/>
          </p:cNvPicPr>
          <p:nvPr/>
        </p:nvPicPr>
        <p:blipFill>
          <a:blip r:embed="rId2"/>
          <a:srcRect/>
          <a:stretch>
            <a:fillRect/>
          </a:stretch>
        </p:blipFill>
        <p:spPr bwMode="auto">
          <a:xfrm>
            <a:off x="1257300" y="1450975"/>
            <a:ext cx="5648325" cy="52705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88985DAC-2C01-4C86-90A8-5F310804AD30}" type="slidenum">
              <a:rPr lang="en-US"/>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z="2800" dirty="0" smtClean="0">
                <a:solidFill>
                  <a:schemeClr val="tx2">
                    <a:lumMod val="40000"/>
                    <a:lumOff val="60000"/>
                  </a:schemeClr>
                </a:solidFill>
                <a:latin typeface="Arial" charset="0"/>
                <a:ea typeface="ＭＳ Ｐゴシック" pitchFamily="34" charset="-128"/>
                <a:cs typeface="Arial" charset="0"/>
              </a:rPr>
              <a:t>Structural models</a:t>
            </a:r>
          </a:p>
        </p:txBody>
      </p:sp>
      <p:sp>
        <p:nvSpPr>
          <p:cNvPr id="22531"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dirty="0" smtClean="0">
                <a:latin typeface="Arial" charset="0"/>
                <a:ea typeface="ＭＳ Ｐゴシック" pitchFamily="34" charset="-128"/>
                <a:cs typeface="Arial" charset="0"/>
              </a:rPr>
              <a:t>Structural models of software display the organization of a system in terms of the </a:t>
            </a:r>
            <a:r>
              <a:rPr lang="en-US" u="sng" dirty="0" smtClean="0">
                <a:latin typeface="Arial" charset="0"/>
                <a:ea typeface="ＭＳ Ｐゴシック" pitchFamily="34" charset="-128"/>
                <a:cs typeface="Arial" charset="0"/>
              </a:rPr>
              <a:t>components</a:t>
            </a:r>
            <a:r>
              <a:rPr lang="en-US" dirty="0" smtClean="0">
                <a:latin typeface="Arial" charset="0"/>
                <a:ea typeface="ＭＳ Ｐゴシック" pitchFamily="34" charset="-128"/>
                <a:cs typeface="Arial" charset="0"/>
              </a:rPr>
              <a:t> that make up that system and their </a:t>
            </a:r>
            <a:r>
              <a:rPr lang="en-US" u="sng" dirty="0" smtClean="0">
                <a:latin typeface="Arial" charset="0"/>
                <a:ea typeface="ＭＳ Ｐゴシック" pitchFamily="34" charset="-128"/>
                <a:cs typeface="Arial" charset="0"/>
              </a:rPr>
              <a:t>relationships</a:t>
            </a:r>
            <a:r>
              <a:rPr lang="en-US" dirty="0" smtClean="0">
                <a:latin typeface="Arial" charset="0"/>
                <a:ea typeface="ＭＳ Ｐゴシック" pitchFamily="34" charset="-128"/>
                <a:cs typeface="Arial" charset="0"/>
              </a:rPr>
              <a:t>. </a:t>
            </a:r>
          </a:p>
          <a:p>
            <a:pPr eaLnBrk="1" hangingPunct="1">
              <a:buFont typeface="Wingdings" pitchFamily="2" charset="2"/>
              <a:buChar char="²"/>
            </a:pPr>
            <a:r>
              <a:rPr lang="en-US" dirty="0" smtClean="0">
                <a:latin typeface="Arial" charset="0"/>
                <a:ea typeface="ＭＳ Ｐゴシック" pitchFamily="34" charset="-128"/>
                <a:cs typeface="Arial" charset="0"/>
              </a:rPr>
              <a:t>Structural models may be:</a:t>
            </a:r>
          </a:p>
          <a:p>
            <a:pPr lvl="1" eaLnBrk="1" hangingPunct="1">
              <a:buFont typeface="Wingdings" pitchFamily="2" charset="2"/>
              <a:buChar char="²"/>
            </a:pPr>
            <a:r>
              <a:rPr lang="en-US" dirty="0" smtClean="0">
                <a:solidFill>
                  <a:srgbClr val="FF0000"/>
                </a:solidFill>
                <a:latin typeface="Arial" charset="0"/>
                <a:ea typeface="ＭＳ Ｐゴシック" pitchFamily="34" charset="-128"/>
                <a:cs typeface="Arial" charset="0"/>
              </a:rPr>
              <a:t>static models</a:t>
            </a:r>
            <a:r>
              <a:rPr lang="en-US" dirty="0" smtClean="0">
                <a:latin typeface="Arial" charset="0"/>
                <a:ea typeface="ＭＳ Ｐゴシック" pitchFamily="34" charset="-128"/>
                <a:cs typeface="Arial" charset="0"/>
              </a:rPr>
              <a:t>, which show the </a:t>
            </a:r>
            <a:r>
              <a:rPr lang="en-US" u="sng" dirty="0" smtClean="0">
                <a:latin typeface="Arial" charset="0"/>
                <a:ea typeface="ＭＳ Ｐゴシック" pitchFamily="34" charset="-128"/>
                <a:cs typeface="Arial" charset="0"/>
              </a:rPr>
              <a:t>structure of the system design</a:t>
            </a:r>
            <a:r>
              <a:rPr lang="en-US" dirty="0" smtClean="0">
                <a:latin typeface="Arial" charset="0"/>
                <a:ea typeface="ＭＳ Ｐゴシック" pitchFamily="34" charset="-128"/>
                <a:cs typeface="Arial" charset="0"/>
              </a:rPr>
              <a:t>, or</a:t>
            </a:r>
          </a:p>
          <a:p>
            <a:pPr lvl="1" eaLnBrk="1" hangingPunct="1">
              <a:buFont typeface="Wingdings" pitchFamily="2" charset="2"/>
              <a:buChar char="²"/>
            </a:pPr>
            <a:r>
              <a:rPr lang="en-US" dirty="0" smtClean="0">
                <a:solidFill>
                  <a:srgbClr val="FF0000"/>
                </a:solidFill>
                <a:latin typeface="Arial" charset="0"/>
                <a:ea typeface="ＭＳ Ｐゴシック" pitchFamily="34" charset="-128"/>
                <a:cs typeface="Arial" charset="0"/>
              </a:rPr>
              <a:t>dynamic models</a:t>
            </a:r>
            <a:r>
              <a:rPr lang="en-US" dirty="0" smtClean="0">
                <a:latin typeface="Arial" charset="0"/>
                <a:ea typeface="ＭＳ Ｐゴシック" pitchFamily="34" charset="-128"/>
                <a:cs typeface="Arial" charset="0"/>
              </a:rPr>
              <a:t>, which show the </a:t>
            </a:r>
            <a:r>
              <a:rPr lang="en-US" u="sng" dirty="0" smtClean="0">
                <a:latin typeface="Arial" charset="0"/>
                <a:ea typeface="ＭＳ Ｐゴシック" pitchFamily="34" charset="-128"/>
                <a:cs typeface="Arial" charset="0"/>
              </a:rPr>
              <a:t>organization of the system when it is executing</a:t>
            </a:r>
            <a:r>
              <a:rPr lang="en-US" dirty="0" smtClean="0">
                <a:latin typeface="Arial" charset="0"/>
                <a:ea typeface="ＭＳ Ｐゴシック" pitchFamily="34" charset="-128"/>
                <a:cs typeface="Arial" charset="0"/>
              </a:rPr>
              <a:t>. </a:t>
            </a:r>
          </a:p>
          <a:p>
            <a:pPr eaLnBrk="1" hangingPunct="1">
              <a:buFont typeface="Wingdings" pitchFamily="2" charset="2"/>
              <a:buChar char="²"/>
            </a:pPr>
            <a:r>
              <a:rPr lang="en-US" dirty="0" smtClean="0">
                <a:latin typeface="Arial" charset="0"/>
                <a:ea typeface="ＭＳ Ｐゴシック" pitchFamily="34" charset="-128"/>
                <a:cs typeface="Arial" charset="0"/>
              </a:rPr>
              <a:t>You create structural models of a system </a:t>
            </a:r>
            <a:r>
              <a:rPr lang="en-US" dirty="0" smtClean="0">
                <a:solidFill>
                  <a:srgbClr val="FF0000"/>
                </a:solidFill>
                <a:latin typeface="Arial" charset="0"/>
                <a:ea typeface="ＭＳ Ｐゴシック" pitchFamily="34" charset="-128"/>
                <a:cs typeface="Arial" charset="0"/>
              </a:rPr>
              <a:t>when</a:t>
            </a:r>
            <a:r>
              <a:rPr lang="en-US" dirty="0" smtClean="0">
                <a:latin typeface="Arial" charset="0"/>
                <a:ea typeface="ＭＳ Ｐゴシック" pitchFamily="34" charset="-128"/>
                <a:cs typeface="Arial" charset="0"/>
              </a:rPr>
              <a:t> </a:t>
            </a:r>
            <a:r>
              <a:rPr lang="en-US" dirty="0" smtClean="0">
                <a:solidFill>
                  <a:srgbClr val="FF0000"/>
                </a:solidFill>
                <a:latin typeface="Arial" charset="0"/>
                <a:ea typeface="ＭＳ Ｐゴシック" pitchFamily="34" charset="-128"/>
                <a:cs typeface="Arial" charset="0"/>
              </a:rPr>
              <a:t>you are discussing and designing the system architecture</a:t>
            </a:r>
            <a:r>
              <a:rPr lang="en-US" dirty="0" smtClean="0">
                <a:latin typeface="Arial" charset="0"/>
                <a:ea typeface="ＭＳ Ｐゴシック" pitchFamily="34" charset="-128"/>
                <a:cs typeface="Arial" charset="0"/>
              </a:rPr>
              <a:t>. </a:t>
            </a:r>
          </a:p>
        </p:txBody>
      </p:sp>
      <p:sp>
        <p:nvSpPr>
          <p:cNvPr id="4" name="Slide Number Placeholder 3"/>
          <p:cNvSpPr>
            <a:spLocks noGrp="1"/>
          </p:cNvSpPr>
          <p:nvPr>
            <p:ph type="sldNum" sz="quarter" idx="12"/>
          </p:nvPr>
        </p:nvSpPr>
        <p:spPr/>
        <p:txBody>
          <a:bodyPr/>
          <a:lstStyle/>
          <a:p>
            <a:pPr>
              <a:defRPr/>
            </a:pPr>
            <a:fld id="{F47F5DA1-560F-4CBB-93E0-1E05CE1B64B7}" type="slidenum">
              <a:rPr lang="en-US"/>
              <a:pPr>
                <a:defRPr/>
              </a:pPr>
              <a:t>21</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Class diagrams</a:t>
            </a:r>
          </a:p>
        </p:txBody>
      </p:sp>
      <p:sp>
        <p:nvSpPr>
          <p:cNvPr id="23555"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dirty="0" smtClean="0">
                <a:latin typeface="Arial" charset="0"/>
                <a:ea typeface="ＭＳ Ｐゴシック" pitchFamily="34" charset="-128"/>
                <a:cs typeface="Arial" charset="0"/>
              </a:rPr>
              <a:t>Class diagrams are used when developing an </a:t>
            </a:r>
            <a:r>
              <a:rPr lang="en-US" u="sng" dirty="0" smtClean="0">
                <a:latin typeface="Arial" charset="0"/>
                <a:ea typeface="ＭＳ Ｐゴシック" pitchFamily="34" charset="-128"/>
                <a:cs typeface="Arial" charset="0"/>
              </a:rPr>
              <a:t>object-oriented system model </a:t>
            </a:r>
            <a:r>
              <a:rPr lang="en-US" dirty="0" smtClean="0">
                <a:latin typeface="Arial" charset="0"/>
                <a:ea typeface="ＭＳ Ｐゴシック" pitchFamily="34" charset="-128"/>
                <a:cs typeface="Arial" charset="0"/>
              </a:rPr>
              <a:t>to show the </a:t>
            </a:r>
            <a:r>
              <a:rPr lang="en-US" i="1" dirty="0" smtClean="0">
                <a:latin typeface="Arial" charset="0"/>
                <a:ea typeface="ＭＳ Ｐゴシック" pitchFamily="34" charset="-128"/>
                <a:cs typeface="Arial" charset="0"/>
              </a:rPr>
              <a:t>classes</a:t>
            </a:r>
            <a:r>
              <a:rPr lang="en-US" dirty="0" smtClean="0">
                <a:latin typeface="Arial" charset="0"/>
                <a:ea typeface="ＭＳ Ｐゴシック" pitchFamily="34" charset="-128"/>
                <a:cs typeface="Arial" charset="0"/>
              </a:rPr>
              <a:t> in a system and the </a:t>
            </a:r>
            <a:r>
              <a:rPr lang="en-US" i="1" dirty="0" smtClean="0">
                <a:latin typeface="Arial" charset="0"/>
                <a:ea typeface="ＭＳ Ｐゴシック" pitchFamily="34" charset="-128"/>
                <a:cs typeface="Arial" charset="0"/>
              </a:rPr>
              <a:t>associations</a:t>
            </a:r>
            <a:r>
              <a:rPr lang="en-US" dirty="0" smtClean="0">
                <a:latin typeface="Arial" charset="0"/>
                <a:ea typeface="ＭＳ Ｐゴシック" pitchFamily="34" charset="-128"/>
                <a:cs typeface="Arial" charset="0"/>
              </a:rPr>
              <a:t> between these classes. </a:t>
            </a:r>
          </a:p>
          <a:p>
            <a:pPr eaLnBrk="1" hangingPunct="1">
              <a:buFont typeface="Wingdings" pitchFamily="2" charset="2"/>
              <a:buChar char="²"/>
            </a:pPr>
            <a:r>
              <a:rPr lang="en-US" dirty="0" smtClean="0">
                <a:latin typeface="Arial" charset="0"/>
                <a:ea typeface="ＭＳ Ｐゴシック" pitchFamily="34" charset="-128"/>
                <a:cs typeface="Arial" charset="0"/>
              </a:rPr>
              <a:t>An object class can be thought of as a general definition of one kind of system object. </a:t>
            </a:r>
          </a:p>
          <a:p>
            <a:pPr eaLnBrk="1" hangingPunct="1">
              <a:buFont typeface="Wingdings" pitchFamily="2" charset="2"/>
              <a:buChar char="²"/>
            </a:pPr>
            <a:r>
              <a:rPr lang="en-US" dirty="0" smtClean="0">
                <a:latin typeface="Arial" charset="0"/>
                <a:ea typeface="ＭＳ Ｐゴシック" pitchFamily="34" charset="-128"/>
                <a:cs typeface="Arial" charset="0"/>
              </a:rPr>
              <a:t>An </a:t>
            </a:r>
            <a:r>
              <a:rPr lang="en-US" dirty="0" smtClean="0">
                <a:solidFill>
                  <a:srgbClr val="FF0000"/>
                </a:solidFill>
                <a:latin typeface="Arial" charset="0"/>
                <a:ea typeface="ＭＳ Ｐゴシック" pitchFamily="34" charset="-128"/>
                <a:cs typeface="Arial" charset="0"/>
              </a:rPr>
              <a:t>association</a:t>
            </a:r>
            <a:r>
              <a:rPr lang="en-US" dirty="0" smtClean="0">
                <a:latin typeface="Arial" charset="0"/>
                <a:ea typeface="ＭＳ Ｐゴシック" pitchFamily="34" charset="-128"/>
                <a:cs typeface="Arial" charset="0"/>
              </a:rPr>
              <a:t> is a link between classes that indicates that there is </a:t>
            </a:r>
            <a:r>
              <a:rPr lang="en-US" dirty="0" smtClean="0">
                <a:solidFill>
                  <a:srgbClr val="FF0000"/>
                </a:solidFill>
                <a:latin typeface="Arial" charset="0"/>
                <a:ea typeface="ＭＳ Ｐゴシック" pitchFamily="34" charset="-128"/>
                <a:cs typeface="Arial" charset="0"/>
              </a:rPr>
              <a:t>some relationship </a:t>
            </a:r>
            <a:r>
              <a:rPr lang="en-US" dirty="0" smtClean="0">
                <a:latin typeface="Arial" charset="0"/>
                <a:ea typeface="ＭＳ Ｐゴシック" pitchFamily="34" charset="-128"/>
                <a:cs typeface="Arial" charset="0"/>
              </a:rPr>
              <a:t>between these classes.</a:t>
            </a:r>
            <a:r>
              <a:rPr lang="en-GB" dirty="0" smtClean="0">
                <a:latin typeface="Arial" charset="0"/>
                <a:ea typeface="ＭＳ Ｐゴシック" pitchFamily="34" charset="-128"/>
                <a:cs typeface="Arial" charset="0"/>
              </a:rPr>
              <a:t> </a:t>
            </a:r>
          </a:p>
          <a:p>
            <a:pPr eaLnBrk="1" hangingPunct="1">
              <a:buFont typeface="Wingdings" pitchFamily="2" charset="2"/>
              <a:buChar char="²"/>
            </a:pPr>
            <a:r>
              <a:rPr lang="en-US" dirty="0" smtClean="0">
                <a:latin typeface="Arial" charset="0"/>
                <a:ea typeface="ＭＳ Ｐゴシック" pitchFamily="34" charset="-128"/>
                <a:cs typeface="Arial" charset="0"/>
              </a:rPr>
              <a:t>When you are developing models during the early stages of the software engineering process, objects represent something in the real world, such as a patient, a prescription, doctor, etc. </a:t>
            </a:r>
          </a:p>
        </p:txBody>
      </p:sp>
      <p:sp>
        <p:nvSpPr>
          <p:cNvPr id="4" name="Slide Number Placeholder 3"/>
          <p:cNvSpPr>
            <a:spLocks noGrp="1"/>
          </p:cNvSpPr>
          <p:nvPr>
            <p:ph type="sldNum" sz="quarter" idx="12"/>
          </p:nvPr>
        </p:nvSpPr>
        <p:spPr/>
        <p:txBody>
          <a:bodyPr/>
          <a:lstStyle/>
          <a:p>
            <a:pPr>
              <a:defRPr/>
            </a:pPr>
            <a:fld id="{D1AC1ED7-A1A1-4583-A3F8-2701920BB954}" type="slidenum">
              <a:rPr lang="en-US"/>
              <a:pPr>
                <a:defRPr/>
              </a:pPr>
              <a:t>22</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UML classes and association</a:t>
            </a:r>
            <a:r>
              <a:rPr lang="en-GB" sz="2800" dirty="0" smtClean="0">
                <a:latin typeface="Arial" charset="0"/>
                <a:ea typeface="ＭＳ Ｐゴシック" pitchFamily="34" charset="-128"/>
                <a:cs typeface="Arial" charset="0"/>
              </a:rPr>
              <a:t> </a:t>
            </a:r>
            <a:endParaRPr lang="en-US" sz="2800" dirty="0" smtClean="0">
              <a:latin typeface="Arial" charset="0"/>
              <a:ea typeface="ＭＳ Ｐゴシック" pitchFamily="34" charset="-128"/>
              <a:cs typeface="Arial" charset="0"/>
            </a:endParaRPr>
          </a:p>
        </p:txBody>
      </p:sp>
      <p:pic>
        <p:nvPicPr>
          <p:cNvPr id="24579" name="Picture 3" descr="5.8 ClassAssoc.eps"/>
          <p:cNvPicPr>
            <a:picLocks noChangeAspect="1"/>
          </p:cNvPicPr>
          <p:nvPr/>
        </p:nvPicPr>
        <p:blipFill>
          <a:blip r:embed="rId2"/>
          <a:srcRect/>
          <a:stretch>
            <a:fillRect/>
          </a:stretch>
        </p:blipFill>
        <p:spPr bwMode="auto">
          <a:xfrm>
            <a:off x="2076450" y="3060700"/>
            <a:ext cx="5311775" cy="9525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3800E83D-EF3F-4271-BE57-1304708B168D}" type="slidenum">
              <a:rPr lang="en-US"/>
              <a:pPr>
                <a:defRPr/>
              </a:pPr>
              <a:t>23</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Classes and associations in the</a:t>
            </a:r>
            <a:br>
              <a:rPr lang="en-US" sz="2800" dirty="0" smtClean="0">
                <a:latin typeface="Arial" charset="0"/>
                <a:ea typeface="ＭＳ Ｐゴシック" pitchFamily="34" charset="-128"/>
                <a:cs typeface="Arial" charset="0"/>
              </a:rPr>
            </a:br>
            <a:r>
              <a:rPr lang="en-US" sz="2800" dirty="0" smtClean="0">
                <a:latin typeface="Arial" charset="0"/>
                <a:ea typeface="ＭＳ Ｐゴシック" pitchFamily="34" charset="-128"/>
                <a:cs typeface="Arial" charset="0"/>
              </a:rPr>
              <a:t>MHC-PMS </a:t>
            </a:r>
          </a:p>
        </p:txBody>
      </p:sp>
      <p:pic>
        <p:nvPicPr>
          <p:cNvPr id="25603" name="Picture 3" descr="5.9 MHCPMS-classes.eps"/>
          <p:cNvPicPr>
            <a:picLocks noChangeAspect="1"/>
          </p:cNvPicPr>
          <p:nvPr/>
        </p:nvPicPr>
        <p:blipFill>
          <a:blip r:embed="rId2"/>
          <a:srcRect/>
          <a:stretch>
            <a:fillRect/>
          </a:stretch>
        </p:blipFill>
        <p:spPr bwMode="auto">
          <a:xfrm>
            <a:off x="1073150" y="1746250"/>
            <a:ext cx="6677025" cy="447833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B3392992-939D-41C6-A39D-BCCD16676AFD}" type="slidenum">
              <a:rPr lang="en-US"/>
              <a:pPr>
                <a:defRPr/>
              </a:pPr>
              <a:t>24</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The Consultation class</a:t>
            </a:r>
            <a:r>
              <a:rPr lang="en-GB" sz="2800" dirty="0" smtClean="0">
                <a:latin typeface="Arial" charset="0"/>
                <a:ea typeface="ＭＳ Ｐゴシック" pitchFamily="34" charset="-128"/>
                <a:cs typeface="Arial" charset="0"/>
              </a:rPr>
              <a:t> </a:t>
            </a:r>
            <a:endParaRPr lang="en-US" sz="2800" dirty="0" smtClean="0">
              <a:latin typeface="Arial" charset="0"/>
              <a:ea typeface="ＭＳ Ｐゴシック" pitchFamily="34" charset="-128"/>
              <a:cs typeface="Arial" charset="0"/>
            </a:endParaRPr>
          </a:p>
        </p:txBody>
      </p:sp>
      <p:pic>
        <p:nvPicPr>
          <p:cNvPr id="26627" name="Picture 3" descr="5.10 Consultation Class.eps"/>
          <p:cNvPicPr>
            <a:picLocks noChangeAspect="1"/>
          </p:cNvPicPr>
          <p:nvPr/>
        </p:nvPicPr>
        <p:blipFill>
          <a:blip r:embed="rId2"/>
          <a:srcRect/>
          <a:stretch>
            <a:fillRect/>
          </a:stretch>
        </p:blipFill>
        <p:spPr bwMode="auto">
          <a:xfrm>
            <a:off x="3263900" y="1727200"/>
            <a:ext cx="2654300" cy="454977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861BB1A7-E835-4C44-9266-6D6E16BA2B8A}" type="slidenum">
              <a:rPr lang="en-US"/>
              <a:pPr>
                <a:defRPr/>
              </a:pPr>
              <a:t>25</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Key points</a:t>
            </a:r>
          </a:p>
        </p:txBody>
      </p:sp>
      <p:sp>
        <p:nvSpPr>
          <p:cNvPr id="27651"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GB" sz="2000" smtClean="0">
                <a:latin typeface="Arial" charset="0"/>
                <a:ea typeface="ＭＳ Ｐゴシック" pitchFamily="34" charset="-128"/>
                <a:cs typeface="Arial" charset="0"/>
              </a:rPr>
              <a:t>A model is an abstract view of a system that ignores system details. Complementary system models can be developed to show the system’s context, interactions, structure and behaviour.</a:t>
            </a:r>
          </a:p>
          <a:p>
            <a:pPr eaLnBrk="1" hangingPunct="1">
              <a:buFont typeface="Wingdings" pitchFamily="2" charset="2"/>
              <a:buChar char="²"/>
            </a:pPr>
            <a:r>
              <a:rPr lang="en-GB" sz="2000" smtClean="0">
                <a:latin typeface="Arial" charset="0"/>
                <a:ea typeface="ＭＳ Ｐゴシック" pitchFamily="34" charset="-128"/>
                <a:cs typeface="Arial" charset="0"/>
              </a:rPr>
              <a:t>Context models show how a system that is being </a:t>
            </a:r>
            <a:r>
              <a:rPr lang="en-US" sz="2000" smtClean="0">
                <a:latin typeface="Arial" charset="0"/>
                <a:ea typeface="ＭＳ Ｐゴシック" pitchFamily="34" charset="-128"/>
                <a:cs typeface="Arial" charset="0"/>
              </a:rPr>
              <a:t>modeled is positioned in an environment with other systems and processes. </a:t>
            </a:r>
            <a:endParaRPr lang="en-GB" sz="2000" smtClean="0">
              <a:latin typeface="Arial" charset="0"/>
              <a:ea typeface="ＭＳ Ｐゴシック" pitchFamily="34" charset="-128"/>
              <a:cs typeface="Arial" charset="0"/>
            </a:endParaRPr>
          </a:p>
          <a:p>
            <a:pPr eaLnBrk="1" hangingPunct="1">
              <a:buFont typeface="Wingdings" pitchFamily="2" charset="2"/>
              <a:buChar char="²"/>
            </a:pPr>
            <a:r>
              <a:rPr lang="en-US" sz="2000" smtClean="0">
                <a:latin typeface="Arial" charset="0"/>
                <a:ea typeface="ＭＳ Ｐゴシック" pitchFamily="34" charset="-128"/>
                <a:cs typeface="Arial" charset="0"/>
              </a:rPr>
              <a:t>Use case diagrams and sequence diagrams are used to describe the interactions between users and systems in the system being designed. Use cases describe interactions between a system and external actors; sequence diagrams add more information to these by showing interactions between system objects.</a:t>
            </a:r>
            <a:endParaRPr lang="en-GB" sz="2000" smtClean="0">
              <a:latin typeface="Arial" charset="0"/>
              <a:ea typeface="ＭＳ Ｐゴシック" pitchFamily="34" charset="-128"/>
              <a:cs typeface="Arial" charset="0"/>
            </a:endParaRPr>
          </a:p>
          <a:p>
            <a:pPr eaLnBrk="1" hangingPunct="1">
              <a:buFont typeface="Wingdings" pitchFamily="2" charset="2"/>
              <a:buChar char="²"/>
            </a:pPr>
            <a:r>
              <a:rPr lang="en-US" sz="2000" smtClean="0">
                <a:latin typeface="Arial" charset="0"/>
                <a:ea typeface="ＭＳ Ｐゴシック" pitchFamily="34" charset="-128"/>
                <a:cs typeface="Arial" charset="0"/>
              </a:rPr>
              <a:t>Structural models show the organization and architecture of a system. Class diagrams are used to define the static structure of classes in a system and their associations.</a:t>
            </a:r>
            <a:endParaRPr lang="en-GB" sz="2000" smtClean="0">
              <a:latin typeface="Arial" charset="0"/>
              <a:ea typeface="ＭＳ Ｐゴシック" pitchFamily="34" charset="-128"/>
              <a:cs typeface="Arial" charset="0"/>
            </a:endParaRPr>
          </a:p>
          <a:p>
            <a:pPr eaLnBrk="1" hangingPunct="1">
              <a:buFont typeface="Wingdings" pitchFamily="2" charset="2"/>
              <a:buChar char="²"/>
            </a:pPr>
            <a:endParaRPr lang="en-US" smtClean="0">
              <a:latin typeface="Arial" charset="0"/>
              <a:ea typeface="ＭＳ Ｐゴシック" pitchFamily="34" charset="-128"/>
              <a:cs typeface="Arial" charset="0"/>
            </a:endParaRPr>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A4708CAD-474E-4D7F-BEC8-3E507EB67495}" type="slidenum">
              <a:rPr lang="en-US"/>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a:xfrm>
            <a:off x="457200" y="1993900"/>
            <a:ext cx="7292975" cy="1143000"/>
          </a:xfrm>
        </p:spPr>
        <p:txBody>
          <a:bodyPr/>
          <a:lstStyle/>
          <a:p>
            <a:pPr eaLnBrk="1" hangingPunct="1"/>
            <a:r>
              <a:rPr lang="en-US" smtClean="0">
                <a:latin typeface="Arial" charset="0"/>
                <a:ea typeface="ＭＳ Ｐゴシック" pitchFamily="34" charset="-128"/>
                <a:cs typeface="Arial" charset="0"/>
              </a:rPr>
              <a:t>Chapter 5 – System Modeling</a:t>
            </a:r>
          </a:p>
        </p:txBody>
      </p:sp>
      <p:sp>
        <p:nvSpPr>
          <p:cNvPr id="28675" name="Content Placeholder 3"/>
          <p:cNvSpPr>
            <a:spLocks noGrp="1"/>
          </p:cNvSpPr>
          <p:nvPr>
            <p:ph idx="1"/>
          </p:nvPr>
        </p:nvSpPr>
        <p:spPr bwMode="auto">
          <a:xfrm>
            <a:off x="457200" y="3632200"/>
            <a:ext cx="8229600" cy="2493963"/>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buFont typeface="Wingdings" pitchFamily="2" charset="2"/>
              <a:buNone/>
            </a:pPr>
            <a:r>
              <a:rPr lang="en-US" smtClean="0">
                <a:latin typeface="Arial" charset="0"/>
                <a:ea typeface="ＭＳ Ｐゴシック" pitchFamily="34" charset="-128"/>
                <a:cs typeface="Arial" charset="0"/>
              </a:rPr>
              <a:t>Lecture 2</a:t>
            </a:r>
          </a:p>
        </p:txBody>
      </p:sp>
      <p:sp>
        <p:nvSpPr>
          <p:cNvPr id="5" name="Slide Number Placeholder 4"/>
          <p:cNvSpPr>
            <a:spLocks noGrp="1"/>
          </p:cNvSpPr>
          <p:nvPr>
            <p:ph type="sldNum" sz="quarter" idx="12"/>
          </p:nvPr>
        </p:nvSpPr>
        <p:spPr/>
        <p:txBody>
          <a:bodyPr/>
          <a:lstStyle/>
          <a:p>
            <a:pPr>
              <a:defRPr/>
            </a:pPr>
            <a:fld id="{AFD77B1E-65E5-4942-945F-662F9DF5B6AA}" type="slidenum">
              <a:rPr lang="en-US"/>
              <a:pPr>
                <a:defRPr/>
              </a:pPr>
              <a:t>27</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Generalization</a:t>
            </a:r>
          </a:p>
        </p:txBody>
      </p:sp>
      <p:sp>
        <p:nvSpPr>
          <p:cNvPr id="29699"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smtClean="0">
                <a:latin typeface="Arial" charset="0"/>
                <a:ea typeface="ＭＳ Ｐゴシック" pitchFamily="34" charset="-128"/>
                <a:cs typeface="Arial" charset="0"/>
              </a:rPr>
              <a:t>Generalization is an everyday technique that we use to manage complexity. </a:t>
            </a:r>
          </a:p>
          <a:p>
            <a:pPr eaLnBrk="1" hangingPunct="1">
              <a:buFont typeface="Wingdings" pitchFamily="2" charset="2"/>
              <a:buChar char="²"/>
            </a:pPr>
            <a:r>
              <a:rPr lang="en-US" smtClean="0">
                <a:latin typeface="Arial" charset="0"/>
                <a:ea typeface="ＭＳ Ｐゴシック" pitchFamily="34" charset="-128"/>
                <a:cs typeface="Arial" charset="0"/>
              </a:rPr>
              <a:t>Rather than learn the detailed characteristics of every entity that we experience, we place these entities in more general classes (animals, cars, houses, etc.) and learn the characteristics of these classes. </a:t>
            </a:r>
          </a:p>
          <a:p>
            <a:pPr eaLnBrk="1" hangingPunct="1">
              <a:buFont typeface="Wingdings" pitchFamily="2" charset="2"/>
              <a:buChar char="²"/>
            </a:pPr>
            <a:r>
              <a:rPr lang="en-US" smtClean="0">
                <a:latin typeface="Arial" charset="0"/>
                <a:ea typeface="ＭＳ Ｐゴシック" pitchFamily="34" charset="-128"/>
                <a:cs typeface="Arial" charset="0"/>
              </a:rPr>
              <a:t>This allows us to infer that different members of these classes have some common characteristics e.g. squirrels and rats are rodents. </a:t>
            </a:r>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3F5CD919-5AA0-4091-A39F-772BE7F0AF84}" type="slidenum">
              <a:rPr lang="en-US"/>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Generalization</a:t>
            </a:r>
          </a:p>
        </p:txBody>
      </p:sp>
      <p:sp>
        <p:nvSpPr>
          <p:cNvPr id="30723"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sz="2100" smtClean="0">
                <a:latin typeface="Arial" charset="0"/>
                <a:ea typeface="ＭＳ Ｐゴシック" pitchFamily="34" charset="-128"/>
                <a:cs typeface="Arial" charset="0"/>
              </a:rPr>
              <a:t>In modeling systems, it is often useful to examine the classes in a system to see if there is scope for generalization. If changes are proposed, then you do not have to look at all classes in the system to see if they are affected by the change. </a:t>
            </a:r>
          </a:p>
          <a:p>
            <a:pPr eaLnBrk="1" hangingPunct="1">
              <a:buFont typeface="Wingdings" pitchFamily="2" charset="2"/>
              <a:buChar char="²"/>
            </a:pPr>
            <a:r>
              <a:rPr lang="en-US" sz="2100" smtClean="0">
                <a:latin typeface="Arial" charset="0"/>
                <a:ea typeface="ＭＳ Ｐゴシック" pitchFamily="34" charset="-128"/>
                <a:cs typeface="Arial" charset="0"/>
              </a:rPr>
              <a:t>In object-oriented languages, such as Java, </a:t>
            </a:r>
            <a:r>
              <a:rPr lang="en-US" sz="2100" smtClean="0">
                <a:solidFill>
                  <a:srgbClr val="FF0000"/>
                </a:solidFill>
                <a:latin typeface="Arial" charset="0"/>
                <a:ea typeface="ＭＳ Ｐゴシック" pitchFamily="34" charset="-128"/>
                <a:cs typeface="Arial" charset="0"/>
              </a:rPr>
              <a:t>generalization</a:t>
            </a:r>
            <a:r>
              <a:rPr lang="en-US" sz="2100" smtClean="0">
                <a:latin typeface="Arial" charset="0"/>
                <a:ea typeface="ＭＳ Ｐゴシック" pitchFamily="34" charset="-128"/>
                <a:cs typeface="Arial" charset="0"/>
              </a:rPr>
              <a:t> is implemented using the class </a:t>
            </a:r>
            <a:r>
              <a:rPr lang="en-US" sz="2100" smtClean="0">
                <a:solidFill>
                  <a:srgbClr val="FF0000"/>
                </a:solidFill>
                <a:latin typeface="Arial" charset="0"/>
                <a:ea typeface="ＭＳ Ｐゴシック" pitchFamily="34" charset="-128"/>
                <a:cs typeface="Arial" charset="0"/>
              </a:rPr>
              <a:t>inheritance mechanisms </a:t>
            </a:r>
            <a:r>
              <a:rPr lang="en-US" sz="2100" smtClean="0">
                <a:latin typeface="Arial" charset="0"/>
                <a:ea typeface="ＭＳ Ｐゴシック" pitchFamily="34" charset="-128"/>
                <a:cs typeface="Arial" charset="0"/>
              </a:rPr>
              <a:t>built into the language.</a:t>
            </a:r>
            <a:r>
              <a:rPr lang="en-GB" sz="2100" smtClean="0">
                <a:latin typeface="Arial" charset="0"/>
                <a:ea typeface="ＭＳ Ｐゴシック" pitchFamily="34" charset="-128"/>
                <a:cs typeface="Arial" charset="0"/>
              </a:rPr>
              <a:t> </a:t>
            </a:r>
          </a:p>
          <a:p>
            <a:pPr eaLnBrk="1" hangingPunct="1">
              <a:buFont typeface="Wingdings" pitchFamily="2" charset="2"/>
              <a:buChar char="²"/>
            </a:pPr>
            <a:r>
              <a:rPr lang="en-US" sz="2100" smtClean="0">
                <a:latin typeface="Arial" charset="0"/>
                <a:ea typeface="ＭＳ Ｐゴシック" pitchFamily="34" charset="-128"/>
                <a:cs typeface="Arial" charset="0"/>
              </a:rPr>
              <a:t>In a generalization, the attributes and operations associated with higher-level classes are also associated with the lower-level classes.</a:t>
            </a:r>
          </a:p>
          <a:p>
            <a:pPr eaLnBrk="1" hangingPunct="1">
              <a:buFont typeface="Wingdings" pitchFamily="2" charset="2"/>
              <a:buChar char="²"/>
            </a:pPr>
            <a:r>
              <a:rPr lang="en-US" sz="2100" smtClean="0">
                <a:latin typeface="Arial" charset="0"/>
                <a:ea typeface="ＭＳ Ｐゴシック" pitchFamily="34" charset="-128"/>
                <a:cs typeface="Arial" charset="0"/>
              </a:rPr>
              <a:t> The </a:t>
            </a:r>
            <a:r>
              <a:rPr lang="en-US" sz="2100" smtClean="0">
                <a:solidFill>
                  <a:srgbClr val="FF0000"/>
                </a:solidFill>
                <a:latin typeface="Arial" charset="0"/>
                <a:ea typeface="ＭＳ Ｐゴシック" pitchFamily="34" charset="-128"/>
                <a:cs typeface="Arial" charset="0"/>
              </a:rPr>
              <a:t>lower-level classes </a:t>
            </a:r>
            <a:r>
              <a:rPr lang="en-US" sz="2100" smtClean="0">
                <a:latin typeface="Arial" charset="0"/>
                <a:ea typeface="ＭＳ Ｐゴシック" pitchFamily="34" charset="-128"/>
                <a:cs typeface="Arial" charset="0"/>
              </a:rPr>
              <a:t>are </a:t>
            </a:r>
            <a:r>
              <a:rPr lang="en-US" sz="2100" smtClean="0">
                <a:solidFill>
                  <a:srgbClr val="FF0000"/>
                </a:solidFill>
                <a:latin typeface="Arial" charset="0"/>
                <a:ea typeface="ＭＳ Ｐゴシック" pitchFamily="34" charset="-128"/>
                <a:cs typeface="Arial" charset="0"/>
              </a:rPr>
              <a:t>subclasses</a:t>
            </a:r>
            <a:r>
              <a:rPr lang="en-US" sz="2100" smtClean="0">
                <a:latin typeface="Arial" charset="0"/>
                <a:ea typeface="ＭＳ Ｐゴシック" pitchFamily="34" charset="-128"/>
                <a:cs typeface="Arial" charset="0"/>
              </a:rPr>
              <a:t> (derived class) inherit the attributes and operations from their </a:t>
            </a:r>
            <a:r>
              <a:rPr lang="en-US" sz="2100" smtClean="0">
                <a:solidFill>
                  <a:srgbClr val="FF0000"/>
                </a:solidFill>
                <a:latin typeface="Arial" charset="0"/>
                <a:ea typeface="ＭＳ Ｐゴシック" pitchFamily="34" charset="-128"/>
                <a:cs typeface="Arial" charset="0"/>
              </a:rPr>
              <a:t>superclasses </a:t>
            </a:r>
            <a:r>
              <a:rPr lang="en-US" sz="2100" smtClean="0">
                <a:latin typeface="Arial" charset="0"/>
                <a:ea typeface="ＭＳ Ｐゴシック" pitchFamily="34" charset="-128"/>
                <a:cs typeface="Arial" charset="0"/>
              </a:rPr>
              <a:t>(base classes). These lower-level classes then add more specific attributes and operations. </a:t>
            </a:r>
          </a:p>
        </p:txBody>
      </p:sp>
      <p:sp>
        <p:nvSpPr>
          <p:cNvPr id="4" name="Footer Placeholder 3"/>
          <p:cNvSpPr>
            <a:spLocks noGrp="1"/>
          </p:cNvSpPr>
          <p:nvPr>
            <p:ph type="ftr" sz="quarter" idx="11"/>
          </p:nvPr>
        </p:nvSpPr>
        <p:spPr/>
        <p:txBody>
          <a:bodyPr/>
          <a:lstStyle/>
          <a:p>
            <a:pPr>
              <a:defRPr/>
            </a:pPr>
            <a:r>
              <a:rPr lang="en-US" dirty="0"/>
              <a:t>Chapter 5 System modeling</a:t>
            </a:r>
          </a:p>
        </p:txBody>
      </p:sp>
      <p:sp>
        <p:nvSpPr>
          <p:cNvPr id="5" name="Slide Number Placeholder 4"/>
          <p:cNvSpPr>
            <a:spLocks noGrp="1"/>
          </p:cNvSpPr>
          <p:nvPr>
            <p:ph type="sldNum" sz="quarter" idx="12"/>
          </p:nvPr>
        </p:nvSpPr>
        <p:spPr/>
        <p:txBody>
          <a:bodyPr/>
          <a:lstStyle/>
          <a:p>
            <a:pPr>
              <a:defRPr/>
            </a:pPr>
            <a:fld id="{7A6473BE-2774-4266-9BF1-6B10CCE33251}" type="slidenum">
              <a:rPr lang="en-US"/>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System modeling</a:t>
            </a:r>
          </a:p>
        </p:txBody>
      </p:sp>
      <p:sp>
        <p:nvSpPr>
          <p:cNvPr id="4099"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dirty="0" smtClean="0">
                <a:latin typeface="Arial" charset="0"/>
                <a:ea typeface="ＭＳ Ｐゴシック" pitchFamily="34" charset="-128"/>
                <a:cs typeface="Arial" charset="0"/>
              </a:rPr>
              <a:t>System modeling is the process of developing abstract models of a system, </a:t>
            </a:r>
          </a:p>
          <a:p>
            <a:pPr eaLnBrk="1" hangingPunct="1">
              <a:buFont typeface="Wingdings" pitchFamily="2" charset="2"/>
              <a:buChar char="²"/>
            </a:pPr>
            <a:r>
              <a:rPr lang="en-US" dirty="0" smtClean="0">
                <a:latin typeface="Arial" charset="0"/>
                <a:ea typeface="ＭＳ Ｐゴシック" pitchFamily="34" charset="-128"/>
                <a:cs typeface="Arial" charset="0"/>
              </a:rPr>
              <a:t>with each model presenting a different view or perspective of that system. </a:t>
            </a:r>
          </a:p>
          <a:p>
            <a:pPr eaLnBrk="1" hangingPunct="1">
              <a:buFont typeface="Wingdings" pitchFamily="2" charset="2"/>
              <a:buChar char="²"/>
            </a:pPr>
            <a:r>
              <a:rPr lang="en-US" dirty="0" smtClean="0">
                <a:latin typeface="Arial" charset="0"/>
                <a:ea typeface="ＭＳ Ｐゴシック" pitchFamily="34" charset="-128"/>
                <a:cs typeface="Arial" charset="0"/>
              </a:rPr>
              <a:t>System modeling has now come to mean representing a system using some kind of graphical notation, which is now almost always based on notations in the </a:t>
            </a:r>
            <a:r>
              <a:rPr lang="en-US" b="1" dirty="0" smtClean="0">
                <a:latin typeface="Arial" charset="0"/>
                <a:ea typeface="ＭＳ Ｐゴシック" pitchFamily="34" charset="-128"/>
                <a:cs typeface="Arial" charset="0"/>
              </a:rPr>
              <a:t>Unified Modeling Language</a:t>
            </a:r>
            <a:r>
              <a:rPr lang="en-US" dirty="0" smtClean="0">
                <a:latin typeface="Arial" charset="0"/>
                <a:ea typeface="ＭＳ Ｐゴシック" pitchFamily="34" charset="-128"/>
                <a:cs typeface="Arial" charset="0"/>
              </a:rPr>
              <a:t> (</a:t>
            </a:r>
            <a:r>
              <a:rPr lang="en-US" b="1" dirty="0" smtClean="0">
                <a:latin typeface="Arial" charset="0"/>
                <a:ea typeface="ＭＳ Ｐゴシック" pitchFamily="34" charset="-128"/>
                <a:cs typeface="Arial" charset="0"/>
              </a:rPr>
              <a:t>UML</a:t>
            </a:r>
            <a:r>
              <a:rPr lang="en-US" dirty="0" smtClean="0">
                <a:latin typeface="Arial" charset="0"/>
                <a:ea typeface="ＭＳ Ｐゴシック" pitchFamily="34" charset="-128"/>
                <a:cs typeface="Arial" charset="0"/>
              </a:rPr>
              <a:t>). </a:t>
            </a:r>
          </a:p>
          <a:p>
            <a:pPr eaLnBrk="1" hangingPunct="1">
              <a:buFont typeface="Wingdings" pitchFamily="2" charset="2"/>
              <a:buChar char="²"/>
            </a:pPr>
            <a:r>
              <a:rPr lang="en-GB" dirty="0" smtClean="0">
                <a:latin typeface="Arial" charset="0"/>
                <a:ea typeface="ＭＳ Ｐゴシック" pitchFamily="34" charset="-128"/>
                <a:cs typeface="Arial" charset="0"/>
              </a:rPr>
              <a:t>System modelling </a:t>
            </a:r>
            <a:r>
              <a:rPr lang="en-GB" i="1" u="sng" dirty="0" smtClean="0">
                <a:latin typeface="Arial" charset="0"/>
                <a:ea typeface="ＭＳ Ｐゴシック" pitchFamily="34" charset="-128"/>
                <a:cs typeface="Arial" charset="0"/>
              </a:rPr>
              <a:t>helps the analyst to understand the functionality of the system </a:t>
            </a:r>
            <a:r>
              <a:rPr lang="en-GB" dirty="0" smtClean="0">
                <a:latin typeface="Arial" charset="0"/>
                <a:ea typeface="ＭＳ Ｐゴシック" pitchFamily="34" charset="-128"/>
                <a:cs typeface="Arial" charset="0"/>
              </a:rPr>
              <a:t>and </a:t>
            </a:r>
            <a:r>
              <a:rPr lang="en-GB" i="1" u="sng" dirty="0" smtClean="0">
                <a:latin typeface="Arial" charset="0"/>
                <a:ea typeface="ＭＳ Ｐゴシック" pitchFamily="34" charset="-128"/>
                <a:cs typeface="Arial" charset="0"/>
              </a:rPr>
              <a:t>models are used to communicate with customers</a:t>
            </a:r>
            <a:r>
              <a:rPr lang="en-GB" dirty="0" smtClean="0">
                <a:latin typeface="Arial" charset="0"/>
                <a:ea typeface="ＭＳ Ｐゴシック" pitchFamily="34" charset="-128"/>
                <a:cs typeface="Arial" charset="0"/>
              </a:rPr>
              <a:t>.</a:t>
            </a:r>
          </a:p>
          <a:p>
            <a:pPr eaLnBrk="1" hangingPunct="1">
              <a:buFont typeface="Wingdings" pitchFamily="2" charset="2"/>
              <a:buChar char="²"/>
            </a:pPr>
            <a:endParaRPr lang="en-US" dirty="0" smtClean="0">
              <a:latin typeface="Arial" charset="0"/>
              <a:ea typeface="ＭＳ Ｐゴシック" pitchFamily="34" charset="-128"/>
              <a:cs typeface="Arial" charset="0"/>
            </a:endParaRPr>
          </a:p>
        </p:txBody>
      </p:sp>
      <p:sp>
        <p:nvSpPr>
          <p:cNvPr id="4" name="Slide Number Placeholder 3"/>
          <p:cNvSpPr>
            <a:spLocks noGrp="1"/>
          </p:cNvSpPr>
          <p:nvPr>
            <p:ph type="sldNum" sz="quarter" idx="12"/>
          </p:nvPr>
        </p:nvSpPr>
        <p:spPr/>
        <p:txBody>
          <a:bodyPr/>
          <a:lstStyle/>
          <a:p>
            <a:pPr>
              <a:defRPr/>
            </a:pPr>
            <a:fld id="{BC346381-EC51-4014-86DF-2391E005DB11}" type="slidenum">
              <a:rPr lang="en-US"/>
              <a:pPr>
                <a:defRPr/>
              </a:pPr>
              <a:t>3</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A generalization hierarchy</a:t>
            </a:r>
            <a:r>
              <a:rPr lang="en-GB" sz="2800" dirty="0" smtClean="0">
                <a:latin typeface="Arial" charset="0"/>
                <a:ea typeface="ＭＳ Ｐゴシック" pitchFamily="34" charset="-128"/>
                <a:cs typeface="Arial" charset="0"/>
              </a:rPr>
              <a:t> </a:t>
            </a:r>
            <a:endParaRPr lang="en-US" sz="2800" dirty="0" smtClean="0">
              <a:latin typeface="Arial" charset="0"/>
              <a:ea typeface="ＭＳ Ｐゴシック" pitchFamily="34" charset="-128"/>
              <a:cs typeface="Arial" charset="0"/>
            </a:endParaRPr>
          </a:p>
        </p:txBody>
      </p:sp>
      <p:pic>
        <p:nvPicPr>
          <p:cNvPr id="31747" name="Picture 3" descr="5.11 GeneralizationHierarchy.eps"/>
          <p:cNvPicPr>
            <a:picLocks noChangeAspect="1"/>
          </p:cNvPicPr>
          <p:nvPr/>
        </p:nvPicPr>
        <p:blipFill>
          <a:blip r:embed="rId2"/>
          <a:srcRect/>
          <a:stretch>
            <a:fillRect/>
          </a:stretch>
        </p:blipFill>
        <p:spPr bwMode="auto">
          <a:xfrm>
            <a:off x="2374900" y="2133600"/>
            <a:ext cx="4495800" cy="32385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3C0F714F-51E7-4154-A7DB-AC7DCCAE28EB}" type="slidenum">
              <a:rPr lang="en-US"/>
              <a:pPr>
                <a:defRPr/>
              </a:pPr>
              <a:t>30</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dirty="0" smtClean="0">
                <a:latin typeface="Arial" charset="0"/>
                <a:ea typeface="ＭＳ Ｐゴシック" pitchFamily="34" charset="-128"/>
                <a:cs typeface="Arial" charset="0"/>
              </a:rPr>
              <a:t>A generalization hierarchy with added detail</a:t>
            </a:r>
            <a:r>
              <a:rPr lang="en-GB" dirty="0" smtClean="0">
                <a:latin typeface="Arial" charset="0"/>
                <a:ea typeface="ＭＳ Ｐゴシック" pitchFamily="34" charset="-128"/>
                <a:cs typeface="Arial" charset="0"/>
              </a:rPr>
              <a:t> </a:t>
            </a:r>
            <a:endParaRPr lang="en-US" dirty="0" smtClean="0">
              <a:latin typeface="Arial" charset="0"/>
              <a:ea typeface="ＭＳ Ｐゴシック" pitchFamily="34" charset="-128"/>
              <a:cs typeface="Arial" charset="0"/>
            </a:endParaRPr>
          </a:p>
        </p:txBody>
      </p:sp>
      <p:pic>
        <p:nvPicPr>
          <p:cNvPr id="32771" name="Picture 3" descr="5.12 GeneralisationDetail.eps"/>
          <p:cNvPicPr>
            <a:picLocks noChangeAspect="1"/>
          </p:cNvPicPr>
          <p:nvPr/>
        </p:nvPicPr>
        <p:blipFill>
          <a:blip r:embed="rId2"/>
          <a:srcRect/>
          <a:stretch>
            <a:fillRect/>
          </a:stretch>
        </p:blipFill>
        <p:spPr bwMode="auto">
          <a:xfrm>
            <a:off x="2432050" y="1879600"/>
            <a:ext cx="4576763" cy="37719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EFAAE89F-189D-49CE-A5DB-1A6FA6F884BE}" type="slidenum">
              <a:rPr lang="en-US"/>
              <a:pPr>
                <a:defRPr/>
              </a:pPr>
              <a:t>31</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lIns="90487" tIns="44450" rIns="90487" bIns="44450"/>
          <a:lstStyle/>
          <a:p>
            <a:pPr eaLnBrk="1" hangingPunct="1"/>
            <a:r>
              <a:rPr lang="en-GB" sz="2800" dirty="0" smtClean="0">
                <a:latin typeface="Arial" charset="0"/>
                <a:ea typeface="ＭＳ Ｐゴシック" pitchFamily="34" charset="-128"/>
                <a:cs typeface="Arial" charset="0"/>
              </a:rPr>
              <a:t>Object class aggregation models</a:t>
            </a:r>
          </a:p>
        </p:txBody>
      </p:sp>
      <p:sp>
        <p:nvSpPr>
          <p:cNvPr id="33795" name="Rectangle 3"/>
          <p:cNvSpPr>
            <a:spLocks noGrp="1" noChangeArrowheads="1"/>
          </p:cNvSpPr>
          <p:nvPr>
            <p:ph type="body" idx="1"/>
          </p:nvPr>
        </p:nvSpPr>
        <p:spPr bwMode="auto">
          <a:noFill/>
          <a:ln>
            <a:miter lim="800000"/>
            <a:headEnd/>
            <a:tailEnd/>
          </a:ln>
        </p:spPr>
        <p:txBody>
          <a:bodyPr vert="horz" wrap="square" lIns="90487" tIns="44450" rIns="90487" bIns="44450" numCol="1" anchor="t" anchorCtr="0" compatLnSpc="1">
            <a:prstTxWarp prst="textNoShape">
              <a:avLst/>
            </a:prstTxWarp>
          </a:bodyPr>
          <a:lstStyle/>
          <a:p>
            <a:pPr eaLnBrk="1" hangingPunct="1">
              <a:buFont typeface="Wingdings" pitchFamily="2" charset="2"/>
              <a:buChar char="²"/>
            </a:pPr>
            <a:r>
              <a:rPr lang="en-GB" smtClean="0">
                <a:latin typeface="Arial" charset="0"/>
                <a:ea typeface="ＭＳ Ｐゴシック" pitchFamily="34" charset="-128"/>
                <a:cs typeface="Arial" charset="0"/>
              </a:rPr>
              <a:t>An </a:t>
            </a:r>
            <a:r>
              <a:rPr lang="en-GB" smtClean="0">
                <a:solidFill>
                  <a:srgbClr val="FF0000"/>
                </a:solidFill>
                <a:latin typeface="Arial" charset="0"/>
                <a:ea typeface="ＭＳ Ｐゴシック" pitchFamily="34" charset="-128"/>
                <a:cs typeface="Arial" charset="0"/>
              </a:rPr>
              <a:t>aggregation</a:t>
            </a:r>
            <a:r>
              <a:rPr lang="en-GB" smtClean="0">
                <a:latin typeface="Arial" charset="0"/>
                <a:ea typeface="ＭＳ Ｐゴシック" pitchFamily="34" charset="-128"/>
                <a:cs typeface="Arial" charset="0"/>
              </a:rPr>
              <a:t> model shows how classes that are collections are </a:t>
            </a:r>
            <a:r>
              <a:rPr lang="en-GB" smtClean="0">
                <a:solidFill>
                  <a:srgbClr val="FF0000"/>
                </a:solidFill>
                <a:latin typeface="Arial" charset="0"/>
                <a:ea typeface="ＭＳ Ｐゴシック" pitchFamily="34" charset="-128"/>
                <a:cs typeface="Arial" charset="0"/>
              </a:rPr>
              <a:t>composed</a:t>
            </a:r>
            <a:r>
              <a:rPr lang="en-GB" smtClean="0">
                <a:latin typeface="Arial" charset="0"/>
                <a:ea typeface="ＭＳ Ｐゴシック" pitchFamily="34" charset="-128"/>
                <a:cs typeface="Arial" charset="0"/>
              </a:rPr>
              <a:t> of other classes.</a:t>
            </a:r>
          </a:p>
          <a:p>
            <a:pPr eaLnBrk="1" hangingPunct="1">
              <a:buFont typeface="Wingdings" pitchFamily="2" charset="2"/>
              <a:buChar char="²"/>
            </a:pPr>
            <a:r>
              <a:rPr lang="en-GB" smtClean="0">
                <a:latin typeface="Arial" charset="0"/>
                <a:ea typeface="ＭＳ Ｐゴシック" pitchFamily="34" charset="-128"/>
                <a:cs typeface="Arial" charset="0"/>
              </a:rPr>
              <a:t>Aggregation models are similar to the </a:t>
            </a:r>
            <a:r>
              <a:rPr lang="en-GB" smtClean="0">
                <a:solidFill>
                  <a:srgbClr val="FF0000"/>
                </a:solidFill>
                <a:latin typeface="Arial" charset="0"/>
                <a:ea typeface="ＭＳ Ｐゴシック" pitchFamily="34" charset="-128"/>
                <a:cs typeface="Arial" charset="0"/>
              </a:rPr>
              <a:t>part-of relationship </a:t>
            </a:r>
            <a:r>
              <a:rPr lang="en-GB" smtClean="0">
                <a:latin typeface="Arial" charset="0"/>
                <a:ea typeface="ＭＳ Ｐゴシック" pitchFamily="34" charset="-128"/>
                <a:cs typeface="Arial" charset="0"/>
              </a:rPr>
              <a:t>in semantic data models. </a:t>
            </a:r>
          </a:p>
        </p:txBody>
      </p:sp>
      <p:sp>
        <p:nvSpPr>
          <p:cNvPr id="4" name="Slide Number Placeholder 3"/>
          <p:cNvSpPr>
            <a:spLocks noGrp="1"/>
          </p:cNvSpPr>
          <p:nvPr>
            <p:ph type="sldNum" sz="quarter" idx="12"/>
          </p:nvPr>
        </p:nvSpPr>
        <p:spPr/>
        <p:txBody>
          <a:bodyPr/>
          <a:lstStyle/>
          <a:p>
            <a:pPr>
              <a:defRPr/>
            </a:pPr>
            <a:fld id="{69783591-123D-4B13-85E2-B0F9B2683E76}" type="slidenum">
              <a:rPr lang="en-US"/>
              <a:pPr>
                <a:defRPr/>
              </a:pPr>
              <a:t>32</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The aggregation association</a:t>
            </a:r>
            <a:r>
              <a:rPr lang="en-GB" sz="2800" dirty="0" smtClean="0">
                <a:latin typeface="Arial" charset="0"/>
                <a:ea typeface="ＭＳ Ｐゴシック" pitchFamily="34" charset="-128"/>
                <a:cs typeface="Arial" charset="0"/>
              </a:rPr>
              <a:t> </a:t>
            </a:r>
            <a:endParaRPr lang="en-US" sz="2800" dirty="0" smtClean="0">
              <a:latin typeface="Arial" charset="0"/>
              <a:ea typeface="ＭＳ Ｐゴシック" pitchFamily="34" charset="-128"/>
              <a:cs typeface="Arial" charset="0"/>
            </a:endParaRPr>
          </a:p>
        </p:txBody>
      </p:sp>
      <p:pic>
        <p:nvPicPr>
          <p:cNvPr id="34819" name="Picture 3" descr="5.13 Aggregation.eps"/>
          <p:cNvPicPr>
            <a:picLocks noChangeAspect="1"/>
          </p:cNvPicPr>
          <p:nvPr/>
        </p:nvPicPr>
        <p:blipFill>
          <a:blip r:embed="rId2"/>
          <a:srcRect/>
          <a:stretch>
            <a:fillRect/>
          </a:stretch>
        </p:blipFill>
        <p:spPr bwMode="auto">
          <a:xfrm>
            <a:off x="2425700" y="2540000"/>
            <a:ext cx="4198938" cy="23622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749854D7-C062-4386-A631-8228F89A06E1}" type="slidenum">
              <a:rPr lang="en-US"/>
              <a:pPr>
                <a:defRPr/>
              </a:pPr>
              <a:t>33</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z="2800" dirty="0" smtClean="0">
                <a:solidFill>
                  <a:schemeClr val="tx2">
                    <a:lumMod val="40000"/>
                    <a:lumOff val="60000"/>
                  </a:schemeClr>
                </a:solidFill>
                <a:latin typeface="Arial" charset="0"/>
                <a:ea typeface="ＭＳ Ｐゴシック" pitchFamily="34" charset="-128"/>
                <a:cs typeface="Arial" charset="0"/>
              </a:rPr>
              <a:t>Behavioral models</a:t>
            </a:r>
          </a:p>
        </p:txBody>
      </p:sp>
      <p:sp>
        <p:nvSpPr>
          <p:cNvPr id="35843"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dirty="0" smtClean="0">
                <a:latin typeface="Arial" charset="0"/>
                <a:ea typeface="ＭＳ Ｐゴシック" pitchFamily="34" charset="-128"/>
                <a:cs typeface="Arial" charset="0"/>
              </a:rPr>
              <a:t>Behavioral models are models of the dynamic behavior of a </a:t>
            </a:r>
            <a:r>
              <a:rPr lang="en-US" u="sng" dirty="0" smtClean="0">
                <a:latin typeface="Arial" charset="0"/>
                <a:ea typeface="ＭＳ Ｐゴシック" pitchFamily="34" charset="-128"/>
                <a:cs typeface="Arial" charset="0"/>
              </a:rPr>
              <a:t>system as it is executing</a:t>
            </a:r>
            <a:r>
              <a:rPr lang="en-US" dirty="0" smtClean="0">
                <a:latin typeface="Arial" charset="0"/>
                <a:ea typeface="ＭＳ Ｐゴシック" pitchFamily="34" charset="-128"/>
                <a:cs typeface="Arial" charset="0"/>
              </a:rPr>
              <a:t>. They show what happens or what is supposed to happen when a system responds to a stimulus from its environment. </a:t>
            </a:r>
          </a:p>
          <a:p>
            <a:pPr eaLnBrk="1" hangingPunct="1">
              <a:buFont typeface="Wingdings" pitchFamily="2" charset="2"/>
              <a:buChar char="²"/>
            </a:pPr>
            <a:r>
              <a:rPr lang="en-US" dirty="0" smtClean="0">
                <a:latin typeface="Arial" charset="0"/>
                <a:ea typeface="ＭＳ Ｐゴシック" pitchFamily="34" charset="-128"/>
                <a:cs typeface="Arial" charset="0"/>
              </a:rPr>
              <a:t>You can think of these stimuli as being of two types:</a:t>
            </a:r>
            <a:endParaRPr lang="en-GB" dirty="0" smtClean="0">
              <a:latin typeface="Arial" charset="0"/>
              <a:ea typeface="ＭＳ Ｐゴシック" pitchFamily="34" charset="-128"/>
              <a:cs typeface="Arial" charset="0"/>
            </a:endParaRPr>
          </a:p>
          <a:p>
            <a:pPr lvl="1" eaLnBrk="1" hangingPunct="1">
              <a:buFont typeface="Wingdings" pitchFamily="2" charset="2"/>
              <a:buChar char="§"/>
            </a:pPr>
            <a:r>
              <a:rPr lang="en-US" dirty="0" smtClean="0">
                <a:solidFill>
                  <a:srgbClr val="FF0000"/>
                </a:solidFill>
                <a:latin typeface="Arial" charset="0"/>
                <a:ea typeface="ＭＳ Ｐゴシック" pitchFamily="34" charset="-128"/>
                <a:cs typeface="Arial" charset="0"/>
              </a:rPr>
              <a:t>Data </a:t>
            </a:r>
            <a:r>
              <a:rPr lang="en-US" dirty="0" smtClean="0">
                <a:latin typeface="Arial" charset="0"/>
                <a:ea typeface="ＭＳ Ｐゴシック" pitchFamily="34" charset="-128"/>
                <a:cs typeface="Arial" charset="0"/>
              </a:rPr>
              <a:t>Some data arrives that has to be processed by the system.</a:t>
            </a:r>
            <a:endParaRPr lang="en-GB" dirty="0" smtClean="0">
              <a:latin typeface="Arial" charset="0"/>
              <a:ea typeface="ＭＳ Ｐゴシック" pitchFamily="34" charset="-128"/>
              <a:cs typeface="Arial" charset="0"/>
            </a:endParaRPr>
          </a:p>
          <a:p>
            <a:pPr lvl="1" eaLnBrk="1" hangingPunct="1">
              <a:buFont typeface="Wingdings" pitchFamily="2" charset="2"/>
              <a:buChar char="§"/>
            </a:pPr>
            <a:r>
              <a:rPr lang="en-US" dirty="0" smtClean="0">
                <a:solidFill>
                  <a:srgbClr val="FF0000"/>
                </a:solidFill>
                <a:latin typeface="Arial" charset="0"/>
                <a:ea typeface="ＭＳ Ｐゴシック" pitchFamily="34" charset="-128"/>
                <a:cs typeface="Arial" charset="0"/>
              </a:rPr>
              <a:t>Events </a:t>
            </a:r>
            <a:r>
              <a:rPr lang="en-US" dirty="0" smtClean="0">
                <a:latin typeface="Arial" charset="0"/>
                <a:ea typeface="ＭＳ Ｐゴシック" pitchFamily="34" charset="-128"/>
                <a:cs typeface="Arial" charset="0"/>
              </a:rPr>
              <a:t>Some event happens that triggers system processing. Events may have associated data, although this is not always the case.</a:t>
            </a:r>
            <a:endParaRPr lang="en-GB" dirty="0" smtClean="0">
              <a:latin typeface="Arial" charset="0"/>
              <a:ea typeface="ＭＳ Ｐゴシック" pitchFamily="34" charset="-128"/>
              <a:cs typeface="Arial" charset="0"/>
            </a:endParaRPr>
          </a:p>
          <a:p>
            <a:pPr eaLnBrk="1" hangingPunct="1">
              <a:buFont typeface="Wingdings" pitchFamily="2" charset="2"/>
              <a:buChar char="²"/>
            </a:pPr>
            <a:endParaRPr lang="en-US" dirty="0" smtClean="0">
              <a:latin typeface="Arial" charset="0"/>
              <a:ea typeface="ＭＳ Ｐゴシック" pitchFamily="34" charset="-128"/>
              <a:cs typeface="Arial" charset="0"/>
            </a:endParaRPr>
          </a:p>
        </p:txBody>
      </p:sp>
      <p:sp>
        <p:nvSpPr>
          <p:cNvPr id="4" name="Slide Number Placeholder 3"/>
          <p:cNvSpPr>
            <a:spLocks noGrp="1"/>
          </p:cNvSpPr>
          <p:nvPr>
            <p:ph type="sldNum" sz="quarter" idx="12"/>
          </p:nvPr>
        </p:nvSpPr>
        <p:spPr/>
        <p:txBody>
          <a:bodyPr/>
          <a:lstStyle/>
          <a:p>
            <a:pPr>
              <a:defRPr/>
            </a:pPr>
            <a:fld id="{A7F5B0DF-FC3E-4003-AED4-59A83024AC76}" type="slidenum">
              <a:rPr lang="en-US"/>
              <a:pPr>
                <a:defRPr/>
              </a:pPr>
              <a:t>34</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smtClean="0">
                <a:latin typeface="Arial" charset="0"/>
                <a:ea typeface="ＭＳ Ｐゴシック" pitchFamily="34" charset="-128"/>
                <a:cs typeface="Arial" charset="0"/>
              </a:rPr>
              <a:t>Data-driven modeling</a:t>
            </a:r>
          </a:p>
        </p:txBody>
      </p:sp>
      <p:sp>
        <p:nvSpPr>
          <p:cNvPr id="36867"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smtClean="0">
                <a:latin typeface="Arial" charset="0"/>
                <a:ea typeface="ＭＳ Ｐゴシック" pitchFamily="34" charset="-128"/>
                <a:cs typeface="Arial" charset="0"/>
              </a:rPr>
              <a:t>Many business systems are data-processing systems that are primarily driven by data. They are controlled by the data input to the system, with relatively little external event processing. </a:t>
            </a:r>
          </a:p>
          <a:p>
            <a:pPr eaLnBrk="1" hangingPunct="1">
              <a:buFont typeface="Wingdings" pitchFamily="2" charset="2"/>
              <a:buChar char="²"/>
            </a:pPr>
            <a:r>
              <a:rPr lang="en-US" smtClean="0">
                <a:latin typeface="Arial" charset="0"/>
                <a:ea typeface="ＭＳ Ｐゴシック" pitchFamily="34" charset="-128"/>
                <a:cs typeface="Arial" charset="0"/>
              </a:rPr>
              <a:t>Data-driven models show the sequence of actions involved in processing input data and generating an associated output. </a:t>
            </a:r>
          </a:p>
          <a:p>
            <a:pPr eaLnBrk="1" hangingPunct="1">
              <a:buFont typeface="Wingdings" pitchFamily="2" charset="2"/>
              <a:buChar char="²"/>
            </a:pPr>
            <a:r>
              <a:rPr lang="en-US" smtClean="0">
                <a:latin typeface="Arial" charset="0"/>
                <a:ea typeface="ＭＳ Ｐゴシック" pitchFamily="34" charset="-128"/>
                <a:cs typeface="Arial" charset="0"/>
              </a:rPr>
              <a:t>They are particularly useful during the analysis of requirements as they can be used to show end-to-end processing in a system. </a:t>
            </a:r>
          </a:p>
        </p:txBody>
      </p:sp>
      <p:sp>
        <p:nvSpPr>
          <p:cNvPr id="4" name="Slide Number Placeholder 3"/>
          <p:cNvSpPr>
            <a:spLocks noGrp="1"/>
          </p:cNvSpPr>
          <p:nvPr>
            <p:ph type="sldNum" sz="quarter" idx="12"/>
          </p:nvPr>
        </p:nvSpPr>
        <p:spPr/>
        <p:txBody>
          <a:bodyPr/>
          <a:lstStyle/>
          <a:p>
            <a:pPr>
              <a:defRPr/>
            </a:pPr>
            <a:fld id="{3ADBA821-D974-4246-A8CB-5D394691F36D}" type="slidenum">
              <a:rPr lang="en-US"/>
              <a:pPr>
                <a:defRPr/>
              </a:pPr>
              <a:t>35</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An activity model of the</a:t>
            </a:r>
            <a:br>
              <a:rPr lang="en-US" sz="2800" dirty="0" smtClean="0">
                <a:latin typeface="Arial" charset="0"/>
                <a:ea typeface="ＭＳ Ｐゴシック" pitchFamily="34" charset="-128"/>
                <a:cs typeface="Arial" charset="0"/>
              </a:rPr>
            </a:br>
            <a:r>
              <a:rPr lang="en-US" sz="2800" dirty="0" smtClean="0">
                <a:latin typeface="Arial" charset="0"/>
                <a:ea typeface="ＭＳ Ｐゴシック" pitchFamily="34" charset="-128"/>
                <a:cs typeface="Arial" charset="0"/>
              </a:rPr>
              <a:t>insulin pump’s operation</a:t>
            </a:r>
            <a:r>
              <a:rPr lang="en-GB" sz="2800" dirty="0" smtClean="0">
                <a:latin typeface="Arial" charset="0"/>
                <a:ea typeface="ＭＳ Ｐゴシック" pitchFamily="34" charset="-128"/>
                <a:cs typeface="Arial" charset="0"/>
              </a:rPr>
              <a:t> </a:t>
            </a:r>
            <a:endParaRPr lang="en-US" sz="2800" dirty="0" smtClean="0">
              <a:latin typeface="Arial" charset="0"/>
              <a:ea typeface="ＭＳ Ｐゴシック" pitchFamily="34" charset="-128"/>
              <a:cs typeface="Arial" charset="0"/>
            </a:endParaRPr>
          </a:p>
        </p:txBody>
      </p:sp>
      <p:pic>
        <p:nvPicPr>
          <p:cNvPr id="37891" name="Picture 3" descr="5.14 PumpDFD.eps"/>
          <p:cNvPicPr>
            <a:picLocks noChangeAspect="1"/>
          </p:cNvPicPr>
          <p:nvPr/>
        </p:nvPicPr>
        <p:blipFill>
          <a:blip r:embed="rId2"/>
          <a:srcRect/>
          <a:stretch>
            <a:fillRect/>
          </a:stretch>
        </p:blipFill>
        <p:spPr bwMode="auto">
          <a:xfrm>
            <a:off x="1035050" y="2355850"/>
            <a:ext cx="7215188" cy="245745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AD9D3EA3-F4F3-4DD1-8185-3EA4195A2028}" type="slidenum">
              <a:rPr lang="en-US"/>
              <a:pPr>
                <a:defRPr/>
              </a:pPr>
              <a:t>36</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Order processing</a:t>
            </a:r>
            <a:r>
              <a:rPr lang="en-GB" sz="2800" dirty="0" smtClean="0">
                <a:latin typeface="Arial" charset="0"/>
                <a:ea typeface="ＭＳ Ｐゴシック" pitchFamily="34" charset="-128"/>
                <a:cs typeface="Arial" charset="0"/>
              </a:rPr>
              <a:t> </a:t>
            </a:r>
            <a:endParaRPr lang="en-US" sz="2800" dirty="0" smtClean="0">
              <a:latin typeface="Arial" charset="0"/>
              <a:ea typeface="ＭＳ Ｐゴシック" pitchFamily="34" charset="-128"/>
              <a:cs typeface="Arial" charset="0"/>
            </a:endParaRPr>
          </a:p>
        </p:txBody>
      </p:sp>
      <p:pic>
        <p:nvPicPr>
          <p:cNvPr id="38915" name="Picture 3" descr="5.15 OrderSeq.eps"/>
          <p:cNvPicPr>
            <a:picLocks noChangeAspect="1"/>
          </p:cNvPicPr>
          <p:nvPr/>
        </p:nvPicPr>
        <p:blipFill>
          <a:blip r:embed="rId2"/>
          <a:srcRect/>
          <a:stretch>
            <a:fillRect/>
          </a:stretch>
        </p:blipFill>
        <p:spPr bwMode="auto">
          <a:xfrm>
            <a:off x="1701800" y="2000250"/>
            <a:ext cx="5919788" cy="391795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DFDFB1CF-E319-442E-9EFC-1BD21FF95EC7}" type="slidenum">
              <a:rPr lang="en-US"/>
              <a:pPr>
                <a:defRPr/>
              </a:pPr>
              <a:t>37</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Event-driven modeling</a:t>
            </a:r>
          </a:p>
        </p:txBody>
      </p:sp>
      <p:sp>
        <p:nvSpPr>
          <p:cNvPr id="39939"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u="sng" dirty="0" smtClean="0">
                <a:latin typeface="Arial" charset="0"/>
                <a:ea typeface="ＭＳ Ｐゴシック" pitchFamily="34" charset="-128"/>
                <a:cs typeface="Arial" charset="0"/>
              </a:rPr>
              <a:t>Real-time</a:t>
            </a:r>
            <a:r>
              <a:rPr lang="en-US" dirty="0" smtClean="0">
                <a:latin typeface="Arial" charset="0"/>
                <a:ea typeface="ＭＳ Ｐゴシック" pitchFamily="34" charset="-128"/>
                <a:cs typeface="Arial" charset="0"/>
              </a:rPr>
              <a:t> systems are often </a:t>
            </a:r>
            <a:r>
              <a:rPr lang="en-US" u="sng" dirty="0" smtClean="0">
                <a:latin typeface="Arial" charset="0"/>
                <a:ea typeface="ＭＳ Ｐゴシック" pitchFamily="34" charset="-128"/>
                <a:cs typeface="Arial" charset="0"/>
              </a:rPr>
              <a:t>event-driven</a:t>
            </a:r>
            <a:r>
              <a:rPr lang="en-US" dirty="0" smtClean="0">
                <a:latin typeface="Arial" charset="0"/>
                <a:ea typeface="ＭＳ Ｐゴシック" pitchFamily="34" charset="-128"/>
                <a:cs typeface="Arial" charset="0"/>
              </a:rPr>
              <a:t>, with minimal data processing</a:t>
            </a:r>
            <a:r>
              <a:rPr lang="en-US" i="1" dirty="0" smtClean="0">
                <a:latin typeface="Arial" charset="0"/>
                <a:ea typeface="ＭＳ Ｐゴシック" pitchFamily="34" charset="-128"/>
                <a:cs typeface="Arial" charset="0"/>
              </a:rPr>
              <a:t>. For example</a:t>
            </a:r>
            <a:r>
              <a:rPr lang="en-US" dirty="0" smtClean="0">
                <a:latin typeface="Arial" charset="0"/>
                <a:ea typeface="ＭＳ Ｐゴシック" pitchFamily="34" charset="-128"/>
                <a:cs typeface="Arial" charset="0"/>
              </a:rPr>
              <a:t>, a landline phone switching system responds to events such as ‘</a:t>
            </a:r>
            <a:r>
              <a:rPr lang="en-US" i="1" dirty="0" smtClean="0">
                <a:latin typeface="Arial" charset="0"/>
                <a:ea typeface="ＭＳ Ｐゴシック" pitchFamily="34" charset="-128"/>
                <a:cs typeface="Arial" charset="0"/>
              </a:rPr>
              <a:t>receiver off hook</a:t>
            </a:r>
            <a:r>
              <a:rPr lang="en-US" dirty="0" smtClean="0">
                <a:latin typeface="Arial" charset="0"/>
                <a:ea typeface="ＭＳ Ｐゴシック" pitchFamily="34" charset="-128"/>
                <a:cs typeface="Arial" charset="0"/>
              </a:rPr>
              <a:t>’ by</a:t>
            </a:r>
            <a:r>
              <a:rPr lang="en-GB" dirty="0" smtClean="0">
                <a:latin typeface="Arial" charset="0"/>
                <a:ea typeface="ＭＳ Ｐゴシック" pitchFamily="34" charset="-128"/>
                <a:cs typeface="Arial" charset="0"/>
              </a:rPr>
              <a:t> </a:t>
            </a:r>
            <a:r>
              <a:rPr lang="en-US" dirty="0" smtClean="0">
                <a:latin typeface="Arial" charset="0"/>
                <a:ea typeface="ＭＳ Ｐゴシック" pitchFamily="34" charset="-128"/>
                <a:cs typeface="Arial" charset="0"/>
              </a:rPr>
              <a:t>generating a dial tone.</a:t>
            </a:r>
            <a:r>
              <a:rPr lang="en-GB" dirty="0" smtClean="0">
                <a:latin typeface="Arial" charset="0"/>
                <a:ea typeface="ＭＳ Ｐゴシック" pitchFamily="34" charset="-128"/>
                <a:cs typeface="Arial" charset="0"/>
              </a:rPr>
              <a:t> </a:t>
            </a:r>
            <a:endParaRPr lang="en-US" dirty="0" smtClean="0">
              <a:latin typeface="Arial" charset="0"/>
              <a:ea typeface="ＭＳ Ｐゴシック" pitchFamily="34" charset="-128"/>
              <a:cs typeface="Arial" charset="0"/>
            </a:endParaRPr>
          </a:p>
          <a:p>
            <a:pPr eaLnBrk="1" hangingPunct="1">
              <a:buFont typeface="Wingdings" pitchFamily="2" charset="2"/>
              <a:buChar char="²"/>
            </a:pPr>
            <a:r>
              <a:rPr lang="en-US" dirty="0" smtClean="0">
                <a:latin typeface="Arial" charset="0"/>
                <a:ea typeface="ＭＳ Ｐゴシック" pitchFamily="34" charset="-128"/>
                <a:cs typeface="Arial" charset="0"/>
              </a:rPr>
              <a:t>Event-driven modeling shows how a system responds to </a:t>
            </a:r>
            <a:r>
              <a:rPr lang="en-US" u="sng" dirty="0" smtClean="0">
                <a:latin typeface="Arial" charset="0"/>
                <a:ea typeface="ＭＳ Ｐゴシック" pitchFamily="34" charset="-128"/>
                <a:cs typeface="Arial" charset="0"/>
              </a:rPr>
              <a:t>external and internal events</a:t>
            </a:r>
            <a:r>
              <a:rPr lang="en-US" dirty="0" smtClean="0">
                <a:latin typeface="Arial" charset="0"/>
                <a:ea typeface="ＭＳ Ｐゴシック" pitchFamily="34" charset="-128"/>
                <a:cs typeface="Arial" charset="0"/>
              </a:rPr>
              <a:t>. </a:t>
            </a:r>
          </a:p>
          <a:p>
            <a:pPr eaLnBrk="1" hangingPunct="1">
              <a:buFont typeface="Wingdings" pitchFamily="2" charset="2"/>
              <a:buChar char="²"/>
            </a:pPr>
            <a:r>
              <a:rPr lang="en-US" dirty="0" smtClean="0">
                <a:latin typeface="Arial" charset="0"/>
                <a:ea typeface="ＭＳ Ｐゴシック" pitchFamily="34" charset="-128"/>
                <a:cs typeface="Arial" charset="0"/>
              </a:rPr>
              <a:t>It is based on the assumption that a system has a</a:t>
            </a:r>
            <a:r>
              <a:rPr lang="en-US" u="sng" dirty="0" smtClean="0">
                <a:latin typeface="Arial" charset="0"/>
                <a:ea typeface="ＭＳ Ｐゴシック" pitchFamily="34" charset="-128"/>
                <a:cs typeface="Arial" charset="0"/>
              </a:rPr>
              <a:t> finite number of states </a:t>
            </a:r>
            <a:r>
              <a:rPr lang="en-US" dirty="0" smtClean="0">
                <a:latin typeface="Arial" charset="0"/>
                <a:ea typeface="ＭＳ Ｐゴシック" pitchFamily="34" charset="-128"/>
                <a:cs typeface="Arial" charset="0"/>
              </a:rPr>
              <a:t>and that </a:t>
            </a:r>
            <a:r>
              <a:rPr lang="en-US" u="sng" dirty="0" smtClean="0">
                <a:latin typeface="Arial" charset="0"/>
                <a:ea typeface="ＭＳ Ｐゴシック" pitchFamily="34" charset="-128"/>
                <a:cs typeface="Arial" charset="0"/>
              </a:rPr>
              <a:t>events (stimuli) may cause a transition from one state to another</a:t>
            </a:r>
            <a:r>
              <a:rPr lang="en-US" dirty="0" smtClean="0">
                <a:latin typeface="Arial" charset="0"/>
                <a:ea typeface="ＭＳ Ｐゴシック" pitchFamily="34" charset="-128"/>
                <a:cs typeface="Arial" charset="0"/>
              </a:rPr>
              <a:t>. </a:t>
            </a:r>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686D8CB3-CB24-4A7E-A93F-524A0E4EA2DA}" type="slidenum">
              <a:rPr lang="en-US"/>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GB" sz="2800" dirty="0" smtClean="0">
                <a:latin typeface="Arial" charset="0"/>
                <a:ea typeface="ＭＳ Ｐゴシック" pitchFamily="34" charset="-128"/>
                <a:cs typeface="Arial" charset="0"/>
              </a:rPr>
              <a:t>State machine models</a:t>
            </a:r>
          </a:p>
        </p:txBody>
      </p:sp>
      <p:sp>
        <p:nvSpPr>
          <p:cNvPr id="40963" name="Rectangle 3"/>
          <p:cNvSpPr>
            <a:spLocks noGrp="1" noChangeArrowheads="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GB" dirty="0" smtClean="0">
                <a:latin typeface="Arial" charset="0"/>
                <a:ea typeface="ＭＳ Ｐゴシック" pitchFamily="34" charset="-128"/>
                <a:cs typeface="Arial" charset="0"/>
              </a:rPr>
              <a:t>These model the behaviour of the system in response to external and internal events.</a:t>
            </a:r>
          </a:p>
          <a:p>
            <a:pPr eaLnBrk="1" hangingPunct="1">
              <a:buFont typeface="Wingdings" pitchFamily="2" charset="2"/>
              <a:buChar char="²"/>
            </a:pPr>
            <a:r>
              <a:rPr lang="en-GB" dirty="0" smtClean="0">
                <a:latin typeface="Arial" charset="0"/>
                <a:ea typeface="ＭＳ Ｐゴシック" pitchFamily="34" charset="-128"/>
                <a:cs typeface="Arial" charset="0"/>
              </a:rPr>
              <a:t>They show the system’s responses to stimuli so are often used for modelling </a:t>
            </a:r>
            <a:r>
              <a:rPr lang="en-GB" u="sng" dirty="0" smtClean="0">
                <a:latin typeface="Arial" charset="0"/>
                <a:ea typeface="ＭＳ Ｐゴシック" pitchFamily="34" charset="-128"/>
                <a:cs typeface="Arial" charset="0"/>
              </a:rPr>
              <a:t>real-time systems</a:t>
            </a:r>
            <a:r>
              <a:rPr lang="en-GB" dirty="0" smtClean="0">
                <a:latin typeface="Arial" charset="0"/>
                <a:ea typeface="ＭＳ Ｐゴシック" pitchFamily="34" charset="-128"/>
                <a:cs typeface="Arial" charset="0"/>
              </a:rPr>
              <a:t>.</a:t>
            </a:r>
          </a:p>
          <a:p>
            <a:pPr eaLnBrk="1" hangingPunct="1">
              <a:buFont typeface="Wingdings" pitchFamily="2" charset="2"/>
              <a:buChar char="²"/>
            </a:pPr>
            <a:r>
              <a:rPr lang="en-GB" dirty="0" smtClean="0">
                <a:latin typeface="Arial" charset="0"/>
                <a:ea typeface="ＭＳ Ｐゴシック" pitchFamily="34" charset="-128"/>
                <a:cs typeface="Arial" charset="0"/>
              </a:rPr>
              <a:t>State machine models show system states as nodes and events as arcs between these nodes. When an event occurs, the system moves from one state to another.</a:t>
            </a:r>
          </a:p>
          <a:p>
            <a:pPr eaLnBrk="1" hangingPunct="1">
              <a:buFont typeface="Wingdings" pitchFamily="2" charset="2"/>
              <a:buChar char="²"/>
            </a:pPr>
            <a:r>
              <a:rPr lang="en-GB" dirty="0" smtClean="0">
                <a:solidFill>
                  <a:schemeClr val="tx2">
                    <a:lumMod val="60000"/>
                    <a:lumOff val="40000"/>
                  </a:schemeClr>
                </a:solidFill>
                <a:latin typeface="Arial" charset="0"/>
                <a:ea typeface="ＭＳ Ｐゴシック" pitchFamily="34" charset="-128"/>
                <a:cs typeface="Arial" charset="0"/>
              </a:rPr>
              <a:t>Statecharts</a:t>
            </a:r>
            <a:r>
              <a:rPr lang="en-GB" dirty="0" smtClean="0">
                <a:latin typeface="Arial" charset="0"/>
                <a:ea typeface="ＭＳ Ｐゴシック" pitchFamily="34" charset="-128"/>
                <a:cs typeface="Arial" charset="0"/>
              </a:rPr>
              <a:t> are an integral part of the UML and are used to represent </a:t>
            </a:r>
            <a:r>
              <a:rPr lang="en-GB" u="sng" dirty="0" smtClean="0">
                <a:latin typeface="Arial" charset="0"/>
                <a:ea typeface="ＭＳ Ｐゴシック" pitchFamily="34" charset="-128"/>
                <a:cs typeface="Arial" charset="0"/>
              </a:rPr>
              <a:t>state machine models</a:t>
            </a:r>
            <a:r>
              <a:rPr lang="en-GB" dirty="0" smtClean="0">
                <a:latin typeface="Arial" charset="0"/>
                <a:ea typeface="ＭＳ Ｐゴシック" pitchFamily="34" charset="-128"/>
                <a:cs typeface="Arial" charset="0"/>
              </a:rPr>
              <a:t>.</a:t>
            </a:r>
          </a:p>
        </p:txBody>
      </p:sp>
      <p:sp>
        <p:nvSpPr>
          <p:cNvPr id="4" name="Slide Number Placeholder 3"/>
          <p:cNvSpPr>
            <a:spLocks noGrp="1"/>
          </p:cNvSpPr>
          <p:nvPr>
            <p:ph type="sldNum" sz="quarter" idx="12"/>
          </p:nvPr>
        </p:nvSpPr>
        <p:spPr/>
        <p:txBody>
          <a:bodyPr/>
          <a:lstStyle/>
          <a:p>
            <a:pPr>
              <a:defRPr/>
            </a:pPr>
            <a:fld id="{8A324AA0-075B-4CBE-80C6-2866D0851917}" type="slidenum">
              <a:rPr lang="en-US"/>
              <a:pPr>
                <a:defRPr/>
              </a:pPr>
              <a:t>39</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7" tIns="44450" rIns="90487" bIns="44450"/>
          <a:lstStyle/>
          <a:p>
            <a:pPr eaLnBrk="1" hangingPunct="1"/>
            <a:r>
              <a:rPr lang="en-GB" sz="2800" dirty="0" smtClean="0">
                <a:latin typeface="Arial" charset="0"/>
                <a:ea typeface="ＭＳ Ｐゴシック" pitchFamily="34" charset="-128"/>
                <a:cs typeface="Arial" charset="0"/>
              </a:rPr>
              <a:t>Existing and planned system models</a:t>
            </a:r>
          </a:p>
        </p:txBody>
      </p:sp>
      <p:sp>
        <p:nvSpPr>
          <p:cNvPr id="5123" name="Rectangle 3"/>
          <p:cNvSpPr>
            <a:spLocks noGrp="1" noChangeArrowheads="1"/>
          </p:cNvSpPr>
          <p:nvPr>
            <p:ph idx="1"/>
          </p:nvPr>
        </p:nvSpPr>
        <p:spPr bwMode="auto">
          <a:xfrm>
            <a:off x="457200" y="1600200"/>
            <a:ext cx="8229600" cy="4756150"/>
          </a:xfrm>
          <a:noFill/>
          <a:ln>
            <a:miter lim="800000"/>
            <a:headEnd/>
            <a:tailEnd/>
          </a:ln>
        </p:spPr>
        <p:txBody>
          <a:bodyPr vert="horz" wrap="square" lIns="90487" tIns="44450" rIns="90487" bIns="44450" numCol="1" anchor="t" anchorCtr="0" compatLnSpc="1">
            <a:prstTxWarp prst="textNoShape">
              <a:avLst/>
            </a:prstTxWarp>
          </a:bodyPr>
          <a:lstStyle/>
          <a:p>
            <a:pPr eaLnBrk="1" hangingPunct="1">
              <a:buFont typeface="Wingdings" pitchFamily="2" charset="2"/>
              <a:buChar char="²"/>
            </a:pPr>
            <a:r>
              <a:rPr lang="en-US" sz="2200" dirty="0" smtClean="0">
                <a:solidFill>
                  <a:schemeClr val="tx2">
                    <a:lumMod val="60000"/>
                    <a:lumOff val="40000"/>
                  </a:schemeClr>
                </a:solidFill>
                <a:latin typeface="Arial" charset="0"/>
                <a:ea typeface="ＭＳ Ｐゴシック" pitchFamily="34" charset="-128"/>
                <a:cs typeface="Arial" charset="0"/>
              </a:rPr>
              <a:t>Models of the </a:t>
            </a:r>
            <a:r>
              <a:rPr lang="en-US" sz="2200" u="sng" dirty="0" smtClean="0">
                <a:solidFill>
                  <a:schemeClr val="tx2">
                    <a:lumMod val="60000"/>
                    <a:lumOff val="40000"/>
                  </a:schemeClr>
                </a:solidFill>
                <a:latin typeface="Arial" charset="0"/>
                <a:ea typeface="ＭＳ Ｐゴシック" pitchFamily="34" charset="-128"/>
                <a:cs typeface="Arial" charset="0"/>
              </a:rPr>
              <a:t>existing system </a:t>
            </a:r>
            <a:r>
              <a:rPr lang="en-US" sz="2200" dirty="0" smtClean="0">
                <a:latin typeface="Arial" charset="0"/>
                <a:ea typeface="ＭＳ Ｐゴシック" pitchFamily="34" charset="-128"/>
                <a:cs typeface="Arial" charset="0"/>
              </a:rPr>
              <a:t>are used during requirements engineering. </a:t>
            </a:r>
          </a:p>
          <a:p>
            <a:pPr lvl="1" eaLnBrk="1" hangingPunct="1">
              <a:buFont typeface="Wingdings" pitchFamily="2" charset="2"/>
              <a:buChar char="§"/>
            </a:pPr>
            <a:r>
              <a:rPr lang="en-US" sz="1800" dirty="0" smtClean="0">
                <a:latin typeface="Arial" charset="0"/>
                <a:ea typeface="ＭＳ Ｐゴシック" pitchFamily="34" charset="-128"/>
                <a:cs typeface="Arial" charset="0"/>
              </a:rPr>
              <a:t>They help clarify </a:t>
            </a:r>
            <a:r>
              <a:rPr lang="en-US" sz="1800" u="sng" dirty="0" smtClean="0">
                <a:latin typeface="Arial" charset="0"/>
                <a:ea typeface="ＭＳ Ｐゴシック" pitchFamily="34" charset="-128"/>
                <a:cs typeface="Arial" charset="0"/>
              </a:rPr>
              <a:t>what the existing system does </a:t>
            </a:r>
          </a:p>
          <a:p>
            <a:pPr lvl="1" eaLnBrk="1" hangingPunct="1">
              <a:buFont typeface="Wingdings" pitchFamily="2" charset="2"/>
              <a:buChar char="§"/>
            </a:pPr>
            <a:r>
              <a:rPr lang="en-US" sz="1800" dirty="0" smtClean="0">
                <a:latin typeface="Arial" charset="0"/>
                <a:ea typeface="ＭＳ Ｐゴシック" pitchFamily="34" charset="-128"/>
                <a:cs typeface="Arial" charset="0"/>
              </a:rPr>
              <a:t>and can be used as a basis for discussing its </a:t>
            </a:r>
            <a:r>
              <a:rPr lang="en-US" sz="1800" u="sng" dirty="0" smtClean="0">
                <a:latin typeface="Arial" charset="0"/>
                <a:ea typeface="ＭＳ Ｐゴシック" pitchFamily="34" charset="-128"/>
                <a:cs typeface="Arial" charset="0"/>
              </a:rPr>
              <a:t>strengths</a:t>
            </a:r>
            <a:r>
              <a:rPr lang="en-US" sz="1800" dirty="0" smtClean="0">
                <a:latin typeface="Arial" charset="0"/>
                <a:ea typeface="ＭＳ Ｐゴシック" pitchFamily="34" charset="-128"/>
                <a:cs typeface="Arial" charset="0"/>
              </a:rPr>
              <a:t> and </a:t>
            </a:r>
            <a:r>
              <a:rPr lang="en-US" sz="1800" u="sng" dirty="0" smtClean="0">
                <a:latin typeface="Arial" charset="0"/>
                <a:ea typeface="ＭＳ Ｐゴシック" pitchFamily="34" charset="-128"/>
                <a:cs typeface="Arial" charset="0"/>
              </a:rPr>
              <a:t>weaknesses</a:t>
            </a:r>
            <a:r>
              <a:rPr lang="en-US" sz="1800" dirty="0" smtClean="0">
                <a:latin typeface="Arial" charset="0"/>
                <a:ea typeface="ＭＳ Ｐゴシック" pitchFamily="34" charset="-128"/>
                <a:cs typeface="Arial" charset="0"/>
              </a:rPr>
              <a:t>. These then lead to new requirements for the new system.</a:t>
            </a:r>
            <a:endParaRPr lang="en-GB" sz="1800" dirty="0" smtClean="0">
              <a:latin typeface="Arial" charset="0"/>
              <a:ea typeface="ＭＳ Ｐゴシック" pitchFamily="34" charset="-128"/>
              <a:cs typeface="Arial" charset="0"/>
            </a:endParaRPr>
          </a:p>
          <a:p>
            <a:pPr eaLnBrk="1" hangingPunct="1">
              <a:buFont typeface="Wingdings" pitchFamily="2" charset="2"/>
              <a:buChar char="²"/>
            </a:pPr>
            <a:r>
              <a:rPr lang="en-US" sz="2200" dirty="0" smtClean="0">
                <a:solidFill>
                  <a:schemeClr val="tx2">
                    <a:lumMod val="60000"/>
                    <a:lumOff val="40000"/>
                  </a:schemeClr>
                </a:solidFill>
                <a:latin typeface="Arial" charset="0"/>
                <a:ea typeface="ＭＳ Ｐゴシック" pitchFamily="34" charset="-128"/>
                <a:cs typeface="Arial" charset="0"/>
              </a:rPr>
              <a:t>Models of the </a:t>
            </a:r>
            <a:r>
              <a:rPr lang="en-US" sz="2200" u="sng" dirty="0" smtClean="0">
                <a:solidFill>
                  <a:schemeClr val="tx2">
                    <a:lumMod val="60000"/>
                    <a:lumOff val="40000"/>
                  </a:schemeClr>
                </a:solidFill>
                <a:latin typeface="Arial" charset="0"/>
                <a:ea typeface="ＭＳ Ｐゴシック" pitchFamily="34" charset="-128"/>
                <a:cs typeface="Arial" charset="0"/>
              </a:rPr>
              <a:t>new system </a:t>
            </a:r>
            <a:r>
              <a:rPr lang="en-US" sz="2200" dirty="0" smtClean="0">
                <a:latin typeface="Arial" charset="0"/>
                <a:ea typeface="ＭＳ Ｐゴシック" pitchFamily="34" charset="-128"/>
                <a:cs typeface="Arial" charset="0"/>
              </a:rPr>
              <a:t>are used during requirements engineering to help explain the proposed requirements to other system stakeholders. </a:t>
            </a:r>
          </a:p>
          <a:p>
            <a:pPr lvl="1" eaLnBrk="1" hangingPunct="1">
              <a:buFont typeface="Wingdings" pitchFamily="2" charset="2"/>
              <a:buChar char="§"/>
            </a:pPr>
            <a:r>
              <a:rPr lang="en-US" sz="1800" dirty="0" smtClean="0">
                <a:latin typeface="Arial" charset="0"/>
                <a:ea typeface="ＭＳ Ｐゴシック" pitchFamily="34" charset="-128"/>
                <a:cs typeface="Arial" charset="0"/>
              </a:rPr>
              <a:t>Engineers use these models to discuss design proposals and to document the system for implementation. </a:t>
            </a:r>
          </a:p>
          <a:p>
            <a:pPr eaLnBrk="1" hangingPunct="1">
              <a:buFont typeface="Wingdings" pitchFamily="2" charset="2"/>
              <a:buChar char="²"/>
            </a:pPr>
            <a:r>
              <a:rPr lang="en-US" sz="2200" dirty="0" smtClean="0">
                <a:latin typeface="Arial" charset="0"/>
                <a:ea typeface="ＭＳ Ｐゴシック" pitchFamily="34" charset="-128"/>
                <a:cs typeface="Arial" charset="0"/>
              </a:rPr>
              <a:t>In a </a:t>
            </a:r>
            <a:r>
              <a:rPr lang="en-US" sz="2200" u="sng" dirty="0" smtClean="0">
                <a:solidFill>
                  <a:schemeClr val="tx2">
                    <a:lumMod val="60000"/>
                    <a:lumOff val="40000"/>
                  </a:schemeClr>
                </a:solidFill>
                <a:latin typeface="Arial" charset="0"/>
                <a:ea typeface="ＭＳ Ｐゴシック" pitchFamily="34" charset="-128"/>
                <a:cs typeface="Arial" charset="0"/>
              </a:rPr>
              <a:t>model-driven engineering </a:t>
            </a:r>
            <a:r>
              <a:rPr lang="en-US" sz="2200" dirty="0" smtClean="0">
                <a:latin typeface="Arial" charset="0"/>
                <a:ea typeface="ＭＳ Ｐゴシック" pitchFamily="34" charset="-128"/>
                <a:cs typeface="Arial" charset="0"/>
              </a:rPr>
              <a:t>process, it is possible to generate a </a:t>
            </a:r>
            <a:r>
              <a:rPr lang="en-US" sz="2200" u="sng" dirty="0" smtClean="0">
                <a:latin typeface="Arial" charset="0"/>
                <a:ea typeface="ＭＳ Ｐゴシック" pitchFamily="34" charset="-128"/>
                <a:cs typeface="Arial" charset="0"/>
              </a:rPr>
              <a:t>complete</a:t>
            </a:r>
            <a:r>
              <a:rPr lang="en-US" sz="2200" dirty="0" smtClean="0">
                <a:latin typeface="Arial" charset="0"/>
                <a:ea typeface="ＭＳ Ｐゴシック" pitchFamily="34" charset="-128"/>
                <a:cs typeface="Arial" charset="0"/>
              </a:rPr>
              <a:t> or </a:t>
            </a:r>
            <a:r>
              <a:rPr lang="en-US" sz="2200" u="sng" dirty="0" smtClean="0">
                <a:latin typeface="Arial" charset="0"/>
                <a:ea typeface="ＭＳ Ｐゴシック" pitchFamily="34" charset="-128"/>
                <a:cs typeface="Arial" charset="0"/>
              </a:rPr>
              <a:t>partial </a:t>
            </a:r>
            <a:r>
              <a:rPr lang="en-US" sz="2200" dirty="0" smtClean="0">
                <a:latin typeface="Arial" charset="0"/>
                <a:ea typeface="ＭＳ Ｐゴシック" pitchFamily="34" charset="-128"/>
                <a:cs typeface="Arial" charset="0"/>
              </a:rPr>
              <a:t>system implementation from the system model.</a:t>
            </a:r>
            <a:r>
              <a:rPr lang="en-US" dirty="0" smtClean="0">
                <a:latin typeface="Arial" charset="0"/>
                <a:ea typeface="ＭＳ Ｐゴシック" pitchFamily="34" charset="-128"/>
                <a:cs typeface="Arial" charset="0"/>
              </a:rPr>
              <a:t> </a:t>
            </a:r>
            <a:endParaRPr lang="en-GB" dirty="0" smtClean="0">
              <a:latin typeface="Arial" charset="0"/>
              <a:ea typeface="ＭＳ Ｐゴシック" pitchFamily="34" charset="-128"/>
              <a:cs typeface="Arial" charset="0"/>
            </a:endParaRPr>
          </a:p>
          <a:p>
            <a:pPr eaLnBrk="1" hangingPunct="1">
              <a:buFont typeface="Wingdings" pitchFamily="2" charset="2"/>
              <a:buChar char="²"/>
            </a:pPr>
            <a:endParaRPr lang="en-GB" sz="2000" dirty="0" smtClean="0">
              <a:latin typeface="Arial" charset="0"/>
              <a:ea typeface="ＭＳ Ｐゴシック" pitchFamily="34" charset="-128"/>
              <a:cs typeface="Arial" charset="0"/>
            </a:endParaRPr>
          </a:p>
        </p:txBody>
      </p:sp>
      <p:sp>
        <p:nvSpPr>
          <p:cNvPr id="4" name="Slide Number Placeholder 3"/>
          <p:cNvSpPr>
            <a:spLocks noGrp="1"/>
          </p:cNvSpPr>
          <p:nvPr>
            <p:ph type="sldNum" sz="quarter" idx="12"/>
          </p:nvPr>
        </p:nvSpPr>
        <p:spPr/>
        <p:txBody>
          <a:bodyPr/>
          <a:lstStyle/>
          <a:p>
            <a:pPr>
              <a:defRPr/>
            </a:pPr>
            <a:fld id="{94600FA9-1DE9-4F82-B585-6E9A739E6A61}" type="slidenum">
              <a:rPr lang="en-US"/>
              <a:pPr>
                <a:defRPr/>
              </a:pPr>
              <a:t>4</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State diagram of a microwave oven</a:t>
            </a:r>
            <a:r>
              <a:rPr lang="en-GB" sz="2800" dirty="0" smtClean="0">
                <a:latin typeface="Arial" charset="0"/>
                <a:ea typeface="ＭＳ Ｐゴシック" pitchFamily="34" charset="-128"/>
                <a:cs typeface="Arial" charset="0"/>
              </a:rPr>
              <a:t> </a:t>
            </a:r>
            <a:endParaRPr lang="en-US" sz="2800" dirty="0" smtClean="0">
              <a:latin typeface="Arial" charset="0"/>
              <a:ea typeface="ＭＳ Ｐゴシック" pitchFamily="34" charset="-128"/>
              <a:cs typeface="Arial" charset="0"/>
            </a:endParaRPr>
          </a:p>
        </p:txBody>
      </p:sp>
      <p:pic>
        <p:nvPicPr>
          <p:cNvPr id="41987" name="Picture 3" descr="5.16 MWOvenStateDiag.eps"/>
          <p:cNvPicPr>
            <a:picLocks noChangeAspect="1"/>
          </p:cNvPicPr>
          <p:nvPr/>
        </p:nvPicPr>
        <p:blipFill>
          <a:blip r:embed="rId2"/>
          <a:srcRect/>
          <a:stretch>
            <a:fillRect/>
          </a:stretch>
        </p:blipFill>
        <p:spPr bwMode="auto">
          <a:xfrm>
            <a:off x="1276350" y="1689100"/>
            <a:ext cx="7086600" cy="43053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56F3561B-3528-4A63-8EC5-73E28A1BE360}" type="slidenum">
              <a:rPr lang="en-US"/>
              <a:pPr>
                <a:defRPr/>
              </a:pPr>
              <a:t>40</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smtClean="0">
                <a:latin typeface="Arial" charset="0"/>
                <a:ea typeface="ＭＳ Ｐゴシック" pitchFamily="34" charset="-128"/>
                <a:cs typeface="Arial" charset="0"/>
              </a:rPr>
              <a:t>States and stimuli for the microwave oven (a)</a:t>
            </a:r>
            <a:r>
              <a:rPr lang="en-GB" smtClean="0">
                <a:latin typeface="Arial" charset="0"/>
                <a:ea typeface="ＭＳ Ｐゴシック" pitchFamily="34" charset="-128"/>
                <a:cs typeface="Arial" charset="0"/>
              </a:rPr>
              <a:t> </a:t>
            </a:r>
            <a:endParaRPr lang="en-US" smtClean="0">
              <a:latin typeface="Arial" charset="0"/>
              <a:ea typeface="ＭＳ Ｐゴシック" pitchFamily="34" charset="-128"/>
              <a:cs typeface="Arial" charset="0"/>
            </a:endParaRPr>
          </a:p>
        </p:txBody>
      </p:sp>
      <p:graphicFrame>
        <p:nvGraphicFramePr>
          <p:cNvPr id="3" name="Table 2"/>
          <p:cNvGraphicFramePr>
            <a:graphicFrameLocks noGrp="1"/>
          </p:cNvGraphicFramePr>
          <p:nvPr/>
        </p:nvGraphicFramePr>
        <p:xfrm>
          <a:off x="431800" y="1727200"/>
          <a:ext cx="8089900" cy="4345305"/>
        </p:xfrm>
        <a:graphic>
          <a:graphicData uri="http://schemas.openxmlformats.org/drawingml/2006/table">
            <a:tbl>
              <a:tblPr/>
              <a:tblGrid>
                <a:gridCol w="1816100"/>
                <a:gridCol w="6273800"/>
              </a:tblGrid>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Times New Roman" charset="0"/>
                        </a:rPr>
                        <a:t>State</a:t>
                      </a:r>
                      <a:endParaRPr kumimoji="0" lang="en-GB" sz="1600" b="1" i="0" u="none" strike="noStrike" cap="none" normalizeH="0" baseline="0" dirty="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000000"/>
                          </a:solidFill>
                          <a:effectLst/>
                          <a:latin typeface="Arial" charset="0"/>
                          <a:ea typeface="Times New Roman" charset="0"/>
                        </a:rPr>
                        <a:t>Description</a:t>
                      </a:r>
                      <a:endParaRPr kumimoji="0" lang="en-GB" sz="1600" b="1" i="0" u="none" strike="noStrike" cap="none" normalizeH="0" baseline="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Times New Roman" charset="0"/>
                        </a:rPr>
                        <a:t>Waiting</a:t>
                      </a:r>
                      <a:endParaRPr kumimoji="0" lang="en-GB" sz="1600" b="0" i="0" u="none" strike="noStrike" cap="none" normalizeH="0" baseline="0" dirty="0">
                        <a:ln>
                          <a:noFill/>
                        </a:ln>
                        <a:solidFill>
                          <a:srgbClr val="000000"/>
                        </a:solidFill>
                        <a:effectLst/>
                        <a:latin typeface="Arial" charset="0"/>
                        <a:ea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is waiting for input. The display shows the current time.</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Half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power is set to 300 watts. The display shows ‘Half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Full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power is set to 600 watts. The display shows ‘Full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Set time</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cooking time is set to the user’s input value. The display shows the cooking time selected and is updated as the time is set.</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Disabled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Oven operation is disabled for safety. Interior oven light is on. Display shows ‘Not ready’.</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Enabled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Oven operation is enabled. Interior oven light is off. Display shows ‘Ready to cook’.</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Operation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Oven in operation. Interior oven light is on. Display shows the timer countdown. On completion of cooking, the buzzer is sounded for five seconds. Oven light is on. Display shows ‘Cooking complete’ while buzzer is sounding</a:t>
                      </a:r>
                      <a:r>
                        <a:rPr kumimoji="0" lang="en-GB" sz="1600" b="0" i="0" u="none" strike="noStrike" cap="none" normalizeH="0" baseline="0" dirty="0" smtClean="0">
                          <a:ln>
                            <a:noFill/>
                          </a:ln>
                          <a:solidFill>
                            <a:srgbClr val="000000"/>
                          </a:solidFill>
                          <a:effectLst/>
                          <a:latin typeface="Arial" charset="0"/>
                          <a:ea typeface="Times New Roman" charset="0"/>
                        </a:rPr>
                        <a:t>.</a:t>
                      </a:r>
                      <a:endParaRPr kumimoji="0" lang="en-GB" sz="1600" b="0" i="0" u="none" strike="noStrike" cap="none" normalizeH="0" baseline="0" dirty="0">
                        <a:ln>
                          <a:noFill/>
                        </a:ln>
                        <a:solidFill>
                          <a:srgbClr val="000000"/>
                        </a:solidFill>
                        <a:effectLst/>
                        <a:latin typeface="Arial" charset="0"/>
                        <a:ea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4" name="Slide Number Placeholder 3"/>
          <p:cNvSpPr>
            <a:spLocks noGrp="1"/>
          </p:cNvSpPr>
          <p:nvPr>
            <p:ph type="sldNum" sz="quarter" idx="12"/>
          </p:nvPr>
        </p:nvSpPr>
        <p:spPr/>
        <p:txBody>
          <a:bodyPr/>
          <a:lstStyle/>
          <a:p>
            <a:pPr>
              <a:defRPr/>
            </a:pPr>
            <a:fld id="{BE4A2443-C472-456F-B6D7-A60A49A36B4F}" type="slidenum">
              <a:rPr lang="en-US"/>
              <a:pPr>
                <a:defRPr/>
              </a:pPr>
              <a:t>41</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smtClean="0">
                <a:latin typeface="Arial" charset="0"/>
                <a:ea typeface="ＭＳ Ｐゴシック" pitchFamily="34" charset="-128"/>
                <a:cs typeface="Arial" charset="0"/>
              </a:rPr>
              <a:t>States and stimuli for the microwave oven (b)</a:t>
            </a:r>
            <a:r>
              <a:rPr lang="en-GB" smtClean="0">
                <a:latin typeface="Arial" charset="0"/>
                <a:ea typeface="ＭＳ Ｐゴシック" pitchFamily="34" charset="-128"/>
                <a:cs typeface="Arial" charset="0"/>
              </a:rPr>
              <a:t> </a:t>
            </a:r>
            <a:endParaRPr lang="en-US" smtClean="0">
              <a:latin typeface="Arial" charset="0"/>
              <a:ea typeface="ＭＳ Ｐゴシック" pitchFamily="34" charset="-128"/>
              <a:cs typeface="Arial" charset="0"/>
            </a:endParaRPr>
          </a:p>
        </p:txBody>
      </p:sp>
      <p:graphicFrame>
        <p:nvGraphicFramePr>
          <p:cNvPr id="3" name="Table 2"/>
          <p:cNvGraphicFramePr>
            <a:graphicFrameLocks noGrp="1"/>
          </p:cNvGraphicFramePr>
          <p:nvPr/>
        </p:nvGraphicFramePr>
        <p:xfrm>
          <a:off x="1419225" y="1841500"/>
          <a:ext cx="6330950" cy="3760470"/>
        </p:xfrm>
        <a:graphic>
          <a:graphicData uri="http://schemas.openxmlformats.org/drawingml/2006/table">
            <a:tbl>
              <a:tblPr/>
              <a:tblGrid>
                <a:gridCol w="1841500"/>
                <a:gridCol w="4489450"/>
              </a:tblGrid>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Times New Roman" charset="0"/>
                        </a:rPr>
                        <a:t>Stimulus</a:t>
                      </a:r>
                      <a:endParaRPr kumimoji="0" lang="en-GB" sz="1600" b="1" i="0" u="none" strike="noStrike" cap="none" normalizeH="0" baseline="0" dirty="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Times New Roman" charset="0"/>
                        </a:rPr>
                        <a:t>Description</a:t>
                      </a:r>
                      <a:endParaRPr kumimoji="0" lang="en-GB" sz="1600" b="1" i="0" u="none" strike="noStrike" cap="none" normalizeH="0" baseline="0" dirty="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857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Times New Roman" charset="0"/>
                        </a:rPr>
                        <a:t>Half </a:t>
                      </a:r>
                      <a:r>
                        <a:rPr kumimoji="0" lang="en-GB" sz="1600" b="0" i="0" u="none" strike="noStrike" cap="none" normalizeH="0" baseline="0" dirty="0">
                          <a:ln>
                            <a:noFill/>
                          </a:ln>
                          <a:solidFill>
                            <a:srgbClr val="000000"/>
                          </a:solidFill>
                          <a:effectLst/>
                          <a:latin typeface="Arial" charset="0"/>
                          <a:ea typeface="Times New Roman" charset="0"/>
                        </a:rPr>
                        <a:t>power </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half-power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Full power </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full-power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857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Timer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one of the timer buttons.</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Number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a numeric key.</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Door open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door switch is not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Door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door switch is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Start</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the Start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Cancel</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Cancel button</a:t>
                      </a:r>
                      <a:r>
                        <a:rPr kumimoji="0" lang="en-GB" sz="1600" b="0" i="0" u="none" strike="noStrike" cap="none" normalizeH="0" baseline="0" dirty="0" smtClean="0">
                          <a:ln>
                            <a:noFill/>
                          </a:ln>
                          <a:solidFill>
                            <a:srgbClr val="000000"/>
                          </a:solidFill>
                          <a:effectLst/>
                          <a:latin typeface="Arial" charset="0"/>
                          <a:ea typeface="Times New Roman" charset="0"/>
                        </a:rPr>
                        <a:t>. </a:t>
                      </a:r>
                      <a:endParaRPr kumimoji="0" lang="en-GB" sz="1600" b="0" i="0" u="none" strike="noStrike" cap="none" normalizeH="0" baseline="0" dirty="0">
                        <a:ln>
                          <a:noFill/>
                        </a:ln>
                        <a:solidFill>
                          <a:srgbClr val="000000"/>
                        </a:solidFill>
                        <a:effectLst/>
                        <a:latin typeface="Arial" charset="0"/>
                        <a:ea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4" name="Slide Number Placeholder 3"/>
          <p:cNvSpPr>
            <a:spLocks noGrp="1"/>
          </p:cNvSpPr>
          <p:nvPr>
            <p:ph type="sldNum" sz="quarter" idx="12"/>
          </p:nvPr>
        </p:nvSpPr>
        <p:spPr/>
        <p:txBody>
          <a:bodyPr/>
          <a:lstStyle/>
          <a:p>
            <a:pPr>
              <a:defRPr/>
            </a:pPr>
            <a:fld id="{FDD9D98A-EA5A-4635-9BF1-9155C67DC017}" type="slidenum">
              <a:rPr lang="en-US"/>
              <a:pPr>
                <a:defRPr/>
              </a:pPr>
              <a:t>42</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smtClean="0">
                <a:latin typeface="Arial" charset="0"/>
                <a:ea typeface="ＭＳ Ｐゴシック" pitchFamily="34" charset="-128"/>
                <a:cs typeface="Arial" charset="0"/>
              </a:rPr>
              <a:t>Microwave oven operation</a:t>
            </a:r>
            <a:r>
              <a:rPr lang="en-GB" smtClean="0">
                <a:latin typeface="Arial" charset="0"/>
                <a:ea typeface="ＭＳ Ｐゴシック" pitchFamily="34" charset="-128"/>
                <a:cs typeface="Arial" charset="0"/>
              </a:rPr>
              <a:t> </a:t>
            </a:r>
            <a:endParaRPr lang="en-US" smtClean="0">
              <a:latin typeface="Arial" charset="0"/>
              <a:ea typeface="ＭＳ Ｐゴシック" pitchFamily="34" charset="-128"/>
              <a:cs typeface="Arial" charset="0"/>
            </a:endParaRPr>
          </a:p>
        </p:txBody>
      </p:sp>
      <p:pic>
        <p:nvPicPr>
          <p:cNvPr id="45059" name="Picture 3" descr="5.18 Operate-state-mc.eps"/>
          <p:cNvPicPr>
            <a:picLocks noChangeAspect="1"/>
          </p:cNvPicPr>
          <p:nvPr/>
        </p:nvPicPr>
        <p:blipFill>
          <a:blip r:embed="rId2"/>
          <a:srcRect/>
          <a:stretch>
            <a:fillRect/>
          </a:stretch>
        </p:blipFill>
        <p:spPr bwMode="auto">
          <a:xfrm>
            <a:off x="2228850" y="1746250"/>
            <a:ext cx="5048250" cy="405765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0B29F758-C6E8-46B7-83D8-E6350772F423}" type="slidenum">
              <a:rPr lang="en-US"/>
              <a:pPr>
                <a:defRPr/>
              </a:pPr>
              <a:t>43</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smtClean="0">
                <a:latin typeface="Arial" charset="0"/>
                <a:ea typeface="ＭＳ Ｐゴシック" pitchFamily="34" charset="-128"/>
                <a:cs typeface="Arial" charset="0"/>
              </a:rPr>
              <a:t>Model-driven engineering</a:t>
            </a:r>
          </a:p>
        </p:txBody>
      </p:sp>
      <p:sp>
        <p:nvSpPr>
          <p:cNvPr id="46083"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dirty="0" smtClean="0">
                <a:latin typeface="Arial" charset="0"/>
                <a:ea typeface="ＭＳ Ｐゴシック" pitchFamily="34" charset="-128"/>
                <a:cs typeface="Arial" charset="0"/>
              </a:rPr>
              <a:t>Model-driven engineering (MDE) is an approach to software development where models rather than programs are the principal outputs of the development process. </a:t>
            </a:r>
          </a:p>
          <a:p>
            <a:pPr eaLnBrk="1" hangingPunct="1">
              <a:buFont typeface="Wingdings" pitchFamily="2" charset="2"/>
              <a:buChar char="²"/>
            </a:pPr>
            <a:r>
              <a:rPr lang="en-US" dirty="0" smtClean="0">
                <a:latin typeface="Arial" charset="0"/>
                <a:ea typeface="ＭＳ Ｐゴシック" pitchFamily="34" charset="-128"/>
                <a:cs typeface="Arial" charset="0"/>
              </a:rPr>
              <a:t>The programs that execute on a hardware/software platform are then generated automatically from the models. </a:t>
            </a:r>
          </a:p>
          <a:p>
            <a:pPr eaLnBrk="1" hangingPunct="1">
              <a:buFont typeface="Wingdings" pitchFamily="2" charset="2"/>
              <a:buChar char="²"/>
            </a:pPr>
            <a:r>
              <a:rPr lang="en-US" dirty="0" smtClean="0">
                <a:latin typeface="Arial" charset="0"/>
                <a:ea typeface="ＭＳ Ｐゴシック" pitchFamily="34" charset="-128"/>
                <a:cs typeface="Arial" charset="0"/>
              </a:rPr>
              <a:t>Proponents of MDE argue that this raises the level of abstraction in software engineering so that engineers no longer have to be concerned with programming language details or the specifics of execution platforms.</a:t>
            </a:r>
            <a:r>
              <a:rPr lang="en-GB" dirty="0" smtClean="0">
                <a:latin typeface="Arial" charset="0"/>
                <a:ea typeface="ＭＳ Ｐゴシック" pitchFamily="34" charset="-128"/>
                <a:cs typeface="Arial" charset="0"/>
              </a:rPr>
              <a:t> </a:t>
            </a:r>
            <a:endParaRPr lang="en-US" dirty="0" smtClean="0">
              <a:latin typeface="Arial" charset="0"/>
              <a:ea typeface="ＭＳ Ｐゴシック" pitchFamily="34" charset="-128"/>
              <a:cs typeface="Arial" charset="0"/>
            </a:endParaRPr>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D1AF7E9A-5B18-41EF-BF8B-1868D08EB080}" type="slidenum">
              <a:rPr lang="en-US"/>
              <a:pPr>
                <a:defRPr/>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Usage of model-driven engineering</a:t>
            </a:r>
          </a:p>
        </p:txBody>
      </p:sp>
      <p:sp>
        <p:nvSpPr>
          <p:cNvPr id="47107" name="Content Placeholder 2"/>
          <p:cNvSpPr>
            <a:spLocks noGrp="1"/>
          </p:cNvSpPr>
          <p:nvPr>
            <p:ph idx="1"/>
          </p:nvPr>
        </p:nvSpPr>
        <p:spPr bwMode="auto">
          <a:xfrm>
            <a:off x="457200" y="1600200"/>
            <a:ext cx="8229600" cy="475615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dirty="0" smtClean="0">
                <a:latin typeface="Arial" charset="0"/>
                <a:ea typeface="ＭＳ Ｐゴシック" pitchFamily="34" charset="-128"/>
                <a:cs typeface="Arial" charset="0"/>
              </a:rPr>
              <a:t>Model-driven engineering is still at an early stage of development, and it is unclear whether or not it will have a significant effect on software engineering practice.</a:t>
            </a:r>
            <a:r>
              <a:rPr lang="en-GB" dirty="0" smtClean="0">
                <a:latin typeface="Arial" charset="0"/>
                <a:ea typeface="ＭＳ Ｐゴシック" pitchFamily="34" charset="-128"/>
                <a:cs typeface="Arial" charset="0"/>
              </a:rPr>
              <a:t> </a:t>
            </a:r>
          </a:p>
          <a:p>
            <a:pPr eaLnBrk="1" hangingPunct="1">
              <a:buFont typeface="Wingdings" pitchFamily="2" charset="2"/>
              <a:buChar char="²"/>
            </a:pPr>
            <a:r>
              <a:rPr lang="en-GB" b="1" dirty="0" smtClean="0">
                <a:solidFill>
                  <a:srgbClr val="00B050"/>
                </a:solidFill>
                <a:latin typeface="Arial" charset="0"/>
                <a:ea typeface="ＭＳ Ｐゴシック" pitchFamily="34" charset="-128"/>
                <a:cs typeface="Arial" charset="0"/>
              </a:rPr>
              <a:t>Pros</a:t>
            </a:r>
          </a:p>
          <a:p>
            <a:pPr lvl="1" eaLnBrk="1" hangingPunct="1">
              <a:buFont typeface="Wingdings" pitchFamily="2" charset="2"/>
              <a:buChar char="§"/>
            </a:pPr>
            <a:r>
              <a:rPr lang="en-GB" dirty="0" smtClean="0">
                <a:latin typeface="Arial" charset="0"/>
                <a:ea typeface="ＭＳ Ｐゴシック" pitchFamily="34" charset="-128"/>
                <a:cs typeface="Arial" charset="0"/>
              </a:rPr>
              <a:t>Allows systems to be considered at higher levels of abstraction</a:t>
            </a:r>
          </a:p>
          <a:p>
            <a:pPr lvl="1" eaLnBrk="1" hangingPunct="1">
              <a:buFont typeface="Wingdings" pitchFamily="2" charset="2"/>
              <a:buChar char="§"/>
            </a:pPr>
            <a:r>
              <a:rPr lang="en-GB" dirty="0" smtClean="0">
                <a:latin typeface="Arial" charset="0"/>
                <a:ea typeface="ＭＳ Ｐゴシック" pitchFamily="34" charset="-128"/>
                <a:cs typeface="Arial" charset="0"/>
              </a:rPr>
              <a:t>Generating code automatically means that it is cheaper to adapt systems to new platforms.</a:t>
            </a:r>
          </a:p>
          <a:p>
            <a:pPr eaLnBrk="1" hangingPunct="1">
              <a:buFont typeface="Wingdings" pitchFamily="2" charset="2"/>
              <a:buChar char="²"/>
            </a:pPr>
            <a:r>
              <a:rPr lang="en-GB" b="1" dirty="0" smtClean="0">
                <a:solidFill>
                  <a:srgbClr val="FF0000"/>
                </a:solidFill>
                <a:latin typeface="Arial" charset="0"/>
                <a:ea typeface="ＭＳ Ｐゴシック" pitchFamily="34" charset="-128"/>
                <a:cs typeface="Arial" charset="0"/>
              </a:rPr>
              <a:t>Cons</a:t>
            </a:r>
          </a:p>
          <a:p>
            <a:pPr lvl="1" eaLnBrk="1" hangingPunct="1">
              <a:buFont typeface="Wingdings" pitchFamily="2" charset="2"/>
              <a:buChar char="§"/>
            </a:pPr>
            <a:r>
              <a:rPr lang="en-GB" dirty="0" smtClean="0">
                <a:latin typeface="Arial" charset="0"/>
                <a:ea typeface="ＭＳ Ｐゴシック" pitchFamily="34" charset="-128"/>
                <a:cs typeface="Arial" charset="0"/>
              </a:rPr>
              <a:t>Models for abstraction are not necessarily right for implementation.</a:t>
            </a:r>
          </a:p>
          <a:p>
            <a:pPr lvl="1" eaLnBrk="1" hangingPunct="1">
              <a:buFont typeface="Wingdings" pitchFamily="2" charset="2"/>
              <a:buChar char="§"/>
            </a:pPr>
            <a:r>
              <a:rPr lang="en-GB" dirty="0" smtClean="0">
                <a:latin typeface="Arial" charset="0"/>
                <a:ea typeface="ＭＳ Ｐゴシック" pitchFamily="34" charset="-128"/>
                <a:cs typeface="Arial" charset="0"/>
              </a:rPr>
              <a:t>Savings from generating code may be outweighed by the costs of developing translators for new platforms.</a:t>
            </a:r>
            <a:endParaRPr lang="en-US" dirty="0" smtClean="0">
              <a:latin typeface="Arial" charset="0"/>
              <a:ea typeface="ＭＳ Ｐゴシック" pitchFamily="34" charset="-128"/>
              <a:cs typeface="Arial" charset="0"/>
            </a:endParaRPr>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A875E64D-11A6-4809-9313-83A997BB00F1}" type="slidenum">
              <a:rPr lang="en-US"/>
              <a:pPr>
                <a:defRPr/>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smtClean="0">
                <a:latin typeface="Arial" charset="0"/>
                <a:ea typeface="ＭＳ Ｐゴシック" pitchFamily="34" charset="-128"/>
                <a:cs typeface="Arial" charset="0"/>
              </a:rPr>
              <a:t>Model driven architecture</a:t>
            </a:r>
          </a:p>
        </p:txBody>
      </p:sp>
      <p:sp>
        <p:nvSpPr>
          <p:cNvPr id="48131"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smtClean="0">
                <a:latin typeface="Arial" charset="0"/>
                <a:ea typeface="ＭＳ Ｐゴシック" pitchFamily="34" charset="-128"/>
                <a:cs typeface="Arial" charset="0"/>
              </a:rPr>
              <a:t>Model-driven architecture (MDA) was the precursor of more general model-driven engineering</a:t>
            </a:r>
          </a:p>
          <a:p>
            <a:pPr eaLnBrk="1" hangingPunct="1">
              <a:buFont typeface="Wingdings" pitchFamily="2" charset="2"/>
              <a:buChar char="²"/>
            </a:pPr>
            <a:r>
              <a:rPr lang="en-US" smtClean="0">
                <a:latin typeface="Arial" charset="0"/>
                <a:ea typeface="ＭＳ Ｐゴシック" pitchFamily="34" charset="-128"/>
                <a:cs typeface="Arial" charset="0"/>
              </a:rPr>
              <a:t>MDA is a model-focused approach to software design and implementation that uses a subset of UML models to describe a system. </a:t>
            </a:r>
          </a:p>
          <a:p>
            <a:pPr eaLnBrk="1" hangingPunct="1">
              <a:buFont typeface="Wingdings" pitchFamily="2" charset="2"/>
              <a:buChar char="²"/>
            </a:pPr>
            <a:r>
              <a:rPr lang="en-US" smtClean="0">
                <a:latin typeface="Arial" charset="0"/>
                <a:ea typeface="ＭＳ Ｐゴシック" pitchFamily="34" charset="-128"/>
                <a:cs typeface="Arial" charset="0"/>
              </a:rPr>
              <a:t>Models at different levels of abstraction are created. From a high-level, platform independent model, it is possible, in principle, to generate a working program without manual intervention.</a:t>
            </a:r>
            <a:r>
              <a:rPr lang="en-GB" smtClean="0">
                <a:latin typeface="Arial" charset="0"/>
                <a:ea typeface="ＭＳ Ｐゴシック" pitchFamily="34" charset="-128"/>
                <a:cs typeface="Arial" charset="0"/>
              </a:rPr>
              <a:t> </a:t>
            </a:r>
            <a:endParaRPr lang="en-US" smtClean="0">
              <a:latin typeface="Arial" charset="0"/>
              <a:ea typeface="ＭＳ Ｐゴシック" pitchFamily="34" charset="-128"/>
              <a:cs typeface="Arial" charset="0"/>
            </a:endParaRPr>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3" name="Slide Number Placeholder 2"/>
          <p:cNvSpPr>
            <a:spLocks noGrp="1"/>
          </p:cNvSpPr>
          <p:nvPr>
            <p:ph type="sldNum" sz="quarter" idx="12"/>
          </p:nvPr>
        </p:nvSpPr>
        <p:spPr/>
        <p:txBody>
          <a:bodyPr/>
          <a:lstStyle/>
          <a:p>
            <a:pPr>
              <a:defRPr/>
            </a:pPr>
            <a:fld id="{58B97968-F393-465E-BC85-61535027D381}" type="slidenum">
              <a:rPr lang="en-US"/>
              <a:pPr>
                <a:defRPr/>
              </a:pPr>
              <a:t>46</a:t>
            </a:fld>
            <a:endParaRPr lang="en-US"/>
          </a:p>
        </p:txBody>
      </p:sp>
      <p:grpSp>
        <p:nvGrpSpPr>
          <p:cNvPr id="48134" name="Group 10"/>
          <p:cNvGrpSpPr>
            <a:grpSpLocks/>
          </p:cNvGrpSpPr>
          <p:nvPr/>
        </p:nvGrpSpPr>
        <p:grpSpPr bwMode="auto">
          <a:xfrm>
            <a:off x="314325" y="274638"/>
            <a:ext cx="8505825" cy="6003925"/>
            <a:chOff x="314325" y="274637"/>
            <a:chExt cx="8505826" cy="6003926"/>
          </a:xfrm>
        </p:grpSpPr>
        <p:cxnSp>
          <p:nvCxnSpPr>
            <p:cNvPr id="7" name="Straight Connector 6"/>
            <p:cNvCxnSpPr/>
            <p:nvPr/>
          </p:nvCxnSpPr>
          <p:spPr>
            <a:xfrm>
              <a:off x="314325" y="274637"/>
              <a:ext cx="8505826" cy="5851526"/>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10800000" flipV="1">
              <a:off x="314325" y="274637"/>
              <a:ext cx="8505826" cy="6003926"/>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smtClean="0">
                <a:latin typeface="Arial" charset="0"/>
                <a:ea typeface="ＭＳ Ｐゴシック" pitchFamily="34" charset="-128"/>
                <a:cs typeface="Arial" charset="0"/>
              </a:rPr>
              <a:t>Types of model</a:t>
            </a:r>
          </a:p>
        </p:txBody>
      </p:sp>
      <p:sp>
        <p:nvSpPr>
          <p:cNvPr id="49155" name="Content Placeholder 2"/>
          <p:cNvSpPr>
            <a:spLocks noGrp="1"/>
          </p:cNvSpPr>
          <p:nvPr>
            <p:ph idx="1"/>
          </p:nvPr>
        </p:nvSpPr>
        <p:spPr bwMode="auto">
          <a:xfrm>
            <a:off x="457200" y="15367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smtClean="0">
                <a:latin typeface="Arial" charset="0"/>
                <a:ea typeface="ＭＳ Ｐゴシック" pitchFamily="34" charset="-128"/>
                <a:cs typeface="Arial" charset="0"/>
              </a:rPr>
              <a:t>A computation independent model (CIM) </a:t>
            </a:r>
          </a:p>
          <a:p>
            <a:pPr lvl="1" eaLnBrk="1" hangingPunct="1">
              <a:buFont typeface="Wingdings" pitchFamily="2" charset="2"/>
              <a:buChar char="§"/>
            </a:pPr>
            <a:r>
              <a:rPr lang="en-US" smtClean="0">
                <a:latin typeface="Arial" charset="0"/>
                <a:ea typeface="ＭＳ Ｐゴシック" pitchFamily="34" charset="-128"/>
                <a:cs typeface="Arial" charset="0"/>
              </a:rPr>
              <a:t>These model the important domain abstractions used in a system. CIMs are sometimes called domain models. </a:t>
            </a:r>
          </a:p>
          <a:p>
            <a:pPr eaLnBrk="1" hangingPunct="1">
              <a:buFont typeface="Wingdings" pitchFamily="2" charset="2"/>
              <a:buChar char="²"/>
            </a:pPr>
            <a:r>
              <a:rPr lang="en-US" smtClean="0">
                <a:latin typeface="Arial" charset="0"/>
                <a:ea typeface="ＭＳ Ｐゴシック" pitchFamily="34" charset="-128"/>
                <a:cs typeface="Arial" charset="0"/>
              </a:rPr>
              <a:t>A platform independent model (PIM) </a:t>
            </a:r>
          </a:p>
          <a:p>
            <a:pPr lvl="1" eaLnBrk="1" hangingPunct="1">
              <a:buFont typeface="Wingdings" pitchFamily="2" charset="2"/>
              <a:buChar char="§"/>
            </a:pPr>
            <a:r>
              <a:rPr lang="en-US" smtClean="0">
                <a:latin typeface="Arial" charset="0"/>
                <a:ea typeface="ＭＳ Ｐゴシック" pitchFamily="34" charset="-128"/>
                <a:cs typeface="Arial" charset="0"/>
              </a:rPr>
              <a:t>These model the operation of the system without reference to its implementation. The PIM is usually described using UML models that show the static system structure and how it responds to external and internal events.</a:t>
            </a:r>
          </a:p>
          <a:p>
            <a:pPr eaLnBrk="1" hangingPunct="1">
              <a:buFont typeface="Wingdings" pitchFamily="2" charset="2"/>
              <a:buChar char="²"/>
            </a:pPr>
            <a:r>
              <a:rPr lang="en-US" i="1" smtClean="0">
                <a:latin typeface="Arial" charset="0"/>
                <a:ea typeface="ＭＳ Ｐゴシック" pitchFamily="34" charset="-128"/>
                <a:cs typeface="Arial" charset="0"/>
              </a:rPr>
              <a:t>Platform specific models (PSM)</a:t>
            </a:r>
            <a:r>
              <a:rPr lang="en-US" smtClean="0">
                <a:latin typeface="Arial" charset="0"/>
                <a:ea typeface="ＭＳ Ｐゴシック" pitchFamily="34" charset="-128"/>
                <a:cs typeface="Arial" charset="0"/>
              </a:rPr>
              <a:t> </a:t>
            </a:r>
          </a:p>
          <a:p>
            <a:pPr lvl="1" eaLnBrk="1" hangingPunct="1">
              <a:buFont typeface="Wingdings" pitchFamily="2" charset="2"/>
              <a:buChar char="§"/>
            </a:pPr>
            <a:r>
              <a:rPr lang="en-US" smtClean="0">
                <a:latin typeface="Arial" charset="0"/>
                <a:ea typeface="ＭＳ Ｐゴシック" pitchFamily="34" charset="-128"/>
                <a:cs typeface="Arial" charset="0"/>
              </a:rPr>
              <a:t>These are transformations of the platform-independent model with a separate PSM for each application platform. In principle, there may be layers of PSM, with each layer adding some platform-specific detail.</a:t>
            </a:r>
            <a:r>
              <a:rPr lang="en-GB" smtClean="0">
                <a:latin typeface="Arial" charset="0"/>
                <a:ea typeface="ＭＳ Ｐゴシック" pitchFamily="34" charset="-128"/>
                <a:cs typeface="Arial" charset="0"/>
              </a:rPr>
              <a:t>  </a:t>
            </a:r>
            <a:endParaRPr lang="en-US" smtClean="0">
              <a:latin typeface="Arial" charset="0"/>
              <a:ea typeface="ＭＳ Ｐゴシック" pitchFamily="34" charset="-128"/>
              <a:cs typeface="Arial" charset="0"/>
            </a:endParaRPr>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49AEEC63-0B80-4A72-A623-4AC79C200743}" type="slidenum">
              <a:rPr lang="en-US"/>
              <a:pPr>
                <a:defRPr/>
              </a:pPr>
              <a:t>47</a:t>
            </a:fld>
            <a:endParaRPr lang="en-US"/>
          </a:p>
        </p:txBody>
      </p:sp>
      <p:grpSp>
        <p:nvGrpSpPr>
          <p:cNvPr id="49158" name="Group 5"/>
          <p:cNvGrpSpPr>
            <a:grpSpLocks/>
          </p:cNvGrpSpPr>
          <p:nvPr/>
        </p:nvGrpSpPr>
        <p:grpSpPr bwMode="auto">
          <a:xfrm>
            <a:off x="314325" y="274638"/>
            <a:ext cx="8505825" cy="6003925"/>
            <a:chOff x="314325" y="274637"/>
            <a:chExt cx="8505826" cy="6003926"/>
          </a:xfrm>
        </p:grpSpPr>
        <p:cxnSp>
          <p:nvCxnSpPr>
            <p:cNvPr id="7" name="Straight Connector 6"/>
            <p:cNvCxnSpPr/>
            <p:nvPr/>
          </p:nvCxnSpPr>
          <p:spPr>
            <a:xfrm>
              <a:off x="314325" y="274637"/>
              <a:ext cx="8505826" cy="5851526"/>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10800000" flipV="1">
              <a:off x="314325" y="274637"/>
              <a:ext cx="8505826" cy="6003926"/>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smtClean="0">
                <a:latin typeface="Arial" charset="0"/>
                <a:ea typeface="ＭＳ Ｐゴシック" pitchFamily="34" charset="-128"/>
                <a:cs typeface="Arial" charset="0"/>
              </a:rPr>
              <a:t>MDA transformations</a:t>
            </a:r>
          </a:p>
        </p:txBody>
      </p:sp>
      <p:pic>
        <p:nvPicPr>
          <p:cNvPr id="50179" name="Picture 3" descr="5.19 MDA-Transformations.eps"/>
          <p:cNvPicPr>
            <a:picLocks noChangeAspect="1"/>
          </p:cNvPicPr>
          <p:nvPr/>
        </p:nvPicPr>
        <p:blipFill>
          <a:blip r:embed="rId2"/>
          <a:srcRect/>
          <a:stretch>
            <a:fillRect/>
          </a:stretch>
        </p:blipFill>
        <p:spPr bwMode="auto">
          <a:xfrm>
            <a:off x="1365250" y="2273300"/>
            <a:ext cx="6789738" cy="28067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994689D0-108F-4A48-9B82-69ECD1001653}" type="slidenum">
              <a:rPr lang="en-US"/>
              <a:pPr>
                <a:defRPr/>
              </a:pPr>
              <a:t>48</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grpSp>
        <p:nvGrpSpPr>
          <p:cNvPr id="50182" name="Group 6"/>
          <p:cNvGrpSpPr>
            <a:grpSpLocks/>
          </p:cNvGrpSpPr>
          <p:nvPr/>
        </p:nvGrpSpPr>
        <p:grpSpPr bwMode="auto">
          <a:xfrm>
            <a:off x="314325" y="274638"/>
            <a:ext cx="8505825" cy="6003925"/>
            <a:chOff x="314325" y="274637"/>
            <a:chExt cx="8505826" cy="6003926"/>
          </a:xfrm>
        </p:grpSpPr>
        <p:cxnSp>
          <p:nvCxnSpPr>
            <p:cNvPr id="8" name="Straight Connector 7"/>
            <p:cNvCxnSpPr/>
            <p:nvPr/>
          </p:nvCxnSpPr>
          <p:spPr>
            <a:xfrm>
              <a:off x="314325" y="274637"/>
              <a:ext cx="8505826" cy="5851526"/>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314325" y="274637"/>
              <a:ext cx="8505826" cy="6003926"/>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smtClean="0">
                <a:latin typeface="Arial" charset="0"/>
                <a:ea typeface="ＭＳ Ｐゴシック" pitchFamily="34" charset="-128"/>
                <a:cs typeface="Arial" charset="0"/>
              </a:rPr>
              <a:t>Multiple platform-specific models </a:t>
            </a:r>
          </a:p>
        </p:txBody>
      </p:sp>
      <p:pic>
        <p:nvPicPr>
          <p:cNvPr id="51203" name="Picture 3" descr="5.20 Multiple PSMs.eps"/>
          <p:cNvPicPr>
            <a:picLocks noChangeAspect="1"/>
          </p:cNvPicPr>
          <p:nvPr/>
        </p:nvPicPr>
        <p:blipFill>
          <a:blip r:embed="rId2"/>
          <a:srcRect/>
          <a:stretch>
            <a:fillRect/>
          </a:stretch>
        </p:blipFill>
        <p:spPr bwMode="auto">
          <a:xfrm>
            <a:off x="857250" y="2438400"/>
            <a:ext cx="7118350" cy="2514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497F4967-FD30-474C-A812-207B6ECA591F}" type="slidenum">
              <a:rPr lang="en-US"/>
              <a:pPr>
                <a:defRPr/>
              </a:pPr>
              <a:t>49</a:t>
            </a:fld>
            <a:endParaRPr lang="en-US"/>
          </a:p>
        </p:txBody>
      </p:sp>
      <p:sp>
        <p:nvSpPr>
          <p:cNvPr id="6" name="Footer Placeholder 5"/>
          <p:cNvSpPr>
            <a:spLocks noGrp="1"/>
          </p:cNvSpPr>
          <p:nvPr>
            <p:ph type="ftr" sz="quarter" idx="11"/>
          </p:nvPr>
        </p:nvSpPr>
        <p:spPr/>
        <p:txBody>
          <a:bodyPr/>
          <a:lstStyle/>
          <a:p>
            <a:pPr>
              <a:defRPr/>
            </a:pPr>
            <a:r>
              <a:rPr lang="en-US"/>
              <a:t>Chapter 5 System modeling</a:t>
            </a:r>
          </a:p>
        </p:txBody>
      </p:sp>
      <p:grpSp>
        <p:nvGrpSpPr>
          <p:cNvPr id="51206" name="Group 6"/>
          <p:cNvGrpSpPr>
            <a:grpSpLocks/>
          </p:cNvGrpSpPr>
          <p:nvPr/>
        </p:nvGrpSpPr>
        <p:grpSpPr bwMode="auto">
          <a:xfrm>
            <a:off x="314325" y="274638"/>
            <a:ext cx="8505825" cy="6003925"/>
            <a:chOff x="314325" y="274637"/>
            <a:chExt cx="8505826" cy="6003926"/>
          </a:xfrm>
        </p:grpSpPr>
        <p:cxnSp>
          <p:nvCxnSpPr>
            <p:cNvPr id="8" name="Straight Connector 7"/>
            <p:cNvCxnSpPr/>
            <p:nvPr/>
          </p:nvCxnSpPr>
          <p:spPr>
            <a:xfrm>
              <a:off x="314325" y="274637"/>
              <a:ext cx="8505826" cy="5851526"/>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314325" y="274637"/>
              <a:ext cx="8505826" cy="6003926"/>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System perspectives</a:t>
            </a:r>
          </a:p>
        </p:txBody>
      </p:sp>
      <p:sp>
        <p:nvSpPr>
          <p:cNvPr id="6147" name="Content Placeholder 2"/>
          <p:cNvSpPr>
            <a:spLocks noGrp="1"/>
          </p:cNvSpPr>
          <p:nvPr>
            <p:ph idx="1"/>
          </p:nvPr>
        </p:nvSpPr>
        <p:spPr bwMode="auto">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defRPr/>
            </a:pPr>
            <a:r>
              <a:rPr lang="en-US" dirty="0" smtClean="0">
                <a:solidFill>
                  <a:schemeClr val="tx2">
                    <a:lumMod val="60000"/>
                    <a:lumOff val="40000"/>
                  </a:schemeClr>
                </a:solidFill>
                <a:latin typeface="Arial" charset="0"/>
                <a:ea typeface="ＭＳ Ｐゴシック" pitchFamily="34" charset="-128"/>
                <a:cs typeface="Arial" charset="0"/>
              </a:rPr>
              <a:t>An external perspective</a:t>
            </a:r>
            <a:r>
              <a:rPr lang="en-US" dirty="0" smtClean="0">
                <a:latin typeface="Arial" charset="0"/>
                <a:ea typeface="ＭＳ Ｐゴシック" pitchFamily="34" charset="-128"/>
                <a:cs typeface="Arial" charset="0"/>
              </a:rPr>
              <a:t>, where you model the </a:t>
            </a:r>
            <a:r>
              <a:rPr lang="en-US" u="sng" dirty="0" smtClean="0">
                <a:latin typeface="Arial" charset="0"/>
                <a:ea typeface="ＭＳ Ｐゴシック" pitchFamily="34" charset="-128"/>
                <a:cs typeface="Arial" charset="0"/>
              </a:rPr>
              <a:t>context or environment</a:t>
            </a:r>
            <a:r>
              <a:rPr lang="en-US" dirty="0" smtClean="0">
                <a:latin typeface="Arial" charset="0"/>
                <a:ea typeface="ＭＳ Ｐゴシック" pitchFamily="34" charset="-128"/>
                <a:cs typeface="Arial" charset="0"/>
              </a:rPr>
              <a:t> of the system.</a:t>
            </a:r>
            <a:endParaRPr lang="en-GB" dirty="0" smtClean="0">
              <a:latin typeface="Arial" charset="0"/>
              <a:ea typeface="ＭＳ Ｐゴシック" pitchFamily="34" charset="-128"/>
              <a:cs typeface="Arial" charset="0"/>
            </a:endParaRPr>
          </a:p>
          <a:p>
            <a:pPr eaLnBrk="1" hangingPunct="1">
              <a:buFont typeface="Wingdings" pitchFamily="2" charset="2"/>
              <a:buChar char="²"/>
              <a:defRPr/>
            </a:pPr>
            <a:r>
              <a:rPr lang="en-US" dirty="0" smtClean="0">
                <a:solidFill>
                  <a:schemeClr val="tx2">
                    <a:lumMod val="60000"/>
                    <a:lumOff val="40000"/>
                  </a:schemeClr>
                </a:solidFill>
                <a:latin typeface="Arial" charset="0"/>
                <a:ea typeface="ＭＳ Ｐゴシック" pitchFamily="34" charset="-128"/>
                <a:cs typeface="Arial" charset="0"/>
              </a:rPr>
              <a:t>An interaction perspective</a:t>
            </a:r>
            <a:r>
              <a:rPr lang="en-US" dirty="0" smtClean="0">
                <a:latin typeface="Arial" charset="0"/>
                <a:ea typeface="ＭＳ Ｐゴシック" pitchFamily="34" charset="-128"/>
                <a:cs typeface="Arial" charset="0"/>
              </a:rPr>
              <a:t>, where you model the interactions </a:t>
            </a:r>
            <a:r>
              <a:rPr lang="en-US" u="sng" dirty="0" smtClean="0">
                <a:latin typeface="Arial" charset="0"/>
                <a:ea typeface="ＭＳ Ｐゴシック" pitchFamily="34" charset="-128"/>
                <a:cs typeface="Arial" charset="0"/>
              </a:rPr>
              <a:t>between a system and its environment</a:t>
            </a:r>
            <a:r>
              <a:rPr lang="en-US" dirty="0" smtClean="0">
                <a:latin typeface="Arial" charset="0"/>
                <a:ea typeface="ＭＳ Ｐゴシック" pitchFamily="34" charset="-128"/>
                <a:cs typeface="Arial" charset="0"/>
              </a:rPr>
              <a:t>, or </a:t>
            </a:r>
            <a:r>
              <a:rPr lang="en-US" u="sng" dirty="0" smtClean="0">
                <a:latin typeface="Arial" charset="0"/>
                <a:ea typeface="ＭＳ Ｐゴシック" pitchFamily="34" charset="-128"/>
                <a:cs typeface="Arial" charset="0"/>
              </a:rPr>
              <a:t>between the components of a system</a:t>
            </a:r>
            <a:r>
              <a:rPr lang="en-US" dirty="0" smtClean="0">
                <a:latin typeface="Arial" charset="0"/>
                <a:ea typeface="ＭＳ Ｐゴシック" pitchFamily="34" charset="-128"/>
                <a:cs typeface="Arial" charset="0"/>
              </a:rPr>
              <a:t>.</a:t>
            </a:r>
            <a:endParaRPr lang="en-GB" dirty="0" smtClean="0">
              <a:latin typeface="Arial" charset="0"/>
              <a:ea typeface="ＭＳ Ｐゴシック" pitchFamily="34" charset="-128"/>
              <a:cs typeface="Arial" charset="0"/>
            </a:endParaRPr>
          </a:p>
          <a:p>
            <a:pPr eaLnBrk="1" hangingPunct="1">
              <a:buFont typeface="Wingdings" pitchFamily="2" charset="2"/>
              <a:buChar char="²"/>
              <a:defRPr/>
            </a:pPr>
            <a:r>
              <a:rPr lang="en-US" dirty="0" smtClean="0">
                <a:solidFill>
                  <a:schemeClr val="tx2">
                    <a:lumMod val="60000"/>
                    <a:lumOff val="40000"/>
                  </a:schemeClr>
                </a:solidFill>
                <a:latin typeface="Arial" charset="0"/>
                <a:ea typeface="ＭＳ Ｐゴシック" pitchFamily="34" charset="-128"/>
                <a:cs typeface="Arial" charset="0"/>
              </a:rPr>
              <a:t>A structural perspective</a:t>
            </a:r>
            <a:r>
              <a:rPr lang="en-US" dirty="0" smtClean="0">
                <a:latin typeface="Arial" charset="0"/>
                <a:ea typeface="ＭＳ Ｐゴシック" pitchFamily="34" charset="-128"/>
                <a:cs typeface="Arial" charset="0"/>
              </a:rPr>
              <a:t>, where you model the </a:t>
            </a:r>
            <a:r>
              <a:rPr lang="en-US" u="sng" dirty="0" smtClean="0">
                <a:latin typeface="Arial" charset="0"/>
                <a:ea typeface="ＭＳ Ｐゴシック" pitchFamily="34" charset="-128"/>
                <a:cs typeface="Arial" charset="0"/>
              </a:rPr>
              <a:t>organization of a system </a:t>
            </a:r>
            <a:r>
              <a:rPr lang="en-US" dirty="0" smtClean="0">
                <a:latin typeface="Arial" charset="0"/>
                <a:ea typeface="ＭＳ Ｐゴシック" pitchFamily="34" charset="-128"/>
                <a:cs typeface="Arial" charset="0"/>
              </a:rPr>
              <a:t>or the </a:t>
            </a:r>
            <a:r>
              <a:rPr lang="en-US" u="sng" dirty="0" smtClean="0">
                <a:latin typeface="Arial" charset="0"/>
                <a:ea typeface="ＭＳ Ｐゴシック" pitchFamily="34" charset="-128"/>
                <a:cs typeface="Arial" charset="0"/>
              </a:rPr>
              <a:t>structure of the data </a:t>
            </a:r>
            <a:r>
              <a:rPr lang="en-US" dirty="0" smtClean="0">
                <a:latin typeface="Arial" charset="0"/>
                <a:ea typeface="ＭＳ Ｐゴシック" pitchFamily="34" charset="-128"/>
                <a:cs typeface="Arial" charset="0"/>
              </a:rPr>
              <a:t>that is processed by the system.</a:t>
            </a:r>
            <a:endParaRPr lang="en-GB" dirty="0" smtClean="0">
              <a:latin typeface="Arial" charset="0"/>
              <a:ea typeface="ＭＳ Ｐゴシック" pitchFamily="34" charset="-128"/>
              <a:cs typeface="Arial" charset="0"/>
            </a:endParaRPr>
          </a:p>
          <a:p>
            <a:pPr eaLnBrk="1" hangingPunct="1">
              <a:buFont typeface="Wingdings" pitchFamily="2" charset="2"/>
              <a:buChar char="²"/>
              <a:defRPr/>
            </a:pPr>
            <a:r>
              <a:rPr lang="en-US" dirty="0" smtClean="0">
                <a:solidFill>
                  <a:schemeClr val="tx2">
                    <a:lumMod val="60000"/>
                    <a:lumOff val="40000"/>
                  </a:schemeClr>
                </a:solidFill>
                <a:latin typeface="Arial" charset="0"/>
                <a:ea typeface="ＭＳ Ｐゴシック" pitchFamily="34" charset="-128"/>
                <a:cs typeface="Arial" charset="0"/>
              </a:rPr>
              <a:t>A behavioral perspective</a:t>
            </a:r>
            <a:r>
              <a:rPr lang="en-US" dirty="0" smtClean="0">
                <a:latin typeface="Arial" charset="0"/>
                <a:ea typeface="ＭＳ Ｐゴシック" pitchFamily="34" charset="-128"/>
                <a:cs typeface="Arial" charset="0"/>
              </a:rPr>
              <a:t>, where you model the </a:t>
            </a:r>
            <a:r>
              <a:rPr lang="en-US" u="sng" dirty="0" smtClean="0">
                <a:latin typeface="Arial" charset="0"/>
                <a:ea typeface="ＭＳ Ｐゴシック" pitchFamily="34" charset="-128"/>
                <a:cs typeface="Arial" charset="0"/>
              </a:rPr>
              <a:t>dynamic behavior</a:t>
            </a:r>
            <a:r>
              <a:rPr lang="en-US" dirty="0" smtClean="0">
                <a:latin typeface="Arial" charset="0"/>
                <a:ea typeface="ＭＳ Ｐゴシック" pitchFamily="34" charset="-128"/>
                <a:cs typeface="Arial" charset="0"/>
              </a:rPr>
              <a:t> of the system and </a:t>
            </a:r>
            <a:r>
              <a:rPr lang="en-US" u="sng" dirty="0" smtClean="0">
                <a:latin typeface="Arial" charset="0"/>
                <a:ea typeface="ＭＳ Ｐゴシック" pitchFamily="34" charset="-128"/>
                <a:cs typeface="Arial" charset="0"/>
              </a:rPr>
              <a:t>how it responds to events</a:t>
            </a:r>
            <a:r>
              <a:rPr lang="en-US" dirty="0" smtClean="0">
                <a:latin typeface="Arial" charset="0"/>
                <a:ea typeface="ＭＳ Ｐゴシック" pitchFamily="34" charset="-128"/>
                <a:cs typeface="Arial" charset="0"/>
              </a:rPr>
              <a:t>. </a:t>
            </a:r>
            <a:endParaRPr lang="en-GB" dirty="0" smtClean="0">
              <a:latin typeface="Arial" charset="0"/>
              <a:ea typeface="ＭＳ Ｐゴシック" pitchFamily="34" charset="-128"/>
              <a:cs typeface="Arial" charset="0"/>
            </a:endParaRPr>
          </a:p>
          <a:p>
            <a:pPr eaLnBrk="1" hangingPunct="1">
              <a:buFont typeface="Wingdings" pitchFamily="2" charset="2"/>
              <a:buChar char="²"/>
              <a:defRPr/>
            </a:pPr>
            <a:endParaRPr lang="en-US" dirty="0" smtClean="0">
              <a:latin typeface="Arial" charset="0"/>
              <a:ea typeface="ＭＳ Ｐゴシック" pitchFamily="34" charset="-128"/>
              <a:cs typeface="Arial" charset="0"/>
            </a:endParaRPr>
          </a:p>
        </p:txBody>
      </p:sp>
      <p:sp>
        <p:nvSpPr>
          <p:cNvPr id="4" name="Slide Number Placeholder 3"/>
          <p:cNvSpPr>
            <a:spLocks noGrp="1"/>
          </p:cNvSpPr>
          <p:nvPr>
            <p:ph type="sldNum" sz="quarter" idx="12"/>
          </p:nvPr>
        </p:nvSpPr>
        <p:spPr/>
        <p:txBody>
          <a:bodyPr/>
          <a:lstStyle/>
          <a:p>
            <a:pPr>
              <a:defRPr/>
            </a:pPr>
            <a:fld id="{77B7EFAF-3C5D-47C7-AD46-F1EE67B968DD}" type="slidenum">
              <a:rPr lang="en-US"/>
              <a:pPr>
                <a:defRPr/>
              </a:pPr>
              <a:t>5</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smtClean="0">
                <a:latin typeface="Arial" charset="0"/>
                <a:ea typeface="ＭＳ Ｐゴシック" pitchFamily="34" charset="-128"/>
                <a:cs typeface="Arial" charset="0"/>
              </a:rPr>
              <a:t>Agile methods and MDA</a:t>
            </a:r>
          </a:p>
        </p:txBody>
      </p:sp>
      <p:sp>
        <p:nvSpPr>
          <p:cNvPr id="52227"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smtClean="0">
                <a:latin typeface="Arial" charset="0"/>
                <a:ea typeface="ＭＳ Ｐゴシック" pitchFamily="34" charset="-128"/>
                <a:cs typeface="Arial" charset="0"/>
              </a:rPr>
              <a:t>The developers of MDA claim that it is intended to support an iterative approach to development and so can be used within agile methods. </a:t>
            </a:r>
          </a:p>
          <a:p>
            <a:pPr eaLnBrk="1" hangingPunct="1">
              <a:buFont typeface="Wingdings" pitchFamily="2" charset="2"/>
              <a:buChar char="²"/>
            </a:pPr>
            <a:r>
              <a:rPr lang="en-US" smtClean="0">
                <a:latin typeface="Arial" charset="0"/>
                <a:ea typeface="ＭＳ Ｐゴシック" pitchFamily="34" charset="-128"/>
                <a:cs typeface="Arial" charset="0"/>
              </a:rPr>
              <a:t>The notion of extensive up-front modeling contradicts the fundamental ideas in the agile manifesto and I suspect that few agile developers feel comfortable with model-driven engineering.  </a:t>
            </a:r>
          </a:p>
          <a:p>
            <a:pPr eaLnBrk="1" hangingPunct="1">
              <a:buFont typeface="Wingdings" pitchFamily="2" charset="2"/>
              <a:buChar char="²"/>
            </a:pPr>
            <a:r>
              <a:rPr lang="en-US" smtClean="0">
                <a:latin typeface="Arial" charset="0"/>
                <a:ea typeface="ＭＳ Ｐゴシック" pitchFamily="34" charset="-128"/>
                <a:cs typeface="Arial" charset="0"/>
              </a:rPr>
              <a:t>If transformations can be completely automated and a complete program generated from a PIM, then, in principle, MDA could be used in an agile development process as no separate coding would be required. </a:t>
            </a:r>
          </a:p>
        </p:txBody>
      </p:sp>
      <p:sp>
        <p:nvSpPr>
          <p:cNvPr id="3" name="Footer Placeholder 2"/>
          <p:cNvSpPr>
            <a:spLocks noGrp="1"/>
          </p:cNvSpPr>
          <p:nvPr>
            <p:ph type="ftr" sz="quarter" idx="11"/>
          </p:nvPr>
        </p:nvSpPr>
        <p:spPr/>
        <p:txBody>
          <a:bodyPr/>
          <a:lstStyle/>
          <a:p>
            <a:pPr>
              <a:defRPr/>
            </a:pPr>
            <a:r>
              <a:rPr lang="en-US"/>
              <a:t>Chapter 5 System modeling</a:t>
            </a:r>
          </a:p>
        </p:txBody>
      </p:sp>
      <p:sp>
        <p:nvSpPr>
          <p:cNvPr id="4" name="Slide Number Placeholder 3"/>
          <p:cNvSpPr>
            <a:spLocks noGrp="1"/>
          </p:cNvSpPr>
          <p:nvPr>
            <p:ph type="sldNum" sz="quarter" idx="12"/>
          </p:nvPr>
        </p:nvSpPr>
        <p:spPr/>
        <p:txBody>
          <a:bodyPr/>
          <a:lstStyle/>
          <a:p>
            <a:pPr>
              <a:defRPr/>
            </a:pPr>
            <a:fld id="{ACE0659A-D93B-459A-B649-C62308EFABF4}" type="slidenum">
              <a:rPr lang="en-US"/>
              <a:pPr>
                <a:defRPr/>
              </a:pPr>
              <a:t>50</a:t>
            </a:fld>
            <a:endParaRPr lang="en-US"/>
          </a:p>
        </p:txBody>
      </p:sp>
      <p:grpSp>
        <p:nvGrpSpPr>
          <p:cNvPr id="52230" name="Group 5"/>
          <p:cNvGrpSpPr>
            <a:grpSpLocks/>
          </p:cNvGrpSpPr>
          <p:nvPr/>
        </p:nvGrpSpPr>
        <p:grpSpPr bwMode="auto">
          <a:xfrm>
            <a:off x="314325" y="274638"/>
            <a:ext cx="8505825" cy="6003925"/>
            <a:chOff x="314325" y="274637"/>
            <a:chExt cx="8505826" cy="6003926"/>
          </a:xfrm>
        </p:grpSpPr>
        <p:cxnSp>
          <p:nvCxnSpPr>
            <p:cNvPr id="7" name="Straight Connector 6"/>
            <p:cNvCxnSpPr/>
            <p:nvPr/>
          </p:nvCxnSpPr>
          <p:spPr>
            <a:xfrm>
              <a:off x="314325" y="274637"/>
              <a:ext cx="8505826" cy="5851526"/>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10800000" flipV="1">
              <a:off x="314325" y="274637"/>
              <a:ext cx="8505826" cy="6003926"/>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smtClean="0">
                <a:latin typeface="Arial" charset="0"/>
                <a:ea typeface="ＭＳ Ｐゴシック" pitchFamily="34" charset="-128"/>
                <a:cs typeface="Arial" charset="0"/>
              </a:rPr>
              <a:t>Executable UML</a:t>
            </a:r>
          </a:p>
        </p:txBody>
      </p:sp>
      <p:sp>
        <p:nvSpPr>
          <p:cNvPr id="53251"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smtClean="0">
                <a:latin typeface="Arial" charset="0"/>
                <a:ea typeface="ＭＳ Ｐゴシック" pitchFamily="34" charset="-128"/>
                <a:cs typeface="Arial" charset="0"/>
              </a:rPr>
              <a:t>The fundamental notion behind model-driven engineering is that completely automated transformation of models to code should be possible. </a:t>
            </a:r>
          </a:p>
          <a:p>
            <a:pPr eaLnBrk="1" hangingPunct="1">
              <a:buFont typeface="Wingdings" pitchFamily="2" charset="2"/>
              <a:buChar char="²"/>
            </a:pPr>
            <a:r>
              <a:rPr lang="en-US" smtClean="0">
                <a:latin typeface="Arial" charset="0"/>
                <a:ea typeface="ＭＳ Ｐゴシック" pitchFamily="34" charset="-128"/>
                <a:cs typeface="Arial" charset="0"/>
              </a:rPr>
              <a:t>This is possible using a subset of UML 2, called Executable UML or xUML</a:t>
            </a:r>
            <a:r>
              <a:rPr lang="en-GB" smtClean="0">
                <a:latin typeface="Arial" charset="0"/>
                <a:ea typeface="ＭＳ Ｐゴシック" pitchFamily="34" charset="-128"/>
                <a:cs typeface="Arial" charset="0"/>
              </a:rPr>
              <a:t>.</a:t>
            </a:r>
          </a:p>
          <a:p>
            <a:pPr eaLnBrk="1" hangingPunct="1">
              <a:buFont typeface="Wingdings" pitchFamily="2" charset="2"/>
              <a:buChar char="²"/>
            </a:pPr>
            <a:endParaRPr lang="en-US" smtClean="0">
              <a:latin typeface="Arial" charset="0"/>
              <a:ea typeface="ＭＳ Ｐゴシック" pitchFamily="34" charset="-128"/>
              <a:cs typeface="Arial" charset="0"/>
            </a:endParaRPr>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2E87C76E-F1D5-4FBF-9852-AE5D6E8D78E8}" type="slidenum">
              <a:rPr lang="en-US"/>
              <a:pPr>
                <a:defRPr/>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smtClean="0">
                <a:latin typeface="Arial" charset="0"/>
                <a:ea typeface="ＭＳ Ｐゴシック" pitchFamily="34" charset="-128"/>
                <a:cs typeface="Arial" charset="0"/>
              </a:rPr>
              <a:t>Features of executable UML</a:t>
            </a:r>
          </a:p>
        </p:txBody>
      </p:sp>
      <p:sp>
        <p:nvSpPr>
          <p:cNvPr id="54275"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smtClean="0">
                <a:latin typeface="Arial" charset="0"/>
                <a:ea typeface="ＭＳ Ｐゴシック" pitchFamily="34" charset="-128"/>
                <a:cs typeface="Arial" charset="0"/>
              </a:rPr>
              <a:t>To create an executable subset of UML, the number of model types has therefore been dramatically reduced to these 3 key types:</a:t>
            </a:r>
            <a:endParaRPr lang="en-GB" smtClean="0">
              <a:latin typeface="Arial" charset="0"/>
              <a:ea typeface="ＭＳ Ｐゴシック" pitchFamily="34" charset="-128"/>
              <a:cs typeface="Arial" charset="0"/>
            </a:endParaRPr>
          </a:p>
          <a:p>
            <a:pPr lvl="1" eaLnBrk="1" hangingPunct="1">
              <a:buFont typeface="Wingdings" pitchFamily="2" charset="2"/>
              <a:buChar char="§"/>
            </a:pPr>
            <a:r>
              <a:rPr lang="en-US" smtClean="0">
                <a:latin typeface="Arial" charset="0"/>
                <a:ea typeface="ＭＳ Ｐゴシック" pitchFamily="34" charset="-128"/>
                <a:cs typeface="Arial" charset="0"/>
              </a:rPr>
              <a:t>Domain models that identify the principal concerns in a system. They are defined using UML class diagrams and include objects, attributes and associations. </a:t>
            </a:r>
            <a:endParaRPr lang="en-GB" smtClean="0">
              <a:latin typeface="Arial" charset="0"/>
              <a:ea typeface="ＭＳ Ｐゴシック" pitchFamily="34" charset="-128"/>
              <a:cs typeface="Arial" charset="0"/>
            </a:endParaRPr>
          </a:p>
          <a:p>
            <a:pPr lvl="1" eaLnBrk="1" hangingPunct="1">
              <a:buFont typeface="Wingdings" pitchFamily="2" charset="2"/>
              <a:buChar char="§"/>
            </a:pPr>
            <a:r>
              <a:rPr lang="en-US" smtClean="0">
                <a:latin typeface="Arial" charset="0"/>
                <a:ea typeface="ＭＳ Ｐゴシック" pitchFamily="34" charset="-128"/>
                <a:cs typeface="Arial" charset="0"/>
              </a:rPr>
              <a:t>Class models in which classes are defined, along with their attributes and operations.</a:t>
            </a:r>
            <a:endParaRPr lang="en-GB" smtClean="0">
              <a:latin typeface="Arial" charset="0"/>
              <a:ea typeface="ＭＳ Ｐゴシック" pitchFamily="34" charset="-128"/>
              <a:cs typeface="Arial" charset="0"/>
            </a:endParaRPr>
          </a:p>
          <a:p>
            <a:pPr lvl="1" eaLnBrk="1" hangingPunct="1">
              <a:buFont typeface="Wingdings" pitchFamily="2" charset="2"/>
              <a:buChar char="§"/>
            </a:pPr>
            <a:r>
              <a:rPr lang="en-GB" smtClean="0">
                <a:latin typeface="Arial" charset="0"/>
                <a:ea typeface="ＭＳ Ｐゴシック" pitchFamily="34" charset="-128"/>
                <a:cs typeface="Arial" charset="0"/>
              </a:rPr>
              <a:t>State models in which a state diagram is associated with each class and is used to describe the life cycle of the class. </a:t>
            </a:r>
          </a:p>
          <a:p>
            <a:pPr eaLnBrk="1" hangingPunct="1">
              <a:buFont typeface="Wingdings" pitchFamily="2" charset="2"/>
              <a:buChar char="²"/>
            </a:pPr>
            <a:r>
              <a:rPr lang="en-GB" smtClean="0">
                <a:latin typeface="Arial" charset="0"/>
                <a:ea typeface="ＭＳ Ｐゴシック" pitchFamily="34" charset="-128"/>
                <a:cs typeface="Arial" charset="0"/>
              </a:rPr>
              <a:t>The dynamic behaviour of the system may be specified declaratively using the object constraint language (OCL), or may be expressed using UML’s action language. </a:t>
            </a:r>
            <a:endParaRPr lang="en-US" smtClean="0">
              <a:latin typeface="Arial" charset="0"/>
              <a:ea typeface="ＭＳ Ｐゴシック" pitchFamily="34" charset="-128"/>
              <a:cs typeface="Arial" charset="0"/>
            </a:endParaRPr>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5" name="Slide Number Placeholder 4"/>
          <p:cNvSpPr>
            <a:spLocks noGrp="1"/>
          </p:cNvSpPr>
          <p:nvPr>
            <p:ph type="sldNum" sz="quarter" idx="12"/>
          </p:nvPr>
        </p:nvSpPr>
        <p:spPr/>
        <p:txBody>
          <a:bodyPr/>
          <a:lstStyle/>
          <a:p>
            <a:pPr>
              <a:defRPr/>
            </a:pPr>
            <a:fld id="{B1093F94-933E-4B40-B615-7C7DA5099667}" type="slidenum">
              <a:rPr lang="en-US"/>
              <a:pPr>
                <a:defRPr/>
              </a:pPr>
              <a:t>52</a:t>
            </a:fld>
            <a:endParaRPr lang="en-US"/>
          </a:p>
        </p:txBody>
      </p:sp>
      <p:grpSp>
        <p:nvGrpSpPr>
          <p:cNvPr id="54278" name="Group 5"/>
          <p:cNvGrpSpPr>
            <a:grpSpLocks/>
          </p:cNvGrpSpPr>
          <p:nvPr/>
        </p:nvGrpSpPr>
        <p:grpSpPr bwMode="auto">
          <a:xfrm>
            <a:off x="314325" y="274638"/>
            <a:ext cx="8505825" cy="6003925"/>
            <a:chOff x="314325" y="274637"/>
            <a:chExt cx="8505826" cy="6003926"/>
          </a:xfrm>
        </p:grpSpPr>
        <p:cxnSp>
          <p:nvCxnSpPr>
            <p:cNvPr id="7" name="Straight Connector 6"/>
            <p:cNvCxnSpPr/>
            <p:nvPr/>
          </p:nvCxnSpPr>
          <p:spPr>
            <a:xfrm>
              <a:off x="314325" y="274637"/>
              <a:ext cx="8505826" cy="5851526"/>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10800000" flipV="1">
              <a:off x="314325" y="274637"/>
              <a:ext cx="8505826" cy="6003926"/>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US" smtClean="0">
                <a:latin typeface="Arial" charset="0"/>
                <a:ea typeface="ＭＳ Ｐゴシック" pitchFamily="34" charset="-128"/>
                <a:cs typeface="Arial" charset="0"/>
              </a:rPr>
              <a:t>Key points</a:t>
            </a:r>
          </a:p>
        </p:txBody>
      </p:sp>
      <p:sp>
        <p:nvSpPr>
          <p:cNvPr id="55299"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sz="2200" smtClean="0">
                <a:latin typeface="Arial" charset="0"/>
                <a:ea typeface="ＭＳ Ｐゴシック" pitchFamily="34" charset="-128"/>
                <a:cs typeface="Arial" charset="0"/>
              </a:rPr>
              <a:t>Behavioral models are used to describe the dynamic behavior of an executing system. This behavior can be modeled from the perspective of the data processed by the system, or by the events that stimulate responses from a system.</a:t>
            </a:r>
            <a:endParaRPr lang="en-GB" sz="2200" smtClean="0">
              <a:latin typeface="Arial" charset="0"/>
              <a:ea typeface="ＭＳ Ｐゴシック" pitchFamily="34" charset="-128"/>
              <a:cs typeface="Arial" charset="0"/>
            </a:endParaRPr>
          </a:p>
          <a:p>
            <a:pPr eaLnBrk="1" hangingPunct="1">
              <a:buFont typeface="Wingdings" pitchFamily="2" charset="2"/>
              <a:buChar char="²"/>
            </a:pPr>
            <a:r>
              <a:rPr lang="en-US" sz="2200" smtClean="0">
                <a:latin typeface="Arial" charset="0"/>
                <a:ea typeface="ＭＳ Ｐゴシック" pitchFamily="34" charset="-128"/>
                <a:cs typeface="Arial" charset="0"/>
              </a:rPr>
              <a:t>Activity diagrams may be used to model the processing of data, where each activity represents one process step.</a:t>
            </a:r>
            <a:endParaRPr lang="en-GB" sz="2200" smtClean="0">
              <a:latin typeface="Arial" charset="0"/>
              <a:ea typeface="ＭＳ Ｐゴシック" pitchFamily="34" charset="-128"/>
              <a:cs typeface="Arial" charset="0"/>
            </a:endParaRPr>
          </a:p>
          <a:p>
            <a:pPr eaLnBrk="1" hangingPunct="1">
              <a:buFont typeface="Wingdings" pitchFamily="2" charset="2"/>
              <a:buChar char="²"/>
            </a:pPr>
            <a:r>
              <a:rPr lang="en-US" sz="2200" smtClean="0">
                <a:latin typeface="Arial" charset="0"/>
                <a:ea typeface="ＭＳ Ｐゴシック" pitchFamily="34" charset="-128"/>
                <a:cs typeface="Arial" charset="0"/>
              </a:rPr>
              <a:t>State diagrams are used to model a system’s behavior in response to internal or external events. </a:t>
            </a:r>
            <a:endParaRPr lang="en-GB" sz="2200" smtClean="0">
              <a:latin typeface="Arial" charset="0"/>
              <a:ea typeface="ＭＳ Ｐゴシック" pitchFamily="34" charset="-128"/>
              <a:cs typeface="Arial" charset="0"/>
            </a:endParaRPr>
          </a:p>
          <a:p>
            <a:pPr eaLnBrk="1" hangingPunct="1">
              <a:buFont typeface="Wingdings" pitchFamily="2" charset="2"/>
              <a:buChar char="²"/>
            </a:pPr>
            <a:r>
              <a:rPr lang="en-US" sz="2200" smtClean="0">
                <a:latin typeface="Arial" charset="0"/>
                <a:ea typeface="ＭＳ Ｐゴシック" pitchFamily="34" charset="-128"/>
                <a:cs typeface="Arial" charset="0"/>
              </a:rPr>
              <a:t>Model-driven engineering is an approach to software development in which a system is represented as a set of models that can be automatically transformed to executable code. </a:t>
            </a:r>
          </a:p>
        </p:txBody>
      </p:sp>
      <p:sp>
        <p:nvSpPr>
          <p:cNvPr id="4" name="Footer Placeholder 3"/>
          <p:cNvSpPr>
            <a:spLocks noGrp="1"/>
          </p:cNvSpPr>
          <p:nvPr>
            <p:ph type="ftr" sz="quarter" idx="11"/>
          </p:nvPr>
        </p:nvSpPr>
        <p:spPr/>
        <p:txBody>
          <a:bodyPr/>
          <a:lstStyle/>
          <a:p>
            <a:pPr>
              <a:defRPr/>
            </a:pPr>
            <a:r>
              <a:rPr lang="en-US"/>
              <a:t>Chapter 5 System modeling</a:t>
            </a:r>
          </a:p>
        </p:txBody>
      </p:sp>
      <p:sp>
        <p:nvSpPr>
          <p:cNvPr id="3" name="Slide Number Placeholder 2"/>
          <p:cNvSpPr>
            <a:spLocks noGrp="1"/>
          </p:cNvSpPr>
          <p:nvPr>
            <p:ph type="sldNum" sz="quarter" idx="12"/>
          </p:nvPr>
        </p:nvSpPr>
        <p:spPr/>
        <p:txBody>
          <a:bodyPr/>
          <a:lstStyle/>
          <a:p>
            <a:pPr>
              <a:defRPr/>
            </a:pPr>
            <a:fld id="{C156A628-6111-462C-9757-8380570FC358}" type="slidenum">
              <a:rPr lang="en-US"/>
              <a:pPr>
                <a:defRPr/>
              </a:pPr>
              <a:t>53</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UML diagram types</a:t>
            </a:r>
          </a:p>
        </p:txBody>
      </p:sp>
      <p:sp>
        <p:nvSpPr>
          <p:cNvPr id="7171" name="Content Placeholder 2"/>
          <p:cNvSpPr>
            <a:spLocks noGrp="1"/>
          </p:cNvSpPr>
          <p:nvPr>
            <p:ph idx="1"/>
          </p:nvPr>
        </p:nvSpPr>
        <p:spPr bwMode="auto">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defRPr/>
            </a:pPr>
            <a:r>
              <a:rPr lang="en-US" u="sng" dirty="0" smtClean="0">
                <a:solidFill>
                  <a:schemeClr val="tx2">
                    <a:lumMod val="60000"/>
                    <a:lumOff val="40000"/>
                  </a:schemeClr>
                </a:solidFill>
                <a:latin typeface="Arial" charset="0"/>
                <a:ea typeface="ＭＳ Ｐゴシック" pitchFamily="34" charset="-128"/>
                <a:cs typeface="Arial" charset="0"/>
              </a:rPr>
              <a:t>Activity diagrams</a:t>
            </a:r>
            <a:r>
              <a:rPr lang="en-US" dirty="0" smtClean="0">
                <a:latin typeface="Arial" charset="0"/>
                <a:ea typeface="ＭＳ Ｐゴシック" pitchFamily="34" charset="-128"/>
                <a:cs typeface="Arial" charset="0"/>
              </a:rPr>
              <a:t>, which show the activities involved in a process or in data processing .</a:t>
            </a:r>
            <a:endParaRPr lang="en-GB" dirty="0" smtClean="0">
              <a:latin typeface="Arial" charset="0"/>
              <a:ea typeface="ＭＳ Ｐゴシック" pitchFamily="34" charset="-128"/>
              <a:cs typeface="Arial" charset="0"/>
            </a:endParaRPr>
          </a:p>
          <a:p>
            <a:pPr eaLnBrk="1" hangingPunct="1">
              <a:buFont typeface="Wingdings" pitchFamily="2" charset="2"/>
              <a:buChar char="²"/>
              <a:defRPr/>
            </a:pPr>
            <a:r>
              <a:rPr lang="en-US" u="sng" dirty="0" smtClean="0">
                <a:solidFill>
                  <a:schemeClr val="tx2">
                    <a:lumMod val="60000"/>
                    <a:lumOff val="40000"/>
                  </a:schemeClr>
                </a:solidFill>
                <a:latin typeface="Arial" charset="0"/>
                <a:ea typeface="ＭＳ Ｐゴシック" pitchFamily="34" charset="-128"/>
                <a:cs typeface="Arial" charset="0"/>
              </a:rPr>
              <a:t>Use case diagrams</a:t>
            </a:r>
            <a:r>
              <a:rPr lang="en-US" dirty="0" smtClean="0">
                <a:latin typeface="Arial" charset="0"/>
                <a:ea typeface="ＭＳ Ｐゴシック" pitchFamily="34" charset="-128"/>
                <a:cs typeface="Arial" charset="0"/>
              </a:rPr>
              <a:t>, which show the interactions between a system and its environment. </a:t>
            </a:r>
            <a:endParaRPr lang="en-GB" dirty="0" smtClean="0">
              <a:latin typeface="Arial" charset="0"/>
              <a:ea typeface="ＭＳ Ｐゴシック" pitchFamily="34" charset="-128"/>
              <a:cs typeface="Arial" charset="0"/>
            </a:endParaRPr>
          </a:p>
          <a:p>
            <a:pPr eaLnBrk="1" hangingPunct="1">
              <a:buFont typeface="Wingdings" pitchFamily="2" charset="2"/>
              <a:buChar char="²"/>
              <a:defRPr/>
            </a:pPr>
            <a:r>
              <a:rPr lang="en-US" u="sng" dirty="0" smtClean="0">
                <a:solidFill>
                  <a:schemeClr val="tx2">
                    <a:lumMod val="60000"/>
                    <a:lumOff val="40000"/>
                  </a:schemeClr>
                </a:solidFill>
                <a:latin typeface="Arial" charset="0"/>
                <a:ea typeface="ＭＳ Ｐゴシック" pitchFamily="34" charset="-128"/>
                <a:cs typeface="Arial" charset="0"/>
              </a:rPr>
              <a:t>Sequence diagrams</a:t>
            </a:r>
            <a:r>
              <a:rPr lang="en-US" dirty="0" smtClean="0">
                <a:latin typeface="Arial" charset="0"/>
                <a:ea typeface="ＭＳ Ｐゴシック" pitchFamily="34" charset="-128"/>
                <a:cs typeface="Arial" charset="0"/>
              </a:rPr>
              <a:t>, which show interactions between actors and the system and between system components.</a:t>
            </a:r>
            <a:endParaRPr lang="en-GB" dirty="0" smtClean="0">
              <a:latin typeface="Arial" charset="0"/>
              <a:ea typeface="ＭＳ Ｐゴシック" pitchFamily="34" charset="-128"/>
              <a:cs typeface="Arial" charset="0"/>
            </a:endParaRPr>
          </a:p>
          <a:p>
            <a:pPr eaLnBrk="1" hangingPunct="1">
              <a:buFont typeface="Wingdings" pitchFamily="2" charset="2"/>
              <a:buChar char="²"/>
              <a:defRPr/>
            </a:pPr>
            <a:r>
              <a:rPr lang="en-US" u="sng" dirty="0" smtClean="0">
                <a:solidFill>
                  <a:schemeClr val="tx2">
                    <a:lumMod val="60000"/>
                    <a:lumOff val="40000"/>
                  </a:schemeClr>
                </a:solidFill>
                <a:latin typeface="Arial" charset="0"/>
                <a:ea typeface="ＭＳ Ｐゴシック" pitchFamily="34" charset="-128"/>
                <a:cs typeface="Arial" charset="0"/>
              </a:rPr>
              <a:t>Class diagrams</a:t>
            </a:r>
            <a:r>
              <a:rPr lang="en-US" dirty="0" smtClean="0">
                <a:latin typeface="Arial" charset="0"/>
                <a:ea typeface="ＭＳ Ｐゴシック" pitchFamily="34" charset="-128"/>
                <a:cs typeface="Arial" charset="0"/>
              </a:rPr>
              <a:t>, which show the object classes in the system and the associations between these classes.</a:t>
            </a:r>
            <a:endParaRPr lang="en-GB" dirty="0" smtClean="0">
              <a:latin typeface="Arial" charset="0"/>
              <a:ea typeface="ＭＳ Ｐゴシック" pitchFamily="34" charset="-128"/>
              <a:cs typeface="Arial" charset="0"/>
            </a:endParaRPr>
          </a:p>
          <a:p>
            <a:pPr eaLnBrk="1" hangingPunct="1">
              <a:buFont typeface="Wingdings" pitchFamily="2" charset="2"/>
              <a:buChar char="²"/>
              <a:defRPr/>
            </a:pPr>
            <a:r>
              <a:rPr lang="en-US" u="sng" dirty="0" smtClean="0">
                <a:solidFill>
                  <a:schemeClr val="tx2">
                    <a:lumMod val="60000"/>
                    <a:lumOff val="40000"/>
                  </a:schemeClr>
                </a:solidFill>
                <a:latin typeface="Arial" charset="0"/>
                <a:ea typeface="ＭＳ Ｐゴシック" pitchFamily="34" charset="-128"/>
                <a:cs typeface="Arial" charset="0"/>
              </a:rPr>
              <a:t>State diagrams</a:t>
            </a:r>
            <a:r>
              <a:rPr lang="en-US" dirty="0" smtClean="0">
                <a:latin typeface="Arial" charset="0"/>
                <a:ea typeface="ＭＳ Ｐゴシック" pitchFamily="34" charset="-128"/>
                <a:cs typeface="Arial" charset="0"/>
              </a:rPr>
              <a:t>, which show how the system reacts to internal and external events. </a:t>
            </a:r>
            <a:endParaRPr lang="en-GB" dirty="0" smtClean="0">
              <a:latin typeface="Arial" charset="0"/>
              <a:ea typeface="ＭＳ Ｐゴシック" pitchFamily="34" charset="-128"/>
              <a:cs typeface="Arial" charset="0"/>
            </a:endParaRPr>
          </a:p>
          <a:p>
            <a:pPr eaLnBrk="1" hangingPunct="1">
              <a:buFont typeface="Wingdings" pitchFamily="2" charset="2"/>
              <a:buChar char="²"/>
              <a:defRPr/>
            </a:pPr>
            <a:endParaRPr lang="en-US" dirty="0" smtClean="0">
              <a:latin typeface="Arial" charset="0"/>
              <a:ea typeface="ＭＳ Ｐゴシック" pitchFamily="34" charset="-128"/>
              <a:cs typeface="Arial" charset="0"/>
            </a:endParaRPr>
          </a:p>
        </p:txBody>
      </p:sp>
      <p:sp>
        <p:nvSpPr>
          <p:cNvPr id="4" name="Slide Number Placeholder 3"/>
          <p:cNvSpPr>
            <a:spLocks noGrp="1"/>
          </p:cNvSpPr>
          <p:nvPr>
            <p:ph type="sldNum" sz="quarter" idx="12"/>
          </p:nvPr>
        </p:nvSpPr>
        <p:spPr/>
        <p:txBody>
          <a:bodyPr/>
          <a:lstStyle/>
          <a:p>
            <a:pPr>
              <a:defRPr/>
            </a:pPr>
            <a:fld id="{17C9ED5A-A17A-407A-9D72-AE049992F7A8}" type="slidenum">
              <a:rPr lang="en-US"/>
              <a:pPr>
                <a:defRPr/>
              </a:pPr>
              <a:t>6</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Use of graphical models</a:t>
            </a:r>
          </a:p>
        </p:txBody>
      </p:sp>
      <p:sp>
        <p:nvSpPr>
          <p:cNvPr id="8195"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dirty="0" smtClean="0">
                <a:latin typeface="Arial" charset="0"/>
                <a:ea typeface="ＭＳ Ｐゴシック" pitchFamily="34" charset="-128"/>
                <a:cs typeface="Arial" charset="0"/>
              </a:rPr>
              <a:t>As a means of </a:t>
            </a:r>
            <a:r>
              <a:rPr lang="en-US" u="sng" dirty="0" smtClean="0">
                <a:latin typeface="Arial" charset="0"/>
                <a:ea typeface="ＭＳ Ｐゴシック" pitchFamily="34" charset="-128"/>
                <a:cs typeface="Arial" charset="0"/>
              </a:rPr>
              <a:t>facilitating discussion </a:t>
            </a:r>
            <a:r>
              <a:rPr lang="en-US" dirty="0" smtClean="0">
                <a:latin typeface="Arial" charset="0"/>
                <a:ea typeface="ＭＳ Ｐゴシック" pitchFamily="34" charset="-128"/>
                <a:cs typeface="Arial" charset="0"/>
              </a:rPr>
              <a:t>about an existing or proposed system</a:t>
            </a:r>
          </a:p>
          <a:p>
            <a:pPr lvl="1" eaLnBrk="1" hangingPunct="1">
              <a:buFont typeface="Wingdings" pitchFamily="2" charset="2"/>
              <a:buChar char="§"/>
            </a:pPr>
            <a:r>
              <a:rPr lang="en-US" i="1" u="sng" dirty="0" smtClean="0">
                <a:latin typeface="Arial" charset="0"/>
                <a:ea typeface="ＭＳ Ｐゴシック" pitchFamily="34" charset="-128"/>
                <a:cs typeface="Arial" charset="0"/>
              </a:rPr>
              <a:t>Incomplete and incorrect models are OK </a:t>
            </a:r>
            <a:r>
              <a:rPr lang="en-US" i="1" dirty="0" smtClean="0">
                <a:latin typeface="Arial" charset="0"/>
                <a:ea typeface="ＭＳ Ｐゴシック" pitchFamily="34" charset="-128"/>
                <a:cs typeface="Arial" charset="0"/>
              </a:rPr>
              <a:t>as their role is to support discussion.</a:t>
            </a:r>
            <a:endParaRPr lang="en-GB" i="1" dirty="0" smtClean="0">
              <a:latin typeface="Arial" charset="0"/>
              <a:ea typeface="ＭＳ Ｐゴシック" pitchFamily="34" charset="-128"/>
              <a:cs typeface="Arial" charset="0"/>
            </a:endParaRPr>
          </a:p>
          <a:p>
            <a:pPr eaLnBrk="1" hangingPunct="1">
              <a:buFont typeface="Wingdings" pitchFamily="2" charset="2"/>
              <a:buChar char="²"/>
            </a:pPr>
            <a:r>
              <a:rPr lang="en-US" dirty="0" smtClean="0">
                <a:latin typeface="Arial" charset="0"/>
                <a:ea typeface="ＭＳ Ｐゴシック" pitchFamily="34" charset="-128"/>
                <a:cs typeface="Arial" charset="0"/>
              </a:rPr>
              <a:t>As a way of documenting an existing system</a:t>
            </a:r>
          </a:p>
          <a:p>
            <a:pPr lvl="1" eaLnBrk="1" hangingPunct="1">
              <a:buFont typeface="Wingdings" pitchFamily="2" charset="2"/>
              <a:buChar char="§"/>
            </a:pPr>
            <a:r>
              <a:rPr lang="en-US" i="1" dirty="0" smtClean="0">
                <a:latin typeface="Arial" charset="0"/>
                <a:ea typeface="ＭＳ Ｐゴシック" pitchFamily="34" charset="-128"/>
                <a:cs typeface="Arial" charset="0"/>
              </a:rPr>
              <a:t>Models </a:t>
            </a:r>
            <a:r>
              <a:rPr lang="en-US" i="1" u="sng" dirty="0" smtClean="0">
                <a:latin typeface="Arial" charset="0"/>
                <a:ea typeface="ＭＳ Ｐゴシック" pitchFamily="34" charset="-128"/>
                <a:cs typeface="Arial" charset="0"/>
              </a:rPr>
              <a:t>should be an accurate representation of the system but need not to be complete</a:t>
            </a:r>
            <a:r>
              <a:rPr lang="en-US" dirty="0" smtClean="0">
                <a:latin typeface="Arial" charset="0"/>
                <a:ea typeface="ＭＳ Ｐゴシック" pitchFamily="34" charset="-128"/>
                <a:cs typeface="Arial" charset="0"/>
              </a:rPr>
              <a:t>.</a:t>
            </a:r>
            <a:endParaRPr lang="en-GB" dirty="0" smtClean="0">
              <a:latin typeface="Arial" charset="0"/>
              <a:ea typeface="ＭＳ Ｐゴシック" pitchFamily="34" charset="-128"/>
              <a:cs typeface="Arial" charset="0"/>
            </a:endParaRPr>
          </a:p>
          <a:p>
            <a:pPr eaLnBrk="1" hangingPunct="1">
              <a:buFont typeface="Wingdings" pitchFamily="2" charset="2"/>
              <a:buChar char="²"/>
            </a:pPr>
            <a:r>
              <a:rPr lang="en-US" dirty="0" smtClean="0">
                <a:latin typeface="Arial" charset="0"/>
                <a:ea typeface="ＭＳ Ｐゴシック" pitchFamily="34" charset="-128"/>
                <a:cs typeface="Arial" charset="0"/>
              </a:rPr>
              <a:t>As a detailed system description that can be used to generate a system implementation</a:t>
            </a:r>
          </a:p>
          <a:p>
            <a:pPr lvl="1" eaLnBrk="1" hangingPunct="1">
              <a:buFont typeface="Wingdings" pitchFamily="2" charset="2"/>
              <a:buChar char="§"/>
            </a:pPr>
            <a:r>
              <a:rPr lang="en-US" i="1" dirty="0" smtClean="0">
                <a:latin typeface="Arial" charset="0"/>
                <a:ea typeface="ＭＳ Ｐゴシック" pitchFamily="34" charset="-128"/>
                <a:cs typeface="Arial" charset="0"/>
              </a:rPr>
              <a:t>Models</a:t>
            </a:r>
            <a:r>
              <a:rPr lang="en-US" i="1" u="sng" dirty="0" smtClean="0">
                <a:latin typeface="Arial" charset="0"/>
                <a:ea typeface="ＭＳ Ｐゴシック" pitchFamily="34" charset="-128"/>
                <a:cs typeface="Arial" charset="0"/>
              </a:rPr>
              <a:t> have to be both correct and complete</a:t>
            </a:r>
            <a:r>
              <a:rPr lang="en-US" dirty="0" smtClean="0">
                <a:latin typeface="Arial" charset="0"/>
                <a:ea typeface="ＭＳ Ｐゴシック" pitchFamily="34" charset="-128"/>
                <a:cs typeface="Arial" charset="0"/>
              </a:rPr>
              <a:t>.</a:t>
            </a:r>
            <a:endParaRPr lang="en-GB" dirty="0" smtClean="0">
              <a:latin typeface="Arial" charset="0"/>
              <a:ea typeface="ＭＳ Ｐゴシック" pitchFamily="34" charset="-128"/>
              <a:cs typeface="Arial" charset="0"/>
            </a:endParaRPr>
          </a:p>
          <a:p>
            <a:pPr eaLnBrk="1" hangingPunct="1">
              <a:buFont typeface="Wingdings" pitchFamily="2" charset="2"/>
              <a:buChar char="²"/>
            </a:pPr>
            <a:endParaRPr lang="en-US" dirty="0" smtClean="0">
              <a:latin typeface="Arial" charset="0"/>
              <a:ea typeface="ＭＳ Ｐゴシック" pitchFamily="34" charset="-128"/>
              <a:cs typeface="Arial" charset="0"/>
            </a:endParaRPr>
          </a:p>
        </p:txBody>
      </p:sp>
      <p:sp>
        <p:nvSpPr>
          <p:cNvPr id="4" name="Slide Number Placeholder 3"/>
          <p:cNvSpPr>
            <a:spLocks noGrp="1"/>
          </p:cNvSpPr>
          <p:nvPr>
            <p:ph type="sldNum" sz="quarter" idx="12"/>
          </p:nvPr>
        </p:nvSpPr>
        <p:spPr/>
        <p:txBody>
          <a:bodyPr/>
          <a:lstStyle/>
          <a:p>
            <a:pPr>
              <a:defRPr/>
            </a:pPr>
            <a:fld id="{B892BDE8-89A8-422F-BDF9-F4B7660BC287}" type="slidenum">
              <a:rPr lang="en-US"/>
              <a:pPr>
                <a:defRPr/>
              </a:pPr>
              <a:t>7</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z="2800" dirty="0" smtClean="0">
                <a:solidFill>
                  <a:schemeClr val="tx2">
                    <a:lumMod val="40000"/>
                    <a:lumOff val="60000"/>
                  </a:schemeClr>
                </a:solidFill>
                <a:latin typeface="Arial" charset="0"/>
                <a:ea typeface="ＭＳ Ｐゴシック" pitchFamily="34" charset="-128"/>
                <a:cs typeface="Arial" charset="0"/>
              </a:rPr>
              <a:t>Context models</a:t>
            </a:r>
          </a:p>
        </p:txBody>
      </p:sp>
      <p:sp>
        <p:nvSpPr>
          <p:cNvPr id="9219"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GB" dirty="0" smtClean="0">
                <a:latin typeface="Arial" charset="0"/>
                <a:ea typeface="ＭＳ Ｐゴシック" pitchFamily="34" charset="-128"/>
                <a:cs typeface="Arial" charset="0"/>
              </a:rPr>
              <a:t>Context models are used to illustrate the operational context of a system - they show </a:t>
            </a:r>
            <a:r>
              <a:rPr lang="en-GB" u="sng" dirty="0" smtClean="0">
                <a:latin typeface="Arial" charset="0"/>
                <a:ea typeface="ＭＳ Ｐゴシック" pitchFamily="34" charset="-128"/>
                <a:cs typeface="Arial" charset="0"/>
              </a:rPr>
              <a:t>what lies outside the system boundaries</a:t>
            </a:r>
            <a:r>
              <a:rPr lang="en-GB" dirty="0" smtClean="0">
                <a:latin typeface="Arial" charset="0"/>
                <a:ea typeface="ＭＳ Ｐゴシック" pitchFamily="34" charset="-128"/>
                <a:cs typeface="Arial" charset="0"/>
              </a:rPr>
              <a:t>.</a:t>
            </a:r>
          </a:p>
          <a:p>
            <a:pPr eaLnBrk="1" hangingPunct="1">
              <a:buFont typeface="Wingdings" pitchFamily="2" charset="2"/>
              <a:buChar char="²"/>
            </a:pPr>
            <a:r>
              <a:rPr lang="en-GB" dirty="0" smtClean="0">
                <a:latin typeface="Arial" charset="0"/>
                <a:ea typeface="ＭＳ Ｐゴシック" pitchFamily="34" charset="-128"/>
                <a:cs typeface="Arial" charset="0"/>
              </a:rPr>
              <a:t>Social and organisational concerns may affect the decision on where to position system boundaries.</a:t>
            </a:r>
          </a:p>
          <a:p>
            <a:pPr eaLnBrk="1" hangingPunct="1">
              <a:buFont typeface="Wingdings" pitchFamily="2" charset="2"/>
              <a:buChar char="²"/>
            </a:pPr>
            <a:r>
              <a:rPr lang="en-GB" dirty="0" smtClean="0">
                <a:latin typeface="Arial" charset="0"/>
                <a:ea typeface="ＭＳ Ｐゴシック" pitchFamily="34" charset="-128"/>
                <a:cs typeface="Arial" charset="0"/>
              </a:rPr>
              <a:t>Architectural models show the system and its relationship with other systems.</a:t>
            </a:r>
          </a:p>
        </p:txBody>
      </p:sp>
      <p:sp>
        <p:nvSpPr>
          <p:cNvPr id="4" name="Slide Number Placeholder 3"/>
          <p:cNvSpPr>
            <a:spLocks noGrp="1"/>
          </p:cNvSpPr>
          <p:nvPr>
            <p:ph type="sldNum" sz="quarter" idx="12"/>
          </p:nvPr>
        </p:nvSpPr>
        <p:spPr/>
        <p:txBody>
          <a:bodyPr/>
          <a:lstStyle/>
          <a:p>
            <a:pPr>
              <a:defRPr/>
            </a:pPr>
            <a:fld id="{D1B079C0-A4DF-4DBA-AFFF-AEC1E7006E19}" type="slidenum">
              <a:rPr lang="en-US"/>
              <a:pPr>
                <a:defRPr/>
              </a:pPr>
              <a:t>8</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2800" dirty="0" smtClean="0">
                <a:latin typeface="Arial" charset="0"/>
                <a:ea typeface="ＭＳ Ｐゴシック" pitchFamily="34" charset="-128"/>
                <a:cs typeface="Arial" charset="0"/>
              </a:rPr>
              <a:t>System boundaries</a:t>
            </a:r>
          </a:p>
        </p:txBody>
      </p:sp>
      <p:sp>
        <p:nvSpPr>
          <p:cNvPr id="10243"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Char char="²"/>
            </a:pPr>
            <a:r>
              <a:rPr lang="en-US" smtClean="0">
                <a:latin typeface="Arial" charset="0"/>
                <a:ea typeface="ＭＳ Ｐゴシック" pitchFamily="34" charset="-128"/>
                <a:cs typeface="Arial" charset="0"/>
              </a:rPr>
              <a:t>System boundaries are established to define what is inside and what is outside the system.</a:t>
            </a:r>
          </a:p>
          <a:p>
            <a:pPr lvl="1" eaLnBrk="1" hangingPunct="1">
              <a:buFont typeface="Wingdings" pitchFamily="2" charset="2"/>
              <a:buChar char="§"/>
            </a:pPr>
            <a:r>
              <a:rPr lang="en-US" smtClean="0">
                <a:latin typeface="Arial" charset="0"/>
                <a:ea typeface="ＭＳ Ｐゴシック" pitchFamily="34" charset="-128"/>
                <a:cs typeface="Arial" charset="0"/>
              </a:rPr>
              <a:t>They show other systems that are used or depend on the system being developed.</a:t>
            </a:r>
          </a:p>
          <a:p>
            <a:pPr eaLnBrk="1" hangingPunct="1">
              <a:buFont typeface="Wingdings" pitchFamily="2" charset="2"/>
              <a:buChar char="²"/>
            </a:pPr>
            <a:r>
              <a:rPr lang="en-US" smtClean="0">
                <a:latin typeface="Arial" charset="0"/>
                <a:ea typeface="ＭＳ Ｐゴシック" pitchFamily="34" charset="-128"/>
                <a:cs typeface="Arial" charset="0"/>
              </a:rPr>
              <a:t>The position of the system boundary has a profound effect on the system requirements. </a:t>
            </a:r>
          </a:p>
          <a:p>
            <a:pPr eaLnBrk="1" hangingPunct="1">
              <a:buFont typeface="Wingdings" pitchFamily="2" charset="2"/>
              <a:buChar char="²"/>
            </a:pPr>
            <a:r>
              <a:rPr lang="en-US" smtClean="0">
                <a:latin typeface="Arial" charset="0"/>
                <a:ea typeface="ＭＳ Ｐゴシック" pitchFamily="34" charset="-128"/>
                <a:cs typeface="Arial" charset="0"/>
              </a:rPr>
              <a:t>Defining a system boundary is a political judgment</a:t>
            </a:r>
          </a:p>
          <a:p>
            <a:pPr lvl="1" eaLnBrk="1" hangingPunct="1">
              <a:buFont typeface="Wingdings" pitchFamily="2" charset="2"/>
              <a:buChar char="§"/>
            </a:pPr>
            <a:r>
              <a:rPr lang="en-US" smtClean="0">
                <a:latin typeface="Arial" charset="0"/>
                <a:ea typeface="ＭＳ Ｐゴシック" pitchFamily="34" charset="-128"/>
                <a:cs typeface="Arial" charset="0"/>
              </a:rPr>
              <a:t>There may be pressures to develop system boundaries that increase / decrease the influence or workload of different parts of an organization.</a:t>
            </a:r>
          </a:p>
        </p:txBody>
      </p:sp>
      <p:sp>
        <p:nvSpPr>
          <p:cNvPr id="4" name="Slide Number Placeholder 3"/>
          <p:cNvSpPr>
            <a:spLocks noGrp="1"/>
          </p:cNvSpPr>
          <p:nvPr>
            <p:ph type="sldNum" sz="quarter" idx="12"/>
          </p:nvPr>
        </p:nvSpPr>
        <p:spPr/>
        <p:txBody>
          <a:bodyPr/>
          <a:lstStyle/>
          <a:p>
            <a:pPr>
              <a:defRPr/>
            </a:pPr>
            <a:fld id="{77412810-CBAF-48B3-990D-0F993D3DEBB2}" type="slidenum">
              <a:rPr lang="en-US"/>
              <a:pPr>
                <a:defRPr/>
              </a:pPr>
              <a:t>9</a:t>
            </a:fld>
            <a:endParaRPr lang="en-US"/>
          </a:p>
        </p:txBody>
      </p:sp>
      <p:sp>
        <p:nvSpPr>
          <p:cNvPr id="5" name="Footer Placeholder 4"/>
          <p:cNvSpPr>
            <a:spLocks noGrp="1"/>
          </p:cNvSpPr>
          <p:nvPr>
            <p:ph type="ftr" sz="quarter" idx="11"/>
          </p:nvPr>
        </p:nvSpPr>
        <p:spPr/>
        <p:txBody>
          <a:bodyPr/>
          <a:lstStyle/>
          <a:p>
            <a:pPr>
              <a:defRPr/>
            </a:pPr>
            <a:r>
              <a:rPr lang="en-US"/>
              <a:t>Chapter 5 System modeling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724</TotalTime>
  <Words>3119</Words>
  <Application>Microsoft Office PowerPoint</Application>
  <PresentationFormat>On-screen Show (4:3)</PresentationFormat>
  <Paragraphs>330</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SE9</vt:lpstr>
      <vt:lpstr>Chapter 5 – System Modeling</vt:lpstr>
      <vt:lpstr>Topics covered</vt:lpstr>
      <vt:lpstr>System modeling</vt:lpstr>
      <vt:lpstr>Existing and planned system models</vt:lpstr>
      <vt:lpstr>System perspectives</vt:lpstr>
      <vt:lpstr>UML diagram types</vt:lpstr>
      <vt:lpstr>Use of graphical models</vt:lpstr>
      <vt:lpstr>Context models</vt:lpstr>
      <vt:lpstr>System boundaries</vt:lpstr>
      <vt:lpstr>The context of the MHC-PMS </vt:lpstr>
      <vt:lpstr>Process perspective</vt:lpstr>
      <vt:lpstr>Process model of involuntary detention </vt:lpstr>
      <vt:lpstr>Interaction models</vt:lpstr>
      <vt:lpstr>Use case modeling</vt:lpstr>
      <vt:lpstr>Transfer-data use case </vt:lpstr>
      <vt:lpstr>Tabular description of the ‘Transfer data’ use-case </vt:lpstr>
      <vt:lpstr>Use cases in the MHC-PMS involving the role ‘Medical Receptionist’ </vt:lpstr>
      <vt:lpstr>Sequence diagrams</vt:lpstr>
      <vt:lpstr>Sequence diagram for View patient information </vt:lpstr>
      <vt:lpstr>Sequence diagram for Transfer Data </vt:lpstr>
      <vt:lpstr>Structural models</vt:lpstr>
      <vt:lpstr>Class diagrams</vt:lpstr>
      <vt:lpstr>UML classes and association </vt:lpstr>
      <vt:lpstr>Classes and associations in the MHC-PMS </vt:lpstr>
      <vt:lpstr>The Consultation class </vt:lpstr>
      <vt:lpstr>Key points</vt:lpstr>
      <vt:lpstr>Chapter 5 – System Modeling</vt:lpstr>
      <vt:lpstr>Generalization</vt:lpstr>
      <vt:lpstr>Generalization</vt:lpstr>
      <vt:lpstr>A generalization hierarchy </vt:lpstr>
      <vt:lpstr>A generalization hierarchy with added detail </vt:lpstr>
      <vt:lpstr>Object class aggregation models</vt:lpstr>
      <vt:lpstr>The aggregation association </vt:lpstr>
      <vt:lpstr>Behavioral models</vt:lpstr>
      <vt:lpstr>Data-driven modeling</vt:lpstr>
      <vt:lpstr>An activity model of the insulin pump’s operation </vt:lpstr>
      <vt:lpstr>Order processing </vt:lpstr>
      <vt:lpstr>Event-driven modeling</vt:lpstr>
      <vt:lpstr>State machine models</vt:lpstr>
      <vt:lpstr>State diagram of a microwave oven </vt:lpstr>
      <vt:lpstr>States and stimuli for the microwave oven (a) </vt:lpstr>
      <vt:lpstr>States and stimuli for the microwave oven (b) </vt:lpstr>
      <vt:lpstr>Microwave oven operation </vt:lpstr>
      <vt:lpstr>Model-driven engineering</vt:lpstr>
      <vt:lpstr>Usage of model-driven engineering</vt:lpstr>
      <vt:lpstr>Model driven architecture</vt:lpstr>
      <vt:lpstr>Types of model</vt:lpstr>
      <vt:lpstr>MDA transformations</vt:lpstr>
      <vt:lpstr>Multiple platform-specific models </vt:lpstr>
      <vt:lpstr>Agile methods and MDA</vt:lpstr>
      <vt:lpstr>Executable UML</vt:lpstr>
      <vt:lpstr>Features of executable UML</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5</dc:title>
  <dc:creator>Ian Sommerville</dc:creator>
  <cp:lastModifiedBy>zsharif</cp:lastModifiedBy>
  <cp:revision>38</cp:revision>
  <dcterms:created xsi:type="dcterms:W3CDTF">2010-01-15T13:50:47Z</dcterms:created>
  <dcterms:modified xsi:type="dcterms:W3CDTF">2011-11-01T10:45:26Z</dcterms:modified>
</cp:coreProperties>
</file>