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56"/>
  </p:notesMasterIdLst>
  <p:handoutMasterIdLst>
    <p:handoutMasterId r:id="rId57"/>
  </p:handoutMasterIdLst>
  <p:sldIdLst>
    <p:sldId id="256" r:id="rId2"/>
    <p:sldId id="277" r:id="rId3"/>
    <p:sldId id="278" r:id="rId4"/>
    <p:sldId id="279" r:id="rId5"/>
    <p:sldId id="257" r:id="rId6"/>
    <p:sldId id="308" r:id="rId7"/>
    <p:sldId id="280" r:id="rId8"/>
    <p:sldId id="309" r:id="rId9"/>
    <p:sldId id="284" r:id="rId10"/>
    <p:sldId id="310" r:id="rId11"/>
    <p:sldId id="285" r:id="rId12"/>
    <p:sldId id="286" r:id="rId13"/>
    <p:sldId id="287" r:id="rId14"/>
    <p:sldId id="311" r:id="rId15"/>
    <p:sldId id="298" r:id="rId16"/>
    <p:sldId id="312" r:id="rId17"/>
    <p:sldId id="299" r:id="rId18"/>
    <p:sldId id="258" r:id="rId19"/>
    <p:sldId id="259" r:id="rId20"/>
    <p:sldId id="260" r:id="rId21"/>
    <p:sldId id="288" r:id="rId22"/>
    <p:sldId id="261" r:id="rId23"/>
    <p:sldId id="262" r:id="rId24"/>
    <p:sldId id="263" r:id="rId25"/>
    <p:sldId id="317" r:id="rId26"/>
    <p:sldId id="318" r:id="rId27"/>
    <p:sldId id="292" r:id="rId28"/>
    <p:sldId id="264" r:id="rId29"/>
    <p:sldId id="265" r:id="rId30"/>
    <p:sldId id="295" r:id="rId31"/>
    <p:sldId id="266" r:id="rId32"/>
    <p:sldId id="267" r:id="rId33"/>
    <p:sldId id="289" r:id="rId34"/>
    <p:sldId id="268" r:id="rId35"/>
    <p:sldId id="269" r:id="rId36"/>
    <p:sldId id="300" r:id="rId37"/>
    <p:sldId id="301" r:id="rId38"/>
    <p:sldId id="302" r:id="rId39"/>
    <p:sldId id="303" r:id="rId40"/>
    <p:sldId id="304" r:id="rId41"/>
    <p:sldId id="270" r:id="rId42"/>
    <p:sldId id="271" r:id="rId43"/>
    <p:sldId id="305" r:id="rId44"/>
    <p:sldId id="272" r:id="rId45"/>
    <p:sldId id="273" r:id="rId46"/>
    <p:sldId id="313" r:id="rId47"/>
    <p:sldId id="314" r:id="rId48"/>
    <p:sldId id="306" r:id="rId49"/>
    <p:sldId id="274" r:id="rId50"/>
    <p:sldId id="315" r:id="rId51"/>
    <p:sldId id="316" r:id="rId52"/>
    <p:sldId id="275" r:id="rId53"/>
    <p:sldId id="276" r:id="rId54"/>
    <p:sldId id="307" r:id="rId5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461AE22-D430-DF41-AE07-97EBDE150D96}" type="datetimeFigureOut">
              <a:rPr lang="en-US" smtClean="0"/>
              <a:pPr/>
              <a:t>1/26/2012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35C6E44-75D0-C24F-A2A6-8C06F77DC669}" type="slidenum">
              <a:rPr lang="en-US" smtClean="0"/>
              <a:pPr/>
              <a:t>‹#›</a:t>
            </a:fld>
            <a:endParaRPr lang="en-US"/>
          </a:p>
        </p:txBody>
      </p:sp>
    </p:spTree>
    <p:extLst>
      <p:ext uri="{BB962C8B-B14F-4D97-AF65-F5344CB8AC3E}">
        <p14:creationId xmlns="" xmlns:p14="http://schemas.microsoft.com/office/powerpoint/2010/main" val="34879940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161D37-7FE1-344E-983F-A3588F4C587F}" type="datetimeFigureOut">
              <a:rPr lang="en-US" smtClean="0"/>
              <a:pPr/>
              <a:t>1/26/2012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58DA69-A571-1F49-91C0-61EBFAAB21F4}" type="slidenum">
              <a:rPr lang="en-US" smtClean="0"/>
              <a:pPr/>
              <a:t>‹#›</a:t>
            </a:fld>
            <a:endParaRPr lang="en-US"/>
          </a:p>
        </p:txBody>
      </p:sp>
    </p:spTree>
    <p:extLst>
      <p:ext uri="{BB962C8B-B14F-4D97-AF65-F5344CB8AC3E}">
        <p14:creationId xmlns="" xmlns:p14="http://schemas.microsoft.com/office/powerpoint/2010/main" val="46318254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49217A13-8541-BA4E-9FC7-62BA6FA2AB68}" type="datetime1">
              <a:rPr lang="en-US" smtClean="0"/>
              <a:pPr/>
              <a:t>1/26/2012</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6"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27CFDB78-C1D5-3D42-B90E-0A3CE7B29FF7}" type="datetime1">
              <a:rPr lang="en-US" smtClean="0"/>
              <a:pPr/>
              <a:t>1/26/2012</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6"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C8FAFCA8-D331-5045-8DFF-65F34F24F754}" type="datetime1">
              <a:rPr lang="en-US" smtClean="0"/>
              <a:pPr/>
              <a:t>1/26/2012</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6"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fld id="{5D312FD5-DDAA-944B-BEB2-DEE80D21E975}" type="datetime1">
              <a:rPr lang="en-US" smtClean="0"/>
              <a:pPr/>
              <a:t>1/26/2012</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6"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fld id="{D8B89362-A6FE-B648-87DF-A4175DAA694E}" type="datetime1">
              <a:rPr lang="en-US" smtClean="0"/>
              <a:pPr/>
              <a:t>1/26/2012</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6"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fld id="{DD663B98-6F6E-1747-A617-94472A9A1C1A}" type="datetime1">
              <a:rPr lang="en-US" smtClean="0"/>
              <a:pPr/>
              <a:t>1/26/2012</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7"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fld id="{976E1879-43D4-E643-953F-9B2E0A41F5FE}" type="datetime1">
              <a:rPr lang="en-US" smtClean="0"/>
              <a:pPr/>
              <a:t>1/26/2012</a:t>
            </a:fld>
            <a:endParaRPr lang="en-US"/>
          </a:p>
        </p:txBody>
      </p:sp>
      <p:sp>
        <p:nvSpPr>
          <p:cNvPr id="8"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9"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38F607FF-2096-B149-8341-73A9536A7A09}" type="datetime1">
              <a:rPr lang="en-US" smtClean="0"/>
              <a:pPr/>
              <a:t>1/26/2012</a:t>
            </a:fld>
            <a:endParaRPr lang="en-US"/>
          </a:p>
        </p:txBody>
      </p:sp>
      <p:sp>
        <p:nvSpPr>
          <p:cNvPr id="4"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5"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31BC4FD6-2458-FF46-8DA3-167153C6C762}" type="datetime1">
              <a:rPr lang="en-US" smtClean="0"/>
              <a:pPr/>
              <a:t>1/26/2012</a:t>
            </a:fld>
            <a:endParaRPr lang="en-US"/>
          </a:p>
        </p:txBody>
      </p:sp>
      <p:sp>
        <p:nvSpPr>
          <p:cNvPr id="3"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4"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E17D1C2D-0785-1E4D-909A-8C797CA18639}" type="datetime1">
              <a:rPr lang="en-US" smtClean="0"/>
              <a:pPr/>
              <a:t>1/26/2012</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7"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D494BBA1-4CF6-384D-A728-BECE54AB728D}" type="datetime1">
              <a:rPr lang="en-US" smtClean="0"/>
              <a:pPr/>
              <a:t>1/26/2012</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6 Architectural design</a:t>
            </a:r>
            <a:endParaRPr lang="en-US"/>
          </a:p>
        </p:txBody>
      </p:sp>
      <p:sp>
        <p:nvSpPr>
          <p:cNvPr id="7"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fld id="{2FDD6090-0B40-3E4E-9459-5F58D30273C3}" type="datetime1">
              <a:rPr lang="en-US" smtClean="0"/>
              <a:pPr/>
              <a:t>1/26/2012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Chapter 6 Architectural design</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EC33B370-F672-B743-B3AF-248A63C17270}" type="slidenum">
              <a:rPr lang="en-US" smtClean="0"/>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6 – Architectural Design</a:t>
            </a:r>
            <a:endParaRPr lang="en-US" dirty="0"/>
          </a:p>
        </p:txBody>
      </p:sp>
      <p:sp>
        <p:nvSpPr>
          <p:cNvPr id="3" name="Subtitle 2"/>
          <p:cNvSpPr>
            <a:spLocks noGrp="1"/>
          </p:cNvSpPr>
          <p:nvPr>
            <p:ph type="subTitle" idx="1"/>
          </p:nvPr>
        </p:nvSpPr>
        <p:spPr/>
        <p:txBody>
          <a:bodyPr/>
          <a:lstStyle/>
          <a:p>
            <a:r>
              <a:rPr lang="en-US" dirty="0" smtClean="0"/>
              <a:t>Lecture 1</a:t>
            </a:r>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Use of architectural models</a:t>
            </a:r>
            <a:endParaRPr lang="en-US" sz="2800" dirty="0"/>
          </a:p>
        </p:txBody>
      </p:sp>
      <p:sp>
        <p:nvSpPr>
          <p:cNvPr id="3" name="Content Placeholder 2"/>
          <p:cNvSpPr>
            <a:spLocks noGrp="1"/>
          </p:cNvSpPr>
          <p:nvPr>
            <p:ph idx="1"/>
          </p:nvPr>
        </p:nvSpPr>
        <p:spPr/>
        <p:txBody>
          <a:bodyPr/>
          <a:lstStyle/>
          <a:p>
            <a:r>
              <a:rPr lang="en-US" dirty="0" smtClean="0"/>
              <a:t>As a way of facilitating discussion about the system design </a:t>
            </a:r>
          </a:p>
          <a:p>
            <a:pPr lvl="1"/>
            <a:r>
              <a:rPr lang="en-US" dirty="0" smtClean="0"/>
              <a:t>A high-level architectural view of a system is useful:</a:t>
            </a:r>
          </a:p>
          <a:p>
            <a:pPr lvl="2"/>
            <a:r>
              <a:rPr lang="en-US" dirty="0" smtClean="0"/>
              <a:t>for communication with system stakeholders and project planning because it is not cluttered with detail. </a:t>
            </a:r>
          </a:p>
          <a:p>
            <a:pPr lvl="2"/>
            <a:r>
              <a:rPr lang="en-US" dirty="0" smtClean="0"/>
              <a:t>Stakeholders can relate to it and understand an abstract view of the system. They can then discuss the system as a whole without being confused by detail. </a:t>
            </a:r>
            <a:endParaRPr lang="en-GB" dirty="0" smtClean="0"/>
          </a:p>
          <a:p>
            <a:r>
              <a:rPr lang="en-US" dirty="0" smtClean="0"/>
              <a:t>As a way of documenting an architecture that has been designed </a:t>
            </a:r>
          </a:p>
          <a:p>
            <a:pPr lvl="1"/>
            <a:r>
              <a:rPr lang="en-US" dirty="0" smtClean="0"/>
              <a:t>The aim here is to produce a complete system model that shows the different components in a system, their interfaces and their connections. </a:t>
            </a:r>
            <a:endParaRPr lang="en-US"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sz="2800" dirty="0"/>
              <a:t>Architectural design decisions</a:t>
            </a:r>
          </a:p>
        </p:txBody>
      </p:sp>
      <p:sp>
        <p:nvSpPr>
          <p:cNvPr id="58371" name="Rectangle 3"/>
          <p:cNvSpPr>
            <a:spLocks noGrp="1" noChangeArrowheads="1"/>
          </p:cNvSpPr>
          <p:nvPr>
            <p:ph idx="1"/>
          </p:nvPr>
        </p:nvSpPr>
        <p:spPr/>
        <p:txBody>
          <a:bodyPr/>
          <a:lstStyle/>
          <a:p>
            <a:r>
              <a:rPr lang="en-US" dirty="0"/>
              <a:t>Architectural design is a creative process so the process differs depending on the type of system being developed.</a:t>
            </a:r>
          </a:p>
          <a:p>
            <a:r>
              <a:rPr lang="en-US" dirty="0"/>
              <a:t>However, a number of common decisions span all design </a:t>
            </a:r>
            <a:r>
              <a:rPr lang="en-US" dirty="0" smtClean="0"/>
              <a:t>processes and these </a:t>
            </a:r>
            <a:r>
              <a:rPr lang="en-US" u="sng" dirty="0" smtClean="0"/>
              <a:t>decisions affect the</a:t>
            </a:r>
            <a:br>
              <a:rPr lang="en-US" u="sng" dirty="0" smtClean="0"/>
            </a:br>
            <a:r>
              <a:rPr lang="en-US" u="sng" dirty="0" smtClean="0">
                <a:solidFill>
                  <a:srgbClr val="FF0000"/>
                </a:solidFill>
              </a:rPr>
              <a:t>non-functional</a:t>
            </a:r>
            <a:r>
              <a:rPr lang="en-US" u="sng" dirty="0" smtClean="0"/>
              <a:t> characteristics of the system</a:t>
            </a:r>
            <a:r>
              <a:rPr lang="en-US" dirty="0" smtClean="0"/>
              <a:t>.</a:t>
            </a:r>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sz="2800" dirty="0"/>
              <a:t>Architectural design decisions</a:t>
            </a:r>
          </a:p>
        </p:txBody>
      </p:sp>
      <p:sp>
        <p:nvSpPr>
          <p:cNvPr id="59395" name="Rectangle 3"/>
          <p:cNvSpPr>
            <a:spLocks noGrp="1" noChangeArrowheads="1"/>
          </p:cNvSpPr>
          <p:nvPr>
            <p:ph idx="1"/>
          </p:nvPr>
        </p:nvSpPr>
        <p:spPr/>
        <p:txBody>
          <a:bodyPr/>
          <a:lstStyle/>
          <a:p>
            <a:r>
              <a:rPr lang="en-US" sz="2400" dirty="0"/>
              <a:t>Is there a </a:t>
            </a:r>
            <a:r>
              <a:rPr lang="en-US" sz="2400" u="sng" dirty="0"/>
              <a:t>generic application architecture </a:t>
            </a:r>
            <a:r>
              <a:rPr lang="en-US" sz="2400" dirty="0"/>
              <a:t>that can be used?</a:t>
            </a:r>
          </a:p>
          <a:p>
            <a:r>
              <a:rPr lang="en-US" sz="2400" dirty="0"/>
              <a:t>How will the system be </a:t>
            </a:r>
            <a:r>
              <a:rPr lang="en-US" sz="2400" u="sng" dirty="0"/>
              <a:t>distributed</a:t>
            </a:r>
            <a:r>
              <a:rPr lang="en-US" sz="2400" dirty="0"/>
              <a:t>?</a:t>
            </a:r>
          </a:p>
          <a:p>
            <a:r>
              <a:rPr lang="en-US" sz="2400" dirty="0"/>
              <a:t>What architectural </a:t>
            </a:r>
            <a:r>
              <a:rPr lang="en-US" sz="2400" u="sng" dirty="0"/>
              <a:t>styles</a:t>
            </a:r>
            <a:r>
              <a:rPr lang="en-US" sz="2400" dirty="0"/>
              <a:t> are appropriate?</a:t>
            </a:r>
          </a:p>
          <a:p>
            <a:r>
              <a:rPr lang="en-US" sz="2400" dirty="0"/>
              <a:t>What approach will be used to </a:t>
            </a:r>
            <a:r>
              <a:rPr lang="en-US" sz="2400" u="sng" dirty="0"/>
              <a:t>structure</a:t>
            </a:r>
            <a:r>
              <a:rPr lang="en-US" sz="2400" dirty="0"/>
              <a:t> the system?</a:t>
            </a:r>
          </a:p>
          <a:p>
            <a:r>
              <a:rPr lang="en-US" sz="2400" dirty="0"/>
              <a:t>How will the system be </a:t>
            </a:r>
            <a:r>
              <a:rPr lang="en-US" sz="2400" u="sng" dirty="0"/>
              <a:t>decomposed into modules</a:t>
            </a:r>
            <a:r>
              <a:rPr lang="en-US" sz="2400" dirty="0"/>
              <a:t>?</a:t>
            </a:r>
          </a:p>
          <a:p>
            <a:r>
              <a:rPr lang="en-US" sz="2400" dirty="0"/>
              <a:t>What </a:t>
            </a:r>
            <a:r>
              <a:rPr lang="en-US" sz="2400" u="sng" dirty="0"/>
              <a:t>control strategy </a:t>
            </a:r>
            <a:r>
              <a:rPr lang="en-US" sz="2400" dirty="0"/>
              <a:t>should be used?</a:t>
            </a:r>
          </a:p>
          <a:p>
            <a:r>
              <a:rPr lang="en-US" sz="2400" dirty="0"/>
              <a:t>How will the architectural design be </a:t>
            </a:r>
            <a:r>
              <a:rPr lang="en-US" sz="2400" u="sng" dirty="0"/>
              <a:t>evaluated</a:t>
            </a:r>
            <a:r>
              <a:rPr lang="en-US" sz="2400" dirty="0"/>
              <a:t>?</a:t>
            </a:r>
          </a:p>
          <a:p>
            <a:r>
              <a:rPr lang="en-US" sz="2400" dirty="0"/>
              <a:t>How should the architecture be </a:t>
            </a:r>
            <a:r>
              <a:rPr lang="en-US" sz="2400" u="sng" dirty="0"/>
              <a:t>documented</a:t>
            </a:r>
            <a:r>
              <a:rPr lang="en-US" sz="2400" dirty="0"/>
              <a:t>?</a:t>
            </a:r>
          </a:p>
        </p:txBody>
      </p:sp>
      <p:sp>
        <p:nvSpPr>
          <p:cNvPr id="4" name="Slide Number Placeholder 3"/>
          <p:cNvSpPr>
            <a:spLocks noGrp="1"/>
          </p:cNvSpPr>
          <p:nvPr>
            <p:ph type="sldNum" sz="quarter" idx="12"/>
          </p:nvPr>
        </p:nvSpPr>
        <p:spPr/>
        <p:txBody>
          <a:bodyPr/>
          <a:lstStyle/>
          <a:p>
            <a:fld id="{EC33B370-F672-B743-B3AF-248A63C17270}"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sz="2800" dirty="0"/>
              <a:t>Architecture reuse</a:t>
            </a:r>
          </a:p>
        </p:txBody>
      </p:sp>
      <p:sp>
        <p:nvSpPr>
          <p:cNvPr id="60419" name="Rectangle 3"/>
          <p:cNvSpPr>
            <a:spLocks noGrp="1" noChangeArrowheads="1"/>
          </p:cNvSpPr>
          <p:nvPr>
            <p:ph idx="1"/>
          </p:nvPr>
        </p:nvSpPr>
        <p:spPr/>
        <p:txBody>
          <a:bodyPr/>
          <a:lstStyle/>
          <a:p>
            <a:r>
              <a:rPr lang="en-US" dirty="0"/>
              <a:t>Systems in the same domain often have similar architectures that reflect domain concepts.</a:t>
            </a:r>
          </a:p>
          <a:p>
            <a:r>
              <a:rPr lang="en-US" dirty="0"/>
              <a:t>Application product lines are built around a core architecture with variants that satisfy particular customer requirements</a:t>
            </a:r>
            <a:r>
              <a:rPr lang="en-US" dirty="0" smtClean="0"/>
              <a:t>.</a:t>
            </a:r>
          </a:p>
          <a:p>
            <a:r>
              <a:rPr lang="en-US" dirty="0" smtClean="0"/>
              <a:t>The architecture of a system may be designed around one of more architectural patterns or ‘styles’. </a:t>
            </a:r>
          </a:p>
          <a:p>
            <a:pPr lvl="1"/>
            <a:r>
              <a:rPr lang="en-US" dirty="0" smtClean="0"/>
              <a:t>These capture the essence of an architecture and can be instantiated in different ways.</a:t>
            </a:r>
          </a:p>
          <a:p>
            <a:pPr lvl="1"/>
            <a:r>
              <a:rPr lang="en-US" dirty="0" smtClean="0"/>
              <a:t>Discussed later in this lecture.</a:t>
            </a:r>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81000" y="306388"/>
            <a:ext cx="8305800" cy="917575"/>
          </a:xfrm>
        </p:spPr>
        <p:txBody>
          <a:bodyPr/>
          <a:lstStyle/>
          <a:p>
            <a:r>
              <a:rPr lang="en-US" sz="2800" dirty="0"/>
              <a:t>Architecture and system </a:t>
            </a:r>
            <a:r>
              <a:rPr lang="en-US" sz="2800" dirty="0" smtClean="0"/>
              <a:t>characteristics</a:t>
            </a:r>
            <a:br>
              <a:rPr lang="en-US" sz="2800" dirty="0" smtClean="0"/>
            </a:br>
            <a:r>
              <a:rPr lang="en-US" sz="2000" dirty="0" smtClean="0"/>
              <a:t>(</a:t>
            </a:r>
            <a:r>
              <a:rPr lang="en-US" sz="2000" i="1" dirty="0" smtClean="0"/>
              <a:t>non-functional requirements </a:t>
            </a:r>
            <a:r>
              <a:rPr lang="en-US" sz="2000" dirty="0" smtClean="0"/>
              <a:t>)</a:t>
            </a:r>
            <a:endParaRPr lang="en-US" sz="2800" dirty="0"/>
          </a:p>
        </p:txBody>
      </p:sp>
      <p:sp>
        <p:nvSpPr>
          <p:cNvPr id="50179" name="Rectangle 3"/>
          <p:cNvSpPr>
            <a:spLocks noGrp="1" noChangeArrowheads="1"/>
          </p:cNvSpPr>
          <p:nvPr>
            <p:ph idx="1"/>
          </p:nvPr>
        </p:nvSpPr>
        <p:spPr>
          <a:xfrm>
            <a:off x="533400" y="1507839"/>
            <a:ext cx="8229600" cy="4976087"/>
          </a:xfrm>
        </p:spPr>
        <p:txBody>
          <a:bodyPr/>
          <a:lstStyle/>
          <a:p>
            <a:pPr>
              <a:lnSpc>
                <a:spcPct val="90000"/>
              </a:lnSpc>
            </a:pPr>
            <a:r>
              <a:rPr lang="en-US" sz="2400" dirty="0"/>
              <a:t>Performance</a:t>
            </a:r>
          </a:p>
          <a:p>
            <a:pPr lvl="1">
              <a:lnSpc>
                <a:spcPct val="90000"/>
              </a:lnSpc>
            </a:pPr>
            <a:r>
              <a:rPr lang="en-US" sz="2000" dirty="0" smtClean="0"/>
              <a:t>Localize </a:t>
            </a:r>
            <a:r>
              <a:rPr lang="en-US" sz="2000" dirty="0"/>
              <a:t>critical operations and </a:t>
            </a:r>
            <a:r>
              <a:rPr lang="en-US" sz="2000" dirty="0" smtClean="0"/>
              <a:t>minimize </a:t>
            </a:r>
            <a:r>
              <a:rPr lang="en-US" sz="2000" dirty="0"/>
              <a:t>communications. Use large rather than fine-grain components.</a:t>
            </a:r>
          </a:p>
          <a:p>
            <a:pPr>
              <a:lnSpc>
                <a:spcPct val="90000"/>
              </a:lnSpc>
            </a:pPr>
            <a:r>
              <a:rPr lang="en-US" sz="2400" dirty="0"/>
              <a:t>Security</a:t>
            </a:r>
          </a:p>
          <a:p>
            <a:pPr lvl="1">
              <a:lnSpc>
                <a:spcPct val="90000"/>
              </a:lnSpc>
            </a:pPr>
            <a:r>
              <a:rPr lang="en-US" sz="2000" dirty="0"/>
              <a:t>Use a layered architecture with critical assets in the inner layers.</a:t>
            </a:r>
          </a:p>
          <a:p>
            <a:pPr>
              <a:lnSpc>
                <a:spcPct val="90000"/>
              </a:lnSpc>
            </a:pPr>
            <a:r>
              <a:rPr lang="en-US" sz="2400" dirty="0"/>
              <a:t>Safety</a:t>
            </a:r>
          </a:p>
          <a:p>
            <a:pPr lvl="1">
              <a:lnSpc>
                <a:spcPct val="90000"/>
              </a:lnSpc>
            </a:pPr>
            <a:r>
              <a:rPr lang="en-US" sz="2000" dirty="0" smtClean="0"/>
              <a:t>Localize </a:t>
            </a:r>
            <a:r>
              <a:rPr lang="en-US" sz="2000" dirty="0"/>
              <a:t>safety-critical features in a small number </a:t>
            </a:r>
            <a:r>
              <a:rPr lang="en-US" sz="2000" dirty="0" smtClean="0"/>
              <a:t>of</a:t>
            </a:r>
            <a:br>
              <a:rPr lang="en-US" sz="2000" dirty="0" smtClean="0"/>
            </a:br>
            <a:r>
              <a:rPr lang="en-US" sz="2000" dirty="0" smtClean="0"/>
              <a:t>sub-systems</a:t>
            </a:r>
            <a:r>
              <a:rPr lang="en-US" sz="2000" dirty="0"/>
              <a:t>.</a:t>
            </a:r>
          </a:p>
          <a:p>
            <a:pPr>
              <a:lnSpc>
                <a:spcPct val="90000"/>
              </a:lnSpc>
            </a:pPr>
            <a:r>
              <a:rPr lang="en-US" sz="2400" dirty="0"/>
              <a:t>Availability</a:t>
            </a:r>
          </a:p>
          <a:p>
            <a:pPr lvl="1">
              <a:lnSpc>
                <a:spcPct val="90000"/>
              </a:lnSpc>
            </a:pPr>
            <a:r>
              <a:rPr lang="en-US" sz="2000" dirty="0"/>
              <a:t>Include redundant components and mechanisms for fault tolerance.</a:t>
            </a:r>
          </a:p>
          <a:p>
            <a:pPr>
              <a:lnSpc>
                <a:spcPct val="90000"/>
              </a:lnSpc>
            </a:pPr>
            <a:r>
              <a:rPr lang="en-US" sz="2400" dirty="0"/>
              <a:t>Maintainability</a:t>
            </a:r>
          </a:p>
          <a:p>
            <a:pPr lvl="1">
              <a:lnSpc>
                <a:spcPct val="90000"/>
              </a:lnSpc>
            </a:pPr>
            <a:r>
              <a:rPr lang="en-US" sz="2000" dirty="0"/>
              <a:t>Use fine-grain, replaceable components.</a:t>
            </a:r>
          </a:p>
        </p:txBody>
      </p:sp>
      <p:sp>
        <p:nvSpPr>
          <p:cNvPr id="4" name="Slide Number Placeholder 3"/>
          <p:cNvSpPr>
            <a:spLocks noGrp="1"/>
          </p:cNvSpPr>
          <p:nvPr>
            <p:ph type="sldNum" sz="quarter" idx="12"/>
          </p:nvPr>
        </p:nvSpPr>
        <p:spPr/>
        <p:txBody>
          <a:bodyPr/>
          <a:lstStyle/>
          <a:p>
            <a:fld id="{EC33B370-F672-B743-B3AF-248A63C17270}"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Architectural views</a:t>
            </a:r>
            <a:endParaRPr lang="en-US" sz="2800" dirty="0"/>
          </a:p>
        </p:txBody>
      </p:sp>
      <p:sp>
        <p:nvSpPr>
          <p:cNvPr id="3" name="Content Placeholder 2"/>
          <p:cNvSpPr>
            <a:spLocks noGrp="1"/>
          </p:cNvSpPr>
          <p:nvPr>
            <p:ph idx="1"/>
          </p:nvPr>
        </p:nvSpPr>
        <p:spPr>
          <a:xfrm>
            <a:off x="457200" y="1600200"/>
            <a:ext cx="8229600" cy="4756150"/>
          </a:xfrm>
        </p:spPr>
        <p:txBody>
          <a:bodyPr/>
          <a:lstStyle/>
          <a:p>
            <a:r>
              <a:rPr lang="en-US" dirty="0" smtClean="0"/>
              <a:t>What views or perspectives are useful when </a:t>
            </a:r>
            <a:r>
              <a:rPr lang="en-US" u="sng" dirty="0" smtClean="0"/>
              <a:t>designing and documenting a system’s architecture</a:t>
            </a:r>
            <a:r>
              <a:rPr lang="en-US" dirty="0" smtClean="0"/>
              <a:t>?</a:t>
            </a:r>
            <a:endParaRPr lang="en-GB" dirty="0" smtClean="0"/>
          </a:p>
          <a:p>
            <a:r>
              <a:rPr lang="en-US" dirty="0" smtClean="0"/>
              <a:t>What </a:t>
            </a:r>
            <a:r>
              <a:rPr lang="en-US" u="sng" dirty="0" smtClean="0"/>
              <a:t>notations should be used for describing </a:t>
            </a:r>
            <a:r>
              <a:rPr lang="en-US" dirty="0" smtClean="0"/>
              <a:t>architectural models?</a:t>
            </a:r>
          </a:p>
          <a:p>
            <a:r>
              <a:rPr lang="en-US" dirty="0" smtClean="0"/>
              <a:t>Each architectural model </a:t>
            </a:r>
            <a:r>
              <a:rPr lang="en-US" u="sng" dirty="0" smtClean="0"/>
              <a:t>only shows one view </a:t>
            </a:r>
            <a:r>
              <a:rPr lang="en-US" dirty="0" smtClean="0"/>
              <a:t>or perspective of the system. </a:t>
            </a:r>
          </a:p>
          <a:p>
            <a:pPr lvl="1"/>
            <a:r>
              <a:rPr lang="en-US" dirty="0" smtClean="0"/>
              <a:t>It might show how a system is decomposed into modules</a:t>
            </a:r>
          </a:p>
          <a:p>
            <a:pPr lvl="1"/>
            <a:r>
              <a:rPr lang="en-US" dirty="0" smtClean="0"/>
              <a:t>how the run-time processes interact</a:t>
            </a:r>
          </a:p>
          <a:p>
            <a:pPr lvl="1"/>
            <a:r>
              <a:rPr lang="en-US" dirty="0" smtClean="0"/>
              <a:t>or the different ways in which system components are distributed across a network. </a:t>
            </a:r>
          </a:p>
          <a:p>
            <a:pPr marL="457200" lvl="1" indent="0">
              <a:buNone/>
            </a:pPr>
            <a:r>
              <a:rPr lang="en-US" dirty="0" smtClean="0"/>
              <a:t>For both design and documentation, you usually need to present multiple views of the software architecture.</a:t>
            </a:r>
            <a:r>
              <a:rPr lang="en-GB" dirty="0" smtClean="0"/>
              <a:t> </a:t>
            </a:r>
          </a:p>
          <a:p>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rgbClr val="FF0000"/>
                </a:solidFill>
              </a:rPr>
              <a:t>4 + 1 </a:t>
            </a:r>
            <a:r>
              <a:rPr lang="en-US" sz="2800" dirty="0" smtClean="0"/>
              <a:t>view model of software architecture</a:t>
            </a:r>
            <a:endParaRPr lang="en-US" sz="2800" dirty="0"/>
          </a:p>
        </p:txBody>
      </p:sp>
      <p:sp>
        <p:nvSpPr>
          <p:cNvPr id="3" name="Content Placeholder 2"/>
          <p:cNvSpPr>
            <a:spLocks noGrp="1"/>
          </p:cNvSpPr>
          <p:nvPr>
            <p:ph idx="1"/>
          </p:nvPr>
        </p:nvSpPr>
        <p:spPr/>
        <p:txBody>
          <a:bodyPr/>
          <a:lstStyle/>
          <a:p>
            <a:r>
              <a:rPr lang="en-US" b="1" i="1" dirty="0" smtClean="0">
                <a:solidFill>
                  <a:schemeClr val="tx2">
                    <a:lumMod val="60000"/>
                    <a:lumOff val="40000"/>
                  </a:schemeClr>
                </a:solidFill>
              </a:rPr>
              <a:t>A logical view</a:t>
            </a:r>
            <a:r>
              <a:rPr lang="en-US" dirty="0" smtClean="0"/>
              <a:t>, which shows the key abstractions in the system as </a:t>
            </a:r>
            <a:r>
              <a:rPr lang="en-US" u="sng" dirty="0" smtClean="0"/>
              <a:t>objects or object classes</a:t>
            </a:r>
            <a:r>
              <a:rPr lang="en-US" dirty="0" smtClean="0"/>
              <a:t>. </a:t>
            </a:r>
            <a:endParaRPr lang="en-GB" dirty="0" smtClean="0"/>
          </a:p>
          <a:p>
            <a:r>
              <a:rPr lang="en-US" b="1" i="1" dirty="0" smtClean="0">
                <a:solidFill>
                  <a:schemeClr val="tx2">
                    <a:lumMod val="60000"/>
                    <a:lumOff val="40000"/>
                  </a:schemeClr>
                </a:solidFill>
              </a:rPr>
              <a:t>A process view</a:t>
            </a:r>
            <a:r>
              <a:rPr lang="en-US" dirty="0" smtClean="0"/>
              <a:t>, which shows how, </a:t>
            </a:r>
            <a:r>
              <a:rPr lang="en-US" u="sng" dirty="0" smtClean="0"/>
              <a:t>at run-time, the system is composed of interacting processes</a:t>
            </a:r>
            <a:r>
              <a:rPr lang="en-US" dirty="0" smtClean="0"/>
              <a:t>. </a:t>
            </a:r>
            <a:endParaRPr lang="en-GB" dirty="0" smtClean="0"/>
          </a:p>
          <a:p>
            <a:r>
              <a:rPr lang="en-US" b="1" i="1" dirty="0" smtClean="0">
                <a:solidFill>
                  <a:schemeClr val="tx2">
                    <a:lumMod val="60000"/>
                    <a:lumOff val="40000"/>
                  </a:schemeClr>
                </a:solidFill>
              </a:rPr>
              <a:t>A development </a:t>
            </a:r>
            <a:r>
              <a:rPr lang="en-US" dirty="0" smtClean="0"/>
              <a:t>view, which shows how the </a:t>
            </a:r>
            <a:r>
              <a:rPr lang="en-US" u="sng" dirty="0" smtClean="0"/>
              <a:t>software is decomposed for development</a:t>
            </a:r>
            <a:r>
              <a:rPr lang="en-US" dirty="0" smtClean="0"/>
              <a:t>.</a:t>
            </a:r>
            <a:endParaRPr lang="en-GB" dirty="0" smtClean="0"/>
          </a:p>
          <a:p>
            <a:r>
              <a:rPr lang="en-US" b="1" i="1" dirty="0" smtClean="0">
                <a:solidFill>
                  <a:schemeClr val="tx2">
                    <a:lumMod val="60000"/>
                    <a:lumOff val="40000"/>
                  </a:schemeClr>
                </a:solidFill>
              </a:rPr>
              <a:t>A physical view</a:t>
            </a:r>
            <a:r>
              <a:rPr lang="en-US" dirty="0" smtClean="0"/>
              <a:t>, which shows the system </a:t>
            </a:r>
            <a:r>
              <a:rPr lang="en-US" u="sng" dirty="0" smtClean="0"/>
              <a:t>hardware and how software components are distributed</a:t>
            </a:r>
            <a:r>
              <a:rPr lang="en-US" dirty="0" smtClean="0"/>
              <a:t> across the processors in the system.</a:t>
            </a:r>
          </a:p>
          <a:p>
            <a:r>
              <a:rPr lang="en-US" dirty="0" smtClean="0"/>
              <a:t>Related using use cases or scenarios (+1) </a:t>
            </a:r>
            <a:endParaRPr lang="en-GB" dirty="0" smtClean="0"/>
          </a:p>
          <a:p>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Architectural patterns</a:t>
            </a:r>
            <a:endParaRPr lang="en-US" sz="2800" dirty="0"/>
          </a:p>
        </p:txBody>
      </p:sp>
      <p:sp>
        <p:nvSpPr>
          <p:cNvPr id="3" name="Content Placeholder 2"/>
          <p:cNvSpPr>
            <a:spLocks noGrp="1"/>
          </p:cNvSpPr>
          <p:nvPr>
            <p:ph idx="1"/>
          </p:nvPr>
        </p:nvSpPr>
        <p:spPr/>
        <p:txBody>
          <a:bodyPr/>
          <a:lstStyle/>
          <a:p>
            <a:r>
              <a:rPr lang="en-US" dirty="0" smtClean="0"/>
              <a:t>Patterns are a means of representing, sharing and reusing knowledge.</a:t>
            </a:r>
          </a:p>
          <a:p>
            <a:r>
              <a:rPr lang="en-US" dirty="0" smtClean="0"/>
              <a:t>An architectural pattern is a stylized description of good design practice, which has been tried and tested in different environments.</a:t>
            </a:r>
          </a:p>
          <a:p>
            <a:r>
              <a:rPr lang="en-US" dirty="0" smtClean="0"/>
              <a:t>Patterns should include information about when they are and when the are not useful.</a:t>
            </a:r>
          </a:p>
          <a:p>
            <a:r>
              <a:rPr lang="en-US" dirty="0" smtClean="0"/>
              <a:t>Patterns may be represented using tabular and graphical descriptions.</a:t>
            </a:r>
          </a:p>
          <a:p>
            <a:pPr>
              <a:buNone/>
            </a:pPr>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55" y="274638"/>
            <a:ext cx="7584177" cy="1143000"/>
          </a:xfrm>
        </p:spPr>
        <p:txBody>
          <a:bodyPr/>
          <a:lstStyle/>
          <a:p>
            <a:r>
              <a:rPr lang="en-US" sz="2800" dirty="0" smtClean="0">
                <a:solidFill>
                  <a:schemeClr val="tx2">
                    <a:lumMod val="60000"/>
                    <a:lumOff val="40000"/>
                  </a:schemeClr>
                </a:solidFill>
              </a:rPr>
              <a:t>1)The Model-View-Controller (MVC) pattern</a:t>
            </a:r>
            <a:r>
              <a:rPr lang="en-GB" sz="2800" dirty="0" smtClean="0">
                <a:solidFill>
                  <a:schemeClr val="tx2">
                    <a:lumMod val="60000"/>
                    <a:lumOff val="40000"/>
                  </a:schemeClr>
                </a:solidFill>
              </a:rPr>
              <a:t> </a:t>
            </a:r>
            <a:endParaRPr lang="en-US" sz="2800" dirty="0">
              <a:solidFill>
                <a:schemeClr val="tx2">
                  <a:lumMod val="60000"/>
                  <a:lumOff val="40000"/>
                </a:schemeClr>
              </a:solidFill>
            </a:endParaRP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3924893252"/>
              </p:ext>
            </p:extLst>
          </p:nvPr>
        </p:nvGraphicFramePr>
        <p:xfrm>
          <a:off x="457200" y="1693404"/>
          <a:ext cx="8229600" cy="4210627"/>
        </p:xfrm>
        <a:graphic>
          <a:graphicData uri="http://schemas.openxmlformats.org/drawingml/2006/table">
            <a:tbl>
              <a:tblPr firstRow="1" bandRow="1">
                <a:tableStyleId>{5C22544A-7EE6-4342-B048-85BDC9FD1C3A}</a:tableStyleId>
              </a:tblPr>
              <a:tblGrid>
                <a:gridCol w="2001917"/>
                <a:gridCol w="6227683"/>
              </a:tblGrid>
              <a:tr h="429115">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Name</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MVC (Model-View-Controller</a:t>
                      </a:r>
                      <a:r>
                        <a:rPr lang="en-GB" sz="1400" b="1" dirty="0" smtClean="0">
                          <a:solidFill>
                            <a:srgbClr val="000000"/>
                          </a:solidFill>
                          <a:latin typeface="Helvetica"/>
                          <a:ea typeface="Times New Roman"/>
                          <a:cs typeface="Helvetica"/>
                        </a:rPr>
                        <a:t>)</a:t>
                      </a:r>
                      <a:endParaRPr lang="en-GB" sz="1400" b="1" dirty="0">
                        <a:solidFill>
                          <a:srgbClr val="000000"/>
                        </a:solidFill>
                        <a:latin typeface="Helvetica"/>
                        <a:ea typeface="Times New Roman"/>
                        <a:cs typeface="Helvetica"/>
                      </a:endParaRPr>
                    </a:p>
                  </a:txBody>
                  <a:tcPr marL="68580" marR="68580" marT="0" marB="0"/>
                </a:tc>
              </a:tr>
              <a:tr h="155202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Description</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Separates presentation and interaction from the system data. The system is structured into three logical components that interact with each other. The </a:t>
                      </a:r>
                      <a:r>
                        <a:rPr lang="en-GB" sz="1400" dirty="0">
                          <a:solidFill>
                            <a:srgbClr val="FF0000"/>
                          </a:solidFill>
                          <a:latin typeface="Helvetica"/>
                          <a:ea typeface="Times New Roman"/>
                          <a:cs typeface="Helvetica"/>
                        </a:rPr>
                        <a:t>Model component </a:t>
                      </a:r>
                      <a:r>
                        <a:rPr lang="en-GB" sz="1400" dirty="0">
                          <a:solidFill>
                            <a:srgbClr val="000000"/>
                          </a:solidFill>
                          <a:latin typeface="Helvetica"/>
                          <a:ea typeface="Times New Roman"/>
                          <a:cs typeface="Helvetica"/>
                        </a:rPr>
                        <a:t>manages the system data and associated operations on that data. The </a:t>
                      </a:r>
                      <a:r>
                        <a:rPr lang="en-GB" sz="1400" dirty="0">
                          <a:solidFill>
                            <a:srgbClr val="FF0000"/>
                          </a:solidFill>
                          <a:latin typeface="Helvetica"/>
                          <a:ea typeface="Times New Roman"/>
                          <a:cs typeface="Helvetica"/>
                        </a:rPr>
                        <a:t>View component </a:t>
                      </a:r>
                      <a:r>
                        <a:rPr lang="en-GB" sz="1400" dirty="0">
                          <a:solidFill>
                            <a:srgbClr val="000000"/>
                          </a:solidFill>
                          <a:latin typeface="Helvetica"/>
                          <a:ea typeface="Times New Roman"/>
                          <a:cs typeface="Helvetica"/>
                        </a:rPr>
                        <a:t>defines and manages how the data is presented to the user. The </a:t>
                      </a:r>
                      <a:r>
                        <a:rPr lang="en-GB" sz="1400" dirty="0">
                          <a:solidFill>
                            <a:srgbClr val="FF0000"/>
                          </a:solidFill>
                          <a:latin typeface="Helvetica"/>
                          <a:ea typeface="Times New Roman"/>
                          <a:cs typeface="Helvetica"/>
                        </a:rPr>
                        <a:t>Controller component </a:t>
                      </a:r>
                      <a:r>
                        <a:rPr lang="en-GB" sz="1400" dirty="0">
                          <a:solidFill>
                            <a:srgbClr val="000000"/>
                          </a:solidFill>
                          <a:latin typeface="Helvetica"/>
                          <a:ea typeface="Times New Roman"/>
                          <a:cs typeface="Helvetica"/>
                        </a:rPr>
                        <a:t>manages user interaction (e.g., key presses, mouse clicks, etc.) and passes these interactions to the View and the Model. See Figure 6.3.</a:t>
                      </a:r>
                    </a:p>
                  </a:txBody>
                  <a:tcPr marL="68580" marR="68580" marT="0" marB="0"/>
                </a:tc>
              </a:tr>
              <a:tr h="449594">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Example</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Figure 6.4 shows the architecture of a web-based application system organized using the MVC pattern.</a:t>
                      </a:r>
                    </a:p>
                  </a:txBody>
                  <a:tcPr marL="68580" marR="68580" marT="0" marB="0"/>
                </a:tc>
              </a:tr>
              <a:tr h="665152">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Used when there are multiple ways to view and interact with data. Also used when the future requirements for interaction and presentation of data are unknown. </a:t>
                      </a:r>
                    </a:p>
                  </a:txBody>
                  <a:tcPr marL="68580" marR="68580" marT="0" marB="0"/>
                </a:tc>
              </a:tr>
              <a:tr h="665152">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Allows the data to change independently of its representation and vice versa. Supports presentation of the same data in different ways with changes made in one representation shown in all of them. </a:t>
                      </a:r>
                    </a:p>
                  </a:txBody>
                  <a:tcPr marL="68580" marR="68580" marT="0" marB="0"/>
                </a:tc>
              </a:tr>
              <a:tr h="449594">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Disadvantages</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Can involve additional code and code complexity when the data model and interactions are simple</a:t>
                      </a:r>
                      <a:r>
                        <a:rPr lang="en-GB" sz="1400" dirty="0" smtClean="0">
                          <a:solidFill>
                            <a:srgbClr val="000000"/>
                          </a:solidFill>
                          <a:latin typeface="Helvetica"/>
                          <a:ea typeface="Times New Roman"/>
                          <a:cs typeface="Helvetica"/>
                        </a:rPr>
                        <a:t>.</a:t>
                      </a:r>
                      <a:endParaRPr lang="en-GB" sz="1400" dirty="0">
                        <a:solidFill>
                          <a:srgbClr val="000000"/>
                        </a:solidFill>
                        <a:latin typeface="Helvetica"/>
                        <a:ea typeface="Times New Roman"/>
                        <a:cs typeface="Helvetica"/>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EC33B370-F672-B743-B3AF-248A63C17270}" type="slidenum">
              <a:rPr lang="en-US" smtClean="0"/>
              <a:pPr/>
              <a:t>18</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organization of the Model-View-Controller</a:t>
            </a:r>
            <a:r>
              <a:rPr lang="en-GB" dirty="0" smtClean="0"/>
              <a:t> </a:t>
            </a:r>
            <a:endParaRPr lang="en-US" dirty="0"/>
          </a:p>
        </p:txBody>
      </p:sp>
      <p:pic>
        <p:nvPicPr>
          <p:cNvPr id="16386" name="Picture 2" descr="6"/>
          <p:cNvPicPr>
            <a:picLocks noChangeAspect="1" noChangeArrowheads="1"/>
          </p:cNvPicPr>
          <p:nvPr/>
        </p:nvPicPr>
        <p:blipFill>
          <a:blip r:embed="rId2"/>
          <a:srcRect t="-10443" b="-8620"/>
          <a:stretch>
            <a:fillRect/>
          </a:stretch>
        </p:blipFill>
        <p:spPr bwMode="auto">
          <a:xfrm>
            <a:off x="2063367" y="1952625"/>
            <a:ext cx="4819650" cy="375920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EC33B370-F672-B743-B3AF-248A63C17270}"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Topics covered</a:t>
            </a:r>
            <a:endParaRPr lang="en-US" sz="2800" dirty="0"/>
          </a:p>
        </p:txBody>
      </p:sp>
      <p:sp>
        <p:nvSpPr>
          <p:cNvPr id="3" name="Content Placeholder 2"/>
          <p:cNvSpPr>
            <a:spLocks noGrp="1"/>
          </p:cNvSpPr>
          <p:nvPr>
            <p:ph idx="1"/>
          </p:nvPr>
        </p:nvSpPr>
        <p:spPr/>
        <p:txBody>
          <a:bodyPr/>
          <a:lstStyle/>
          <a:p>
            <a:r>
              <a:rPr lang="en-US" dirty="0" smtClean="0"/>
              <a:t>Architectural design decisions</a:t>
            </a:r>
            <a:endParaRPr lang="en-GB" dirty="0" smtClean="0"/>
          </a:p>
          <a:p>
            <a:r>
              <a:rPr lang="en-US" dirty="0" smtClean="0"/>
              <a:t>Architectural views</a:t>
            </a:r>
            <a:endParaRPr lang="en-GB" dirty="0" smtClean="0"/>
          </a:p>
          <a:p>
            <a:r>
              <a:rPr lang="en-US" dirty="0" smtClean="0"/>
              <a:t>Architectural patterns</a:t>
            </a:r>
            <a:endParaRPr lang="en-GB" dirty="0" smtClean="0"/>
          </a:p>
          <a:p>
            <a:r>
              <a:rPr lang="en-US" dirty="0" smtClean="0"/>
              <a:t>Application architectures</a:t>
            </a:r>
            <a:endParaRPr lang="en-GB" dirty="0" smtClean="0"/>
          </a:p>
          <a:p>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application architecture using the MVC pattern</a:t>
            </a:r>
            <a:r>
              <a:rPr lang="en-GB" dirty="0" smtClean="0"/>
              <a:t> </a:t>
            </a:r>
            <a:endParaRPr lang="en-US" dirty="0"/>
          </a:p>
        </p:txBody>
      </p:sp>
      <p:pic>
        <p:nvPicPr>
          <p:cNvPr id="17410" name="Picture 2" descr="6"/>
          <p:cNvPicPr>
            <a:picLocks noChangeAspect="1" noChangeArrowheads="1"/>
          </p:cNvPicPr>
          <p:nvPr/>
        </p:nvPicPr>
        <p:blipFill>
          <a:blip r:embed="rId2"/>
          <a:srcRect b="-8466"/>
          <a:stretch>
            <a:fillRect/>
          </a:stretch>
        </p:blipFill>
        <p:spPr bwMode="auto">
          <a:xfrm>
            <a:off x="2166591" y="1828800"/>
            <a:ext cx="4565650" cy="4194175"/>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EC33B370-F672-B743-B3AF-248A63C17270}"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p:spPr>
        <p:txBody>
          <a:bodyPr lIns="90487" tIns="44450" rIns="90487" bIns="44450"/>
          <a:lstStyle/>
          <a:p>
            <a:r>
              <a:rPr lang="en-GB" dirty="0" smtClean="0"/>
              <a:t>Layered architecture</a:t>
            </a:r>
            <a:endParaRPr lang="en-GB" dirty="0"/>
          </a:p>
        </p:txBody>
      </p:sp>
      <p:sp>
        <p:nvSpPr>
          <p:cNvPr id="19459" name="Rectangle 3"/>
          <p:cNvSpPr>
            <a:spLocks noGrp="1" noChangeArrowheads="1"/>
          </p:cNvSpPr>
          <p:nvPr>
            <p:ph idx="1"/>
          </p:nvPr>
        </p:nvSpPr>
        <p:spPr>
          <a:noFill/>
          <a:ln/>
        </p:spPr>
        <p:txBody>
          <a:bodyPr lIns="90487" tIns="44450" rIns="90487" bIns="44450"/>
          <a:lstStyle/>
          <a:p>
            <a:r>
              <a:rPr lang="en-GB" sz="2400" dirty="0"/>
              <a:t>Used to model the interfacing of sub-systems.</a:t>
            </a:r>
          </a:p>
          <a:p>
            <a:r>
              <a:rPr lang="en-GB" sz="2400" dirty="0"/>
              <a:t>Organises the system into a set of layers (or abstract machines) each of which provide a set of services.</a:t>
            </a:r>
          </a:p>
          <a:p>
            <a:r>
              <a:rPr lang="en-GB" sz="2400" dirty="0"/>
              <a:t>Supports the incremental development of sub-systems in different layers. When a layer interface changes, only the adjacent layer is affected.</a:t>
            </a:r>
          </a:p>
          <a:p>
            <a:r>
              <a:rPr lang="en-GB" sz="2400" dirty="0"/>
              <a:t>However, often artificial to structure systems in this way.</a:t>
            </a:r>
          </a:p>
        </p:txBody>
      </p:sp>
      <p:sp>
        <p:nvSpPr>
          <p:cNvPr id="4" name="Slide Number Placeholder 3"/>
          <p:cNvSpPr>
            <a:spLocks noGrp="1"/>
          </p:cNvSpPr>
          <p:nvPr>
            <p:ph type="sldNum" sz="quarter" idx="12"/>
          </p:nvPr>
        </p:nvSpPr>
        <p:spPr/>
        <p:txBody>
          <a:bodyPr/>
          <a:lstStyle/>
          <a:p>
            <a:fld id="{EC33B370-F672-B743-B3AF-248A63C17270}" type="slidenum">
              <a:rPr lang="en-US" smtClean="0"/>
              <a:pPr/>
              <a:t>21</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60000"/>
                    <a:lumOff val="40000"/>
                  </a:schemeClr>
                </a:solidFill>
              </a:rPr>
              <a:t>2) The Layered architecture pattern</a:t>
            </a:r>
            <a:r>
              <a:rPr lang="en-GB" dirty="0" smtClean="0">
                <a:solidFill>
                  <a:schemeClr val="tx2">
                    <a:lumMod val="60000"/>
                    <a:lumOff val="40000"/>
                  </a:schemeClr>
                </a:solidFill>
              </a:rPr>
              <a:t> </a:t>
            </a:r>
            <a:endParaRPr lang="en-US" dirty="0">
              <a:solidFill>
                <a:schemeClr val="tx2">
                  <a:lumMod val="60000"/>
                  <a:lumOff val="40000"/>
                </a:schemeClr>
              </a:solidFill>
            </a:endParaRP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3620641612"/>
              </p:ext>
            </p:extLst>
          </p:nvPr>
        </p:nvGraphicFramePr>
        <p:xfrm>
          <a:off x="1024689" y="1621197"/>
          <a:ext cx="7190386" cy="4638040"/>
        </p:xfrm>
        <a:graphic>
          <a:graphicData uri="http://schemas.openxmlformats.org/drawingml/2006/table">
            <a:tbl>
              <a:tblPr firstRow="1" bandRow="1">
                <a:tableStyleId>{5C22544A-7EE6-4342-B048-85BDC9FD1C3A}</a:tableStyleId>
              </a:tblPr>
              <a:tblGrid>
                <a:gridCol w="1961618"/>
                <a:gridCol w="5228768"/>
              </a:tblGrid>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Name</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Layered </a:t>
                      </a:r>
                      <a:r>
                        <a:rPr lang="en-GB" sz="1400" b="1" dirty="0" smtClean="0">
                          <a:solidFill>
                            <a:srgbClr val="000000"/>
                          </a:solidFill>
                          <a:latin typeface="Helvetica"/>
                          <a:ea typeface="Times New Roman"/>
                          <a:cs typeface="Helvetica"/>
                        </a:rPr>
                        <a:t>architecture</a:t>
                      </a:r>
                      <a:endParaRPr lang="en-GB" sz="1400" b="1" dirty="0">
                        <a:solidFill>
                          <a:srgbClr val="000000"/>
                        </a:solidFill>
                        <a:latin typeface="Helvetica"/>
                        <a:ea typeface="Times New Roman"/>
                        <a:cs typeface="Helvetica"/>
                      </a:endParaRPr>
                    </a:p>
                  </a:txBody>
                  <a:tcPr marL="68580" marR="68580" marT="0" marB="0"/>
                </a:tc>
              </a:tr>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Description</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Organizes the system into layers with related functionality associated with each layer. A layer provides services to the layer above it so the lowest-level layers represent core services that are likely to be used throughout the system. See Figure 6.6.</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Example</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A layered model of a system for sharing copyright documents held in different libraries, as shown in Figure 6.7.</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Used when building new facilities on top of existing systems; when the development is spread across several teams with each team responsibility for a layer of functionality; when there is a requirement for multi-level security.</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Allows replacement of entire layers so long as the interface is maintained. Redundant facilities (e.g., authentication) can be provided in each layer to increase the dependability of the system.</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Disadvantages</a:t>
                      </a:r>
                    </a:p>
                  </a:txBody>
                  <a:tcPr marL="68580" marR="68580" marT="0" marB="0"/>
                </a:tc>
                <a:tc>
                  <a:txBody>
                    <a:bodyPr/>
                    <a:lstStyle/>
                    <a:p>
                      <a:pPr algn="l">
                        <a:spcAft>
                          <a:spcPts val="0"/>
                        </a:spcAft>
                        <a:tabLst>
                          <a:tab pos="342900" algn="l"/>
                          <a:tab pos="685800" algn="l"/>
                          <a:tab pos="1028700" algn="l"/>
                        </a:tabLst>
                      </a:pPr>
                      <a:r>
                        <a:rPr lang="en-GB" sz="1400" dirty="0">
                          <a:solidFill>
                            <a:srgbClr val="000000"/>
                          </a:solidFill>
                          <a:latin typeface="Helvetica"/>
                          <a:ea typeface="Times New Roman"/>
                          <a:cs typeface="Helvetica"/>
                        </a:rPr>
                        <a:t>In practice, providing a </a:t>
                      </a:r>
                      <a:r>
                        <a:rPr lang="en-GB" sz="1400" dirty="0">
                          <a:solidFill>
                            <a:srgbClr val="FF0000"/>
                          </a:solidFill>
                          <a:latin typeface="Helvetica"/>
                          <a:ea typeface="Times New Roman"/>
                          <a:cs typeface="Helvetica"/>
                        </a:rPr>
                        <a:t>clean separation between </a:t>
                      </a:r>
                      <a:r>
                        <a:rPr lang="en-GB" sz="1400" dirty="0">
                          <a:solidFill>
                            <a:srgbClr val="000000"/>
                          </a:solidFill>
                          <a:latin typeface="Helvetica"/>
                          <a:ea typeface="Times New Roman"/>
                          <a:cs typeface="Helvetica"/>
                        </a:rPr>
                        <a:t>layers is often difficult and a high-level layer may have to interact directly with lower-level layers rather than through the layer immediately below it. </a:t>
                      </a:r>
                      <a:r>
                        <a:rPr lang="en-GB" sz="1400" dirty="0">
                          <a:solidFill>
                            <a:srgbClr val="FF0000"/>
                          </a:solidFill>
                          <a:latin typeface="Helvetica"/>
                          <a:ea typeface="Times New Roman"/>
                          <a:cs typeface="Helvetica"/>
                        </a:rPr>
                        <a:t>Performance</a:t>
                      </a:r>
                      <a:r>
                        <a:rPr lang="en-GB" sz="1400" dirty="0">
                          <a:solidFill>
                            <a:srgbClr val="000000"/>
                          </a:solidFill>
                          <a:latin typeface="Helvetica"/>
                          <a:ea typeface="Times New Roman"/>
                          <a:cs typeface="Helvetica"/>
                        </a:rPr>
                        <a:t> can be a problem because of multiple levels of interpretation of a service request as it is processed at each layer</a:t>
                      </a:r>
                      <a:r>
                        <a:rPr lang="en-GB" sz="1400" dirty="0" smtClean="0">
                          <a:solidFill>
                            <a:srgbClr val="000000"/>
                          </a:solidFill>
                          <a:latin typeface="Helvetica"/>
                          <a:ea typeface="Times New Roman"/>
                          <a:cs typeface="Helvetica"/>
                        </a:rPr>
                        <a:t>.</a:t>
                      </a:r>
                      <a:endParaRPr lang="en-GB" sz="1400" dirty="0">
                        <a:solidFill>
                          <a:srgbClr val="000000"/>
                        </a:solidFill>
                        <a:latin typeface="Helvetica"/>
                        <a:ea typeface="Times New Roman"/>
                        <a:cs typeface="Helvetica"/>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EC33B370-F672-B743-B3AF-248A63C17270}" type="slidenum">
              <a:rPr lang="en-US" smtClean="0"/>
              <a:pPr/>
              <a:t>22</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generic layered architecture</a:t>
            </a:r>
            <a:r>
              <a:rPr lang="en-GB" dirty="0" smtClean="0"/>
              <a:t> </a:t>
            </a:r>
            <a:endParaRPr lang="en-US" dirty="0"/>
          </a:p>
        </p:txBody>
      </p:sp>
      <p:pic>
        <p:nvPicPr>
          <p:cNvPr id="4" name="Content Placeholder 3" descr="6.6 LayeredArch.eps"/>
          <p:cNvPicPr>
            <a:picLocks noGrp="1" noChangeAspect="1"/>
          </p:cNvPicPr>
          <p:nvPr>
            <p:ph idx="1"/>
          </p:nvPr>
        </p:nvPicPr>
        <p:blipFill>
          <a:blip r:embed="rId2"/>
          <a:srcRect l="-16082" r="-16082"/>
          <a:stretch>
            <a:fillRect/>
          </a:stretch>
        </p:blipFill>
        <p:spPr>
          <a:xfrm>
            <a:off x="740945" y="1600200"/>
            <a:ext cx="7271456" cy="3999021"/>
          </a:xfrm>
        </p:spPr>
      </p:pic>
      <p:sp>
        <p:nvSpPr>
          <p:cNvPr id="5" name="Slide Number Placeholder 4"/>
          <p:cNvSpPr>
            <a:spLocks noGrp="1"/>
          </p:cNvSpPr>
          <p:nvPr>
            <p:ph type="sldNum" sz="quarter" idx="12"/>
          </p:nvPr>
        </p:nvSpPr>
        <p:spPr/>
        <p:txBody>
          <a:bodyPr/>
          <a:lstStyle/>
          <a:p>
            <a:fld id="{EC33B370-F672-B743-B3AF-248A63C17270}" type="slidenum">
              <a:rPr lang="en-US" smtClean="0"/>
              <a:pPr/>
              <a:t>23</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architecture of the LIBSYS system</a:t>
            </a:r>
            <a:r>
              <a:rPr lang="en-GB" dirty="0" smtClean="0"/>
              <a:t> </a:t>
            </a:r>
            <a:endParaRPr lang="en-US" dirty="0"/>
          </a:p>
        </p:txBody>
      </p:sp>
      <p:pic>
        <p:nvPicPr>
          <p:cNvPr id="4" name="Content Placeholder 3" descr="6.7 LIBSYSArch.eps"/>
          <p:cNvPicPr>
            <a:picLocks noGrp="1" noChangeAspect="1"/>
          </p:cNvPicPr>
          <p:nvPr>
            <p:ph idx="1"/>
          </p:nvPr>
        </p:nvPicPr>
        <p:blipFill>
          <a:blip r:embed="rId2"/>
          <a:srcRect l="-24079" r="-24079"/>
          <a:stretch>
            <a:fillRect/>
          </a:stretch>
        </p:blipFill>
        <p:spPr/>
      </p:pic>
      <p:sp>
        <p:nvSpPr>
          <p:cNvPr id="5" name="Slide Number Placeholder 4"/>
          <p:cNvSpPr>
            <a:spLocks noGrp="1"/>
          </p:cNvSpPr>
          <p:nvPr>
            <p:ph type="sldNum" sz="quarter" idx="12"/>
          </p:nvPr>
        </p:nvSpPr>
        <p:spPr/>
        <p:txBody>
          <a:bodyPr/>
          <a:lstStyle/>
          <a:p>
            <a:fld id="{EC33B370-F672-B743-B3AF-248A63C17270}" type="slidenum">
              <a:rPr lang="en-US" smtClean="0"/>
              <a:pPr/>
              <a:t>24</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a:xfrm>
            <a:off x="457200" y="1546160"/>
            <a:ext cx="8229600" cy="4525963"/>
          </a:xfrm>
        </p:spPr>
        <p:txBody>
          <a:bodyPr/>
          <a:lstStyle/>
          <a:p>
            <a:r>
              <a:rPr lang="en-US" dirty="0" smtClean="0"/>
              <a:t>A software architecture is a description of how a software system is organized. </a:t>
            </a:r>
            <a:endParaRPr lang="en-GB" dirty="0" smtClean="0"/>
          </a:p>
          <a:p>
            <a:r>
              <a:rPr lang="en-US" dirty="0" smtClean="0"/>
              <a:t>Architectural design decisions include decisions on the type of application, the distribution of the system, the architectural styles to be used.</a:t>
            </a:r>
            <a:endParaRPr lang="en-GB" dirty="0" smtClean="0"/>
          </a:p>
          <a:p>
            <a:r>
              <a:rPr lang="en-US" dirty="0" smtClean="0"/>
              <a:t>Architectures may be documented from several different perspectives or views such as a conceptual view, a logical view, a process view, and a development view.</a:t>
            </a:r>
            <a:endParaRPr lang="en-GB" dirty="0" smtClean="0"/>
          </a:p>
          <a:p>
            <a:r>
              <a:rPr lang="en-US" dirty="0" smtClean="0"/>
              <a:t>Architectural patterns are a means of reusing knowledge about generic system architectures. They describe the architecture, explain when it may be used and describe its advantages and disadvantages.</a:t>
            </a:r>
            <a:endParaRPr lang="en-GB" dirty="0" smtClean="0"/>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6 – Architectural Design</a:t>
            </a:r>
            <a:endParaRPr lang="en-US" dirty="0"/>
          </a:p>
        </p:txBody>
      </p:sp>
      <p:sp>
        <p:nvSpPr>
          <p:cNvPr id="3" name="Subtitle 2"/>
          <p:cNvSpPr>
            <a:spLocks noGrp="1"/>
          </p:cNvSpPr>
          <p:nvPr>
            <p:ph type="subTitle" idx="1"/>
          </p:nvPr>
        </p:nvSpPr>
        <p:spPr/>
        <p:txBody>
          <a:bodyPr/>
          <a:lstStyle/>
          <a:p>
            <a:r>
              <a:rPr lang="en-US" dirty="0" smtClean="0"/>
              <a:t>Lecture 2</a:t>
            </a:r>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26</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a:ln/>
        </p:spPr>
        <p:txBody>
          <a:bodyPr lIns="90487" tIns="44450" rIns="90487" bIns="44450"/>
          <a:lstStyle/>
          <a:p>
            <a:r>
              <a:rPr lang="en-GB" dirty="0" smtClean="0">
                <a:solidFill>
                  <a:schemeClr val="tx2">
                    <a:lumMod val="60000"/>
                    <a:lumOff val="40000"/>
                  </a:schemeClr>
                </a:solidFill>
              </a:rPr>
              <a:t>3) Repository architecture</a:t>
            </a:r>
            <a:endParaRPr lang="en-GB" dirty="0">
              <a:solidFill>
                <a:schemeClr val="tx2">
                  <a:lumMod val="60000"/>
                  <a:lumOff val="40000"/>
                </a:schemeClr>
              </a:solidFill>
            </a:endParaRPr>
          </a:p>
        </p:txBody>
      </p:sp>
      <p:sp>
        <p:nvSpPr>
          <p:cNvPr id="13315" name="Rectangle 3"/>
          <p:cNvSpPr>
            <a:spLocks noGrp="1" noChangeArrowheads="1"/>
          </p:cNvSpPr>
          <p:nvPr>
            <p:ph idx="1"/>
          </p:nvPr>
        </p:nvSpPr>
        <p:spPr>
          <a:noFill/>
          <a:ln/>
        </p:spPr>
        <p:txBody>
          <a:bodyPr lIns="90487" tIns="44450" rIns="90487" bIns="44450"/>
          <a:lstStyle/>
          <a:p>
            <a:pPr>
              <a:lnSpc>
                <a:spcPct val="90000"/>
              </a:lnSpc>
            </a:pPr>
            <a:r>
              <a:rPr lang="en-GB" dirty="0"/>
              <a:t>Sub-systems must exchange data. This may be done in two ways:</a:t>
            </a:r>
          </a:p>
          <a:p>
            <a:pPr lvl="1">
              <a:lnSpc>
                <a:spcPct val="90000"/>
              </a:lnSpc>
            </a:pPr>
            <a:r>
              <a:rPr lang="en-GB" dirty="0"/>
              <a:t>Shared data is held in a central database or repository and may be accessed by all sub-systems;</a:t>
            </a:r>
          </a:p>
          <a:p>
            <a:pPr lvl="1">
              <a:lnSpc>
                <a:spcPct val="90000"/>
              </a:lnSpc>
            </a:pPr>
            <a:r>
              <a:rPr lang="en-GB" dirty="0"/>
              <a:t>Each sub-system maintains its own database and passes data explicitly to other sub-systems.</a:t>
            </a:r>
          </a:p>
          <a:p>
            <a:pPr>
              <a:lnSpc>
                <a:spcPct val="90000"/>
              </a:lnSpc>
            </a:pPr>
            <a:r>
              <a:rPr lang="en-GB" dirty="0"/>
              <a:t>When large amounts of data are to be shared, the repository model of sharing </a:t>
            </a:r>
            <a:r>
              <a:rPr lang="en-GB" dirty="0" smtClean="0"/>
              <a:t>is the </a:t>
            </a:r>
            <a:r>
              <a:rPr lang="en-GB" dirty="0"/>
              <a:t>most commonly </a:t>
            </a:r>
            <a:r>
              <a:rPr lang="en-GB" dirty="0" smtClean="0"/>
              <a:t>used. It is an efficient </a:t>
            </a:r>
            <a:r>
              <a:rPr lang="en-GB" u="sng" dirty="0" smtClean="0"/>
              <a:t>data sharing </a:t>
            </a:r>
            <a:r>
              <a:rPr lang="en-GB" dirty="0" smtClean="0"/>
              <a:t>mechanism.</a:t>
            </a:r>
            <a:endParaRPr lang="en-GB"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27</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Repository pattern</a:t>
            </a:r>
            <a:r>
              <a:rPr lang="en-GB" dirty="0" smtClean="0"/>
              <a:t> </a:t>
            </a:r>
            <a:endParaRPr lang="en-US" dirty="0"/>
          </a:p>
        </p:txBody>
      </p:sp>
      <p:graphicFrame>
        <p:nvGraphicFramePr>
          <p:cNvPr id="4" name="Content Placeholder 3"/>
          <p:cNvGraphicFramePr>
            <a:graphicFrameLocks noGrp="1"/>
          </p:cNvGraphicFramePr>
          <p:nvPr>
            <p:ph idx="1"/>
          </p:nvPr>
        </p:nvGraphicFramePr>
        <p:xfrm>
          <a:off x="1213851" y="1417638"/>
          <a:ext cx="6595874" cy="5064760"/>
        </p:xfrm>
        <a:graphic>
          <a:graphicData uri="http://schemas.openxmlformats.org/drawingml/2006/table">
            <a:tbl>
              <a:tblPr firstRow="1" bandRow="1">
                <a:tableStyleId>{5C22544A-7EE6-4342-B048-85BDC9FD1C3A}</a:tableStyleId>
              </a:tblPr>
              <a:tblGrid>
                <a:gridCol w="1550354"/>
                <a:gridCol w="5045520"/>
              </a:tblGrid>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Name</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Repository</a:t>
                      </a:r>
                      <a:r>
                        <a:rPr lang="en-GB" sz="1400" b="1" dirty="0" smtClean="0">
                          <a:solidFill>
                            <a:srgbClr val="000000"/>
                          </a:solidFill>
                          <a:latin typeface="Helvetica"/>
                          <a:ea typeface="Times New Roman"/>
                          <a:cs typeface="Helvetica"/>
                        </a:rPr>
                        <a:t> </a:t>
                      </a:r>
                      <a:endParaRPr lang="en-GB" sz="1400" b="1" dirty="0">
                        <a:solidFill>
                          <a:srgbClr val="000000"/>
                        </a:solidFill>
                        <a:latin typeface="Helvetica"/>
                        <a:ea typeface="Times New Roman"/>
                        <a:cs typeface="Helvetica"/>
                      </a:endParaRPr>
                    </a:p>
                  </a:txBody>
                  <a:tcPr marL="68580" marR="68580" marT="0" marB="0"/>
                </a:tc>
              </a:tr>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Description</a:t>
                      </a:r>
                      <a:endParaRPr lang="en-GB" sz="1400"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All data in a system is managed in a central repository that is accessible to all system components. Components do not interact directly, only through the repository. </a:t>
                      </a:r>
                    </a:p>
                  </a:txBody>
                  <a:tcPr marL="68580" marR="68580" marT="0" marB="0"/>
                </a:tc>
              </a:tr>
              <a:tr h="370840">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Example</a:t>
                      </a:r>
                      <a:endParaRPr lang="en-GB" sz="1400"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Figure 6.9 is an example of an IDE where the components use a repository of system design information. Each software tool generates information which is then available for use by other tools.</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You should use this pattern when you have a system in which </a:t>
                      </a:r>
                      <a:r>
                        <a:rPr lang="en-GB" sz="1400" dirty="0">
                          <a:solidFill>
                            <a:srgbClr val="FF0000"/>
                          </a:solidFill>
                          <a:latin typeface="Helvetica"/>
                          <a:ea typeface="Times New Roman"/>
                          <a:cs typeface="Helvetica"/>
                        </a:rPr>
                        <a:t>large volumes of information are generated that has to be stored for a long time</a:t>
                      </a:r>
                      <a:r>
                        <a:rPr lang="en-GB" sz="1400" dirty="0">
                          <a:solidFill>
                            <a:srgbClr val="000000"/>
                          </a:solidFill>
                          <a:latin typeface="Helvetica"/>
                          <a:ea typeface="Times New Roman"/>
                          <a:cs typeface="Helvetica"/>
                        </a:rPr>
                        <a:t>. You may also use it in data-driven systems where the inclusion of data in the repository triggers an action or tool.</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FF0000"/>
                          </a:solidFill>
                          <a:latin typeface="Helvetica"/>
                          <a:ea typeface="Times New Roman"/>
                          <a:cs typeface="Helvetica"/>
                        </a:rPr>
                        <a:t>Components can be independent</a:t>
                      </a:r>
                      <a:r>
                        <a:rPr lang="en-GB" sz="1400" dirty="0">
                          <a:solidFill>
                            <a:srgbClr val="000000"/>
                          </a:solidFill>
                          <a:latin typeface="Helvetica"/>
                          <a:ea typeface="Times New Roman"/>
                          <a:cs typeface="Helvetica"/>
                        </a:rPr>
                        <a:t>—they do not need to know of the existence of other components. Changes made by one component can be propagated to all components. All data can be managed consistently (e.g., backups done at the same time) as it is all in one place. </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Disadvantages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The </a:t>
                      </a:r>
                      <a:r>
                        <a:rPr lang="en-GB" sz="1400" dirty="0">
                          <a:solidFill>
                            <a:srgbClr val="FF0000"/>
                          </a:solidFill>
                          <a:latin typeface="Helvetica"/>
                          <a:ea typeface="Times New Roman"/>
                          <a:cs typeface="Helvetica"/>
                        </a:rPr>
                        <a:t>repository is a single point of failure </a:t>
                      </a:r>
                      <a:r>
                        <a:rPr lang="en-GB" sz="1400" dirty="0">
                          <a:solidFill>
                            <a:srgbClr val="000000"/>
                          </a:solidFill>
                          <a:latin typeface="Helvetica"/>
                          <a:ea typeface="Times New Roman"/>
                          <a:cs typeface="Helvetica"/>
                        </a:rPr>
                        <a:t>so problems in the repository affect the whole system. May be inefficiencies in organizing all communication through the repository. Distributing the repository across several computers may be difficult</a:t>
                      </a:r>
                      <a:r>
                        <a:rPr lang="en-GB" sz="1400" dirty="0" smtClean="0">
                          <a:solidFill>
                            <a:srgbClr val="000000"/>
                          </a:solidFill>
                          <a:latin typeface="Helvetica"/>
                          <a:ea typeface="Times New Roman"/>
                          <a:cs typeface="Helvetica"/>
                        </a:rPr>
                        <a:t>.</a:t>
                      </a:r>
                      <a:endParaRPr lang="en-GB" sz="1400" dirty="0">
                        <a:solidFill>
                          <a:srgbClr val="000000"/>
                        </a:solidFill>
                        <a:latin typeface="Helvetica"/>
                        <a:ea typeface="Times New Roman"/>
                        <a:cs typeface="Helvetica"/>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EC33B370-F672-B743-B3AF-248A63C17270}" type="slidenum">
              <a:rPr lang="en-US" smtClean="0"/>
              <a:pPr/>
              <a:t>28</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repository architecture for an IDE</a:t>
            </a:r>
            <a:r>
              <a:rPr lang="en-GB" dirty="0" smtClean="0"/>
              <a:t> </a:t>
            </a:r>
            <a:endParaRPr lang="en-US" dirty="0"/>
          </a:p>
        </p:txBody>
      </p:sp>
      <p:pic>
        <p:nvPicPr>
          <p:cNvPr id="4" name="Content Placeholder 3" descr="6.9 RepositoryIDE.eps"/>
          <p:cNvPicPr>
            <a:picLocks noGrp="1" noChangeAspect="1"/>
          </p:cNvPicPr>
          <p:nvPr>
            <p:ph idx="1"/>
          </p:nvPr>
        </p:nvPicPr>
        <p:blipFill>
          <a:blip r:embed="rId2"/>
          <a:srcRect t="-12287" b="-12287"/>
          <a:stretch>
            <a:fillRect/>
          </a:stretch>
        </p:blipFill>
        <p:spPr>
          <a:xfrm>
            <a:off x="754456" y="1600200"/>
            <a:ext cx="7244433" cy="3984159"/>
          </a:xfrm>
        </p:spPr>
      </p:pic>
      <p:sp>
        <p:nvSpPr>
          <p:cNvPr id="5" name="Slide Number Placeholder 4"/>
          <p:cNvSpPr>
            <a:spLocks noGrp="1"/>
          </p:cNvSpPr>
          <p:nvPr>
            <p:ph type="sldNum" sz="quarter" idx="12"/>
          </p:nvPr>
        </p:nvSpPr>
        <p:spPr/>
        <p:txBody>
          <a:bodyPr/>
          <a:lstStyle/>
          <a:p>
            <a:fld id="{EC33B370-F672-B743-B3AF-248A63C17270}" type="slidenum">
              <a:rPr lang="en-US" smtClean="0"/>
              <a:pPr/>
              <a:t>29</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GB" sz="2800" dirty="0"/>
              <a:t>Software architecture</a:t>
            </a:r>
          </a:p>
        </p:txBody>
      </p:sp>
      <p:sp>
        <p:nvSpPr>
          <p:cNvPr id="44035" name="Rectangle 3"/>
          <p:cNvSpPr>
            <a:spLocks noGrp="1" noChangeArrowheads="1"/>
          </p:cNvSpPr>
          <p:nvPr>
            <p:ph idx="1"/>
          </p:nvPr>
        </p:nvSpPr>
        <p:spPr/>
        <p:txBody>
          <a:bodyPr/>
          <a:lstStyle/>
          <a:p>
            <a:r>
              <a:rPr lang="en-GB" dirty="0"/>
              <a:t>The design process for identifying the </a:t>
            </a:r>
            <a:r>
              <a:rPr lang="en-GB" u="sng" dirty="0"/>
              <a:t>sub-systems making up a system</a:t>
            </a:r>
            <a:r>
              <a:rPr lang="en-GB" dirty="0"/>
              <a:t> and the framework for </a:t>
            </a:r>
            <a:r>
              <a:rPr lang="en-GB" u="sng" dirty="0"/>
              <a:t>sub-system control and communication </a:t>
            </a:r>
            <a:r>
              <a:rPr lang="en-GB" dirty="0"/>
              <a:t>is </a:t>
            </a:r>
            <a:r>
              <a:rPr lang="en-GB" dirty="0">
                <a:solidFill>
                  <a:schemeClr val="accent1"/>
                </a:solidFill>
              </a:rPr>
              <a:t>architectural design</a:t>
            </a:r>
            <a:r>
              <a:rPr lang="en-GB" i="1" dirty="0"/>
              <a:t>.</a:t>
            </a:r>
          </a:p>
          <a:p>
            <a:r>
              <a:rPr lang="en-GB" dirty="0"/>
              <a:t>The output of this design process is a description of the</a:t>
            </a:r>
            <a:r>
              <a:rPr lang="en-GB" i="1" dirty="0"/>
              <a:t> </a:t>
            </a:r>
            <a:r>
              <a:rPr lang="en-GB" dirty="0">
                <a:solidFill>
                  <a:schemeClr val="accent1"/>
                </a:solidFill>
              </a:rPr>
              <a:t>software architecture</a:t>
            </a:r>
            <a:r>
              <a:rPr lang="en-GB" dirty="0" smtClean="0">
                <a:solidFill>
                  <a:schemeClr val="accent1"/>
                </a:solidFill>
              </a:rPr>
              <a:t>.</a:t>
            </a:r>
          </a:p>
          <a:p>
            <a:endParaRPr lang="en-GB"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p:spPr>
        <p:txBody>
          <a:bodyPr lIns="90487" tIns="44450" rIns="90487" bIns="44450"/>
          <a:lstStyle/>
          <a:p>
            <a:r>
              <a:rPr lang="en-GB" dirty="0" smtClean="0">
                <a:solidFill>
                  <a:schemeClr val="tx2">
                    <a:lumMod val="60000"/>
                    <a:lumOff val="40000"/>
                  </a:schemeClr>
                </a:solidFill>
              </a:rPr>
              <a:t>4) Client-server architecture</a:t>
            </a:r>
            <a:endParaRPr lang="en-GB" dirty="0">
              <a:solidFill>
                <a:schemeClr val="tx2">
                  <a:lumMod val="60000"/>
                  <a:lumOff val="40000"/>
                </a:schemeClr>
              </a:solidFill>
            </a:endParaRPr>
          </a:p>
        </p:txBody>
      </p:sp>
      <p:sp>
        <p:nvSpPr>
          <p:cNvPr id="16387" name="Rectangle 3"/>
          <p:cNvSpPr>
            <a:spLocks noGrp="1" noChangeArrowheads="1"/>
          </p:cNvSpPr>
          <p:nvPr>
            <p:ph idx="1"/>
          </p:nvPr>
        </p:nvSpPr>
        <p:spPr>
          <a:noFill/>
          <a:ln/>
        </p:spPr>
        <p:txBody>
          <a:bodyPr lIns="90487" tIns="44450" rIns="90487" bIns="44450"/>
          <a:lstStyle/>
          <a:p>
            <a:pPr>
              <a:lnSpc>
                <a:spcPct val="90000"/>
              </a:lnSpc>
            </a:pPr>
            <a:r>
              <a:rPr lang="en-GB" dirty="0"/>
              <a:t>Distributed system model which shows how data and processing is distributed across a range of components</a:t>
            </a:r>
            <a:r>
              <a:rPr lang="en-GB" dirty="0" smtClean="0"/>
              <a:t>.</a:t>
            </a:r>
          </a:p>
          <a:p>
            <a:pPr lvl="1">
              <a:lnSpc>
                <a:spcPct val="90000"/>
              </a:lnSpc>
            </a:pPr>
            <a:r>
              <a:rPr lang="en-GB" dirty="0" smtClean="0"/>
              <a:t>Can be implemented on a single computer.</a:t>
            </a:r>
          </a:p>
          <a:p>
            <a:pPr>
              <a:lnSpc>
                <a:spcPct val="90000"/>
              </a:lnSpc>
            </a:pPr>
            <a:r>
              <a:rPr lang="en-GB" dirty="0"/>
              <a:t>Set of stand-alone servers which provide specific services such as printing, data management, etc.</a:t>
            </a:r>
          </a:p>
          <a:p>
            <a:pPr>
              <a:lnSpc>
                <a:spcPct val="90000"/>
              </a:lnSpc>
            </a:pPr>
            <a:r>
              <a:rPr lang="en-GB" dirty="0"/>
              <a:t>Set of clients which call on these services.</a:t>
            </a:r>
          </a:p>
          <a:p>
            <a:pPr>
              <a:lnSpc>
                <a:spcPct val="90000"/>
              </a:lnSpc>
            </a:pPr>
            <a:r>
              <a:rPr lang="en-GB" dirty="0"/>
              <a:t>Network which allows clients to access servers.</a:t>
            </a:r>
          </a:p>
        </p:txBody>
      </p:sp>
      <p:sp>
        <p:nvSpPr>
          <p:cNvPr id="4" name="Slide Number Placeholder 3"/>
          <p:cNvSpPr>
            <a:spLocks noGrp="1"/>
          </p:cNvSpPr>
          <p:nvPr>
            <p:ph type="sldNum" sz="quarter" idx="12"/>
          </p:nvPr>
        </p:nvSpPr>
        <p:spPr/>
        <p:txBody>
          <a:bodyPr/>
          <a:lstStyle/>
          <a:p>
            <a:fld id="{EC33B370-F672-B743-B3AF-248A63C17270}" type="slidenum">
              <a:rPr lang="en-US" smtClean="0"/>
              <a:pPr/>
              <a:t>30</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Client–server pattern</a:t>
            </a:r>
            <a:r>
              <a:rPr lang="en-GB" dirty="0" smtClean="0"/>
              <a:t> </a:t>
            </a:r>
            <a:endParaRPr lang="en-US" dirty="0"/>
          </a:p>
        </p:txBody>
      </p:sp>
      <p:graphicFrame>
        <p:nvGraphicFramePr>
          <p:cNvPr id="4" name="Content Placeholder 3"/>
          <p:cNvGraphicFramePr>
            <a:graphicFrameLocks noGrp="1"/>
          </p:cNvGraphicFramePr>
          <p:nvPr>
            <p:ph idx="1"/>
          </p:nvPr>
        </p:nvGraphicFramePr>
        <p:xfrm>
          <a:off x="930107" y="1600200"/>
          <a:ext cx="7298479" cy="4211320"/>
        </p:xfrm>
        <a:graphic>
          <a:graphicData uri="http://schemas.openxmlformats.org/drawingml/2006/table">
            <a:tbl>
              <a:tblPr firstRow="1" bandRow="1">
                <a:tableStyleId>{5C22544A-7EE6-4342-B048-85BDC9FD1C3A}</a:tableStyleId>
              </a:tblPr>
              <a:tblGrid>
                <a:gridCol w="1847313"/>
                <a:gridCol w="5451166"/>
              </a:tblGrid>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Name</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Client-</a:t>
                      </a:r>
                      <a:r>
                        <a:rPr lang="en-GB" sz="1400" b="1" dirty="0" smtClean="0">
                          <a:solidFill>
                            <a:srgbClr val="000000"/>
                          </a:solidFill>
                          <a:latin typeface="Helvetica"/>
                          <a:ea typeface="Times New Roman"/>
                          <a:cs typeface="Helvetica"/>
                        </a:rPr>
                        <a:t>server</a:t>
                      </a:r>
                      <a:endParaRPr lang="en-GB" sz="1400" b="1" dirty="0">
                        <a:solidFill>
                          <a:srgbClr val="000000"/>
                        </a:solidFill>
                        <a:latin typeface="Helvetica"/>
                        <a:ea typeface="Times New Roman"/>
                        <a:cs typeface="Helvetica"/>
                      </a:endParaRPr>
                    </a:p>
                  </a:txBody>
                  <a:tcPr marL="68580" marR="68580" marT="0" marB="0"/>
                </a:tc>
              </a:tr>
              <a:tr h="339165">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Description</a:t>
                      </a:r>
                      <a:endParaRPr lang="en-GB" sz="1400"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In a client–server architecture, the functionality of the system is </a:t>
                      </a:r>
                      <a:r>
                        <a:rPr lang="en-GB" sz="1400" dirty="0">
                          <a:solidFill>
                            <a:srgbClr val="FF0000"/>
                          </a:solidFill>
                          <a:latin typeface="Helvetica"/>
                          <a:ea typeface="Times New Roman"/>
                          <a:cs typeface="Helvetica"/>
                        </a:rPr>
                        <a:t>organized into services</a:t>
                      </a:r>
                      <a:r>
                        <a:rPr lang="en-GB" sz="1400" dirty="0">
                          <a:solidFill>
                            <a:srgbClr val="000000"/>
                          </a:solidFill>
                          <a:latin typeface="Helvetica"/>
                          <a:ea typeface="Times New Roman"/>
                          <a:cs typeface="Helvetica"/>
                        </a:rPr>
                        <a:t>, with each service delivered from a separate server. </a:t>
                      </a:r>
                      <a:r>
                        <a:rPr lang="en-GB" sz="1400" dirty="0">
                          <a:solidFill>
                            <a:srgbClr val="FF0000"/>
                          </a:solidFill>
                          <a:latin typeface="Helvetica"/>
                          <a:ea typeface="Times New Roman"/>
                          <a:cs typeface="Helvetica"/>
                        </a:rPr>
                        <a:t>Clients are users of these services </a:t>
                      </a:r>
                      <a:r>
                        <a:rPr lang="en-GB" sz="1400" dirty="0">
                          <a:solidFill>
                            <a:srgbClr val="000000"/>
                          </a:solidFill>
                          <a:latin typeface="Helvetica"/>
                          <a:ea typeface="Times New Roman"/>
                          <a:cs typeface="Helvetica"/>
                        </a:rPr>
                        <a:t>and access servers to make use of them.</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Example</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Figure 6.11 is an example of a film and video/DVD library organized as a client–server system.</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Used when data in a shared database has to be accessed from a range of locations. Because servers can be replicated, may also be used when the load on a system is variable.</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The principal advantage of this model is that </a:t>
                      </a:r>
                      <a:r>
                        <a:rPr lang="en-GB" sz="1400" dirty="0">
                          <a:solidFill>
                            <a:srgbClr val="FF0000"/>
                          </a:solidFill>
                          <a:latin typeface="Helvetica"/>
                          <a:ea typeface="Times New Roman"/>
                          <a:cs typeface="Helvetica"/>
                        </a:rPr>
                        <a:t>servers can be distributed across a network</a:t>
                      </a:r>
                      <a:r>
                        <a:rPr lang="en-GB" sz="1400" dirty="0">
                          <a:solidFill>
                            <a:srgbClr val="000000"/>
                          </a:solidFill>
                          <a:latin typeface="Helvetica"/>
                          <a:ea typeface="Times New Roman"/>
                          <a:cs typeface="Helvetica"/>
                        </a:rPr>
                        <a:t>. General functionality (e.g., a printing service) </a:t>
                      </a:r>
                      <a:r>
                        <a:rPr lang="en-GB" sz="1400" dirty="0">
                          <a:solidFill>
                            <a:srgbClr val="FF0000"/>
                          </a:solidFill>
                          <a:latin typeface="Helvetica"/>
                          <a:ea typeface="Times New Roman"/>
                          <a:cs typeface="Helvetica"/>
                        </a:rPr>
                        <a:t>can be available to all clients and does not need to be implemented by all services</a:t>
                      </a:r>
                      <a:r>
                        <a:rPr lang="en-GB" sz="1400" dirty="0">
                          <a:solidFill>
                            <a:srgbClr val="000000"/>
                          </a:solidFill>
                          <a:latin typeface="Helvetica"/>
                          <a:ea typeface="Times New Roman"/>
                          <a:cs typeface="Helvetica"/>
                        </a:rPr>
                        <a:t>. </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Disadvantages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FF0000"/>
                          </a:solidFill>
                          <a:latin typeface="Helvetica"/>
                          <a:ea typeface="Times New Roman"/>
                          <a:cs typeface="Helvetica"/>
                        </a:rPr>
                        <a:t>Each service is a single point of failure </a:t>
                      </a:r>
                      <a:r>
                        <a:rPr lang="en-GB" sz="1400" dirty="0">
                          <a:solidFill>
                            <a:srgbClr val="000000"/>
                          </a:solidFill>
                          <a:latin typeface="Helvetica"/>
                          <a:ea typeface="Times New Roman"/>
                          <a:cs typeface="Helvetica"/>
                        </a:rPr>
                        <a:t>so susceptible to denial of service attacks or server failure. </a:t>
                      </a:r>
                      <a:r>
                        <a:rPr lang="en-GB" sz="1400" dirty="0">
                          <a:solidFill>
                            <a:srgbClr val="FF0000"/>
                          </a:solidFill>
                          <a:latin typeface="Helvetica"/>
                          <a:ea typeface="Times New Roman"/>
                          <a:cs typeface="Helvetica"/>
                        </a:rPr>
                        <a:t>Performance may be unpredictable </a:t>
                      </a:r>
                      <a:r>
                        <a:rPr lang="en-GB" sz="1400" dirty="0">
                          <a:solidFill>
                            <a:srgbClr val="000000"/>
                          </a:solidFill>
                          <a:latin typeface="Helvetica"/>
                          <a:ea typeface="Times New Roman"/>
                          <a:cs typeface="Helvetica"/>
                        </a:rPr>
                        <a:t>because it depends on the network as well as the system. May be management problems if servers are owned by different organizations</a:t>
                      </a:r>
                      <a:r>
                        <a:rPr lang="en-GB" sz="1400" dirty="0" smtClean="0">
                          <a:solidFill>
                            <a:srgbClr val="000000"/>
                          </a:solidFill>
                          <a:latin typeface="Helvetica"/>
                          <a:ea typeface="Times New Roman"/>
                          <a:cs typeface="Helvetica"/>
                        </a:rPr>
                        <a:t>.</a:t>
                      </a:r>
                      <a:endParaRPr lang="en-GB" sz="1400" dirty="0">
                        <a:solidFill>
                          <a:srgbClr val="000000"/>
                        </a:solidFill>
                        <a:latin typeface="Helvetica"/>
                        <a:ea typeface="Times New Roman"/>
                        <a:cs typeface="Helvetica"/>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EC33B370-F672-B743-B3AF-248A63C17270}" type="slidenum">
              <a:rPr lang="en-US" smtClean="0"/>
              <a:pPr/>
              <a:t>31</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client–server architecture for a film library</a:t>
            </a:r>
            <a:r>
              <a:rPr lang="en-GB" dirty="0" smtClean="0"/>
              <a:t> </a:t>
            </a:r>
            <a:endParaRPr lang="en-US" dirty="0"/>
          </a:p>
        </p:txBody>
      </p:sp>
      <p:pic>
        <p:nvPicPr>
          <p:cNvPr id="4" name="Content Placeholder 3" descr="6.11 ClientServerFilmPhoto.eps"/>
          <p:cNvPicPr>
            <a:picLocks noGrp="1" noChangeAspect="1"/>
          </p:cNvPicPr>
          <p:nvPr>
            <p:ph idx="1"/>
          </p:nvPr>
        </p:nvPicPr>
        <p:blipFill>
          <a:blip r:embed="rId2"/>
          <a:srcRect l="-1062" r="-1062"/>
          <a:stretch>
            <a:fillRect/>
          </a:stretch>
        </p:blipFill>
        <p:spPr>
          <a:xfrm>
            <a:off x="822014" y="1775831"/>
            <a:ext cx="7203898" cy="3961866"/>
          </a:xfrm>
        </p:spPr>
      </p:pic>
      <p:sp>
        <p:nvSpPr>
          <p:cNvPr id="5" name="Slide Number Placeholder 4"/>
          <p:cNvSpPr>
            <a:spLocks noGrp="1"/>
          </p:cNvSpPr>
          <p:nvPr>
            <p:ph type="sldNum" sz="quarter" idx="12"/>
          </p:nvPr>
        </p:nvSpPr>
        <p:spPr/>
        <p:txBody>
          <a:bodyPr/>
          <a:lstStyle/>
          <a:p>
            <a:fld id="{EC33B370-F672-B743-B3AF-248A63C17270}" type="slidenum">
              <a:rPr lang="en-US" smtClean="0"/>
              <a:pPr/>
              <a:t>32</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a:ln/>
        </p:spPr>
        <p:txBody>
          <a:bodyPr lIns="90487" tIns="44450" rIns="90487" bIns="44450"/>
          <a:lstStyle/>
          <a:p>
            <a:r>
              <a:rPr lang="en-GB" dirty="0" smtClean="0">
                <a:solidFill>
                  <a:schemeClr val="tx2">
                    <a:lumMod val="60000"/>
                    <a:lumOff val="40000"/>
                  </a:schemeClr>
                </a:solidFill>
              </a:rPr>
              <a:t>5) Pipe and filter architecture</a:t>
            </a:r>
            <a:endParaRPr lang="en-GB" dirty="0">
              <a:solidFill>
                <a:schemeClr val="tx2">
                  <a:lumMod val="60000"/>
                  <a:lumOff val="40000"/>
                </a:schemeClr>
              </a:solidFill>
            </a:endParaRPr>
          </a:p>
        </p:txBody>
      </p:sp>
      <p:sp>
        <p:nvSpPr>
          <p:cNvPr id="33795" name="Rectangle 3"/>
          <p:cNvSpPr>
            <a:spLocks noGrp="1" noChangeArrowheads="1"/>
          </p:cNvSpPr>
          <p:nvPr>
            <p:ph idx="1"/>
          </p:nvPr>
        </p:nvSpPr>
        <p:spPr>
          <a:noFill/>
          <a:ln/>
        </p:spPr>
        <p:txBody>
          <a:bodyPr lIns="90487" tIns="44450" rIns="90487" bIns="44450"/>
          <a:lstStyle/>
          <a:p>
            <a:pPr>
              <a:lnSpc>
                <a:spcPct val="90000"/>
              </a:lnSpc>
            </a:pPr>
            <a:r>
              <a:rPr lang="en-GB"/>
              <a:t>Functional transformations process their inputs to produce outputs.</a:t>
            </a:r>
          </a:p>
          <a:p>
            <a:pPr>
              <a:lnSpc>
                <a:spcPct val="90000"/>
              </a:lnSpc>
            </a:pPr>
            <a:r>
              <a:rPr lang="en-GB"/>
              <a:t>May be referred to as a pipe and filter model (as in UNIX shell).</a:t>
            </a:r>
          </a:p>
          <a:p>
            <a:pPr>
              <a:lnSpc>
                <a:spcPct val="90000"/>
              </a:lnSpc>
            </a:pPr>
            <a:r>
              <a:rPr lang="en-GB"/>
              <a:t>Variants of this approach are very common. When transformations are sequential, this is a batch sequential model which is extensively used in data processing systems.</a:t>
            </a:r>
          </a:p>
          <a:p>
            <a:pPr>
              <a:lnSpc>
                <a:spcPct val="90000"/>
              </a:lnSpc>
            </a:pPr>
            <a:r>
              <a:rPr lang="en-GB"/>
              <a:t>Not really suitable for interactive systems.</a:t>
            </a:r>
          </a:p>
        </p:txBody>
      </p:sp>
      <p:sp>
        <p:nvSpPr>
          <p:cNvPr id="4" name="Slide Number Placeholder 3"/>
          <p:cNvSpPr>
            <a:spLocks noGrp="1"/>
          </p:cNvSpPr>
          <p:nvPr>
            <p:ph type="sldNum" sz="quarter" idx="12"/>
          </p:nvPr>
        </p:nvSpPr>
        <p:spPr/>
        <p:txBody>
          <a:bodyPr/>
          <a:lstStyle/>
          <a:p>
            <a:fld id="{EC33B370-F672-B743-B3AF-248A63C17270}" type="slidenum">
              <a:rPr lang="en-US" smtClean="0"/>
              <a:pPr/>
              <a:t>33</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pipe and filter pattern</a:t>
            </a:r>
            <a:r>
              <a:rPr lang="en-GB" dirty="0" smtClean="0"/>
              <a:t> </a:t>
            </a:r>
            <a:endParaRPr lang="en-US" dirty="0"/>
          </a:p>
        </p:txBody>
      </p:sp>
      <p:graphicFrame>
        <p:nvGraphicFramePr>
          <p:cNvPr id="4" name="Content Placeholder 3"/>
          <p:cNvGraphicFramePr>
            <a:graphicFrameLocks noGrp="1"/>
          </p:cNvGraphicFramePr>
          <p:nvPr>
            <p:ph idx="1"/>
          </p:nvPr>
        </p:nvGraphicFramePr>
        <p:xfrm>
          <a:off x="822014" y="1600200"/>
          <a:ext cx="7190386" cy="4211320"/>
        </p:xfrm>
        <a:graphic>
          <a:graphicData uri="http://schemas.openxmlformats.org/drawingml/2006/table">
            <a:tbl>
              <a:tblPr firstRow="1" bandRow="1">
                <a:tableStyleId>{5C22544A-7EE6-4342-B048-85BDC9FD1C3A}</a:tableStyleId>
              </a:tblPr>
              <a:tblGrid>
                <a:gridCol w="1477596"/>
                <a:gridCol w="5712790"/>
              </a:tblGrid>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Name</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Pipe and </a:t>
                      </a:r>
                      <a:r>
                        <a:rPr lang="en-GB" sz="1400" b="1" dirty="0" smtClean="0">
                          <a:solidFill>
                            <a:srgbClr val="000000"/>
                          </a:solidFill>
                          <a:latin typeface="Helvetica"/>
                          <a:ea typeface="Times New Roman"/>
                          <a:cs typeface="Helvetica"/>
                        </a:rPr>
                        <a:t>filter</a:t>
                      </a:r>
                      <a:endParaRPr lang="en-GB" sz="1400" b="1" dirty="0">
                        <a:solidFill>
                          <a:srgbClr val="000000"/>
                        </a:solidFill>
                        <a:latin typeface="Helvetica"/>
                        <a:ea typeface="Times New Roman"/>
                        <a:cs typeface="Helvetica"/>
                      </a:endParaRPr>
                    </a:p>
                  </a:txBody>
                  <a:tcPr marL="68580" marR="68580" marT="0" marB="0"/>
                </a:tc>
              </a:tr>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Description</a:t>
                      </a:r>
                      <a:endParaRPr lang="en-GB" sz="1400"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The processing of the data in a system is organized so that each processing component (filter) is discrete and carries out one type of data transformation. </a:t>
                      </a:r>
                      <a:r>
                        <a:rPr lang="en-GB" sz="1400" dirty="0">
                          <a:solidFill>
                            <a:srgbClr val="FF0000"/>
                          </a:solidFill>
                          <a:latin typeface="Helvetica"/>
                          <a:ea typeface="Times New Roman"/>
                          <a:cs typeface="Helvetica"/>
                        </a:rPr>
                        <a:t>The data flows (as in a pipe) </a:t>
                      </a:r>
                      <a:r>
                        <a:rPr lang="en-GB" sz="1400" dirty="0">
                          <a:solidFill>
                            <a:srgbClr val="000000"/>
                          </a:solidFill>
                          <a:latin typeface="Helvetica"/>
                          <a:ea typeface="Times New Roman"/>
                          <a:cs typeface="Helvetica"/>
                        </a:rPr>
                        <a:t>from one component to another for processing. </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Example</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a:solidFill>
                            <a:srgbClr val="000000"/>
                          </a:solidFill>
                          <a:latin typeface="Helvetica"/>
                          <a:ea typeface="Times New Roman"/>
                          <a:cs typeface="Helvetica"/>
                        </a:rPr>
                        <a:t>Figure 6.13 is an example of a pipe and filter system used for processing invoices.</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Commonly used in </a:t>
                      </a:r>
                      <a:r>
                        <a:rPr lang="en-GB" sz="1400" dirty="0">
                          <a:solidFill>
                            <a:srgbClr val="FF0000"/>
                          </a:solidFill>
                          <a:latin typeface="Helvetica"/>
                          <a:ea typeface="Times New Roman"/>
                          <a:cs typeface="Helvetica"/>
                        </a:rPr>
                        <a:t>data processing applications </a:t>
                      </a:r>
                      <a:r>
                        <a:rPr lang="en-GB" sz="1400" dirty="0">
                          <a:solidFill>
                            <a:srgbClr val="000000"/>
                          </a:solidFill>
                          <a:latin typeface="Helvetica"/>
                          <a:ea typeface="Times New Roman"/>
                          <a:cs typeface="Helvetica"/>
                        </a:rPr>
                        <a:t>(both </a:t>
                      </a:r>
                      <a:r>
                        <a:rPr lang="en-GB" sz="1400" i="1" dirty="0">
                          <a:solidFill>
                            <a:srgbClr val="000000"/>
                          </a:solidFill>
                          <a:latin typeface="Helvetica"/>
                          <a:ea typeface="Times New Roman"/>
                          <a:cs typeface="Helvetica"/>
                        </a:rPr>
                        <a:t>batch-</a:t>
                      </a:r>
                      <a:r>
                        <a:rPr lang="en-GB" sz="1400" dirty="0">
                          <a:solidFill>
                            <a:srgbClr val="000000"/>
                          </a:solidFill>
                          <a:latin typeface="Helvetica"/>
                          <a:ea typeface="Times New Roman"/>
                          <a:cs typeface="Helvetica"/>
                        </a:rPr>
                        <a:t> and </a:t>
                      </a:r>
                      <a:r>
                        <a:rPr lang="en-GB" sz="1400" i="1" dirty="0">
                          <a:solidFill>
                            <a:srgbClr val="000000"/>
                          </a:solidFill>
                          <a:latin typeface="Helvetica"/>
                          <a:ea typeface="Times New Roman"/>
                          <a:cs typeface="Helvetica"/>
                        </a:rPr>
                        <a:t>transaction</a:t>
                      </a:r>
                      <a:r>
                        <a:rPr lang="en-GB" sz="1400" dirty="0">
                          <a:solidFill>
                            <a:srgbClr val="000000"/>
                          </a:solidFill>
                          <a:latin typeface="Helvetica"/>
                          <a:ea typeface="Times New Roman"/>
                          <a:cs typeface="Helvetica"/>
                        </a:rPr>
                        <a:t>-based) where inputs are processed in </a:t>
                      </a:r>
                      <a:r>
                        <a:rPr lang="en-GB" sz="1400" dirty="0">
                          <a:solidFill>
                            <a:srgbClr val="FF0000"/>
                          </a:solidFill>
                          <a:latin typeface="Helvetica"/>
                          <a:ea typeface="Times New Roman"/>
                          <a:cs typeface="Helvetica"/>
                        </a:rPr>
                        <a:t>separate stages </a:t>
                      </a:r>
                      <a:r>
                        <a:rPr lang="en-GB" sz="1400" dirty="0">
                          <a:solidFill>
                            <a:srgbClr val="000000"/>
                          </a:solidFill>
                          <a:latin typeface="Helvetica"/>
                          <a:ea typeface="Times New Roman"/>
                          <a:cs typeface="Helvetica"/>
                        </a:rPr>
                        <a:t>to generate related outputs.</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FF0000"/>
                          </a:solidFill>
                          <a:latin typeface="Helvetica"/>
                          <a:ea typeface="Times New Roman"/>
                          <a:cs typeface="Helvetica"/>
                        </a:rPr>
                        <a:t>Easy to understand</a:t>
                      </a:r>
                      <a:r>
                        <a:rPr lang="en-GB" sz="1400" dirty="0">
                          <a:solidFill>
                            <a:srgbClr val="000000"/>
                          </a:solidFill>
                          <a:latin typeface="Helvetica"/>
                          <a:ea typeface="Times New Roman"/>
                          <a:cs typeface="Helvetica"/>
                        </a:rPr>
                        <a:t> and supports transformation reuse. Workflow style matches the structure of many business processes. Evolution by adding transformations is straightforward. Can be implemented as either a sequential or concurrent system.</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Disadvantages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FF0000"/>
                          </a:solidFill>
                          <a:latin typeface="Helvetica"/>
                          <a:ea typeface="Times New Roman"/>
                          <a:cs typeface="Helvetica"/>
                        </a:rPr>
                        <a:t>The format for data transfer has to be agreed upon </a:t>
                      </a:r>
                      <a:r>
                        <a:rPr lang="en-GB" sz="1400" dirty="0">
                          <a:solidFill>
                            <a:srgbClr val="000000"/>
                          </a:solidFill>
                          <a:latin typeface="Helvetica"/>
                          <a:ea typeface="Times New Roman"/>
                          <a:cs typeface="Helvetica"/>
                        </a:rPr>
                        <a:t>between communicating transformations. Each transformation must parse its input and </a:t>
                      </a:r>
                      <a:r>
                        <a:rPr lang="en-GB" sz="1400" dirty="0" err="1" smtClean="0">
                          <a:solidFill>
                            <a:srgbClr val="000000"/>
                          </a:solidFill>
                          <a:latin typeface="Helvetica"/>
                          <a:ea typeface="Times New Roman"/>
                          <a:cs typeface="Helvetica"/>
                        </a:rPr>
                        <a:t>unparse</a:t>
                      </a:r>
                      <a:r>
                        <a:rPr lang="en-GB" sz="1400" dirty="0" smtClean="0">
                          <a:solidFill>
                            <a:srgbClr val="000000"/>
                          </a:solidFill>
                          <a:latin typeface="Helvetica"/>
                          <a:ea typeface="Times New Roman"/>
                          <a:cs typeface="Helvetica"/>
                        </a:rPr>
                        <a:t> </a:t>
                      </a:r>
                      <a:r>
                        <a:rPr lang="en-GB" sz="1400" dirty="0">
                          <a:solidFill>
                            <a:srgbClr val="000000"/>
                          </a:solidFill>
                          <a:latin typeface="Helvetica"/>
                          <a:ea typeface="Times New Roman"/>
                          <a:cs typeface="Helvetica"/>
                        </a:rPr>
                        <a:t>its output to the agreed form. This increases system overhead and may mean that it is impossible to reuse functional transformations that use incompatible data structures</a:t>
                      </a:r>
                      <a:r>
                        <a:rPr lang="en-GB" sz="1400" dirty="0" smtClean="0">
                          <a:solidFill>
                            <a:srgbClr val="000000"/>
                          </a:solidFill>
                          <a:latin typeface="Helvetica"/>
                          <a:ea typeface="Times New Roman"/>
                          <a:cs typeface="Helvetica"/>
                        </a:rPr>
                        <a:t>.</a:t>
                      </a:r>
                      <a:endParaRPr lang="en-GB" sz="1400" dirty="0">
                        <a:solidFill>
                          <a:srgbClr val="000000"/>
                        </a:solidFill>
                        <a:latin typeface="Helvetica"/>
                        <a:ea typeface="Times New Roman"/>
                        <a:cs typeface="Helvetica"/>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EC33B370-F672-B743-B3AF-248A63C17270}" type="slidenum">
              <a:rPr lang="en-US" smtClean="0"/>
              <a:pPr/>
              <a:t>34</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of the pipe and filter architecture</a:t>
            </a:r>
            <a:r>
              <a:rPr lang="en-GB" dirty="0" smtClean="0"/>
              <a:t> </a:t>
            </a:r>
            <a:endParaRPr lang="en-US" dirty="0"/>
          </a:p>
        </p:txBody>
      </p:sp>
      <p:pic>
        <p:nvPicPr>
          <p:cNvPr id="4" name="Content Placeholder 3" descr="6.13 InvoiceProc.eps"/>
          <p:cNvPicPr>
            <a:picLocks noGrp="1" noChangeAspect="1"/>
          </p:cNvPicPr>
          <p:nvPr>
            <p:ph idx="1"/>
          </p:nvPr>
        </p:nvPicPr>
        <p:blipFill>
          <a:blip r:embed="rId2"/>
          <a:srcRect t="-46243" b="-46243"/>
          <a:stretch>
            <a:fillRect/>
          </a:stretch>
        </p:blipFill>
        <p:spPr/>
      </p:pic>
      <p:sp>
        <p:nvSpPr>
          <p:cNvPr id="5" name="Slide Number Placeholder 4"/>
          <p:cNvSpPr>
            <a:spLocks noGrp="1"/>
          </p:cNvSpPr>
          <p:nvPr>
            <p:ph type="sldNum" sz="quarter" idx="12"/>
          </p:nvPr>
        </p:nvSpPr>
        <p:spPr/>
        <p:txBody>
          <a:bodyPr/>
          <a:lstStyle/>
          <a:p>
            <a:fld id="{EC33B370-F672-B743-B3AF-248A63C17270}" type="slidenum">
              <a:rPr lang="en-US" smtClean="0"/>
              <a:pPr/>
              <a:t>35</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en-US" sz="2800" dirty="0" smtClean="0">
                <a:solidFill>
                  <a:schemeClr val="tx2">
                    <a:lumMod val="60000"/>
                    <a:lumOff val="40000"/>
                  </a:schemeClr>
                </a:solidFill>
              </a:rPr>
              <a:t>Application architectures</a:t>
            </a:r>
            <a:endParaRPr lang="en-US" sz="2800" dirty="0">
              <a:solidFill>
                <a:schemeClr val="tx2">
                  <a:lumMod val="60000"/>
                  <a:lumOff val="40000"/>
                </a:schemeClr>
              </a:solidFill>
            </a:endParaRPr>
          </a:p>
        </p:txBody>
      </p:sp>
      <p:sp>
        <p:nvSpPr>
          <p:cNvPr id="137219" name="Rectangle 3"/>
          <p:cNvSpPr>
            <a:spLocks noGrp="1" noChangeArrowheads="1"/>
          </p:cNvSpPr>
          <p:nvPr>
            <p:ph type="body" idx="1"/>
          </p:nvPr>
        </p:nvSpPr>
        <p:spPr/>
        <p:txBody>
          <a:bodyPr lIns="91797" tIns="45898" rIns="91797" bIns="45898"/>
          <a:lstStyle/>
          <a:p>
            <a:r>
              <a:rPr lang="en-US" dirty="0"/>
              <a:t>Application systems are designed to meet an </a:t>
            </a:r>
            <a:r>
              <a:rPr lang="en-US" dirty="0" smtClean="0"/>
              <a:t>organizational </a:t>
            </a:r>
            <a:r>
              <a:rPr lang="en-US" dirty="0"/>
              <a:t>need.</a:t>
            </a:r>
          </a:p>
          <a:p>
            <a:r>
              <a:rPr lang="en-US" dirty="0"/>
              <a:t>As businesses have much in common, their application systems also tend to have a </a:t>
            </a:r>
            <a:r>
              <a:rPr lang="en-US" u="sng" dirty="0"/>
              <a:t>common architecture</a:t>
            </a:r>
            <a:r>
              <a:rPr lang="en-US" dirty="0"/>
              <a:t> that reflects the application requirements.</a:t>
            </a:r>
          </a:p>
          <a:p>
            <a:r>
              <a:rPr lang="en-US" u="sng" dirty="0"/>
              <a:t>A generic</a:t>
            </a:r>
            <a:r>
              <a:rPr lang="en-US" u="sng" dirty="0" smtClean="0"/>
              <a:t> application architecture </a:t>
            </a:r>
            <a:r>
              <a:rPr lang="en-US" dirty="0" smtClean="0"/>
              <a:t>is an architecture for a type of software system that may be </a:t>
            </a:r>
            <a:r>
              <a:rPr lang="en-US" u="sng" dirty="0" smtClean="0"/>
              <a:t>configured</a:t>
            </a:r>
            <a:r>
              <a:rPr lang="en-US" dirty="0" smtClean="0"/>
              <a:t> </a:t>
            </a:r>
            <a:r>
              <a:rPr lang="en-US" dirty="0"/>
              <a:t>and </a:t>
            </a:r>
            <a:r>
              <a:rPr lang="en-US" u="sng" dirty="0"/>
              <a:t>adapted</a:t>
            </a:r>
            <a:r>
              <a:rPr lang="en-US" dirty="0"/>
              <a:t> to create a system that meets specific requirements.</a:t>
            </a:r>
          </a:p>
        </p:txBody>
      </p:sp>
      <p:sp>
        <p:nvSpPr>
          <p:cNvPr id="4" name="Slide Number Placeholder 3"/>
          <p:cNvSpPr>
            <a:spLocks noGrp="1"/>
          </p:cNvSpPr>
          <p:nvPr>
            <p:ph type="sldNum" sz="quarter" idx="12"/>
          </p:nvPr>
        </p:nvSpPr>
        <p:spPr/>
        <p:txBody>
          <a:bodyPr/>
          <a:lstStyle/>
          <a:p>
            <a:fld id="{EC33B370-F672-B743-B3AF-248A63C17270}" type="slidenum">
              <a:rPr lang="en-US" smtClean="0"/>
              <a:pPr/>
              <a:t>36</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n-US"/>
              <a:t>Use of application architectures</a:t>
            </a:r>
          </a:p>
        </p:txBody>
      </p:sp>
      <p:sp>
        <p:nvSpPr>
          <p:cNvPr id="138243" name="Rectangle 3"/>
          <p:cNvSpPr>
            <a:spLocks noGrp="1" noChangeArrowheads="1"/>
          </p:cNvSpPr>
          <p:nvPr>
            <p:ph type="body" idx="1"/>
          </p:nvPr>
        </p:nvSpPr>
        <p:spPr/>
        <p:txBody>
          <a:bodyPr lIns="91797" tIns="45898" rIns="91797" bIns="45898"/>
          <a:lstStyle/>
          <a:p>
            <a:pPr>
              <a:lnSpc>
                <a:spcPct val="90000"/>
              </a:lnSpc>
            </a:pPr>
            <a:r>
              <a:rPr lang="en-US"/>
              <a:t>As a starting point for architectural design.</a:t>
            </a:r>
          </a:p>
          <a:p>
            <a:pPr>
              <a:lnSpc>
                <a:spcPct val="90000"/>
              </a:lnSpc>
            </a:pPr>
            <a:r>
              <a:rPr lang="en-US"/>
              <a:t>As a design checklist.</a:t>
            </a:r>
          </a:p>
          <a:p>
            <a:pPr>
              <a:lnSpc>
                <a:spcPct val="90000"/>
              </a:lnSpc>
            </a:pPr>
            <a:r>
              <a:rPr lang="en-US"/>
              <a:t>As a way of organising the work of the development team.</a:t>
            </a:r>
          </a:p>
          <a:p>
            <a:pPr>
              <a:lnSpc>
                <a:spcPct val="90000"/>
              </a:lnSpc>
            </a:pPr>
            <a:r>
              <a:rPr lang="en-US"/>
              <a:t>As a means of assessing components for reuse.</a:t>
            </a:r>
          </a:p>
          <a:p>
            <a:pPr>
              <a:lnSpc>
                <a:spcPct val="90000"/>
              </a:lnSpc>
            </a:pPr>
            <a:r>
              <a:rPr lang="en-US"/>
              <a:t>As a vocabulary for talking about application types.</a:t>
            </a:r>
          </a:p>
          <a:p>
            <a:pPr>
              <a:lnSpc>
                <a:spcPct val="90000"/>
              </a:lnSpc>
              <a:buFont typeface="Zapf Dingbats" charset="2"/>
              <a:buNone/>
            </a:pP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37</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n-US" sz="2800" dirty="0" smtClean="0">
                <a:solidFill>
                  <a:schemeClr val="tx2">
                    <a:lumMod val="60000"/>
                    <a:lumOff val="40000"/>
                  </a:schemeClr>
                </a:solidFill>
              </a:rPr>
              <a:t>Examples of application types</a:t>
            </a:r>
            <a:endParaRPr lang="en-US" sz="2800" dirty="0">
              <a:solidFill>
                <a:schemeClr val="tx2">
                  <a:lumMod val="60000"/>
                  <a:lumOff val="40000"/>
                </a:schemeClr>
              </a:solidFill>
            </a:endParaRPr>
          </a:p>
        </p:txBody>
      </p:sp>
      <p:sp>
        <p:nvSpPr>
          <p:cNvPr id="139267" name="Rectangle 3"/>
          <p:cNvSpPr>
            <a:spLocks noGrp="1" noChangeArrowheads="1"/>
          </p:cNvSpPr>
          <p:nvPr>
            <p:ph type="body" idx="1"/>
          </p:nvPr>
        </p:nvSpPr>
        <p:spPr/>
        <p:txBody>
          <a:bodyPr/>
          <a:lstStyle/>
          <a:p>
            <a:r>
              <a:rPr lang="en-US" dirty="0" smtClean="0"/>
              <a:t>Data processing applications</a:t>
            </a:r>
          </a:p>
          <a:p>
            <a:pPr lvl="1"/>
            <a:r>
              <a:rPr lang="en-US" dirty="0" smtClean="0"/>
              <a:t>Data driven applications that process data in batches without explicit user intervention during the processing.</a:t>
            </a:r>
          </a:p>
          <a:p>
            <a:r>
              <a:rPr lang="en-US" u="sng" dirty="0" smtClean="0"/>
              <a:t>Transaction processing applications</a:t>
            </a:r>
          </a:p>
          <a:p>
            <a:pPr lvl="1"/>
            <a:r>
              <a:rPr lang="en-US" dirty="0" smtClean="0"/>
              <a:t>Data-centered applications that process user requests and update information in a system database.</a:t>
            </a:r>
          </a:p>
          <a:p>
            <a:r>
              <a:rPr lang="en-US" dirty="0" smtClean="0"/>
              <a:t>Event processing systems</a:t>
            </a:r>
          </a:p>
          <a:p>
            <a:pPr lvl="1"/>
            <a:r>
              <a:rPr lang="en-US" dirty="0" smtClean="0"/>
              <a:t>Applications where system actions depend on interpreting events from the system’s environment.</a:t>
            </a:r>
          </a:p>
          <a:p>
            <a:r>
              <a:rPr lang="en-US" u="sng" dirty="0" smtClean="0"/>
              <a:t>Language processing systems</a:t>
            </a:r>
          </a:p>
          <a:p>
            <a:pPr lvl="1"/>
            <a:r>
              <a:rPr lang="en-US" dirty="0" smtClean="0"/>
              <a:t>Applications where the users’ intentions are specified in a formal language that is processed and interpreted by the system.</a:t>
            </a:r>
            <a:endParaRPr lang="en-US"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US" sz="2800" dirty="0">
                <a:solidFill>
                  <a:schemeClr val="tx2">
                    <a:lumMod val="60000"/>
                    <a:lumOff val="40000"/>
                  </a:schemeClr>
                </a:solidFill>
              </a:rPr>
              <a:t>Application type examples</a:t>
            </a:r>
          </a:p>
        </p:txBody>
      </p:sp>
      <p:sp>
        <p:nvSpPr>
          <p:cNvPr id="140291" name="Rectangle 3"/>
          <p:cNvSpPr>
            <a:spLocks noGrp="1" noChangeArrowheads="1"/>
          </p:cNvSpPr>
          <p:nvPr>
            <p:ph type="body" idx="1"/>
          </p:nvPr>
        </p:nvSpPr>
        <p:spPr/>
        <p:txBody>
          <a:bodyPr lIns="91797" tIns="45898" rIns="91797" bIns="45898"/>
          <a:lstStyle/>
          <a:p>
            <a:pPr>
              <a:lnSpc>
                <a:spcPct val="90000"/>
              </a:lnSpc>
            </a:pPr>
            <a:r>
              <a:rPr lang="en-US" sz="2300" dirty="0" smtClean="0"/>
              <a:t>Focus here is on </a:t>
            </a:r>
            <a:r>
              <a:rPr lang="en-US" sz="2300" u="sng" dirty="0" smtClean="0"/>
              <a:t>transaction processing </a:t>
            </a:r>
            <a:r>
              <a:rPr lang="en-US" sz="2300" dirty="0" smtClean="0"/>
              <a:t>and </a:t>
            </a:r>
            <a:r>
              <a:rPr lang="en-US" sz="2300" u="sng" dirty="0" smtClean="0"/>
              <a:t>language processing</a:t>
            </a:r>
            <a:r>
              <a:rPr lang="en-US" sz="2300" dirty="0" smtClean="0"/>
              <a:t> systems.</a:t>
            </a:r>
          </a:p>
          <a:p>
            <a:pPr>
              <a:lnSpc>
                <a:spcPct val="90000"/>
              </a:lnSpc>
            </a:pPr>
            <a:r>
              <a:rPr lang="en-US" sz="2300" dirty="0" smtClean="0"/>
              <a:t>Transaction </a:t>
            </a:r>
            <a:r>
              <a:rPr lang="en-US" sz="2300" dirty="0"/>
              <a:t>processing systems</a:t>
            </a:r>
          </a:p>
          <a:p>
            <a:pPr lvl="1">
              <a:lnSpc>
                <a:spcPct val="90000"/>
              </a:lnSpc>
            </a:pPr>
            <a:r>
              <a:rPr lang="en-US" sz="2100" dirty="0"/>
              <a:t>E-commerce systems;</a:t>
            </a:r>
          </a:p>
          <a:p>
            <a:pPr lvl="1">
              <a:lnSpc>
                <a:spcPct val="90000"/>
              </a:lnSpc>
            </a:pPr>
            <a:r>
              <a:rPr lang="en-US" sz="2100" dirty="0"/>
              <a:t>Reservation systems.</a:t>
            </a:r>
            <a:endParaRPr lang="en-US" sz="2100" dirty="0" smtClean="0"/>
          </a:p>
          <a:p>
            <a:pPr>
              <a:lnSpc>
                <a:spcPct val="90000"/>
              </a:lnSpc>
            </a:pPr>
            <a:r>
              <a:rPr lang="en-US" sz="2300" dirty="0" smtClean="0"/>
              <a:t>Language </a:t>
            </a:r>
            <a:r>
              <a:rPr lang="en-US" sz="2300" dirty="0"/>
              <a:t>processing systems</a:t>
            </a:r>
          </a:p>
          <a:p>
            <a:pPr lvl="1">
              <a:lnSpc>
                <a:spcPct val="90000"/>
              </a:lnSpc>
            </a:pPr>
            <a:r>
              <a:rPr lang="en-US" sz="2100" dirty="0"/>
              <a:t>Compilers;</a:t>
            </a:r>
          </a:p>
          <a:p>
            <a:pPr lvl="1">
              <a:lnSpc>
                <a:spcPct val="90000"/>
              </a:lnSpc>
            </a:pPr>
            <a:r>
              <a:rPr lang="en-US" sz="2100" dirty="0"/>
              <a:t>Command interpreters.</a:t>
            </a:r>
          </a:p>
          <a:p>
            <a:pPr lvl="1">
              <a:lnSpc>
                <a:spcPct val="90000"/>
              </a:lnSpc>
            </a:pPr>
            <a:endParaRPr lang="en-US" sz="2100"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39</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lIns="90487" tIns="44450" rIns="90487" bIns="44450"/>
          <a:lstStyle/>
          <a:p>
            <a:r>
              <a:rPr lang="en-GB" sz="2800" dirty="0"/>
              <a:t>Architectural design</a:t>
            </a:r>
          </a:p>
        </p:txBody>
      </p:sp>
      <p:sp>
        <p:nvSpPr>
          <p:cNvPr id="7171" name="Rectangle 3"/>
          <p:cNvSpPr>
            <a:spLocks noGrp="1" noChangeArrowheads="1"/>
          </p:cNvSpPr>
          <p:nvPr>
            <p:ph idx="1"/>
          </p:nvPr>
        </p:nvSpPr>
        <p:spPr>
          <a:noFill/>
          <a:ln/>
        </p:spPr>
        <p:txBody>
          <a:bodyPr lIns="90487" tIns="44450" rIns="90487" bIns="44450"/>
          <a:lstStyle/>
          <a:p>
            <a:r>
              <a:rPr lang="en-GB" dirty="0"/>
              <a:t>An </a:t>
            </a:r>
            <a:r>
              <a:rPr lang="en-GB" u="sng" dirty="0"/>
              <a:t>early stage </a:t>
            </a:r>
            <a:r>
              <a:rPr lang="en-GB" dirty="0"/>
              <a:t>of the system design process.</a:t>
            </a:r>
          </a:p>
          <a:p>
            <a:r>
              <a:rPr lang="en-GB" dirty="0"/>
              <a:t>Represents the </a:t>
            </a:r>
            <a:r>
              <a:rPr lang="en-GB" u="sng" dirty="0"/>
              <a:t>link </a:t>
            </a:r>
            <a:r>
              <a:rPr lang="en-GB" dirty="0"/>
              <a:t>between </a:t>
            </a:r>
            <a:r>
              <a:rPr lang="en-GB" u="sng" dirty="0"/>
              <a:t>specification</a:t>
            </a:r>
            <a:r>
              <a:rPr lang="en-GB" dirty="0"/>
              <a:t> and </a:t>
            </a:r>
            <a:r>
              <a:rPr lang="en-GB" u="sng" dirty="0"/>
              <a:t>design</a:t>
            </a:r>
            <a:r>
              <a:rPr lang="en-GB" dirty="0"/>
              <a:t> processes.</a:t>
            </a:r>
          </a:p>
          <a:p>
            <a:r>
              <a:rPr lang="en-GB" dirty="0"/>
              <a:t>Often carried out in </a:t>
            </a:r>
            <a:r>
              <a:rPr lang="en-GB" u="sng" dirty="0"/>
              <a:t>parallel with some specification </a:t>
            </a:r>
            <a:r>
              <a:rPr lang="en-GB" dirty="0"/>
              <a:t>activities.</a:t>
            </a:r>
          </a:p>
          <a:p>
            <a:r>
              <a:rPr lang="en-GB" dirty="0"/>
              <a:t>It involves </a:t>
            </a:r>
            <a:r>
              <a:rPr lang="en-GB" u="sng" dirty="0"/>
              <a:t>identifying major system components </a:t>
            </a:r>
            <a:r>
              <a:rPr lang="en-GB" dirty="0"/>
              <a:t>and their </a:t>
            </a:r>
            <a:r>
              <a:rPr lang="en-GB" u="sng" dirty="0"/>
              <a:t>communications</a:t>
            </a:r>
            <a:r>
              <a:rPr lang="en-GB" dirty="0"/>
              <a:t>.</a:t>
            </a:r>
          </a:p>
        </p:txBody>
      </p:sp>
      <p:sp>
        <p:nvSpPr>
          <p:cNvPr id="4" name="Slide Number Placeholder 3"/>
          <p:cNvSpPr>
            <a:spLocks noGrp="1"/>
          </p:cNvSpPr>
          <p:nvPr>
            <p:ph type="sldNum" sz="quarter" idx="12"/>
          </p:nvPr>
        </p:nvSpPr>
        <p:spPr/>
        <p:txBody>
          <a:bodyPr/>
          <a:lstStyle/>
          <a:p>
            <a:fld id="{EC33B370-F672-B743-B3AF-248A63C17270}"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en-US" sz="2800" dirty="0" smtClean="0">
                <a:solidFill>
                  <a:schemeClr val="tx2">
                    <a:lumMod val="60000"/>
                    <a:lumOff val="40000"/>
                  </a:schemeClr>
                </a:solidFill>
              </a:rPr>
              <a:t>1) Transaction </a:t>
            </a:r>
            <a:r>
              <a:rPr lang="en-US" sz="2800" dirty="0">
                <a:solidFill>
                  <a:schemeClr val="tx2">
                    <a:lumMod val="60000"/>
                    <a:lumOff val="40000"/>
                  </a:schemeClr>
                </a:solidFill>
              </a:rPr>
              <a:t>processing systems</a:t>
            </a:r>
          </a:p>
        </p:txBody>
      </p:sp>
      <p:sp>
        <p:nvSpPr>
          <p:cNvPr id="144387" name="Rectangle 3"/>
          <p:cNvSpPr>
            <a:spLocks noGrp="1" noChangeArrowheads="1"/>
          </p:cNvSpPr>
          <p:nvPr>
            <p:ph type="body" idx="1"/>
          </p:nvPr>
        </p:nvSpPr>
        <p:spPr/>
        <p:txBody>
          <a:bodyPr lIns="91797" tIns="45898" rIns="91797" bIns="45898"/>
          <a:lstStyle/>
          <a:p>
            <a:pPr>
              <a:lnSpc>
                <a:spcPct val="90000"/>
              </a:lnSpc>
            </a:pPr>
            <a:r>
              <a:rPr lang="en-US" dirty="0"/>
              <a:t>Process user requests for information from a </a:t>
            </a:r>
            <a:r>
              <a:rPr lang="en-US" i="1" dirty="0"/>
              <a:t>database</a:t>
            </a:r>
            <a:r>
              <a:rPr lang="en-US" dirty="0"/>
              <a:t> or requests to update the </a:t>
            </a:r>
            <a:r>
              <a:rPr lang="en-US" i="1" dirty="0"/>
              <a:t>database</a:t>
            </a:r>
            <a:r>
              <a:rPr lang="en-US" dirty="0"/>
              <a:t>.</a:t>
            </a:r>
          </a:p>
          <a:p>
            <a:pPr>
              <a:lnSpc>
                <a:spcPct val="90000"/>
              </a:lnSpc>
            </a:pPr>
            <a:r>
              <a:rPr lang="en-US" dirty="0"/>
              <a:t>From a user perspective a transaction is:</a:t>
            </a:r>
          </a:p>
          <a:p>
            <a:pPr lvl="1">
              <a:lnSpc>
                <a:spcPct val="90000"/>
              </a:lnSpc>
            </a:pPr>
            <a:r>
              <a:rPr lang="en-US" dirty="0"/>
              <a:t>Any coherent sequence of operations that satisfies a goal;</a:t>
            </a:r>
          </a:p>
          <a:p>
            <a:pPr lvl="1">
              <a:lnSpc>
                <a:spcPct val="90000"/>
              </a:lnSpc>
            </a:pPr>
            <a:r>
              <a:rPr lang="en-US" dirty="0"/>
              <a:t>For example - find the times of flights from London to Paris.</a:t>
            </a:r>
          </a:p>
          <a:p>
            <a:pPr>
              <a:lnSpc>
                <a:spcPct val="90000"/>
              </a:lnSpc>
            </a:pPr>
            <a:r>
              <a:rPr lang="en-US" dirty="0"/>
              <a:t>Users make </a:t>
            </a:r>
            <a:r>
              <a:rPr lang="en-US" dirty="0" smtClean="0"/>
              <a:t>asynchronous </a:t>
            </a:r>
            <a:r>
              <a:rPr lang="en-US" dirty="0"/>
              <a:t>requests for service which are then processed by a transaction manager.</a:t>
            </a:r>
          </a:p>
        </p:txBody>
      </p:sp>
      <p:sp>
        <p:nvSpPr>
          <p:cNvPr id="4" name="Slide Number Placeholder 3"/>
          <p:cNvSpPr>
            <a:spLocks noGrp="1"/>
          </p:cNvSpPr>
          <p:nvPr>
            <p:ph type="sldNum" sz="quarter" idx="12"/>
          </p:nvPr>
        </p:nvSpPr>
        <p:spPr/>
        <p:txBody>
          <a:bodyPr/>
          <a:lstStyle/>
          <a:p>
            <a:fld id="{EC33B370-F672-B743-B3AF-248A63C17270}" type="slidenum">
              <a:rPr lang="en-US" smtClean="0"/>
              <a:pPr/>
              <a:t>40</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structure of transaction processing applications</a:t>
            </a:r>
            <a:r>
              <a:rPr lang="en-GB" dirty="0" smtClean="0"/>
              <a:t> </a:t>
            </a:r>
            <a:endParaRPr lang="en-US" dirty="0"/>
          </a:p>
        </p:txBody>
      </p:sp>
      <p:pic>
        <p:nvPicPr>
          <p:cNvPr id="4" name="Content Placeholder 3" descr="6.14 TransactionProcSys.eps"/>
          <p:cNvPicPr>
            <a:picLocks noGrp="1" noChangeAspect="1"/>
          </p:cNvPicPr>
          <p:nvPr>
            <p:ph idx="1"/>
          </p:nvPr>
        </p:nvPicPr>
        <p:blipFill>
          <a:blip r:embed="rId2"/>
          <a:srcRect t="-253395" b="-253395"/>
          <a:stretch>
            <a:fillRect/>
          </a:stretch>
        </p:blipFill>
        <p:spPr>
          <a:xfrm>
            <a:off x="659875" y="1600200"/>
            <a:ext cx="7649782" cy="4207085"/>
          </a:xfrm>
        </p:spPr>
      </p:pic>
      <p:sp>
        <p:nvSpPr>
          <p:cNvPr id="5" name="Slide Number Placeholder 4"/>
          <p:cNvSpPr>
            <a:spLocks noGrp="1"/>
          </p:cNvSpPr>
          <p:nvPr>
            <p:ph type="sldNum" sz="quarter" idx="12"/>
          </p:nvPr>
        </p:nvSpPr>
        <p:spPr/>
        <p:txBody>
          <a:bodyPr/>
          <a:lstStyle/>
          <a:p>
            <a:fld id="{EC33B370-F672-B743-B3AF-248A63C17270}" type="slidenum">
              <a:rPr lang="en-US" smtClean="0"/>
              <a:pPr/>
              <a:t>41</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software architecture of an ATM system</a:t>
            </a:r>
            <a:r>
              <a:rPr lang="en-GB" dirty="0" smtClean="0"/>
              <a:t> </a:t>
            </a:r>
            <a:endParaRPr lang="en-US" dirty="0"/>
          </a:p>
        </p:txBody>
      </p:sp>
      <p:pic>
        <p:nvPicPr>
          <p:cNvPr id="4" name="Content Placeholder 3" descr="6.15 ATMSystemArch.eps"/>
          <p:cNvPicPr>
            <a:picLocks noGrp="1" noChangeAspect="1"/>
          </p:cNvPicPr>
          <p:nvPr>
            <p:ph idx="1"/>
          </p:nvPr>
        </p:nvPicPr>
        <p:blipFill>
          <a:blip r:embed="rId2"/>
          <a:srcRect t="-13074" b="-13074"/>
          <a:stretch>
            <a:fillRect/>
          </a:stretch>
        </p:blipFill>
        <p:spPr>
          <a:xfrm>
            <a:off x="1011177" y="1600201"/>
            <a:ext cx="7082293" cy="3894988"/>
          </a:xfrm>
        </p:spPr>
      </p:pic>
      <p:sp>
        <p:nvSpPr>
          <p:cNvPr id="5" name="Slide Number Placeholder 4"/>
          <p:cNvSpPr>
            <a:spLocks noGrp="1"/>
          </p:cNvSpPr>
          <p:nvPr>
            <p:ph type="sldNum" sz="quarter" idx="12"/>
          </p:nvPr>
        </p:nvSpPr>
        <p:spPr/>
        <p:txBody>
          <a:bodyPr/>
          <a:lstStyle/>
          <a:p>
            <a:fld id="{EC33B370-F672-B743-B3AF-248A63C17270}" type="slidenum">
              <a:rPr lang="en-US" smtClean="0"/>
              <a:pPr/>
              <a:t>42</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dirty="0" smtClean="0"/>
              <a:t>Information </a:t>
            </a:r>
            <a:r>
              <a:rPr lang="en-US" dirty="0"/>
              <a:t>systems architecture</a:t>
            </a:r>
          </a:p>
        </p:txBody>
      </p:sp>
      <p:sp>
        <p:nvSpPr>
          <p:cNvPr id="146435" name="Rectangle 3"/>
          <p:cNvSpPr>
            <a:spLocks noGrp="1" noChangeArrowheads="1"/>
          </p:cNvSpPr>
          <p:nvPr>
            <p:ph type="body" idx="1"/>
          </p:nvPr>
        </p:nvSpPr>
        <p:spPr/>
        <p:txBody>
          <a:bodyPr lIns="91797" tIns="45898" rIns="91797" bIns="45898"/>
          <a:lstStyle/>
          <a:p>
            <a:r>
              <a:rPr lang="en-US" u="sng" dirty="0"/>
              <a:t>Information systems </a:t>
            </a:r>
            <a:r>
              <a:rPr lang="en-US" dirty="0"/>
              <a:t>have a generic architecture that can be </a:t>
            </a:r>
            <a:r>
              <a:rPr lang="en-US" dirty="0" smtClean="0"/>
              <a:t>organized </a:t>
            </a:r>
            <a:r>
              <a:rPr lang="en-US" dirty="0"/>
              <a:t>as a </a:t>
            </a:r>
            <a:r>
              <a:rPr lang="en-US" u="sng" dirty="0"/>
              <a:t>layered architecture</a:t>
            </a:r>
            <a:r>
              <a:rPr lang="en-US" dirty="0" smtClean="0"/>
              <a:t>.</a:t>
            </a:r>
          </a:p>
          <a:p>
            <a:r>
              <a:rPr lang="en-US" dirty="0" smtClean="0"/>
              <a:t>These are transaction-based information systems as interaction with these systems generally involves database transactions.</a:t>
            </a:r>
          </a:p>
          <a:p>
            <a:r>
              <a:rPr lang="en-US" dirty="0"/>
              <a:t>Layers include:</a:t>
            </a:r>
          </a:p>
          <a:p>
            <a:pPr lvl="1"/>
            <a:r>
              <a:rPr lang="en-US" dirty="0"/>
              <a:t>The user interface</a:t>
            </a:r>
          </a:p>
          <a:p>
            <a:pPr lvl="1"/>
            <a:r>
              <a:rPr lang="en-US" dirty="0"/>
              <a:t>User communications</a:t>
            </a:r>
          </a:p>
          <a:p>
            <a:pPr lvl="1"/>
            <a:r>
              <a:rPr lang="en-US" dirty="0"/>
              <a:t>Information retrieval</a:t>
            </a:r>
          </a:p>
          <a:p>
            <a:pPr lvl="1"/>
            <a:r>
              <a:rPr lang="en-US" dirty="0"/>
              <a:t>System database</a:t>
            </a:r>
          </a:p>
        </p:txBody>
      </p:sp>
      <p:sp>
        <p:nvSpPr>
          <p:cNvPr id="4" name="Slide Number Placeholder 3"/>
          <p:cNvSpPr>
            <a:spLocks noGrp="1"/>
          </p:cNvSpPr>
          <p:nvPr>
            <p:ph type="sldNum" sz="quarter" idx="12"/>
          </p:nvPr>
        </p:nvSpPr>
        <p:spPr/>
        <p:txBody>
          <a:bodyPr/>
          <a:lstStyle/>
          <a:p>
            <a:fld id="{EC33B370-F672-B743-B3AF-248A63C17270}" type="slidenum">
              <a:rPr lang="en-US" smtClean="0"/>
              <a:pPr/>
              <a:t>43</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Layered information system architecture</a:t>
            </a:r>
            <a:r>
              <a:rPr lang="en-GB" dirty="0" smtClean="0"/>
              <a:t> </a:t>
            </a:r>
            <a:endParaRPr lang="en-US" dirty="0"/>
          </a:p>
        </p:txBody>
      </p:sp>
      <p:pic>
        <p:nvPicPr>
          <p:cNvPr id="4" name="Content Placeholder 3" descr="6.16 InfoSysArch.eps"/>
          <p:cNvPicPr>
            <a:picLocks noGrp="1" noChangeAspect="1"/>
          </p:cNvPicPr>
          <p:nvPr>
            <p:ph idx="1"/>
          </p:nvPr>
        </p:nvPicPr>
        <p:blipFill>
          <a:blip r:embed="rId2"/>
          <a:srcRect l="-15661" r="-15661"/>
          <a:stretch>
            <a:fillRect/>
          </a:stretch>
        </p:blipFill>
        <p:spPr>
          <a:xfrm>
            <a:off x="727433" y="1600201"/>
            <a:ext cx="7325503" cy="4028744"/>
          </a:xfrm>
        </p:spPr>
      </p:pic>
      <p:sp>
        <p:nvSpPr>
          <p:cNvPr id="5" name="Slide Number Placeholder 4"/>
          <p:cNvSpPr>
            <a:spLocks noGrp="1"/>
          </p:cNvSpPr>
          <p:nvPr>
            <p:ph type="sldNum" sz="quarter" idx="12"/>
          </p:nvPr>
        </p:nvSpPr>
        <p:spPr/>
        <p:txBody>
          <a:bodyPr/>
          <a:lstStyle/>
          <a:p>
            <a:fld id="{EC33B370-F672-B743-B3AF-248A63C17270}" type="slidenum">
              <a:rPr lang="en-US" smtClean="0"/>
              <a:pPr/>
              <a:t>44</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architecture of the MHC-PMS</a:t>
            </a:r>
            <a:r>
              <a:rPr lang="en-GB" dirty="0" smtClean="0"/>
              <a:t> </a:t>
            </a:r>
            <a:endParaRPr lang="en-US" dirty="0"/>
          </a:p>
        </p:txBody>
      </p:sp>
      <p:pic>
        <p:nvPicPr>
          <p:cNvPr id="5" name="Content Placeholder 4" descr="6.17 MHC-PMSArch.eps"/>
          <p:cNvPicPr>
            <a:picLocks noGrp="1" noChangeAspect="1"/>
          </p:cNvPicPr>
          <p:nvPr>
            <p:ph idx="1"/>
          </p:nvPr>
        </p:nvPicPr>
        <p:blipFill>
          <a:blip r:embed="rId2"/>
          <a:srcRect l="-14940" r="-14940"/>
          <a:stretch>
            <a:fillRect/>
          </a:stretch>
        </p:blipFill>
        <p:spPr>
          <a:xfrm>
            <a:off x="794991" y="1600200"/>
            <a:ext cx="7137553" cy="3925379"/>
          </a:xfrm>
        </p:spPr>
      </p:pic>
      <p:sp>
        <p:nvSpPr>
          <p:cNvPr id="4" name="Slide Number Placeholder 3"/>
          <p:cNvSpPr>
            <a:spLocks noGrp="1"/>
          </p:cNvSpPr>
          <p:nvPr>
            <p:ph type="sldNum" sz="quarter" idx="12"/>
          </p:nvPr>
        </p:nvSpPr>
        <p:spPr/>
        <p:txBody>
          <a:bodyPr/>
          <a:lstStyle/>
          <a:p>
            <a:fld id="{EC33B370-F672-B743-B3AF-248A63C17270}" type="slidenum">
              <a:rPr lang="en-US" smtClean="0"/>
              <a:pPr/>
              <a:t>45</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Web-based information systems</a:t>
            </a:r>
            <a:endParaRPr lang="en-US" dirty="0"/>
          </a:p>
        </p:txBody>
      </p:sp>
      <p:sp>
        <p:nvSpPr>
          <p:cNvPr id="3" name="Content Placeholder 2"/>
          <p:cNvSpPr>
            <a:spLocks noGrp="1"/>
          </p:cNvSpPr>
          <p:nvPr>
            <p:ph idx="1"/>
          </p:nvPr>
        </p:nvSpPr>
        <p:spPr/>
        <p:txBody>
          <a:bodyPr/>
          <a:lstStyle/>
          <a:p>
            <a:r>
              <a:rPr lang="en-US" u="sng" dirty="0" smtClean="0"/>
              <a:t>Information and resource management </a:t>
            </a:r>
            <a:r>
              <a:rPr lang="en-US" dirty="0" smtClean="0"/>
              <a:t>systems are now usually web-based systems where the user interfaces are implemented using a </a:t>
            </a:r>
            <a:r>
              <a:rPr lang="en-US" u="sng" dirty="0" smtClean="0"/>
              <a:t>web browser</a:t>
            </a:r>
            <a:r>
              <a:rPr lang="en-US" dirty="0" smtClean="0"/>
              <a:t>. </a:t>
            </a:r>
          </a:p>
          <a:p>
            <a:r>
              <a:rPr lang="en-US" i="1" dirty="0" smtClean="0"/>
              <a:t>For example</a:t>
            </a:r>
            <a:r>
              <a:rPr lang="en-US" dirty="0" smtClean="0"/>
              <a:t>, </a:t>
            </a:r>
            <a:r>
              <a:rPr lang="en-US" u="sng" dirty="0" err="1" smtClean="0"/>
              <a:t>e</a:t>
            </a:r>
            <a:r>
              <a:rPr lang="en-US" u="sng" dirty="0" smtClean="0"/>
              <a:t>-commerce</a:t>
            </a:r>
            <a:r>
              <a:rPr lang="en-US" dirty="0" smtClean="0"/>
              <a:t> systems are Internet-based resource management systems that accept </a:t>
            </a:r>
            <a:r>
              <a:rPr lang="en-US" u="sng" dirty="0" smtClean="0"/>
              <a:t>electronic orders for goods or services and then arrange delivery of these goods or services to the customer</a:t>
            </a:r>
            <a:r>
              <a:rPr lang="en-US" i="1" dirty="0" smtClean="0"/>
              <a:t>. </a:t>
            </a:r>
          </a:p>
          <a:p>
            <a:r>
              <a:rPr lang="en-US" dirty="0" smtClean="0"/>
              <a:t>In an </a:t>
            </a:r>
            <a:r>
              <a:rPr lang="en-US" dirty="0" err="1" smtClean="0"/>
              <a:t>e</a:t>
            </a:r>
            <a:r>
              <a:rPr lang="en-US" dirty="0" smtClean="0"/>
              <a:t>-commerce system, the application-specific layer includes additional functionality supporting a ‘</a:t>
            </a:r>
            <a:r>
              <a:rPr lang="en-US" i="1" dirty="0" smtClean="0">
                <a:solidFill>
                  <a:srgbClr val="FF0000"/>
                </a:solidFill>
              </a:rPr>
              <a:t>shopping cart</a:t>
            </a:r>
            <a:r>
              <a:rPr lang="en-US" dirty="0" smtClean="0"/>
              <a:t>’ in which users can place a </a:t>
            </a:r>
            <a:r>
              <a:rPr lang="en-US" u="sng" dirty="0" smtClean="0"/>
              <a:t>number of items in separate transactions, then pay for them all together in a single transaction</a:t>
            </a:r>
            <a:r>
              <a:rPr lang="en-US" dirty="0" smtClean="0"/>
              <a:t>.</a:t>
            </a:r>
            <a:endParaRPr lang="en-GB" dirty="0" smtClean="0"/>
          </a:p>
          <a:p>
            <a:pPr>
              <a:buNone/>
            </a:pPr>
            <a:endParaRPr lang="en-US" dirty="0"/>
          </a:p>
        </p:txBody>
      </p:sp>
      <p:sp>
        <p:nvSpPr>
          <p:cNvPr id="4" name="Footer Placeholder 3"/>
          <p:cNvSpPr>
            <a:spLocks noGrp="1"/>
          </p:cNvSpPr>
          <p:nvPr>
            <p:ph type="ftr" sz="quarter" idx="11"/>
          </p:nvPr>
        </p:nvSpPr>
        <p:spPr/>
        <p:txBody>
          <a:bodyPr/>
          <a:lstStyle/>
          <a:p>
            <a:r>
              <a:rPr lang="en-US" dirty="0" smtClean="0"/>
              <a:t>Chapter 6 Architectural design</a:t>
            </a:r>
            <a:endParaRPr lang="en-US" dirty="0"/>
          </a:p>
        </p:txBody>
      </p:sp>
      <p:sp>
        <p:nvSpPr>
          <p:cNvPr id="5" name="Slide Number Placeholder 4"/>
          <p:cNvSpPr>
            <a:spLocks noGrp="1"/>
          </p:cNvSpPr>
          <p:nvPr>
            <p:ph type="sldNum" sz="quarter" idx="12"/>
          </p:nvPr>
        </p:nvSpPr>
        <p:spPr/>
        <p:txBody>
          <a:bodyPr/>
          <a:lstStyle/>
          <a:p>
            <a:fld id="{EC33B370-F672-B743-B3AF-248A63C17270}" type="slidenum">
              <a:rPr lang="en-US" smtClean="0"/>
              <a:pPr/>
              <a:t>46</a:t>
            </a:fld>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Server implementation</a:t>
            </a:r>
            <a:endParaRPr lang="en-US" dirty="0"/>
          </a:p>
        </p:txBody>
      </p:sp>
      <p:sp>
        <p:nvSpPr>
          <p:cNvPr id="3" name="Content Placeholder 2"/>
          <p:cNvSpPr>
            <a:spLocks noGrp="1"/>
          </p:cNvSpPr>
          <p:nvPr>
            <p:ph idx="1"/>
          </p:nvPr>
        </p:nvSpPr>
        <p:spPr/>
        <p:txBody>
          <a:bodyPr/>
          <a:lstStyle/>
          <a:p>
            <a:r>
              <a:rPr lang="en-US" dirty="0" smtClean="0"/>
              <a:t>These systems are often implemented as multi-tier (multi-layer) </a:t>
            </a:r>
            <a:r>
              <a:rPr lang="en-US" u="sng" dirty="0" smtClean="0">
                <a:solidFill>
                  <a:schemeClr val="tx2">
                    <a:lumMod val="60000"/>
                    <a:lumOff val="40000"/>
                  </a:schemeClr>
                </a:solidFill>
              </a:rPr>
              <a:t>client server/architectures </a:t>
            </a:r>
            <a:r>
              <a:rPr lang="en-US" dirty="0" smtClean="0"/>
              <a:t>(</a:t>
            </a:r>
            <a:r>
              <a:rPr lang="en-US" sz="1600" dirty="0" smtClean="0"/>
              <a:t>discussed in Chapter 18</a:t>
            </a:r>
            <a:r>
              <a:rPr lang="en-US" dirty="0" smtClean="0"/>
              <a:t>)</a:t>
            </a:r>
            <a:endParaRPr lang="en-GB" dirty="0" smtClean="0"/>
          </a:p>
          <a:p>
            <a:pPr lvl="1"/>
            <a:r>
              <a:rPr lang="en-US" b="1" dirty="0" smtClean="0"/>
              <a:t>The </a:t>
            </a:r>
            <a:r>
              <a:rPr lang="en-US" b="1" u="sng" dirty="0" smtClean="0"/>
              <a:t>web server </a:t>
            </a:r>
            <a:r>
              <a:rPr lang="en-US" dirty="0" smtClean="0"/>
              <a:t>is responsible for all </a:t>
            </a:r>
            <a:r>
              <a:rPr lang="en-US" u="sng" dirty="0" smtClean="0"/>
              <a:t>user communications</a:t>
            </a:r>
            <a:r>
              <a:rPr lang="en-US" dirty="0" smtClean="0"/>
              <a:t>, with the user interface implemented using a </a:t>
            </a:r>
            <a:r>
              <a:rPr lang="en-US" u="sng" dirty="0" smtClean="0"/>
              <a:t>web browser</a:t>
            </a:r>
            <a:r>
              <a:rPr lang="en-US" dirty="0" smtClean="0"/>
              <a:t>;</a:t>
            </a:r>
            <a:endParaRPr lang="en-GB" dirty="0" smtClean="0"/>
          </a:p>
          <a:p>
            <a:pPr lvl="1"/>
            <a:r>
              <a:rPr lang="en-US" b="1" dirty="0" smtClean="0"/>
              <a:t>The </a:t>
            </a:r>
            <a:r>
              <a:rPr lang="en-US" b="1" u="sng" dirty="0" smtClean="0"/>
              <a:t>application server </a:t>
            </a:r>
            <a:r>
              <a:rPr lang="en-US" dirty="0" smtClean="0"/>
              <a:t>is responsible for implementing </a:t>
            </a:r>
            <a:r>
              <a:rPr lang="en-US" u="sng" dirty="0" smtClean="0"/>
              <a:t>application-specific logic </a:t>
            </a:r>
            <a:r>
              <a:rPr lang="en-US" dirty="0" smtClean="0"/>
              <a:t>as well as information storage and retrieval requests; </a:t>
            </a:r>
            <a:endParaRPr lang="en-GB" dirty="0" smtClean="0"/>
          </a:p>
          <a:p>
            <a:pPr lvl="1"/>
            <a:r>
              <a:rPr lang="en-US" b="1" dirty="0" smtClean="0"/>
              <a:t>The </a:t>
            </a:r>
            <a:r>
              <a:rPr lang="en-US" b="1" u="sng" dirty="0" smtClean="0"/>
              <a:t>database server </a:t>
            </a:r>
            <a:r>
              <a:rPr lang="en-US" dirty="0" smtClean="0"/>
              <a:t>moves information to and from the database and </a:t>
            </a:r>
            <a:r>
              <a:rPr lang="en-US" u="sng" dirty="0" smtClean="0"/>
              <a:t>handles transaction </a:t>
            </a:r>
            <a:r>
              <a:rPr lang="en-US" dirty="0" smtClean="0"/>
              <a:t>management. </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r>
              <a:rPr lang="en-US" sz="2800" dirty="0" smtClean="0">
                <a:solidFill>
                  <a:schemeClr val="tx2">
                    <a:lumMod val="60000"/>
                    <a:lumOff val="40000"/>
                  </a:schemeClr>
                </a:solidFill>
              </a:rPr>
              <a:t>2) Language </a:t>
            </a:r>
            <a:r>
              <a:rPr lang="en-US" sz="2800" dirty="0">
                <a:solidFill>
                  <a:schemeClr val="tx2">
                    <a:lumMod val="60000"/>
                    <a:lumOff val="40000"/>
                  </a:schemeClr>
                </a:solidFill>
              </a:rPr>
              <a:t>processing systems</a:t>
            </a:r>
          </a:p>
        </p:txBody>
      </p:sp>
      <p:sp>
        <p:nvSpPr>
          <p:cNvPr id="160771" name="Rectangle 3"/>
          <p:cNvSpPr>
            <a:spLocks noGrp="1" noChangeArrowheads="1"/>
          </p:cNvSpPr>
          <p:nvPr>
            <p:ph type="body" idx="1"/>
          </p:nvPr>
        </p:nvSpPr>
        <p:spPr/>
        <p:txBody>
          <a:bodyPr lIns="91797" tIns="45898" rIns="91797" bIns="45898"/>
          <a:lstStyle/>
          <a:p>
            <a:r>
              <a:rPr lang="en-US" sz="2300" dirty="0"/>
              <a:t>Accept a </a:t>
            </a:r>
            <a:r>
              <a:rPr lang="en-US" sz="2300" u="sng" dirty="0"/>
              <a:t>natural or artificial language </a:t>
            </a:r>
            <a:r>
              <a:rPr lang="en-US" sz="2300" dirty="0"/>
              <a:t>as input and generate some </a:t>
            </a:r>
            <a:r>
              <a:rPr lang="en-US" sz="2300" u="sng" dirty="0"/>
              <a:t>other representation of that language</a:t>
            </a:r>
            <a:r>
              <a:rPr lang="en-US" sz="2300" dirty="0"/>
              <a:t>. </a:t>
            </a:r>
          </a:p>
          <a:p>
            <a:r>
              <a:rPr lang="en-US" sz="2300" dirty="0"/>
              <a:t>May include an i</a:t>
            </a:r>
            <a:r>
              <a:rPr lang="en-US" sz="2300" u="sng" dirty="0"/>
              <a:t>nterpreter</a:t>
            </a:r>
            <a:r>
              <a:rPr lang="en-US" sz="2300" dirty="0"/>
              <a:t> to act on the instructions in the language that is being processed.</a:t>
            </a:r>
          </a:p>
          <a:p>
            <a:r>
              <a:rPr lang="en-US" sz="2300" dirty="0"/>
              <a:t>Used in situations where the </a:t>
            </a:r>
            <a:r>
              <a:rPr lang="en-US" sz="2300" u="sng" dirty="0"/>
              <a:t>easiest way to solve a problem is to describe an algorithm </a:t>
            </a:r>
            <a:r>
              <a:rPr lang="en-US" sz="2300" dirty="0"/>
              <a:t>or describe the system data</a:t>
            </a:r>
          </a:p>
          <a:p>
            <a:pPr lvl="1"/>
            <a:r>
              <a:rPr lang="en-US" sz="2100" dirty="0"/>
              <a:t>Meta-case tools process tool descriptions, method rules, etc and generate tools.</a:t>
            </a:r>
          </a:p>
        </p:txBody>
      </p:sp>
      <p:sp>
        <p:nvSpPr>
          <p:cNvPr id="4" name="Slide Number Placeholder 3"/>
          <p:cNvSpPr>
            <a:spLocks noGrp="1"/>
          </p:cNvSpPr>
          <p:nvPr>
            <p:ph type="sldNum" sz="quarter" idx="12"/>
          </p:nvPr>
        </p:nvSpPr>
        <p:spPr/>
        <p:txBody>
          <a:bodyPr/>
          <a:lstStyle/>
          <a:p>
            <a:fld id="{EC33B370-F672-B743-B3AF-248A63C17270}" type="slidenum">
              <a:rPr lang="en-US" smtClean="0"/>
              <a:pPr/>
              <a:t>48</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architecture of a language processing system </a:t>
            </a:r>
            <a:endParaRPr lang="en-US" dirty="0"/>
          </a:p>
        </p:txBody>
      </p:sp>
      <p:pic>
        <p:nvPicPr>
          <p:cNvPr id="4" name="Content Placeholder 3" descr="6.18 LangProcSys.eps"/>
          <p:cNvPicPr>
            <a:picLocks noGrp="1" noChangeAspect="1"/>
          </p:cNvPicPr>
          <p:nvPr>
            <p:ph idx="1"/>
          </p:nvPr>
        </p:nvPicPr>
        <p:blipFill>
          <a:blip r:embed="rId2"/>
          <a:srcRect l="-10387" r="-10387"/>
          <a:stretch>
            <a:fillRect/>
          </a:stretch>
        </p:blipFill>
        <p:spPr>
          <a:xfrm>
            <a:off x="916596" y="1600201"/>
            <a:ext cx="7014735" cy="3857834"/>
          </a:xfrm>
        </p:spPr>
      </p:pic>
      <p:sp>
        <p:nvSpPr>
          <p:cNvPr id="5" name="Slide Number Placeholder 4"/>
          <p:cNvSpPr>
            <a:spLocks noGrp="1"/>
          </p:cNvSpPr>
          <p:nvPr>
            <p:ph type="sldNum" sz="quarter" idx="12"/>
          </p:nvPr>
        </p:nvSpPr>
        <p:spPr/>
        <p:txBody>
          <a:bodyPr/>
          <a:lstStyle/>
          <a:p>
            <a:fld id="{EC33B370-F672-B743-B3AF-248A63C17270}" type="slidenum">
              <a:rPr lang="en-US" smtClean="0"/>
              <a:pPr/>
              <a:t>49</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The architecture of </a:t>
            </a:r>
            <a:br>
              <a:rPr lang="en-US" sz="2800" dirty="0" smtClean="0"/>
            </a:br>
            <a:r>
              <a:rPr lang="en-US" sz="2800" dirty="0" smtClean="0"/>
              <a:t>a packing robot control system</a:t>
            </a:r>
            <a:endParaRPr lang="en-US" sz="2800" dirty="0"/>
          </a:p>
        </p:txBody>
      </p:sp>
      <p:pic>
        <p:nvPicPr>
          <p:cNvPr id="26626" name="Picture 2" descr="6"/>
          <p:cNvPicPr>
            <a:picLocks noChangeAspect="1" noChangeArrowheads="1"/>
          </p:cNvPicPr>
          <p:nvPr/>
        </p:nvPicPr>
        <p:blipFill>
          <a:blip r:embed="rId2"/>
          <a:srcRect b="-8765"/>
          <a:stretch>
            <a:fillRect/>
          </a:stretch>
        </p:blipFill>
        <p:spPr bwMode="auto">
          <a:xfrm>
            <a:off x="2197959" y="1667101"/>
            <a:ext cx="4397375" cy="4262438"/>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EC33B370-F672-B743-B3AF-248A63C17270}"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Compiler components</a:t>
            </a:r>
            <a:endParaRPr lang="en-US" dirty="0"/>
          </a:p>
        </p:txBody>
      </p:sp>
      <p:sp>
        <p:nvSpPr>
          <p:cNvPr id="3" name="Content Placeholder 2"/>
          <p:cNvSpPr>
            <a:spLocks noGrp="1"/>
          </p:cNvSpPr>
          <p:nvPr>
            <p:ph idx="1"/>
          </p:nvPr>
        </p:nvSpPr>
        <p:spPr>
          <a:xfrm>
            <a:off x="405360" y="1600200"/>
            <a:ext cx="8229600" cy="4525963"/>
          </a:xfrm>
        </p:spPr>
        <p:txBody>
          <a:bodyPr/>
          <a:lstStyle/>
          <a:p>
            <a:r>
              <a:rPr lang="en-US" dirty="0" smtClean="0"/>
              <a:t>A </a:t>
            </a:r>
            <a:r>
              <a:rPr lang="en-US" b="1" dirty="0" smtClean="0">
                <a:solidFill>
                  <a:schemeClr val="tx2">
                    <a:lumMod val="60000"/>
                    <a:lumOff val="40000"/>
                  </a:schemeClr>
                </a:solidFill>
              </a:rPr>
              <a:t>lexical analyzer</a:t>
            </a:r>
            <a:r>
              <a:rPr lang="en-US" dirty="0" smtClean="0"/>
              <a:t>, which takes input language tokens and converts them to an internal form.</a:t>
            </a:r>
            <a:endParaRPr lang="en-GB" dirty="0" smtClean="0"/>
          </a:p>
          <a:p>
            <a:r>
              <a:rPr lang="en-US" dirty="0" smtClean="0"/>
              <a:t>A </a:t>
            </a:r>
            <a:r>
              <a:rPr lang="en-US" b="1" dirty="0" smtClean="0">
                <a:solidFill>
                  <a:schemeClr val="tx2">
                    <a:lumMod val="60000"/>
                    <a:lumOff val="40000"/>
                  </a:schemeClr>
                </a:solidFill>
              </a:rPr>
              <a:t>symbol table</a:t>
            </a:r>
            <a:r>
              <a:rPr lang="en-US" dirty="0" smtClean="0"/>
              <a:t>, which holds information about the names of entities (</a:t>
            </a:r>
            <a:r>
              <a:rPr lang="en-US" i="1" dirty="0" smtClean="0"/>
              <a:t>variables</a:t>
            </a:r>
            <a:r>
              <a:rPr lang="en-US" dirty="0" smtClean="0"/>
              <a:t>, </a:t>
            </a:r>
            <a:r>
              <a:rPr lang="en-US" i="1" dirty="0" smtClean="0"/>
              <a:t>class names</a:t>
            </a:r>
            <a:r>
              <a:rPr lang="en-US" dirty="0" smtClean="0"/>
              <a:t>, </a:t>
            </a:r>
            <a:r>
              <a:rPr lang="en-US" i="1" dirty="0" smtClean="0"/>
              <a:t>object names</a:t>
            </a:r>
            <a:r>
              <a:rPr lang="en-US" dirty="0" smtClean="0"/>
              <a:t>, etc.) used in the text that is being translated.</a:t>
            </a:r>
            <a:endParaRPr lang="en-GB" dirty="0" smtClean="0"/>
          </a:p>
          <a:p>
            <a:r>
              <a:rPr lang="en-US" dirty="0" smtClean="0"/>
              <a:t>A </a:t>
            </a:r>
            <a:r>
              <a:rPr lang="en-US" b="1" dirty="0" smtClean="0">
                <a:solidFill>
                  <a:schemeClr val="tx2">
                    <a:lumMod val="60000"/>
                    <a:lumOff val="40000"/>
                  </a:schemeClr>
                </a:solidFill>
              </a:rPr>
              <a:t>syntax analyzer</a:t>
            </a:r>
            <a:r>
              <a:rPr lang="en-US" dirty="0" smtClean="0"/>
              <a:t>, which checks the syntax of the language being translated. </a:t>
            </a:r>
            <a:endParaRPr lang="en-GB" dirty="0" smtClean="0"/>
          </a:p>
          <a:p>
            <a:r>
              <a:rPr lang="en-US" dirty="0" smtClean="0"/>
              <a:t>A </a:t>
            </a:r>
            <a:r>
              <a:rPr lang="en-US" b="1" dirty="0" smtClean="0">
                <a:solidFill>
                  <a:schemeClr val="tx2">
                    <a:lumMod val="60000"/>
                    <a:lumOff val="40000"/>
                  </a:schemeClr>
                </a:solidFill>
              </a:rPr>
              <a:t>syntax tree</a:t>
            </a:r>
            <a:r>
              <a:rPr lang="en-US" dirty="0" smtClean="0"/>
              <a:t>, which is an internal structure representing the program being compiled.</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Compiler components</a:t>
            </a:r>
            <a:endParaRPr lang="en-US" dirty="0"/>
          </a:p>
        </p:txBody>
      </p:sp>
      <p:sp>
        <p:nvSpPr>
          <p:cNvPr id="3" name="Content Placeholder 2"/>
          <p:cNvSpPr>
            <a:spLocks noGrp="1"/>
          </p:cNvSpPr>
          <p:nvPr>
            <p:ph idx="1"/>
          </p:nvPr>
        </p:nvSpPr>
        <p:spPr/>
        <p:txBody>
          <a:bodyPr/>
          <a:lstStyle/>
          <a:p>
            <a:r>
              <a:rPr lang="en-US" dirty="0" smtClean="0"/>
              <a:t>A </a:t>
            </a:r>
            <a:r>
              <a:rPr lang="en-US" b="1" dirty="0" smtClean="0">
                <a:solidFill>
                  <a:schemeClr val="tx2">
                    <a:lumMod val="60000"/>
                    <a:lumOff val="40000"/>
                  </a:schemeClr>
                </a:solidFill>
              </a:rPr>
              <a:t>semantic analyzer </a:t>
            </a:r>
            <a:r>
              <a:rPr lang="en-US" dirty="0" smtClean="0"/>
              <a:t>that uses information from the </a:t>
            </a:r>
            <a:r>
              <a:rPr lang="en-US" u="sng" dirty="0" smtClean="0"/>
              <a:t>syntax tree </a:t>
            </a:r>
            <a:r>
              <a:rPr lang="en-US" dirty="0" smtClean="0"/>
              <a:t>and the </a:t>
            </a:r>
            <a:r>
              <a:rPr lang="en-US" u="sng" dirty="0" smtClean="0"/>
              <a:t>symbol table </a:t>
            </a:r>
            <a:r>
              <a:rPr lang="en-US" dirty="0" smtClean="0"/>
              <a:t>to check the semantic correctness of the input language text.</a:t>
            </a:r>
            <a:r>
              <a:rPr lang="en-GB" dirty="0" smtClean="0"/>
              <a:t> </a:t>
            </a:r>
            <a:endParaRPr lang="en-US" dirty="0" smtClean="0"/>
          </a:p>
          <a:p>
            <a:r>
              <a:rPr lang="en-US" dirty="0" smtClean="0"/>
              <a:t>A </a:t>
            </a:r>
            <a:r>
              <a:rPr lang="en-US" b="1" dirty="0" smtClean="0">
                <a:solidFill>
                  <a:schemeClr val="tx2">
                    <a:lumMod val="60000"/>
                    <a:lumOff val="40000"/>
                  </a:schemeClr>
                </a:solidFill>
              </a:rPr>
              <a:t>code generator </a:t>
            </a:r>
            <a:r>
              <a:rPr lang="en-US" dirty="0" smtClean="0"/>
              <a:t>that ‘walks’ the syntax tree and generates abstract machine code.</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6 Architectural design</a:t>
            </a:r>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pipe and filter compiler architecture</a:t>
            </a:r>
            <a:r>
              <a:rPr lang="en-GB" dirty="0" smtClean="0"/>
              <a:t> </a:t>
            </a:r>
            <a:endParaRPr lang="en-US" dirty="0"/>
          </a:p>
        </p:txBody>
      </p:sp>
      <p:pic>
        <p:nvPicPr>
          <p:cNvPr id="4" name="Content Placeholder 3" descr="6.19 PipeFilterCompModel.eps"/>
          <p:cNvPicPr>
            <a:picLocks noGrp="1" noChangeAspect="1"/>
          </p:cNvPicPr>
          <p:nvPr>
            <p:ph idx="1"/>
          </p:nvPr>
        </p:nvPicPr>
        <p:blipFill>
          <a:blip r:embed="rId2"/>
          <a:srcRect t="-42181" b="-42181"/>
          <a:stretch>
            <a:fillRect/>
          </a:stretch>
        </p:blipFill>
        <p:spPr>
          <a:xfrm>
            <a:off x="1105758" y="1600201"/>
            <a:ext cx="6366176" cy="3501152"/>
          </a:xfrm>
        </p:spPr>
      </p:pic>
      <p:sp>
        <p:nvSpPr>
          <p:cNvPr id="5" name="Slide Number Placeholder 4"/>
          <p:cNvSpPr>
            <a:spLocks noGrp="1"/>
          </p:cNvSpPr>
          <p:nvPr>
            <p:ph type="sldNum" sz="quarter" idx="12"/>
          </p:nvPr>
        </p:nvSpPr>
        <p:spPr/>
        <p:txBody>
          <a:bodyPr/>
          <a:lstStyle/>
          <a:p>
            <a:fld id="{EC33B370-F672-B743-B3AF-248A63C17270}" type="slidenum">
              <a:rPr lang="en-US" smtClean="0"/>
              <a:pPr/>
              <a:t>52</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repository architecture for a language processing system</a:t>
            </a:r>
            <a:endParaRPr lang="en-US" dirty="0"/>
          </a:p>
        </p:txBody>
      </p:sp>
      <p:pic>
        <p:nvPicPr>
          <p:cNvPr id="4" name="Content Placeholder 3" descr="6.20 RepositoryLPS.eps"/>
          <p:cNvPicPr>
            <a:picLocks noGrp="1" noChangeAspect="1"/>
          </p:cNvPicPr>
          <p:nvPr>
            <p:ph idx="1"/>
          </p:nvPr>
        </p:nvPicPr>
        <p:blipFill>
          <a:blip r:embed="rId2"/>
          <a:srcRect t="-1471" b="-1471"/>
          <a:stretch>
            <a:fillRect/>
          </a:stretch>
        </p:blipFill>
        <p:spPr>
          <a:xfrm>
            <a:off x="1038200" y="1937951"/>
            <a:ext cx="6676944" cy="3672062"/>
          </a:xfrm>
        </p:spPr>
      </p:pic>
      <p:sp>
        <p:nvSpPr>
          <p:cNvPr id="5" name="Slide Number Placeholder 4"/>
          <p:cNvSpPr>
            <a:spLocks noGrp="1"/>
          </p:cNvSpPr>
          <p:nvPr>
            <p:ph type="sldNum" sz="quarter" idx="12"/>
          </p:nvPr>
        </p:nvSpPr>
        <p:spPr/>
        <p:txBody>
          <a:bodyPr/>
          <a:lstStyle/>
          <a:p>
            <a:fld id="{EC33B370-F672-B743-B3AF-248A63C17270}" type="slidenum">
              <a:rPr lang="en-US" smtClean="0"/>
              <a:pPr/>
              <a:t>53</a:t>
            </a:fld>
            <a:endParaRPr lang="en-US"/>
          </a:p>
        </p:txBody>
      </p:sp>
      <p:sp>
        <p:nvSpPr>
          <p:cNvPr id="6" name="Footer Placeholder 5"/>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dirty="0" smtClean="0"/>
              <a:t>Models of application systems architectures help us understand and compare applications, validate application system designs and assess large-scale components for reuse.</a:t>
            </a:r>
            <a:endParaRPr lang="en-GB" dirty="0" smtClean="0"/>
          </a:p>
          <a:p>
            <a:r>
              <a:rPr lang="en-US" dirty="0" smtClean="0"/>
              <a:t>Transaction processing systems are interactive systems that allow information in a database to be remotely accessed and modified by a number of users. </a:t>
            </a:r>
          </a:p>
          <a:p>
            <a:r>
              <a:rPr lang="en-US" dirty="0" smtClean="0"/>
              <a:t>Language processing systems are used to translate texts from one language into another and to carry out the instructions specified in the input language. They include a translator and an abstract machine that executes the generated language.</a:t>
            </a:r>
            <a:endParaRPr lang="en-GB" dirty="0" smtClean="0"/>
          </a:p>
          <a:p>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54</a:t>
            </a:fld>
            <a:endParaRPr lang="en-US" dirty="0"/>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Architectural abstraction</a:t>
            </a:r>
            <a:endParaRPr lang="en-US" sz="2800" dirty="0"/>
          </a:p>
        </p:txBody>
      </p:sp>
      <p:sp>
        <p:nvSpPr>
          <p:cNvPr id="3" name="Content Placeholder 2"/>
          <p:cNvSpPr>
            <a:spLocks noGrp="1"/>
          </p:cNvSpPr>
          <p:nvPr>
            <p:ph idx="1"/>
          </p:nvPr>
        </p:nvSpPr>
        <p:spPr/>
        <p:txBody>
          <a:bodyPr/>
          <a:lstStyle/>
          <a:p>
            <a:r>
              <a:rPr lang="en-US" dirty="0" smtClean="0">
                <a:solidFill>
                  <a:srgbClr val="FF0000"/>
                </a:solidFill>
              </a:rPr>
              <a:t>Architecture in the small </a:t>
            </a:r>
            <a:r>
              <a:rPr lang="en-US" dirty="0" smtClean="0"/>
              <a:t>is concerned with the architecture of individual programs. At this level, we are concerned with the way that an </a:t>
            </a:r>
            <a:r>
              <a:rPr lang="en-US" u="sng" dirty="0" smtClean="0"/>
              <a:t>individual program is decomposed into components</a:t>
            </a:r>
            <a:r>
              <a:rPr lang="en-US" dirty="0" smtClean="0"/>
              <a:t>.  </a:t>
            </a:r>
            <a:endParaRPr lang="en-GB" dirty="0" smtClean="0"/>
          </a:p>
          <a:p>
            <a:r>
              <a:rPr lang="en-US" dirty="0" smtClean="0">
                <a:solidFill>
                  <a:srgbClr val="FF0000"/>
                </a:solidFill>
              </a:rPr>
              <a:t>Architecture in the large </a:t>
            </a:r>
            <a:r>
              <a:rPr lang="en-US" dirty="0" smtClean="0"/>
              <a:t>is concerned with the architecture of </a:t>
            </a:r>
            <a:r>
              <a:rPr lang="en-US" u="sng" dirty="0" smtClean="0"/>
              <a:t>complex enterprise systems that include other systems, programs, and program components</a:t>
            </a:r>
            <a:r>
              <a:rPr lang="en-US" dirty="0" smtClean="0"/>
              <a:t>. These enterprise systems are distributed over different computers, which may be owned and managed by different companies.  </a:t>
            </a:r>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GB" sz="2800" dirty="0"/>
              <a:t>Advantages of explicit architecture</a:t>
            </a:r>
          </a:p>
        </p:txBody>
      </p:sp>
      <p:sp>
        <p:nvSpPr>
          <p:cNvPr id="45059" name="Rectangle 3"/>
          <p:cNvSpPr>
            <a:spLocks noGrp="1" noChangeArrowheads="1"/>
          </p:cNvSpPr>
          <p:nvPr>
            <p:ph idx="1"/>
          </p:nvPr>
        </p:nvSpPr>
        <p:spPr/>
        <p:txBody>
          <a:bodyPr/>
          <a:lstStyle/>
          <a:p>
            <a:pPr>
              <a:lnSpc>
                <a:spcPct val="90000"/>
              </a:lnSpc>
            </a:pPr>
            <a:r>
              <a:rPr lang="en-GB" dirty="0"/>
              <a:t>Stakeholder communication</a:t>
            </a:r>
          </a:p>
          <a:p>
            <a:pPr lvl="1">
              <a:lnSpc>
                <a:spcPct val="90000"/>
              </a:lnSpc>
            </a:pPr>
            <a:r>
              <a:rPr lang="en-GB" dirty="0"/>
              <a:t>Architecture may be used as a focus of discussion by system stakeholders.</a:t>
            </a:r>
          </a:p>
          <a:p>
            <a:pPr>
              <a:lnSpc>
                <a:spcPct val="90000"/>
              </a:lnSpc>
            </a:pPr>
            <a:r>
              <a:rPr lang="en-GB" dirty="0"/>
              <a:t>System analysis</a:t>
            </a:r>
          </a:p>
          <a:p>
            <a:pPr lvl="1">
              <a:lnSpc>
                <a:spcPct val="90000"/>
              </a:lnSpc>
            </a:pPr>
            <a:r>
              <a:rPr lang="en-GB" dirty="0"/>
              <a:t>Means that analysis of whether the system can meet its non-functional requirements is possible.</a:t>
            </a:r>
          </a:p>
          <a:p>
            <a:pPr>
              <a:lnSpc>
                <a:spcPct val="90000"/>
              </a:lnSpc>
            </a:pPr>
            <a:r>
              <a:rPr lang="en-GB" dirty="0"/>
              <a:t>Large-scale reuse</a:t>
            </a:r>
          </a:p>
          <a:p>
            <a:pPr lvl="1">
              <a:lnSpc>
                <a:spcPct val="90000"/>
              </a:lnSpc>
            </a:pPr>
            <a:r>
              <a:rPr lang="en-GB" dirty="0"/>
              <a:t>The architecture may be reusable across a range of </a:t>
            </a:r>
            <a:r>
              <a:rPr lang="en-GB" dirty="0" smtClean="0"/>
              <a:t>systems</a:t>
            </a:r>
          </a:p>
          <a:p>
            <a:pPr lvl="1">
              <a:lnSpc>
                <a:spcPct val="90000"/>
              </a:lnSpc>
            </a:pPr>
            <a:r>
              <a:rPr lang="en-GB" dirty="0" smtClean="0"/>
              <a:t>Product-line architectures may be developed.</a:t>
            </a:r>
            <a:endParaRPr lang="en-GB"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Architectural representations</a:t>
            </a:r>
            <a:endParaRPr lang="en-US" sz="2800" dirty="0"/>
          </a:p>
        </p:txBody>
      </p:sp>
      <p:sp>
        <p:nvSpPr>
          <p:cNvPr id="3" name="Content Placeholder 2"/>
          <p:cNvSpPr>
            <a:spLocks noGrp="1"/>
          </p:cNvSpPr>
          <p:nvPr>
            <p:ph idx="1"/>
          </p:nvPr>
        </p:nvSpPr>
        <p:spPr/>
        <p:txBody>
          <a:bodyPr/>
          <a:lstStyle/>
          <a:p>
            <a:r>
              <a:rPr lang="en-US" u="sng" dirty="0" smtClean="0"/>
              <a:t>Simple, informal block diagrams</a:t>
            </a:r>
            <a:r>
              <a:rPr lang="en-US" dirty="0" smtClean="0"/>
              <a:t> showing </a:t>
            </a:r>
            <a:r>
              <a:rPr lang="en-US" u="sng" dirty="0" smtClean="0"/>
              <a:t>entities</a:t>
            </a:r>
            <a:r>
              <a:rPr lang="en-US" dirty="0" smtClean="0"/>
              <a:t> and </a:t>
            </a:r>
            <a:r>
              <a:rPr lang="en-US" u="sng" dirty="0" smtClean="0"/>
              <a:t>relationships</a:t>
            </a:r>
            <a:r>
              <a:rPr lang="en-US" dirty="0" smtClean="0"/>
              <a:t> are the most frequently used method for documenting software architectures.</a:t>
            </a:r>
          </a:p>
          <a:p>
            <a:r>
              <a:rPr lang="en-US" dirty="0" smtClean="0"/>
              <a:t>But these have been </a:t>
            </a:r>
            <a:r>
              <a:rPr lang="en-US" u="sng" dirty="0" smtClean="0"/>
              <a:t>criticized</a:t>
            </a:r>
            <a:r>
              <a:rPr lang="en-US" dirty="0" smtClean="0"/>
              <a:t> because they lack semantics, </a:t>
            </a:r>
            <a:r>
              <a:rPr lang="en-US" u="sng" dirty="0" smtClean="0"/>
              <a:t>do not show the types of relationships between entities nor the visible properties of entities in the architecture</a:t>
            </a:r>
            <a:r>
              <a:rPr lang="en-US" dirty="0" smtClean="0"/>
              <a:t>.</a:t>
            </a:r>
          </a:p>
          <a:p>
            <a:r>
              <a:rPr lang="en-US" dirty="0" smtClean="0"/>
              <a:t>Depends on the use of architectural models. The  requirements for model semantics depends on how the models are used.</a:t>
            </a:r>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sz="2800" dirty="0"/>
              <a:t>Box and line diagrams</a:t>
            </a:r>
          </a:p>
        </p:txBody>
      </p:sp>
      <p:sp>
        <p:nvSpPr>
          <p:cNvPr id="57347" name="Rectangle 3"/>
          <p:cNvSpPr>
            <a:spLocks noGrp="1" noChangeArrowheads="1"/>
          </p:cNvSpPr>
          <p:nvPr>
            <p:ph idx="1"/>
          </p:nvPr>
        </p:nvSpPr>
        <p:spPr/>
        <p:txBody>
          <a:bodyPr/>
          <a:lstStyle/>
          <a:p>
            <a:r>
              <a:rPr lang="en-US"/>
              <a:t>Very abstract - they do not show the nature of component relationships nor the externally visible properties of the sub-systems.</a:t>
            </a:r>
          </a:p>
          <a:p>
            <a:r>
              <a:rPr lang="en-US"/>
              <a:t>However, useful for communication with stakeholders and for project planning.</a:t>
            </a:r>
          </a:p>
        </p:txBody>
      </p:sp>
      <p:sp>
        <p:nvSpPr>
          <p:cNvPr id="4" name="Slide Number Placeholder 3"/>
          <p:cNvSpPr>
            <a:spLocks noGrp="1"/>
          </p:cNvSpPr>
          <p:nvPr>
            <p:ph type="sldNum" sz="quarter" idx="12"/>
          </p:nvPr>
        </p:nvSpPr>
        <p:spPr/>
        <p:txBody>
          <a:bodyPr/>
          <a:lstStyle/>
          <a:p>
            <a:fld id="{EC33B370-F672-B743-B3AF-248A63C17270}"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Chapter 6 Architectural design</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4855</TotalTime>
  <Words>3420</Words>
  <Application>Microsoft Office PowerPoint</Application>
  <PresentationFormat>On-screen Show (4:3)</PresentationFormat>
  <Paragraphs>371</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SE9</vt:lpstr>
      <vt:lpstr>Chapter 6 – Architectural Design</vt:lpstr>
      <vt:lpstr>Topics covered</vt:lpstr>
      <vt:lpstr>Software architecture</vt:lpstr>
      <vt:lpstr>Architectural design</vt:lpstr>
      <vt:lpstr>The architecture of  a packing robot control system</vt:lpstr>
      <vt:lpstr>Architectural abstraction</vt:lpstr>
      <vt:lpstr>Advantages of explicit architecture</vt:lpstr>
      <vt:lpstr>Architectural representations</vt:lpstr>
      <vt:lpstr>Box and line diagrams</vt:lpstr>
      <vt:lpstr>Use of architectural models</vt:lpstr>
      <vt:lpstr>Architectural design decisions</vt:lpstr>
      <vt:lpstr>Architectural design decisions</vt:lpstr>
      <vt:lpstr>Architecture reuse</vt:lpstr>
      <vt:lpstr>Architecture and system characteristics (non-functional requirements )</vt:lpstr>
      <vt:lpstr>Architectural views</vt:lpstr>
      <vt:lpstr>4 + 1 view model of software architecture</vt:lpstr>
      <vt:lpstr>Architectural patterns</vt:lpstr>
      <vt:lpstr>1)The Model-View-Controller (MVC) pattern </vt:lpstr>
      <vt:lpstr>The organization of the Model-View-Controller </vt:lpstr>
      <vt:lpstr>Web application architecture using the MVC pattern </vt:lpstr>
      <vt:lpstr>Layered architecture</vt:lpstr>
      <vt:lpstr>2) The Layered architecture pattern </vt:lpstr>
      <vt:lpstr>A generic layered architecture </vt:lpstr>
      <vt:lpstr>The architecture of the LIBSYS system </vt:lpstr>
      <vt:lpstr>Key points</vt:lpstr>
      <vt:lpstr>Chapter 6 – Architectural Design</vt:lpstr>
      <vt:lpstr>3) Repository architecture</vt:lpstr>
      <vt:lpstr>The Repository pattern </vt:lpstr>
      <vt:lpstr>A repository architecture for an IDE </vt:lpstr>
      <vt:lpstr>4) Client-server architecture</vt:lpstr>
      <vt:lpstr>The Client–server pattern </vt:lpstr>
      <vt:lpstr>A client–server architecture for a film library </vt:lpstr>
      <vt:lpstr>5) Pipe and filter architecture</vt:lpstr>
      <vt:lpstr>The pipe and filter pattern </vt:lpstr>
      <vt:lpstr>An example of the pipe and filter architecture </vt:lpstr>
      <vt:lpstr>Application architectures</vt:lpstr>
      <vt:lpstr>Use of application architectures</vt:lpstr>
      <vt:lpstr>Examples of application types</vt:lpstr>
      <vt:lpstr>Application type examples</vt:lpstr>
      <vt:lpstr>1) Transaction processing systems</vt:lpstr>
      <vt:lpstr>The structure of transaction processing applications </vt:lpstr>
      <vt:lpstr>The software architecture of an ATM system </vt:lpstr>
      <vt:lpstr>Information systems architecture</vt:lpstr>
      <vt:lpstr>Layered information system architecture </vt:lpstr>
      <vt:lpstr>The architecture of the MHC-PMS </vt:lpstr>
      <vt:lpstr>Web-based information systems</vt:lpstr>
      <vt:lpstr>Server implementation</vt:lpstr>
      <vt:lpstr>2) Language processing systems</vt:lpstr>
      <vt:lpstr>The architecture of a language processing system </vt:lpstr>
      <vt:lpstr>Compiler components</vt:lpstr>
      <vt:lpstr>Compiler components</vt:lpstr>
      <vt:lpstr>A pipe and filter compiler architecture </vt:lpstr>
      <vt:lpstr>A repository architecture for a language processing system</vt:lpstr>
      <vt:lpstr>Key points</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Chapter 6</dc:title>
  <dc:creator>Ian Sommerville</dc:creator>
  <cp:lastModifiedBy>zsharif</cp:lastModifiedBy>
  <cp:revision>38</cp:revision>
  <dcterms:created xsi:type="dcterms:W3CDTF">2010-01-18T20:35:25Z</dcterms:created>
  <dcterms:modified xsi:type="dcterms:W3CDTF">2012-01-26T09:56:40Z</dcterms:modified>
</cp:coreProperties>
</file>