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2"/>
  </p:notesMasterIdLst>
  <p:handoutMasterIdLst>
    <p:handoutMasterId r:id="rId33"/>
  </p:handoutMasterIdLst>
  <p:sldIdLst>
    <p:sldId id="256" r:id="rId2"/>
    <p:sldId id="287" r:id="rId3"/>
    <p:sldId id="288" r:id="rId4"/>
    <p:sldId id="294" r:id="rId5"/>
    <p:sldId id="269" r:id="rId6"/>
    <p:sldId id="270" r:id="rId7"/>
    <p:sldId id="295" r:id="rId8"/>
    <p:sldId id="296" r:id="rId9"/>
    <p:sldId id="257" r:id="rId10"/>
    <p:sldId id="258" r:id="rId11"/>
    <p:sldId id="259" r:id="rId12"/>
    <p:sldId id="273" r:id="rId13"/>
    <p:sldId id="260" r:id="rId14"/>
    <p:sldId id="261" r:id="rId15"/>
    <p:sldId id="274" r:id="rId16"/>
    <p:sldId id="262" r:id="rId17"/>
    <p:sldId id="278" r:id="rId18"/>
    <p:sldId id="279" r:id="rId19"/>
    <p:sldId id="289" r:id="rId20"/>
    <p:sldId id="290" r:id="rId21"/>
    <p:sldId id="292" r:id="rId22"/>
    <p:sldId id="293" r:id="rId23"/>
    <p:sldId id="306" r:id="rId24"/>
    <p:sldId id="307" r:id="rId25"/>
    <p:sldId id="308" r:id="rId26"/>
    <p:sldId id="309" r:id="rId27"/>
    <p:sldId id="310" r:id="rId28"/>
    <p:sldId id="311" r:id="rId29"/>
    <p:sldId id="312" r:id="rId30"/>
    <p:sldId id="313"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FE14BF-BB0A-CE41-86BB-F7FC0A4FC638}" type="datetimeFigureOut">
              <a:rPr lang="en-US" smtClean="0"/>
              <a:pPr/>
              <a:t>11/23/2011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B69FD77-E09D-C542-B7B5-4D4345C3E158}" type="slidenum">
              <a:rPr lang="en-US" smtClean="0"/>
              <a:pPr/>
              <a:t>‹#›</a:t>
            </a:fld>
            <a:endParaRPr lang="en-US"/>
          </a:p>
        </p:txBody>
      </p:sp>
    </p:spTree>
    <p:extLst>
      <p:ext uri="{BB962C8B-B14F-4D97-AF65-F5344CB8AC3E}">
        <p14:creationId xmlns="" xmlns:p14="http://schemas.microsoft.com/office/powerpoint/2010/main" val="32738732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B3F966-EB11-714A-9149-E802AF9D57B9}" type="datetimeFigureOut">
              <a:rPr lang="en-US" smtClean="0"/>
              <a:pPr/>
              <a:t>11/23/2011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FCBF73-0733-5145-9EF1-194A2E62BF21}" type="slidenum">
              <a:rPr lang="en-US" smtClean="0"/>
              <a:pPr/>
              <a:t>‹#›</a:t>
            </a:fld>
            <a:endParaRPr lang="en-US"/>
          </a:p>
        </p:txBody>
      </p:sp>
    </p:spTree>
    <p:extLst>
      <p:ext uri="{BB962C8B-B14F-4D97-AF65-F5344CB8AC3E}">
        <p14:creationId xmlns="" xmlns:p14="http://schemas.microsoft.com/office/powerpoint/2010/main" val="115398323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ln/>
        </p:spPr>
        <p:txBody>
          <a:bodyPr/>
          <a:lstStyle/>
          <a:p>
            <a:endParaRPr lang="en-US"/>
          </a:p>
        </p:txBody>
      </p:sp>
      <p:sp>
        <p:nvSpPr>
          <p:cNvPr id="43011" name="Rectangle 3"/>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ln/>
        </p:spPr>
        <p:txBody>
          <a:bodyPr/>
          <a:lstStyle/>
          <a:p>
            <a:endParaRPr lang="en-US"/>
          </a:p>
        </p:txBody>
      </p:sp>
      <p:sp>
        <p:nvSpPr>
          <p:cNvPr id="63491" name="Rectangle 3"/>
          <p:cNvSpPr>
            <a:spLocks noGrp="1" noRot="1" noChangeAspect="1"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8D0FCEEE-9776-A446-AE2D-260A7A43AAA9}" type="datetime1">
              <a:rPr lang="en-US" smtClean="0"/>
              <a:pPr/>
              <a:t>11/23/2011</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7 Design and implementation</a:t>
            </a:r>
            <a:endParaRPr lang="en-US"/>
          </a:p>
        </p:txBody>
      </p:sp>
      <p:sp>
        <p:nvSpPr>
          <p:cNvPr id="6"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6BFC7338-234C-3740-B565-233E6E0E6AC5}" type="datetime1">
              <a:rPr lang="en-US" smtClean="0"/>
              <a:pPr/>
              <a:t>11/23/2011</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7 Design and implementation</a:t>
            </a:r>
            <a:endParaRPr lang="en-US"/>
          </a:p>
        </p:txBody>
      </p:sp>
      <p:sp>
        <p:nvSpPr>
          <p:cNvPr id="6"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0308268B-D336-0449-8845-CF1168309FD8}" type="datetime1">
              <a:rPr lang="en-US" smtClean="0"/>
              <a:pPr/>
              <a:t>11/23/2011</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7 Design and implementation</a:t>
            </a:r>
            <a:endParaRPr lang="en-US"/>
          </a:p>
        </p:txBody>
      </p:sp>
      <p:sp>
        <p:nvSpPr>
          <p:cNvPr id="6"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fld id="{A21B4A3F-1E60-B74C-A581-19C18DB65E1E}" type="datetime1">
              <a:rPr lang="en-US" smtClean="0"/>
              <a:pPr/>
              <a:t>11/23/2011</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7 Design and implementation</a:t>
            </a:r>
            <a:endParaRPr lang="en-US"/>
          </a:p>
        </p:txBody>
      </p:sp>
      <p:sp>
        <p:nvSpPr>
          <p:cNvPr id="6"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fld id="{AD53E913-82BF-CC49-8A39-80AA62FC9D3D}" type="datetime1">
              <a:rPr lang="en-US" smtClean="0"/>
              <a:pPr/>
              <a:t>11/23/2011</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7 Design and implementation</a:t>
            </a:r>
            <a:endParaRPr lang="en-US"/>
          </a:p>
        </p:txBody>
      </p:sp>
      <p:sp>
        <p:nvSpPr>
          <p:cNvPr id="6"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fld id="{63B0522E-9C5F-5B41-9511-C53C2E2BA003}" type="datetime1">
              <a:rPr lang="en-US" smtClean="0"/>
              <a:pPr/>
              <a:t>11/23/2011</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7 Design and implementation</a:t>
            </a:r>
            <a:endParaRPr lang="en-US"/>
          </a:p>
        </p:txBody>
      </p:sp>
      <p:sp>
        <p:nvSpPr>
          <p:cNvPr id="7"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fld id="{3EFE459F-5A2F-6545-BFEF-214162C7D2E9}" type="datetime1">
              <a:rPr lang="en-US" smtClean="0"/>
              <a:pPr/>
              <a:t>11/23/2011</a:t>
            </a:fld>
            <a:endParaRPr lang="en-US"/>
          </a:p>
        </p:txBody>
      </p:sp>
      <p:sp>
        <p:nvSpPr>
          <p:cNvPr id="8" name="Footer Placeholder 4"/>
          <p:cNvSpPr>
            <a:spLocks noGrp="1"/>
          </p:cNvSpPr>
          <p:nvPr>
            <p:ph type="ftr" sz="quarter" idx="11"/>
          </p:nvPr>
        </p:nvSpPr>
        <p:spPr/>
        <p:txBody>
          <a:bodyPr/>
          <a:lstStyle>
            <a:lvl1pPr>
              <a:defRPr/>
            </a:lvl1pPr>
          </a:lstStyle>
          <a:p>
            <a:r>
              <a:rPr lang="en-US" smtClean="0"/>
              <a:t>Chapter 7 Design and implementation</a:t>
            </a:r>
            <a:endParaRPr lang="en-US"/>
          </a:p>
        </p:txBody>
      </p:sp>
      <p:sp>
        <p:nvSpPr>
          <p:cNvPr id="9"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F6CB4E05-96F2-2246-9C59-54046EEE184E}" type="datetime1">
              <a:rPr lang="en-US" smtClean="0"/>
              <a:pPr/>
              <a:t>11/23/2011</a:t>
            </a:fld>
            <a:endParaRPr lang="en-US"/>
          </a:p>
        </p:txBody>
      </p:sp>
      <p:sp>
        <p:nvSpPr>
          <p:cNvPr id="4" name="Footer Placeholder 4"/>
          <p:cNvSpPr>
            <a:spLocks noGrp="1"/>
          </p:cNvSpPr>
          <p:nvPr>
            <p:ph type="ftr" sz="quarter" idx="11"/>
          </p:nvPr>
        </p:nvSpPr>
        <p:spPr/>
        <p:txBody>
          <a:bodyPr/>
          <a:lstStyle>
            <a:lvl1pPr>
              <a:defRPr/>
            </a:lvl1pPr>
          </a:lstStyle>
          <a:p>
            <a:r>
              <a:rPr lang="en-US" smtClean="0"/>
              <a:t>Chapter 7 Design and implementation</a:t>
            </a:r>
            <a:endParaRPr lang="en-US"/>
          </a:p>
        </p:txBody>
      </p:sp>
      <p:sp>
        <p:nvSpPr>
          <p:cNvPr id="5"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99FF9EBB-4166-D44B-A65F-FDA162C9DD13}" type="datetime1">
              <a:rPr lang="en-US" smtClean="0"/>
              <a:pPr/>
              <a:t>11/23/2011</a:t>
            </a:fld>
            <a:endParaRPr lang="en-US"/>
          </a:p>
        </p:txBody>
      </p:sp>
      <p:sp>
        <p:nvSpPr>
          <p:cNvPr id="3" name="Footer Placeholder 4"/>
          <p:cNvSpPr>
            <a:spLocks noGrp="1"/>
          </p:cNvSpPr>
          <p:nvPr>
            <p:ph type="ftr" sz="quarter" idx="11"/>
          </p:nvPr>
        </p:nvSpPr>
        <p:spPr/>
        <p:txBody>
          <a:bodyPr/>
          <a:lstStyle>
            <a:lvl1pPr>
              <a:defRPr/>
            </a:lvl1pPr>
          </a:lstStyle>
          <a:p>
            <a:r>
              <a:rPr lang="en-US" smtClean="0"/>
              <a:t>Chapter 7 Design and implementation</a:t>
            </a:r>
            <a:endParaRPr lang="en-US"/>
          </a:p>
        </p:txBody>
      </p:sp>
      <p:sp>
        <p:nvSpPr>
          <p:cNvPr id="4"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77FF700D-33D5-0C44-9757-E0EE4B5F678C}" type="datetime1">
              <a:rPr lang="en-US" smtClean="0"/>
              <a:pPr/>
              <a:t>11/23/2011</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7 Design and implementation</a:t>
            </a:r>
            <a:endParaRPr lang="en-US"/>
          </a:p>
        </p:txBody>
      </p:sp>
      <p:sp>
        <p:nvSpPr>
          <p:cNvPr id="7"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52ADA132-1B63-5846-92CB-F216222289F2}" type="datetime1">
              <a:rPr lang="en-US" smtClean="0"/>
              <a:pPr/>
              <a:t>11/23/2011</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7 Design and implementation</a:t>
            </a:r>
            <a:endParaRPr lang="en-US"/>
          </a:p>
        </p:txBody>
      </p:sp>
      <p:sp>
        <p:nvSpPr>
          <p:cNvPr id="7"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fld id="{CB0AF135-8D6E-5E4E-8608-D220A6DCBE87}" type="datetime1">
              <a:rPr lang="en-US" smtClean="0"/>
              <a:pPr/>
              <a:t>11/23/2011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Chapter 7 Design and implementation</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EC83099C-5FA5-B04A-B819-64718E2A253A}" type="slidenum">
              <a:rPr lang="en-US" smtClean="0"/>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dirty="0" smtClean="0"/>
              <a:t>Chapter 7 – Design and Implementation</a:t>
            </a:r>
            <a:endParaRPr lang="en-US" sz="2400" dirty="0"/>
          </a:p>
        </p:txBody>
      </p:sp>
      <p:sp>
        <p:nvSpPr>
          <p:cNvPr id="3" name="Subtitle 2"/>
          <p:cNvSpPr>
            <a:spLocks noGrp="1"/>
          </p:cNvSpPr>
          <p:nvPr>
            <p:ph type="subTitle" idx="1"/>
          </p:nvPr>
        </p:nvSpPr>
        <p:spPr/>
        <p:txBody>
          <a:bodyPr/>
          <a:lstStyle/>
          <a:p>
            <a:r>
              <a:rPr lang="en-US" dirty="0" smtClean="0"/>
              <a:t>Lecture 1</a:t>
            </a:r>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Weather station use cases</a:t>
            </a:r>
            <a:r>
              <a:rPr lang="en-GB" sz="2800" dirty="0" smtClean="0"/>
              <a:t> </a:t>
            </a:r>
            <a:endParaRPr lang="en-US" sz="2800" dirty="0"/>
          </a:p>
        </p:txBody>
      </p:sp>
      <p:pic>
        <p:nvPicPr>
          <p:cNvPr id="4" name="Content Placeholder 3" descr="7.2 WS-UseCases.eps"/>
          <p:cNvPicPr>
            <a:picLocks noGrp="1" noChangeAspect="1"/>
          </p:cNvPicPr>
          <p:nvPr>
            <p:ph idx="1"/>
          </p:nvPr>
        </p:nvPicPr>
        <p:blipFill>
          <a:blip r:embed="rId2"/>
          <a:srcRect l="-83216" r="-83216"/>
          <a:stretch>
            <a:fillRect/>
          </a:stretch>
        </p:blipFill>
        <p:spPr/>
      </p:pic>
      <p:sp>
        <p:nvSpPr>
          <p:cNvPr id="5" name="Slide Number Placeholder 4"/>
          <p:cNvSpPr>
            <a:spLocks noGrp="1"/>
          </p:cNvSpPr>
          <p:nvPr>
            <p:ph type="sldNum" sz="quarter" idx="12"/>
          </p:nvPr>
        </p:nvSpPr>
        <p:spPr/>
        <p:txBody>
          <a:bodyPr/>
          <a:lstStyle/>
          <a:p>
            <a:fld id="{EC83099C-5FA5-B04A-B819-64718E2A253A}" type="slidenum">
              <a:rPr lang="en-US" smtClean="0"/>
              <a:pPr/>
              <a:t>10</a:t>
            </a:fld>
            <a:endParaRPr lang="en-US"/>
          </a:p>
        </p:txBody>
      </p:sp>
      <p:sp>
        <p:nvSpPr>
          <p:cNvPr id="6" name="Footer Placeholder 5"/>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Use </a:t>
            </a:r>
            <a:r>
              <a:rPr lang="en-US" sz="2800" dirty="0"/>
              <a:t>case description—Report weather</a:t>
            </a:r>
            <a:r>
              <a:rPr lang="en-GB" sz="2800" dirty="0" smtClean="0"/>
              <a:t> </a:t>
            </a:r>
            <a:endParaRPr lang="en-US" sz="2800" dirty="0"/>
          </a:p>
        </p:txBody>
      </p:sp>
      <p:graphicFrame>
        <p:nvGraphicFramePr>
          <p:cNvPr id="5" name="Content Placeholder 4"/>
          <p:cNvGraphicFramePr>
            <a:graphicFrameLocks noGrp="1"/>
          </p:cNvGraphicFramePr>
          <p:nvPr>
            <p:ph idx="1"/>
          </p:nvPr>
        </p:nvGraphicFramePr>
        <p:xfrm>
          <a:off x="457200" y="1661727"/>
          <a:ext cx="8229600" cy="4196080"/>
        </p:xfrm>
        <a:graphic>
          <a:graphicData uri="http://schemas.openxmlformats.org/drawingml/2006/table">
            <a:tbl>
              <a:tblPr firstRow="1" bandRow="1">
                <a:tableStyleId>{5C22544A-7EE6-4342-B048-85BDC9FD1C3A}</a:tableStyleId>
              </a:tblPr>
              <a:tblGrid>
                <a:gridCol w="1556034"/>
                <a:gridCol w="6673566"/>
              </a:tblGrid>
              <a:tr h="370840">
                <a:tc>
                  <a:txBody>
                    <a:bodyPr/>
                    <a:lstStyle/>
                    <a:p>
                      <a:r>
                        <a:rPr lang="en-US" sz="1600" dirty="0" smtClean="0"/>
                        <a:t>System</a:t>
                      </a:r>
                    </a:p>
                  </a:txBody>
                  <a:tcPr/>
                </a:tc>
                <a:tc>
                  <a:txBody>
                    <a:bodyPr/>
                    <a:lstStyle/>
                    <a:p>
                      <a:r>
                        <a:rPr lang="en-US" sz="1600" dirty="0" smtClean="0"/>
                        <a:t>Weather station</a:t>
                      </a:r>
                      <a:endParaRPr lang="en-US" sz="1600" dirty="0"/>
                    </a:p>
                  </a:txBody>
                  <a:tcPr/>
                </a:tc>
              </a:tr>
              <a:tr h="370840">
                <a:tc>
                  <a:txBody>
                    <a:bodyPr/>
                    <a:lstStyle/>
                    <a:p>
                      <a:r>
                        <a:rPr lang="en-US" sz="1600" dirty="0" smtClean="0"/>
                        <a:t>Use case</a:t>
                      </a:r>
                      <a:endParaRPr lang="en-US" sz="1600" dirty="0"/>
                    </a:p>
                  </a:txBody>
                  <a:tcPr/>
                </a:tc>
                <a:tc>
                  <a:txBody>
                    <a:bodyPr/>
                    <a:lstStyle/>
                    <a:p>
                      <a:r>
                        <a:rPr lang="en-US" sz="1600" dirty="0" smtClean="0"/>
                        <a:t>Report weather</a:t>
                      </a:r>
                      <a:endParaRPr lang="en-US" sz="1600" dirty="0"/>
                    </a:p>
                  </a:txBody>
                  <a:tcPr/>
                </a:tc>
              </a:tr>
              <a:tr h="370840">
                <a:tc>
                  <a:txBody>
                    <a:bodyPr/>
                    <a:lstStyle/>
                    <a:p>
                      <a:r>
                        <a:rPr lang="en-US" sz="1600" dirty="0" smtClean="0"/>
                        <a:t>Actors</a:t>
                      </a:r>
                      <a:endParaRPr lang="en-US" sz="1600" dirty="0"/>
                    </a:p>
                  </a:txBody>
                  <a:tcPr/>
                </a:tc>
                <a:tc>
                  <a:txBody>
                    <a:bodyPr/>
                    <a:lstStyle/>
                    <a:p>
                      <a:r>
                        <a:rPr lang="en-US" sz="1600" kern="1200" dirty="0" smtClean="0">
                          <a:solidFill>
                            <a:schemeClr val="dk1"/>
                          </a:solidFill>
                          <a:latin typeface="+mn-lt"/>
                          <a:ea typeface="+mn-ea"/>
                          <a:cs typeface="+mn-cs"/>
                        </a:rPr>
                        <a:t>Weather information system, Weather station</a:t>
                      </a:r>
                      <a:r>
                        <a:rPr lang="en-GB" sz="1600" dirty="0" smtClean="0"/>
                        <a:t> </a:t>
                      </a:r>
                      <a:endParaRPr lang="en-US" sz="1600" dirty="0"/>
                    </a:p>
                  </a:txBody>
                  <a:tcPr/>
                </a:tc>
              </a:tr>
              <a:tr h="370840">
                <a:tc>
                  <a:txBody>
                    <a:bodyPr/>
                    <a:lstStyle/>
                    <a:p>
                      <a:r>
                        <a:rPr lang="en-US" sz="1600" dirty="0" smtClean="0"/>
                        <a:t>Description</a:t>
                      </a:r>
                      <a:endParaRPr lang="en-US" sz="1600" dirty="0"/>
                    </a:p>
                  </a:txBody>
                  <a:tcPr/>
                </a:tc>
                <a:tc>
                  <a:txBody>
                    <a:bodyPr/>
                    <a:lstStyle/>
                    <a:p>
                      <a:r>
                        <a:rPr lang="en-US" sz="1600" kern="1200" dirty="0" smtClean="0">
                          <a:solidFill>
                            <a:schemeClr val="dk1"/>
                          </a:solidFill>
                          <a:latin typeface="+mn-lt"/>
                          <a:ea typeface="+mn-ea"/>
                          <a:cs typeface="+mn-cs"/>
                        </a:rPr>
                        <a:t>The weather station sends a summary of the weather data that has been collected from the instruments in the collection period to the weather information system. The data sent are the maximum, minimum, and average ground and air temperatures; the maximum, minimum, and average air pressures; the maximum, minimum, and average wind speeds; the total rainfall; and the wind direction as sampled at five-minute intervals.</a:t>
                      </a:r>
                      <a:r>
                        <a:rPr lang="en-GB" sz="1600" dirty="0" smtClean="0"/>
                        <a:t> </a:t>
                      </a:r>
                      <a:endParaRPr lang="en-US" sz="1600" dirty="0"/>
                    </a:p>
                  </a:txBody>
                  <a:tcPr/>
                </a:tc>
              </a:tr>
              <a:tr h="370840">
                <a:tc>
                  <a:txBody>
                    <a:bodyPr/>
                    <a:lstStyle/>
                    <a:p>
                      <a:r>
                        <a:rPr lang="en-US" sz="1600" dirty="0" smtClean="0"/>
                        <a:t>Stimulus</a:t>
                      </a:r>
                      <a:endParaRPr lang="en-US" sz="1600" dirty="0"/>
                    </a:p>
                  </a:txBody>
                  <a:tcPr/>
                </a:tc>
                <a:tc>
                  <a:txBody>
                    <a:bodyPr/>
                    <a:lstStyle/>
                    <a:p>
                      <a:r>
                        <a:rPr lang="en-US" sz="1600" kern="1200" dirty="0" smtClean="0">
                          <a:solidFill>
                            <a:schemeClr val="dk1"/>
                          </a:solidFill>
                          <a:latin typeface="+mn-lt"/>
                          <a:ea typeface="+mn-ea"/>
                          <a:cs typeface="+mn-cs"/>
                        </a:rPr>
                        <a:t>The weather information system establishes a satellite communication link with the weather station and requests transmission of the data.</a:t>
                      </a:r>
                      <a:r>
                        <a:rPr lang="en-GB" sz="1600" dirty="0" smtClean="0"/>
                        <a:t> </a:t>
                      </a:r>
                      <a:endParaRPr lang="en-US" sz="1600" dirty="0"/>
                    </a:p>
                  </a:txBody>
                  <a:tcPr/>
                </a:tc>
              </a:tr>
              <a:tr h="370840">
                <a:tc>
                  <a:txBody>
                    <a:bodyPr/>
                    <a:lstStyle/>
                    <a:p>
                      <a:r>
                        <a:rPr lang="en-US" sz="1600" dirty="0" smtClean="0"/>
                        <a:t>Response</a:t>
                      </a:r>
                      <a:endParaRPr lang="en-US" sz="1600" dirty="0"/>
                    </a:p>
                  </a:txBody>
                  <a:tcPr/>
                </a:tc>
                <a:tc>
                  <a:txBody>
                    <a:bodyPr/>
                    <a:lstStyle/>
                    <a:p>
                      <a:r>
                        <a:rPr lang="en-US" sz="1600" kern="1200" dirty="0" smtClean="0">
                          <a:solidFill>
                            <a:schemeClr val="dk1"/>
                          </a:solidFill>
                          <a:latin typeface="+mn-lt"/>
                          <a:ea typeface="+mn-ea"/>
                          <a:cs typeface="+mn-cs"/>
                        </a:rPr>
                        <a:t>The summarized data is sent to the weather information system.</a:t>
                      </a:r>
                      <a:r>
                        <a:rPr lang="en-GB" sz="1600" dirty="0" smtClean="0"/>
                        <a:t> </a:t>
                      </a:r>
                      <a:endParaRPr lang="en-US" sz="1600" dirty="0"/>
                    </a:p>
                  </a:txBody>
                  <a:tcPr/>
                </a:tc>
              </a:tr>
              <a:tr h="370840">
                <a:tc>
                  <a:txBody>
                    <a:bodyPr/>
                    <a:lstStyle/>
                    <a:p>
                      <a:r>
                        <a:rPr lang="en-US" sz="1600" dirty="0" smtClean="0"/>
                        <a:t>Comments</a:t>
                      </a:r>
                      <a:endParaRPr lang="en-US" sz="1600" dirty="0"/>
                    </a:p>
                  </a:txBody>
                  <a:tcPr/>
                </a:tc>
                <a:tc>
                  <a:txBody>
                    <a:bodyPr/>
                    <a:lstStyle/>
                    <a:p>
                      <a:r>
                        <a:rPr lang="en-US" sz="1600" kern="1200" dirty="0" smtClean="0">
                          <a:solidFill>
                            <a:schemeClr val="dk1"/>
                          </a:solidFill>
                          <a:latin typeface="+mn-lt"/>
                          <a:ea typeface="+mn-ea"/>
                          <a:cs typeface="+mn-cs"/>
                        </a:rPr>
                        <a:t>Weather stations are usually asked to report once per hour but this frequency may differ from one station to another and may be modified in the future.</a:t>
                      </a:r>
                      <a:r>
                        <a:rPr lang="en-GB" sz="1600" dirty="0" smtClean="0"/>
                        <a:t> </a:t>
                      </a:r>
                      <a:endParaRPr lang="en-US" sz="1600" dirty="0"/>
                    </a:p>
                  </a:txBody>
                  <a:tcPr/>
                </a:tc>
              </a:tr>
            </a:tbl>
          </a:graphicData>
        </a:graphic>
      </p:graphicFrame>
      <p:sp>
        <p:nvSpPr>
          <p:cNvPr id="4" name="Slide Number Placeholder 3"/>
          <p:cNvSpPr>
            <a:spLocks noGrp="1"/>
          </p:cNvSpPr>
          <p:nvPr>
            <p:ph type="sldNum" sz="quarter" idx="12"/>
          </p:nvPr>
        </p:nvSpPr>
        <p:spPr/>
        <p:txBody>
          <a:bodyPr/>
          <a:lstStyle/>
          <a:p>
            <a:fld id="{EC83099C-5FA5-B04A-B819-64718E2A253A}"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GB" sz="2800" dirty="0"/>
              <a:t>Architectural design</a:t>
            </a:r>
          </a:p>
        </p:txBody>
      </p:sp>
      <p:sp>
        <p:nvSpPr>
          <p:cNvPr id="120835" name="Rectangle 3"/>
          <p:cNvSpPr>
            <a:spLocks noGrp="1" noChangeArrowheads="1"/>
          </p:cNvSpPr>
          <p:nvPr>
            <p:ph type="body" idx="1"/>
          </p:nvPr>
        </p:nvSpPr>
        <p:spPr/>
        <p:txBody>
          <a:bodyPr/>
          <a:lstStyle/>
          <a:p>
            <a:r>
              <a:rPr lang="en-GB" sz="2400" dirty="0"/>
              <a:t>Once interactions between the system and its environment have been understood, you use this information for designing the system architecture</a:t>
            </a:r>
            <a:r>
              <a:rPr lang="en-GB" sz="2400" dirty="0" smtClean="0"/>
              <a:t>.</a:t>
            </a:r>
          </a:p>
          <a:p>
            <a:r>
              <a:rPr lang="en-US" dirty="0" smtClean="0"/>
              <a:t>You identify the major components that make up the system and their interactions, </a:t>
            </a:r>
          </a:p>
          <a:p>
            <a:pPr lvl="1"/>
            <a:r>
              <a:rPr lang="en-US" dirty="0" smtClean="0"/>
              <a:t>and then may organize the components using an architectural pattern such as a </a:t>
            </a:r>
            <a:r>
              <a:rPr lang="en-US" i="1" dirty="0" smtClean="0"/>
              <a:t>layered or client-server model</a:t>
            </a:r>
            <a:r>
              <a:rPr lang="en-US" dirty="0" smtClean="0"/>
              <a:t>. </a:t>
            </a:r>
          </a:p>
          <a:p>
            <a:r>
              <a:rPr lang="en-US" dirty="0" smtClean="0"/>
              <a:t>The weather station is composed of independent subsystems that communicate by broadcasting messages on a common infrastructure.</a:t>
            </a:r>
            <a:endParaRPr lang="en-GB" sz="2400"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a:t>
            </a:r>
            <a:r>
              <a:rPr lang="en-US" dirty="0"/>
              <a:t>-level architecture of the weather station</a:t>
            </a:r>
            <a:r>
              <a:rPr lang="en-GB" dirty="0" smtClean="0"/>
              <a:t> </a:t>
            </a:r>
            <a:endParaRPr lang="en-US" dirty="0"/>
          </a:p>
        </p:txBody>
      </p:sp>
      <p:pic>
        <p:nvPicPr>
          <p:cNvPr id="4" name="Content Placeholder 3" descr="7.4 WS-Architecture.eps"/>
          <p:cNvPicPr>
            <a:picLocks noGrp="1" noChangeAspect="1"/>
          </p:cNvPicPr>
          <p:nvPr>
            <p:ph idx="1"/>
          </p:nvPr>
        </p:nvPicPr>
        <p:blipFill>
          <a:blip r:embed="rId2"/>
          <a:srcRect t="-16491" b="-16491"/>
          <a:stretch>
            <a:fillRect/>
          </a:stretch>
        </p:blipFill>
        <p:spPr>
          <a:xfrm>
            <a:off x="1269492" y="1737504"/>
            <a:ext cx="6647491" cy="3655864"/>
          </a:xfrm>
        </p:spPr>
      </p:pic>
      <p:sp>
        <p:nvSpPr>
          <p:cNvPr id="5" name="Slide Number Placeholder 4"/>
          <p:cNvSpPr>
            <a:spLocks noGrp="1"/>
          </p:cNvSpPr>
          <p:nvPr>
            <p:ph type="sldNum" sz="quarter" idx="12"/>
          </p:nvPr>
        </p:nvSpPr>
        <p:spPr/>
        <p:txBody>
          <a:bodyPr/>
          <a:lstStyle/>
          <a:p>
            <a:fld id="{EC83099C-5FA5-B04A-B819-64718E2A253A}" type="slidenum">
              <a:rPr lang="en-US" smtClean="0"/>
              <a:pPr/>
              <a:t>13</a:t>
            </a:fld>
            <a:endParaRPr lang="en-US"/>
          </a:p>
        </p:txBody>
      </p:sp>
      <p:sp>
        <p:nvSpPr>
          <p:cNvPr id="6" name="Footer Placeholder 5"/>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Architecture </a:t>
            </a:r>
            <a:r>
              <a:rPr lang="en-US" dirty="0"/>
              <a:t>of data collection system</a:t>
            </a:r>
            <a:r>
              <a:rPr lang="en-GB" dirty="0" smtClean="0"/>
              <a:t> </a:t>
            </a:r>
            <a:endParaRPr lang="en-US" dirty="0"/>
          </a:p>
        </p:txBody>
      </p:sp>
      <p:pic>
        <p:nvPicPr>
          <p:cNvPr id="4" name="Content Placeholder 3" descr="7.5 DataCollection.eps"/>
          <p:cNvPicPr>
            <a:picLocks noGrp="1" noChangeAspect="1"/>
          </p:cNvPicPr>
          <p:nvPr>
            <p:ph idx="1"/>
          </p:nvPr>
        </p:nvPicPr>
        <p:blipFill>
          <a:blip r:embed="rId2"/>
          <a:srcRect l="-9317" r="-9317"/>
          <a:stretch>
            <a:fillRect/>
          </a:stretch>
        </p:blipFill>
        <p:spPr>
          <a:xfrm>
            <a:off x="1738561" y="2023551"/>
            <a:ext cx="5835199" cy="3209135"/>
          </a:xfrm>
        </p:spPr>
      </p:pic>
      <p:sp>
        <p:nvSpPr>
          <p:cNvPr id="5" name="Slide Number Placeholder 4"/>
          <p:cNvSpPr>
            <a:spLocks noGrp="1"/>
          </p:cNvSpPr>
          <p:nvPr>
            <p:ph type="sldNum" sz="quarter" idx="12"/>
          </p:nvPr>
        </p:nvSpPr>
        <p:spPr/>
        <p:txBody>
          <a:bodyPr/>
          <a:lstStyle/>
          <a:p>
            <a:fld id="{EC83099C-5FA5-B04A-B819-64718E2A253A}" type="slidenum">
              <a:rPr lang="en-US" smtClean="0"/>
              <a:pPr/>
              <a:t>14</a:t>
            </a:fld>
            <a:endParaRPr lang="en-US"/>
          </a:p>
        </p:txBody>
      </p:sp>
      <p:sp>
        <p:nvSpPr>
          <p:cNvPr id="6" name="Footer Placeholder 5"/>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noFill/>
          <a:ln/>
        </p:spPr>
        <p:txBody>
          <a:bodyPr lIns="90840" tIns="44623" rIns="90840" bIns="44623"/>
          <a:lstStyle/>
          <a:p>
            <a:r>
              <a:rPr lang="en-GB" sz="2800" dirty="0" smtClean="0"/>
              <a:t>Object class </a:t>
            </a:r>
            <a:r>
              <a:rPr lang="en-GB" sz="2800" dirty="0"/>
              <a:t>identification</a:t>
            </a:r>
          </a:p>
        </p:txBody>
      </p:sp>
      <p:sp>
        <p:nvSpPr>
          <p:cNvPr id="41987" name="Rectangle 3"/>
          <p:cNvSpPr>
            <a:spLocks noGrp="1" noChangeArrowheads="1"/>
          </p:cNvSpPr>
          <p:nvPr>
            <p:ph type="body" idx="1"/>
          </p:nvPr>
        </p:nvSpPr>
        <p:spPr>
          <a:noFill/>
          <a:ln/>
        </p:spPr>
        <p:txBody>
          <a:bodyPr lIns="90840" tIns="44623" rIns="90840" bIns="44623"/>
          <a:lstStyle/>
          <a:p>
            <a:r>
              <a:rPr lang="en-GB" dirty="0"/>
              <a:t>Identifying</a:t>
            </a:r>
            <a:r>
              <a:rPr lang="en-GB" dirty="0" smtClean="0"/>
              <a:t> object classes </a:t>
            </a:r>
            <a:r>
              <a:rPr lang="en-GB" dirty="0"/>
              <a:t>is </a:t>
            </a:r>
            <a:r>
              <a:rPr lang="en-GB" dirty="0" smtClean="0"/>
              <a:t>often a difficult </a:t>
            </a:r>
            <a:r>
              <a:rPr lang="en-GB" dirty="0"/>
              <a:t>part of object oriented design.</a:t>
            </a:r>
          </a:p>
          <a:p>
            <a:r>
              <a:rPr lang="en-GB" dirty="0"/>
              <a:t>There is </a:t>
            </a:r>
            <a:r>
              <a:rPr lang="en-GB" b="1" dirty="0">
                <a:solidFill>
                  <a:srgbClr val="FF0000"/>
                </a:solidFill>
              </a:rPr>
              <a:t>no</a:t>
            </a:r>
            <a:r>
              <a:rPr lang="en-GB" b="1" dirty="0"/>
              <a:t> </a:t>
            </a:r>
            <a:r>
              <a:rPr lang="en-GB" dirty="0"/>
              <a:t>'</a:t>
            </a:r>
            <a:r>
              <a:rPr lang="en-GB" dirty="0">
                <a:solidFill>
                  <a:srgbClr val="558ED5"/>
                </a:solidFill>
              </a:rPr>
              <a:t>magic formula</a:t>
            </a:r>
            <a:r>
              <a:rPr lang="en-GB" dirty="0"/>
              <a:t>' for object identification. It relies on the </a:t>
            </a:r>
            <a:r>
              <a:rPr lang="en-GB" dirty="0">
                <a:solidFill>
                  <a:srgbClr val="558ED5"/>
                </a:solidFill>
              </a:rPr>
              <a:t>skill</a:t>
            </a:r>
            <a:r>
              <a:rPr lang="en-GB" dirty="0"/>
              <a:t>, </a:t>
            </a:r>
            <a:r>
              <a:rPr lang="en-GB" dirty="0" smtClean="0">
                <a:solidFill>
                  <a:srgbClr val="558ED5"/>
                </a:solidFill>
              </a:rPr>
              <a:t>experience</a:t>
            </a:r>
            <a:r>
              <a:rPr lang="en-GB" dirty="0" smtClean="0"/>
              <a:t>, and </a:t>
            </a:r>
            <a:r>
              <a:rPr lang="en-GB" dirty="0">
                <a:solidFill>
                  <a:srgbClr val="558ED5"/>
                </a:solidFill>
              </a:rPr>
              <a:t>domain knowledge </a:t>
            </a:r>
            <a:r>
              <a:rPr lang="en-GB" dirty="0"/>
              <a:t>of system designers.</a:t>
            </a:r>
          </a:p>
          <a:p>
            <a:r>
              <a:rPr lang="en-GB" dirty="0"/>
              <a:t>Object identification is an iterative process. </a:t>
            </a:r>
            <a:r>
              <a:rPr lang="en-GB" i="1" dirty="0"/>
              <a:t>You are unlikely to get it right first time</a:t>
            </a:r>
            <a:r>
              <a:rPr lang="en-GB" dirty="0"/>
              <a:t>.</a:t>
            </a:r>
          </a:p>
        </p:txBody>
      </p:sp>
      <p:sp>
        <p:nvSpPr>
          <p:cNvPr id="4" name="Slide Number Placeholder 3"/>
          <p:cNvSpPr>
            <a:spLocks noGrp="1"/>
          </p:cNvSpPr>
          <p:nvPr>
            <p:ph type="sldNum" sz="quarter" idx="12"/>
          </p:nvPr>
        </p:nvSpPr>
        <p:spPr/>
        <p:txBody>
          <a:bodyPr/>
          <a:lstStyle/>
          <a:p>
            <a:fld id="{EC83099C-5FA5-B04A-B819-64718E2A253A}"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Weather </a:t>
            </a:r>
            <a:r>
              <a:rPr lang="en-US" dirty="0"/>
              <a:t>station </a:t>
            </a:r>
            <a:r>
              <a:rPr lang="en-US" dirty="0" smtClean="0"/>
              <a:t>object classes</a:t>
            </a:r>
            <a:r>
              <a:rPr lang="en-GB" dirty="0" smtClean="0"/>
              <a:t> </a:t>
            </a:r>
            <a:endParaRPr lang="en-US" dirty="0"/>
          </a:p>
        </p:txBody>
      </p:sp>
      <p:pic>
        <p:nvPicPr>
          <p:cNvPr id="4" name="Content Placeholder 3" descr="7.6 WeatherStatObjs.eps"/>
          <p:cNvPicPr>
            <a:picLocks noGrp="1" noChangeAspect="1"/>
          </p:cNvPicPr>
          <p:nvPr>
            <p:ph idx="1"/>
          </p:nvPr>
        </p:nvPicPr>
        <p:blipFill>
          <a:blip r:embed="rId2"/>
          <a:srcRect l="-26065" r="-26065"/>
          <a:stretch>
            <a:fillRect/>
          </a:stretch>
        </p:blipFill>
        <p:spPr/>
      </p:pic>
      <p:sp>
        <p:nvSpPr>
          <p:cNvPr id="5" name="Slide Number Placeholder 4"/>
          <p:cNvSpPr>
            <a:spLocks noGrp="1"/>
          </p:cNvSpPr>
          <p:nvPr>
            <p:ph type="sldNum" sz="quarter" idx="12"/>
          </p:nvPr>
        </p:nvSpPr>
        <p:spPr/>
        <p:txBody>
          <a:bodyPr/>
          <a:lstStyle/>
          <a:p>
            <a:fld id="{EC83099C-5FA5-B04A-B819-64718E2A253A}" type="slidenum">
              <a:rPr lang="en-US" smtClean="0"/>
              <a:pPr/>
              <a:t>16</a:t>
            </a:fld>
            <a:endParaRPr lang="en-US"/>
          </a:p>
        </p:txBody>
      </p:sp>
      <p:sp>
        <p:nvSpPr>
          <p:cNvPr id="6" name="Footer Placeholder 5"/>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4"/>
          <p:cNvSpPr>
            <a:spLocks noGrp="1" noChangeArrowheads="1"/>
          </p:cNvSpPr>
          <p:nvPr>
            <p:ph type="title"/>
          </p:nvPr>
        </p:nvSpPr>
        <p:spPr/>
        <p:txBody>
          <a:bodyPr/>
          <a:lstStyle/>
          <a:p>
            <a:r>
              <a:rPr lang="en-GB" sz="2800" dirty="0"/>
              <a:t>Design models</a:t>
            </a:r>
          </a:p>
        </p:txBody>
      </p:sp>
      <p:sp>
        <p:nvSpPr>
          <p:cNvPr id="61445" name="Rectangle 5"/>
          <p:cNvSpPr>
            <a:spLocks noGrp="1" noChangeArrowheads="1"/>
          </p:cNvSpPr>
          <p:nvPr>
            <p:ph type="body" idx="1"/>
          </p:nvPr>
        </p:nvSpPr>
        <p:spPr/>
        <p:txBody>
          <a:bodyPr/>
          <a:lstStyle/>
          <a:p>
            <a:r>
              <a:rPr lang="en-GB" dirty="0"/>
              <a:t>Design models show the objects and object classes and relationships between these entities.</a:t>
            </a:r>
          </a:p>
          <a:p>
            <a:r>
              <a:rPr lang="en-GB" dirty="0" smtClean="0"/>
              <a:t> </a:t>
            </a:r>
            <a:r>
              <a:rPr lang="en-GB" dirty="0" smtClean="0">
                <a:solidFill>
                  <a:srgbClr val="558ED5"/>
                </a:solidFill>
              </a:rPr>
              <a:t>Static </a:t>
            </a:r>
            <a:r>
              <a:rPr lang="en-GB" dirty="0">
                <a:solidFill>
                  <a:srgbClr val="558ED5"/>
                </a:solidFill>
              </a:rPr>
              <a:t>models </a:t>
            </a:r>
            <a:r>
              <a:rPr lang="en-GB" dirty="0"/>
              <a:t>describe the static structure of the system in terms of object classes and relationships.</a:t>
            </a:r>
          </a:p>
          <a:p>
            <a:r>
              <a:rPr lang="en-GB" dirty="0" smtClean="0"/>
              <a:t> </a:t>
            </a:r>
            <a:r>
              <a:rPr lang="en-GB" dirty="0" smtClean="0">
                <a:solidFill>
                  <a:srgbClr val="558ED5"/>
                </a:solidFill>
              </a:rPr>
              <a:t>Dynamic </a:t>
            </a:r>
            <a:r>
              <a:rPr lang="en-GB" dirty="0">
                <a:solidFill>
                  <a:srgbClr val="558ED5"/>
                </a:solidFill>
              </a:rPr>
              <a:t>models </a:t>
            </a:r>
            <a:r>
              <a:rPr lang="en-GB" dirty="0"/>
              <a:t>describe the dynamic interactions between objects.</a:t>
            </a:r>
          </a:p>
        </p:txBody>
      </p:sp>
      <p:sp>
        <p:nvSpPr>
          <p:cNvPr id="4" name="Slide Number Placeholder 3"/>
          <p:cNvSpPr>
            <a:spLocks noGrp="1"/>
          </p:cNvSpPr>
          <p:nvPr>
            <p:ph type="sldNum" sz="quarter" idx="12"/>
          </p:nvPr>
        </p:nvSpPr>
        <p:spPr/>
        <p:txBody>
          <a:bodyPr/>
          <a:lstStyle/>
          <a:p>
            <a:fld id="{EC83099C-5FA5-B04A-B819-64718E2A253A}"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noFill/>
          <a:ln/>
        </p:spPr>
        <p:txBody>
          <a:bodyPr lIns="90840" tIns="44623" rIns="90840" bIns="44623"/>
          <a:lstStyle/>
          <a:p>
            <a:r>
              <a:rPr lang="en-GB" sz="2800" dirty="0"/>
              <a:t>Examples of design models</a:t>
            </a:r>
          </a:p>
        </p:txBody>
      </p:sp>
      <p:sp>
        <p:nvSpPr>
          <p:cNvPr id="62467" name="Rectangle 3"/>
          <p:cNvSpPr>
            <a:spLocks noGrp="1" noChangeArrowheads="1"/>
          </p:cNvSpPr>
          <p:nvPr>
            <p:ph type="body" idx="1"/>
          </p:nvPr>
        </p:nvSpPr>
        <p:spPr>
          <a:noFill/>
          <a:ln/>
        </p:spPr>
        <p:txBody>
          <a:bodyPr lIns="90840" tIns="44623" rIns="90840" bIns="44623"/>
          <a:lstStyle/>
          <a:p>
            <a:r>
              <a:rPr lang="en-GB" sz="2400" dirty="0" smtClean="0">
                <a:solidFill>
                  <a:schemeClr val="tx2">
                    <a:lumMod val="60000"/>
                    <a:lumOff val="40000"/>
                  </a:schemeClr>
                </a:solidFill>
              </a:rPr>
              <a:t>Subsystem </a:t>
            </a:r>
            <a:r>
              <a:rPr lang="en-GB" sz="2400" dirty="0">
                <a:solidFill>
                  <a:schemeClr val="tx2">
                    <a:lumMod val="60000"/>
                    <a:lumOff val="40000"/>
                  </a:schemeClr>
                </a:solidFill>
              </a:rPr>
              <a:t>models </a:t>
            </a:r>
            <a:r>
              <a:rPr lang="en-GB" sz="2400" dirty="0"/>
              <a:t>that show logical groupings of objects into coherent subsystems.</a:t>
            </a:r>
          </a:p>
          <a:p>
            <a:r>
              <a:rPr lang="en-GB" sz="2400" dirty="0">
                <a:solidFill>
                  <a:srgbClr val="558ED5"/>
                </a:solidFill>
              </a:rPr>
              <a:t>Sequence models </a:t>
            </a:r>
            <a:r>
              <a:rPr lang="en-GB" sz="2400" dirty="0"/>
              <a:t>that show the sequence of object interactions.</a:t>
            </a:r>
          </a:p>
          <a:p>
            <a:r>
              <a:rPr lang="en-GB" sz="2400" dirty="0">
                <a:solidFill>
                  <a:srgbClr val="558ED5"/>
                </a:solidFill>
              </a:rPr>
              <a:t>State machine models </a:t>
            </a:r>
            <a:r>
              <a:rPr lang="en-GB" sz="2400" dirty="0"/>
              <a:t>that show how individual objects change their state in response to events.</a:t>
            </a:r>
          </a:p>
          <a:p>
            <a:r>
              <a:rPr lang="en-GB" sz="2400" dirty="0"/>
              <a:t>Other models include </a:t>
            </a:r>
            <a:r>
              <a:rPr lang="en-GB" sz="2400" dirty="0">
                <a:solidFill>
                  <a:srgbClr val="558ED5"/>
                </a:solidFill>
              </a:rPr>
              <a:t>use-case models</a:t>
            </a:r>
            <a:r>
              <a:rPr lang="en-GB" sz="2400" dirty="0"/>
              <a:t>, </a:t>
            </a:r>
            <a:r>
              <a:rPr lang="en-GB" sz="2400" dirty="0">
                <a:solidFill>
                  <a:srgbClr val="558ED5"/>
                </a:solidFill>
              </a:rPr>
              <a:t>aggregation</a:t>
            </a:r>
            <a:r>
              <a:rPr lang="en-GB" sz="2400" dirty="0"/>
              <a:t> models, </a:t>
            </a:r>
            <a:r>
              <a:rPr lang="en-GB" sz="2400" dirty="0">
                <a:solidFill>
                  <a:srgbClr val="558ED5"/>
                </a:solidFill>
              </a:rPr>
              <a:t>generalisation</a:t>
            </a:r>
            <a:r>
              <a:rPr lang="en-GB" sz="2400" dirty="0"/>
              <a:t> models, etc.</a:t>
            </a:r>
          </a:p>
        </p:txBody>
      </p:sp>
      <p:sp>
        <p:nvSpPr>
          <p:cNvPr id="4" name="Slide Number Placeholder 3"/>
          <p:cNvSpPr>
            <a:spLocks noGrp="1"/>
          </p:cNvSpPr>
          <p:nvPr>
            <p:ph type="sldNum" sz="quarter" idx="12"/>
          </p:nvPr>
        </p:nvSpPr>
        <p:spPr/>
        <p:txBody>
          <a:bodyPr/>
          <a:lstStyle/>
          <a:p>
            <a:fld id="{EC83099C-5FA5-B04A-B819-64718E2A253A}" type="slidenum">
              <a:rPr lang="en-US" smtClean="0"/>
              <a:pPr/>
              <a:t>18</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Implementation issues</a:t>
            </a:r>
            <a:endParaRPr lang="en-US" sz="2800" dirty="0"/>
          </a:p>
        </p:txBody>
      </p:sp>
      <p:sp>
        <p:nvSpPr>
          <p:cNvPr id="3" name="Content Placeholder 2"/>
          <p:cNvSpPr>
            <a:spLocks noGrp="1"/>
          </p:cNvSpPr>
          <p:nvPr>
            <p:ph idx="1"/>
          </p:nvPr>
        </p:nvSpPr>
        <p:spPr/>
        <p:txBody>
          <a:bodyPr/>
          <a:lstStyle/>
          <a:p>
            <a:r>
              <a:rPr lang="en-US" dirty="0" smtClean="0"/>
              <a:t>Focus here is </a:t>
            </a:r>
            <a:r>
              <a:rPr lang="en-US" u="sng" dirty="0" smtClean="0"/>
              <a:t>not on programming</a:t>
            </a:r>
            <a:r>
              <a:rPr lang="en-US" dirty="0" smtClean="0"/>
              <a:t>, although this is obviously important, but on other implementation issues that are often not covered in programming texts:</a:t>
            </a:r>
          </a:p>
          <a:p>
            <a:pPr lvl="1"/>
            <a:r>
              <a:rPr lang="en-US" dirty="0" smtClean="0">
                <a:solidFill>
                  <a:srgbClr val="FF0000"/>
                </a:solidFill>
              </a:rPr>
              <a:t>Reuse </a:t>
            </a:r>
            <a:r>
              <a:rPr lang="en-US" dirty="0" smtClean="0"/>
              <a:t>Most modern software is constructed by reusing existing components or systems. </a:t>
            </a:r>
            <a:r>
              <a:rPr lang="en-US" i="1" u="sng" dirty="0" smtClean="0"/>
              <a:t>When you are developing software, you should make as much use as possible of existing code</a:t>
            </a:r>
            <a:r>
              <a:rPr lang="en-US" dirty="0" smtClean="0"/>
              <a:t>.</a:t>
            </a:r>
            <a:endParaRPr lang="en-GB" dirty="0" smtClean="0"/>
          </a:p>
          <a:p>
            <a:pPr lvl="1"/>
            <a:r>
              <a:rPr lang="en-US" dirty="0" smtClean="0">
                <a:solidFill>
                  <a:srgbClr val="FF0000"/>
                </a:solidFill>
              </a:rPr>
              <a:t>Configuration management </a:t>
            </a:r>
            <a:r>
              <a:rPr lang="en-US" dirty="0" smtClean="0"/>
              <a:t>During the development process, you have to </a:t>
            </a:r>
            <a:r>
              <a:rPr lang="en-US" i="1" u="sng" dirty="0" smtClean="0"/>
              <a:t>keep track of the many different versions of each software component in a configuration management </a:t>
            </a:r>
            <a:r>
              <a:rPr lang="en-US" u="sng" dirty="0" smtClean="0"/>
              <a:t>system</a:t>
            </a:r>
            <a:r>
              <a:rPr lang="en-US" dirty="0" smtClean="0"/>
              <a:t>.</a:t>
            </a:r>
            <a:endParaRPr lang="en-GB" dirty="0" smtClean="0"/>
          </a:p>
          <a:p>
            <a:pPr lvl="1"/>
            <a:r>
              <a:rPr lang="en-US" dirty="0" smtClean="0">
                <a:solidFill>
                  <a:srgbClr val="FF0000"/>
                </a:solidFill>
              </a:rPr>
              <a:t>Host-target development </a:t>
            </a:r>
            <a:r>
              <a:rPr lang="en-US" dirty="0" smtClean="0"/>
              <a:t>Production software does not usually execute on the same computer as the software development environment. Rather, </a:t>
            </a:r>
            <a:r>
              <a:rPr lang="en-US" u="sng" dirty="0" smtClean="0"/>
              <a:t>you develop it on one computer (the host system) and execute it on a separate computer (the target system).</a:t>
            </a:r>
            <a:r>
              <a:rPr lang="en-GB" u="sng" dirty="0" smtClean="0"/>
              <a:t> </a:t>
            </a:r>
            <a:endParaRPr lang="en-US" u="sng"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Topics covered</a:t>
            </a:r>
            <a:endParaRPr lang="en-US" sz="2800" dirty="0"/>
          </a:p>
        </p:txBody>
      </p:sp>
      <p:sp>
        <p:nvSpPr>
          <p:cNvPr id="3" name="Content Placeholder 2"/>
          <p:cNvSpPr>
            <a:spLocks noGrp="1"/>
          </p:cNvSpPr>
          <p:nvPr>
            <p:ph idx="1"/>
          </p:nvPr>
        </p:nvSpPr>
        <p:spPr/>
        <p:txBody>
          <a:bodyPr/>
          <a:lstStyle/>
          <a:p>
            <a:r>
              <a:rPr lang="en-US" dirty="0" smtClean="0"/>
              <a:t>Object-oriented design using the UML</a:t>
            </a:r>
            <a:endParaRPr lang="en-GB" dirty="0" smtClean="0"/>
          </a:p>
          <a:p>
            <a:r>
              <a:rPr lang="en-US" strike="sngStrike" dirty="0" smtClean="0">
                <a:solidFill>
                  <a:srgbClr val="FF0000"/>
                </a:solidFill>
              </a:rPr>
              <a:t>Design patterns</a:t>
            </a:r>
            <a:endParaRPr lang="en-GB" strike="sngStrike" dirty="0" smtClean="0">
              <a:solidFill>
                <a:srgbClr val="FF0000"/>
              </a:solidFill>
            </a:endParaRPr>
          </a:p>
          <a:p>
            <a:r>
              <a:rPr lang="en-US" dirty="0" smtClean="0"/>
              <a:t>Implementation issues</a:t>
            </a:r>
            <a:endParaRPr lang="en-GB" dirty="0" smtClean="0"/>
          </a:p>
          <a:p>
            <a:r>
              <a:rPr lang="en-US" dirty="0" smtClean="0"/>
              <a:t>Open source development</a:t>
            </a:r>
            <a:r>
              <a:rPr lang="en-GB" dirty="0" smtClean="0"/>
              <a:t> </a:t>
            </a:r>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Reuse</a:t>
            </a:r>
            <a:endParaRPr lang="en-US" dirty="0"/>
          </a:p>
        </p:txBody>
      </p:sp>
      <p:sp>
        <p:nvSpPr>
          <p:cNvPr id="3" name="Content Placeholder 2"/>
          <p:cNvSpPr>
            <a:spLocks noGrp="1"/>
          </p:cNvSpPr>
          <p:nvPr>
            <p:ph idx="1"/>
          </p:nvPr>
        </p:nvSpPr>
        <p:spPr/>
        <p:txBody>
          <a:bodyPr/>
          <a:lstStyle/>
          <a:p>
            <a:r>
              <a:rPr lang="en-US" dirty="0" smtClean="0"/>
              <a:t>From the 1960s to the 1990s, most new software was developed from scratch, by writing all code in a high-level programming language. </a:t>
            </a:r>
          </a:p>
          <a:p>
            <a:pPr lvl="1"/>
            <a:r>
              <a:rPr lang="en-US" dirty="0" smtClean="0"/>
              <a:t>The only significant reuse of software was the reuse of </a:t>
            </a:r>
            <a:r>
              <a:rPr lang="en-US" i="1" dirty="0" smtClean="0"/>
              <a:t>functions </a:t>
            </a:r>
            <a:r>
              <a:rPr lang="en-US" dirty="0" smtClean="0"/>
              <a:t>and </a:t>
            </a:r>
            <a:r>
              <a:rPr lang="en-US" i="1" dirty="0" smtClean="0"/>
              <a:t>objects</a:t>
            </a:r>
            <a:r>
              <a:rPr lang="en-US" dirty="0" smtClean="0"/>
              <a:t> in programming language libraries. </a:t>
            </a:r>
          </a:p>
          <a:p>
            <a:r>
              <a:rPr lang="en-US" dirty="0" smtClean="0"/>
              <a:t>Costs and schedule pressure mean that this approach became increasingly unviable, especially for commercial and Internet-based systems. </a:t>
            </a:r>
          </a:p>
          <a:p>
            <a:r>
              <a:rPr lang="en-US" dirty="0" smtClean="0"/>
              <a:t>An approach to development based around the reuse of existing software emerged and is now generally used for business and scientific software. </a:t>
            </a:r>
            <a:endParaRPr lang="en-GB" dirty="0" smtClean="0"/>
          </a:p>
          <a:p>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Reuse levels</a:t>
            </a:r>
            <a:endParaRPr lang="en-US" sz="2800" dirty="0"/>
          </a:p>
        </p:txBody>
      </p:sp>
      <p:sp>
        <p:nvSpPr>
          <p:cNvPr id="3" name="Content Placeholder 2"/>
          <p:cNvSpPr>
            <a:spLocks noGrp="1"/>
          </p:cNvSpPr>
          <p:nvPr>
            <p:ph idx="1"/>
          </p:nvPr>
        </p:nvSpPr>
        <p:spPr/>
        <p:txBody>
          <a:bodyPr/>
          <a:lstStyle/>
          <a:p>
            <a:r>
              <a:rPr lang="en-US" dirty="0" smtClean="0">
                <a:solidFill>
                  <a:srgbClr val="558ED5"/>
                </a:solidFill>
              </a:rPr>
              <a:t>The abstraction level </a:t>
            </a:r>
          </a:p>
          <a:p>
            <a:pPr lvl="1"/>
            <a:r>
              <a:rPr lang="en-US" dirty="0" smtClean="0"/>
              <a:t>At this level, you don’t reuse software directly but use knowledge of successful abstractions in the design of your software. </a:t>
            </a:r>
            <a:endParaRPr lang="en-GB" dirty="0" smtClean="0"/>
          </a:p>
          <a:p>
            <a:r>
              <a:rPr lang="en-US" dirty="0" smtClean="0">
                <a:solidFill>
                  <a:srgbClr val="558ED5"/>
                </a:solidFill>
              </a:rPr>
              <a:t>The object level </a:t>
            </a:r>
          </a:p>
          <a:p>
            <a:pPr lvl="1"/>
            <a:r>
              <a:rPr lang="en-US" dirty="0" smtClean="0"/>
              <a:t>At this level, you directly reuse objects from a library rather than writing the code yourself. </a:t>
            </a:r>
            <a:endParaRPr lang="en-GB" dirty="0" smtClean="0"/>
          </a:p>
          <a:p>
            <a:r>
              <a:rPr lang="en-US" dirty="0" smtClean="0">
                <a:solidFill>
                  <a:srgbClr val="558ED5"/>
                </a:solidFill>
              </a:rPr>
              <a:t>The component level </a:t>
            </a:r>
          </a:p>
          <a:p>
            <a:pPr lvl="1"/>
            <a:r>
              <a:rPr lang="en-US" dirty="0" smtClean="0"/>
              <a:t>Components are collections of objects and object classes that you reuse in application systems. </a:t>
            </a:r>
            <a:endParaRPr lang="en-GB" dirty="0" smtClean="0"/>
          </a:p>
          <a:p>
            <a:r>
              <a:rPr lang="en-US" dirty="0" smtClean="0">
                <a:solidFill>
                  <a:srgbClr val="558ED5"/>
                </a:solidFill>
              </a:rPr>
              <a:t>The system level </a:t>
            </a:r>
          </a:p>
          <a:p>
            <a:pPr lvl="1"/>
            <a:r>
              <a:rPr lang="en-US" dirty="0" smtClean="0"/>
              <a:t>At this level, you reuse entire application systems. </a:t>
            </a:r>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21</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Reuse costs</a:t>
            </a:r>
            <a:endParaRPr lang="en-US" sz="2800" dirty="0"/>
          </a:p>
        </p:txBody>
      </p:sp>
      <p:sp>
        <p:nvSpPr>
          <p:cNvPr id="3" name="Content Placeholder 2"/>
          <p:cNvSpPr>
            <a:spLocks noGrp="1"/>
          </p:cNvSpPr>
          <p:nvPr>
            <p:ph idx="1"/>
          </p:nvPr>
        </p:nvSpPr>
        <p:spPr/>
        <p:txBody>
          <a:bodyPr/>
          <a:lstStyle/>
          <a:p>
            <a:r>
              <a:rPr lang="en-US" dirty="0" smtClean="0"/>
              <a:t>The costs of the </a:t>
            </a:r>
            <a:r>
              <a:rPr lang="en-US" u="sng" dirty="0" smtClean="0"/>
              <a:t>time spent in looking for software to reuse and assessing whether or not it meets your needs</a:t>
            </a:r>
            <a:r>
              <a:rPr lang="en-US" dirty="0" smtClean="0"/>
              <a:t>. </a:t>
            </a:r>
            <a:endParaRPr lang="en-GB" dirty="0" smtClean="0"/>
          </a:p>
          <a:p>
            <a:r>
              <a:rPr lang="en-US" dirty="0" smtClean="0"/>
              <a:t>Where applicable, the costs of </a:t>
            </a:r>
            <a:r>
              <a:rPr lang="en-US" u="sng" dirty="0" smtClean="0"/>
              <a:t>buying the reusable software</a:t>
            </a:r>
            <a:r>
              <a:rPr lang="en-US" dirty="0" smtClean="0"/>
              <a:t>. </a:t>
            </a:r>
          </a:p>
          <a:p>
            <a:pPr lvl="1"/>
            <a:r>
              <a:rPr lang="en-US" dirty="0" smtClean="0"/>
              <a:t>For large off-the-shelf systems, these costs can be very high.</a:t>
            </a:r>
            <a:endParaRPr lang="en-GB" dirty="0" smtClean="0"/>
          </a:p>
          <a:p>
            <a:r>
              <a:rPr lang="en-US" dirty="0" smtClean="0"/>
              <a:t>The costs of </a:t>
            </a:r>
            <a:r>
              <a:rPr lang="en-US" u="sng" dirty="0" smtClean="0"/>
              <a:t>adapting and configuring the reusable software components or systems </a:t>
            </a:r>
            <a:r>
              <a:rPr lang="en-US" dirty="0" smtClean="0"/>
              <a:t>to reflect the requirements of the system that you are developing.</a:t>
            </a:r>
            <a:endParaRPr lang="en-GB" dirty="0" smtClean="0"/>
          </a:p>
          <a:p>
            <a:r>
              <a:rPr lang="en-US" dirty="0" smtClean="0"/>
              <a:t>The costs of </a:t>
            </a:r>
            <a:r>
              <a:rPr lang="en-US" u="sng" dirty="0" smtClean="0"/>
              <a:t>integrating reusable software elements with each other</a:t>
            </a:r>
            <a:r>
              <a:rPr lang="en-US" dirty="0" smtClean="0"/>
              <a:t> (if you are using software from different sources) and with the new code that you have developed. </a:t>
            </a:r>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22</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Open source development</a:t>
            </a:r>
            <a:endParaRPr lang="en-US" sz="2800" dirty="0"/>
          </a:p>
        </p:txBody>
      </p:sp>
      <p:sp>
        <p:nvSpPr>
          <p:cNvPr id="3" name="Content Placeholder 2"/>
          <p:cNvSpPr>
            <a:spLocks noGrp="1"/>
          </p:cNvSpPr>
          <p:nvPr>
            <p:ph idx="1"/>
          </p:nvPr>
        </p:nvSpPr>
        <p:spPr/>
        <p:txBody>
          <a:bodyPr/>
          <a:lstStyle/>
          <a:p>
            <a:r>
              <a:rPr lang="en-US" dirty="0" smtClean="0"/>
              <a:t>Open source development is an approach to software development in which the </a:t>
            </a:r>
            <a:r>
              <a:rPr lang="en-US" u="sng" dirty="0" smtClean="0"/>
              <a:t>source code of a software system is published and volunteers are invited to participate in the development process</a:t>
            </a:r>
          </a:p>
          <a:p>
            <a:r>
              <a:rPr lang="en-US" dirty="0" smtClean="0"/>
              <a:t>Its roots are in the Free Software Foundation (</a:t>
            </a:r>
            <a:r>
              <a:rPr lang="en-US" dirty="0" err="1" smtClean="0"/>
              <a:t>www.fsf.org</a:t>
            </a:r>
            <a:r>
              <a:rPr lang="en-US" dirty="0" smtClean="0"/>
              <a:t>), which advocates that </a:t>
            </a:r>
            <a:r>
              <a:rPr lang="en-US" u="sng" dirty="0" smtClean="0"/>
              <a:t>source code </a:t>
            </a:r>
            <a:r>
              <a:rPr lang="en-US" dirty="0" smtClean="0"/>
              <a:t>should not be proprietary but rather </a:t>
            </a:r>
            <a:r>
              <a:rPr lang="en-US" u="sng" dirty="0" smtClean="0"/>
              <a:t>should always be available for users to examine and modify as they wish</a:t>
            </a:r>
            <a:r>
              <a:rPr lang="en-US" dirty="0" smtClean="0"/>
              <a:t>. </a:t>
            </a:r>
          </a:p>
          <a:p>
            <a:r>
              <a:rPr lang="en-US" dirty="0" smtClean="0"/>
              <a:t>Open source software extended this idea by using the Internet to recruit a much larger population of volunteer developers. Many of them are also users of the code. </a:t>
            </a:r>
            <a:endParaRPr lang="en-GB" dirty="0" smtClean="0"/>
          </a:p>
          <a:p>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23</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Open source systems</a:t>
            </a:r>
            <a:endParaRPr lang="en-US" sz="2800" dirty="0"/>
          </a:p>
        </p:txBody>
      </p:sp>
      <p:sp>
        <p:nvSpPr>
          <p:cNvPr id="3" name="Content Placeholder 2"/>
          <p:cNvSpPr>
            <a:spLocks noGrp="1"/>
          </p:cNvSpPr>
          <p:nvPr>
            <p:ph idx="1"/>
          </p:nvPr>
        </p:nvSpPr>
        <p:spPr/>
        <p:txBody>
          <a:bodyPr/>
          <a:lstStyle/>
          <a:p>
            <a:r>
              <a:rPr lang="en-US" dirty="0" smtClean="0"/>
              <a:t>The best-known open source product is, of course, the </a:t>
            </a:r>
            <a:r>
              <a:rPr lang="en-US" dirty="0" smtClean="0">
                <a:solidFill>
                  <a:srgbClr val="558ED5"/>
                </a:solidFill>
              </a:rPr>
              <a:t>Linux operating system </a:t>
            </a:r>
            <a:r>
              <a:rPr lang="en-US" dirty="0" smtClean="0"/>
              <a:t>which is widely used as a server system and, increasingly, as a desktop environment.</a:t>
            </a:r>
          </a:p>
          <a:p>
            <a:r>
              <a:rPr lang="en-US" dirty="0" smtClean="0"/>
              <a:t>Other important open source products are </a:t>
            </a:r>
            <a:r>
              <a:rPr lang="en-US" dirty="0" smtClean="0">
                <a:solidFill>
                  <a:srgbClr val="558ED5"/>
                </a:solidFill>
              </a:rPr>
              <a:t>Java</a:t>
            </a:r>
            <a:r>
              <a:rPr lang="en-US" dirty="0" smtClean="0"/>
              <a:t>, the </a:t>
            </a:r>
            <a:r>
              <a:rPr lang="en-US" dirty="0" smtClean="0">
                <a:solidFill>
                  <a:srgbClr val="558ED5"/>
                </a:solidFill>
              </a:rPr>
              <a:t>Apache web server </a:t>
            </a:r>
            <a:r>
              <a:rPr lang="en-US" dirty="0" smtClean="0"/>
              <a:t>and the </a:t>
            </a:r>
            <a:r>
              <a:rPr lang="en-US" dirty="0" err="1" smtClean="0">
                <a:solidFill>
                  <a:srgbClr val="558ED5"/>
                </a:solidFill>
              </a:rPr>
              <a:t>mySQL</a:t>
            </a:r>
            <a:r>
              <a:rPr lang="en-US" dirty="0" smtClean="0"/>
              <a:t> database management system. </a:t>
            </a:r>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24</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Open source issues</a:t>
            </a:r>
            <a:endParaRPr lang="en-US" sz="2800" dirty="0"/>
          </a:p>
        </p:txBody>
      </p:sp>
      <p:sp>
        <p:nvSpPr>
          <p:cNvPr id="3" name="Content Placeholder 2"/>
          <p:cNvSpPr>
            <a:spLocks noGrp="1"/>
          </p:cNvSpPr>
          <p:nvPr>
            <p:ph idx="1"/>
          </p:nvPr>
        </p:nvSpPr>
        <p:spPr/>
        <p:txBody>
          <a:bodyPr/>
          <a:lstStyle/>
          <a:p>
            <a:r>
              <a:rPr lang="en-US" dirty="0" smtClean="0"/>
              <a:t>Should the product that is being developed </a:t>
            </a:r>
            <a:r>
              <a:rPr lang="en-US" u="sng" dirty="0" smtClean="0"/>
              <a:t>make use of open source components</a:t>
            </a:r>
            <a:r>
              <a:rPr lang="en-US" dirty="0" smtClean="0"/>
              <a:t>?</a:t>
            </a:r>
            <a:endParaRPr lang="en-GB" dirty="0" smtClean="0"/>
          </a:p>
          <a:p>
            <a:r>
              <a:rPr lang="en-US" dirty="0" smtClean="0"/>
              <a:t>Should an </a:t>
            </a:r>
            <a:r>
              <a:rPr lang="en-US" u="sng" dirty="0" smtClean="0"/>
              <a:t>open source approach be used for the software’s development</a:t>
            </a:r>
            <a:r>
              <a:rPr lang="en-US" dirty="0" smtClean="0"/>
              <a:t>?</a:t>
            </a:r>
          </a:p>
          <a:p>
            <a:pPr>
              <a:buNone/>
            </a:pPr>
            <a:endParaRPr lang="en-GB" dirty="0" smtClean="0"/>
          </a:p>
          <a:p>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25</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Open source business</a:t>
            </a:r>
            <a:endParaRPr lang="en-US" sz="2800" dirty="0"/>
          </a:p>
        </p:txBody>
      </p:sp>
      <p:sp>
        <p:nvSpPr>
          <p:cNvPr id="3" name="Content Placeholder 2"/>
          <p:cNvSpPr>
            <a:spLocks noGrp="1"/>
          </p:cNvSpPr>
          <p:nvPr>
            <p:ph idx="1"/>
          </p:nvPr>
        </p:nvSpPr>
        <p:spPr/>
        <p:txBody>
          <a:bodyPr/>
          <a:lstStyle/>
          <a:p>
            <a:r>
              <a:rPr lang="en-US" dirty="0" smtClean="0"/>
              <a:t>More and more product companies are using an open source approach to development. </a:t>
            </a:r>
          </a:p>
          <a:p>
            <a:r>
              <a:rPr lang="en-US" dirty="0" smtClean="0"/>
              <a:t>Their business model is </a:t>
            </a:r>
            <a:r>
              <a:rPr lang="en-US" u="sng" dirty="0" smtClean="0"/>
              <a:t>not reliant on selling a software product</a:t>
            </a:r>
            <a:r>
              <a:rPr lang="en-US" dirty="0" smtClean="0"/>
              <a:t> </a:t>
            </a:r>
            <a:r>
              <a:rPr lang="en-US" dirty="0" smtClean="0">
                <a:solidFill>
                  <a:srgbClr val="FF0000"/>
                </a:solidFill>
              </a:rPr>
              <a:t>but</a:t>
            </a:r>
            <a:r>
              <a:rPr lang="en-US" dirty="0" smtClean="0"/>
              <a:t> on </a:t>
            </a:r>
            <a:r>
              <a:rPr lang="en-US" u="sng" dirty="0" smtClean="0"/>
              <a:t>selling support for that product</a:t>
            </a:r>
            <a:r>
              <a:rPr lang="en-US" dirty="0" smtClean="0"/>
              <a:t>. </a:t>
            </a:r>
          </a:p>
          <a:p>
            <a:r>
              <a:rPr lang="en-US" dirty="0" smtClean="0"/>
              <a:t>They believe that involving the </a:t>
            </a:r>
            <a:r>
              <a:rPr lang="en-US" u="sng" dirty="0" smtClean="0"/>
              <a:t>open source community will allow software to be developed </a:t>
            </a:r>
          </a:p>
          <a:p>
            <a:pPr lvl="1"/>
            <a:r>
              <a:rPr lang="en-US" dirty="0" smtClean="0"/>
              <a:t>more cheaply, </a:t>
            </a:r>
          </a:p>
          <a:p>
            <a:pPr lvl="1"/>
            <a:r>
              <a:rPr lang="en-US" dirty="0" smtClean="0"/>
              <a:t>more quickly, </a:t>
            </a:r>
          </a:p>
          <a:p>
            <a:pPr lvl="1"/>
            <a:r>
              <a:rPr lang="en-US" dirty="0" smtClean="0"/>
              <a:t>and will create a community of users for the software. </a:t>
            </a:r>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26</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source licensing</a:t>
            </a:r>
            <a:endParaRPr lang="en-US" dirty="0"/>
          </a:p>
        </p:txBody>
      </p:sp>
      <p:sp>
        <p:nvSpPr>
          <p:cNvPr id="3" name="Content Placeholder 2"/>
          <p:cNvSpPr>
            <a:spLocks noGrp="1"/>
          </p:cNvSpPr>
          <p:nvPr>
            <p:ph idx="1"/>
          </p:nvPr>
        </p:nvSpPr>
        <p:spPr>
          <a:xfrm>
            <a:off x="457200" y="1600200"/>
            <a:ext cx="8229600" cy="4756150"/>
          </a:xfrm>
        </p:spPr>
        <p:txBody>
          <a:bodyPr/>
          <a:lstStyle/>
          <a:p>
            <a:r>
              <a:rPr lang="en-US" dirty="0" smtClean="0"/>
              <a:t>A fundamental principle of open-source development is that source code should be freely available, </a:t>
            </a:r>
            <a:r>
              <a:rPr lang="en-US" u="sng" dirty="0" smtClean="0"/>
              <a:t>this does not mean that anyone can do as they wish with that code</a:t>
            </a:r>
            <a:r>
              <a:rPr lang="en-US" dirty="0" smtClean="0"/>
              <a:t>.</a:t>
            </a:r>
          </a:p>
          <a:p>
            <a:pPr lvl="1"/>
            <a:r>
              <a:rPr lang="en-US" dirty="0" smtClean="0"/>
              <a:t>Legally, the developer of the code (either a company or an individual) still owns the code. </a:t>
            </a:r>
          </a:p>
          <a:p>
            <a:pPr lvl="2"/>
            <a:r>
              <a:rPr lang="en-US" i="1" dirty="0" smtClean="0"/>
              <a:t>They can place restrictions on how it is used by including legally binding conditions in an open source software license. </a:t>
            </a:r>
          </a:p>
          <a:p>
            <a:pPr lvl="1"/>
            <a:r>
              <a:rPr lang="en-US" dirty="0" smtClean="0"/>
              <a:t>Some open source developers believe that if an open source component is used to develop a new system, then that system should also be open source. </a:t>
            </a:r>
          </a:p>
          <a:p>
            <a:pPr lvl="1"/>
            <a:r>
              <a:rPr lang="en-US" dirty="0" smtClean="0"/>
              <a:t>Others are willing to allow their code to be used without this restriction. </a:t>
            </a:r>
          </a:p>
          <a:p>
            <a:pPr lvl="2"/>
            <a:r>
              <a:rPr lang="en-US" i="1" dirty="0" smtClean="0"/>
              <a:t>The developed systems may be proprietary and sold as closed source systems.</a:t>
            </a:r>
            <a:endParaRPr lang="en-GB" i="1" dirty="0" smtClean="0"/>
          </a:p>
          <a:p>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27</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License models</a:t>
            </a:r>
            <a:endParaRPr lang="en-US" dirty="0"/>
          </a:p>
        </p:txBody>
      </p:sp>
      <p:sp>
        <p:nvSpPr>
          <p:cNvPr id="3" name="Content Placeholder 2"/>
          <p:cNvSpPr>
            <a:spLocks noGrp="1"/>
          </p:cNvSpPr>
          <p:nvPr>
            <p:ph idx="1"/>
          </p:nvPr>
        </p:nvSpPr>
        <p:spPr>
          <a:xfrm>
            <a:off x="457200" y="1600200"/>
            <a:ext cx="8229600" cy="4679475"/>
          </a:xfrm>
        </p:spPr>
        <p:txBody>
          <a:bodyPr/>
          <a:lstStyle/>
          <a:p>
            <a:r>
              <a:rPr lang="en-US" sz="2200" dirty="0" smtClean="0"/>
              <a:t>The GNU General Public License (</a:t>
            </a:r>
            <a:r>
              <a:rPr lang="en-US" sz="2200" dirty="0" smtClean="0">
                <a:solidFill>
                  <a:srgbClr val="558ED5"/>
                </a:solidFill>
              </a:rPr>
              <a:t>GPL</a:t>
            </a:r>
            <a:r>
              <a:rPr lang="en-US" sz="2200" dirty="0" smtClean="0"/>
              <a:t>). This is a so-called ‘reciprocal’ (</a:t>
            </a:r>
            <a:r>
              <a:rPr lang="en-US" sz="2200" i="1" dirty="0" smtClean="0"/>
              <a:t>mutual</a:t>
            </a:r>
            <a:r>
              <a:rPr lang="en-US" sz="2200" dirty="0" smtClean="0"/>
              <a:t>) license that means that </a:t>
            </a:r>
            <a:r>
              <a:rPr lang="en-US" sz="2200" u="sng" dirty="0" smtClean="0"/>
              <a:t>if you use open source software that is licensed under the GPL license, then you must make that software open source</a:t>
            </a:r>
            <a:r>
              <a:rPr lang="en-US" sz="2200" dirty="0" smtClean="0"/>
              <a:t>. </a:t>
            </a:r>
            <a:endParaRPr lang="en-GB" sz="2200" dirty="0" smtClean="0"/>
          </a:p>
          <a:p>
            <a:r>
              <a:rPr lang="en-US" sz="2200" dirty="0" smtClean="0"/>
              <a:t>The GNU Lesser General Public License (</a:t>
            </a:r>
            <a:r>
              <a:rPr lang="en-US" sz="2200" dirty="0" smtClean="0">
                <a:solidFill>
                  <a:srgbClr val="558ED5"/>
                </a:solidFill>
              </a:rPr>
              <a:t>LGPL</a:t>
            </a:r>
            <a:r>
              <a:rPr lang="en-US" sz="2200" dirty="0" smtClean="0"/>
              <a:t>) is a variant of the GPL license where </a:t>
            </a:r>
            <a:r>
              <a:rPr lang="en-US" sz="2200" u="sng" dirty="0" smtClean="0"/>
              <a:t>you can write components that link to open source code without having to publish the source of these components</a:t>
            </a:r>
            <a:r>
              <a:rPr lang="en-US" sz="2200" dirty="0" smtClean="0"/>
              <a:t>. </a:t>
            </a:r>
            <a:endParaRPr lang="en-GB" sz="2200" dirty="0" smtClean="0"/>
          </a:p>
          <a:p>
            <a:r>
              <a:rPr lang="en-US" sz="2200" dirty="0" smtClean="0"/>
              <a:t>The Berkley Standard Distribution (</a:t>
            </a:r>
            <a:r>
              <a:rPr lang="en-US" sz="2200" dirty="0" smtClean="0">
                <a:solidFill>
                  <a:srgbClr val="558ED5"/>
                </a:solidFill>
              </a:rPr>
              <a:t>BSD</a:t>
            </a:r>
            <a:r>
              <a:rPr lang="en-US" sz="2200" dirty="0" smtClean="0"/>
              <a:t>) License. This is a non-reciprocal license, which means </a:t>
            </a:r>
            <a:r>
              <a:rPr lang="en-US" sz="2200" u="sng" dirty="0" smtClean="0"/>
              <a:t>you are not obliged to re-publish any changes or modifications made to open source code</a:t>
            </a:r>
            <a:r>
              <a:rPr lang="en-US" sz="2200" dirty="0" smtClean="0"/>
              <a:t>. You can include the code in proprietary systems that are sold.</a:t>
            </a:r>
            <a:endParaRPr lang="en-GB" sz="2200" dirty="0" smtClean="0"/>
          </a:p>
          <a:p>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28</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License management</a:t>
            </a:r>
            <a:endParaRPr lang="en-US" dirty="0"/>
          </a:p>
        </p:txBody>
      </p:sp>
      <p:sp>
        <p:nvSpPr>
          <p:cNvPr id="3" name="Content Placeholder 2"/>
          <p:cNvSpPr>
            <a:spLocks noGrp="1"/>
          </p:cNvSpPr>
          <p:nvPr>
            <p:ph idx="1"/>
          </p:nvPr>
        </p:nvSpPr>
        <p:spPr/>
        <p:txBody>
          <a:bodyPr/>
          <a:lstStyle/>
          <a:p>
            <a:r>
              <a:rPr lang="en-US" dirty="0" smtClean="0"/>
              <a:t>Establish a system for maintaining information about open-source components that are downloaded and used. </a:t>
            </a:r>
            <a:endParaRPr lang="en-GB" dirty="0" smtClean="0"/>
          </a:p>
          <a:p>
            <a:r>
              <a:rPr lang="en-US" dirty="0" smtClean="0"/>
              <a:t>Be aware of the different types of licenses and understand how a component is licensed before it is used. </a:t>
            </a:r>
            <a:endParaRPr lang="en-GB" dirty="0" smtClean="0"/>
          </a:p>
          <a:p>
            <a:r>
              <a:rPr lang="en-US" dirty="0" smtClean="0"/>
              <a:t>Be aware of evolution pathways for components. </a:t>
            </a:r>
            <a:endParaRPr lang="en-GB" dirty="0" smtClean="0"/>
          </a:p>
          <a:p>
            <a:r>
              <a:rPr lang="en-US" dirty="0" smtClean="0"/>
              <a:t>Educate people about open source. </a:t>
            </a:r>
            <a:endParaRPr lang="en-GB" dirty="0" smtClean="0"/>
          </a:p>
          <a:p>
            <a:r>
              <a:rPr lang="en-US" smtClean="0"/>
              <a:t>Participate </a:t>
            </a:r>
            <a:r>
              <a:rPr lang="en-US" dirty="0" smtClean="0"/>
              <a:t>in the open source community. </a:t>
            </a:r>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29</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Design and implementation</a:t>
            </a:r>
            <a:endParaRPr lang="en-US" sz="2800" dirty="0"/>
          </a:p>
        </p:txBody>
      </p:sp>
      <p:sp>
        <p:nvSpPr>
          <p:cNvPr id="3" name="Content Placeholder 2"/>
          <p:cNvSpPr>
            <a:spLocks noGrp="1"/>
          </p:cNvSpPr>
          <p:nvPr>
            <p:ph idx="1"/>
          </p:nvPr>
        </p:nvSpPr>
        <p:spPr/>
        <p:txBody>
          <a:bodyPr/>
          <a:lstStyle/>
          <a:p>
            <a:r>
              <a:rPr lang="en-US" dirty="0" smtClean="0"/>
              <a:t>Software </a:t>
            </a:r>
            <a:r>
              <a:rPr lang="en-US" dirty="0" smtClean="0">
                <a:solidFill>
                  <a:srgbClr val="FF0000"/>
                </a:solidFill>
              </a:rPr>
              <a:t>design</a:t>
            </a:r>
            <a:r>
              <a:rPr lang="en-US" dirty="0" smtClean="0"/>
              <a:t> and </a:t>
            </a:r>
            <a:r>
              <a:rPr lang="en-US" dirty="0" smtClean="0">
                <a:solidFill>
                  <a:srgbClr val="FF0000"/>
                </a:solidFill>
              </a:rPr>
              <a:t>implementation</a:t>
            </a:r>
            <a:r>
              <a:rPr lang="en-US" dirty="0" smtClean="0"/>
              <a:t> is the </a:t>
            </a:r>
            <a:r>
              <a:rPr lang="en-US" u="sng" dirty="0" smtClean="0"/>
              <a:t>stage in the software engineering process at which an executable software system is developed</a:t>
            </a:r>
            <a:r>
              <a:rPr lang="en-US" dirty="0" smtClean="0"/>
              <a:t>. </a:t>
            </a:r>
          </a:p>
          <a:p>
            <a:r>
              <a:rPr lang="en-US" dirty="0" smtClean="0"/>
              <a:t>Software </a:t>
            </a:r>
            <a:r>
              <a:rPr lang="en-US" u="sng" dirty="0" smtClean="0"/>
              <a:t>design and implementation </a:t>
            </a:r>
            <a:r>
              <a:rPr lang="en-US" dirty="0" smtClean="0"/>
              <a:t>activities are invariably </a:t>
            </a:r>
            <a:r>
              <a:rPr lang="en-US" u="sng" dirty="0" smtClean="0"/>
              <a:t>inter-leaved</a:t>
            </a:r>
            <a:r>
              <a:rPr lang="en-US" dirty="0" smtClean="0"/>
              <a:t>. </a:t>
            </a:r>
          </a:p>
          <a:p>
            <a:pPr lvl="1"/>
            <a:r>
              <a:rPr lang="en-US" dirty="0" smtClean="0">
                <a:solidFill>
                  <a:schemeClr val="tx1"/>
                </a:solidFill>
              </a:rPr>
              <a:t>Software</a:t>
            </a:r>
            <a:r>
              <a:rPr lang="en-US" dirty="0" smtClean="0">
                <a:solidFill>
                  <a:schemeClr val="tx2">
                    <a:lumMod val="60000"/>
                    <a:lumOff val="40000"/>
                  </a:schemeClr>
                </a:solidFill>
              </a:rPr>
              <a:t> design </a:t>
            </a:r>
            <a:r>
              <a:rPr lang="en-US" dirty="0" smtClean="0"/>
              <a:t>is a creative activity in which you </a:t>
            </a:r>
            <a:r>
              <a:rPr lang="en-US" u="sng" dirty="0" smtClean="0"/>
              <a:t>identify software </a:t>
            </a:r>
            <a:r>
              <a:rPr lang="en-US" i="1" u="sng" dirty="0" smtClean="0"/>
              <a:t>components</a:t>
            </a:r>
            <a:r>
              <a:rPr lang="en-US" u="sng" dirty="0" smtClean="0"/>
              <a:t> and their </a:t>
            </a:r>
            <a:r>
              <a:rPr lang="en-US" i="1" u="sng" dirty="0" smtClean="0"/>
              <a:t>relationships</a:t>
            </a:r>
            <a:r>
              <a:rPr lang="en-US" u="sng" dirty="0" smtClean="0"/>
              <a:t>, based on a customer’s requirements. </a:t>
            </a:r>
          </a:p>
          <a:p>
            <a:pPr lvl="1"/>
            <a:r>
              <a:rPr lang="en-US" dirty="0"/>
              <a:t>Software</a:t>
            </a:r>
            <a:r>
              <a:rPr lang="en-US" dirty="0" smtClean="0">
                <a:solidFill>
                  <a:schemeClr val="tx1"/>
                </a:solidFill>
              </a:rPr>
              <a:t> </a:t>
            </a:r>
            <a:r>
              <a:rPr lang="en-US" dirty="0">
                <a:solidFill>
                  <a:schemeClr val="tx2">
                    <a:lumMod val="60000"/>
                    <a:lumOff val="40000"/>
                  </a:schemeClr>
                </a:solidFill>
              </a:rPr>
              <a:t>implementation</a:t>
            </a:r>
            <a:r>
              <a:rPr lang="en-US" dirty="0" smtClean="0">
                <a:solidFill>
                  <a:schemeClr val="tx1"/>
                </a:solidFill>
              </a:rPr>
              <a:t> </a:t>
            </a:r>
            <a:r>
              <a:rPr lang="en-US" dirty="0" smtClean="0"/>
              <a:t>is the process of </a:t>
            </a:r>
            <a:r>
              <a:rPr lang="en-US" u="sng" dirty="0" smtClean="0"/>
              <a:t>realizing the design as a program</a:t>
            </a:r>
            <a:r>
              <a:rPr lang="en-US" dirty="0" smtClean="0"/>
              <a:t>. </a:t>
            </a:r>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sz="2000" dirty="0" smtClean="0"/>
              <a:t>When developing software, you should always consider the possibility of reusing existing software, either as components, services or complete systems.</a:t>
            </a:r>
            <a:endParaRPr lang="en-GB" sz="2000" dirty="0" smtClean="0"/>
          </a:p>
          <a:p>
            <a:r>
              <a:rPr lang="en-US" sz="2000" dirty="0" smtClean="0"/>
              <a:t>Configuration management is the process of managing changes to an evolving software system. It is essential when a team of people are cooperating to develop software.</a:t>
            </a:r>
            <a:endParaRPr lang="en-GB" sz="2000" dirty="0" smtClean="0"/>
          </a:p>
          <a:p>
            <a:r>
              <a:rPr lang="en-US" sz="2000" dirty="0" smtClean="0"/>
              <a:t>Most software development is host-target development. You use an IDE on a host machine to develop the software, which is transferred to a target machine for execution.</a:t>
            </a:r>
            <a:endParaRPr lang="en-GB" sz="2000" dirty="0" smtClean="0"/>
          </a:p>
          <a:p>
            <a:r>
              <a:rPr lang="en-US" sz="2000" dirty="0" smtClean="0"/>
              <a:t>Open source development involves making the source code of a system publicly available.  This means that many people can propose changes and improvements to the software.</a:t>
            </a:r>
            <a:endParaRPr lang="en-GB" sz="2000" dirty="0" smtClean="0"/>
          </a:p>
          <a:p>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30</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Build or buy</a:t>
            </a:r>
            <a:endParaRPr lang="en-US" sz="2800" dirty="0"/>
          </a:p>
        </p:txBody>
      </p:sp>
      <p:sp>
        <p:nvSpPr>
          <p:cNvPr id="3" name="Content Placeholder 2"/>
          <p:cNvSpPr>
            <a:spLocks noGrp="1"/>
          </p:cNvSpPr>
          <p:nvPr>
            <p:ph idx="1"/>
          </p:nvPr>
        </p:nvSpPr>
        <p:spPr/>
        <p:txBody>
          <a:bodyPr/>
          <a:lstStyle/>
          <a:p>
            <a:r>
              <a:rPr lang="en-US" dirty="0" smtClean="0"/>
              <a:t>In a wide range of domains, it is now possible to buy </a:t>
            </a:r>
            <a:r>
              <a:rPr lang="en-US" dirty="0" smtClean="0">
                <a:solidFill>
                  <a:schemeClr val="tx2">
                    <a:lumMod val="60000"/>
                    <a:lumOff val="40000"/>
                  </a:schemeClr>
                </a:solidFill>
              </a:rPr>
              <a:t>off-the-shelf</a:t>
            </a:r>
            <a:r>
              <a:rPr lang="en-US" dirty="0" smtClean="0"/>
              <a:t> systems (</a:t>
            </a:r>
            <a:r>
              <a:rPr lang="en-US" dirty="0" smtClean="0">
                <a:solidFill>
                  <a:srgbClr val="558ED5"/>
                </a:solidFill>
              </a:rPr>
              <a:t>COTS</a:t>
            </a:r>
            <a:r>
              <a:rPr lang="en-US" dirty="0" smtClean="0"/>
              <a:t>) that can be adapted and tailored to the users’ requirements. </a:t>
            </a:r>
          </a:p>
          <a:p>
            <a:pPr lvl="1"/>
            <a:r>
              <a:rPr lang="en-US" i="1" dirty="0" smtClean="0"/>
              <a:t>For example</a:t>
            </a:r>
            <a:r>
              <a:rPr lang="en-US" dirty="0" smtClean="0"/>
              <a:t>, if you want to implement a medical records system, </a:t>
            </a:r>
            <a:r>
              <a:rPr lang="en-US" u="sng" dirty="0" smtClean="0"/>
              <a:t>you can buy a package that is already used in hospitals</a:t>
            </a:r>
            <a:r>
              <a:rPr lang="en-US" dirty="0" smtClean="0"/>
              <a:t>. </a:t>
            </a:r>
            <a:r>
              <a:rPr lang="en-US" u="sng" dirty="0" smtClean="0"/>
              <a:t>It can be cheaper and faster to use</a:t>
            </a:r>
            <a:r>
              <a:rPr lang="en-US" dirty="0" smtClean="0"/>
              <a:t> this approach rather than developing a system in a conventional programming language.</a:t>
            </a:r>
            <a:endParaRPr lang="en-GB" dirty="0" smtClean="0"/>
          </a:p>
          <a:p>
            <a:r>
              <a:rPr lang="en-US" dirty="0" smtClean="0"/>
              <a:t>When you develop an application in this way, </a:t>
            </a:r>
            <a:r>
              <a:rPr lang="en-US" u="sng" dirty="0" smtClean="0"/>
              <a:t>the design process becomes concerned with </a:t>
            </a:r>
            <a:r>
              <a:rPr lang="en-US" u="sng" dirty="0" smtClean="0">
                <a:solidFill>
                  <a:srgbClr val="558ED5"/>
                </a:solidFill>
              </a:rPr>
              <a:t>how to use the configuration features</a:t>
            </a:r>
            <a:r>
              <a:rPr lang="en-US" u="sng" dirty="0" smtClean="0"/>
              <a:t> of that system to deliver the system requirements</a:t>
            </a:r>
            <a:r>
              <a:rPr lang="en-US" dirty="0" smtClean="0"/>
              <a:t>.</a:t>
            </a:r>
            <a:r>
              <a:rPr lang="en-GB" dirty="0" smtClean="0"/>
              <a:t> </a:t>
            </a:r>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669925" y="306388"/>
            <a:ext cx="8093075" cy="917575"/>
          </a:xfrm>
        </p:spPr>
        <p:txBody>
          <a:bodyPr/>
          <a:lstStyle/>
          <a:p>
            <a:r>
              <a:rPr lang="en-US" sz="2800" dirty="0"/>
              <a:t>An object-oriented design process</a:t>
            </a:r>
          </a:p>
        </p:txBody>
      </p:sp>
      <p:sp>
        <p:nvSpPr>
          <p:cNvPr id="126979" name="Rectangle 3"/>
          <p:cNvSpPr>
            <a:spLocks noGrp="1" noChangeArrowheads="1"/>
          </p:cNvSpPr>
          <p:nvPr>
            <p:ph type="body" idx="1"/>
          </p:nvPr>
        </p:nvSpPr>
        <p:spPr/>
        <p:txBody>
          <a:bodyPr/>
          <a:lstStyle/>
          <a:p>
            <a:pPr>
              <a:lnSpc>
                <a:spcPct val="90000"/>
              </a:lnSpc>
            </a:pPr>
            <a:r>
              <a:rPr lang="en-US" dirty="0"/>
              <a:t>Structured</a:t>
            </a:r>
            <a:r>
              <a:rPr lang="en-US" dirty="0" smtClean="0"/>
              <a:t> object-oriented design </a:t>
            </a:r>
            <a:r>
              <a:rPr lang="en-US" dirty="0"/>
              <a:t>processes involve developing a </a:t>
            </a:r>
            <a:r>
              <a:rPr lang="en-US" u="sng" dirty="0"/>
              <a:t>number of different system models</a:t>
            </a:r>
            <a:r>
              <a:rPr lang="en-US" dirty="0"/>
              <a:t>.</a:t>
            </a:r>
          </a:p>
          <a:p>
            <a:pPr>
              <a:lnSpc>
                <a:spcPct val="90000"/>
              </a:lnSpc>
            </a:pPr>
            <a:r>
              <a:rPr lang="en-US" dirty="0"/>
              <a:t>They require a lot of effort for development and maintenance of these models and, </a:t>
            </a:r>
            <a:r>
              <a:rPr lang="en-US" u="sng" dirty="0">
                <a:solidFill>
                  <a:srgbClr val="558ED5"/>
                </a:solidFill>
              </a:rPr>
              <a:t>for </a:t>
            </a:r>
            <a:r>
              <a:rPr lang="en-US" u="sng" dirty="0">
                <a:solidFill>
                  <a:schemeClr val="tx2">
                    <a:lumMod val="60000"/>
                    <a:lumOff val="40000"/>
                  </a:schemeClr>
                </a:solidFill>
              </a:rPr>
              <a:t>small</a:t>
            </a:r>
            <a:r>
              <a:rPr lang="en-US" u="sng" dirty="0"/>
              <a:t> systems, this may not be cost-effective.</a:t>
            </a:r>
          </a:p>
          <a:p>
            <a:pPr>
              <a:lnSpc>
                <a:spcPct val="90000"/>
              </a:lnSpc>
            </a:pPr>
            <a:r>
              <a:rPr lang="en-US" dirty="0"/>
              <a:t>However, for </a:t>
            </a:r>
            <a:r>
              <a:rPr lang="en-US" dirty="0">
                <a:solidFill>
                  <a:srgbClr val="558ED5"/>
                </a:solidFill>
              </a:rPr>
              <a:t>large systems </a:t>
            </a:r>
            <a:r>
              <a:rPr lang="en-US" dirty="0"/>
              <a:t>developed by different groups </a:t>
            </a:r>
            <a:r>
              <a:rPr lang="en-US" u="sng" dirty="0"/>
              <a:t>design models are an</a:t>
            </a:r>
            <a:r>
              <a:rPr lang="en-US" u="sng" dirty="0" smtClean="0"/>
              <a:t> important communication </a:t>
            </a:r>
            <a:r>
              <a:rPr lang="en-US" u="sng" dirty="0"/>
              <a:t>mechanism</a:t>
            </a:r>
            <a:r>
              <a:rPr lang="en-US" dirty="0"/>
              <a:t>.</a:t>
            </a:r>
          </a:p>
        </p:txBody>
      </p:sp>
      <p:sp>
        <p:nvSpPr>
          <p:cNvPr id="4" name="Slide Number Placeholder 3"/>
          <p:cNvSpPr>
            <a:spLocks noGrp="1"/>
          </p:cNvSpPr>
          <p:nvPr>
            <p:ph type="sldNum" sz="quarter" idx="12"/>
          </p:nvPr>
        </p:nvSpPr>
        <p:spPr/>
        <p:txBody>
          <a:bodyPr/>
          <a:lstStyle/>
          <a:p>
            <a:fld id="{EC83099C-5FA5-B04A-B819-64718E2A253A}"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GB" sz="2800" dirty="0" smtClean="0"/>
              <a:t>Object Oriented Design Process </a:t>
            </a:r>
            <a:r>
              <a:rPr lang="en-GB" sz="2800" dirty="0"/>
              <a:t>S</a:t>
            </a:r>
            <a:r>
              <a:rPr lang="en-GB" sz="2800" dirty="0" smtClean="0"/>
              <a:t>tages</a:t>
            </a:r>
            <a:endParaRPr lang="en-GB" sz="2800" dirty="0"/>
          </a:p>
        </p:txBody>
      </p:sp>
      <p:sp>
        <p:nvSpPr>
          <p:cNvPr id="107523" name="Rectangle 3"/>
          <p:cNvSpPr>
            <a:spLocks noGrp="1" noChangeArrowheads="1"/>
          </p:cNvSpPr>
          <p:nvPr>
            <p:ph type="body" idx="1"/>
          </p:nvPr>
        </p:nvSpPr>
        <p:spPr/>
        <p:txBody>
          <a:bodyPr/>
          <a:lstStyle/>
          <a:p>
            <a:r>
              <a:rPr lang="en-GB" dirty="0" smtClean="0"/>
              <a:t>There are a variety of different object-oriented design processes that depend on the organization using the process.</a:t>
            </a:r>
          </a:p>
          <a:p>
            <a:r>
              <a:rPr lang="en-GB" dirty="0" smtClean="0"/>
              <a:t>Common activities in these processes include:</a:t>
            </a:r>
          </a:p>
          <a:p>
            <a:pPr lvl="1"/>
            <a:r>
              <a:rPr lang="en-GB" dirty="0" smtClean="0"/>
              <a:t>Define </a:t>
            </a:r>
            <a:r>
              <a:rPr lang="en-GB" dirty="0"/>
              <a:t>the </a:t>
            </a:r>
            <a:r>
              <a:rPr lang="en-GB" u="sng" dirty="0"/>
              <a:t>context</a:t>
            </a:r>
            <a:r>
              <a:rPr lang="en-GB" dirty="0"/>
              <a:t> and modes of use of the system;</a:t>
            </a:r>
          </a:p>
          <a:p>
            <a:pPr lvl="1"/>
            <a:r>
              <a:rPr lang="en-GB" dirty="0"/>
              <a:t>Design the system </a:t>
            </a:r>
            <a:r>
              <a:rPr lang="en-GB" u="sng" dirty="0"/>
              <a:t>architecture</a:t>
            </a:r>
            <a:r>
              <a:rPr lang="en-GB" dirty="0"/>
              <a:t>;</a:t>
            </a:r>
          </a:p>
          <a:p>
            <a:pPr lvl="1"/>
            <a:r>
              <a:rPr lang="en-GB" dirty="0"/>
              <a:t>Identify the principal system </a:t>
            </a:r>
            <a:r>
              <a:rPr lang="en-GB" u="sng" dirty="0"/>
              <a:t>objects;</a:t>
            </a:r>
          </a:p>
          <a:p>
            <a:pPr lvl="1"/>
            <a:r>
              <a:rPr lang="en-GB" dirty="0"/>
              <a:t>Develop </a:t>
            </a:r>
            <a:r>
              <a:rPr lang="en-GB" u="sng" dirty="0"/>
              <a:t>design models</a:t>
            </a:r>
            <a:r>
              <a:rPr lang="en-GB" dirty="0"/>
              <a:t>;</a:t>
            </a:r>
          </a:p>
          <a:p>
            <a:pPr lvl="1"/>
            <a:r>
              <a:rPr lang="en-GB" dirty="0"/>
              <a:t>Specify </a:t>
            </a:r>
            <a:r>
              <a:rPr lang="en-GB" u="sng" dirty="0"/>
              <a:t>object interfaces</a:t>
            </a:r>
            <a:r>
              <a:rPr lang="en-GB" dirty="0" smtClean="0"/>
              <a:t>.</a:t>
            </a:r>
          </a:p>
          <a:p>
            <a:r>
              <a:rPr lang="en-GB" i="1" dirty="0" smtClean="0"/>
              <a:t>Example: </a:t>
            </a:r>
            <a:r>
              <a:rPr lang="en-GB" dirty="0" smtClean="0"/>
              <a:t>Process illustrated here using a design for a wilderness weather station.</a:t>
            </a:r>
            <a:endParaRPr lang="en-GB"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System context and interactions</a:t>
            </a:r>
            <a:endParaRPr lang="en-US" sz="3200" dirty="0"/>
          </a:p>
        </p:txBody>
      </p:sp>
      <p:sp>
        <p:nvSpPr>
          <p:cNvPr id="3" name="Content Placeholder 2"/>
          <p:cNvSpPr>
            <a:spLocks noGrp="1"/>
          </p:cNvSpPr>
          <p:nvPr>
            <p:ph idx="1"/>
          </p:nvPr>
        </p:nvSpPr>
        <p:spPr/>
        <p:txBody>
          <a:bodyPr/>
          <a:lstStyle/>
          <a:p>
            <a:r>
              <a:rPr lang="en-US" dirty="0" smtClean="0"/>
              <a:t>Understanding  the </a:t>
            </a:r>
            <a:r>
              <a:rPr lang="en-US" u="sng" dirty="0" smtClean="0"/>
              <a:t>relationships </a:t>
            </a:r>
            <a:r>
              <a:rPr lang="en-US" dirty="0" smtClean="0"/>
              <a:t>between the </a:t>
            </a:r>
            <a:r>
              <a:rPr lang="en-US" u="sng" dirty="0" smtClean="0"/>
              <a:t>software</a:t>
            </a:r>
            <a:r>
              <a:rPr lang="en-US" dirty="0" smtClean="0"/>
              <a:t> that is being designed and </a:t>
            </a:r>
            <a:r>
              <a:rPr lang="en-US" u="sng" dirty="0" smtClean="0"/>
              <a:t>its external environment </a:t>
            </a:r>
            <a:r>
              <a:rPr lang="en-US" dirty="0" smtClean="0"/>
              <a:t>is essential for deciding:</a:t>
            </a:r>
          </a:p>
          <a:p>
            <a:pPr lvl="1"/>
            <a:r>
              <a:rPr lang="en-US" dirty="0" smtClean="0"/>
              <a:t>how to provide the required system functionality and </a:t>
            </a:r>
          </a:p>
          <a:p>
            <a:pPr lvl="1"/>
            <a:r>
              <a:rPr lang="en-US" dirty="0" smtClean="0"/>
              <a:t>how to structure the system to communicate with its environment. </a:t>
            </a:r>
          </a:p>
          <a:p>
            <a:r>
              <a:rPr lang="en-US" dirty="0" smtClean="0"/>
              <a:t>Understanding of the context also lets you establish the boundaries of the system. </a:t>
            </a:r>
            <a:r>
              <a:rPr lang="en-US" u="sng" dirty="0" smtClean="0"/>
              <a:t>Setting the system boundaries helps you decide</a:t>
            </a:r>
            <a:r>
              <a:rPr lang="en-US" dirty="0" smtClean="0"/>
              <a:t> </a:t>
            </a:r>
            <a:r>
              <a:rPr lang="en-US" i="1" dirty="0" smtClean="0"/>
              <a:t>what features are implemented in the system being designed and what features are in other associated systems</a:t>
            </a:r>
            <a:r>
              <a:rPr lang="en-US" dirty="0" smtClean="0"/>
              <a:t>. </a:t>
            </a:r>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Context and interaction models</a:t>
            </a:r>
            <a:endParaRPr lang="en-US" sz="2800" dirty="0"/>
          </a:p>
        </p:txBody>
      </p:sp>
      <p:sp>
        <p:nvSpPr>
          <p:cNvPr id="3" name="Content Placeholder 2"/>
          <p:cNvSpPr>
            <a:spLocks noGrp="1"/>
          </p:cNvSpPr>
          <p:nvPr>
            <p:ph idx="1"/>
          </p:nvPr>
        </p:nvSpPr>
        <p:spPr/>
        <p:txBody>
          <a:bodyPr/>
          <a:lstStyle/>
          <a:p>
            <a:r>
              <a:rPr lang="en-US" dirty="0" smtClean="0">
                <a:solidFill>
                  <a:srgbClr val="558ED5"/>
                </a:solidFill>
              </a:rPr>
              <a:t>A system context model </a:t>
            </a:r>
            <a:r>
              <a:rPr lang="en-US" dirty="0" smtClean="0"/>
              <a:t>is a </a:t>
            </a:r>
            <a:r>
              <a:rPr lang="en-US" u="sng" dirty="0" smtClean="0"/>
              <a:t>structural</a:t>
            </a:r>
            <a:r>
              <a:rPr lang="en-US" dirty="0" smtClean="0"/>
              <a:t> model that demonstrates the other systems in the environment of the system being developed.</a:t>
            </a:r>
            <a:endParaRPr lang="en-GB" dirty="0" smtClean="0"/>
          </a:p>
          <a:p>
            <a:r>
              <a:rPr lang="en-US" dirty="0" smtClean="0">
                <a:solidFill>
                  <a:srgbClr val="558ED5"/>
                </a:solidFill>
              </a:rPr>
              <a:t>An interaction model </a:t>
            </a:r>
            <a:r>
              <a:rPr lang="en-US" dirty="0" smtClean="0"/>
              <a:t>is a </a:t>
            </a:r>
            <a:r>
              <a:rPr lang="en-US" u="sng" dirty="0" smtClean="0"/>
              <a:t>dynamic</a:t>
            </a:r>
            <a:r>
              <a:rPr lang="en-US" dirty="0" smtClean="0"/>
              <a:t> model that shows how the system interacts with its environment as it is used.</a:t>
            </a:r>
            <a:endParaRPr lang="en-GB" dirty="0" smtClean="0"/>
          </a:p>
          <a:p>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System </a:t>
            </a:r>
            <a:r>
              <a:rPr lang="en-US" sz="2800" dirty="0"/>
              <a:t>context for the weather station</a:t>
            </a:r>
            <a:r>
              <a:rPr lang="en-GB" sz="2800" dirty="0" smtClean="0"/>
              <a:t> </a:t>
            </a:r>
            <a:endParaRPr lang="en-US" sz="2800" dirty="0"/>
          </a:p>
        </p:txBody>
      </p:sp>
      <p:pic>
        <p:nvPicPr>
          <p:cNvPr id="4" name="Content Placeholder 3" descr="7.1 WeatherStatContext.eps"/>
          <p:cNvPicPr>
            <a:picLocks noGrp="1" noChangeAspect="1"/>
          </p:cNvPicPr>
          <p:nvPr>
            <p:ph idx="1"/>
          </p:nvPr>
        </p:nvPicPr>
        <p:blipFill>
          <a:blip r:embed="rId2"/>
          <a:srcRect l="-3566" r="-3566"/>
          <a:stretch>
            <a:fillRect/>
          </a:stretch>
        </p:blipFill>
        <p:spPr>
          <a:xfrm>
            <a:off x="1612713" y="2172296"/>
            <a:ext cx="5629266" cy="3095879"/>
          </a:xfrm>
        </p:spPr>
      </p:pic>
      <p:sp>
        <p:nvSpPr>
          <p:cNvPr id="5" name="Slide Number Placeholder 4"/>
          <p:cNvSpPr>
            <a:spLocks noGrp="1"/>
          </p:cNvSpPr>
          <p:nvPr>
            <p:ph type="sldNum" sz="quarter" idx="12"/>
          </p:nvPr>
        </p:nvSpPr>
        <p:spPr/>
        <p:txBody>
          <a:bodyPr/>
          <a:lstStyle/>
          <a:p>
            <a:fld id="{EC83099C-5FA5-B04A-B819-64718E2A253A}" type="slidenum">
              <a:rPr lang="en-US" smtClean="0"/>
              <a:pPr/>
              <a:t>9</a:t>
            </a:fld>
            <a:endParaRPr lang="en-US"/>
          </a:p>
        </p:txBody>
      </p:sp>
      <p:sp>
        <p:nvSpPr>
          <p:cNvPr id="6" name="Footer Placeholder 5"/>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1038</TotalTime>
  <Words>2127</Words>
  <Application>Microsoft Office PowerPoint</Application>
  <PresentationFormat>On-screen Show (4:3)</PresentationFormat>
  <Paragraphs>199</Paragraphs>
  <Slides>30</Slides>
  <Notes>2</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SE9</vt:lpstr>
      <vt:lpstr>Chapter 7 – Design and Implementation</vt:lpstr>
      <vt:lpstr>Topics covered</vt:lpstr>
      <vt:lpstr>Design and implementation</vt:lpstr>
      <vt:lpstr>Build or buy</vt:lpstr>
      <vt:lpstr>An object-oriented design process</vt:lpstr>
      <vt:lpstr>Object Oriented Design Process Stages</vt:lpstr>
      <vt:lpstr>System context and interactions</vt:lpstr>
      <vt:lpstr>Context and interaction models</vt:lpstr>
      <vt:lpstr>System context for the weather station </vt:lpstr>
      <vt:lpstr>Weather station use cases </vt:lpstr>
      <vt:lpstr>Use case description—Report weather </vt:lpstr>
      <vt:lpstr>Architectural design</vt:lpstr>
      <vt:lpstr>High-level architecture of the weather station </vt:lpstr>
      <vt:lpstr>Architecture of data collection system </vt:lpstr>
      <vt:lpstr>Object class identification</vt:lpstr>
      <vt:lpstr>Weather station object classes </vt:lpstr>
      <vt:lpstr>Design models</vt:lpstr>
      <vt:lpstr>Examples of design models</vt:lpstr>
      <vt:lpstr>Implementation issues</vt:lpstr>
      <vt:lpstr>Reuse</vt:lpstr>
      <vt:lpstr>Reuse levels</vt:lpstr>
      <vt:lpstr>Reuse costs</vt:lpstr>
      <vt:lpstr>Open source development</vt:lpstr>
      <vt:lpstr>Open source systems</vt:lpstr>
      <vt:lpstr>Open source issues</vt:lpstr>
      <vt:lpstr>Open source business</vt:lpstr>
      <vt:lpstr>Open source licensing</vt:lpstr>
      <vt:lpstr>License models</vt:lpstr>
      <vt:lpstr>License management</vt:lpstr>
      <vt:lpstr>Key points</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7</dc:title>
  <dc:creator>Ian Sommerville</dc:creator>
  <cp:lastModifiedBy>zsharif</cp:lastModifiedBy>
  <cp:revision>31</cp:revision>
  <dcterms:created xsi:type="dcterms:W3CDTF">2010-01-21T17:21:03Z</dcterms:created>
  <dcterms:modified xsi:type="dcterms:W3CDTF">2011-11-23T07:35:29Z</dcterms:modified>
</cp:coreProperties>
</file>