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uni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jC5sxTxDVElie69zlN90adBar2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iencedirect.com/topics/biochemistry-genetics-and-molecular-biology/protein-protein-interaction-networks" TargetMode="External"/><Relationship Id="rId3" Type="http://schemas.openxmlformats.org/officeDocument/2006/relationships/hyperlink" Target="https://www.ncbi.nlm.nih.gov/pmc/articles/PMC4017556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https://www.sciencedirect.com/topics/biochemistry-genetics-and-molecular-biology/protein-protein-interaction-networks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https://www.ncbi.nlm.nih.gov/pmc/articles/PMC4017556/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3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Google Shape;14;p13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13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13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13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" name="Google Shape;22;p13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3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30;p13"/>
          <p:cNvGrpSpPr/>
          <p:nvPr/>
        </p:nvGrpSpPr>
        <p:grpSpPr>
          <a:xfrm>
            <a:off x="199149" y="4055652"/>
            <a:ext cx="2795413" cy="1083308"/>
            <a:chOff x="6917201" y="0"/>
            <a:chExt cx="2227777" cy="863400"/>
          </a:xfrm>
        </p:grpSpPr>
        <p:sp>
          <p:nvSpPr>
            <p:cNvPr id="31" name="Google Shape;31;p1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" name="Google Shape;34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1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1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15"/>
          <p:cNvGrpSpPr/>
          <p:nvPr/>
        </p:nvGrpSpPr>
        <p:grpSpPr>
          <a:xfrm>
            <a:off x="5594190" y="3961115"/>
            <a:ext cx="2910144" cy="1182340"/>
            <a:chOff x="6917201" y="0"/>
            <a:chExt cx="2227777" cy="863400"/>
          </a:xfrm>
        </p:grpSpPr>
        <p:sp>
          <p:nvSpPr>
            <p:cNvPr id="47" name="Google Shape;47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" name="Google Shape;50;p15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51" name="Google Shape;51;p15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5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15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18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" name="Google Shape;80;p1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1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" name="Google Shape;84;p1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5" name="Google Shape;85;p19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19"/>
          <p:cNvGrpSpPr/>
          <p:nvPr/>
        </p:nvGrpSpPr>
        <p:grpSpPr>
          <a:xfrm>
            <a:off x="5886353" y="1243"/>
            <a:ext cx="3257454" cy="1261514"/>
            <a:chOff x="6917201" y="0"/>
            <a:chExt cx="2227777" cy="863400"/>
          </a:xfrm>
        </p:grpSpPr>
        <p:sp>
          <p:nvSpPr>
            <p:cNvPr id="90" name="Google Shape;90;p1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" name="Google Shape;93;p19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0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2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20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21"/>
          <p:cNvGrpSpPr/>
          <p:nvPr/>
        </p:nvGrpSpPr>
        <p:grpSpPr>
          <a:xfrm>
            <a:off x="5959222" y="4119576"/>
            <a:ext cx="2520951" cy="1024165"/>
            <a:chOff x="6917201" y="0"/>
            <a:chExt cx="2227777" cy="863400"/>
          </a:xfrm>
        </p:grpSpPr>
        <p:sp>
          <p:nvSpPr>
            <p:cNvPr id="106" name="Google Shape;106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21"/>
          <p:cNvGrpSpPr/>
          <p:nvPr/>
        </p:nvGrpSpPr>
        <p:grpSpPr>
          <a:xfrm>
            <a:off x="199149" y="2"/>
            <a:ext cx="2795413" cy="1083308"/>
            <a:chOff x="6917201" y="0"/>
            <a:chExt cx="2227777" cy="863400"/>
          </a:xfrm>
        </p:grpSpPr>
        <p:sp>
          <p:nvSpPr>
            <p:cNvPr id="110" name="Google Shape;110;p2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13;p2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image" Target="../media/image6.jpg"/><Relationship Id="rId5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modelpd.maps.arcgis.com/apps/MapJournal/index.html?appid=3fa8f73b99e047d093447cbf9f7af1e3&amp;webmap=f56a5720743c4297949371f9534bbdd4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"/>
          <p:cNvSpPr txBox="1"/>
          <p:nvPr>
            <p:ph type="ctrTitle"/>
          </p:nvPr>
        </p:nvSpPr>
        <p:spPr>
          <a:xfrm>
            <a:off x="558400" y="1106925"/>
            <a:ext cx="81669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600"/>
              <a:t>CS 43118 &amp; CS 53118</a:t>
            </a:r>
            <a:endParaRPr sz="36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en" sz="3600"/>
              <a:t>ST: Graph and Social Network Analysis</a:t>
            </a:r>
            <a:endParaRPr sz="3600"/>
          </a:p>
        </p:txBody>
      </p:sp>
      <p:sp>
        <p:nvSpPr>
          <p:cNvPr id="123" name="Google Shape;123;p1"/>
          <p:cNvSpPr txBox="1"/>
          <p:nvPr>
            <p:ph idx="1" type="subTitle"/>
          </p:nvPr>
        </p:nvSpPr>
        <p:spPr>
          <a:xfrm>
            <a:off x="716009" y="2581275"/>
            <a:ext cx="7674725" cy="15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3: Types of Networks and its Applications</a:t>
            </a:r>
            <a:endParaRPr sz="28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Niranjan Rai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Computer Science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2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Kent State University</a:t>
            </a:r>
            <a:endParaRPr sz="2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>
            <p:ph type="title"/>
          </p:nvPr>
        </p:nvSpPr>
        <p:spPr>
          <a:xfrm>
            <a:off x="819150" y="617000"/>
            <a:ext cx="45768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Geo-Social Networks</a:t>
            </a:r>
            <a:endParaRPr sz="3600"/>
          </a:p>
        </p:txBody>
      </p:sp>
      <p:sp>
        <p:nvSpPr>
          <p:cNvPr id="224" name="Google Shape;224;p10"/>
          <p:cNvSpPr txBox="1"/>
          <p:nvPr>
            <p:ph idx="1" type="body"/>
          </p:nvPr>
        </p:nvSpPr>
        <p:spPr>
          <a:xfrm>
            <a:off x="819150" y="1182800"/>
            <a:ext cx="4723200" cy="32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 with spatial feature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node may have multiple check-in locations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analyse the behavior and trends among a community of people for a specific geographical location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5" name="Google Shape;22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60268" y="2427262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5701" y="2724878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27147" y="195908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0166" y="2590750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0358" y="2945463"/>
            <a:ext cx="334377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059" y="1909201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4544" y="2110364"/>
            <a:ext cx="266884" cy="316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1424" y="2628562"/>
            <a:ext cx="266884" cy="3168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10"/>
          <p:cNvCxnSpPr>
            <a:stCxn id="230" idx="3"/>
            <a:endCxn id="227" idx="1"/>
          </p:cNvCxnSpPr>
          <p:nvPr/>
        </p:nvCxnSpPr>
        <p:spPr>
          <a:xfrm>
            <a:off x="6425943" y="2067650"/>
            <a:ext cx="401100" cy="4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4" name="Google Shape;234;p10"/>
          <p:cNvCxnSpPr>
            <a:stCxn id="231" idx="1"/>
            <a:endCxn id="227" idx="3"/>
          </p:cNvCxnSpPr>
          <p:nvPr/>
        </p:nvCxnSpPr>
        <p:spPr>
          <a:xfrm rot="10800000">
            <a:off x="7161544" y="2117613"/>
            <a:ext cx="513000" cy="15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5" name="Google Shape;235;p10"/>
          <p:cNvCxnSpPr>
            <a:stCxn id="227" idx="2"/>
            <a:endCxn id="225" idx="0"/>
          </p:cNvCxnSpPr>
          <p:nvPr/>
        </p:nvCxnSpPr>
        <p:spPr>
          <a:xfrm flipH="1">
            <a:off x="6693735" y="2275981"/>
            <a:ext cx="300600" cy="15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6" name="Google Shape;236;p10"/>
          <p:cNvCxnSpPr>
            <a:stCxn id="227" idx="2"/>
            <a:endCxn id="228" idx="0"/>
          </p:cNvCxnSpPr>
          <p:nvPr/>
        </p:nvCxnSpPr>
        <p:spPr>
          <a:xfrm>
            <a:off x="6994335" y="2275981"/>
            <a:ext cx="513000" cy="31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7" name="Google Shape;237;p10"/>
          <p:cNvCxnSpPr>
            <a:stCxn id="232" idx="1"/>
            <a:endCxn id="228" idx="3"/>
          </p:cNvCxnSpPr>
          <p:nvPr/>
        </p:nvCxnSpPr>
        <p:spPr>
          <a:xfrm rot="10800000">
            <a:off x="7674424" y="2749211"/>
            <a:ext cx="267000" cy="3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" name="Google Shape;238;p10"/>
          <p:cNvCxnSpPr>
            <a:stCxn id="225" idx="2"/>
            <a:endCxn id="229" idx="0"/>
          </p:cNvCxnSpPr>
          <p:nvPr/>
        </p:nvCxnSpPr>
        <p:spPr>
          <a:xfrm>
            <a:off x="6693710" y="2744160"/>
            <a:ext cx="163800" cy="20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" name="Google Shape;239;p10"/>
          <p:cNvCxnSpPr>
            <a:stCxn id="229" idx="3"/>
            <a:endCxn id="228" idx="2"/>
          </p:cNvCxnSpPr>
          <p:nvPr/>
        </p:nvCxnSpPr>
        <p:spPr>
          <a:xfrm flipH="1" rot="10800000">
            <a:off x="7024735" y="2907712"/>
            <a:ext cx="482700" cy="19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0" name="Google Shape;240;p10"/>
          <p:cNvCxnSpPr>
            <a:stCxn id="226" idx="3"/>
            <a:endCxn id="229" idx="1"/>
          </p:cNvCxnSpPr>
          <p:nvPr/>
        </p:nvCxnSpPr>
        <p:spPr>
          <a:xfrm>
            <a:off x="6330078" y="2883327"/>
            <a:ext cx="360300" cy="220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1" name="Google Shape;241;p10"/>
          <p:cNvCxnSpPr>
            <a:stCxn id="230" idx="2"/>
            <a:endCxn id="226" idx="0"/>
          </p:cNvCxnSpPr>
          <p:nvPr/>
        </p:nvCxnSpPr>
        <p:spPr>
          <a:xfrm flipH="1">
            <a:off x="6162901" y="2226099"/>
            <a:ext cx="129600" cy="49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2" name="Google Shape;242;p10"/>
          <p:cNvCxnSpPr/>
          <p:nvPr/>
        </p:nvCxnSpPr>
        <p:spPr>
          <a:xfrm>
            <a:off x="6521861" y="2554717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43" name="Google Shape;243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80958" y="1455567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7510" y="1452747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3877" y="1865484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18338" y="3213891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4472" y="3458694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7046" y="3041399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95987" y="2413833"/>
            <a:ext cx="344985" cy="34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8862" y="2398845"/>
            <a:ext cx="344985" cy="3449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2" name="Google Shape;252;p10"/>
          <p:cNvCxnSpPr>
            <a:stCxn id="244" idx="2"/>
            <a:endCxn id="230" idx="0"/>
          </p:cNvCxnSpPr>
          <p:nvPr/>
        </p:nvCxnSpPr>
        <p:spPr>
          <a:xfrm>
            <a:off x="6253450" y="1800552"/>
            <a:ext cx="39000" cy="10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3" name="Google Shape;253;p10"/>
          <p:cNvCxnSpPr>
            <a:stCxn id="245" idx="2"/>
            <a:endCxn id="227" idx="0"/>
          </p:cNvCxnSpPr>
          <p:nvPr/>
        </p:nvCxnSpPr>
        <p:spPr>
          <a:xfrm flipH="1">
            <a:off x="6994303" y="1797732"/>
            <a:ext cx="35700" cy="161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4" name="Google Shape;254;p10"/>
          <p:cNvCxnSpPr>
            <a:stCxn id="246" idx="2"/>
            <a:endCxn id="231" idx="3"/>
          </p:cNvCxnSpPr>
          <p:nvPr/>
        </p:nvCxnSpPr>
        <p:spPr>
          <a:xfrm flipH="1">
            <a:off x="7941570" y="2210469"/>
            <a:ext cx="184800" cy="58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5" name="Google Shape;255;p10"/>
          <p:cNvCxnSpPr>
            <a:stCxn id="251" idx="2"/>
            <a:endCxn id="232" idx="3"/>
          </p:cNvCxnSpPr>
          <p:nvPr/>
        </p:nvCxnSpPr>
        <p:spPr>
          <a:xfrm flipH="1">
            <a:off x="8208254" y="2743830"/>
            <a:ext cx="263100" cy="43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6" name="Google Shape;256;p10"/>
          <p:cNvCxnSpPr>
            <a:stCxn id="250" idx="1"/>
            <a:endCxn id="225" idx="3"/>
          </p:cNvCxnSpPr>
          <p:nvPr/>
        </p:nvCxnSpPr>
        <p:spPr>
          <a:xfrm rot="10800000">
            <a:off x="6827287" y="2585726"/>
            <a:ext cx="68700" cy="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7" name="Google Shape;257;p10"/>
          <p:cNvCxnSpPr>
            <a:stCxn id="247" idx="0"/>
            <a:endCxn id="228" idx="2"/>
          </p:cNvCxnSpPr>
          <p:nvPr/>
        </p:nvCxnSpPr>
        <p:spPr>
          <a:xfrm rot="10800000">
            <a:off x="7507231" y="2907591"/>
            <a:ext cx="183600" cy="306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8" name="Google Shape;258;p10"/>
          <p:cNvCxnSpPr>
            <a:stCxn id="229" idx="2"/>
          </p:cNvCxnSpPr>
          <p:nvPr/>
        </p:nvCxnSpPr>
        <p:spPr>
          <a:xfrm>
            <a:off x="6857546" y="3262361"/>
            <a:ext cx="38400" cy="2964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59" name="Google Shape;259;p10"/>
          <p:cNvCxnSpPr>
            <a:stCxn id="226" idx="2"/>
            <a:endCxn id="249" idx="3"/>
          </p:cNvCxnSpPr>
          <p:nvPr/>
        </p:nvCxnSpPr>
        <p:spPr>
          <a:xfrm flipH="1">
            <a:off x="6041990" y="3041776"/>
            <a:ext cx="120900" cy="1722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"/>
          <p:cNvSpPr txBox="1"/>
          <p:nvPr>
            <p:ph type="title"/>
          </p:nvPr>
        </p:nvSpPr>
        <p:spPr>
          <a:xfrm>
            <a:off x="819150" y="845600"/>
            <a:ext cx="7505700" cy="7110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References</a:t>
            </a:r>
            <a:endParaRPr sz="3600"/>
          </a:p>
        </p:txBody>
      </p:sp>
      <p:sp>
        <p:nvSpPr>
          <p:cNvPr id="265" name="Google Shape;265;p11"/>
          <p:cNvSpPr txBox="1"/>
          <p:nvPr>
            <p:ph idx="1" type="body"/>
          </p:nvPr>
        </p:nvSpPr>
        <p:spPr>
          <a:xfrm>
            <a:off x="819150" y="1556653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Crime rate data  for Philadelphia. </a:t>
            </a:r>
            <a:r>
              <a:rPr lang="en" sz="16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http://modelpd.maps.arcgis.com/apps/MapJournal/index.html?appid=3fa8f73b99e047d093447cbf9f7af1e3&amp;webmap=f56a5720743c4297949371f9534bbdd4</a:t>
            </a:r>
            <a:endParaRPr sz="1600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[2]. Google Maps.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rPr lang="en" sz="1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"/>
          <p:cNvSpPr txBox="1"/>
          <p:nvPr>
            <p:ph type="title"/>
          </p:nvPr>
        </p:nvSpPr>
        <p:spPr>
          <a:xfrm>
            <a:off x="819149" y="769400"/>
            <a:ext cx="4981575" cy="6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Types of Networks</a:t>
            </a:r>
            <a:endParaRPr sz="3600"/>
          </a:p>
        </p:txBody>
      </p:sp>
      <p:sp>
        <p:nvSpPr>
          <p:cNvPr id="130" name="Google Shape;130;p2"/>
          <p:cNvSpPr txBox="1"/>
          <p:nvPr>
            <p:ph idx="1" type="body"/>
          </p:nvPr>
        </p:nvSpPr>
        <p:spPr>
          <a:xfrm>
            <a:off x="819150" y="1619575"/>
            <a:ext cx="46863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Biological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Bibliography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AutoNum type="arabicPeriod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Geo-social Networks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 txBox="1"/>
          <p:nvPr>
            <p:ph type="title"/>
          </p:nvPr>
        </p:nvSpPr>
        <p:spPr>
          <a:xfrm>
            <a:off x="889750" y="597425"/>
            <a:ext cx="375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Road Networks</a:t>
            </a:r>
            <a:endParaRPr sz="3600"/>
          </a:p>
        </p:txBody>
      </p:sp>
      <p:sp>
        <p:nvSpPr>
          <p:cNvPr id="137" name="Google Shape;137;p3"/>
          <p:cNvSpPr txBox="1"/>
          <p:nvPr>
            <p:ph idx="1" type="body"/>
          </p:nvPr>
        </p:nvSpPr>
        <p:spPr>
          <a:xfrm>
            <a:off x="899949" y="1350350"/>
            <a:ext cx="4636041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graph, G = (V, E), where an intersection or POI are the vertices whereas the road connecting them are the edges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 of roads (Streets, Highway, Freeway)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Applications: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Location Services / GPS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GIS (Geographic Information System)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6075" y="2376800"/>
            <a:ext cx="3137200" cy="225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6675" y="445025"/>
            <a:ext cx="2896000" cy="1683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/>
          <p:nvPr/>
        </p:nvSpPr>
        <p:spPr>
          <a:xfrm>
            <a:off x="6766675" y="3152425"/>
            <a:ext cx="147000" cy="173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7532359" y="3152425"/>
            <a:ext cx="147000" cy="173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3"/>
          <p:cNvCxnSpPr>
            <a:stCxn id="140" idx="6"/>
            <a:endCxn id="141" idx="2"/>
          </p:cNvCxnSpPr>
          <p:nvPr/>
        </p:nvCxnSpPr>
        <p:spPr>
          <a:xfrm>
            <a:off x="6913675" y="3239125"/>
            <a:ext cx="6186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3"/>
          <p:cNvSpPr/>
          <p:nvPr/>
        </p:nvSpPr>
        <p:spPr>
          <a:xfrm>
            <a:off x="6766675" y="3783679"/>
            <a:ext cx="147000" cy="173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7532359" y="3783679"/>
            <a:ext cx="147000" cy="1734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3"/>
          <p:cNvCxnSpPr>
            <a:stCxn id="141" idx="4"/>
            <a:endCxn id="144" idx="0"/>
          </p:cNvCxnSpPr>
          <p:nvPr/>
        </p:nvCxnSpPr>
        <p:spPr>
          <a:xfrm>
            <a:off x="7605859" y="3325825"/>
            <a:ext cx="0" cy="4578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3"/>
          <p:cNvCxnSpPr>
            <a:stCxn id="140" idx="4"/>
            <a:endCxn id="143" idx="0"/>
          </p:cNvCxnSpPr>
          <p:nvPr/>
        </p:nvCxnSpPr>
        <p:spPr>
          <a:xfrm>
            <a:off x="6840175" y="3325825"/>
            <a:ext cx="0" cy="45780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3"/>
          <p:cNvCxnSpPr>
            <a:stCxn id="143" idx="6"/>
            <a:endCxn id="144" idx="2"/>
          </p:cNvCxnSpPr>
          <p:nvPr/>
        </p:nvCxnSpPr>
        <p:spPr>
          <a:xfrm>
            <a:off x="6913675" y="3870379"/>
            <a:ext cx="618600" cy="0"/>
          </a:xfrm>
          <a:prstGeom prst="straightConnector1">
            <a:avLst/>
          </a:prstGeom>
          <a:noFill/>
          <a:ln cap="flat" cmpd="sng" w="762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8" name="Google Shape;1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>
            <p:ph type="title"/>
          </p:nvPr>
        </p:nvSpPr>
        <p:spPr>
          <a:xfrm>
            <a:off x="889750" y="597425"/>
            <a:ext cx="3759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GIS</a:t>
            </a:r>
            <a:endParaRPr sz="3600"/>
          </a:p>
        </p:txBody>
      </p:sp>
      <p:sp>
        <p:nvSpPr>
          <p:cNvPr id="154" name="Google Shape;154;p4"/>
          <p:cNvSpPr txBox="1"/>
          <p:nvPr>
            <p:ph idx="1" type="body"/>
          </p:nvPr>
        </p:nvSpPr>
        <p:spPr>
          <a:xfrm>
            <a:off x="899950" y="1350350"/>
            <a:ext cx="4788150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Framework for gathering, managing, and analyzing data.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Especially using the geography and spatial information.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Network plays a vital role in GIS.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Example: Understanding the drug use in different neighborhood, crime rates in different geographical locations, etc.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8100" y="597425"/>
            <a:ext cx="3034475" cy="260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/>
          <p:nvPr/>
        </p:nvSpPr>
        <p:spPr>
          <a:xfrm>
            <a:off x="5688100" y="3534121"/>
            <a:ext cx="2970125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Crime rates data in Philadelphia </a:t>
            </a:r>
            <a:r>
              <a:rPr b="0" baseline="3000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</a:t>
            </a:r>
            <a:endParaRPr b="0" baseline="3000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7" name="Google Shape;157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"/>
          <p:cNvSpPr txBox="1"/>
          <p:nvPr>
            <p:ph type="title"/>
          </p:nvPr>
        </p:nvSpPr>
        <p:spPr>
          <a:xfrm>
            <a:off x="889750" y="597425"/>
            <a:ext cx="446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Location Services</a:t>
            </a:r>
            <a:endParaRPr sz="3600"/>
          </a:p>
        </p:txBody>
      </p:sp>
      <p:sp>
        <p:nvSpPr>
          <p:cNvPr id="163" name="Google Shape;163;p5"/>
          <p:cNvSpPr txBox="1"/>
          <p:nvPr>
            <p:ph idx="1" type="body"/>
          </p:nvPr>
        </p:nvSpPr>
        <p:spPr>
          <a:xfrm>
            <a:off x="861849" y="1321775"/>
            <a:ext cx="4748375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Road Network is very important in location services such as google maps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helps visualize the geography and roads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to generate the shortest path as well as other available path from source to destination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Allows users to see where they are located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5"/>
          <p:cNvSpPr txBox="1"/>
          <p:nvPr/>
        </p:nvSpPr>
        <p:spPr>
          <a:xfrm>
            <a:off x="6196250" y="3441100"/>
            <a:ext cx="1905000" cy="6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Google Maps</a:t>
            </a:r>
            <a:r>
              <a:rPr b="0" baseline="3000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</a:t>
            </a:r>
            <a:endParaRPr b="0" baseline="3000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5" name="Google Shape;16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10224" y="1170125"/>
            <a:ext cx="3114676" cy="2107325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6" name="Google Shape;166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 txBox="1"/>
          <p:nvPr>
            <p:ph type="title"/>
          </p:nvPr>
        </p:nvSpPr>
        <p:spPr>
          <a:xfrm>
            <a:off x="742949" y="617000"/>
            <a:ext cx="4514047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Biological Networks</a:t>
            </a:r>
            <a:endParaRPr sz="3600"/>
          </a:p>
        </p:txBody>
      </p:sp>
      <p:sp>
        <p:nvSpPr>
          <p:cNvPr id="172" name="Google Shape;172;p6"/>
          <p:cNvSpPr txBox="1"/>
          <p:nvPr>
            <p:ph idx="1" type="body"/>
          </p:nvPr>
        </p:nvSpPr>
        <p:spPr>
          <a:xfrm>
            <a:off x="713756" y="1201400"/>
            <a:ext cx="5077872" cy="34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network that applies to biological systems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a mathematical representation of connections found in ecological, evolutionary, and physiological studies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Wide range of applications, such as: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medicine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Protein-Protein interaction (PPI) networks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 regulatory networks (DNA-protein interaction networks)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3" name="Google Shape;17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4909" y="286619"/>
            <a:ext cx="3364525" cy="18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6"/>
          <p:cNvSpPr txBox="1"/>
          <p:nvPr/>
        </p:nvSpPr>
        <p:spPr>
          <a:xfrm>
            <a:off x="6090675" y="1920950"/>
            <a:ext cx="20334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Neural Network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628" y="2346350"/>
            <a:ext cx="2818972" cy="183933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6357334" y="4261994"/>
            <a:ext cx="2033400" cy="424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PPI Network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9725" y="1282100"/>
            <a:ext cx="3379249" cy="266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7"/>
          <p:cNvSpPr txBox="1"/>
          <p:nvPr>
            <p:ph type="title"/>
          </p:nvPr>
        </p:nvSpPr>
        <p:spPr>
          <a:xfrm>
            <a:off x="742950" y="617000"/>
            <a:ext cx="7444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Protein-Protein Interaction (PPI) Network</a:t>
            </a:r>
            <a:endParaRPr sz="3600"/>
          </a:p>
        </p:txBody>
      </p:sp>
      <p:sp>
        <p:nvSpPr>
          <p:cNvPr id="184" name="Google Shape;184;p7"/>
          <p:cNvSpPr txBox="1"/>
          <p:nvPr>
            <p:ph idx="1" type="body"/>
          </p:nvPr>
        </p:nvSpPr>
        <p:spPr>
          <a:xfrm>
            <a:off x="742949" y="1793575"/>
            <a:ext cx="4810125" cy="29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Proteins as nodes and their interaction as edges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the edges are undirected and weighted to incorporate reliability information associated to the corresponding interaction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intensely analyzed networks in biology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r>
              <a:t/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7"/>
          <p:cNvSpPr txBox="1"/>
          <p:nvPr/>
        </p:nvSpPr>
        <p:spPr>
          <a:xfrm>
            <a:off x="6357334" y="4030809"/>
            <a:ext cx="2033400" cy="4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Fig: PPI Network</a:t>
            </a:r>
            <a:endParaRPr b="0" i="0" sz="16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"/>
          <p:cNvSpPr txBox="1"/>
          <p:nvPr>
            <p:ph type="title"/>
          </p:nvPr>
        </p:nvSpPr>
        <p:spPr>
          <a:xfrm>
            <a:off x="819150" y="655100"/>
            <a:ext cx="37530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Social Networks</a:t>
            </a:r>
            <a:endParaRPr sz="3600"/>
          </a:p>
        </p:txBody>
      </p:sp>
      <p:sp>
        <p:nvSpPr>
          <p:cNvPr id="192" name="Google Shape;192;p8"/>
          <p:cNvSpPr txBox="1"/>
          <p:nvPr>
            <p:ph idx="1" type="body"/>
          </p:nvPr>
        </p:nvSpPr>
        <p:spPr>
          <a:xfrm>
            <a:off x="819150" y="1189624"/>
            <a:ext cx="5581650" cy="3553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social actors (such as individual or organizations)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Individual/Organization are the nodes and connection/friendship/followers are the edges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to analyze and investigate the structure as well as different patterns in social settings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social networks: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Facebook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Twitter</a:t>
            </a:r>
            <a:endParaRPr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Times New Roman"/>
              <a:buChar char="○"/>
            </a:pPr>
            <a:r>
              <a:rPr i="1"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Instagram</a:t>
            </a:r>
            <a:endParaRPr b="1" i="1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3" name="Google Shape;19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2333" y="1524704"/>
            <a:ext cx="2412751" cy="2269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/>
          <p:nvPr>
            <p:ph type="title"/>
          </p:nvPr>
        </p:nvSpPr>
        <p:spPr>
          <a:xfrm>
            <a:off x="819149" y="845600"/>
            <a:ext cx="5076825" cy="75219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3600"/>
              <a:t>Bibliography Networks</a:t>
            </a:r>
            <a:endParaRPr sz="3600"/>
          </a:p>
        </p:txBody>
      </p:sp>
      <p:sp>
        <p:nvSpPr>
          <p:cNvPr id="200" name="Google Shape;200;p9"/>
          <p:cNvSpPr txBox="1"/>
          <p:nvPr>
            <p:ph idx="1" type="body"/>
          </p:nvPr>
        </p:nvSpPr>
        <p:spPr>
          <a:xfrm>
            <a:off x="819150" y="1649824"/>
            <a:ext cx="5238250" cy="28557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Network of citations of paper, co-author relationships, and author nodes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papers or links are the nodes and the papers or links that cites or are cited in those papers are the edges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Helps understand and analyse the links between papers and also the influence of a paper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838" y="1338095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61047" y="2023488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03838" y="2023488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44446" y="2023488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8066" y="2789496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8674" y="2789496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9283" y="2789496"/>
            <a:ext cx="363748" cy="499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6986" y="2789496"/>
            <a:ext cx="363748" cy="4999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9"/>
          <p:cNvCxnSpPr>
            <a:stCxn id="201" idx="2"/>
            <a:endCxn id="204" idx="0"/>
          </p:cNvCxnSpPr>
          <p:nvPr/>
        </p:nvCxnSpPr>
        <p:spPr>
          <a:xfrm flipH="1">
            <a:off x="6626312" y="1838018"/>
            <a:ext cx="659400" cy="1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0" name="Google Shape;210;p9"/>
          <p:cNvCxnSpPr>
            <a:stCxn id="201" idx="2"/>
            <a:endCxn id="203" idx="0"/>
          </p:cNvCxnSpPr>
          <p:nvPr/>
        </p:nvCxnSpPr>
        <p:spPr>
          <a:xfrm>
            <a:off x="7285712" y="1838018"/>
            <a:ext cx="0" cy="1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1" name="Google Shape;211;p9"/>
          <p:cNvCxnSpPr>
            <a:stCxn id="201" idx="2"/>
            <a:endCxn id="202" idx="0"/>
          </p:cNvCxnSpPr>
          <p:nvPr/>
        </p:nvCxnSpPr>
        <p:spPr>
          <a:xfrm>
            <a:off x="7285712" y="1838018"/>
            <a:ext cx="857100" cy="1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2" name="Google Shape;212;p9"/>
          <p:cNvCxnSpPr>
            <a:stCxn id="201" idx="2"/>
            <a:endCxn id="208" idx="0"/>
          </p:cNvCxnSpPr>
          <p:nvPr/>
        </p:nvCxnSpPr>
        <p:spPr>
          <a:xfrm>
            <a:off x="7285712" y="1838018"/>
            <a:ext cx="923100" cy="95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3" name="Google Shape;213;p9"/>
          <p:cNvCxnSpPr>
            <a:stCxn id="202" idx="2"/>
            <a:endCxn id="208" idx="0"/>
          </p:cNvCxnSpPr>
          <p:nvPr/>
        </p:nvCxnSpPr>
        <p:spPr>
          <a:xfrm>
            <a:off x="8142921" y="2523411"/>
            <a:ext cx="66000" cy="2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4" name="Google Shape;214;p9"/>
          <p:cNvCxnSpPr>
            <a:stCxn id="208" idx="0"/>
            <a:endCxn id="203" idx="2"/>
          </p:cNvCxnSpPr>
          <p:nvPr/>
        </p:nvCxnSpPr>
        <p:spPr>
          <a:xfrm rot="10800000">
            <a:off x="7285760" y="2523396"/>
            <a:ext cx="923100" cy="2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5" name="Google Shape;215;p9"/>
          <p:cNvCxnSpPr>
            <a:stCxn id="205" idx="0"/>
            <a:endCxn id="203" idx="2"/>
          </p:cNvCxnSpPr>
          <p:nvPr/>
        </p:nvCxnSpPr>
        <p:spPr>
          <a:xfrm rot="10800000">
            <a:off x="7285640" y="2523396"/>
            <a:ext cx="354300" cy="2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6" name="Google Shape;216;p9"/>
          <p:cNvCxnSpPr>
            <a:stCxn id="207" idx="0"/>
            <a:endCxn id="204" idx="2"/>
          </p:cNvCxnSpPr>
          <p:nvPr/>
        </p:nvCxnSpPr>
        <p:spPr>
          <a:xfrm flipH="1" rot="10800000">
            <a:off x="6321157" y="2523396"/>
            <a:ext cx="305100" cy="2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7" name="Google Shape;217;p9"/>
          <p:cNvCxnSpPr>
            <a:stCxn id="204" idx="2"/>
            <a:endCxn id="206" idx="0"/>
          </p:cNvCxnSpPr>
          <p:nvPr/>
        </p:nvCxnSpPr>
        <p:spPr>
          <a:xfrm>
            <a:off x="6626320" y="2523411"/>
            <a:ext cx="354300" cy="26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