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Nuni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hwmdkoLnIDgBg1s1ngAFqyPnWC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5170DE-9331-4E8E-A74B-9DC3F4C3404F}">
  <a:tblStyle styleId="{5C5170DE-9331-4E8E-A74B-9DC3F4C3404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dk1"/>
          </a:solidFill>
        </a:fill>
      </a:tcStyle>
    </a:wholeTbl>
    <a:band1H>
      <a:tcTxStyle/>
      <a:tcStyle>
        <a:fill>
          <a:solidFill>
            <a:schemeClr val="dk1"/>
          </a:solidFill>
        </a:fill>
      </a:tcStyle>
    </a:band1H>
    <a:band2H>
      <a:tcTxStyle/>
    </a:band2H>
    <a:band1V>
      <a:tcTxStyle/>
      <a:tcStyle>
        <a:fill>
          <a:solidFill>
            <a:schemeClr val="dk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Nunit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Nunito-italic.fntdata"/><Relationship Id="rId14" Type="http://schemas.openxmlformats.org/officeDocument/2006/relationships/slide" Target="slides/slide8.xml"/><Relationship Id="rId36" Type="http://schemas.openxmlformats.org/officeDocument/2006/relationships/font" Target="fonts/Nunito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manticscholar.org/paper/c9aece346139711b8c65c618da99cdbecb162575" TargetMode="External"/><Relationship Id="rId3" Type="http://schemas.openxmlformats.org/officeDocument/2006/relationships/hyperlink" Target="https://en.wikipedia.org/wiki/Doi_(identifier)" TargetMode="External"/><Relationship Id="rId4" Type="http://schemas.openxmlformats.org/officeDocument/2006/relationships/hyperlink" Target="https://doi.org/10.1086%2F225469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Granovetter, M. (1973). 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"The strength of weak ties"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b="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American Journal of Sociology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(6): 1360–1380. 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10.1086/225469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9af346f50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g9af346f5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af346f50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g9af346f5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0" name="Google Shape;6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8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8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8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8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8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8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8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8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8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8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8"/>
          <p:cNvGrpSpPr/>
          <p:nvPr/>
        </p:nvGrpSpPr>
        <p:grpSpPr>
          <a:xfrm>
            <a:off x="199149" y="4055652"/>
            <a:ext cx="2795413" cy="1083308"/>
            <a:chOff x="6917201" y="0"/>
            <a:chExt cx="2227777" cy="863400"/>
          </a:xfrm>
        </p:grpSpPr>
        <p:sp>
          <p:nvSpPr>
            <p:cNvPr id="31" name="Google Shape;31;p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8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8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7"/>
          <p:cNvGrpSpPr/>
          <p:nvPr/>
        </p:nvGrpSpPr>
        <p:grpSpPr>
          <a:xfrm>
            <a:off x="5959222" y="4119576"/>
            <a:ext cx="2520951" cy="1024165"/>
            <a:chOff x="6917201" y="0"/>
            <a:chExt cx="2227777" cy="863400"/>
          </a:xfrm>
        </p:grpSpPr>
        <p:sp>
          <p:nvSpPr>
            <p:cNvPr id="112" name="Google Shape;112;p3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7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116" name="Google Shape;116;p3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7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7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30"/>
          <p:cNvGrpSpPr/>
          <p:nvPr/>
        </p:nvGrpSpPr>
        <p:grpSpPr>
          <a:xfrm>
            <a:off x="5594190" y="3961115"/>
            <a:ext cx="2910144" cy="1182340"/>
            <a:chOff x="6917201" y="0"/>
            <a:chExt cx="2227777" cy="863400"/>
          </a:xfrm>
        </p:grpSpPr>
        <p:sp>
          <p:nvSpPr>
            <p:cNvPr id="47" name="Google Shape;47;p3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30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51" name="Google Shape;51;p3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30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3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33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4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4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4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4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4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4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4"/>
          <p:cNvGrpSpPr/>
          <p:nvPr/>
        </p:nvGrpSpPr>
        <p:grpSpPr>
          <a:xfrm>
            <a:off x="5886353" y="1243"/>
            <a:ext cx="3257454" cy="1261514"/>
            <a:chOff x="6917201" y="0"/>
            <a:chExt cx="2227777" cy="863400"/>
          </a:xfrm>
        </p:grpSpPr>
        <p:sp>
          <p:nvSpPr>
            <p:cNvPr id="90" name="Google Shape;90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4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5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35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5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6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en.wikipedia.org/w/index.php?title=Social_network_analysis&amp;oldid=975713301" TargetMode="External"/><Relationship Id="rId4" Type="http://schemas.openxmlformats.org/officeDocument/2006/relationships/hyperlink" Target="https://en.wikipedia.org/w/index.php?title=Centrality&amp;oldid=97649775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/>
        </p:nvSpPr>
        <p:spPr>
          <a:xfrm>
            <a:off x="558400" y="1409699"/>
            <a:ext cx="8166900" cy="1054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CS 43118 &amp; CS 53118</a:t>
            </a:r>
            <a:endParaRPr b="0" i="0" sz="3600" u="none" cap="none" strike="noStrike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ST: Graph and Social Network Analysis</a:t>
            </a:r>
            <a:endParaRPr b="0" i="0" sz="3600" u="none" cap="none" strike="noStrike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558400" y="2628900"/>
            <a:ext cx="76980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4: Introduction to Social Network Analysis</a:t>
            </a:r>
            <a:endParaRPr b="0" i="0" sz="28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Niranjan Rai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State University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"/>
          <p:cNvSpPr txBox="1"/>
          <p:nvPr>
            <p:ph type="title"/>
          </p:nvPr>
        </p:nvSpPr>
        <p:spPr>
          <a:xfrm>
            <a:off x="760825" y="682300"/>
            <a:ext cx="58815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Homophily / </a:t>
            </a:r>
            <a:r>
              <a:rPr lang="en-US" sz="3600"/>
              <a:t>Assortativity</a:t>
            </a:r>
            <a:endParaRPr sz="3600"/>
          </a:p>
        </p:txBody>
      </p:sp>
      <p:sp>
        <p:nvSpPr>
          <p:cNvPr id="346" name="Google Shape;346;p10"/>
          <p:cNvSpPr txBox="1"/>
          <p:nvPr>
            <p:ph idx="1" type="body"/>
          </p:nvPr>
        </p:nvSpPr>
        <p:spPr>
          <a:xfrm>
            <a:off x="819150" y="1342122"/>
            <a:ext cx="7696200" cy="2571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of how actors form ties/edges with other similar actors versus dissimilar others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Similarity can be defined by gender, race, age, occupation, status, educational achievement or any salient characteristics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in the table below, male had 32 male friends and only 12 female friends whereas female had 15 male friends and 45 female friends on average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48" name="Google Shape;348;p10"/>
          <p:cNvGraphicFramePr/>
          <p:nvPr/>
        </p:nvGraphicFramePr>
        <p:xfrm>
          <a:off x="4767262" y="36098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{5C5170DE-9331-4E8E-A74B-9DC3F4C3404F}</a:tableStyleId>
              </a:tblPr>
              <a:tblGrid>
                <a:gridCol w="1114425"/>
                <a:gridCol w="1114425"/>
                <a:gridCol w="1114425"/>
              </a:tblGrid>
              <a:tr h="40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Male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Female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0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Male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32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12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0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Female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15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45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1"/>
          <p:cNvSpPr txBox="1"/>
          <p:nvPr>
            <p:ph type="title"/>
          </p:nvPr>
        </p:nvSpPr>
        <p:spPr>
          <a:xfrm>
            <a:off x="760825" y="682300"/>
            <a:ext cx="4335050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Multiplexity</a:t>
            </a:r>
            <a:endParaRPr sz="3600"/>
          </a:p>
        </p:txBody>
      </p:sp>
      <p:sp>
        <p:nvSpPr>
          <p:cNvPr id="354" name="Google Shape;354;p11"/>
          <p:cNvSpPr txBox="1"/>
          <p:nvPr>
            <p:ph idx="1" type="body"/>
          </p:nvPr>
        </p:nvSpPr>
        <p:spPr>
          <a:xfrm>
            <a:off x="819150" y="1428752"/>
            <a:ext cx="7696200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content-forms contained in a tie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two people who are friends and also work together have multiplexity of 2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6" name="Google Shape;3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5572" y="3248024"/>
            <a:ext cx="899566" cy="73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2908" y="3248024"/>
            <a:ext cx="717991" cy="7321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"/>
          <p:cNvCxnSpPr/>
          <p:nvPr/>
        </p:nvCxnSpPr>
        <p:spPr>
          <a:xfrm>
            <a:off x="3390899" y="3737934"/>
            <a:ext cx="2264673" cy="0"/>
          </a:xfrm>
          <a:prstGeom prst="straightConnector1">
            <a:avLst/>
          </a:prstGeom>
          <a:noFill/>
          <a:ln cap="flat" cmpd="sng" w="28575">
            <a:solidFill>
              <a:srgbClr val="00786A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59" name="Google Shape;359;p11"/>
          <p:cNvCxnSpPr/>
          <p:nvPr/>
        </p:nvCxnSpPr>
        <p:spPr>
          <a:xfrm flipH="1">
            <a:off x="3390899" y="3476625"/>
            <a:ext cx="2264673" cy="1"/>
          </a:xfrm>
          <a:prstGeom prst="straightConnector1">
            <a:avLst/>
          </a:prstGeom>
          <a:noFill/>
          <a:ln cap="flat" cmpd="sng" w="28575">
            <a:solidFill>
              <a:srgbClr val="00786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60" name="Google Shape;360;p11"/>
          <p:cNvSpPr txBox="1"/>
          <p:nvPr/>
        </p:nvSpPr>
        <p:spPr>
          <a:xfrm>
            <a:off x="4144766" y="3118498"/>
            <a:ext cx="7569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friends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1"/>
          <p:cNvSpPr txBox="1"/>
          <p:nvPr/>
        </p:nvSpPr>
        <p:spPr>
          <a:xfrm>
            <a:off x="4108890" y="3705227"/>
            <a:ext cx="105349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colleagues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"/>
          <p:cNvSpPr txBox="1"/>
          <p:nvPr>
            <p:ph type="title"/>
          </p:nvPr>
        </p:nvSpPr>
        <p:spPr>
          <a:xfrm>
            <a:off x="760824" y="682300"/>
            <a:ext cx="571617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Mutuality / Reciprocity</a:t>
            </a:r>
            <a:endParaRPr sz="3600"/>
          </a:p>
        </p:txBody>
      </p:sp>
      <p:sp>
        <p:nvSpPr>
          <p:cNvPr id="367" name="Google Shape;367;p12"/>
          <p:cNvSpPr txBox="1"/>
          <p:nvPr>
            <p:ph idx="1" type="body"/>
          </p:nvPr>
        </p:nvSpPr>
        <p:spPr>
          <a:xfrm>
            <a:off x="819150" y="1428751"/>
            <a:ext cx="7696200" cy="16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Extent to which two actors reciprocate each others friendship or other interaction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</a:t>
            </a:r>
            <a:r>
              <a:rPr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Friends in Facebook are mutual (100% reciprocity) , followers may or may not be reciprocal in Twitter / Instagram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9" name="Google Shape;3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9786" y="3492092"/>
            <a:ext cx="747530" cy="67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091" y="3492091"/>
            <a:ext cx="596643" cy="67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12"/>
          <p:cNvCxnSpPr/>
          <p:nvPr/>
        </p:nvCxnSpPr>
        <p:spPr>
          <a:xfrm rot="10800000">
            <a:off x="1927735" y="3697886"/>
            <a:ext cx="1512051" cy="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2" name="Google Shape;372;p12"/>
          <p:cNvCxnSpPr/>
          <p:nvPr/>
        </p:nvCxnSpPr>
        <p:spPr>
          <a:xfrm flipH="1" rot="10800000">
            <a:off x="1927734" y="3902841"/>
            <a:ext cx="1512051" cy="11956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3" name="Google Shape;373;p12"/>
          <p:cNvSpPr txBox="1"/>
          <p:nvPr/>
        </p:nvSpPr>
        <p:spPr>
          <a:xfrm>
            <a:off x="2216911" y="3288665"/>
            <a:ext cx="9525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follows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4" name="Google Shape;3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4545" y="3495585"/>
            <a:ext cx="747530" cy="67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5850" y="3495584"/>
            <a:ext cx="596643" cy="67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12"/>
          <p:cNvCxnSpPr/>
          <p:nvPr/>
        </p:nvCxnSpPr>
        <p:spPr>
          <a:xfrm rot="10800000">
            <a:off x="5492494" y="3807257"/>
            <a:ext cx="1512051" cy="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7" name="Google Shape;377;p12"/>
          <p:cNvSpPr txBox="1"/>
          <p:nvPr/>
        </p:nvSpPr>
        <p:spPr>
          <a:xfrm>
            <a:off x="5772266" y="3395216"/>
            <a:ext cx="9525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follows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12"/>
          <p:cNvSpPr txBox="1"/>
          <p:nvPr/>
        </p:nvSpPr>
        <p:spPr>
          <a:xfrm>
            <a:off x="2162513" y="4243830"/>
            <a:ext cx="851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Mutual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12"/>
          <p:cNvSpPr txBox="1"/>
          <p:nvPr/>
        </p:nvSpPr>
        <p:spPr>
          <a:xfrm>
            <a:off x="5711226" y="4218201"/>
            <a:ext cx="1300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Non-mutual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"/>
          <p:cNvSpPr txBox="1"/>
          <p:nvPr>
            <p:ph type="title"/>
          </p:nvPr>
        </p:nvSpPr>
        <p:spPr>
          <a:xfrm>
            <a:off x="751300" y="743899"/>
            <a:ext cx="716397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Network Closure / Triadic Closure</a:t>
            </a:r>
            <a:endParaRPr sz="3600"/>
          </a:p>
        </p:txBody>
      </p:sp>
      <p:sp>
        <p:nvSpPr>
          <p:cNvPr id="385" name="Google Shape;385;p13"/>
          <p:cNvSpPr txBox="1"/>
          <p:nvPr>
            <p:ph idx="1" type="body"/>
          </p:nvPr>
        </p:nvSpPr>
        <p:spPr>
          <a:xfrm>
            <a:off x="857250" y="1399274"/>
            <a:ext cx="7696200" cy="13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Closure: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measure of the completeness of relational triads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Tendency that A-C are friends, if A-B and B-C are friends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understand and predict the growth of networks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Transitivity: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individual’s assumption of network closure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7" name="Google Shape;3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0970" y="3694931"/>
            <a:ext cx="747530" cy="67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2275" y="3694930"/>
            <a:ext cx="596643" cy="67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13"/>
          <p:cNvCxnSpPr>
            <a:stCxn id="388" idx="0"/>
            <a:endCxn id="390" idx="1"/>
          </p:cNvCxnSpPr>
          <p:nvPr/>
        </p:nvCxnSpPr>
        <p:spPr>
          <a:xfrm flipH="1" rot="10800000">
            <a:off x="3260596" y="3217330"/>
            <a:ext cx="671100" cy="4776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1" name="Google Shape;391;p13"/>
          <p:cNvCxnSpPr/>
          <p:nvPr/>
        </p:nvCxnSpPr>
        <p:spPr>
          <a:xfrm flipH="1" rot="10800000">
            <a:off x="3558918" y="4105680"/>
            <a:ext cx="1512051" cy="11956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392" name="Google Shape;392;p13"/>
          <p:cNvSpPr txBox="1"/>
          <p:nvPr/>
        </p:nvSpPr>
        <p:spPr>
          <a:xfrm rot="-1953570">
            <a:off x="2983082" y="3063693"/>
            <a:ext cx="7954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0" name="Google Shape;3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1653" y="2879935"/>
            <a:ext cx="747530" cy="67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3"/>
          <p:cNvCxnSpPr>
            <a:stCxn id="390" idx="3"/>
            <a:endCxn id="387" idx="0"/>
          </p:cNvCxnSpPr>
          <p:nvPr/>
        </p:nvCxnSpPr>
        <p:spPr>
          <a:xfrm>
            <a:off x="4679183" y="3217444"/>
            <a:ext cx="765600" cy="4776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4" name="Google Shape;394;p13"/>
          <p:cNvSpPr txBox="1"/>
          <p:nvPr/>
        </p:nvSpPr>
        <p:spPr>
          <a:xfrm rot="1890506">
            <a:off x="4791386" y="3093650"/>
            <a:ext cx="795601" cy="40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Distributions</a:t>
            </a:r>
            <a:endParaRPr/>
          </a:p>
        </p:txBody>
      </p:sp>
      <p:sp>
        <p:nvSpPr>
          <p:cNvPr id="400" name="Google Shape;400;p9"/>
          <p:cNvSpPr txBox="1"/>
          <p:nvPr>
            <p:ph idx="1" type="body"/>
          </p:nvPr>
        </p:nvSpPr>
        <p:spPr>
          <a:xfrm>
            <a:off x="808490" y="1276636"/>
            <a:ext cx="7411585" cy="2549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</a:t>
            </a:r>
            <a:endParaRPr/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Density</a:t>
            </a:r>
            <a:endParaRPr/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Distance</a:t>
            </a:r>
            <a:endParaRPr/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Centrality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 txBox="1"/>
          <p:nvPr>
            <p:ph type="title"/>
          </p:nvPr>
        </p:nvSpPr>
        <p:spPr>
          <a:xfrm>
            <a:off x="751300" y="743899"/>
            <a:ext cx="594477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Bridge</a:t>
            </a:r>
            <a:endParaRPr sz="3600"/>
          </a:p>
        </p:txBody>
      </p:sp>
      <p:sp>
        <p:nvSpPr>
          <p:cNvPr id="407" name="Google Shape;407;p15"/>
          <p:cNvSpPr txBox="1"/>
          <p:nvPr>
            <p:ph idx="1" type="body"/>
          </p:nvPr>
        </p:nvSpPr>
        <p:spPr>
          <a:xfrm>
            <a:off x="857250" y="1399268"/>
            <a:ext cx="7696200" cy="11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individual whose weak ties fill a structural hole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the only link between two individuals or clusters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9" name="Google Shape;4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300" y="3203950"/>
            <a:ext cx="747530" cy="67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0605" y="3203949"/>
            <a:ext cx="596643" cy="67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15"/>
          <p:cNvCxnSpPr>
            <a:stCxn id="410" idx="0"/>
            <a:endCxn id="412" idx="1"/>
          </p:cNvCxnSpPr>
          <p:nvPr/>
        </p:nvCxnSpPr>
        <p:spPr>
          <a:xfrm flipH="1" rot="10800000">
            <a:off x="5408927" y="2881749"/>
            <a:ext cx="680700" cy="322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15"/>
          <p:cNvCxnSpPr/>
          <p:nvPr/>
        </p:nvCxnSpPr>
        <p:spPr>
          <a:xfrm flipH="1" rot="10800000">
            <a:off x="5707248" y="3614699"/>
            <a:ext cx="1512051" cy="11956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2" name="Google Shape;4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9508" y="2544193"/>
            <a:ext cx="747530" cy="67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15"/>
          <p:cNvCxnSpPr>
            <a:stCxn id="412" idx="3"/>
            <a:endCxn id="409" idx="0"/>
          </p:cNvCxnSpPr>
          <p:nvPr/>
        </p:nvCxnSpPr>
        <p:spPr>
          <a:xfrm>
            <a:off x="6837038" y="2881702"/>
            <a:ext cx="756000" cy="322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5" name="Google Shape;4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5945" y="3203950"/>
            <a:ext cx="747530" cy="67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50" y="3203949"/>
            <a:ext cx="596643" cy="67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15"/>
          <p:cNvCxnSpPr>
            <a:stCxn id="416" idx="0"/>
            <a:endCxn id="418" idx="1"/>
          </p:cNvCxnSpPr>
          <p:nvPr/>
        </p:nvCxnSpPr>
        <p:spPr>
          <a:xfrm flipH="1" rot="10800000">
            <a:off x="1155572" y="2885049"/>
            <a:ext cx="575700" cy="3189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8" name="Google Shape;4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1211" y="2547612"/>
            <a:ext cx="747530" cy="67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15"/>
          <p:cNvCxnSpPr>
            <a:stCxn id="418" idx="3"/>
            <a:endCxn id="415" idx="0"/>
          </p:cNvCxnSpPr>
          <p:nvPr/>
        </p:nvCxnSpPr>
        <p:spPr>
          <a:xfrm>
            <a:off x="2478741" y="2885121"/>
            <a:ext cx="861000" cy="3189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0" name="Google Shape;4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0708" y="3614699"/>
            <a:ext cx="596643" cy="67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p15"/>
          <p:cNvCxnSpPr>
            <a:stCxn id="416" idx="2"/>
            <a:endCxn id="420" idx="1"/>
          </p:cNvCxnSpPr>
          <p:nvPr/>
        </p:nvCxnSpPr>
        <p:spPr>
          <a:xfrm>
            <a:off x="1155572" y="3878968"/>
            <a:ext cx="735000" cy="73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15"/>
          <p:cNvCxnSpPr>
            <a:stCxn id="420" idx="3"/>
            <a:endCxn id="415" idx="1"/>
          </p:cNvCxnSpPr>
          <p:nvPr/>
        </p:nvCxnSpPr>
        <p:spPr>
          <a:xfrm flipH="1" rot="10800000">
            <a:off x="2487351" y="3541508"/>
            <a:ext cx="478500" cy="4107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3" name="Google Shape;423;p15"/>
          <p:cNvCxnSpPr>
            <a:stCxn id="410" idx="1"/>
            <a:endCxn id="415" idx="3"/>
          </p:cNvCxnSpPr>
          <p:nvPr/>
        </p:nvCxnSpPr>
        <p:spPr>
          <a:xfrm rot="10800000">
            <a:off x="3713505" y="3541459"/>
            <a:ext cx="1397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4" name="Google Shape;424;p15"/>
          <p:cNvSpPr txBox="1"/>
          <p:nvPr/>
        </p:nvSpPr>
        <p:spPr>
          <a:xfrm>
            <a:off x="3933332" y="2564326"/>
            <a:ext cx="10214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</a:t>
            </a:r>
            <a:endParaRPr b="0" i="0" sz="24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5" name="Google Shape;425;p15"/>
          <p:cNvCxnSpPr>
            <a:stCxn id="424" idx="2"/>
          </p:cNvCxnSpPr>
          <p:nvPr/>
        </p:nvCxnSpPr>
        <p:spPr>
          <a:xfrm flipH="1">
            <a:off x="4249649" y="3025991"/>
            <a:ext cx="194400" cy="515400"/>
          </a:xfrm>
          <a:prstGeom prst="straightConnector1">
            <a:avLst/>
          </a:prstGeom>
          <a:noFill/>
          <a:ln cap="flat" cmpd="sng" w="9525">
            <a:solidFill>
              <a:srgbClr val="00786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Distance</a:t>
            </a:r>
            <a:endParaRPr/>
          </a:p>
        </p:txBody>
      </p:sp>
      <p:sp>
        <p:nvSpPr>
          <p:cNvPr id="431" name="Google Shape;431;p16"/>
          <p:cNvSpPr txBox="1"/>
          <p:nvPr>
            <p:ph idx="1" type="body"/>
          </p:nvPr>
        </p:nvSpPr>
        <p:spPr>
          <a:xfrm>
            <a:off x="808490" y="1276636"/>
            <a:ext cx="7411585" cy="1183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Minimum number of edges required to connect two particular actors / nodes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distance between A and B?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2" name="Google Shape;4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9925" y="3509692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7571" y="2286697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4582" y="3730277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3283" y="2694015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4968" y="2590378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5648" y="3718176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6"/>
          <p:cNvCxnSpPr>
            <a:stCxn id="435" idx="3"/>
            <a:endCxn id="433" idx="1"/>
          </p:cNvCxnSpPr>
          <p:nvPr/>
        </p:nvCxnSpPr>
        <p:spPr>
          <a:xfrm flipH="1" rot="10800000">
            <a:off x="5570167" y="2445064"/>
            <a:ext cx="477300" cy="407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16"/>
          <p:cNvCxnSpPr>
            <a:stCxn id="436" idx="1"/>
            <a:endCxn id="433" idx="3"/>
          </p:cNvCxnSpPr>
          <p:nvPr/>
        </p:nvCxnSpPr>
        <p:spPr>
          <a:xfrm rot="10800000">
            <a:off x="6381968" y="2445227"/>
            <a:ext cx="513000" cy="3036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16"/>
          <p:cNvCxnSpPr>
            <a:stCxn id="433" idx="2"/>
            <a:endCxn id="432" idx="3"/>
          </p:cNvCxnSpPr>
          <p:nvPr/>
        </p:nvCxnSpPr>
        <p:spPr>
          <a:xfrm flipH="1">
            <a:off x="5474360" y="2603595"/>
            <a:ext cx="740400" cy="1064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16"/>
          <p:cNvCxnSpPr>
            <a:stCxn id="437" idx="0"/>
            <a:endCxn id="436" idx="2"/>
          </p:cNvCxnSpPr>
          <p:nvPr/>
        </p:nvCxnSpPr>
        <p:spPr>
          <a:xfrm rot="10800000">
            <a:off x="7028290" y="2907276"/>
            <a:ext cx="190800" cy="810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16"/>
          <p:cNvCxnSpPr>
            <a:stCxn id="434" idx="3"/>
            <a:endCxn id="437" idx="1"/>
          </p:cNvCxnSpPr>
          <p:nvPr/>
        </p:nvCxnSpPr>
        <p:spPr>
          <a:xfrm flipH="1" rot="10800000">
            <a:off x="6168959" y="3876726"/>
            <a:ext cx="916800" cy="120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3" name="Google Shape;443;p16"/>
          <p:cNvCxnSpPr>
            <a:stCxn id="432" idx="3"/>
            <a:endCxn id="434" idx="1"/>
          </p:cNvCxnSpPr>
          <p:nvPr/>
        </p:nvCxnSpPr>
        <p:spPr>
          <a:xfrm>
            <a:off x="5474302" y="3668141"/>
            <a:ext cx="360300" cy="2205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4" name="Google Shape;444;p16"/>
          <p:cNvCxnSpPr>
            <a:stCxn id="435" idx="2"/>
            <a:endCxn id="432" idx="0"/>
          </p:cNvCxnSpPr>
          <p:nvPr/>
        </p:nvCxnSpPr>
        <p:spPr>
          <a:xfrm flipH="1">
            <a:off x="5307125" y="3010913"/>
            <a:ext cx="129600" cy="498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5" name="Google Shape;445;p16"/>
          <p:cNvCxnSpPr/>
          <p:nvPr/>
        </p:nvCxnSpPr>
        <p:spPr>
          <a:xfrm>
            <a:off x="5666085" y="3339531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446" name="Google Shape;44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2968" y="3047578"/>
            <a:ext cx="266884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6"/>
          <p:cNvSpPr/>
          <p:nvPr/>
        </p:nvSpPr>
        <p:spPr>
          <a:xfrm>
            <a:off x="6115049" y="301806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" name="Google Shape;448;p16"/>
          <p:cNvCxnSpPr>
            <a:stCxn id="435" idx="3"/>
            <a:endCxn id="447" idx="1"/>
          </p:cNvCxnSpPr>
          <p:nvPr/>
        </p:nvCxnSpPr>
        <p:spPr>
          <a:xfrm>
            <a:off x="5570167" y="2852464"/>
            <a:ext cx="597600" cy="22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16"/>
          <p:cNvCxnSpPr>
            <a:stCxn id="433" idx="2"/>
            <a:endCxn id="447" idx="0"/>
          </p:cNvCxnSpPr>
          <p:nvPr/>
        </p:nvCxnSpPr>
        <p:spPr>
          <a:xfrm>
            <a:off x="6214760" y="2603595"/>
            <a:ext cx="80400" cy="41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16"/>
          <p:cNvCxnSpPr>
            <a:stCxn id="432" idx="3"/>
            <a:endCxn id="447" idx="3"/>
          </p:cNvCxnSpPr>
          <p:nvPr/>
        </p:nvCxnSpPr>
        <p:spPr>
          <a:xfrm flipH="1" rot="10800000">
            <a:off x="5474302" y="3365741"/>
            <a:ext cx="693600" cy="30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16"/>
          <p:cNvCxnSpPr>
            <a:stCxn id="447" idx="4"/>
            <a:endCxn id="434" idx="0"/>
          </p:cNvCxnSpPr>
          <p:nvPr/>
        </p:nvCxnSpPr>
        <p:spPr>
          <a:xfrm flipH="1">
            <a:off x="6001799" y="3425464"/>
            <a:ext cx="293400" cy="30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16"/>
          <p:cNvCxnSpPr>
            <a:stCxn id="447" idx="5"/>
            <a:endCxn id="437" idx="0"/>
          </p:cNvCxnSpPr>
          <p:nvPr/>
        </p:nvCxnSpPr>
        <p:spPr>
          <a:xfrm>
            <a:off x="6422584" y="3365802"/>
            <a:ext cx="796500" cy="35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16"/>
          <p:cNvCxnSpPr>
            <a:stCxn id="447" idx="6"/>
            <a:endCxn id="436" idx="2"/>
          </p:cNvCxnSpPr>
          <p:nvPr/>
        </p:nvCxnSpPr>
        <p:spPr>
          <a:xfrm flipH="1" rot="10800000">
            <a:off x="6475349" y="2907364"/>
            <a:ext cx="5532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16"/>
          <p:cNvSpPr/>
          <p:nvPr/>
        </p:nvSpPr>
        <p:spPr>
          <a:xfrm>
            <a:off x="6038849" y="225606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6853455" y="256086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7029449" y="367485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5265052" y="2666076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5124449" y="347526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5810249" y="368027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p16"/>
          <p:cNvSpPr txBox="1"/>
          <p:nvPr/>
        </p:nvSpPr>
        <p:spPr>
          <a:xfrm>
            <a:off x="4848225" y="3667995"/>
            <a:ext cx="3321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16"/>
          <p:cNvSpPr txBox="1"/>
          <p:nvPr/>
        </p:nvSpPr>
        <p:spPr>
          <a:xfrm>
            <a:off x="7183203" y="2382245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Density</a:t>
            </a:r>
            <a:endParaRPr/>
          </a:p>
        </p:txBody>
      </p:sp>
      <p:sp>
        <p:nvSpPr>
          <p:cNvPr id="468" name="Google Shape;468;p17"/>
          <p:cNvSpPr txBox="1"/>
          <p:nvPr>
            <p:ph idx="1" type="body"/>
          </p:nvPr>
        </p:nvSpPr>
        <p:spPr>
          <a:xfrm>
            <a:off x="808490" y="1276636"/>
            <a:ext cx="7582244" cy="1608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proportion of direct ties in network to total number possible 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 density = no. of edges, |E| / total possible edges, |V| * (|V|-1)/2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fig, density  = 13 / 21</a:t>
            </a:r>
            <a:endParaRPr/>
          </a:p>
          <a:p>
            <a:pPr indent="-2540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9" name="Google Shape;4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8941" y="3950250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6587" y="2727255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3598" y="4170835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2299" y="3134573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3984" y="3030936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4664" y="4158734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17"/>
          <p:cNvCxnSpPr/>
          <p:nvPr/>
        </p:nvCxnSpPr>
        <p:spPr>
          <a:xfrm flipH="1" rot="10800000">
            <a:off x="3839183" y="2885622"/>
            <a:ext cx="477300" cy="407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6" name="Google Shape;476;p17"/>
          <p:cNvCxnSpPr/>
          <p:nvPr/>
        </p:nvCxnSpPr>
        <p:spPr>
          <a:xfrm rot="10800000">
            <a:off x="4650984" y="2885785"/>
            <a:ext cx="513000" cy="3036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7" name="Google Shape;477;p17"/>
          <p:cNvCxnSpPr/>
          <p:nvPr/>
        </p:nvCxnSpPr>
        <p:spPr>
          <a:xfrm flipH="1">
            <a:off x="3743375" y="3044153"/>
            <a:ext cx="740400" cy="1064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8" name="Google Shape;478;p17"/>
          <p:cNvCxnSpPr/>
          <p:nvPr/>
        </p:nvCxnSpPr>
        <p:spPr>
          <a:xfrm rot="10800000">
            <a:off x="5297306" y="3347834"/>
            <a:ext cx="190800" cy="810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9" name="Google Shape;479;p17"/>
          <p:cNvCxnSpPr/>
          <p:nvPr/>
        </p:nvCxnSpPr>
        <p:spPr>
          <a:xfrm flipH="1" rot="10800000">
            <a:off x="4437975" y="4317284"/>
            <a:ext cx="916800" cy="120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17"/>
          <p:cNvCxnSpPr/>
          <p:nvPr/>
        </p:nvCxnSpPr>
        <p:spPr>
          <a:xfrm>
            <a:off x="3743318" y="4108699"/>
            <a:ext cx="360300" cy="2205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17"/>
          <p:cNvCxnSpPr/>
          <p:nvPr/>
        </p:nvCxnSpPr>
        <p:spPr>
          <a:xfrm flipH="1">
            <a:off x="3576141" y="3451471"/>
            <a:ext cx="129600" cy="498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17"/>
          <p:cNvCxnSpPr/>
          <p:nvPr/>
        </p:nvCxnSpPr>
        <p:spPr>
          <a:xfrm>
            <a:off x="3935101" y="3780089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483" name="Google Shape;4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1984" y="3488136"/>
            <a:ext cx="266884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17"/>
          <p:cNvSpPr/>
          <p:nvPr/>
        </p:nvSpPr>
        <p:spPr>
          <a:xfrm>
            <a:off x="4384065" y="3458622"/>
            <a:ext cx="360300" cy="407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5" name="Google Shape;485;p17"/>
          <p:cNvCxnSpPr/>
          <p:nvPr/>
        </p:nvCxnSpPr>
        <p:spPr>
          <a:xfrm>
            <a:off x="3839183" y="3293022"/>
            <a:ext cx="597600" cy="22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17"/>
          <p:cNvCxnSpPr/>
          <p:nvPr/>
        </p:nvCxnSpPr>
        <p:spPr>
          <a:xfrm>
            <a:off x="4483775" y="3044153"/>
            <a:ext cx="80400" cy="41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17"/>
          <p:cNvCxnSpPr/>
          <p:nvPr/>
        </p:nvCxnSpPr>
        <p:spPr>
          <a:xfrm flipH="1" rot="10800000">
            <a:off x="3743318" y="3806299"/>
            <a:ext cx="693600" cy="30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8" name="Google Shape;488;p17"/>
          <p:cNvCxnSpPr/>
          <p:nvPr/>
        </p:nvCxnSpPr>
        <p:spPr>
          <a:xfrm flipH="1">
            <a:off x="4270815" y="3866022"/>
            <a:ext cx="293400" cy="30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9" name="Google Shape;489;p17"/>
          <p:cNvCxnSpPr/>
          <p:nvPr/>
        </p:nvCxnSpPr>
        <p:spPr>
          <a:xfrm>
            <a:off x="4691600" y="3806360"/>
            <a:ext cx="796500" cy="35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0" name="Google Shape;490;p17"/>
          <p:cNvCxnSpPr/>
          <p:nvPr/>
        </p:nvCxnSpPr>
        <p:spPr>
          <a:xfrm flipH="1" rot="10800000">
            <a:off x="4744365" y="3347922"/>
            <a:ext cx="5532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1" name="Google Shape;491;p17"/>
          <p:cNvSpPr/>
          <p:nvPr/>
        </p:nvSpPr>
        <p:spPr>
          <a:xfrm>
            <a:off x="4307865" y="269662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7"/>
          <p:cNvSpPr/>
          <p:nvPr/>
        </p:nvSpPr>
        <p:spPr>
          <a:xfrm>
            <a:off x="5122471" y="300142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7"/>
          <p:cNvSpPr/>
          <p:nvPr/>
        </p:nvSpPr>
        <p:spPr>
          <a:xfrm>
            <a:off x="5298465" y="411541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7"/>
          <p:cNvSpPr/>
          <p:nvPr/>
        </p:nvSpPr>
        <p:spPr>
          <a:xfrm>
            <a:off x="3534068" y="310663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7"/>
          <p:cNvSpPr/>
          <p:nvPr/>
        </p:nvSpPr>
        <p:spPr>
          <a:xfrm>
            <a:off x="3393465" y="391582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7"/>
          <p:cNvSpPr/>
          <p:nvPr/>
        </p:nvSpPr>
        <p:spPr>
          <a:xfrm>
            <a:off x="4079265" y="4120828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8"/>
          <p:cNvSpPr txBox="1"/>
          <p:nvPr>
            <p:ph type="title"/>
          </p:nvPr>
        </p:nvSpPr>
        <p:spPr>
          <a:xfrm>
            <a:off x="760825" y="682300"/>
            <a:ext cx="304917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Centrality</a:t>
            </a:r>
            <a:r>
              <a:rPr baseline="30000" lang="en-US" sz="3600"/>
              <a:t>[2]</a:t>
            </a:r>
            <a:endParaRPr baseline="30000" sz="3600"/>
          </a:p>
        </p:txBody>
      </p:sp>
      <p:sp>
        <p:nvSpPr>
          <p:cNvPr id="503" name="Google Shape;503;p18"/>
          <p:cNvSpPr txBox="1"/>
          <p:nvPr>
            <p:ph idx="1" type="body"/>
          </p:nvPr>
        </p:nvSpPr>
        <p:spPr>
          <a:xfrm>
            <a:off x="819149" y="1428750"/>
            <a:ext cx="5189601" cy="3190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of interaction between individuals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Identifies the most important (influential) vertices / individuals within the network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Types:</a:t>
            </a:r>
            <a:endParaRPr/>
          </a:p>
          <a:p>
            <a:pPr indent="-342900" lvl="1" marL="939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Degree centrality</a:t>
            </a:r>
            <a:endParaRPr/>
          </a:p>
          <a:p>
            <a:pPr indent="-342900" lvl="1" marL="939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Closeness centrality</a:t>
            </a:r>
            <a:endParaRPr/>
          </a:p>
          <a:p>
            <a:pPr indent="-342900" lvl="1" marL="939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Betweenness centrality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4" name="Google Shape;5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9051" y="2953478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697" y="1730483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3708" y="3174063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2409" y="2137801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4094" y="2034164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4774" y="3161962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18"/>
          <p:cNvCxnSpPr>
            <a:stCxn id="507" idx="3"/>
            <a:endCxn id="505" idx="1"/>
          </p:cNvCxnSpPr>
          <p:nvPr/>
        </p:nvCxnSpPr>
        <p:spPr>
          <a:xfrm flipH="1" rot="10800000">
            <a:off x="6559293" y="1888850"/>
            <a:ext cx="477300" cy="407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1" name="Google Shape;511;p18"/>
          <p:cNvCxnSpPr>
            <a:stCxn id="508" idx="1"/>
            <a:endCxn id="505" idx="3"/>
          </p:cNvCxnSpPr>
          <p:nvPr/>
        </p:nvCxnSpPr>
        <p:spPr>
          <a:xfrm rot="10800000">
            <a:off x="7371094" y="1889013"/>
            <a:ext cx="513000" cy="3036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2" name="Google Shape;512;p18"/>
          <p:cNvCxnSpPr>
            <a:stCxn id="505" idx="2"/>
            <a:endCxn id="504" idx="3"/>
          </p:cNvCxnSpPr>
          <p:nvPr/>
        </p:nvCxnSpPr>
        <p:spPr>
          <a:xfrm flipH="1">
            <a:off x="6463485" y="2047381"/>
            <a:ext cx="740400" cy="1064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3" name="Google Shape;513;p18"/>
          <p:cNvCxnSpPr>
            <a:stCxn id="509" idx="0"/>
            <a:endCxn id="508" idx="2"/>
          </p:cNvCxnSpPr>
          <p:nvPr/>
        </p:nvCxnSpPr>
        <p:spPr>
          <a:xfrm rot="10800000">
            <a:off x="8017416" y="2351062"/>
            <a:ext cx="190800" cy="810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4" name="Google Shape;514;p18"/>
          <p:cNvCxnSpPr>
            <a:stCxn id="506" idx="3"/>
            <a:endCxn id="509" idx="1"/>
          </p:cNvCxnSpPr>
          <p:nvPr/>
        </p:nvCxnSpPr>
        <p:spPr>
          <a:xfrm flipH="1" rot="10800000">
            <a:off x="7158085" y="3320512"/>
            <a:ext cx="916800" cy="120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5" name="Google Shape;515;p18"/>
          <p:cNvCxnSpPr>
            <a:stCxn id="504" idx="3"/>
            <a:endCxn id="506" idx="1"/>
          </p:cNvCxnSpPr>
          <p:nvPr/>
        </p:nvCxnSpPr>
        <p:spPr>
          <a:xfrm>
            <a:off x="6463428" y="3111927"/>
            <a:ext cx="360300" cy="2205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6" name="Google Shape;516;p18"/>
          <p:cNvCxnSpPr>
            <a:stCxn id="507" idx="2"/>
            <a:endCxn id="504" idx="0"/>
          </p:cNvCxnSpPr>
          <p:nvPr/>
        </p:nvCxnSpPr>
        <p:spPr>
          <a:xfrm flipH="1">
            <a:off x="6296251" y="2454699"/>
            <a:ext cx="129600" cy="498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7" name="Google Shape;517;p18"/>
          <p:cNvCxnSpPr/>
          <p:nvPr/>
        </p:nvCxnSpPr>
        <p:spPr>
          <a:xfrm>
            <a:off x="6655211" y="2783317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518" name="Google Shape;5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2094" y="2491364"/>
            <a:ext cx="266884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8"/>
          <p:cNvSpPr/>
          <p:nvPr/>
        </p:nvSpPr>
        <p:spPr>
          <a:xfrm>
            <a:off x="7104175" y="2461850"/>
            <a:ext cx="360300" cy="407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0" name="Google Shape;520;p18"/>
          <p:cNvCxnSpPr>
            <a:stCxn id="507" idx="3"/>
            <a:endCxn id="519" idx="1"/>
          </p:cNvCxnSpPr>
          <p:nvPr/>
        </p:nvCxnSpPr>
        <p:spPr>
          <a:xfrm>
            <a:off x="6559293" y="2296250"/>
            <a:ext cx="597600" cy="22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18"/>
          <p:cNvCxnSpPr>
            <a:stCxn id="505" idx="2"/>
            <a:endCxn id="519" idx="0"/>
          </p:cNvCxnSpPr>
          <p:nvPr/>
        </p:nvCxnSpPr>
        <p:spPr>
          <a:xfrm>
            <a:off x="7203885" y="2047381"/>
            <a:ext cx="80400" cy="41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2" name="Google Shape;522;p18"/>
          <p:cNvCxnSpPr>
            <a:stCxn id="504" idx="3"/>
            <a:endCxn id="519" idx="3"/>
          </p:cNvCxnSpPr>
          <p:nvPr/>
        </p:nvCxnSpPr>
        <p:spPr>
          <a:xfrm flipH="1" rot="10800000">
            <a:off x="6463428" y="2809527"/>
            <a:ext cx="693600" cy="30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3" name="Google Shape;523;p18"/>
          <p:cNvCxnSpPr>
            <a:stCxn id="519" idx="4"/>
            <a:endCxn id="506" idx="0"/>
          </p:cNvCxnSpPr>
          <p:nvPr/>
        </p:nvCxnSpPr>
        <p:spPr>
          <a:xfrm flipH="1">
            <a:off x="6990925" y="2869250"/>
            <a:ext cx="293400" cy="30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4" name="Google Shape;524;p18"/>
          <p:cNvCxnSpPr>
            <a:stCxn id="519" idx="5"/>
            <a:endCxn id="509" idx="0"/>
          </p:cNvCxnSpPr>
          <p:nvPr/>
        </p:nvCxnSpPr>
        <p:spPr>
          <a:xfrm>
            <a:off x="7411710" y="2809588"/>
            <a:ext cx="796500" cy="35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18"/>
          <p:cNvCxnSpPr>
            <a:stCxn id="519" idx="6"/>
            <a:endCxn id="508" idx="2"/>
          </p:cNvCxnSpPr>
          <p:nvPr/>
        </p:nvCxnSpPr>
        <p:spPr>
          <a:xfrm flipH="1" rot="10800000">
            <a:off x="7464475" y="2351150"/>
            <a:ext cx="5532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6" name="Google Shape;526;p18"/>
          <p:cNvSpPr/>
          <p:nvPr/>
        </p:nvSpPr>
        <p:spPr>
          <a:xfrm>
            <a:off x="7027975" y="169985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7842581" y="200465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>
            <a:off x="8018575" y="3118638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>
            <a:off x="6254178" y="210986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>
            <a:off x="6113575" y="291905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>
            <a:off x="6799375" y="3124056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/>
          <p:nvPr>
            <p:ph type="title"/>
          </p:nvPr>
        </p:nvSpPr>
        <p:spPr>
          <a:xfrm>
            <a:off x="760825" y="682300"/>
            <a:ext cx="4382675" cy="679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Degree Centrality</a:t>
            </a:r>
            <a:endParaRPr sz="3600"/>
          </a:p>
        </p:txBody>
      </p:sp>
      <p:sp>
        <p:nvSpPr>
          <p:cNvPr id="538" name="Google Shape;538;p19"/>
          <p:cNvSpPr txBox="1"/>
          <p:nvPr>
            <p:ph idx="1" type="body"/>
          </p:nvPr>
        </p:nvSpPr>
        <p:spPr>
          <a:xfrm>
            <a:off x="819149" y="1428750"/>
            <a:ext cx="7248525" cy="15889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knows the most actors / nodes?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has the highest degree?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interpret risk of catching whatever is flowing through the network (e.g. virus, messages, etc.)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9" name="Google Shape;5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0385" y="3965690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8031" y="2742695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5042" y="4186275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3743" y="3150013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5428" y="3046376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108" y="4174174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19"/>
          <p:cNvCxnSpPr>
            <a:stCxn id="542" idx="3"/>
            <a:endCxn id="540" idx="1"/>
          </p:cNvCxnSpPr>
          <p:nvPr/>
        </p:nvCxnSpPr>
        <p:spPr>
          <a:xfrm flipH="1" rot="10800000">
            <a:off x="6180627" y="2901062"/>
            <a:ext cx="477300" cy="407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6" name="Google Shape;546;p19"/>
          <p:cNvCxnSpPr>
            <a:stCxn id="543" idx="1"/>
            <a:endCxn id="540" idx="3"/>
          </p:cNvCxnSpPr>
          <p:nvPr/>
        </p:nvCxnSpPr>
        <p:spPr>
          <a:xfrm rot="10800000">
            <a:off x="6992428" y="2901225"/>
            <a:ext cx="513000" cy="3036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7" name="Google Shape;547;p19"/>
          <p:cNvCxnSpPr>
            <a:stCxn id="540" idx="2"/>
            <a:endCxn id="539" idx="3"/>
          </p:cNvCxnSpPr>
          <p:nvPr/>
        </p:nvCxnSpPr>
        <p:spPr>
          <a:xfrm flipH="1">
            <a:off x="6084820" y="3059593"/>
            <a:ext cx="740400" cy="1064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8" name="Google Shape;548;p19"/>
          <p:cNvCxnSpPr>
            <a:stCxn id="544" idx="0"/>
            <a:endCxn id="543" idx="2"/>
          </p:cNvCxnSpPr>
          <p:nvPr/>
        </p:nvCxnSpPr>
        <p:spPr>
          <a:xfrm rot="10800000">
            <a:off x="7638750" y="3363274"/>
            <a:ext cx="190800" cy="810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9" name="Google Shape;549;p19"/>
          <p:cNvCxnSpPr>
            <a:stCxn id="541" idx="3"/>
            <a:endCxn id="544" idx="1"/>
          </p:cNvCxnSpPr>
          <p:nvPr/>
        </p:nvCxnSpPr>
        <p:spPr>
          <a:xfrm flipH="1" rot="10800000">
            <a:off x="6779419" y="4332724"/>
            <a:ext cx="916800" cy="120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0" name="Google Shape;550;p19"/>
          <p:cNvCxnSpPr>
            <a:stCxn id="539" idx="3"/>
            <a:endCxn id="541" idx="1"/>
          </p:cNvCxnSpPr>
          <p:nvPr/>
        </p:nvCxnSpPr>
        <p:spPr>
          <a:xfrm>
            <a:off x="6084762" y="4124139"/>
            <a:ext cx="360300" cy="2205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1" name="Google Shape;551;p19"/>
          <p:cNvCxnSpPr>
            <a:stCxn id="542" idx="2"/>
            <a:endCxn id="539" idx="0"/>
          </p:cNvCxnSpPr>
          <p:nvPr/>
        </p:nvCxnSpPr>
        <p:spPr>
          <a:xfrm flipH="1">
            <a:off x="5917585" y="3466911"/>
            <a:ext cx="129600" cy="498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2" name="Google Shape;552;p19"/>
          <p:cNvCxnSpPr/>
          <p:nvPr/>
        </p:nvCxnSpPr>
        <p:spPr>
          <a:xfrm>
            <a:off x="6276545" y="3795529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553" name="Google Shape;5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3428" y="3503576"/>
            <a:ext cx="266884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9"/>
          <p:cNvSpPr/>
          <p:nvPr/>
        </p:nvSpPr>
        <p:spPr>
          <a:xfrm>
            <a:off x="6725509" y="347406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5" name="Google Shape;555;p19"/>
          <p:cNvCxnSpPr>
            <a:stCxn id="542" idx="3"/>
            <a:endCxn id="554" idx="1"/>
          </p:cNvCxnSpPr>
          <p:nvPr/>
        </p:nvCxnSpPr>
        <p:spPr>
          <a:xfrm>
            <a:off x="6180627" y="3308462"/>
            <a:ext cx="597600" cy="22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6" name="Google Shape;556;p19"/>
          <p:cNvCxnSpPr>
            <a:stCxn id="540" idx="2"/>
            <a:endCxn id="554" idx="0"/>
          </p:cNvCxnSpPr>
          <p:nvPr/>
        </p:nvCxnSpPr>
        <p:spPr>
          <a:xfrm>
            <a:off x="6825220" y="3059593"/>
            <a:ext cx="80400" cy="41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7" name="Google Shape;557;p19"/>
          <p:cNvCxnSpPr>
            <a:stCxn id="539" idx="3"/>
            <a:endCxn id="554" idx="3"/>
          </p:cNvCxnSpPr>
          <p:nvPr/>
        </p:nvCxnSpPr>
        <p:spPr>
          <a:xfrm flipH="1" rot="10800000">
            <a:off x="6084762" y="3821739"/>
            <a:ext cx="693600" cy="30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8" name="Google Shape;558;p19"/>
          <p:cNvCxnSpPr>
            <a:stCxn id="554" idx="4"/>
            <a:endCxn id="541" idx="0"/>
          </p:cNvCxnSpPr>
          <p:nvPr/>
        </p:nvCxnSpPr>
        <p:spPr>
          <a:xfrm flipH="1">
            <a:off x="6612259" y="3881462"/>
            <a:ext cx="293400" cy="30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9" name="Google Shape;559;p19"/>
          <p:cNvCxnSpPr>
            <a:stCxn id="554" idx="5"/>
            <a:endCxn id="544" idx="0"/>
          </p:cNvCxnSpPr>
          <p:nvPr/>
        </p:nvCxnSpPr>
        <p:spPr>
          <a:xfrm>
            <a:off x="7033045" y="3821800"/>
            <a:ext cx="796500" cy="35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0" name="Google Shape;560;p19"/>
          <p:cNvCxnSpPr>
            <a:stCxn id="554" idx="6"/>
            <a:endCxn id="543" idx="2"/>
          </p:cNvCxnSpPr>
          <p:nvPr/>
        </p:nvCxnSpPr>
        <p:spPr>
          <a:xfrm flipH="1" rot="10800000">
            <a:off x="7085809" y="3363362"/>
            <a:ext cx="5532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1" name="Google Shape;561;p19"/>
          <p:cNvSpPr/>
          <p:nvPr/>
        </p:nvSpPr>
        <p:spPr>
          <a:xfrm>
            <a:off x="6649309" y="271206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9"/>
          <p:cNvSpPr/>
          <p:nvPr/>
        </p:nvSpPr>
        <p:spPr>
          <a:xfrm>
            <a:off x="7463915" y="301686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9"/>
          <p:cNvSpPr/>
          <p:nvPr/>
        </p:nvSpPr>
        <p:spPr>
          <a:xfrm>
            <a:off x="7639909" y="413085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9"/>
          <p:cNvSpPr/>
          <p:nvPr/>
        </p:nvSpPr>
        <p:spPr>
          <a:xfrm>
            <a:off x="5875512" y="312207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9"/>
          <p:cNvSpPr/>
          <p:nvPr/>
        </p:nvSpPr>
        <p:spPr>
          <a:xfrm>
            <a:off x="5734909" y="393126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9"/>
          <p:cNvSpPr/>
          <p:nvPr/>
        </p:nvSpPr>
        <p:spPr>
          <a:xfrm>
            <a:off x="6420709" y="4136268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760825" y="682300"/>
            <a:ext cx="4514354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What is Network?</a:t>
            </a:r>
            <a:endParaRPr sz="3600"/>
          </a:p>
        </p:txBody>
      </p:sp>
      <p:sp>
        <p:nvSpPr>
          <p:cNvPr id="136" name="Google Shape;136;p2"/>
          <p:cNvSpPr txBox="1"/>
          <p:nvPr>
            <p:ph idx="1" type="body"/>
          </p:nvPr>
        </p:nvSpPr>
        <p:spPr>
          <a:xfrm>
            <a:off x="819150" y="1551225"/>
            <a:ext cx="4573089" cy="30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Actors / nodes / vertices / points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Ties / edges / arcs / lines / links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961487" y="668973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740034" y="451674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6926945" y="1139104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7560853" y="971781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2"/>
          <p:cNvCxnSpPr>
            <a:stCxn id="138" idx="6"/>
            <a:endCxn id="139" idx="2"/>
          </p:cNvCxnSpPr>
          <p:nvPr/>
        </p:nvCxnSpPr>
        <p:spPr>
          <a:xfrm flipH="1" rot="10800000">
            <a:off x="7185223" y="568505"/>
            <a:ext cx="554700" cy="2172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2"/>
          <p:cNvCxnSpPr>
            <a:stCxn id="138" idx="4"/>
            <a:endCxn id="140" idx="1"/>
          </p:cNvCxnSpPr>
          <p:nvPr/>
        </p:nvCxnSpPr>
        <p:spPr>
          <a:xfrm flipH="1">
            <a:off x="6959655" y="902437"/>
            <a:ext cx="113700" cy="2709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2"/>
          <p:cNvCxnSpPr>
            <a:stCxn id="140" idx="7"/>
            <a:endCxn id="141" idx="2"/>
          </p:cNvCxnSpPr>
          <p:nvPr/>
        </p:nvCxnSpPr>
        <p:spPr>
          <a:xfrm flipH="1" rot="10800000">
            <a:off x="7117916" y="1088394"/>
            <a:ext cx="442800" cy="849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2"/>
          <p:cNvCxnSpPr>
            <a:stCxn id="141" idx="0"/>
            <a:endCxn id="139" idx="4"/>
          </p:cNvCxnSpPr>
          <p:nvPr/>
        </p:nvCxnSpPr>
        <p:spPr>
          <a:xfrm flipH="1" rot="10800000">
            <a:off x="7672721" y="685281"/>
            <a:ext cx="179100" cy="2865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2"/>
          <p:cNvSpPr/>
          <p:nvPr/>
        </p:nvSpPr>
        <p:spPr>
          <a:xfrm>
            <a:off x="6339112" y="402511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6869209" y="1558949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6093694" y="1663228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6869209" y="2158932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"/>
          <p:cNvCxnSpPr>
            <a:stCxn id="140" idx="4"/>
            <a:endCxn id="147" idx="0"/>
          </p:cNvCxnSpPr>
          <p:nvPr/>
        </p:nvCxnSpPr>
        <p:spPr>
          <a:xfrm flipH="1">
            <a:off x="6981213" y="1372568"/>
            <a:ext cx="57600" cy="1863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2"/>
          <p:cNvCxnSpPr>
            <a:stCxn id="146" idx="3"/>
            <a:endCxn id="148" idx="0"/>
          </p:cNvCxnSpPr>
          <p:nvPr/>
        </p:nvCxnSpPr>
        <p:spPr>
          <a:xfrm flipH="1">
            <a:off x="6205677" y="601785"/>
            <a:ext cx="166200" cy="10614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2"/>
          <p:cNvCxnSpPr>
            <a:stCxn id="148" idx="6"/>
            <a:endCxn id="147" idx="3"/>
          </p:cNvCxnSpPr>
          <p:nvPr/>
        </p:nvCxnSpPr>
        <p:spPr>
          <a:xfrm flipH="1" rot="10800000">
            <a:off x="6317430" y="1758360"/>
            <a:ext cx="584400" cy="21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2"/>
          <p:cNvCxnSpPr>
            <a:stCxn id="149" idx="0"/>
            <a:endCxn id="147" idx="4"/>
          </p:cNvCxnSpPr>
          <p:nvPr/>
        </p:nvCxnSpPr>
        <p:spPr>
          <a:xfrm rot="10800000">
            <a:off x="6981077" y="1792332"/>
            <a:ext cx="0" cy="366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2"/>
          <p:cNvSpPr/>
          <p:nvPr/>
        </p:nvSpPr>
        <p:spPr>
          <a:xfrm>
            <a:off x="7553448" y="1403436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8178860" y="1363678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7448985" y="2111622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2"/>
          <p:cNvCxnSpPr>
            <a:stCxn id="154" idx="6"/>
            <a:endCxn id="155" idx="2"/>
          </p:cNvCxnSpPr>
          <p:nvPr/>
        </p:nvCxnSpPr>
        <p:spPr>
          <a:xfrm flipH="1" rot="10800000">
            <a:off x="7777184" y="1480268"/>
            <a:ext cx="401700" cy="399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2"/>
          <p:cNvCxnSpPr>
            <a:stCxn id="154" idx="4"/>
            <a:endCxn id="156" idx="0"/>
          </p:cNvCxnSpPr>
          <p:nvPr/>
        </p:nvCxnSpPr>
        <p:spPr>
          <a:xfrm flipH="1">
            <a:off x="7560916" y="1636900"/>
            <a:ext cx="104400" cy="474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2"/>
          <p:cNvCxnSpPr>
            <a:stCxn id="156" idx="7"/>
            <a:endCxn id="155" idx="3"/>
          </p:cNvCxnSpPr>
          <p:nvPr/>
        </p:nvCxnSpPr>
        <p:spPr>
          <a:xfrm flipH="1" rot="10800000">
            <a:off x="7639956" y="1562912"/>
            <a:ext cx="571800" cy="5829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2"/>
          <p:cNvSpPr/>
          <p:nvPr/>
        </p:nvSpPr>
        <p:spPr>
          <a:xfrm>
            <a:off x="5660643" y="682300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7438953" y="2688654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6398451" y="2952548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6339112" y="3705428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2"/>
          <p:cNvCxnSpPr>
            <a:stCxn id="141" idx="4"/>
            <a:endCxn id="154" idx="0"/>
          </p:cNvCxnSpPr>
          <p:nvPr/>
        </p:nvCxnSpPr>
        <p:spPr>
          <a:xfrm flipH="1">
            <a:off x="7665221" y="1205245"/>
            <a:ext cx="7500" cy="1983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2"/>
          <p:cNvCxnSpPr>
            <a:stCxn id="160" idx="4"/>
            <a:endCxn id="148" idx="1"/>
          </p:cNvCxnSpPr>
          <p:nvPr/>
        </p:nvCxnSpPr>
        <p:spPr>
          <a:xfrm>
            <a:off x="5772511" y="915764"/>
            <a:ext cx="354000" cy="7818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2"/>
          <p:cNvCxnSpPr>
            <a:stCxn id="167" idx="5"/>
            <a:endCxn id="163" idx="1"/>
          </p:cNvCxnSpPr>
          <p:nvPr/>
        </p:nvCxnSpPr>
        <p:spPr>
          <a:xfrm>
            <a:off x="5741416" y="3410212"/>
            <a:ext cx="630600" cy="3294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2"/>
          <p:cNvCxnSpPr>
            <a:stCxn id="163" idx="7"/>
            <a:endCxn id="169" idx="3"/>
          </p:cNvCxnSpPr>
          <p:nvPr/>
        </p:nvCxnSpPr>
        <p:spPr>
          <a:xfrm flipH="1" rot="10800000">
            <a:off x="6530083" y="3410218"/>
            <a:ext cx="480000" cy="3294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2"/>
          <p:cNvSpPr/>
          <p:nvPr/>
        </p:nvSpPr>
        <p:spPr>
          <a:xfrm>
            <a:off x="5550445" y="3210938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6977168" y="3210938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5550445" y="4083185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6978789" y="4083185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2"/>
          <p:cNvCxnSpPr>
            <a:stCxn id="167" idx="6"/>
            <a:endCxn id="162" idx="2"/>
          </p:cNvCxnSpPr>
          <p:nvPr/>
        </p:nvCxnSpPr>
        <p:spPr>
          <a:xfrm flipH="1" rot="10800000">
            <a:off x="5774181" y="3069370"/>
            <a:ext cx="624300" cy="2583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2"/>
          <p:cNvCxnSpPr>
            <a:stCxn id="167" idx="4"/>
            <a:endCxn id="170" idx="0"/>
          </p:cNvCxnSpPr>
          <p:nvPr/>
        </p:nvCxnSpPr>
        <p:spPr>
          <a:xfrm>
            <a:off x="5662313" y="3444402"/>
            <a:ext cx="0" cy="638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2"/>
          <p:cNvCxnSpPr>
            <a:stCxn id="170" idx="6"/>
            <a:endCxn id="171" idx="2"/>
          </p:cNvCxnSpPr>
          <p:nvPr/>
        </p:nvCxnSpPr>
        <p:spPr>
          <a:xfrm>
            <a:off x="5774181" y="4199917"/>
            <a:ext cx="12045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2"/>
          <p:cNvCxnSpPr>
            <a:stCxn id="171" idx="0"/>
            <a:endCxn id="169" idx="4"/>
          </p:cNvCxnSpPr>
          <p:nvPr/>
        </p:nvCxnSpPr>
        <p:spPr>
          <a:xfrm rot="10800000">
            <a:off x="7089157" y="3444485"/>
            <a:ext cx="1500" cy="638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2"/>
          <p:cNvCxnSpPr>
            <a:stCxn id="146" idx="7"/>
            <a:endCxn id="139" idx="1"/>
          </p:cNvCxnSpPr>
          <p:nvPr/>
        </p:nvCxnSpPr>
        <p:spPr>
          <a:xfrm>
            <a:off x="6530083" y="436701"/>
            <a:ext cx="1242600" cy="492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2"/>
          <p:cNvCxnSpPr>
            <a:stCxn id="170" idx="7"/>
            <a:endCxn id="163" idx="2"/>
          </p:cNvCxnSpPr>
          <p:nvPr/>
        </p:nvCxnSpPr>
        <p:spPr>
          <a:xfrm flipH="1" rot="10800000">
            <a:off x="5741416" y="3822175"/>
            <a:ext cx="597600" cy="2952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2"/>
          <p:cNvCxnSpPr>
            <a:stCxn id="163" idx="5"/>
            <a:endCxn id="171" idx="1"/>
          </p:cNvCxnSpPr>
          <p:nvPr/>
        </p:nvCxnSpPr>
        <p:spPr>
          <a:xfrm>
            <a:off x="6530083" y="3904702"/>
            <a:ext cx="481500" cy="212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2"/>
          <p:cNvCxnSpPr>
            <a:stCxn id="162" idx="3"/>
            <a:endCxn id="163" idx="0"/>
          </p:cNvCxnSpPr>
          <p:nvPr/>
        </p:nvCxnSpPr>
        <p:spPr>
          <a:xfrm>
            <a:off x="6431217" y="3151822"/>
            <a:ext cx="19800" cy="5535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2"/>
          <p:cNvCxnSpPr>
            <a:stCxn id="162" idx="6"/>
            <a:endCxn id="161" idx="2"/>
          </p:cNvCxnSpPr>
          <p:nvPr/>
        </p:nvCxnSpPr>
        <p:spPr>
          <a:xfrm flipH="1" rot="10800000">
            <a:off x="6622187" y="2805280"/>
            <a:ext cx="816900" cy="2640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2"/>
          <p:cNvCxnSpPr>
            <a:stCxn id="156" idx="4"/>
            <a:endCxn id="161" idx="0"/>
          </p:cNvCxnSpPr>
          <p:nvPr/>
        </p:nvCxnSpPr>
        <p:spPr>
          <a:xfrm flipH="1">
            <a:off x="7550953" y="2345086"/>
            <a:ext cx="9900" cy="3435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2"/>
          <p:cNvCxnSpPr>
            <a:stCxn id="147" idx="5"/>
            <a:endCxn id="156" idx="1"/>
          </p:cNvCxnSpPr>
          <p:nvPr/>
        </p:nvCxnSpPr>
        <p:spPr>
          <a:xfrm>
            <a:off x="7060180" y="1758223"/>
            <a:ext cx="421500" cy="387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2"/>
          <p:cNvCxnSpPr>
            <a:stCxn id="147" idx="6"/>
            <a:endCxn id="154" idx="2"/>
          </p:cNvCxnSpPr>
          <p:nvPr/>
        </p:nvCxnSpPr>
        <p:spPr>
          <a:xfrm flipH="1" rot="10800000">
            <a:off x="7092945" y="1520281"/>
            <a:ext cx="460500" cy="1554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2"/>
          <p:cNvSpPr/>
          <p:nvPr/>
        </p:nvSpPr>
        <p:spPr>
          <a:xfrm>
            <a:off x="7628166" y="3389683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7607656" y="4097777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2"/>
          <p:cNvCxnSpPr>
            <a:stCxn id="185" idx="0"/>
            <a:endCxn id="184" idx="4"/>
          </p:cNvCxnSpPr>
          <p:nvPr/>
        </p:nvCxnSpPr>
        <p:spPr>
          <a:xfrm flipH="1" rot="10800000">
            <a:off x="7719524" y="3623177"/>
            <a:ext cx="20400" cy="474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2"/>
          <p:cNvCxnSpPr>
            <a:stCxn id="171" idx="6"/>
            <a:endCxn id="185" idx="3"/>
          </p:cNvCxnSpPr>
          <p:nvPr/>
        </p:nvCxnSpPr>
        <p:spPr>
          <a:xfrm>
            <a:off x="7202525" y="4199917"/>
            <a:ext cx="438000" cy="972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2"/>
          <p:cNvCxnSpPr>
            <a:stCxn id="140" idx="3"/>
            <a:endCxn id="148" idx="7"/>
          </p:cNvCxnSpPr>
          <p:nvPr/>
        </p:nvCxnSpPr>
        <p:spPr>
          <a:xfrm flipH="1">
            <a:off x="6284711" y="1338378"/>
            <a:ext cx="675000" cy="3591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2"/>
          <p:cNvCxnSpPr>
            <a:stCxn id="140" idx="6"/>
            <a:endCxn id="154" idx="1"/>
          </p:cNvCxnSpPr>
          <p:nvPr/>
        </p:nvCxnSpPr>
        <p:spPr>
          <a:xfrm>
            <a:off x="7150681" y="1255836"/>
            <a:ext cx="435600" cy="1818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2"/>
          <p:cNvCxnSpPr>
            <a:stCxn id="169" idx="2"/>
            <a:endCxn id="162" idx="5"/>
          </p:cNvCxnSpPr>
          <p:nvPr/>
        </p:nvCxnSpPr>
        <p:spPr>
          <a:xfrm rot="10800000">
            <a:off x="6589568" y="3151870"/>
            <a:ext cx="387600" cy="1758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"/>
          <p:cNvSpPr txBox="1"/>
          <p:nvPr>
            <p:ph type="title"/>
          </p:nvPr>
        </p:nvSpPr>
        <p:spPr>
          <a:xfrm>
            <a:off x="741639" y="650281"/>
            <a:ext cx="4856721" cy="683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Closeness Centrality</a:t>
            </a:r>
            <a:endParaRPr sz="3600"/>
          </a:p>
        </p:txBody>
      </p:sp>
      <p:sp>
        <p:nvSpPr>
          <p:cNvPr id="573" name="Google Shape;573;p20"/>
          <p:cNvSpPr txBox="1"/>
          <p:nvPr>
            <p:ph idx="1" type="body"/>
          </p:nvPr>
        </p:nvSpPr>
        <p:spPr>
          <a:xfrm>
            <a:off x="794061" y="1326054"/>
            <a:ext cx="7077075" cy="997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has the shortest distance to other actors?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fast can this person reach everyone in the network?</a:t>
            </a:r>
            <a:endParaRPr/>
          </a:p>
          <a:p>
            <a:pPr indent="-2540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4" name="Google Shape;5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526" y="3905328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9172" y="2682333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6183" y="4125913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4884" y="3089651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6569" y="2986014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7249" y="4113812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0" name="Google Shape;580;p20"/>
          <p:cNvCxnSpPr>
            <a:stCxn id="577" idx="3"/>
            <a:endCxn id="575" idx="1"/>
          </p:cNvCxnSpPr>
          <p:nvPr/>
        </p:nvCxnSpPr>
        <p:spPr>
          <a:xfrm flipH="1" rot="10800000">
            <a:off x="3501768" y="2840700"/>
            <a:ext cx="477300" cy="407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1" name="Google Shape;581;p20"/>
          <p:cNvCxnSpPr>
            <a:stCxn id="578" idx="1"/>
            <a:endCxn id="575" idx="3"/>
          </p:cNvCxnSpPr>
          <p:nvPr/>
        </p:nvCxnSpPr>
        <p:spPr>
          <a:xfrm rot="10800000">
            <a:off x="4313569" y="2840863"/>
            <a:ext cx="513000" cy="3036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2" name="Google Shape;582;p20"/>
          <p:cNvCxnSpPr>
            <a:stCxn id="575" idx="2"/>
            <a:endCxn id="574" idx="3"/>
          </p:cNvCxnSpPr>
          <p:nvPr/>
        </p:nvCxnSpPr>
        <p:spPr>
          <a:xfrm flipH="1">
            <a:off x="3405960" y="2999231"/>
            <a:ext cx="740400" cy="1064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3" name="Google Shape;583;p20"/>
          <p:cNvCxnSpPr>
            <a:stCxn id="579" idx="0"/>
            <a:endCxn id="578" idx="2"/>
          </p:cNvCxnSpPr>
          <p:nvPr/>
        </p:nvCxnSpPr>
        <p:spPr>
          <a:xfrm rot="10800000">
            <a:off x="4959891" y="3302912"/>
            <a:ext cx="190800" cy="810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p20"/>
          <p:cNvCxnSpPr>
            <a:stCxn id="576" idx="3"/>
            <a:endCxn id="579" idx="1"/>
          </p:cNvCxnSpPr>
          <p:nvPr/>
        </p:nvCxnSpPr>
        <p:spPr>
          <a:xfrm flipH="1" rot="10800000">
            <a:off x="4100560" y="4272362"/>
            <a:ext cx="916800" cy="120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5" name="Google Shape;585;p20"/>
          <p:cNvCxnSpPr>
            <a:stCxn id="574" idx="3"/>
            <a:endCxn id="576" idx="1"/>
          </p:cNvCxnSpPr>
          <p:nvPr/>
        </p:nvCxnSpPr>
        <p:spPr>
          <a:xfrm>
            <a:off x="3405903" y="4063777"/>
            <a:ext cx="360300" cy="2205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6" name="Google Shape;586;p20"/>
          <p:cNvCxnSpPr>
            <a:stCxn id="577" idx="2"/>
            <a:endCxn id="574" idx="0"/>
          </p:cNvCxnSpPr>
          <p:nvPr/>
        </p:nvCxnSpPr>
        <p:spPr>
          <a:xfrm flipH="1">
            <a:off x="3238726" y="3406549"/>
            <a:ext cx="129600" cy="498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7" name="Google Shape;587;p20"/>
          <p:cNvCxnSpPr/>
          <p:nvPr/>
        </p:nvCxnSpPr>
        <p:spPr>
          <a:xfrm>
            <a:off x="3597686" y="3735167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588" name="Google Shape;5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569" y="3443214"/>
            <a:ext cx="266884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0"/>
          <p:cNvSpPr/>
          <p:nvPr/>
        </p:nvSpPr>
        <p:spPr>
          <a:xfrm>
            <a:off x="4046650" y="341370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20"/>
          <p:cNvCxnSpPr>
            <a:stCxn id="577" idx="3"/>
            <a:endCxn id="589" idx="1"/>
          </p:cNvCxnSpPr>
          <p:nvPr/>
        </p:nvCxnSpPr>
        <p:spPr>
          <a:xfrm>
            <a:off x="3501768" y="3248100"/>
            <a:ext cx="597600" cy="22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1" name="Google Shape;591;p20"/>
          <p:cNvCxnSpPr>
            <a:stCxn id="575" idx="2"/>
            <a:endCxn id="589" idx="0"/>
          </p:cNvCxnSpPr>
          <p:nvPr/>
        </p:nvCxnSpPr>
        <p:spPr>
          <a:xfrm>
            <a:off x="4146360" y="2999231"/>
            <a:ext cx="80400" cy="41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2" name="Google Shape;592;p20"/>
          <p:cNvCxnSpPr>
            <a:stCxn id="574" idx="3"/>
            <a:endCxn id="589" idx="3"/>
          </p:cNvCxnSpPr>
          <p:nvPr/>
        </p:nvCxnSpPr>
        <p:spPr>
          <a:xfrm flipH="1" rot="10800000">
            <a:off x="3405903" y="3761377"/>
            <a:ext cx="693600" cy="30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3" name="Google Shape;593;p20"/>
          <p:cNvCxnSpPr>
            <a:stCxn id="589" idx="4"/>
            <a:endCxn id="576" idx="0"/>
          </p:cNvCxnSpPr>
          <p:nvPr/>
        </p:nvCxnSpPr>
        <p:spPr>
          <a:xfrm flipH="1">
            <a:off x="3933400" y="3821100"/>
            <a:ext cx="293400" cy="30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4" name="Google Shape;594;p20"/>
          <p:cNvCxnSpPr>
            <a:stCxn id="589" idx="5"/>
            <a:endCxn id="579" idx="0"/>
          </p:cNvCxnSpPr>
          <p:nvPr/>
        </p:nvCxnSpPr>
        <p:spPr>
          <a:xfrm>
            <a:off x="4354185" y="3761438"/>
            <a:ext cx="796500" cy="35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5" name="Google Shape;595;p20"/>
          <p:cNvCxnSpPr>
            <a:stCxn id="589" idx="6"/>
            <a:endCxn id="578" idx="2"/>
          </p:cNvCxnSpPr>
          <p:nvPr/>
        </p:nvCxnSpPr>
        <p:spPr>
          <a:xfrm flipH="1" rot="10800000">
            <a:off x="4406950" y="3303000"/>
            <a:ext cx="5532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6" name="Google Shape;596;p20"/>
          <p:cNvSpPr/>
          <p:nvPr/>
        </p:nvSpPr>
        <p:spPr>
          <a:xfrm>
            <a:off x="3970450" y="265170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0"/>
          <p:cNvSpPr/>
          <p:nvPr/>
        </p:nvSpPr>
        <p:spPr>
          <a:xfrm>
            <a:off x="4785056" y="295650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0"/>
          <p:cNvSpPr/>
          <p:nvPr/>
        </p:nvSpPr>
        <p:spPr>
          <a:xfrm>
            <a:off x="4961050" y="4070488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0"/>
          <p:cNvSpPr/>
          <p:nvPr/>
        </p:nvSpPr>
        <p:spPr>
          <a:xfrm>
            <a:off x="3196653" y="306171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/>
          <p:nvPr/>
        </p:nvSpPr>
        <p:spPr>
          <a:xfrm>
            <a:off x="3056050" y="387090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0"/>
          <p:cNvSpPr/>
          <p:nvPr/>
        </p:nvSpPr>
        <p:spPr>
          <a:xfrm>
            <a:off x="3741850" y="4075906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1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Betweenness</a:t>
            </a:r>
            <a:r>
              <a:rPr lang="en-US"/>
              <a:t> Centrality</a:t>
            </a:r>
            <a:endParaRPr/>
          </a:p>
        </p:txBody>
      </p:sp>
      <p:sp>
        <p:nvSpPr>
          <p:cNvPr id="608" name="Google Shape;608;p21"/>
          <p:cNvSpPr txBox="1"/>
          <p:nvPr>
            <p:ph idx="1" type="body"/>
          </p:nvPr>
        </p:nvSpPr>
        <p:spPr>
          <a:xfrm>
            <a:off x="808490" y="1276636"/>
            <a:ext cx="6088525" cy="1183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times a node lies on the shortest path between other nodes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controls knowledge flows?</a:t>
            </a:r>
            <a:endParaRPr/>
          </a:p>
          <a:p>
            <a:pPr indent="-2540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9" name="Google Shape;6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9925" y="3509692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7571" y="2286697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4582" y="3730277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3283" y="2694015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4968" y="2590378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5648" y="3718176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Google Shape;615;p21"/>
          <p:cNvCxnSpPr>
            <a:stCxn id="612" idx="3"/>
            <a:endCxn id="610" idx="1"/>
          </p:cNvCxnSpPr>
          <p:nvPr/>
        </p:nvCxnSpPr>
        <p:spPr>
          <a:xfrm flipH="1" rot="10800000">
            <a:off x="5570167" y="2445064"/>
            <a:ext cx="477300" cy="407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6" name="Google Shape;616;p21"/>
          <p:cNvCxnSpPr>
            <a:stCxn id="613" idx="1"/>
            <a:endCxn id="610" idx="3"/>
          </p:cNvCxnSpPr>
          <p:nvPr/>
        </p:nvCxnSpPr>
        <p:spPr>
          <a:xfrm rot="10800000">
            <a:off x="6381968" y="2445227"/>
            <a:ext cx="513000" cy="3036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7" name="Google Shape;617;p21"/>
          <p:cNvCxnSpPr>
            <a:stCxn id="610" idx="2"/>
            <a:endCxn id="609" idx="3"/>
          </p:cNvCxnSpPr>
          <p:nvPr/>
        </p:nvCxnSpPr>
        <p:spPr>
          <a:xfrm flipH="1">
            <a:off x="5474360" y="2603595"/>
            <a:ext cx="740400" cy="10644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8" name="Google Shape;618;p21"/>
          <p:cNvCxnSpPr>
            <a:stCxn id="614" idx="0"/>
            <a:endCxn id="613" idx="2"/>
          </p:cNvCxnSpPr>
          <p:nvPr/>
        </p:nvCxnSpPr>
        <p:spPr>
          <a:xfrm rot="10800000">
            <a:off x="7028290" y="2907276"/>
            <a:ext cx="190800" cy="810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9" name="Google Shape;619;p21"/>
          <p:cNvCxnSpPr>
            <a:stCxn id="611" idx="3"/>
            <a:endCxn id="614" idx="1"/>
          </p:cNvCxnSpPr>
          <p:nvPr/>
        </p:nvCxnSpPr>
        <p:spPr>
          <a:xfrm flipH="1" rot="10800000">
            <a:off x="6168959" y="3876726"/>
            <a:ext cx="916800" cy="120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0" name="Google Shape;620;p21"/>
          <p:cNvCxnSpPr>
            <a:stCxn id="609" idx="3"/>
            <a:endCxn id="611" idx="1"/>
          </p:cNvCxnSpPr>
          <p:nvPr/>
        </p:nvCxnSpPr>
        <p:spPr>
          <a:xfrm>
            <a:off x="5474302" y="3668141"/>
            <a:ext cx="360300" cy="2205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1" name="Google Shape;621;p21"/>
          <p:cNvCxnSpPr>
            <a:stCxn id="612" idx="2"/>
            <a:endCxn id="609" idx="0"/>
          </p:cNvCxnSpPr>
          <p:nvPr/>
        </p:nvCxnSpPr>
        <p:spPr>
          <a:xfrm flipH="1">
            <a:off x="5307125" y="3010913"/>
            <a:ext cx="129600" cy="4989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2" name="Google Shape;622;p21"/>
          <p:cNvCxnSpPr/>
          <p:nvPr/>
        </p:nvCxnSpPr>
        <p:spPr>
          <a:xfrm>
            <a:off x="5666085" y="3339531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623" name="Google Shape;62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2968" y="3047578"/>
            <a:ext cx="266884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1"/>
          <p:cNvSpPr/>
          <p:nvPr/>
        </p:nvSpPr>
        <p:spPr>
          <a:xfrm>
            <a:off x="6115049" y="301806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5" name="Google Shape;625;p21"/>
          <p:cNvCxnSpPr>
            <a:stCxn id="612" idx="3"/>
            <a:endCxn id="624" idx="1"/>
          </p:cNvCxnSpPr>
          <p:nvPr/>
        </p:nvCxnSpPr>
        <p:spPr>
          <a:xfrm>
            <a:off x="5570167" y="2852464"/>
            <a:ext cx="597600" cy="22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6" name="Google Shape;626;p21"/>
          <p:cNvCxnSpPr>
            <a:stCxn id="610" idx="2"/>
            <a:endCxn id="624" idx="0"/>
          </p:cNvCxnSpPr>
          <p:nvPr/>
        </p:nvCxnSpPr>
        <p:spPr>
          <a:xfrm>
            <a:off x="6214760" y="2603595"/>
            <a:ext cx="80400" cy="41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7" name="Google Shape;627;p21"/>
          <p:cNvCxnSpPr>
            <a:stCxn id="609" idx="3"/>
            <a:endCxn id="624" idx="3"/>
          </p:cNvCxnSpPr>
          <p:nvPr/>
        </p:nvCxnSpPr>
        <p:spPr>
          <a:xfrm flipH="1" rot="10800000">
            <a:off x="5474302" y="3365741"/>
            <a:ext cx="693600" cy="30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8" name="Google Shape;628;p21"/>
          <p:cNvCxnSpPr>
            <a:stCxn id="624" idx="4"/>
            <a:endCxn id="611" idx="0"/>
          </p:cNvCxnSpPr>
          <p:nvPr/>
        </p:nvCxnSpPr>
        <p:spPr>
          <a:xfrm flipH="1">
            <a:off x="6001799" y="3425464"/>
            <a:ext cx="293400" cy="30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9" name="Google Shape;629;p21"/>
          <p:cNvCxnSpPr>
            <a:stCxn id="624" idx="5"/>
            <a:endCxn id="614" idx="0"/>
          </p:cNvCxnSpPr>
          <p:nvPr/>
        </p:nvCxnSpPr>
        <p:spPr>
          <a:xfrm>
            <a:off x="6422584" y="3365802"/>
            <a:ext cx="796500" cy="35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0" name="Google Shape;630;p21"/>
          <p:cNvCxnSpPr>
            <a:stCxn id="624" idx="6"/>
            <a:endCxn id="613" idx="2"/>
          </p:cNvCxnSpPr>
          <p:nvPr/>
        </p:nvCxnSpPr>
        <p:spPr>
          <a:xfrm flipH="1" rot="10800000">
            <a:off x="6475349" y="2907364"/>
            <a:ext cx="5532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1" name="Google Shape;631;p21"/>
          <p:cNvSpPr/>
          <p:nvPr/>
        </p:nvSpPr>
        <p:spPr>
          <a:xfrm>
            <a:off x="6038849" y="225606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1"/>
          <p:cNvSpPr/>
          <p:nvPr/>
        </p:nvSpPr>
        <p:spPr>
          <a:xfrm>
            <a:off x="6853455" y="256086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1"/>
          <p:cNvSpPr/>
          <p:nvPr/>
        </p:nvSpPr>
        <p:spPr>
          <a:xfrm>
            <a:off x="7029449" y="367485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1"/>
          <p:cNvSpPr/>
          <p:nvPr/>
        </p:nvSpPr>
        <p:spPr>
          <a:xfrm>
            <a:off x="5265052" y="2666076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1"/>
          <p:cNvSpPr/>
          <p:nvPr/>
        </p:nvSpPr>
        <p:spPr>
          <a:xfrm>
            <a:off x="5124449" y="347526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1"/>
          <p:cNvSpPr/>
          <p:nvPr/>
        </p:nvSpPr>
        <p:spPr>
          <a:xfrm>
            <a:off x="5810249" y="3680270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2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Segmentations</a:t>
            </a:r>
            <a:endParaRPr/>
          </a:p>
        </p:txBody>
      </p:sp>
      <p:sp>
        <p:nvSpPr>
          <p:cNvPr id="643" name="Google Shape;643;p22"/>
          <p:cNvSpPr txBox="1"/>
          <p:nvPr>
            <p:ph idx="1" type="body"/>
          </p:nvPr>
        </p:nvSpPr>
        <p:spPr>
          <a:xfrm>
            <a:off x="808490" y="1276636"/>
            <a:ext cx="7411585" cy="2549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Clustering</a:t>
            </a:r>
            <a:endParaRPr/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Clustering coefficient</a:t>
            </a:r>
            <a:endParaRPr/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Cohesion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Google Shape;644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3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Cluster</a:t>
            </a:r>
            <a:endParaRPr/>
          </a:p>
        </p:txBody>
      </p:sp>
      <p:sp>
        <p:nvSpPr>
          <p:cNvPr id="650" name="Google Shape;650;p23"/>
          <p:cNvSpPr txBox="1"/>
          <p:nvPr>
            <p:ph idx="1" type="body"/>
          </p:nvPr>
        </p:nvSpPr>
        <p:spPr>
          <a:xfrm>
            <a:off x="808490" y="1276635"/>
            <a:ext cx="7582244" cy="1952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cluster is a group of similar things or people positioned closely together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Similarly, a cluster in a social network is a collection of actors with dense friendship patterns internally and sparse externally</a:t>
            </a:r>
            <a:endParaRPr/>
          </a:p>
        </p:txBody>
      </p:sp>
      <p:sp>
        <p:nvSpPr>
          <p:cNvPr id="651" name="Google Shape;651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2" name="Google Shape;6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9836" y="2864042"/>
            <a:ext cx="2867249" cy="187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Clustering Coefficient</a:t>
            </a:r>
            <a:endParaRPr/>
          </a:p>
        </p:txBody>
      </p:sp>
      <p:sp>
        <p:nvSpPr>
          <p:cNvPr id="658" name="Google Shape;658;p24"/>
          <p:cNvSpPr txBox="1"/>
          <p:nvPr>
            <p:ph idx="1" type="body"/>
          </p:nvPr>
        </p:nvSpPr>
        <p:spPr>
          <a:xfrm>
            <a:off x="808500" y="1276614"/>
            <a:ext cx="73926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of degree to which nodes tend to cluster together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clustering coefficient indicates a greater ‘cliquishness’ (togetherness) or more clusters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clustering coefficient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clustering coefficient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9" name="Google Shape;659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9af346f502_0_0"/>
          <p:cNvSpPr txBox="1"/>
          <p:nvPr>
            <p:ph type="title"/>
          </p:nvPr>
        </p:nvSpPr>
        <p:spPr>
          <a:xfrm>
            <a:off x="760825" y="682300"/>
            <a:ext cx="63942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Local </a:t>
            </a:r>
            <a:r>
              <a:rPr lang="en-US" sz="3600"/>
              <a:t>Clustering Coefficient</a:t>
            </a:r>
            <a:endParaRPr/>
          </a:p>
        </p:txBody>
      </p:sp>
      <p:sp>
        <p:nvSpPr>
          <p:cNvPr id="665" name="Google Shape;665;g9af346f502_0_0"/>
          <p:cNvSpPr txBox="1"/>
          <p:nvPr>
            <p:ph idx="1" type="body"/>
          </p:nvPr>
        </p:nvSpPr>
        <p:spPr>
          <a:xfrm>
            <a:off x="760825" y="1482750"/>
            <a:ext cx="6277200" cy="21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Quantifies how close its neighbors are to being complete graph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Proportion of links between the vertices within its neighborhood divided by total links possible between them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Google Shape;666;g9af346f502_0_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7" name="Google Shape;667;g9af346f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000" y="483775"/>
            <a:ext cx="1486700" cy="41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f346f502_0_6"/>
          <p:cNvSpPr txBox="1"/>
          <p:nvPr>
            <p:ph type="title"/>
          </p:nvPr>
        </p:nvSpPr>
        <p:spPr>
          <a:xfrm>
            <a:off x="760825" y="682300"/>
            <a:ext cx="61602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Global</a:t>
            </a:r>
            <a:r>
              <a:rPr lang="en-US" sz="3600"/>
              <a:t> Clustering Coefficient</a:t>
            </a:r>
            <a:endParaRPr/>
          </a:p>
        </p:txBody>
      </p:sp>
      <p:sp>
        <p:nvSpPr>
          <p:cNvPr id="673" name="Google Shape;673;g9af346f502_0_6"/>
          <p:cNvSpPr txBox="1"/>
          <p:nvPr>
            <p:ph idx="1" type="body"/>
          </p:nvPr>
        </p:nvSpPr>
        <p:spPr>
          <a:xfrm>
            <a:off x="808500" y="1512000"/>
            <a:ext cx="5761500" cy="27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a triplets of nodes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Triplet is three nodes connected by two (open triplet) or three (closed triplet) undirected ties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closed triplets over total number of triplets (open and closed) in the network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GCC = number of closed triplets / number of all triplets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Google Shape;674;g9af346f502_0_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5" name="Google Shape;675;g9af346f502_0_6"/>
          <p:cNvSpPr/>
          <p:nvPr/>
        </p:nvSpPr>
        <p:spPr>
          <a:xfrm>
            <a:off x="7128000" y="999000"/>
            <a:ext cx="234000" cy="234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g9af346f502_0_6"/>
          <p:cNvSpPr/>
          <p:nvPr/>
        </p:nvSpPr>
        <p:spPr>
          <a:xfrm>
            <a:off x="8036400" y="999000"/>
            <a:ext cx="234000" cy="234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g9af346f502_0_6"/>
          <p:cNvSpPr/>
          <p:nvPr/>
        </p:nvSpPr>
        <p:spPr>
          <a:xfrm>
            <a:off x="7558800" y="1645800"/>
            <a:ext cx="234000" cy="234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8" name="Google Shape;678;g9af346f502_0_6"/>
          <p:cNvCxnSpPr>
            <a:stCxn id="675" idx="6"/>
            <a:endCxn id="676" idx="2"/>
          </p:cNvCxnSpPr>
          <p:nvPr/>
        </p:nvCxnSpPr>
        <p:spPr>
          <a:xfrm>
            <a:off x="7362000" y="1116000"/>
            <a:ext cx="67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9" name="Google Shape;679;g9af346f502_0_6"/>
          <p:cNvCxnSpPr>
            <a:stCxn id="677" idx="7"/>
            <a:endCxn id="676" idx="4"/>
          </p:cNvCxnSpPr>
          <p:nvPr/>
        </p:nvCxnSpPr>
        <p:spPr>
          <a:xfrm flipH="1" rot="10800000">
            <a:off x="7758531" y="1233069"/>
            <a:ext cx="394800" cy="44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0" name="Google Shape;680;g9af346f502_0_6"/>
          <p:cNvSpPr/>
          <p:nvPr/>
        </p:nvSpPr>
        <p:spPr>
          <a:xfrm>
            <a:off x="7128000" y="2809200"/>
            <a:ext cx="234000" cy="234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g9af346f502_0_6"/>
          <p:cNvSpPr/>
          <p:nvPr/>
        </p:nvSpPr>
        <p:spPr>
          <a:xfrm>
            <a:off x="8036400" y="2809200"/>
            <a:ext cx="234000" cy="234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g9af346f502_0_6"/>
          <p:cNvSpPr/>
          <p:nvPr/>
        </p:nvSpPr>
        <p:spPr>
          <a:xfrm>
            <a:off x="7558800" y="3456000"/>
            <a:ext cx="234000" cy="234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3" name="Google Shape;683;g9af346f502_0_6"/>
          <p:cNvCxnSpPr>
            <a:stCxn id="680" idx="6"/>
            <a:endCxn id="681" idx="2"/>
          </p:cNvCxnSpPr>
          <p:nvPr/>
        </p:nvCxnSpPr>
        <p:spPr>
          <a:xfrm>
            <a:off x="7362000" y="2926200"/>
            <a:ext cx="67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4" name="Google Shape;684;g9af346f502_0_6"/>
          <p:cNvCxnSpPr>
            <a:stCxn id="682" idx="7"/>
            <a:endCxn id="681" idx="4"/>
          </p:cNvCxnSpPr>
          <p:nvPr/>
        </p:nvCxnSpPr>
        <p:spPr>
          <a:xfrm flipH="1" rot="10800000">
            <a:off x="7758531" y="3043269"/>
            <a:ext cx="394800" cy="44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5" name="Google Shape;685;g9af346f502_0_6"/>
          <p:cNvCxnSpPr>
            <a:stCxn id="680" idx="4"/>
            <a:endCxn id="682" idx="1"/>
          </p:cNvCxnSpPr>
          <p:nvPr/>
        </p:nvCxnSpPr>
        <p:spPr>
          <a:xfrm>
            <a:off x="7245000" y="3043200"/>
            <a:ext cx="348000" cy="44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6" name="Google Shape;686;g9af346f502_0_6"/>
          <p:cNvSpPr txBox="1"/>
          <p:nvPr/>
        </p:nvSpPr>
        <p:spPr>
          <a:xfrm>
            <a:off x="7073700" y="2021125"/>
            <a:ext cx="155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Open triplet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7" name="Google Shape;687;g9af346f502_0_6"/>
          <p:cNvSpPr txBox="1"/>
          <p:nvPr/>
        </p:nvSpPr>
        <p:spPr>
          <a:xfrm>
            <a:off x="7010700" y="3856550"/>
            <a:ext cx="155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Closed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triplet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5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Cohesion</a:t>
            </a:r>
            <a:endParaRPr/>
          </a:p>
        </p:txBody>
      </p:sp>
      <p:sp>
        <p:nvSpPr>
          <p:cNvPr id="693" name="Google Shape;693;p25"/>
          <p:cNvSpPr txBox="1"/>
          <p:nvPr>
            <p:ph idx="1" type="body"/>
          </p:nvPr>
        </p:nvSpPr>
        <p:spPr>
          <a:xfrm>
            <a:off x="844500" y="1337800"/>
            <a:ext cx="7282500" cy="15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degree to which actors are connected directly to each other by cohesive bonds.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cohesion = minimum number of members who, if removed from group, would disconnect the group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4" name="Google Shape;694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5" name="Google Shape;6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400" y="2986063"/>
            <a:ext cx="2466602" cy="163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400" y="2808700"/>
            <a:ext cx="2394601" cy="19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8500" y="2901242"/>
            <a:ext cx="2056225" cy="1892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6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References</a:t>
            </a:r>
            <a:endParaRPr/>
          </a:p>
        </p:txBody>
      </p:sp>
      <p:sp>
        <p:nvSpPr>
          <p:cNvPr id="703" name="Google Shape;703;p26"/>
          <p:cNvSpPr txBox="1"/>
          <p:nvPr>
            <p:ph idx="1" type="body"/>
          </p:nvPr>
        </p:nvSpPr>
        <p:spPr>
          <a:xfrm>
            <a:off x="808490" y="1276636"/>
            <a:ext cx="7478260" cy="28000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Wikipedia contributors. (2020, August 30). Social network analysis. In </a:t>
            </a:r>
            <a:r>
              <a:rPr i="1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Wikipedia, The Free Encyclopedia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02:38, September 1, 2020, from </a:t>
            </a:r>
            <a:r>
              <a:rPr lang="en-US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https://en.wikipedia.org/w/index.php?title=Social_network_analysis&amp;oldid=975713301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Wikipedia contributors. (2020, September 1). Centrality. In </a:t>
            </a:r>
            <a:r>
              <a:rPr i="1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Wikipedia, The Free Encyclopedia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02:37, September 1, 2020, from </a:t>
            </a:r>
            <a:r>
              <a:rPr lang="en-US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https://en.wikipedia.org/w/index.php?title=Centrality&amp;oldid=976497756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4" name="Google Shape;704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/>
          <p:nvPr>
            <p:ph type="title"/>
          </p:nvPr>
        </p:nvSpPr>
        <p:spPr>
          <a:xfrm>
            <a:off x="797741" y="582891"/>
            <a:ext cx="6363876" cy="6354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Dyads, Triads and Relations</a:t>
            </a:r>
            <a:endParaRPr sz="3600"/>
          </a:p>
        </p:txBody>
      </p:sp>
      <p:sp>
        <p:nvSpPr>
          <p:cNvPr id="196" name="Google Shape;196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2430143" y="1460446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060008" y="2052039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2831012" y="2036571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3"/>
          <p:cNvCxnSpPr>
            <a:stCxn id="198" idx="6"/>
            <a:endCxn id="199" idx="2"/>
          </p:cNvCxnSpPr>
          <p:nvPr/>
        </p:nvCxnSpPr>
        <p:spPr>
          <a:xfrm flipH="1" rot="10800000">
            <a:off x="2283744" y="2153171"/>
            <a:ext cx="547200" cy="15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3"/>
          <p:cNvSpPr/>
          <p:nvPr/>
        </p:nvSpPr>
        <p:spPr>
          <a:xfrm>
            <a:off x="2913638" y="3065885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3"/>
          <p:cNvCxnSpPr>
            <a:stCxn id="203" idx="5"/>
            <a:endCxn id="201" idx="1"/>
          </p:cNvCxnSpPr>
          <p:nvPr/>
        </p:nvCxnSpPr>
        <p:spPr>
          <a:xfrm>
            <a:off x="2715584" y="2706335"/>
            <a:ext cx="230700" cy="393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3"/>
          <p:cNvSpPr/>
          <p:nvPr/>
        </p:nvSpPr>
        <p:spPr>
          <a:xfrm>
            <a:off x="2524613" y="2507061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2248467" y="3065885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3"/>
          <p:cNvCxnSpPr>
            <a:stCxn id="203" idx="3"/>
            <a:endCxn id="204" idx="7"/>
          </p:cNvCxnSpPr>
          <p:nvPr/>
        </p:nvCxnSpPr>
        <p:spPr>
          <a:xfrm flipH="1">
            <a:off x="2439478" y="2706335"/>
            <a:ext cx="117900" cy="393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3"/>
          <p:cNvCxnSpPr>
            <a:stCxn id="204" idx="6"/>
            <a:endCxn id="201" idx="2"/>
          </p:cNvCxnSpPr>
          <p:nvPr/>
        </p:nvCxnSpPr>
        <p:spPr>
          <a:xfrm>
            <a:off x="2472203" y="3182617"/>
            <a:ext cx="4413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3"/>
          <p:cNvSpPr txBox="1"/>
          <p:nvPr/>
        </p:nvSpPr>
        <p:spPr>
          <a:xfrm>
            <a:off x="4029075" y="1259482"/>
            <a:ext cx="12153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actor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4022263" y="1951516"/>
            <a:ext cx="12025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dyad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4042301" y="2643550"/>
            <a:ext cx="11721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triad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0" name="Google Shape;210;p3"/>
          <p:cNvCxnSpPr/>
          <p:nvPr/>
        </p:nvCxnSpPr>
        <p:spPr>
          <a:xfrm>
            <a:off x="2155322" y="3949264"/>
            <a:ext cx="982052" cy="9525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3"/>
          <p:cNvSpPr txBox="1"/>
          <p:nvPr/>
        </p:nvSpPr>
        <p:spPr>
          <a:xfrm>
            <a:off x="1101968" y="3530826"/>
            <a:ext cx="28777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Friendship /kinship/ follower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4081758" y="3445094"/>
            <a:ext cx="40525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Relation: collection of specific ties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/>
          <p:nvPr>
            <p:ph type="title"/>
          </p:nvPr>
        </p:nvSpPr>
        <p:spPr>
          <a:xfrm>
            <a:off x="760825" y="682300"/>
            <a:ext cx="59688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What is Social Network?</a:t>
            </a:r>
            <a:endParaRPr sz="3600"/>
          </a:p>
        </p:txBody>
      </p:sp>
      <p:sp>
        <p:nvSpPr>
          <p:cNvPr id="218" name="Google Shape;218;p4"/>
          <p:cNvSpPr txBox="1"/>
          <p:nvPr>
            <p:ph idx="1" type="body"/>
          </p:nvPr>
        </p:nvSpPr>
        <p:spPr>
          <a:xfrm>
            <a:off x="767321" y="1346851"/>
            <a:ext cx="5126024" cy="30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Actors / nodes / vertices / points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Individuals / Celebrities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Ties / edges / arcs / lines / links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Friendship / Followers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Colleagues / Acquaintance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0" name="Google Shape;2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262" y="1596320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1695" y="1893936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3141" y="1128141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6160" y="1759808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6352" y="2114521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053" y="1078259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0538" y="1279422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7418" y="1797620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4"/>
          <p:cNvCxnSpPr>
            <a:stCxn id="225" idx="3"/>
            <a:endCxn id="222" idx="1"/>
          </p:cNvCxnSpPr>
          <p:nvPr/>
        </p:nvCxnSpPr>
        <p:spPr>
          <a:xfrm>
            <a:off x="6901937" y="1236708"/>
            <a:ext cx="401100" cy="498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4"/>
          <p:cNvCxnSpPr>
            <a:stCxn id="226" idx="1"/>
            <a:endCxn id="222" idx="3"/>
          </p:cNvCxnSpPr>
          <p:nvPr/>
        </p:nvCxnSpPr>
        <p:spPr>
          <a:xfrm rot="10800000">
            <a:off x="7637538" y="1286671"/>
            <a:ext cx="513000" cy="151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4"/>
          <p:cNvCxnSpPr>
            <a:stCxn id="222" idx="2"/>
            <a:endCxn id="220" idx="0"/>
          </p:cNvCxnSpPr>
          <p:nvPr/>
        </p:nvCxnSpPr>
        <p:spPr>
          <a:xfrm flipH="1">
            <a:off x="7169729" y="1445039"/>
            <a:ext cx="300600" cy="151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4"/>
          <p:cNvCxnSpPr>
            <a:stCxn id="222" idx="2"/>
            <a:endCxn id="223" idx="0"/>
          </p:cNvCxnSpPr>
          <p:nvPr/>
        </p:nvCxnSpPr>
        <p:spPr>
          <a:xfrm>
            <a:off x="7470329" y="1445039"/>
            <a:ext cx="513000" cy="3147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4"/>
          <p:cNvCxnSpPr>
            <a:stCxn id="227" idx="1"/>
            <a:endCxn id="223" idx="3"/>
          </p:cNvCxnSpPr>
          <p:nvPr/>
        </p:nvCxnSpPr>
        <p:spPr>
          <a:xfrm rot="10800000">
            <a:off x="8150418" y="1918269"/>
            <a:ext cx="267000" cy="378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4"/>
          <p:cNvCxnSpPr>
            <a:stCxn id="220" idx="2"/>
            <a:endCxn id="224" idx="0"/>
          </p:cNvCxnSpPr>
          <p:nvPr/>
        </p:nvCxnSpPr>
        <p:spPr>
          <a:xfrm>
            <a:off x="7169704" y="1913218"/>
            <a:ext cx="163800" cy="2013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4"/>
          <p:cNvCxnSpPr>
            <a:stCxn id="224" idx="3"/>
            <a:endCxn id="223" idx="2"/>
          </p:cNvCxnSpPr>
          <p:nvPr/>
        </p:nvCxnSpPr>
        <p:spPr>
          <a:xfrm flipH="1" rot="10800000">
            <a:off x="7500729" y="2076770"/>
            <a:ext cx="482700" cy="196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4"/>
          <p:cNvCxnSpPr>
            <a:stCxn id="221" idx="3"/>
            <a:endCxn id="224" idx="1"/>
          </p:cNvCxnSpPr>
          <p:nvPr/>
        </p:nvCxnSpPr>
        <p:spPr>
          <a:xfrm>
            <a:off x="6806072" y="2052385"/>
            <a:ext cx="360300" cy="2205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4"/>
          <p:cNvCxnSpPr>
            <a:stCxn id="225" idx="2"/>
            <a:endCxn id="221" idx="0"/>
          </p:cNvCxnSpPr>
          <p:nvPr/>
        </p:nvCxnSpPr>
        <p:spPr>
          <a:xfrm flipH="1">
            <a:off x="6638895" y="1395157"/>
            <a:ext cx="129600" cy="4989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4"/>
          <p:cNvCxnSpPr/>
          <p:nvPr/>
        </p:nvCxnSpPr>
        <p:spPr>
          <a:xfrm>
            <a:off x="6997855" y="1723775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38" name="Google Shape;2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4032" y="3462988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129" y="3690000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6222" y="2930633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9241" y="3562300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9433" y="3917013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8134" y="2880751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514" y="2606567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510" y="3600111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4"/>
          <p:cNvCxnSpPr>
            <a:stCxn id="224" idx="2"/>
            <a:endCxn id="240" idx="0"/>
          </p:cNvCxnSpPr>
          <p:nvPr/>
        </p:nvCxnSpPr>
        <p:spPr>
          <a:xfrm flipH="1">
            <a:off x="7213541" y="2431419"/>
            <a:ext cx="120000" cy="499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4"/>
          <p:cNvCxnSpPr>
            <a:stCxn id="244" idx="2"/>
            <a:endCxn id="240" idx="3"/>
          </p:cNvCxnSpPr>
          <p:nvPr/>
        </p:nvCxnSpPr>
        <p:spPr>
          <a:xfrm flipH="1">
            <a:off x="7380456" y="2923465"/>
            <a:ext cx="355500" cy="1656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4"/>
          <p:cNvCxnSpPr>
            <a:stCxn id="240" idx="2"/>
            <a:endCxn id="238" idx="0"/>
          </p:cNvCxnSpPr>
          <p:nvPr/>
        </p:nvCxnSpPr>
        <p:spPr>
          <a:xfrm>
            <a:off x="7213410" y="3247531"/>
            <a:ext cx="14100" cy="2154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4"/>
          <p:cNvCxnSpPr>
            <a:stCxn id="240" idx="2"/>
            <a:endCxn id="241" idx="0"/>
          </p:cNvCxnSpPr>
          <p:nvPr/>
        </p:nvCxnSpPr>
        <p:spPr>
          <a:xfrm>
            <a:off x="7213410" y="3247531"/>
            <a:ext cx="513000" cy="3147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4"/>
          <p:cNvCxnSpPr>
            <a:stCxn id="245" idx="1"/>
            <a:endCxn id="241" idx="3"/>
          </p:cNvCxnSpPr>
          <p:nvPr/>
        </p:nvCxnSpPr>
        <p:spPr>
          <a:xfrm rot="10800000">
            <a:off x="7893710" y="3720760"/>
            <a:ext cx="481800" cy="378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4"/>
          <p:cNvCxnSpPr>
            <a:stCxn id="238" idx="2"/>
            <a:endCxn id="242" idx="0"/>
          </p:cNvCxnSpPr>
          <p:nvPr/>
        </p:nvCxnSpPr>
        <p:spPr>
          <a:xfrm flipH="1">
            <a:off x="7076574" y="3779886"/>
            <a:ext cx="150900" cy="1371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4"/>
          <p:cNvCxnSpPr>
            <a:stCxn id="242" idx="3"/>
            <a:endCxn id="241" idx="2"/>
          </p:cNvCxnSpPr>
          <p:nvPr/>
        </p:nvCxnSpPr>
        <p:spPr>
          <a:xfrm flipH="1" rot="10800000">
            <a:off x="7243810" y="3879262"/>
            <a:ext cx="482700" cy="196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4"/>
          <p:cNvCxnSpPr>
            <a:stCxn id="243" idx="2"/>
            <a:endCxn id="242" idx="0"/>
          </p:cNvCxnSpPr>
          <p:nvPr/>
        </p:nvCxnSpPr>
        <p:spPr>
          <a:xfrm>
            <a:off x="6511576" y="3197649"/>
            <a:ext cx="564900" cy="7194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4"/>
          <p:cNvCxnSpPr>
            <a:stCxn id="243" idx="2"/>
            <a:endCxn id="239" idx="0"/>
          </p:cNvCxnSpPr>
          <p:nvPr/>
        </p:nvCxnSpPr>
        <p:spPr>
          <a:xfrm flipH="1">
            <a:off x="6162376" y="3197649"/>
            <a:ext cx="349200" cy="4923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4"/>
          <p:cNvCxnSpPr/>
          <p:nvPr/>
        </p:nvCxnSpPr>
        <p:spPr>
          <a:xfrm>
            <a:off x="6740936" y="3526267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56" name="Google Shape;25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7901" y="1320002"/>
            <a:ext cx="334377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4"/>
          <p:cNvCxnSpPr>
            <a:stCxn id="225" idx="1"/>
            <a:endCxn id="256" idx="3"/>
          </p:cNvCxnSpPr>
          <p:nvPr/>
        </p:nvCxnSpPr>
        <p:spPr>
          <a:xfrm flipH="1">
            <a:off x="6262153" y="1236708"/>
            <a:ext cx="372900" cy="2418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4"/>
          <p:cNvCxnSpPr>
            <a:stCxn id="220" idx="1"/>
            <a:endCxn id="221" idx="0"/>
          </p:cNvCxnSpPr>
          <p:nvPr/>
        </p:nvCxnSpPr>
        <p:spPr>
          <a:xfrm flipH="1">
            <a:off x="6638762" y="1754769"/>
            <a:ext cx="397500" cy="139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4"/>
          <p:cNvCxnSpPr>
            <a:stCxn id="220" idx="3"/>
            <a:endCxn id="223" idx="1"/>
          </p:cNvCxnSpPr>
          <p:nvPr/>
        </p:nvCxnSpPr>
        <p:spPr>
          <a:xfrm>
            <a:off x="7303146" y="1754769"/>
            <a:ext cx="513000" cy="1635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4"/>
          <p:cNvCxnSpPr>
            <a:stCxn id="225" idx="3"/>
            <a:endCxn id="220" idx="0"/>
          </p:cNvCxnSpPr>
          <p:nvPr/>
        </p:nvCxnSpPr>
        <p:spPr>
          <a:xfrm>
            <a:off x="6901937" y="1236708"/>
            <a:ext cx="267900" cy="3597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4"/>
          <p:cNvCxnSpPr>
            <a:stCxn id="244" idx="2"/>
            <a:endCxn id="245" idx="1"/>
          </p:cNvCxnSpPr>
          <p:nvPr/>
        </p:nvCxnSpPr>
        <p:spPr>
          <a:xfrm>
            <a:off x="7735956" y="2923465"/>
            <a:ext cx="639600" cy="835200"/>
          </a:xfrm>
          <a:prstGeom prst="straightConnector1">
            <a:avLst/>
          </a:prstGeom>
          <a:noFill/>
          <a:ln cap="flat" cmpd="sng" w="1905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/>
          <p:nvPr>
            <p:ph type="title"/>
          </p:nvPr>
        </p:nvSpPr>
        <p:spPr>
          <a:xfrm>
            <a:off x="760824" y="682300"/>
            <a:ext cx="7125875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What is Social Network Analysis?</a:t>
            </a:r>
            <a:endParaRPr sz="3600"/>
          </a:p>
        </p:txBody>
      </p:sp>
      <p:sp>
        <p:nvSpPr>
          <p:cNvPr id="267" name="Google Shape;267;p5"/>
          <p:cNvSpPr txBox="1"/>
          <p:nvPr>
            <p:ph idx="1" type="body"/>
          </p:nvPr>
        </p:nvSpPr>
        <p:spPr>
          <a:xfrm>
            <a:off x="797220" y="1396136"/>
            <a:ext cx="7772854" cy="30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of investigating social structures through the use of networks and graph theory</a:t>
            </a:r>
            <a:r>
              <a:rPr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endParaRPr baseline="30000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Hallmarks for social network analysis: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relationships between actors as well as attributes of actors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molecular rather than atomistic view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affects substantive outcomes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/>
          <p:nvPr>
            <p:ph type="title"/>
          </p:nvPr>
        </p:nvSpPr>
        <p:spPr>
          <a:xfrm>
            <a:off x="760825" y="682300"/>
            <a:ext cx="6735350" cy="6934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Why Study Social Networks?</a:t>
            </a:r>
            <a:endParaRPr sz="3600"/>
          </a:p>
        </p:txBody>
      </p:sp>
      <p:sp>
        <p:nvSpPr>
          <p:cNvPr id="274" name="Google Shape;274;p6"/>
          <p:cNvSpPr txBox="1"/>
          <p:nvPr>
            <p:ph idx="1" type="body"/>
          </p:nvPr>
        </p:nvSpPr>
        <p:spPr>
          <a:xfrm>
            <a:off x="760825" y="1375719"/>
            <a:ext cx="4907606" cy="22503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 range of applications: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Security applications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analysis applications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Internet applications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applications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6" name="Google Shape;2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812" y="1375719"/>
            <a:ext cx="2627692" cy="145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7812" y="2931080"/>
            <a:ext cx="2555119" cy="171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3861" y="3511743"/>
            <a:ext cx="12287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844" y="3375430"/>
            <a:ext cx="2924791" cy="156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 txBox="1"/>
          <p:nvPr>
            <p:ph type="title"/>
          </p:nvPr>
        </p:nvSpPr>
        <p:spPr>
          <a:xfrm>
            <a:off x="779874" y="518525"/>
            <a:ext cx="7237541" cy="653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Key Concepts and Measures in Network Analysis</a:t>
            </a:r>
            <a:endParaRPr/>
          </a:p>
        </p:txBody>
      </p:sp>
      <p:sp>
        <p:nvSpPr>
          <p:cNvPr id="285" name="Google Shape;285;p7"/>
          <p:cNvSpPr txBox="1"/>
          <p:nvPr>
            <p:ph idx="1" type="body"/>
          </p:nvPr>
        </p:nvSpPr>
        <p:spPr>
          <a:xfrm>
            <a:off x="1067733" y="1481744"/>
            <a:ext cx="3628091" cy="29434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</a:t>
            </a:r>
            <a:endParaRPr/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Connections</a:t>
            </a:r>
            <a:endParaRPr/>
          </a:p>
          <a:p>
            <a:pPr indent="-342900" lvl="1" marL="939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Homophily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39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Multiplexity</a:t>
            </a:r>
            <a:endParaRPr/>
          </a:p>
          <a:p>
            <a:pPr indent="-342900" lvl="1" marL="939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Mutuality/Reciprocity</a:t>
            </a:r>
            <a:endParaRPr/>
          </a:p>
          <a:p>
            <a:pPr indent="-342900" lvl="1" marL="939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Closure</a:t>
            </a:r>
            <a:endParaRPr/>
          </a:p>
          <a:p>
            <a:pPr indent="-342900" lvl="1" marL="939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Propinquity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7"/>
          <p:cNvSpPr txBox="1"/>
          <p:nvPr/>
        </p:nvSpPr>
        <p:spPr>
          <a:xfrm>
            <a:off x="4695824" y="1355962"/>
            <a:ext cx="3581167" cy="31950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Distributions</a:t>
            </a:r>
            <a:endParaRPr/>
          </a:p>
          <a:p>
            <a:pPr indent="-342900" lvl="1" marL="93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</a:t>
            </a:r>
            <a:endParaRPr/>
          </a:p>
          <a:p>
            <a:pPr indent="-342900" lvl="1" marL="93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Density</a:t>
            </a:r>
            <a:endParaRPr/>
          </a:p>
          <a:p>
            <a:pPr indent="-342900" lvl="1" marL="93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Distance</a:t>
            </a:r>
            <a:endParaRPr/>
          </a:p>
          <a:p>
            <a:pPr indent="-342900" lvl="1" marL="93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Centrality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Segmentation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3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Clustering</a:t>
            </a:r>
            <a:endParaRPr/>
          </a:p>
          <a:p>
            <a:pPr indent="-342900" lvl="1" marL="93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Clustering coefficient</a:t>
            </a:r>
            <a:endParaRPr/>
          </a:p>
          <a:p>
            <a:pPr indent="-342900" lvl="1" marL="93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Cohesion</a:t>
            </a:r>
            <a:endParaRPr/>
          </a:p>
          <a:p>
            <a:pPr indent="-254000" lvl="1" marL="939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2550" lvl="1" marL="768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"/>
          <p:cNvSpPr txBox="1"/>
          <p:nvPr>
            <p:ph type="title"/>
          </p:nvPr>
        </p:nvSpPr>
        <p:spPr>
          <a:xfrm>
            <a:off x="760825" y="682299"/>
            <a:ext cx="2210975" cy="5857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Size</a:t>
            </a:r>
            <a:endParaRPr sz="3600"/>
          </a:p>
        </p:txBody>
      </p:sp>
      <p:sp>
        <p:nvSpPr>
          <p:cNvPr id="293" name="Google Shape;293;p8"/>
          <p:cNvSpPr txBox="1"/>
          <p:nvPr>
            <p:ph idx="1" type="body"/>
          </p:nvPr>
        </p:nvSpPr>
        <p:spPr>
          <a:xfrm>
            <a:off x="788499" y="1274362"/>
            <a:ext cx="7488726" cy="1172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members in a given network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people in a network?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(a) has size 3 and (b) has size 7</a:t>
            </a:r>
            <a:endParaRPr/>
          </a:p>
          <a:p>
            <a:pPr indent="-196850" lvl="1" marL="882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4" name="Google Shape;2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0751" y="3894364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8397" y="2671369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5408" y="4114949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4109" y="3078687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5794" y="2975050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6474" y="4102848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8"/>
          <p:cNvCxnSpPr>
            <a:stCxn id="301" idx="6"/>
            <a:endCxn id="295" idx="1"/>
          </p:cNvCxnSpPr>
          <p:nvPr/>
        </p:nvCxnSpPr>
        <p:spPr>
          <a:xfrm flipH="1" rot="10800000">
            <a:off x="4976178" y="2829948"/>
            <a:ext cx="422100" cy="4245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8"/>
          <p:cNvCxnSpPr>
            <a:stCxn id="298" idx="1"/>
            <a:endCxn id="295" idx="3"/>
          </p:cNvCxnSpPr>
          <p:nvPr/>
        </p:nvCxnSpPr>
        <p:spPr>
          <a:xfrm rot="10800000">
            <a:off x="5732794" y="2829899"/>
            <a:ext cx="513000" cy="3036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8"/>
          <p:cNvCxnSpPr>
            <a:stCxn id="304" idx="4"/>
            <a:endCxn id="294" idx="3"/>
          </p:cNvCxnSpPr>
          <p:nvPr/>
        </p:nvCxnSpPr>
        <p:spPr>
          <a:xfrm flipH="1">
            <a:off x="4825225" y="3048136"/>
            <a:ext cx="744600" cy="10047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p8"/>
          <p:cNvCxnSpPr>
            <a:stCxn id="306" idx="0"/>
            <a:endCxn id="298" idx="2"/>
          </p:cNvCxnSpPr>
          <p:nvPr/>
        </p:nvCxnSpPr>
        <p:spPr>
          <a:xfrm rot="10800000">
            <a:off x="6379225" y="3291824"/>
            <a:ext cx="181200" cy="7677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8"/>
          <p:cNvCxnSpPr>
            <a:stCxn id="296" idx="3"/>
            <a:endCxn id="306" idx="2"/>
          </p:cNvCxnSpPr>
          <p:nvPr/>
        </p:nvCxnSpPr>
        <p:spPr>
          <a:xfrm flipH="1" rot="10800000">
            <a:off x="5519785" y="4263198"/>
            <a:ext cx="860400" cy="102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8"/>
          <p:cNvCxnSpPr>
            <a:stCxn id="294" idx="3"/>
            <a:endCxn id="309" idx="2"/>
          </p:cNvCxnSpPr>
          <p:nvPr/>
        </p:nvCxnSpPr>
        <p:spPr>
          <a:xfrm>
            <a:off x="4825128" y="4052813"/>
            <a:ext cx="336000" cy="2157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8"/>
          <p:cNvCxnSpPr>
            <a:stCxn id="301" idx="4"/>
            <a:endCxn id="294" idx="0"/>
          </p:cNvCxnSpPr>
          <p:nvPr/>
        </p:nvCxnSpPr>
        <p:spPr>
          <a:xfrm flipH="1">
            <a:off x="4658028" y="3458148"/>
            <a:ext cx="138000" cy="4362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8"/>
          <p:cNvCxnSpPr/>
          <p:nvPr/>
        </p:nvCxnSpPr>
        <p:spPr>
          <a:xfrm>
            <a:off x="5016911" y="3724203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312" name="Google Shape;3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3794" y="3432250"/>
            <a:ext cx="266884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8"/>
          <p:cNvSpPr/>
          <p:nvPr/>
        </p:nvSpPr>
        <p:spPr>
          <a:xfrm>
            <a:off x="5465875" y="3402736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8"/>
          <p:cNvCxnSpPr>
            <a:stCxn id="301" idx="6"/>
            <a:endCxn id="313" idx="1"/>
          </p:cNvCxnSpPr>
          <p:nvPr/>
        </p:nvCxnSpPr>
        <p:spPr>
          <a:xfrm>
            <a:off x="4976178" y="3254448"/>
            <a:ext cx="542400" cy="207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p8"/>
          <p:cNvCxnSpPr>
            <a:stCxn id="304" idx="4"/>
            <a:endCxn id="313" idx="0"/>
          </p:cNvCxnSpPr>
          <p:nvPr/>
        </p:nvCxnSpPr>
        <p:spPr>
          <a:xfrm>
            <a:off x="5569825" y="3048136"/>
            <a:ext cx="76200" cy="35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8"/>
          <p:cNvCxnSpPr>
            <a:stCxn id="294" idx="3"/>
            <a:endCxn id="313" idx="3"/>
          </p:cNvCxnSpPr>
          <p:nvPr/>
        </p:nvCxnSpPr>
        <p:spPr>
          <a:xfrm flipH="1" rot="10800000">
            <a:off x="4825128" y="3750413"/>
            <a:ext cx="693600" cy="30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8"/>
          <p:cNvCxnSpPr>
            <a:stCxn id="313" idx="4"/>
            <a:endCxn id="309" idx="7"/>
          </p:cNvCxnSpPr>
          <p:nvPr/>
        </p:nvCxnSpPr>
        <p:spPr>
          <a:xfrm flipH="1">
            <a:off x="5468725" y="3810136"/>
            <a:ext cx="1773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8"/>
          <p:cNvCxnSpPr>
            <a:stCxn id="313" idx="5"/>
            <a:endCxn id="306" idx="1"/>
          </p:cNvCxnSpPr>
          <p:nvPr/>
        </p:nvCxnSpPr>
        <p:spPr>
          <a:xfrm>
            <a:off x="5773410" y="3750474"/>
            <a:ext cx="659700" cy="368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8"/>
          <p:cNvCxnSpPr>
            <a:stCxn id="313" idx="6"/>
            <a:endCxn id="298" idx="2"/>
          </p:cNvCxnSpPr>
          <p:nvPr/>
        </p:nvCxnSpPr>
        <p:spPr>
          <a:xfrm flipH="1" rot="10800000">
            <a:off x="5826175" y="3292036"/>
            <a:ext cx="5532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8"/>
          <p:cNvSpPr/>
          <p:nvPr/>
        </p:nvSpPr>
        <p:spPr>
          <a:xfrm>
            <a:off x="5389675" y="2640736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/>
          <p:nvPr/>
        </p:nvSpPr>
        <p:spPr>
          <a:xfrm>
            <a:off x="6204281" y="2945536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6380275" y="4059524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4615878" y="3050748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8"/>
          <p:cNvSpPr/>
          <p:nvPr/>
        </p:nvSpPr>
        <p:spPr>
          <a:xfrm>
            <a:off x="4475275" y="3859936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5161075" y="4064942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3" name="Google Shape;3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078" y="2980281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3475" y="3283962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8"/>
          <p:cNvCxnSpPr>
            <a:stCxn id="326" idx="1"/>
            <a:endCxn id="327" idx="6"/>
          </p:cNvCxnSpPr>
          <p:nvPr/>
        </p:nvCxnSpPr>
        <p:spPr>
          <a:xfrm rot="10800000">
            <a:off x="2217727" y="3153310"/>
            <a:ext cx="507000" cy="160800"/>
          </a:xfrm>
          <a:prstGeom prst="straightConnector1">
            <a:avLst/>
          </a:prstGeom>
          <a:noFill/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8" name="Google Shape;3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1475" y="3741162"/>
            <a:ext cx="266884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8"/>
          <p:cNvSpPr/>
          <p:nvPr/>
        </p:nvSpPr>
        <p:spPr>
          <a:xfrm>
            <a:off x="1933556" y="3711648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8"/>
          <p:cNvCxnSpPr>
            <a:stCxn id="327" idx="4"/>
            <a:endCxn id="329" idx="0"/>
          </p:cNvCxnSpPr>
          <p:nvPr/>
        </p:nvCxnSpPr>
        <p:spPr>
          <a:xfrm>
            <a:off x="2037506" y="3357048"/>
            <a:ext cx="76200" cy="35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" name="Google Shape;331;p8"/>
          <p:cNvCxnSpPr>
            <a:stCxn id="329" idx="6"/>
            <a:endCxn id="326" idx="3"/>
          </p:cNvCxnSpPr>
          <p:nvPr/>
        </p:nvCxnSpPr>
        <p:spPr>
          <a:xfrm flipH="1" rot="10800000">
            <a:off x="2293856" y="3602148"/>
            <a:ext cx="430800" cy="313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7" name="Google Shape;327;p8"/>
          <p:cNvSpPr/>
          <p:nvPr/>
        </p:nvSpPr>
        <p:spPr>
          <a:xfrm>
            <a:off x="1857356" y="2949648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2671962" y="3254448"/>
            <a:ext cx="360300" cy="407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8"/>
          <p:cNvSpPr txBox="1"/>
          <p:nvPr/>
        </p:nvSpPr>
        <p:spPr>
          <a:xfrm>
            <a:off x="2258066" y="4419746"/>
            <a:ext cx="4138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8"/>
          <p:cNvSpPr txBox="1"/>
          <p:nvPr/>
        </p:nvSpPr>
        <p:spPr>
          <a:xfrm>
            <a:off x="5629647" y="4466924"/>
            <a:ext cx="4251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/>
          <p:nvPr>
            <p:ph type="title"/>
          </p:nvPr>
        </p:nvSpPr>
        <p:spPr>
          <a:xfrm>
            <a:off x="760824" y="682300"/>
            <a:ext cx="5278025" cy="746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Connections</a:t>
            </a:r>
            <a:endParaRPr/>
          </a:p>
        </p:txBody>
      </p:sp>
      <p:sp>
        <p:nvSpPr>
          <p:cNvPr id="339" name="Google Shape;339;p14"/>
          <p:cNvSpPr txBox="1"/>
          <p:nvPr>
            <p:ph idx="1" type="body"/>
          </p:nvPr>
        </p:nvSpPr>
        <p:spPr>
          <a:xfrm>
            <a:off x="808490" y="1276636"/>
            <a:ext cx="7411585" cy="2549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Homophily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Multiplexity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Mutuality/Reciprocity</a:t>
            </a:r>
            <a:endParaRPr/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Closure</a:t>
            </a:r>
            <a:endParaRPr/>
          </a:p>
          <a:p>
            <a:pPr indent="-3429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Propinquity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