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Nunito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1" roundtripDataSignature="AMtx7mjZxX39BUSGwVhz3WYxdEPC2Lju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Nunito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font" Target="fonts/Roboto-regular.fntdata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Roboto-italic.fntdata"/><Relationship Id="rId10" Type="http://schemas.openxmlformats.org/officeDocument/2006/relationships/slide" Target="slides/slide5.xml"/><Relationship Id="rId54" Type="http://schemas.openxmlformats.org/officeDocument/2006/relationships/font" Target="fonts/Roboto-bold.fntdata"/><Relationship Id="rId13" Type="http://schemas.openxmlformats.org/officeDocument/2006/relationships/slide" Target="slides/slide8.xml"/><Relationship Id="rId57" Type="http://schemas.openxmlformats.org/officeDocument/2006/relationships/font" Target="fonts/Nunito-regular.fntdata"/><Relationship Id="rId12" Type="http://schemas.openxmlformats.org/officeDocument/2006/relationships/slide" Target="slides/slide7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59" Type="http://schemas.openxmlformats.org/officeDocument/2006/relationships/font" Target="fonts/Nunito-italic.fntdata"/><Relationship Id="rId14" Type="http://schemas.openxmlformats.org/officeDocument/2006/relationships/slide" Target="slides/slide9.xml"/><Relationship Id="rId58" Type="http://schemas.openxmlformats.org/officeDocument/2006/relationships/font" Target="fonts/Nunit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ieeexplore.ieee.org/stamp/stamp.jsp?tp=&amp;arnumber=9146824" TargetMode="External"/><Relationship Id="rId3" Type="http://schemas.openxmlformats.org/officeDocument/2006/relationships/hyperlink" Target="http://www.vldb.org/pvldb/vol10/p949-huang.pdf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https://www.nature.com/articles/s41467-019-10548-8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https://www.nature.com/articles/s41467-019-10548-8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https://www.pnas.org/content/114/16/4165/tab-figures-data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https://www.pnas.org/content/114/16/4165/tab-figures-data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cfc6557d2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g9cfc6557d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https://faculty.ucr.edu/~hanneman/nettext/C11_Cliques.html#subgraph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9cfc6557d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9cfc6557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Effective Community Search over Large Spatial Graphs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http://www.vldb.org/pvldb/vol10/p709-fang.pdf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cfc6557d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g9cfc6557d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9cfc6557d2_0_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9cfc6557d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Effective Community Search over Large Spatial Graphs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http://www.vldb.org/pvldb/vol10/p709-fang.pdf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cfc6557d2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g9cfc6557d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cfc6557d2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9cfc6557d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Clique (graph theory) </a:t>
            </a:r>
            <a:r>
              <a:rPr lang="en-US"/>
              <a:t>https://en.wikipedia.org/wiki/Clique_(graph_theory)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9cfc6557d2_0_1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9cfc6557d2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Clique (graph theory) https://en.wikipedia.org/wiki/Clique_(graph_theory)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cfc6557d2_0_1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9cfc6557d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cfc6557d2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g9cfc6557d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9cfc6557d2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g9cfc6557d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9cfc6557d2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g9cfc6557d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9cfc6557d2_0_1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9cfc6557d2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9d3896c88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8" name="Google Shape;438;g9d3896c8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K-plex : </a:t>
            </a:r>
            <a:r>
              <a:rPr lang="en-US"/>
              <a:t>https://www.youtube.com/watch?v=V2CgqTLWxvY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9cfc6557d2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g9cfc6557d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https://www.researchgate.net/publication/331396051_Teachers'_Beliefs_and_Strategies_when_Teaching_Reading_in_Multilingual_Settings_Case_Studies_in_German_Swedish_and_Chilean_Grade_4_Classrooms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9cfc6557d2_0_1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g9cfc6557d2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9d3896c88a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1" name="Google Shape;461;g9d3896c8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9cfc6557d2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g9cfc6557d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9cfc6557d2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g9cfc6557d2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Truly Scalable K-Truss and Max-Truss Algorithms for Community Detection in Graphs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https://ieeexplore.ieee.org/stamp/stamp.jsp?tp=&amp;arnumber=9146824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 Huang, Laks V.S. Lakshmanan.</a:t>
            </a: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“Attribute-Driven Community Search”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VLDB 2017. </a:t>
            </a:r>
            <a:r>
              <a:rPr lang="en-US" sz="1200" u="sng">
                <a:solidFill>
                  <a:srgbClr val="0097A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http://www.vldb.org/pvldb/vol10/p949-huang.pdf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9cfc6557d2_0_1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9cfc6557d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Truly Scalable K-Truss and Max-Truss Algorithms for Community Detection in Graphs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https://ieeexplore.ieee.org/stamp/stamp.jsp?tp=&amp;arnumber=9146824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9d40cec26e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g9d40cec2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F1F1F1"/>
                </a:solidFill>
                <a:highlight>
                  <a:srgbClr val="323639"/>
                </a:highlight>
                <a:latin typeface="Roboto"/>
                <a:ea typeface="Roboto"/>
                <a:cs typeface="Roboto"/>
                <a:sym typeface="Roboto"/>
              </a:rPr>
              <a:t>Trusses: Cohesive Subgraphs for Social Network Analysis</a:t>
            </a:r>
            <a:endParaRPr sz="1050">
              <a:solidFill>
                <a:srgbClr val="F1F1F1"/>
              </a:solidFill>
              <a:highlight>
                <a:srgbClr val="32363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http://sariyuce.com/sem/NSATR08.pdf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9d40cec26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9d40cec2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050">
                <a:solidFill>
                  <a:srgbClr val="F1F1F1"/>
                </a:solidFill>
                <a:highlight>
                  <a:srgbClr val="323639"/>
                </a:highlight>
                <a:latin typeface="Roboto"/>
                <a:ea typeface="Roboto"/>
                <a:cs typeface="Roboto"/>
                <a:sym typeface="Roboto"/>
              </a:rPr>
              <a:t>Trusses: Cohesive Subgraphs for Social Network Analysis</a:t>
            </a:r>
            <a:endParaRPr sz="1050">
              <a:solidFill>
                <a:srgbClr val="F1F1F1"/>
              </a:solidFill>
              <a:highlight>
                <a:srgbClr val="323639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http://sariyuce.com/sem/NSATR08.pdf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1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1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31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31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1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1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1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31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1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31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31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31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31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31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40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12" name="Google Shape;112;p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0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6" name="Google Shape;116;p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40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0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40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4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4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3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7" name="Google Shape;47;p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3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51" name="Google Shape;51;p3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34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6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7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7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7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7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7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7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7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90" name="Google Shape;90;p3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7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8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8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8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9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sariyuce.com/sem/NSATR08.pdf" TargetMode="External"/><Relationship Id="rId4" Type="http://schemas.openxmlformats.org/officeDocument/2006/relationships/hyperlink" Target="https://ieeexplore.ieee.org/stamp/stamp.jsp?tp=&amp;arnumber=9146824" TargetMode="External"/><Relationship Id="rId9" Type="http://schemas.openxmlformats.org/officeDocument/2006/relationships/hyperlink" Target="https://www.youtube.com/watch?v=V2CgqTLWxvY" TargetMode="External"/><Relationship Id="rId5" Type="http://schemas.openxmlformats.org/officeDocument/2006/relationships/hyperlink" Target="http://www.vldb.org/pvldb/vol10/p949-huang.pdf" TargetMode="External"/><Relationship Id="rId6" Type="http://schemas.openxmlformats.org/officeDocument/2006/relationships/hyperlink" Target="https://en.wikipedia.org/wiki/Clique_(graph_theory)" TargetMode="External"/><Relationship Id="rId7" Type="http://schemas.openxmlformats.org/officeDocument/2006/relationships/hyperlink" Target="http://www.vldb.org/pvldb/vol10/p709-fang.pdf" TargetMode="External"/><Relationship Id="rId8" Type="http://schemas.openxmlformats.org/officeDocument/2006/relationships/hyperlink" Target="https://faculty.ucr.edu/~hanneman/nettext/C11_Cliques.html#subgraph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558400" y="1106925"/>
            <a:ext cx="816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CS 43118 &amp; CS 53118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ST: Graph and Social Network Analysis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471639" y="2292621"/>
            <a:ext cx="8133346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6: Properties of Social Network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/>
          <p:nvPr>
            <p:ph type="title"/>
          </p:nvPr>
        </p:nvSpPr>
        <p:spPr>
          <a:xfrm>
            <a:off x="819149" y="559850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Actor Level</a:t>
            </a:r>
            <a:endParaRPr sz="3600"/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819149" y="1335459"/>
            <a:ext cx="7571585" cy="10143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 analyses, are most commonly used in the fields of psychology or social psychology, ethnographic kinship analysis or other genealogical studies of relationships between individuals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203" y="2647507"/>
            <a:ext cx="3574603" cy="179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7628" y="2782835"/>
            <a:ext cx="2835239" cy="1760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>
            <p:ph idx="1" type="body"/>
          </p:nvPr>
        </p:nvSpPr>
        <p:spPr>
          <a:xfrm>
            <a:off x="768381" y="1395557"/>
            <a:ext cx="5284529" cy="30063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 dyad is a social relationship between two individuals.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research on dyads may concentrate on structure of the relationship (e.g. multiplexity, strength), social equality, and tendencies toward reciprocity/mutuality.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6" name="Google Shape;206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11"/>
          <p:cNvSpPr txBox="1"/>
          <p:nvPr>
            <p:ph type="title"/>
          </p:nvPr>
        </p:nvSpPr>
        <p:spPr>
          <a:xfrm>
            <a:off x="799485" y="530357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Dyadic Level</a:t>
            </a:r>
            <a:endParaRPr sz="3600"/>
          </a:p>
        </p:txBody>
      </p:sp>
      <p:pic>
        <p:nvPicPr>
          <p:cNvPr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6580" y="467116"/>
            <a:ext cx="2715218" cy="1856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2910" y="2387239"/>
            <a:ext cx="2545457" cy="2256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Triadic Level</a:t>
            </a:r>
            <a:endParaRPr baseline="30000" sz="3600"/>
          </a:p>
        </p:txBody>
      </p:sp>
      <p:sp>
        <p:nvSpPr>
          <p:cNvPr id="215" name="Google Shape;215;p12"/>
          <p:cNvSpPr txBox="1"/>
          <p:nvPr>
            <p:ph idx="1" type="body"/>
          </p:nvPr>
        </p:nvSpPr>
        <p:spPr>
          <a:xfrm>
            <a:off x="935535" y="1370429"/>
            <a:ext cx="7687470" cy="24436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Three individuals, one more individual added  to a dyad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at this level may concentrate on factors such as balance and transitivity, as well as social equality and tendencies toward reciprocity/mutuality</a:t>
            </a:r>
            <a:endParaRPr/>
          </a:p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7278" y="2542498"/>
            <a:ext cx="3545515" cy="22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/>
          <p:nvPr/>
        </p:nvSpPr>
        <p:spPr>
          <a:xfrm>
            <a:off x="2679722" y="3772172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9" name="Google Shape;219;p12"/>
          <p:cNvCxnSpPr>
            <a:stCxn id="220" idx="5"/>
            <a:endCxn id="218" idx="1"/>
          </p:cNvCxnSpPr>
          <p:nvPr/>
        </p:nvCxnSpPr>
        <p:spPr>
          <a:xfrm>
            <a:off x="2481668" y="3412622"/>
            <a:ext cx="230700" cy="3936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12"/>
          <p:cNvSpPr/>
          <p:nvPr/>
        </p:nvSpPr>
        <p:spPr>
          <a:xfrm>
            <a:off x="2290697" y="3213348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2014551" y="3772172"/>
            <a:ext cx="223736" cy="233464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2" name="Google Shape;222;p12"/>
          <p:cNvCxnSpPr>
            <a:stCxn id="220" idx="3"/>
            <a:endCxn id="221" idx="0"/>
          </p:cNvCxnSpPr>
          <p:nvPr/>
        </p:nvCxnSpPr>
        <p:spPr>
          <a:xfrm flipH="1">
            <a:off x="2126362" y="3412622"/>
            <a:ext cx="197100" cy="3594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12"/>
          <p:cNvCxnSpPr>
            <a:stCxn id="221" idx="6"/>
            <a:endCxn id="218" idx="2"/>
          </p:cNvCxnSpPr>
          <p:nvPr/>
        </p:nvCxnSpPr>
        <p:spPr>
          <a:xfrm>
            <a:off x="2238287" y="3888904"/>
            <a:ext cx="4413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12"/>
          <p:cNvSpPr txBox="1"/>
          <p:nvPr/>
        </p:nvSpPr>
        <p:spPr>
          <a:xfrm>
            <a:off x="2076193" y="4131722"/>
            <a:ext cx="6527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triad</a:t>
            </a:r>
            <a:endParaRPr b="0" i="0" sz="20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0360" y="2707781"/>
            <a:ext cx="4356469" cy="222948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 txBox="1"/>
          <p:nvPr>
            <p:ph type="title"/>
          </p:nvPr>
        </p:nvSpPr>
        <p:spPr>
          <a:xfrm>
            <a:off x="819150" y="400362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Triadic Level</a:t>
            </a:r>
            <a:endParaRPr baseline="30000" sz="3600"/>
          </a:p>
        </p:txBody>
      </p:sp>
      <p:sp>
        <p:nvSpPr>
          <p:cNvPr id="231" name="Google Shape;231;p13"/>
          <p:cNvSpPr txBox="1"/>
          <p:nvPr>
            <p:ph idx="1" type="body"/>
          </p:nvPr>
        </p:nvSpPr>
        <p:spPr>
          <a:xfrm>
            <a:off x="1010878" y="1112897"/>
            <a:ext cx="7272800" cy="1896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Triads are key to social dynamics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discord in a rivalrous love triangle is an example of an unbalanced triad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dynamics of social friendships in society has been modeled by balancing triads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Google Shape;232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4051266" y="2775097"/>
            <a:ext cx="1617328" cy="654850"/>
          </a:xfrm>
          <a:custGeom>
            <a:rect b="b" l="l" r="r" t="t"/>
            <a:pathLst>
              <a:path extrusionOk="0" h="654850" w="1617328">
                <a:moveTo>
                  <a:pt x="414876" y="16897"/>
                </a:moveTo>
                <a:cubicBezTo>
                  <a:pt x="307404" y="-4598"/>
                  <a:pt x="319736" y="-6644"/>
                  <a:pt x="149062" y="16897"/>
                </a:cubicBezTo>
                <a:cubicBezTo>
                  <a:pt x="115754" y="21491"/>
                  <a:pt x="85267" y="38162"/>
                  <a:pt x="53369" y="48794"/>
                </a:cubicBezTo>
                <a:lnTo>
                  <a:pt x="21471" y="59427"/>
                </a:lnTo>
                <a:cubicBezTo>
                  <a:pt x="14383" y="80692"/>
                  <a:pt x="-2024" y="100918"/>
                  <a:pt x="206" y="123222"/>
                </a:cubicBezTo>
                <a:cubicBezTo>
                  <a:pt x="3750" y="158664"/>
                  <a:pt x="4275" y="194539"/>
                  <a:pt x="10839" y="229548"/>
                </a:cubicBezTo>
                <a:cubicBezTo>
                  <a:pt x="27297" y="317324"/>
                  <a:pt x="24714" y="267932"/>
                  <a:pt x="53369" y="325241"/>
                </a:cubicBezTo>
                <a:cubicBezTo>
                  <a:pt x="58381" y="335266"/>
                  <a:pt x="59587" y="346837"/>
                  <a:pt x="64002" y="357139"/>
                </a:cubicBezTo>
                <a:cubicBezTo>
                  <a:pt x="80190" y="394911"/>
                  <a:pt x="85176" y="399532"/>
                  <a:pt x="106532" y="431567"/>
                </a:cubicBezTo>
                <a:cubicBezTo>
                  <a:pt x="128660" y="520084"/>
                  <a:pt x="101715" y="432565"/>
                  <a:pt x="138430" y="505994"/>
                </a:cubicBezTo>
                <a:cubicBezTo>
                  <a:pt x="143442" y="516018"/>
                  <a:pt x="142061" y="529140"/>
                  <a:pt x="149062" y="537892"/>
                </a:cubicBezTo>
                <a:cubicBezTo>
                  <a:pt x="157045" y="547871"/>
                  <a:pt x="171143" y="550976"/>
                  <a:pt x="180960" y="559157"/>
                </a:cubicBezTo>
                <a:cubicBezTo>
                  <a:pt x="234057" y="603405"/>
                  <a:pt x="188697" y="583002"/>
                  <a:pt x="244755" y="601687"/>
                </a:cubicBezTo>
                <a:cubicBezTo>
                  <a:pt x="281870" y="638804"/>
                  <a:pt x="256510" y="619783"/>
                  <a:pt x="329816" y="644218"/>
                </a:cubicBezTo>
                <a:lnTo>
                  <a:pt x="361713" y="654850"/>
                </a:lnTo>
                <a:cubicBezTo>
                  <a:pt x="450318" y="651306"/>
                  <a:pt x="539077" y="650536"/>
                  <a:pt x="627527" y="644218"/>
                </a:cubicBezTo>
                <a:cubicBezTo>
                  <a:pt x="638706" y="643419"/>
                  <a:pt x="649400" y="638597"/>
                  <a:pt x="659425" y="633585"/>
                </a:cubicBezTo>
                <a:cubicBezTo>
                  <a:pt x="670855" y="627870"/>
                  <a:pt x="679893" y="618035"/>
                  <a:pt x="691323" y="612320"/>
                </a:cubicBezTo>
                <a:cubicBezTo>
                  <a:pt x="739275" y="588343"/>
                  <a:pt x="709411" y="618510"/>
                  <a:pt x="755118" y="580422"/>
                </a:cubicBezTo>
                <a:cubicBezTo>
                  <a:pt x="766670" y="570796"/>
                  <a:pt x="775464" y="558151"/>
                  <a:pt x="787016" y="548525"/>
                </a:cubicBezTo>
                <a:cubicBezTo>
                  <a:pt x="796833" y="540344"/>
                  <a:pt x="809296" y="535675"/>
                  <a:pt x="818913" y="527260"/>
                </a:cubicBezTo>
                <a:cubicBezTo>
                  <a:pt x="933947" y="426604"/>
                  <a:pt x="817618" y="508253"/>
                  <a:pt x="914606" y="452832"/>
                </a:cubicBezTo>
                <a:cubicBezTo>
                  <a:pt x="925701" y="446492"/>
                  <a:pt x="934758" y="436601"/>
                  <a:pt x="946504" y="431567"/>
                </a:cubicBezTo>
                <a:cubicBezTo>
                  <a:pt x="959935" y="425811"/>
                  <a:pt x="974983" y="424949"/>
                  <a:pt x="989034" y="420934"/>
                </a:cubicBezTo>
                <a:cubicBezTo>
                  <a:pt x="1014698" y="413601"/>
                  <a:pt x="1036262" y="402691"/>
                  <a:pt x="1063462" y="399669"/>
                </a:cubicBezTo>
                <a:cubicBezTo>
                  <a:pt x="1112903" y="394176"/>
                  <a:pt x="1162699" y="392580"/>
                  <a:pt x="1212318" y="389036"/>
                </a:cubicBezTo>
                <a:cubicBezTo>
                  <a:pt x="1233583" y="385492"/>
                  <a:pt x="1254662" y="380549"/>
                  <a:pt x="1276113" y="378404"/>
                </a:cubicBezTo>
                <a:cubicBezTo>
                  <a:pt x="1325611" y="373454"/>
                  <a:pt x="1375565" y="373583"/>
                  <a:pt x="1424969" y="367771"/>
                </a:cubicBezTo>
                <a:cubicBezTo>
                  <a:pt x="1436100" y="366461"/>
                  <a:pt x="1446090" y="360218"/>
                  <a:pt x="1456867" y="357139"/>
                </a:cubicBezTo>
                <a:cubicBezTo>
                  <a:pt x="1470918" y="353125"/>
                  <a:pt x="1485220" y="350050"/>
                  <a:pt x="1499397" y="346506"/>
                </a:cubicBezTo>
                <a:lnTo>
                  <a:pt x="1563192" y="303976"/>
                </a:lnTo>
                <a:lnTo>
                  <a:pt x="1595090" y="282711"/>
                </a:lnTo>
                <a:cubicBezTo>
                  <a:pt x="1602178" y="272078"/>
                  <a:pt x="1614770" y="263493"/>
                  <a:pt x="1616355" y="250813"/>
                </a:cubicBezTo>
                <a:cubicBezTo>
                  <a:pt x="1620974" y="213866"/>
                  <a:pt x="1608952" y="195981"/>
                  <a:pt x="1584457" y="176385"/>
                </a:cubicBezTo>
                <a:cubicBezTo>
                  <a:pt x="1574479" y="168402"/>
                  <a:pt x="1562377" y="163301"/>
                  <a:pt x="1552560" y="155120"/>
                </a:cubicBezTo>
                <a:cubicBezTo>
                  <a:pt x="1541008" y="145494"/>
                  <a:pt x="1532214" y="132848"/>
                  <a:pt x="1520662" y="123222"/>
                </a:cubicBezTo>
                <a:cubicBezTo>
                  <a:pt x="1493180" y="100321"/>
                  <a:pt x="1488835" y="101981"/>
                  <a:pt x="1456867" y="91325"/>
                </a:cubicBezTo>
                <a:cubicBezTo>
                  <a:pt x="1406261" y="57588"/>
                  <a:pt x="1444855" y="78152"/>
                  <a:pt x="1382439" y="59427"/>
                </a:cubicBezTo>
                <a:cubicBezTo>
                  <a:pt x="1375456" y="57332"/>
                  <a:pt x="1294314" y="28089"/>
                  <a:pt x="1276113" y="27529"/>
                </a:cubicBezTo>
                <a:cubicBezTo>
                  <a:pt x="1059991" y="20879"/>
                  <a:pt x="843722" y="20441"/>
                  <a:pt x="627527" y="16897"/>
                </a:cubicBezTo>
                <a:cubicBezTo>
                  <a:pt x="490317" y="-5972"/>
                  <a:pt x="585290" y="6264"/>
                  <a:pt x="340448" y="6264"/>
                </a:cubicBezTo>
              </a:path>
            </a:pathLst>
          </a:custGeom>
          <a:noFill/>
          <a:ln cap="flat" cmpd="sng" w="28575">
            <a:solidFill>
              <a:srgbClr val="D6513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Subset Level</a:t>
            </a:r>
            <a:endParaRPr sz="3600"/>
          </a:p>
        </p:txBody>
      </p:sp>
      <p:sp>
        <p:nvSpPr>
          <p:cNvPr id="239" name="Google Shape;239;p14"/>
          <p:cNvSpPr txBox="1"/>
          <p:nvPr>
            <p:ph idx="1" type="body"/>
          </p:nvPr>
        </p:nvSpPr>
        <p:spPr>
          <a:xfrm>
            <a:off x="819150" y="1364586"/>
            <a:ext cx="3582729" cy="29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 called subgroup analysis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Subset levels of network research problems begin at the micro-level, but may cross over into the meso-level of analysis</a:t>
            </a:r>
            <a:endParaRPr/>
          </a:p>
        </p:txBody>
      </p:sp>
      <p:sp>
        <p:nvSpPr>
          <p:cNvPr id="240" name="Google Shape;240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3644" y="907404"/>
            <a:ext cx="3901440" cy="363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Subset Level</a:t>
            </a:r>
            <a:endParaRPr sz="3600"/>
          </a:p>
        </p:txBody>
      </p:sp>
      <p:sp>
        <p:nvSpPr>
          <p:cNvPr id="247" name="Google Shape;247;p15"/>
          <p:cNvSpPr txBox="1"/>
          <p:nvPr>
            <p:ph idx="1" type="body"/>
          </p:nvPr>
        </p:nvSpPr>
        <p:spPr>
          <a:xfrm>
            <a:off x="819150" y="1364586"/>
            <a:ext cx="7262167" cy="18039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Examine and evaluate the social environment in a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such as connectedness, reciprocity, transitivity, or hierarchy, etc.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Subset level research may focus on distance and reachability, cliques, cohesive subgroups, or other group actions or behavior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 txBox="1"/>
          <p:nvPr>
            <p:ph type="title"/>
          </p:nvPr>
        </p:nvSpPr>
        <p:spPr>
          <a:xfrm>
            <a:off x="819150" y="589346"/>
            <a:ext cx="4126476" cy="83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Meso Level</a:t>
            </a:r>
            <a:endParaRPr baseline="30000" sz="3600"/>
          </a:p>
        </p:txBody>
      </p:sp>
      <p:sp>
        <p:nvSpPr>
          <p:cNvPr id="254" name="Google Shape;254;p16"/>
          <p:cNvSpPr txBox="1"/>
          <p:nvPr>
            <p:ph idx="1" type="body"/>
          </p:nvPr>
        </p:nvSpPr>
        <p:spPr>
          <a:xfrm>
            <a:off x="956800" y="1425677"/>
            <a:ext cx="7518605" cy="2901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general, meso-level theories begin with a population size that falls between the micro- and macro-levels.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However, meso-level may also refer to analyses that are specifically designed to reveal connections between micro- and macro-levels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Meso-level networks are low density and may exhibit causal processes distinct from interpersonal micro-level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Organizations</a:t>
            </a:r>
            <a:endParaRPr baseline="30000" sz="3600"/>
          </a:p>
        </p:txBody>
      </p:sp>
      <p:sp>
        <p:nvSpPr>
          <p:cNvPr id="261" name="Google Shape;261;p17"/>
          <p:cNvSpPr txBox="1"/>
          <p:nvPr>
            <p:ph idx="1" type="body"/>
          </p:nvPr>
        </p:nvSpPr>
        <p:spPr>
          <a:xfrm>
            <a:off x="809317" y="1302087"/>
            <a:ext cx="7581417" cy="188767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 organizations are social groups that distribute tasks for a collective goal.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research on organizations may focus on either intra-organizational or inter-organizational ties in terms of formal or informal relationships.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9057" y="2746388"/>
            <a:ext cx="4336027" cy="215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8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Organizations</a:t>
            </a:r>
            <a:endParaRPr baseline="30000" sz="3600"/>
          </a:p>
        </p:txBody>
      </p:sp>
      <p:sp>
        <p:nvSpPr>
          <p:cNvPr id="269" name="Google Shape;269;p18"/>
          <p:cNvSpPr txBox="1"/>
          <p:nvPr>
            <p:ph idx="1" type="body"/>
          </p:nvPr>
        </p:nvSpPr>
        <p:spPr>
          <a:xfrm>
            <a:off x="809317" y="1376518"/>
            <a:ext cx="7581417" cy="12049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Intra-organizational networks themselves often contain multiple levels of analysis, especially in larger organizations with multiple branches, franchises or semi-autonomous departments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1304" y="2475966"/>
            <a:ext cx="5812536" cy="217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Organizations</a:t>
            </a:r>
            <a:endParaRPr baseline="30000" sz="3600"/>
          </a:p>
        </p:txBody>
      </p:sp>
      <p:sp>
        <p:nvSpPr>
          <p:cNvPr id="277" name="Google Shape;277;p19"/>
          <p:cNvSpPr txBox="1"/>
          <p:nvPr>
            <p:ph idx="1" type="body"/>
          </p:nvPr>
        </p:nvSpPr>
        <p:spPr>
          <a:xfrm>
            <a:off x="809317" y="1376518"/>
            <a:ext cx="7581417" cy="2593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these cases, research is often conducted at a work group level and organization level, focusing on the interplay between the two structures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Experiments with networked groups online have documented ways to optimize group-level coordination through diverse interventions, including the addition of autonomous agents to the groups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691997" y="633138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In this chapter, we will</a:t>
            </a:r>
            <a:endParaRPr sz="3600"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839588" y="1385720"/>
            <a:ext cx="7031973" cy="2955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different level of social network analysis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some important structures in social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/>
          <p:nvPr>
            <p:ph type="title"/>
          </p:nvPr>
        </p:nvSpPr>
        <p:spPr>
          <a:xfrm>
            <a:off x="734477" y="492314"/>
            <a:ext cx="7976903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Scale-free Networks</a:t>
            </a:r>
            <a:endParaRPr baseline="30000" sz="3600"/>
          </a:p>
        </p:txBody>
      </p:sp>
      <p:sp>
        <p:nvSpPr>
          <p:cNvPr id="284" name="Google Shape;284;p22"/>
          <p:cNvSpPr txBox="1"/>
          <p:nvPr>
            <p:ph idx="1" type="body"/>
          </p:nvPr>
        </p:nvSpPr>
        <p:spPr>
          <a:xfrm>
            <a:off x="806300" y="1187230"/>
            <a:ext cx="7584300" cy="1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 scale-free network is a network whose degree distribution follows a power law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highest-degree nodes are often called "hubs", and may serve specific purposes in their networks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6" name="Google Shape;28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5525" y="2722474"/>
            <a:ext cx="4605728" cy="217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2"/>
          <p:cNvSpPr txBox="1"/>
          <p:nvPr/>
        </p:nvSpPr>
        <p:spPr>
          <a:xfrm>
            <a:off x="6571250" y="2933050"/>
            <a:ext cx="735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Times New Roman"/>
                <a:ea typeface="Times New Roman"/>
                <a:cs typeface="Times New Roman"/>
                <a:sym typeface="Times New Roman"/>
              </a:rPr>
              <a:t>hubs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22"/>
          <p:cNvCxnSpPr>
            <a:endCxn id="287" idx="1"/>
          </p:cNvCxnSpPr>
          <p:nvPr/>
        </p:nvCxnSpPr>
        <p:spPr>
          <a:xfrm>
            <a:off x="5150150" y="3051850"/>
            <a:ext cx="1421100" cy="78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22"/>
          <p:cNvCxnSpPr>
            <a:endCxn id="287" idx="1"/>
          </p:cNvCxnSpPr>
          <p:nvPr/>
        </p:nvCxnSpPr>
        <p:spPr>
          <a:xfrm flipH="1" rot="10800000">
            <a:off x="5632250" y="3129850"/>
            <a:ext cx="939000" cy="45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3"/>
          <p:cNvSpPr txBox="1"/>
          <p:nvPr>
            <p:ph type="title"/>
          </p:nvPr>
        </p:nvSpPr>
        <p:spPr>
          <a:xfrm>
            <a:off x="734477" y="492314"/>
            <a:ext cx="7976903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Scale-free Networks</a:t>
            </a:r>
            <a:endParaRPr baseline="30000" sz="3600"/>
          </a:p>
        </p:txBody>
      </p:sp>
      <p:sp>
        <p:nvSpPr>
          <p:cNvPr id="295" name="Google Shape;295;p23"/>
          <p:cNvSpPr txBox="1"/>
          <p:nvPr>
            <p:ph idx="1" type="body"/>
          </p:nvPr>
        </p:nvSpPr>
        <p:spPr>
          <a:xfrm>
            <a:off x="779850" y="1083750"/>
            <a:ext cx="75843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haracteristic in a scale-free network is the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 commonness of vertices with a degree that greatly exceeds the average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clustering coefficient distribution, which decreases as the node degree increases and also follows a power law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Google Shape;296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7" name="Google Shape;29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150" y="2870275"/>
            <a:ext cx="4292099" cy="2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"/>
          <p:cNvSpPr txBox="1"/>
          <p:nvPr>
            <p:ph type="title"/>
          </p:nvPr>
        </p:nvSpPr>
        <p:spPr>
          <a:xfrm>
            <a:off x="734477" y="492314"/>
            <a:ext cx="7976903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Macro Level</a:t>
            </a:r>
            <a:endParaRPr baseline="30000" sz="3600"/>
          </a:p>
        </p:txBody>
      </p:sp>
      <p:sp>
        <p:nvSpPr>
          <p:cNvPr id="303" name="Google Shape;303;p24"/>
          <p:cNvSpPr txBox="1"/>
          <p:nvPr>
            <p:ph idx="1" type="body"/>
          </p:nvPr>
        </p:nvSpPr>
        <p:spPr>
          <a:xfrm>
            <a:off x="840250" y="1240025"/>
            <a:ext cx="41235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Rather than tracing interpersonal interactions, macro-level analyses generally trace the outcomes of interactions, such as economic or other resource transfer interactions over a large population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3750" y="1240025"/>
            <a:ext cx="3735800" cy="295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 txBox="1"/>
          <p:nvPr>
            <p:ph idx="1" type="body"/>
          </p:nvPr>
        </p:nvSpPr>
        <p:spPr>
          <a:xfrm>
            <a:off x="1100675" y="1356850"/>
            <a:ext cx="71082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Large-scale network is a term somewhat synonymous with "macro-level" as used, primarily, in social and behavioral sciences, in economics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level of analysis is to understand relationship between large communities or organizations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25"/>
          <p:cNvSpPr txBox="1"/>
          <p:nvPr/>
        </p:nvSpPr>
        <p:spPr>
          <a:xfrm>
            <a:off x="719250" y="600468"/>
            <a:ext cx="7976903" cy="7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Large-Scale Networks</a:t>
            </a:r>
            <a:endParaRPr b="0" baseline="3000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"/>
          <p:cNvSpPr txBox="1"/>
          <p:nvPr>
            <p:ph type="title"/>
          </p:nvPr>
        </p:nvSpPr>
        <p:spPr>
          <a:xfrm>
            <a:off x="819149" y="559850"/>
            <a:ext cx="6663199" cy="7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Complex Networks</a:t>
            </a:r>
            <a:endParaRPr sz="3600"/>
          </a:p>
        </p:txBody>
      </p:sp>
      <p:sp>
        <p:nvSpPr>
          <p:cNvPr id="318" name="Google Shape;318;p26"/>
          <p:cNvSpPr txBox="1"/>
          <p:nvPr>
            <p:ph idx="1" type="body"/>
          </p:nvPr>
        </p:nvSpPr>
        <p:spPr>
          <a:xfrm>
            <a:off x="819150" y="1285375"/>
            <a:ext cx="7505700" cy="3105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larger social networks display features of social complexity, which involves substantial non-trivial features of network topology, with patterns of complex connections between elements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9" name="Google Shape;319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722" y="2571750"/>
            <a:ext cx="2650128" cy="197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900" y="2322025"/>
            <a:ext cx="3278749" cy="24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7"/>
          <p:cNvSpPr txBox="1"/>
          <p:nvPr>
            <p:ph type="title"/>
          </p:nvPr>
        </p:nvSpPr>
        <p:spPr>
          <a:xfrm>
            <a:off x="819149" y="559850"/>
            <a:ext cx="6663199" cy="7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Complex Networks</a:t>
            </a:r>
            <a:endParaRPr sz="3600"/>
          </a:p>
        </p:txBody>
      </p:sp>
      <p:sp>
        <p:nvSpPr>
          <p:cNvPr id="327" name="Google Shape;327;p27"/>
          <p:cNvSpPr txBox="1"/>
          <p:nvPr>
            <p:ph idx="1" type="body"/>
          </p:nvPr>
        </p:nvSpPr>
        <p:spPr>
          <a:xfrm>
            <a:off x="819150" y="1285375"/>
            <a:ext cx="7505700" cy="3105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Such complex network features include a heavy tail in the degree distribution, a high clustering coefficient, assortativity or dis-assortativity among vertices, community structure , and hierarchical structure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cfc6557d2_0_8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Structures in Social Networks</a:t>
            </a:r>
            <a:endParaRPr sz="3600"/>
          </a:p>
        </p:txBody>
      </p:sp>
      <p:sp>
        <p:nvSpPr>
          <p:cNvPr id="334" name="Google Shape;334;g9cfc6557d2_0_8"/>
          <p:cNvSpPr txBox="1"/>
          <p:nvPr>
            <p:ph idx="1" type="body"/>
          </p:nvPr>
        </p:nvSpPr>
        <p:spPr>
          <a:xfrm>
            <a:off x="819150" y="12853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Cliques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N-Cliques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N-Clans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K-Plexes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K-Cores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K-Truss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g9cfc6557d2_0_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9cfc6557d2_0_14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41" name="Google Shape;341;g9cfc6557d2_0_14"/>
          <p:cNvSpPr txBox="1"/>
          <p:nvPr>
            <p:ph idx="1" type="body"/>
          </p:nvPr>
        </p:nvSpPr>
        <p:spPr>
          <a:xfrm>
            <a:off x="819150" y="12853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Generally, a clique is a 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subset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of a network in which the actors are more closely and intensely tied to one another than they are to other members of the network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 terms of friendship ties, for example, it is not unusual for people in human groups to form "cliques" on the basis of age, gender, race, ethnicity, religion/ideology, and many other things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2" name="Google Shape;342;g9cfc6557d2_0_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cfc6557d2_0_46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48" name="Google Shape;348;g9cfc6557d2_0_46"/>
          <p:cNvSpPr txBox="1"/>
          <p:nvPr>
            <p:ph idx="1" type="body"/>
          </p:nvPr>
        </p:nvSpPr>
        <p:spPr>
          <a:xfrm>
            <a:off x="819150" y="12853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i="1"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“a clique is a subset of vertices of an undirected graph such that every two distinct vertices in the clique are adjacent; that is, its induced subgraph is complete” - Wikipedia</a:t>
            </a:r>
            <a:endParaRPr i="1"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"cliques" composed of two actors is a dyad. But dyads can be "extended" to become more and more inclusive -- forming strong or closely connected regions in graphs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9" name="Google Shape;349;g9cfc6557d2_0_4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cfc6557d2_0_52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55" name="Google Shape;355;g9cfc6557d2_0_52"/>
          <p:cNvSpPr txBox="1"/>
          <p:nvPr>
            <p:ph idx="1" type="body"/>
          </p:nvPr>
        </p:nvSpPr>
        <p:spPr>
          <a:xfrm>
            <a:off x="819150" y="1177075"/>
            <a:ext cx="55674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graph with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 × 1-vertex cliques (the vertices or actors),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 × 2-vertex cliques (the edges or dyads),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× 3-vertex cliques (light and dark blue triangles or triads), and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× 4-vertex cliques (dark blue areas).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" name="Google Shape;356;g9cfc6557d2_0_5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7" name="Google Shape;357;g9cfc6557d2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900" y="1501725"/>
            <a:ext cx="3139325" cy="26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760825" y="387325"/>
            <a:ext cx="7935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Properties of Social Network Analysis</a:t>
            </a:r>
            <a:endParaRPr sz="3600"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1358725" y="1065900"/>
            <a:ext cx="70320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 of analysis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Micro-level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Meso-level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Macro-level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arabicPeriod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Structures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Social Networks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Cliques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N-Cliques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N-clans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K-plexes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K-Cores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AutoNum type="alphaLcPeriod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K-Truss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cfc6557d2_0_60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63" name="Google Shape;363;g9cfc6557d2_0_60"/>
          <p:cNvSpPr txBox="1"/>
          <p:nvPr>
            <p:ph idx="1" type="body"/>
          </p:nvPr>
        </p:nvSpPr>
        <p:spPr>
          <a:xfrm>
            <a:off x="819150" y="1285375"/>
            <a:ext cx="7505700" cy="17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maximal clique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is a clique that cannot be extended by including one more adjacent vertex, that is, a clique which does not exist exclusively within the vertex set of a larger clique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11 light blue triangles form maximal cliques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g9cfc6557d2_0_6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5" name="Google Shape;365;g9cfc6557d2_0_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000" y="2258100"/>
            <a:ext cx="3139325" cy="25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cfc6557d2_0_72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71" name="Google Shape;371;g9cfc6557d2_0_72"/>
          <p:cNvSpPr txBox="1"/>
          <p:nvPr>
            <p:ph idx="1" type="body"/>
          </p:nvPr>
        </p:nvSpPr>
        <p:spPr>
          <a:xfrm>
            <a:off x="819150" y="1285375"/>
            <a:ext cx="75057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b="1"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maximum clique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of a graph, G, is a clique, such that there is no clique with more vertices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two dark blue 4-cliques are both </a:t>
            </a:r>
            <a:r>
              <a:rPr i="1"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maximum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i="1"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maximal</a:t>
            </a: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and the clique number of the graph is 4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g9cfc6557d2_0_7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3" name="Google Shape;373;g9cfc6557d2_0_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450" y="2314075"/>
            <a:ext cx="3139325" cy="2511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cfc6557d2_0_147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Cliques</a:t>
            </a:r>
            <a:endParaRPr sz="3600"/>
          </a:p>
        </p:txBody>
      </p:sp>
      <p:sp>
        <p:nvSpPr>
          <p:cNvPr id="379" name="Google Shape;379;g9cfc6557d2_0_147"/>
          <p:cNvSpPr txBox="1"/>
          <p:nvPr>
            <p:ph idx="1" type="body"/>
          </p:nvPr>
        </p:nvSpPr>
        <p:spPr>
          <a:xfrm>
            <a:off x="819150" y="1285375"/>
            <a:ext cx="7505700" cy="23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Insisting that every member of a clique be connected to every other member is a very strong definition of what we mean by a group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There are a number of ways in which this restriction could we relaxed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Two major approaches are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N-clique/N-clan approach 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○"/>
            </a:pPr>
            <a:r>
              <a:rPr lang="en-US" sz="20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K-plex approach</a:t>
            </a:r>
            <a:endParaRPr sz="20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g9cfc6557d2_0_14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9cfc6557d2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1838" y="2291975"/>
            <a:ext cx="3967926" cy="25118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9cfc6557d2_0_140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N-Cliques</a:t>
            </a:r>
            <a:endParaRPr sz="3600"/>
          </a:p>
        </p:txBody>
      </p:sp>
      <p:sp>
        <p:nvSpPr>
          <p:cNvPr id="387" name="Google Shape;387;g9cfc6557d2_0_140"/>
          <p:cNvSpPr txBox="1"/>
          <p:nvPr>
            <p:ph idx="1" type="body"/>
          </p:nvPr>
        </p:nvSpPr>
        <p:spPr>
          <a:xfrm>
            <a:off x="819150" y="1177075"/>
            <a:ext cx="7773300" cy="18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alternative is to define an actor as a member of a clique if they are connected to every other member of the group at a distance greater than one.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Usually, the path distance of 2 is used (2-clique)"a friend of a friend"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Google Shape;388;g9cfc6557d2_0_14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9cfc6557d2_0_84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N-</a:t>
            </a:r>
            <a:r>
              <a:rPr lang="en-US" sz="3600"/>
              <a:t>Cliques</a:t>
            </a:r>
            <a:endParaRPr sz="3600"/>
          </a:p>
        </p:txBody>
      </p:sp>
      <p:sp>
        <p:nvSpPr>
          <p:cNvPr id="394" name="Google Shape;394;g9cfc6557d2_0_84"/>
          <p:cNvSpPr txBox="1"/>
          <p:nvPr>
            <p:ph idx="1" type="body"/>
          </p:nvPr>
        </p:nvSpPr>
        <p:spPr>
          <a:xfrm>
            <a:off x="819150" y="1177075"/>
            <a:ext cx="77733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approach to defining sub-structures is called N-clique, where N stands for the length of the path allowed to make a connection to all other members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definition: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“An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n-clique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an undirected graph is a maximal subgraph in which every pair of vertices is connected by a path of length n or less”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g9cfc6557d2_0_8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9cfc6557d2_0_92"/>
          <p:cNvSpPr txBox="1"/>
          <p:nvPr>
            <p:ph type="title"/>
          </p:nvPr>
        </p:nvSpPr>
        <p:spPr>
          <a:xfrm>
            <a:off x="779199" y="395725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Disadvantages of N-clique</a:t>
            </a:r>
            <a:endParaRPr sz="3600"/>
          </a:p>
        </p:txBody>
      </p:sp>
      <p:sp>
        <p:nvSpPr>
          <p:cNvPr id="401" name="Google Shape;401;g9cfc6557d2_0_92"/>
          <p:cNvSpPr txBox="1"/>
          <p:nvPr>
            <p:ph idx="1" type="body"/>
          </p:nvPr>
        </p:nvSpPr>
        <p:spPr>
          <a:xfrm>
            <a:off x="827150" y="1057175"/>
            <a:ext cx="77733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N-clique approach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tends to find long and stringy groupings rather than the tight and discrete ones of the maximal approach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some cases, N-cliques is probably undesirable for many purposes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possible for members of N-cliques to be connected by actors who are not, themselves, members of the clique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most sociological applications, this is quite troublesome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overcome this problem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can restrict the total span or path distance between any two members of an N-clique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additional restriction has the effect of forcing all ties among members of an n-clique to occur by way of other members of the n-clique. This is the n-clan approach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2" name="Google Shape;402;g9cfc6557d2_0_9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9cfc6557d2_0_99"/>
          <p:cNvSpPr txBox="1"/>
          <p:nvPr>
            <p:ph type="title"/>
          </p:nvPr>
        </p:nvSpPr>
        <p:spPr>
          <a:xfrm>
            <a:off x="819149" y="3442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N-Clans</a:t>
            </a:r>
            <a:endParaRPr sz="3600"/>
          </a:p>
        </p:txBody>
      </p:sp>
      <p:sp>
        <p:nvSpPr>
          <p:cNvPr id="408" name="Google Shape;408;g9cfc6557d2_0_99"/>
          <p:cNvSpPr txBox="1"/>
          <p:nvPr>
            <p:ph idx="1" type="body"/>
          </p:nvPr>
        </p:nvSpPr>
        <p:spPr>
          <a:xfrm>
            <a:off x="819150" y="1023275"/>
            <a:ext cx="76608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Definition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n-clique in which distance between nodes in the subgraph is no greater than 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Members of set within n links of each other without using outsider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N-clique approach allows an actor to be a member of a clique even if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do not have ties to all other clique members;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Whereas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N-clans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 do have ties to some member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Red nodes (BDF) can be a 2-clique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But, (BDF) is not a 2-clan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 is a 2-clan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g9cfc6557d2_0_9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g9cfc6557d2_0_99"/>
          <p:cNvSpPr/>
          <p:nvPr/>
        </p:nvSpPr>
        <p:spPr>
          <a:xfrm>
            <a:off x="7225475" y="3268775"/>
            <a:ext cx="247800" cy="23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9cfc6557d2_0_99"/>
          <p:cNvSpPr/>
          <p:nvPr/>
        </p:nvSpPr>
        <p:spPr>
          <a:xfrm>
            <a:off x="7041725" y="4187350"/>
            <a:ext cx="247800" cy="23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9cfc6557d2_0_99"/>
          <p:cNvSpPr/>
          <p:nvPr/>
        </p:nvSpPr>
        <p:spPr>
          <a:xfrm>
            <a:off x="8151150" y="3916225"/>
            <a:ext cx="247800" cy="2307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9cfc6557d2_0_99"/>
          <p:cNvSpPr/>
          <p:nvPr/>
        </p:nvSpPr>
        <p:spPr>
          <a:xfrm>
            <a:off x="6793925" y="3651875"/>
            <a:ext cx="247800" cy="2307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9cfc6557d2_0_99"/>
          <p:cNvSpPr/>
          <p:nvPr/>
        </p:nvSpPr>
        <p:spPr>
          <a:xfrm>
            <a:off x="7768725" y="4341150"/>
            <a:ext cx="247800" cy="2307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9cfc6557d2_0_99"/>
          <p:cNvSpPr/>
          <p:nvPr/>
        </p:nvSpPr>
        <p:spPr>
          <a:xfrm>
            <a:off x="7959900" y="3384225"/>
            <a:ext cx="247800" cy="230700"/>
          </a:xfrm>
          <a:prstGeom prst="ellipse">
            <a:avLst/>
          </a:prstGeom>
          <a:solidFill>
            <a:srgbClr val="CC412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6" name="Google Shape;416;g9cfc6557d2_0_99"/>
          <p:cNvCxnSpPr>
            <a:stCxn id="410" idx="3"/>
            <a:endCxn id="413" idx="7"/>
          </p:cNvCxnSpPr>
          <p:nvPr/>
        </p:nvCxnSpPr>
        <p:spPr>
          <a:xfrm flipH="1">
            <a:off x="7005564" y="3465690"/>
            <a:ext cx="256200" cy="219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7" name="Google Shape;417;g9cfc6557d2_0_99"/>
          <p:cNvCxnSpPr>
            <a:stCxn id="413" idx="4"/>
            <a:endCxn id="411" idx="1"/>
          </p:cNvCxnSpPr>
          <p:nvPr/>
        </p:nvCxnSpPr>
        <p:spPr>
          <a:xfrm>
            <a:off x="6917825" y="3882575"/>
            <a:ext cx="160200" cy="33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8" name="Google Shape;418;g9cfc6557d2_0_99"/>
          <p:cNvCxnSpPr>
            <a:stCxn id="414" idx="2"/>
            <a:endCxn id="411" idx="5"/>
          </p:cNvCxnSpPr>
          <p:nvPr/>
        </p:nvCxnSpPr>
        <p:spPr>
          <a:xfrm rot="10800000">
            <a:off x="7253325" y="4384200"/>
            <a:ext cx="515400" cy="72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9" name="Google Shape;419;g9cfc6557d2_0_99"/>
          <p:cNvCxnSpPr>
            <a:stCxn id="412" idx="3"/>
            <a:endCxn id="414" idx="7"/>
          </p:cNvCxnSpPr>
          <p:nvPr/>
        </p:nvCxnSpPr>
        <p:spPr>
          <a:xfrm flipH="1">
            <a:off x="7980139" y="4113140"/>
            <a:ext cx="207300" cy="26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0" name="Google Shape;420;g9cfc6557d2_0_99"/>
          <p:cNvCxnSpPr>
            <a:stCxn id="415" idx="1"/>
            <a:endCxn id="410" idx="6"/>
          </p:cNvCxnSpPr>
          <p:nvPr/>
        </p:nvCxnSpPr>
        <p:spPr>
          <a:xfrm rot="10800000">
            <a:off x="7473289" y="3384110"/>
            <a:ext cx="522900" cy="33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1" name="Google Shape;421;g9cfc6557d2_0_99"/>
          <p:cNvCxnSpPr>
            <a:stCxn id="415" idx="5"/>
            <a:endCxn id="412" idx="0"/>
          </p:cNvCxnSpPr>
          <p:nvPr/>
        </p:nvCxnSpPr>
        <p:spPr>
          <a:xfrm>
            <a:off x="8171411" y="3581140"/>
            <a:ext cx="103500" cy="335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2" name="Google Shape;422;g9cfc6557d2_0_99"/>
          <p:cNvSpPr txBox="1"/>
          <p:nvPr/>
        </p:nvSpPr>
        <p:spPr>
          <a:xfrm>
            <a:off x="7078025" y="2893975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g9cfc6557d2_0_99"/>
          <p:cNvSpPr txBox="1"/>
          <p:nvPr/>
        </p:nvSpPr>
        <p:spPr>
          <a:xfrm>
            <a:off x="6788525" y="4287150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g9cfc6557d2_0_99"/>
          <p:cNvSpPr txBox="1"/>
          <p:nvPr/>
        </p:nvSpPr>
        <p:spPr>
          <a:xfrm>
            <a:off x="8360775" y="3862225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g9cfc6557d2_0_99"/>
          <p:cNvSpPr txBox="1"/>
          <p:nvPr/>
        </p:nvSpPr>
        <p:spPr>
          <a:xfrm>
            <a:off x="6546000" y="3330225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6" name="Google Shape;426;g9cfc6557d2_0_99"/>
          <p:cNvSpPr txBox="1"/>
          <p:nvPr/>
        </p:nvSpPr>
        <p:spPr>
          <a:xfrm>
            <a:off x="8207700" y="3148225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g9cfc6557d2_0_99"/>
          <p:cNvSpPr txBox="1"/>
          <p:nvPr/>
        </p:nvSpPr>
        <p:spPr>
          <a:xfrm>
            <a:off x="7874400" y="4448225"/>
            <a:ext cx="418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8" name="Google Shape;428;g9cfc6557d2_0_99"/>
          <p:cNvCxnSpPr>
            <a:stCxn id="411" idx="0"/>
            <a:endCxn id="410" idx="4"/>
          </p:cNvCxnSpPr>
          <p:nvPr/>
        </p:nvCxnSpPr>
        <p:spPr>
          <a:xfrm flipH="1" rot="10800000">
            <a:off x="7165625" y="3499450"/>
            <a:ext cx="183900" cy="687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9cfc6557d2_0_155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N-Clans</a:t>
            </a:r>
            <a:endParaRPr sz="3600"/>
          </a:p>
        </p:txBody>
      </p:sp>
      <p:sp>
        <p:nvSpPr>
          <p:cNvPr id="434" name="Google Shape;434;g9cfc6557d2_0_155"/>
          <p:cNvSpPr txBox="1"/>
          <p:nvPr>
            <p:ph idx="1" type="body"/>
          </p:nvPr>
        </p:nvSpPr>
        <p:spPr>
          <a:xfrm>
            <a:off x="819150" y="1177075"/>
            <a:ext cx="77733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relatively minor modification on the n-clique, requires all the ties among actors occur through other members of the group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 alternative way of relaxing the strict assumptions of the clique definition in N-clans --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K-plex approach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g9cfc6557d2_0_15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9d3896c88a_0_0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K-plexes</a:t>
            </a:r>
            <a:endParaRPr sz="3600"/>
          </a:p>
        </p:txBody>
      </p:sp>
      <p:sp>
        <p:nvSpPr>
          <p:cNvPr id="441" name="Google Shape;441;g9d3896c88a_0_0"/>
          <p:cNvSpPr txBox="1"/>
          <p:nvPr>
            <p:ph idx="1" type="body"/>
          </p:nvPr>
        </p:nvSpPr>
        <p:spPr>
          <a:xfrm>
            <a:off x="819150" y="1177075"/>
            <a:ext cx="7773300" cy="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node is a member of a clique of size n if it has direct ties to n-k members of that clique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2" name="Google Shape;442;g9d3896c88a_0_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3" name="Google Shape;443;g9d3896c88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371" y="2004775"/>
            <a:ext cx="6233274" cy="272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9cfc6557d2_0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625" y="2223275"/>
            <a:ext cx="3362725" cy="2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9cfc6557d2_0_105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K-plexes</a:t>
            </a:r>
            <a:endParaRPr sz="3600"/>
          </a:p>
        </p:txBody>
      </p:sp>
      <p:sp>
        <p:nvSpPr>
          <p:cNvPr id="450" name="Google Shape;450;g9cfc6557d2_0_105"/>
          <p:cNvSpPr txBox="1"/>
          <p:nvPr>
            <p:ph idx="1" type="body"/>
          </p:nvPr>
        </p:nvSpPr>
        <p:spPr>
          <a:xfrm>
            <a:off x="819150" y="1177075"/>
            <a:ext cx="7773300" cy="1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Another relaxation of a clique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below is 3-plex, because N = 6, k = 3, and to be 3-plex each vertex should have (N-k) = 3 direct 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g9cfc6557d2_0_10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760824" y="682300"/>
            <a:ext cx="7629910" cy="9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Different level of analysis</a:t>
            </a:r>
            <a:endParaRPr sz="3600"/>
          </a:p>
        </p:txBody>
      </p:sp>
      <p:sp>
        <p:nvSpPr>
          <p:cNvPr id="150" name="Google Shape;150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2988" y="1407385"/>
            <a:ext cx="4710221" cy="289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894553" y="4447975"/>
            <a:ext cx="736245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https://www.researchgate.net/figure/The-multilayered-context-of-this-study-macro-meso-and-micro-levels_fig7_331396051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9cfc6557d2_0_161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K-plexes</a:t>
            </a:r>
            <a:endParaRPr sz="3600"/>
          </a:p>
        </p:txBody>
      </p:sp>
      <p:sp>
        <p:nvSpPr>
          <p:cNvPr id="457" name="Google Shape;457;g9cfc6557d2_0_161"/>
          <p:cNvSpPr txBox="1"/>
          <p:nvPr>
            <p:ph idx="1" type="body"/>
          </p:nvPr>
        </p:nvSpPr>
        <p:spPr>
          <a:xfrm>
            <a:off x="819150" y="1177075"/>
            <a:ext cx="77733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k-plex seems common with N-clique, but k-plex often gives quite a different picture of the sub-structures of a graph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Rather than the large and "stringy" groupings produced by n-clique, k-plex finds relatively large numbers of smaller groupings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tends to focus attention on overlaps and co-presence (centralization) more than solidarity and reach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g9cfc6557d2_0_16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g9d3896c88a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825" y="2822725"/>
            <a:ext cx="4286250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9d3896c88a_0_12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K-Core / K-degenerate graph</a:t>
            </a:r>
            <a:endParaRPr sz="3600"/>
          </a:p>
        </p:txBody>
      </p:sp>
      <p:sp>
        <p:nvSpPr>
          <p:cNvPr id="465" name="Google Shape;465;g9d3896c88a_0_12"/>
          <p:cNvSpPr txBox="1"/>
          <p:nvPr>
            <p:ph idx="1" type="body"/>
          </p:nvPr>
        </p:nvSpPr>
        <p:spPr>
          <a:xfrm>
            <a:off x="819150" y="12091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k-core is a maximal group of actors, all of whom are connected to some number (k) of other members of the group.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ore relaxed than k-plex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actors to join the group if they are connected to k members, regardless of how many other members they may not be connected to.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Google Shape;466;g9d3896c88a_0_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9cfc6557d2_0_39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K-Core / K-degenerate graph</a:t>
            </a:r>
            <a:endParaRPr sz="3600"/>
          </a:p>
        </p:txBody>
      </p:sp>
      <p:sp>
        <p:nvSpPr>
          <p:cNvPr id="472" name="Google Shape;472;g9cfc6557d2_0_39"/>
          <p:cNvSpPr txBox="1"/>
          <p:nvPr>
            <p:ph idx="1" type="body"/>
          </p:nvPr>
        </p:nvSpPr>
        <p:spPr>
          <a:xfrm>
            <a:off x="819150" y="12853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varying the value of k, different pictures can emerge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K-cores can be (and usually are) more inclusive than k-plexes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And, as k becomes smaller, group sizes will increase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Google Shape;473;g9cfc6557d2_0_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cfc6557d2_0_28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K-Truss</a:t>
            </a:r>
            <a:endParaRPr sz="3600"/>
          </a:p>
        </p:txBody>
      </p:sp>
      <p:sp>
        <p:nvSpPr>
          <p:cNvPr id="479" name="Google Shape;479;g9cfc6557d2_0_28"/>
          <p:cNvSpPr txBox="1"/>
          <p:nvPr>
            <p:ph idx="1" type="body"/>
          </p:nvPr>
        </p:nvSpPr>
        <p:spPr>
          <a:xfrm>
            <a:off x="819150" y="1285375"/>
            <a:ext cx="7505700" cy="1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Given an integer k ≥ 2, the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k-truss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G is the inclusion maximal edge-induced subgraph H of G such that each edge e of H belongs to at least k − 2 triangles of H.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g9cfc6557d2_0_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1" name="Google Shape;481;g9cfc6557d2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025" y="2017850"/>
            <a:ext cx="2891341" cy="23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9cfc6557d2_0_28"/>
          <p:cNvSpPr txBox="1"/>
          <p:nvPr/>
        </p:nvSpPr>
        <p:spPr>
          <a:xfrm>
            <a:off x="5576050" y="4395175"/>
            <a:ext cx="252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imes New Roman"/>
                <a:ea typeface="Times New Roman"/>
                <a:cs typeface="Times New Roman"/>
                <a:sym typeface="Times New Roman"/>
              </a:rPr>
              <a:t>An example of 4-truss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9cfc6557d2_0_128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K-Truss</a:t>
            </a:r>
            <a:endParaRPr sz="3600"/>
          </a:p>
        </p:txBody>
      </p:sp>
      <p:sp>
        <p:nvSpPr>
          <p:cNvPr id="488" name="Google Shape;488;g9cfc6557d2_0_1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9" name="Google Shape;489;g9cfc6557d2_0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675" y="1137450"/>
            <a:ext cx="6268325" cy="36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9d40cec26e_0_1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K-Truss</a:t>
            </a:r>
            <a:endParaRPr sz="3600"/>
          </a:p>
        </p:txBody>
      </p:sp>
      <p:sp>
        <p:nvSpPr>
          <p:cNvPr id="495" name="Google Shape;495;g9d40cec26e_0_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6" name="Google Shape;496;g9d40cec26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0525" y="559850"/>
            <a:ext cx="6143969" cy="40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9d40cec26e_0_10"/>
          <p:cNvSpPr txBox="1"/>
          <p:nvPr>
            <p:ph type="title"/>
          </p:nvPr>
        </p:nvSpPr>
        <p:spPr>
          <a:xfrm>
            <a:off x="819149" y="559850"/>
            <a:ext cx="66633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 Maximal </a:t>
            </a:r>
            <a:r>
              <a:rPr lang="en-US" sz="3600"/>
              <a:t>K-Truss</a:t>
            </a:r>
            <a:endParaRPr sz="3600"/>
          </a:p>
        </p:txBody>
      </p:sp>
      <p:sp>
        <p:nvSpPr>
          <p:cNvPr id="502" name="Google Shape;502;g9d40cec26e_0_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3" name="Google Shape;503;g9d40cec26e_0_10"/>
          <p:cNvSpPr txBox="1"/>
          <p:nvPr>
            <p:ph idx="1" type="body"/>
          </p:nvPr>
        </p:nvSpPr>
        <p:spPr>
          <a:xfrm>
            <a:off x="819150" y="1285375"/>
            <a:ext cx="7505700" cy="31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maximal k-truss is a k-truss that is not a proper subgraph of another k-truss.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8"/>
          <p:cNvSpPr txBox="1"/>
          <p:nvPr>
            <p:ph type="title"/>
          </p:nvPr>
        </p:nvSpPr>
        <p:spPr>
          <a:xfrm>
            <a:off x="819150" y="49074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509" name="Google Shape;509;p28"/>
          <p:cNvSpPr txBox="1"/>
          <p:nvPr>
            <p:ph idx="1" type="body"/>
          </p:nvPr>
        </p:nvSpPr>
        <p:spPr>
          <a:xfrm>
            <a:off x="819150" y="968042"/>
            <a:ext cx="7505700" cy="3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Trusses: Cohesive Subgraphs for Social Network Analysis</a:t>
            </a:r>
            <a:r>
              <a:rPr lang="en-US" sz="1400">
                <a:solidFill>
                  <a:srgbClr val="000000"/>
                </a:solidFill>
                <a:highlight>
                  <a:srgbClr val="32363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http://sariyuce.com/sem/NSATR08.pdf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Truly Scalable K-Truss and Max-Truss Algorithms for Community Detection in Graphs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https://ieeexplore.ieee.org/stamp/stamp.jsp?tp=&amp;arnumber=9146824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Xin Huang, Laks V.S. Lakshmanan.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“Attribute-Driven Community Search”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VLDB 2017.</a:t>
            </a: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u="sng">
                <a:solidFill>
                  <a:srgbClr val="0097A7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http://www.vldb.org/pvldb/vol10/p949-huang.pdf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Clique (graph theory) </a:t>
            </a:r>
            <a:r>
              <a:rPr lang="en-U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https://en.wikipedia.org/wiki/Clique_(graph_theory)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Community Search over Large Spatial Graphs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http://www.vldb.org/pvldb/vol10/p709-fang.pdf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https://www.researchgate.net/publication/331396051_Teachers'_Beliefs_and_Strategies_when_Teaching_Reading_in_Multilingual_Settings_Case_Studies_in_German_Swedish_and_Chilean_Grade_4_Classrooms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https://www.nature.com/articles/s41467-019-10548-8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https://faculty.ucr.edu/~hanneman/nettext/C11_Cliques.html#subgraph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K-plex : </a:t>
            </a:r>
            <a:r>
              <a:rPr lang="en-US" sz="1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https://www.youtube.com/watch?v=V2CgqTLWxvY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AutoNum type="arabicPeriod"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0" name="Google Shape;510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/>
          <p:nvPr>
            <p:ph type="title"/>
          </p:nvPr>
        </p:nvSpPr>
        <p:spPr>
          <a:xfrm>
            <a:off x="760824" y="682300"/>
            <a:ext cx="7629910" cy="9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Why different level of analysis?</a:t>
            </a:r>
            <a:endParaRPr sz="3600"/>
          </a:p>
        </p:txBody>
      </p:sp>
      <p:sp>
        <p:nvSpPr>
          <p:cNvPr id="158" name="Google Shape;158;p5"/>
          <p:cNvSpPr txBox="1"/>
          <p:nvPr>
            <p:ph idx="1" type="body"/>
          </p:nvPr>
        </p:nvSpPr>
        <p:spPr>
          <a:xfrm>
            <a:off x="894734" y="1365884"/>
            <a:ext cx="7344697" cy="29190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network analysis, all interpersonal relationships in the world is not feasible and likely to contain so much information as to be uninformative</a:t>
            </a:r>
            <a:endParaRPr/>
          </a:p>
        </p:txBody>
      </p:sp>
      <p:sp>
        <p:nvSpPr>
          <p:cNvPr id="159" name="Google Shape;159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8081" y="2152995"/>
            <a:ext cx="4627002" cy="2513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type="title"/>
          </p:nvPr>
        </p:nvSpPr>
        <p:spPr>
          <a:xfrm>
            <a:off x="760824" y="682300"/>
            <a:ext cx="7629910" cy="9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Why different level of analysis?</a:t>
            </a:r>
            <a:endParaRPr sz="3600"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894734" y="1376517"/>
            <a:ext cx="7344697" cy="30572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Practical limitations of computing power, ethics and participant recruitment and payment also limit scope of social network analysis</a:t>
            </a:r>
            <a:endParaRPr/>
          </a:p>
        </p:txBody>
      </p:sp>
      <p:sp>
        <p:nvSpPr>
          <p:cNvPr id="167" name="Google Shape;167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2047" y="2604977"/>
            <a:ext cx="24384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"/>
          <p:cNvSpPr txBox="1"/>
          <p:nvPr>
            <p:ph type="title"/>
          </p:nvPr>
        </p:nvSpPr>
        <p:spPr>
          <a:xfrm>
            <a:off x="760824" y="682300"/>
            <a:ext cx="7629910" cy="9019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Why different level of analysis?</a:t>
            </a:r>
            <a:endParaRPr sz="3600"/>
          </a:p>
        </p:txBody>
      </p:sp>
      <p:sp>
        <p:nvSpPr>
          <p:cNvPr id="174" name="Google Shape;174;p7"/>
          <p:cNvSpPr txBox="1"/>
          <p:nvPr>
            <p:ph idx="1" type="body"/>
          </p:nvPr>
        </p:nvSpPr>
        <p:spPr>
          <a:xfrm>
            <a:off x="894734" y="1376517"/>
            <a:ext cx="7344697" cy="10370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of information may be more important than its scale for understanding network properties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158" y="1992146"/>
            <a:ext cx="2997580" cy="264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"/>
          <p:cNvSpPr txBox="1"/>
          <p:nvPr>
            <p:ph type="title"/>
          </p:nvPr>
        </p:nvSpPr>
        <p:spPr>
          <a:xfrm>
            <a:off x="760824" y="682300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Micro-level analysis</a:t>
            </a:r>
            <a:endParaRPr sz="3600"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894734" y="1406013"/>
            <a:ext cx="7177550" cy="22622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with individuals or may be with a small group.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can also be in different levels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Actor level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Dyadic level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Triadic Level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Subset level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"/>
          <p:cNvSpPr txBox="1"/>
          <p:nvPr>
            <p:ph type="title"/>
          </p:nvPr>
        </p:nvSpPr>
        <p:spPr>
          <a:xfrm>
            <a:off x="819149" y="559850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Actor Level</a:t>
            </a:r>
            <a:endParaRPr sz="3600"/>
          </a:p>
        </p:txBody>
      </p:sp>
      <p:sp>
        <p:nvSpPr>
          <p:cNvPr id="189" name="Google Shape;189;p9"/>
          <p:cNvSpPr txBox="1"/>
          <p:nvPr>
            <p:ph idx="1" type="body"/>
          </p:nvPr>
        </p:nvSpPr>
        <p:spPr>
          <a:xfrm>
            <a:off x="819149" y="1205013"/>
            <a:ext cx="7571585" cy="1492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smallest unit of analysis i.e., an “actor” or  “ego”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Focuses on network characteristics such as size, relationship strength, density, centrality, prestige , and bridges etc.</a:t>
            </a:r>
            <a:endParaRPr/>
          </a:p>
        </p:txBody>
      </p:sp>
      <p:sp>
        <p:nvSpPr>
          <p:cNvPr id="190" name="Google Shape;190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6754" y="2319101"/>
            <a:ext cx="3861264" cy="251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