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5" r:id="rId3"/>
  </p:sldMasterIdLst>
  <p:notesMasterIdLst>
    <p:notesMasterId r:id="rId8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32" r:id="rId60"/>
    <p:sldId id="333" r:id="rId61"/>
    <p:sldId id="312" r:id="rId62"/>
    <p:sldId id="313" r:id="rId63"/>
    <p:sldId id="314" r:id="rId64"/>
    <p:sldId id="315" r:id="rId65"/>
    <p:sldId id="316" r:id="rId66"/>
    <p:sldId id="335" r:id="rId67"/>
    <p:sldId id="317" r:id="rId68"/>
    <p:sldId id="329" r:id="rId69"/>
    <p:sldId id="330" r:id="rId70"/>
    <p:sldId id="331" r:id="rId71"/>
    <p:sldId id="341" r:id="rId72"/>
    <p:sldId id="318" r:id="rId73"/>
    <p:sldId id="336" r:id="rId74"/>
    <p:sldId id="338" r:id="rId75"/>
    <p:sldId id="337" r:id="rId76"/>
    <p:sldId id="339" r:id="rId77"/>
    <p:sldId id="340" r:id="rId78"/>
    <p:sldId id="319" r:id="rId79"/>
    <p:sldId id="320" r:id="rId80"/>
    <p:sldId id="321" r:id="rId81"/>
    <p:sldId id="322" r:id="rId82"/>
    <p:sldId id="342" r:id="rId83"/>
    <p:sldId id="326" r:id="rId84"/>
    <p:sldId id="324" r:id="rId85"/>
    <p:sldId id="328" r:id="rId86"/>
    <p:sldId id="325" r:id="rId87"/>
    <p:sldId id="334" r:id="rId88"/>
  </p:sldIdLst>
  <p:sldSz cx="9144000" cy="5143500" type="screen16x9"/>
  <p:notesSz cx="6858000" cy="9144000"/>
  <p:embeddedFontLst>
    <p:embeddedFont>
      <p:font typeface="宋体" panose="02010600030101010101" pitchFamily="2" charset="-122"/>
      <p:regular r:id="rId90"/>
    </p:embeddedFont>
    <p:embeddedFont>
      <p:font typeface="Garamond" panose="02020404030301010803" pitchFamily="18" charset="0"/>
      <p:regular r:id="rId91"/>
      <p:bold r:id="rId92"/>
      <p:italic r:id="rId93"/>
    </p:embeddedFont>
    <p:embeddedFont>
      <p:font typeface="Nunito" panose="020B0604020202020204" charset="0"/>
      <p:regular r:id="rId94"/>
      <p:bold r:id="rId95"/>
      <p:italic r:id="rId96"/>
      <p:boldItalic r:id="rId97"/>
    </p:embeddedFont>
    <p:embeddedFont>
      <p:font typeface="Calibri" panose="020F050202020403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F0B42A2-1063-43E8-95C9-92D5DF0976C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32"/>
            <p14:sldId id="333"/>
            <p14:sldId id="312"/>
            <p14:sldId id="313"/>
            <p14:sldId id="314"/>
            <p14:sldId id="315"/>
            <p14:sldId id="316"/>
            <p14:sldId id="335"/>
            <p14:sldId id="317"/>
            <p14:sldId id="329"/>
            <p14:sldId id="330"/>
            <p14:sldId id="331"/>
            <p14:sldId id="341"/>
            <p14:sldId id="318"/>
            <p14:sldId id="336"/>
            <p14:sldId id="338"/>
            <p14:sldId id="337"/>
            <p14:sldId id="339"/>
            <p14:sldId id="340"/>
            <p14:sldId id="319"/>
            <p14:sldId id="320"/>
            <p14:sldId id="321"/>
            <p14:sldId id="322"/>
            <p14:sldId id="342"/>
            <p14:sldId id="326"/>
            <p14:sldId id="324"/>
            <p14:sldId id="328"/>
            <p14:sldId id="325"/>
            <p14:sldId id="334"/>
          </p14:sldIdLst>
        </p14:section>
        <p14:section name="Untitled Section" id="{E99C1D28-1B94-48AA-A4B4-B515F378B0FF}">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iF+r3StHYLUAc1oINxQJmSiA5PP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4" y="6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customschemas.google.com/relationships/presentationmetadata" Target="meta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1.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8.fntdata"/><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eeexplore.ieee.org/stamp/stamp.jsp?tp=&amp;arnumber=600587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https://ieeexplore.ieee.org/stamp/stamp.jsp?tp=&amp;arnumber=6005872</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8a449163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a8a4491631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8a449163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a8a4491631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65b057e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a65b057ea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8a449163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a8a4491631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65b057e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a65b057ea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https://www.displayr.com/what-is-hierarchical-clustering/#:~:text=Hierarchical%20clustering%2C%20also%20known%20as,broadly%20similar%20to%20each%20other.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8a449163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a8a4491631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8a449163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a8a4491631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8a449163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a8a4491631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8a449163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8a4491631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65b057ea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a65b057eaf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65b057ea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a65b057eaf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8a449163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a8a4491631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b3564e56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ab3564e56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https://en.wikipedia.org/wiki/Louvain_method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b3564e5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ab3564e5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b3564e5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ab3564e56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https://en.wikipedia.org/wiki/Louvain_method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b3564e56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ab3564e56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https://en.wikipedia.org/wiki/Louvain_method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b3564e56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ab3564e56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https://en.wikipedia.org/wiki/Louvain_method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ab3564e56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ab3564e566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8a449163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a8a449163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https://implementationscience.biomedcentral.com/articles/10.1186/1748-5908-8-116</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65b057ea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a65b057ea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65b057ea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a65b057eaf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8a4491631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a8a4491631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https://www.nature.com/articles/nature03607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b3564e56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ab3564e566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https://www.nature.com/articles/nature03607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8a449163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a8a4491631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a65b057ea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a65b057eaf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65b057ea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a65b057eaf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41fd5373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541fd5373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a7291717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a7291717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7291717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a7291717a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73d4749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a73d47496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a73d47496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a73d47496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a73d47496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a73d47496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73d47496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a73d47496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https://arxiv.org/pdf/1904.12539.pdf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8a449163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a8a4491631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a73d47496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a73d474964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a8a44916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ga8a449163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73d47496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a73d474964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a8a449163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a8a449163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a8a449163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a8a449163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8a449163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a8a449163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8a44916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a8a449163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8a44916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a8a449163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145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8a44916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a8a449163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55562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73d47496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ga73d474964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8a4491631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a8a4491631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a8a449163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a8a449163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a8a449163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a8a449163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a8a449163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a8a449163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a8a44916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a8a449163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a8a44916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a8a449163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67662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73d47496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a73d47496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73d47496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a73d47496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79940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73d47496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a73d47496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92792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73d47496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a73d47496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1244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73d47496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a73d47496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374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8a449163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a8a4491631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https://slideplayer.com/slide/14253033/</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92076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1403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59783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32023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73d47496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a73d47496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6862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41fd5373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41fd537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ac379eaa2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ac379eaa2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ac379eaa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ac379eaa2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c379eaa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c379eaa2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8a449163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a8a4491631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c379eaa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c379eaa2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7953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9325" rtl="0" eaLnBrk="1" fontAlgn="base" latinLnBrk="0" hangingPunct="1">
              <a:lnSpc>
                <a:spcPct val="100000"/>
              </a:lnSpc>
              <a:spcBef>
                <a:spcPct val="0"/>
              </a:spcBef>
              <a:spcAft>
                <a:spcPct val="0"/>
              </a:spcAft>
              <a:buClrTx/>
              <a:buSzTx/>
              <a:buFontTx/>
              <a:buNone/>
              <a:tabLst/>
              <a:defRPr/>
            </a:pPr>
            <a:fld id="{F17FACA1-6545-4407-A78D-845B637056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9325"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86445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ac379eaa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ac379eaa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49325" rtl="0" eaLnBrk="1" fontAlgn="base" latinLnBrk="0" hangingPunct="1">
              <a:lnSpc>
                <a:spcPct val="100000"/>
              </a:lnSpc>
              <a:spcBef>
                <a:spcPct val="0"/>
              </a:spcBef>
              <a:spcAft>
                <a:spcPct val="0"/>
              </a:spcAft>
              <a:buClrTx/>
              <a:buSzTx/>
              <a:buFontTx/>
              <a:buNone/>
              <a:tabLst/>
              <a:defRPr/>
            </a:pPr>
            <a:fld id="{DCB29D9C-3C8B-451F-AC19-3C7BBA81F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9325"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20103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8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8a449163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a8a4491631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9"/>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9"/>
          <p:cNvGrpSpPr/>
          <p:nvPr/>
        </p:nvGrpSpPr>
        <p:grpSpPr>
          <a:xfrm>
            <a:off x="255200" y="592"/>
            <a:ext cx="2250363" cy="1044300"/>
            <a:chOff x="255200" y="592"/>
            <a:chExt cx="2250363" cy="1044300"/>
          </a:xfrm>
        </p:grpSpPr>
        <p:sp>
          <p:nvSpPr>
            <p:cNvPr id="15" name="Google Shape;15;p29"/>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9"/>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9"/>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29"/>
          <p:cNvGrpSpPr/>
          <p:nvPr/>
        </p:nvGrpSpPr>
        <p:grpSpPr>
          <a:xfrm>
            <a:off x="905395" y="592"/>
            <a:ext cx="2250363" cy="1044300"/>
            <a:chOff x="905395" y="592"/>
            <a:chExt cx="2250363" cy="1044300"/>
          </a:xfrm>
        </p:grpSpPr>
        <p:sp>
          <p:nvSpPr>
            <p:cNvPr id="19" name="Google Shape;19;p2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9"/>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9"/>
          <p:cNvGrpSpPr/>
          <p:nvPr/>
        </p:nvGrpSpPr>
        <p:grpSpPr>
          <a:xfrm>
            <a:off x="7057468" y="5088"/>
            <a:ext cx="1851282" cy="752108"/>
            <a:chOff x="6917201" y="0"/>
            <a:chExt cx="2227777" cy="863400"/>
          </a:xfrm>
        </p:grpSpPr>
        <p:sp>
          <p:nvSpPr>
            <p:cNvPr id="23" name="Google Shape;23;p29"/>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9"/>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9"/>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29"/>
          <p:cNvGrpSpPr/>
          <p:nvPr/>
        </p:nvGrpSpPr>
        <p:grpSpPr>
          <a:xfrm>
            <a:off x="6553032" y="4217852"/>
            <a:ext cx="2389068" cy="925737"/>
            <a:chOff x="6917201" y="0"/>
            <a:chExt cx="2227777" cy="863400"/>
          </a:xfrm>
        </p:grpSpPr>
        <p:sp>
          <p:nvSpPr>
            <p:cNvPr id="27" name="Google Shape;27;p29"/>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9"/>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29"/>
          <p:cNvGrpSpPr/>
          <p:nvPr/>
        </p:nvGrpSpPr>
        <p:grpSpPr>
          <a:xfrm>
            <a:off x="199149" y="4055652"/>
            <a:ext cx="2795413" cy="1083308"/>
            <a:chOff x="6917201" y="0"/>
            <a:chExt cx="2227777" cy="863400"/>
          </a:xfrm>
        </p:grpSpPr>
        <p:sp>
          <p:nvSpPr>
            <p:cNvPr id="31" name="Google Shape;31;p2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9"/>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9"/>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9"/>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9"/>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38"/>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38"/>
          <p:cNvGrpSpPr/>
          <p:nvPr/>
        </p:nvGrpSpPr>
        <p:grpSpPr>
          <a:xfrm>
            <a:off x="5959222" y="4119576"/>
            <a:ext cx="2520951" cy="1024165"/>
            <a:chOff x="6917201" y="0"/>
            <a:chExt cx="2227777" cy="863400"/>
          </a:xfrm>
        </p:grpSpPr>
        <p:sp>
          <p:nvSpPr>
            <p:cNvPr id="112" name="Google Shape;112;p3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38"/>
          <p:cNvGrpSpPr/>
          <p:nvPr/>
        </p:nvGrpSpPr>
        <p:grpSpPr>
          <a:xfrm>
            <a:off x="199149" y="2"/>
            <a:ext cx="2795413" cy="1083308"/>
            <a:chOff x="6917201" y="0"/>
            <a:chExt cx="2227777" cy="863400"/>
          </a:xfrm>
        </p:grpSpPr>
        <p:sp>
          <p:nvSpPr>
            <p:cNvPr id="116" name="Google Shape;116;p3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38"/>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38"/>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1600"/>
              </a:spcBef>
              <a:spcAft>
                <a:spcPts val="0"/>
              </a:spcAft>
              <a:buSzPts val="1100"/>
              <a:buChar char="○"/>
              <a:defRPr/>
            </a:lvl2pPr>
            <a:lvl3pPr marL="1371600" lvl="2" indent="-298450" algn="ctr">
              <a:lnSpc>
                <a:spcPct val="115000"/>
              </a:lnSpc>
              <a:spcBef>
                <a:spcPts val="1600"/>
              </a:spcBef>
              <a:spcAft>
                <a:spcPts val="0"/>
              </a:spcAft>
              <a:buSzPts val="1100"/>
              <a:buChar char="■"/>
              <a:defRPr/>
            </a:lvl3pPr>
            <a:lvl4pPr marL="1828800" lvl="3" indent="-298450" algn="ctr">
              <a:lnSpc>
                <a:spcPct val="115000"/>
              </a:lnSpc>
              <a:spcBef>
                <a:spcPts val="1600"/>
              </a:spcBef>
              <a:spcAft>
                <a:spcPts val="0"/>
              </a:spcAft>
              <a:buSzPts val="1100"/>
              <a:buChar char="●"/>
              <a:defRPr/>
            </a:lvl4pPr>
            <a:lvl5pPr marL="2286000" lvl="4" indent="-298450" algn="ctr">
              <a:lnSpc>
                <a:spcPct val="115000"/>
              </a:lnSpc>
              <a:spcBef>
                <a:spcPts val="1600"/>
              </a:spcBef>
              <a:spcAft>
                <a:spcPts val="0"/>
              </a:spcAft>
              <a:buSzPts val="1100"/>
              <a:buChar char="○"/>
              <a:defRPr/>
            </a:lvl5pPr>
            <a:lvl6pPr marL="2743200" lvl="5" indent="-298450" algn="ctr">
              <a:lnSpc>
                <a:spcPct val="115000"/>
              </a:lnSpc>
              <a:spcBef>
                <a:spcPts val="1600"/>
              </a:spcBef>
              <a:spcAft>
                <a:spcPts val="0"/>
              </a:spcAft>
              <a:buSzPts val="1100"/>
              <a:buChar char="■"/>
              <a:defRPr/>
            </a:lvl6pPr>
            <a:lvl7pPr marL="3200400" lvl="6" indent="-298450" algn="ctr">
              <a:lnSpc>
                <a:spcPct val="115000"/>
              </a:lnSpc>
              <a:spcBef>
                <a:spcPts val="1600"/>
              </a:spcBef>
              <a:spcAft>
                <a:spcPts val="0"/>
              </a:spcAft>
              <a:buSzPts val="1100"/>
              <a:buChar char="●"/>
              <a:defRPr/>
            </a:lvl7pPr>
            <a:lvl8pPr marL="3657600" lvl="7" indent="-298450" algn="ctr">
              <a:lnSpc>
                <a:spcPct val="115000"/>
              </a:lnSpc>
              <a:spcBef>
                <a:spcPts val="1600"/>
              </a:spcBef>
              <a:spcAft>
                <a:spcPts val="0"/>
              </a:spcAft>
              <a:buSzPts val="1100"/>
              <a:buChar char="○"/>
              <a:defRPr/>
            </a:lvl8pPr>
            <a:lvl9pPr marL="4114800" lvl="8" indent="-298450" algn="ctr">
              <a:lnSpc>
                <a:spcPct val="115000"/>
              </a:lnSpc>
              <a:spcBef>
                <a:spcPts val="1600"/>
              </a:spcBef>
              <a:spcAft>
                <a:spcPts val="1600"/>
              </a:spcAft>
              <a:buSzPts val="1100"/>
              <a:buChar char="■"/>
              <a:defRPr/>
            </a:lvl9pPr>
          </a:lstStyle>
          <a:p>
            <a:endParaRPr/>
          </a:p>
        </p:txBody>
      </p:sp>
      <p:sp>
        <p:nvSpPr>
          <p:cNvPr id="121" name="Google Shape;121;p3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3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1" y="1143000"/>
            <a:ext cx="7623175" cy="1314450"/>
          </a:xfrm>
        </p:spPr>
        <p:txBody>
          <a:bodyPr/>
          <a:lstStyle>
            <a:lvl1pPr>
              <a:defRPr sz="375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2971800"/>
            <a:ext cx="6553200" cy="1314450"/>
          </a:xfrm>
        </p:spPr>
        <p:txBody>
          <a:bodyPr/>
          <a:lstStyle>
            <a:lvl1pPr marL="0" indent="0">
              <a:buFont typeface="Wingdings" panose="05000000000000000000" pitchFamily="2" charset="2"/>
              <a:buNone/>
              <a:defRPr sz="21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p>
        </p:txBody>
      </p:sp>
      <p:sp>
        <p:nvSpPr>
          <p:cNvPr id="296965" name="Rectangle 5"/>
          <p:cNvSpPr>
            <a:spLocks noGrp="1" noChangeArrowheads="1"/>
          </p:cNvSpPr>
          <p:nvPr>
            <p:ph type="ftr" sz="quarter" idx="3"/>
          </p:nvPr>
        </p:nvSpPr>
        <p:spPr>
          <a:xfrm>
            <a:off x="3124200" y="4682729"/>
            <a:ext cx="2895600" cy="342900"/>
          </a:xfrm>
        </p:spPr>
        <p:txBody>
          <a:bodyPr/>
          <a:lstStyle>
            <a:lvl1pPr>
              <a:defRPr/>
            </a:lvl1pPr>
          </a:lstStyle>
          <a:p>
            <a:endParaRPr lang="en-US" altLang="en-US"/>
          </a:p>
        </p:txBody>
      </p:sp>
      <p:sp>
        <p:nvSpPr>
          <p:cNvPr id="296966" name="Rectangle 6"/>
          <p:cNvSpPr>
            <a:spLocks noGrp="1" noChangeArrowheads="1"/>
          </p:cNvSpPr>
          <p:nvPr>
            <p:ph type="sldNum" sz="quarter" idx="4"/>
          </p:nvPr>
        </p:nvSpPr>
        <p:spPr/>
        <p:txBody>
          <a:bodyPr/>
          <a:lstStyle>
            <a:lvl1pPr>
              <a:defRPr/>
            </a:lvl1pPr>
          </a:lstStyle>
          <a:p>
            <a:fld id="{1BC2C54E-1D5A-4750-A6B6-DD45106E98CE}" type="slidenum">
              <a:rPr lang="en-US" altLang="en-US"/>
              <a:pPr/>
              <a:t>‹#›</a:t>
            </a:fld>
            <a:endParaRPr lang="en-US" altLang="en-US"/>
          </a:p>
        </p:txBody>
      </p:sp>
      <p:sp>
        <p:nvSpPr>
          <p:cNvPr id="296967" name="Freeform 7"/>
          <p:cNvSpPr>
            <a:spLocks noChangeArrowheads="1"/>
          </p:cNvSpPr>
          <p:nvPr/>
        </p:nvSpPr>
        <p:spPr bwMode="auto">
          <a:xfrm>
            <a:off x="609600" y="914400"/>
            <a:ext cx="7924800" cy="6858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296968" name="Line 8"/>
          <p:cNvSpPr>
            <a:spLocks noChangeShapeType="1"/>
          </p:cNvSpPr>
          <p:nvPr/>
        </p:nvSpPr>
        <p:spPr bwMode="auto">
          <a:xfrm>
            <a:off x="1981201" y="29718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1757058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00D68E-C10D-4200-BBCD-CF393E6BEE79}" type="slidenum">
              <a:rPr lang="en-US" altLang="en-US"/>
              <a:pPr/>
              <a:t>‹#›</a:t>
            </a:fld>
            <a:endParaRPr lang="en-US" altLang="en-US"/>
          </a:p>
        </p:txBody>
      </p:sp>
    </p:spTree>
    <p:extLst>
      <p:ext uri="{BB962C8B-B14F-4D97-AF65-F5344CB8AC3E}">
        <p14:creationId xmlns:p14="http://schemas.microsoft.com/office/powerpoint/2010/main" val="196323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D09F83-2933-4509-BEBD-C1FFFE11EDA0}" type="slidenum">
              <a:rPr lang="en-US" altLang="en-US"/>
              <a:pPr/>
              <a:t>‹#›</a:t>
            </a:fld>
            <a:endParaRPr lang="en-US" altLang="en-US"/>
          </a:p>
        </p:txBody>
      </p:sp>
    </p:spTree>
    <p:extLst>
      <p:ext uri="{BB962C8B-B14F-4D97-AF65-F5344CB8AC3E}">
        <p14:creationId xmlns:p14="http://schemas.microsoft.com/office/powerpoint/2010/main" val="49125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9611DE-E185-4FB9-9763-41257E1A7B09}" type="slidenum">
              <a:rPr lang="en-US" altLang="en-US"/>
              <a:pPr/>
              <a:t>‹#›</a:t>
            </a:fld>
            <a:endParaRPr lang="en-US" altLang="en-US"/>
          </a:p>
        </p:txBody>
      </p:sp>
    </p:spTree>
    <p:extLst>
      <p:ext uri="{BB962C8B-B14F-4D97-AF65-F5344CB8AC3E}">
        <p14:creationId xmlns:p14="http://schemas.microsoft.com/office/powerpoint/2010/main" val="2118394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C212D09-1D5C-4121-A513-64500870AB76}" type="slidenum">
              <a:rPr lang="en-US" altLang="en-US"/>
              <a:pPr/>
              <a:t>‹#›</a:t>
            </a:fld>
            <a:endParaRPr lang="en-US" altLang="en-US"/>
          </a:p>
        </p:txBody>
      </p:sp>
    </p:spTree>
    <p:extLst>
      <p:ext uri="{BB962C8B-B14F-4D97-AF65-F5344CB8AC3E}">
        <p14:creationId xmlns:p14="http://schemas.microsoft.com/office/powerpoint/2010/main" val="418540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E4F6214-AD73-4632-B681-D985DD055214}" type="slidenum">
              <a:rPr lang="en-US" altLang="en-US"/>
              <a:pPr/>
              <a:t>‹#›</a:t>
            </a:fld>
            <a:endParaRPr lang="en-US" altLang="en-US"/>
          </a:p>
        </p:txBody>
      </p:sp>
    </p:spTree>
    <p:extLst>
      <p:ext uri="{BB962C8B-B14F-4D97-AF65-F5344CB8AC3E}">
        <p14:creationId xmlns:p14="http://schemas.microsoft.com/office/powerpoint/2010/main" val="256869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1D77A35-CD55-4C11-A5DA-BEFFA465C9CA}" type="slidenum">
              <a:rPr lang="en-US" altLang="en-US"/>
              <a:pPr/>
              <a:t>‹#›</a:t>
            </a:fld>
            <a:endParaRPr lang="en-US" altLang="en-US"/>
          </a:p>
        </p:txBody>
      </p:sp>
    </p:spTree>
    <p:extLst>
      <p:ext uri="{BB962C8B-B14F-4D97-AF65-F5344CB8AC3E}">
        <p14:creationId xmlns:p14="http://schemas.microsoft.com/office/powerpoint/2010/main" val="2275830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E4EFF7-0981-4015-8703-7C4005EF6B12}" type="slidenum">
              <a:rPr lang="en-US" altLang="en-US"/>
              <a:pPr/>
              <a:t>‹#›</a:t>
            </a:fld>
            <a:endParaRPr lang="en-US" altLang="en-US"/>
          </a:p>
        </p:txBody>
      </p:sp>
    </p:spTree>
    <p:extLst>
      <p:ext uri="{BB962C8B-B14F-4D97-AF65-F5344CB8AC3E}">
        <p14:creationId xmlns:p14="http://schemas.microsoft.com/office/powerpoint/2010/main" val="306493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p3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30"/>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3" name="Google Shape;43;p3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7088D7-BB13-4D8D-AB7B-8B41F88E0A5D}" type="slidenum">
              <a:rPr lang="en-US" altLang="en-US"/>
              <a:pPr/>
              <a:t>‹#›</a:t>
            </a:fld>
            <a:endParaRPr lang="en-US" altLang="en-US"/>
          </a:p>
        </p:txBody>
      </p:sp>
    </p:spTree>
    <p:extLst>
      <p:ext uri="{BB962C8B-B14F-4D97-AF65-F5344CB8AC3E}">
        <p14:creationId xmlns:p14="http://schemas.microsoft.com/office/powerpoint/2010/main" val="4033585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48ED1D-6B4C-46D8-9F98-426267032A7B}" type="slidenum">
              <a:rPr lang="en-US" altLang="en-US"/>
              <a:pPr/>
              <a:t>‹#›</a:t>
            </a:fld>
            <a:endParaRPr lang="en-US" altLang="en-US"/>
          </a:p>
        </p:txBody>
      </p:sp>
    </p:spTree>
    <p:extLst>
      <p:ext uri="{BB962C8B-B14F-4D97-AF65-F5344CB8AC3E}">
        <p14:creationId xmlns:p14="http://schemas.microsoft.com/office/powerpoint/2010/main" val="116628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367E9B-D337-4DFE-8E4A-9B3826E7922B}" type="slidenum">
              <a:rPr lang="en-US" altLang="en-US"/>
              <a:pPr/>
              <a:t>‹#›</a:t>
            </a:fld>
            <a:endParaRPr lang="en-US" altLang="en-US"/>
          </a:p>
        </p:txBody>
      </p:sp>
    </p:spTree>
    <p:extLst>
      <p:ext uri="{BB962C8B-B14F-4D97-AF65-F5344CB8AC3E}">
        <p14:creationId xmlns:p14="http://schemas.microsoft.com/office/powerpoint/2010/main" val="66489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EC5FCC4F-E23D-435A-9312-5734E31F4287}" type="slidenum">
              <a:rPr lang="en-US" altLang="en-US"/>
              <a:pPr/>
              <a:t>‹#›</a:t>
            </a:fld>
            <a:endParaRPr lang="en-US" altLang="en-US"/>
          </a:p>
        </p:txBody>
      </p:sp>
    </p:spTree>
    <p:extLst>
      <p:ext uri="{BB962C8B-B14F-4D97-AF65-F5344CB8AC3E}">
        <p14:creationId xmlns:p14="http://schemas.microsoft.com/office/powerpoint/2010/main" val="3822918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85851"/>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99172"/>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4682729"/>
            <a:ext cx="2133600" cy="342900"/>
          </a:xfrm>
        </p:spPr>
        <p:txBody>
          <a:bodyPr/>
          <a:lstStyle>
            <a:lvl1pPr>
              <a:defRPr/>
            </a:lvl1pPr>
          </a:lstStyle>
          <a:p>
            <a:fld id="{3692A7F4-4CAB-4AC4-8342-A2ABBAC7E41F}" type="slidenum">
              <a:rPr lang="en-US" altLang="en-US"/>
              <a:pPr/>
              <a:t>‹#›</a:t>
            </a:fld>
            <a:endParaRPr lang="en-US" altLang="en-US"/>
          </a:p>
        </p:txBody>
      </p:sp>
    </p:spTree>
    <p:extLst>
      <p:ext uri="{BB962C8B-B14F-4D97-AF65-F5344CB8AC3E}">
        <p14:creationId xmlns:p14="http://schemas.microsoft.com/office/powerpoint/2010/main" val="2374170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85851"/>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99172"/>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4682729"/>
            <a:ext cx="2133600" cy="342900"/>
          </a:xfrm>
        </p:spPr>
        <p:txBody>
          <a:bodyPr/>
          <a:lstStyle>
            <a:lvl1pPr>
              <a:defRPr/>
            </a:lvl1pPr>
          </a:lstStyle>
          <a:p>
            <a:fld id="{160961F4-5044-4CD1-800B-BD5F264D29CA}" type="slidenum">
              <a:rPr lang="en-US" altLang="en-US"/>
              <a:pPr/>
              <a:t>‹#›</a:t>
            </a:fld>
            <a:endParaRPr lang="en-US" altLang="en-US"/>
          </a:p>
        </p:txBody>
      </p:sp>
    </p:spTree>
    <p:extLst>
      <p:ext uri="{BB962C8B-B14F-4D97-AF65-F5344CB8AC3E}">
        <p14:creationId xmlns:p14="http://schemas.microsoft.com/office/powerpoint/2010/main" val="2761826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914401" y="1143000"/>
            <a:ext cx="7623175" cy="1314450"/>
          </a:xfrm>
        </p:spPr>
        <p:txBody>
          <a:bodyPr/>
          <a:lstStyle>
            <a:lvl1pPr>
              <a:defRPr sz="3750"/>
            </a:lvl1pPr>
          </a:lstStyle>
          <a:p>
            <a:pPr lvl="0"/>
            <a:r>
              <a:rPr lang="en-US" altLang="en-US" noProof="0" smtClean="0"/>
              <a:t>Click to edit Master title style</a:t>
            </a:r>
          </a:p>
        </p:txBody>
      </p:sp>
      <p:sp>
        <p:nvSpPr>
          <p:cNvPr id="296963" name="Rectangle 3"/>
          <p:cNvSpPr>
            <a:spLocks noGrp="1" noChangeArrowheads="1"/>
          </p:cNvSpPr>
          <p:nvPr>
            <p:ph type="subTitle" idx="1"/>
          </p:nvPr>
        </p:nvSpPr>
        <p:spPr>
          <a:xfrm>
            <a:off x="1981200" y="2971800"/>
            <a:ext cx="6553200" cy="1314450"/>
          </a:xfrm>
        </p:spPr>
        <p:txBody>
          <a:bodyPr/>
          <a:lstStyle>
            <a:lvl1pPr marL="0" indent="0">
              <a:buFont typeface="Wingdings" panose="05000000000000000000" pitchFamily="2" charset="2"/>
              <a:buNone/>
              <a:defRPr sz="2100"/>
            </a:lvl1pPr>
          </a:lstStyle>
          <a:p>
            <a:pPr lvl="0"/>
            <a:r>
              <a:rPr lang="en-US" altLang="en-US" noProof="0" smtClean="0"/>
              <a:t>Click to edit Master subtitle style</a:t>
            </a:r>
          </a:p>
        </p:txBody>
      </p:sp>
      <p:sp>
        <p:nvSpPr>
          <p:cNvPr id="296964" name="Rectangle 4"/>
          <p:cNvSpPr>
            <a:spLocks noGrp="1" noChangeArrowheads="1"/>
          </p:cNvSpPr>
          <p:nvPr>
            <p:ph type="dt" sz="half" idx="2"/>
          </p:nvPr>
        </p:nvSpPr>
        <p:spPr/>
        <p:txBody>
          <a:bodyPr/>
          <a:lstStyle>
            <a:lvl1pPr>
              <a:defRPr/>
            </a:lvl1pPr>
          </a:lstStyle>
          <a:p>
            <a:endParaRPr lang="en-US" altLang="en-US"/>
          </a:p>
        </p:txBody>
      </p:sp>
      <p:sp>
        <p:nvSpPr>
          <p:cNvPr id="296965" name="Rectangle 5"/>
          <p:cNvSpPr>
            <a:spLocks noGrp="1" noChangeArrowheads="1"/>
          </p:cNvSpPr>
          <p:nvPr>
            <p:ph type="ftr" sz="quarter" idx="3"/>
          </p:nvPr>
        </p:nvSpPr>
        <p:spPr>
          <a:xfrm>
            <a:off x="3124200" y="4682729"/>
            <a:ext cx="2895600" cy="342900"/>
          </a:xfrm>
        </p:spPr>
        <p:txBody>
          <a:bodyPr/>
          <a:lstStyle>
            <a:lvl1pPr>
              <a:defRPr/>
            </a:lvl1pPr>
          </a:lstStyle>
          <a:p>
            <a:endParaRPr lang="en-US" altLang="en-US"/>
          </a:p>
        </p:txBody>
      </p:sp>
      <p:sp>
        <p:nvSpPr>
          <p:cNvPr id="296966" name="Rectangle 6"/>
          <p:cNvSpPr>
            <a:spLocks noGrp="1" noChangeArrowheads="1"/>
          </p:cNvSpPr>
          <p:nvPr>
            <p:ph type="sldNum" sz="quarter" idx="4"/>
          </p:nvPr>
        </p:nvSpPr>
        <p:spPr/>
        <p:txBody>
          <a:bodyPr/>
          <a:lstStyle>
            <a:lvl1pPr>
              <a:defRPr/>
            </a:lvl1pPr>
          </a:lstStyle>
          <a:p>
            <a:fld id="{1BC2C54E-1D5A-4750-A6B6-DD45106E98CE}" type="slidenum">
              <a:rPr lang="en-US" altLang="en-US"/>
              <a:pPr/>
              <a:t>‹#›</a:t>
            </a:fld>
            <a:endParaRPr lang="en-US" altLang="en-US"/>
          </a:p>
        </p:txBody>
      </p:sp>
      <p:sp>
        <p:nvSpPr>
          <p:cNvPr id="296967" name="Freeform 7"/>
          <p:cNvSpPr>
            <a:spLocks noChangeArrowheads="1"/>
          </p:cNvSpPr>
          <p:nvPr/>
        </p:nvSpPr>
        <p:spPr bwMode="auto">
          <a:xfrm>
            <a:off x="609600" y="914400"/>
            <a:ext cx="7924800" cy="6858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296968" name="Line 8"/>
          <p:cNvSpPr>
            <a:spLocks noChangeShapeType="1"/>
          </p:cNvSpPr>
          <p:nvPr/>
        </p:nvSpPr>
        <p:spPr bwMode="auto">
          <a:xfrm>
            <a:off x="1981201" y="29718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31748426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00D68E-C10D-4200-BBCD-CF393E6BEE79}" type="slidenum">
              <a:rPr lang="en-US" altLang="en-US"/>
              <a:pPr/>
              <a:t>‹#›</a:t>
            </a:fld>
            <a:endParaRPr lang="en-US" altLang="en-US"/>
          </a:p>
        </p:txBody>
      </p:sp>
    </p:spTree>
    <p:extLst>
      <p:ext uri="{BB962C8B-B14F-4D97-AF65-F5344CB8AC3E}">
        <p14:creationId xmlns:p14="http://schemas.microsoft.com/office/powerpoint/2010/main" val="119241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D09F83-2933-4509-BEBD-C1FFFE11EDA0}" type="slidenum">
              <a:rPr lang="en-US" altLang="en-US"/>
              <a:pPr/>
              <a:t>‹#›</a:t>
            </a:fld>
            <a:endParaRPr lang="en-US" altLang="en-US"/>
          </a:p>
        </p:txBody>
      </p:sp>
    </p:spTree>
    <p:extLst>
      <p:ext uri="{BB962C8B-B14F-4D97-AF65-F5344CB8AC3E}">
        <p14:creationId xmlns:p14="http://schemas.microsoft.com/office/powerpoint/2010/main" val="4109544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9611DE-E185-4FB9-9763-41257E1A7B09}" type="slidenum">
              <a:rPr lang="en-US" altLang="en-US"/>
              <a:pPr/>
              <a:t>‹#›</a:t>
            </a:fld>
            <a:endParaRPr lang="en-US" altLang="en-US"/>
          </a:p>
        </p:txBody>
      </p:sp>
    </p:spTree>
    <p:extLst>
      <p:ext uri="{BB962C8B-B14F-4D97-AF65-F5344CB8AC3E}">
        <p14:creationId xmlns:p14="http://schemas.microsoft.com/office/powerpoint/2010/main" val="183220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3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31"/>
          <p:cNvGrpSpPr/>
          <p:nvPr/>
        </p:nvGrpSpPr>
        <p:grpSpPr>
          <a:xfrm>
            <a:off x="5594190" y="3961115"/>
            <a:ext cx="2910144" cy="1182340"/>
            <a:chOff x="6917201" y="0"/>
            <a:chExt cx="2227777" cy="863400"/>
          </a:xfrm>
        </p:grpSpPr>
        <p:sp>
          <p:nvSpPr>
            <p:cNvPr id="47" name="Google Shape;47;p3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31"/>
          <p:cNvGrpSpPr/>
          <p:nvPr/>
        </p:nvGrpSpPr>
        <p:grpSpPr>
          <a:xfrm>
            <a:off x="199149" y="2"/>
            <a:ext cx="2795413" cy="1083308"/>
            <a:chOff x="6917201" y="0"/>
            <a:chExt cx="2227777" cy="863400"/>
          </a:xfrm>
        </p:grpSpPr>
        <p:sp>
          <p:nvSpPr>
            <p:cNvPr id="51" name="Google Shape;51;p3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31"/>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C212D09-1D5C-4121-A513-64500870AB76}" type="slidenum">
              <a:rPr lang="en-US" altLang="en-US"/>
              <a:pPr/>
              <a:t>‹#›</a:t>
            </a:fld>
            <a:endParaRPr lang="en-US" altLang="en-US"/>
          </a:p>
        </p:txBody>
      </p:sp>
    </p:spTree>
    <p:extLst>
      <p:ext uri="{BB962C8B-B14F-4D97-AF65-F5344CB8AC3E}">
        <p14:creationId xmlns:p14="http://schemas.microsoft.com/office/powerpoint/2010/main" val="2075650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E4F6214-AD73-4632-B681-D985DD055214}" type="slidenum">
              <a:rPr lang="en-US" altLang="en-US"/>
              <a:pPr/>
              <a:t>‹#›</a:t>
            </a:fld>
            <a:endParaRPr lang="en-US" altLang="en-US"/>
          </a:p>
        </p:txBody>
      </p:sp>
    </p:spTree>
    <p:extLst>
      <p:ext uri="{BB962C8B-B14F-4D97-AF65-F5344CB8AC3E}">
        <p14:creationId xmlns:p14="http://schemas.microsoft.com/office/powerpoint/2010/main" val="53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1D77A35-CD55-4C11-A5DA-BEFFA465C9CA}" type="slidenum">
              <a:rPr lang="en-US" altLang="en-US"/>
              <a:pPr/>
              <a:t>‹#›</a:t>
            </a:fld>
            <a:endParaRPr lang="en-US" altLang="en-US"/>
          </a:p>
        </p:txBody>
      </p:sp>
    </p:spTree>
    <p:extLst>
      <p:ext uri="{BB962C8B-B14F-4D97-AF65-F5344CB8AC3E}">
        <p14:creationId xmlns:p14="http://schemas.microsoft.com/office/powerpoint/2010/main" val="373539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E4EFF7-0981-4015-8703-7C4005EF6B12}" type="slidenum">
              <a:rPr lang="en-US" altLang="en-US"/>
              <a:pPr/>
              <a:t>‹#›</a:t>
            </a:fld>
            <a:endParaRPr lang="en-US" altLang="en-US"/>
          </a:p>
        </p:txBody>
      </p:sp>
    </p:spTree>
    <p:extLst>
      <p:ext uri="{BB962C8B-B14F-4D97-AF65-F5344CB8AC3E}">
        <p14:creationId xmlns:p14="http://schemas.microsoft.com/office/powerpoint/2010/main" val="1202507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7088D7-BB13-4D8D-AB7B-8B41F88E0A5D}" type="slidenum">
              <a:rPr lang="en-US" altLang="en-US"/>
              <a:pPr/>
              <a:t>‹#›</a:t>
            </a:fld>
            <a:endParaRPr lang="en-US" altLang="en-US"/>
          </a:p>
        </p:txBody>
      </p:sp>
    </p:spTree>
    <p:extLst>
      <p:ext uri="{BB962C8B-B14F-4D97-AF65-F5344CB8AC3E}">
        <p14:creationId xmlns:p14="http://schemas.microsoft.com/office/powerpoint/2010/main" val="225539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48ED1D-6B4C-46D8-9F98-426267032A7B}" type="slidenum">
              <a:rPr lang="en-US" altLang="en-US"/>
              <a:pPr/>
              <a:t>‹#›</a:t>
            </a:fld>
            <a:endParaRPr lang="en-US" altLang="en-US"/>
          </a:p>
        </p:txBody>
      </p:sp>
    </p:spTree>
    <p:extLst>
      <p:ext uri="{BB962C8B-B14F-4D97-AF65-F5344CB8AC3E}">
        <p14:creationId xmlns:p14="http://schemas.microsoft.com/office/powerpoint/2010/main" val="3626230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367E9B-D337-4DFE-8E4A-9B3826E7922B}" type="slidenum">
              <a:rPr lang="en-US" altLang="en-US"/>
              <a:pPr/>
              <a:t>‹#›</a:t>
            </a:fld>
            <a:endParaRPr lang="en-US" altLang="en-US"/>
          </a:p>
        </p:txBody>
      </p:sp>
    </p:spTree>
    <p:extLst>
      <p:ext uri="{BB962C8B-B14F-4D97-AF65-F5344CB8AC3E}">
        <p14:creationId xmlns:p14="http://schemas.microsoft.com/office/powerpoint/2010/main" val="2824801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4682729"/>
            <a:ext cx="2133600" cy="342900"/>
          </a:xfrm>
        </p:spPr>
        <p:txBody>
          <a:bodyPr/>
          <a:lstStyle>
            <a:lvl1pPr>
              <a:defRPr/>
            </a:lvl1pPr>
          </a:lstStyle>
          <a:p>
            <a:fld id="{EC5FCC4F-E23D-435A-9312-5734E31F4287}" type="slidenum">
              <a:rPr lang="en-US" altLang="en-US"/>
              <a:pPr/>
              <a:t>‹#›</a:t>
            </a:fld>
            <a:endParaRPr lang="en-US" altLang="en-US"/>
          </a:p>
        </p:txBody>
      </p:sp>
    </p:spTree>
    <p:extLst>
      <p:ext uri="{BB962C8B-B14F-4D97-AF65-F5344CB8AC3E}">
        <p14:creationId xmlns:p14="http://schemas.microsoft.com/office/powerpoint/2010/main" val="2316841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85851"/>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99172"/>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4682729"/>
            <a:ext cx="2133600" cy="342900"/>
          </a:xfrm>
        </p:spPr>
        <p:txBody>
          <a:bodyPr/>
          <a:lstStyle>
            <a:lvl1pPr>
              <a:defRPr/>
            </a:lvl1pPr>
          </a:lstStyle>
          <a:p>
            <a:fld id="{3692A7F4-4CAB-4AC4-8342-A2ABBAC7E41F}" type="slidenum">
              <a:rPr lang="en-US" altLang="en-US"/>
              <a:pPr/>
              <a:t>‹#›</a:t>
            </a:fld>
            <a:endParaRPr lang="en-US" altLang="en-US"/>
          </a:p>
        </p:txBody>
      </p:sp>
    </p:spTree>
    <p:extLst>
      <p:ext uri="{BB962C8B-B14F-4D97-AF65-F5344CB8AC3E}">
        <p14:creationId xmlns:p14="http://schemas.microsoft.com/office/powerpoint/2010/main" val="2352349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5850"/>
            <a:ext cx="4038600" cy="35123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85851"/>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99172"/>
            <a:ext cx="4038600" cy="1699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2729"/>
            <a:ext cx="21336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4682729"/>
            <a:ext cx="2133600" cy="342900"/>
          </a:xfrm>
        </p:spPr>
        <p:txBody>
          <a:bodyPr/>
          <a:lstStyle>
            <a:lvl1pPr>
              <a:defRPr/>
            </a:lvl1pPr>
          </a:lstStyle>
          <a:p>
            <a:fld id="{160961F4-5044-4CD1-800B-BD5F264D29CA}" type="slidenum">
              <a:rPr lang="en-US" altLang="en-US"/>
              <a:pPr/>
              <a:t>‹#›</a:t>
            </a:fld>
            <a:endParaRPr lang="en-US" altLang="en-US"/>
          </a:p>
        </p:txBody>
      </p:sp>
    </p:spTree>
    <p:extLst>
      <p:ext uri="{BB962C8B-B14F-4D97-AF65-F5344CB8AC3E}">
        <p14:creationId xmlns:p14="http://schemas.microsoft.com/office/powerpoint/2010/main" val="94128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3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32"/>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2" name="Google Shape;62;p32"/>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3" name="Google Shape;63;p3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3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3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3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4"/>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4"/>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34"/>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6" name="Google Shape;76;p3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3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35"/>
          <p:cNvGrpSpPr/>
          <p:nvPr/>
        </p:nvGrpSpPr>
        <p:grpSpPr>
          <a:xfrm>
            <a:off x="255991" y="-118"/>
            <a:ext cx="2251347" cy="1043408"/>
            <a:chOff x="3961956" y="4383950"/>
            <a:chExt cx="1160548" cy="548700"/>
          </a:xfrm>
        </p:grpSpPr>
        <p:sp>
          <p:nvSpPr>
            <p:cNvPr id="81" name="Google Shape;81;p3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3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35"/>
          <p:cNvGrpSpPr/>
          <p:nvPr/>
        </p:nvGrpSpPr>
        <p:grpSpPr>
          <a:xfrm>
            <a:off x="34934" y="4522125"/>
            <a:ext cx="1593306" cy="617072"/>
            <a:chOff x="6917201" y="0"/>
            <a:chExt cx="2227777" cy="863400"/>
          </a:xfrm>
        </p:grpSpPr>
        <p:sp>
          <p:nvSpPr>
            <p:cNvPr id="86" name="Google Shape;86;p3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35"/>
          <p:cNvGrpSpPr/>
          <p:nvPr/>
        </p:nvGrpSpPr>
        <p:grpSpPr>
          <a:xfrm>
            <a:off x="5886353" y="1243"/>
            <a:ext cx="3257454" cy="1261514"/>
            <a:chOff x="6917201" y="0"/>
            <a:chExt cx="2227777" cy="863400"/>
          </a:xfrm>
        </p:grpSpPr>
        <p:sp>
          <p:nvSpPr>
            <p:cNvPr id="90" name="Google Shape;90;p3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3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3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3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6"/>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36"/>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36"/>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2" name="Google Shape;102;p3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37"/>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7"/>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3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28"/>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2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085850"/>
            <a:ext cx="8229600" cy="351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295941"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295942" name="Rectangle 6"/>
          <p:cNvSpPr>
            <a:spLocks noGrp="1" noChangeArrowheads="1"/>
          </p:cNvSpPr>
          <p:nvPr>
            <p:ph type="sldNum" sz="quarter" idx="4"/>
          </p:nvPr>
        </p:nvSpPr>
        <p:spPr bwMode="auto">
          <a:xfrm>
            <a:off x="6553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76DB71B4-B33C-4D85-B5BE-5260F1533966}" type="slidenum">
              <a:rPr lang="en-US" altLang="en-US"/>
              <a:pPr/>
              <a:t>‹#›</a:t>
            </a:fld>
            <a:endParaRPr lang="en-US" altLang="en-US"/>
          </a:p>
        </p:txBody>
      </p:sp>
      <p:sp>
        <p:nvSpPr>
          <p:cNvPr id="295943" name="Freeform 7"/>
          <p:cNvSpPr>
            <a:spLocks noChangeArrowheads="1"/>
          </p:cNvSpPr>
          <p:nvPr/>
        </p:nvSpPr>
        <p:spPr bwMode="auto">
          <a:xfrm>
            <a:off x="381000" y="171450"/>
            <a:ext cx="8229600" cy="4572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295944" name="Line 8"/>
          <p:cNvSpPr>
            <a:spLocks noChangeShapeType="1"/>
          </p:cNvSpPr>
          <p:nvPr/>
        </p:nvSpPr>
        <p:spPr bwMode="auto">
          <a:xfrm>
            <a:off x="457200" y="462915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3034663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fontAlgn="base">
        <a:spcBef>
          <a:spcPct val="0"/>
        </a:spcBef>
        <a:spcAft>
          <a:spcPct val="0"/>
        </a:spcAft>
        <a:defRPr sz="3150" kern="1200">
          <a:solidFill>
            <a:schemeClr val="tx2"/>
          </a:solidFill>
          <a:latin typeface="+mj-lt"/>
          <a:ea typeface="+mj-ea"/>
          <a:cs typeface="+mj-cs"/>
        </a:defRPr>
      </a:lvl1pPr>
      <a:lvl2pPr algn="l" rtl="0" fontAlgn="base">
        <a:spcBef>
          <a:spcPct val="0"/>
        </a:spcBef>
        <a:spcAft>
          <a:spcPct val="0"/>
        </a:spcAft>
        <a:defRPr sz="3150">
          <a:solidFill>
            <a:schemeClr val="tx2"/>
          </a:solidFill>
          <a:latin typeface="Garamond" panose="02020404030301010803" pitchFamily="18" charset="0"/>
        </a:defRPr>
      </a:lvl2pPr>
      <a:lvl3pPr algn="l" rtl="0" fontAlgn="base">
        <a:spcBef>
          <a:spcPct val="0"/>
        </a:spcBef>
        <a:spcAft>
          <a:spcPct val="0"/>
        </a:spcAft>
        <a:defRPr sz="3150">
          <a:solidFill>
            <a:schemeClr val="tx2"/>
          </a:solidFill>
          <a:latin typeface="Garamond" panose="02020404030301010803" pitchFamily="18" charset="0"/>
        </a:defRPr>
      </a:lvl3pPr>
      <a:lvl4pPr algn="l" rtl="0" fontAlgn="base">
        <a:spcBef>
          <a:spcPct val="0"/>
        </a:spcBef>
        <a:spcAft>
          <a:spcPct val="0"/>
        </a:spcAft>
        <a:defRPr sz="3150">
          <a:solidFill>
            <a:schemeClr val="tx2"/>
          </a:solidFill>
          <a:latin typeface="Garamond" panose="02020404030301010803" pitchFamily="18" charset="0"/>
        </a:defRPr>
      </a:lvl4pPr>
      <a:lvl5pPr algn="l" rtl="0" fontAlgn="base">
        <a:spcBef>
          <a:spcPct val="0"/>
        </a:spcBef>
        <a:spcAft>
          <a:spcPct val="0"/>
        </a:spcAft>
        <a:defRPr sz="3150">
          <a:solidFill>
            <a:schemeClr val="tx2"/>
          </a:solidFill>
          <a:latin typeface="Garamond" panose="02020404030301010803" pitchFamily="18" charset="0"/>
        </a:defRPr>
      </a:lvl5pPr>
      <a:lvl6pPr marL="342900" algn="l" rtl="0" fontAlgn="base">
        <a:spcBef>
          <a:spcPct val="0"/>
        </a:spcBef>
        <a:spcAft>
          <a:spcPct val="0"/>
        </a:spcAft>
        <a:defRPr sz="3150">
          <a:solidFill>
            <a:schemeClr val="tx2"/>
          </a:solidFill>
          <a:latin typeface="Garamond" panose="02020404030301010803" pitchFamily="18" charset="0"/>
        </a:defRPr>
      </a:lvl6pPr>
      <a:lvl7pPr marL="685800" algn="l" rtl="0" fontAlgn="base">
        <a:spcBef>
          <a:spcPct val="0"/>
        </a:spcBef>
        <a:spcAft>
          <a:spcPct val="0"/>
        </a:spcAft>
        <a:defRPr sz="3150">
          <a:solidFill>
            <a:schemeClr val="tx2"/>
          </a:solidFill>
          <a:latin typeface="Garamond" panose="02020404030301010803" pitchFamily="18" charset="0"/>
        </a:defRPr>
      </a:lvl7pPr>
      <a:lvl8pPr marL="1028700" algn="l" rtl="0" fontAlgn="base">
        <a:spcBef>
          <a:spcPct val="0"/>
        </a:spcBef>
        <a:spcAft>
          <a:spcPct val="0"/>
        </a:spcAft>
        <a:defRPr sz="3150">
          <a:solidFill>
            <a:schemeClr val="tx2"/>
          </a:solidFill>
          <a:latin typeface="Garamond" panose="02020404030301010803" pitchFamily="18" charset="0"/>
        </a:defRPr>
      </a:lvl8pPr>
      <a:lvl9pPr marL="1371600" algn="l" rtl="0" fontAlgn="base">
        <a:spcBef>
          <a:spcPct val="0"/>
        </a:spcBef>
        <a:spcAft>
          <a:spcPct val="0"/>
        </a:spcAft>
        <a:defRPr sz="3150">
          <a:solidFill>
            <a:schemeClr val="tx2"/>
          </a:solidFill>
          <a:latin typeface="Garamond" panose="02020404030301010803" pitchFamily="18" charset="0"/>
        </a:defRPr>
      </a:lvl9pPr>
    </p:titleStyle>
    <p:bodyStyle>
      <a:lvl1pPr marL="257175" indent="-257175" algn="l" rtl="0" fontAlgn="base">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fontAlgn="base">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fontAlgn="base">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fontAlgn="base">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fontAlgn="base">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5939" name="Rectangle 3"/>
          <p:cNvSpPr>
            <a:spLocks noGrp="1" noChangeArrowheads="1"/>
          </p:cNvSpPr>
          <p:nvPr>
            <p:ph type="body" idx="1"/>
          </p:nvPr>
        </p:nvSpPr>
        <p:spPr bwMode="auto">
          <a:xfrm>
            <a:off x="457200" y="1085850"/>
            <a:ext cx="8229600" cy="351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5940" name="Rectangle 4"/>
          <p:cNvSpPr>
            <a:spLocks noGrp="1" noChangeArrowheads="1"/>
          </p:cNvSpPr>
          <p:nvPr>
            <p:ph type="dt" sz="half" idx="2"/>
          </p:nvPr>
        </p:nvSpPr>
        <p:spPr bwMode="auto">
          <a:xfrm>
            <a:off x="457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atin typeface="+mj-lt"/>
              </a:defRPr>
            </a:lvl1pPr>
          </a:lstStyle>
          <a:p>
            <a:endParaRPr lang="en-US" altLang="en-US"/>
          </a:p>
        </p:txBody>
      </p:sp>
      <p:sp>
        <p:nvSpPr>
          <p:cNvPr id="295941"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latin typeface="+mj-lt"/>
              </a:defRPr>
            </a:lvl1pPr>
          </a:lstStyle>
          <a:p>
            <a:endParaRPr lang="en-US" altLang="en-US"/>
          </a:p>
        </p:txBody>
      </p:sp>
      <p:sp>
        <p:nvSpPr>
          <p:cNvPr id="295942" name="Rectangle 6"/>
          <p:cNvSpPr>
            <a:spLocks noGrp="1" noChangeArrowheads="1"/>
          </p:cNvSpPr>
          <p:nvPr>
            <p:ph type="sldNum" sz="quarter" idx="4"/>
          </p:nvPr>
        </p:nvSpPr>
        <p:spPr bwMode="auto">
          <a:xfrm>
            <a:off x="6553200" y="4682729"/>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latin typeface="+mj-lt"/>
              </a:defRPr>
            </a:lvl1pPr>
          </a:lstStyle>
          <a:p>
            <a:fld id="{76DB71B4-B33C-4D85-B5BE-5260F1533966}" type="slidenum">
              <a:rPr lang="en-US" altLang="en-US"/>
              <a:pPr/>
              <a:t>‹#›</a:t>
            </a:fld>
            <a:endParaRPr lang="en-US" altLang="en-US"/>
          </a:p>
        </p:txBody>
      </p:sp>
      <p:sp>
        <p:nvSpPr>
          <p:cNvPr id="295943" name="Freeform 7"/>
          <p:cNvSpPr>
            <a:spLocks noChangeArrowheads="1"/>
          </p:cNvSpPr>
          <p:nvPr/>
        </p:nvSpPr>
        <p:spPr bwMode="auto">
          <a:xfrm>
            <a:off x="381000" y="171450"/>
            <a:ext cx="8229600" cy="4572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295944" name="Line 8"/>
          <p:cNvSpPr>
            <a:spLocks noChangeShapeType="1"/>
          </p:cNvSpPr>
          <p:nvPr/>
        </p:nvSpPr>
        <p:spPr bwMode="auto">
          <a:xfrm>
            <a:off x="457200" y="462915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31732244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l" rtl="0" fontAlgn="base">
        <a:spcBef>
          <a:spcPct val="0"/>
        </a:spcBef>
        <a:spcAft>
          <a:spcPct val="0"/>
        </a:spcAft>
        <a:defRPr sz="3150" kern="1200">
          <a:solidFill>
            <a:schemeClr val="tx2"/>
          </a:solidFill>
          <a:latin typeface="+mj-lt"/>
          <a:ea typeface="+mj-ea"/>
          <a:cs typeface="+mj-cs"/>
        </a:defRPr>
      </a:lvl1pPr>
      <a:lvl2pPr algn="l" rtl="0" fontAlgn="base">
        <a:spcBef>
          <a:spcPct val="0"/>
        </a:spcBef>
        <a:spcAft>
          <a:spcPct val="0"/>
        </a:spcAft>
        <a:defRPr sz="3150">
          <a:solidFill>
            <a:schemeClr val="tx2"/>
          </a:solidFill>
          <a:latin typeface="Garamond" panose="02020404030301010803" pitchFamily="18" charset="0"/>
        </a:defRPr>
      </a:lvl2pPr>
      <a:lvl3pPr algn="l" rtl="0" fontAlgn="base">
        <a:spcBef>
          <a:spcPct val="0"/>
        </a:spcBef>
        <a:spcAft>
          <a:spcPct val="0"/>
        </a:spcAft>
        <a:defRPr sz="3150">
          <a:solidFill>
            <a:schemeClr val="tx2"/>
          </a:solidFill>
          <a:latin typeface="Garamond" panose="02020404030301010803" pitchFamily="18" charset="0"/>
        </a:defRPr>
      </a:lvl3pPr>
      <a:lvl4pPr algn="l" rtl="0" fontAlgn="base">
        <a:spcBef>
          <a:spcPct val="0"/>
        </a:spcBef>
        <a:spcAft>
          <a:spcPct val="0"/>
        </a:spcAft>
        <a:defRPr sz="3150">
          <a:solidFill>
            <a:schemeClr val="tx2"/>
          </a:solidFill>
          <a:latin typeface="Garamond" panose="02020404030301010803" pitchFamily="18" charset="0"/>
        </a:defRPr>
      </a:lvl4pPr>
      <a:lvl5pPr algn="l" rtl="0" fontAlgn="base">
        <a:spcBef>
          <a:spcPct val="0"/>
        </a:spcBef>
        <a:spcAft>
          <a:spcPct val="0"/>
        </a:spcAft>
        <a:defRPr sz="3150">
          <a:solidFill>
            <a:schemeClr val="tx2"/>
          </a:solidFill>
          <a:latin typeface="Garamond" panose="02020404030301010803" pitchFamily="18" charset="0"/>
        </a:defRPr>
      </a:lvl5pPr>
      <a:lvl6pPr marL="342900" algn="l" rtl="0" fontAlgn="base">
        <a:spcBef>
          <a:spcPct val="0"/>
        </a:spcBef>
        <a:spcAft>
          <a:spcPct val="0"/>
        </a:spcAft>
        <a:defRPr sz="3150">
          <a:solidFill>
            <a:schemeClr val="tx2"/>
          </a:solidFill>
          <a:latin typeface="Garamond" panose="02020404030301010803" pitchFamily="18" charset="0"/>
        </a:defRPr>
      </a:lvl6pPr>
      <a:lvl7pPr marL="685800" algn="l" rtl="0" fontAlgn="base">
        <a:spcBef>
          <a:spcPct val="0"/>
        </a:spcBef>
        <a:spcAft>
          <a:spcPct val="0"/>
        </a:spcAft>
        <a:defRPr sz="3150">
          <a:solidFill>
            <a:schemeClr val="tx2"/>
          </a:solidFill>
          <a:latin typeface="Garamond" panose="02020404030301010803" pitchFamily="18" charset="0"/>
        </a:defRPr>
      </a:lvl7pPr>
      <a:lvl8pPr marL="1028700" algn="l" rtl="0" fontAlgn="base">
        <a:spcBef>
          <a:spcPct val="0"/>
        </a:spcBef>
        <a:spcAft>
          <a:spcPct val="0"/>
        </a:spcAft>
        <a:defRPr sz="3150">
          <a:solidFill>
            <a:schemeClr val="tx2"/>
          </a:solidFill>
          <a:latin typeface="Garamond" panose="02020404030301010803" pitchFamily="18" charset="0"/>
        </a:defRPr>
      </a:lvl8pPr>
      <a:lvl9pPr marL="1371600" algn="l" rtl="0" fontAlgn="base">
        <a:spcBef>
          <a:spcPct val="0"/>
        </a:spcBef>
        <a:spcAft>
          <a:spcPct val="0"/>
        </a:spcAft>
        <a:defRPr sz="3150">
          <a:solidFill>
            <a:schemeClr val="tx2"/>
          </a:solidFill>
          <a:latin typeface="Garamond" panose="02020404030301010803" pitchFamily="18" charset="0"/>
        </a:defRPr>
      </a:lvl9pPr>
    </p:titleStyle>
    <p:bodyStyle>
      <a:lvl1pPr marL="257175" indent="-257175" algn="l" rtl="0" fontAlgn="base">
        <a:spcBef>
          <a:spcPct val="20000"/>
        </a:spcBef>
        <a:spcAft>
          <a:spcPct val="0"/>
        </a:spcAft>
        <a:buClr>
          <a:schemeClr val="accent1"/>
        </a:buClr>
        <a:buSzPct val="65000"/>
        <a:buFont typeface="Wingdings" panose="05000000000000000000" pitchFamily="2" charset="2"/>
        <a:buChar char="n"/>
        <a:defRPr sz="2250" kern="1200">
          <a:solidFill>
            <a:schemeClr val="tx1"/>
          </a:solidFill>
          <a:latin typeface="+mn-lt"/>
          <a:ea typeface="+mn-ea"/>
          <a:cs typeface="+mn-cs"/>
        </a:defRPr>
      </a:lvl1pPr>
      <a:lvl2pPr marL="502444" indent="-244079" algn="l" rtl="0" fontAlgn="base">
        <a:spcBef>
          <a:spcPct val="20000"/>
        </a:spcBef>
        <a:spcAft>
          <a:spcPct val="0"/>
        </a:spcAft>
        <a:buClr>
          <a:schemeClr val="accent2"/>
        </a:buClr>
        <a:buSzPct val="60000"/>
        <a:buFont typeface="Wingdings" panose="05000000000000000000" pitchFamily="2" charset="2"/>
        <a:buChar char="q"/>
        <a:defRPr sz="1950" kern="1200">
          <a:solidFill>
            <a:schemeClr val="tx1"/>
          </a:solidFill>
          <a:latin typeface="+mn-lt"/>
          <a:ea typeface="+mn-ea"/>
          <a:cs typeface="+mn-cs"/>
        </a:defRPr>
      </a:lvl2pPr>
      <a:lvl3pPr marL="766763" indent="-263129" algn="l" rtl="0" fontAlgn="base">
        <a:spcBef>
          <a:spcPct val="20000"/>
        </a:spcBef>
        <a:spcAft>
          <a:spcPct val="0"/>
        </a:spcAft>
        <a:buClr>
          <a:schemeClr val="accent1"/>
        </a:buClr>
        <a:buSzPct val="65000"/>
        <a:buFont typeface="Wingdings" panose="05000000000000000000" pitchFamily="2" charset="2"/>
        <a:buChar char="n"/>
        <a:defRPr sz="1650" kern="1200">
          <a:solidFill>
            <a:schemeClr val="tx1"/>
          </a:solidFill>
          <a:latin typeface="+mn-lt"/>
          <a:ea typeface="+mn-ea"/>
          <a:cs typeface="+mn-cs"/>
        </a:defRPr>
      </a:lvl3pPr>
      <a:lvl4pPr marL="1004888" indent="-236935" algn="l" rtl="0" fontAlgn="base">
        <a:spcBef>
          <a:spcPct val="20000"/>
        </a:spcBef>
        <a:spcAft>
          <a:spcPct val="0"/>
        </a:spcAft>
        <a:buClr>
          <a:schemeClr val="accent2"/>
        </a:buClr>
        <a:buSzPct val="70000"/>
        <a:buFont typeface="Wingdings" panose="05000000000000000000" pitchFamily="2" charset="2"/>
        <a:buChar char="q"/>
        <a:defRPr sz="1500" kern="1200">
          <a:solidFill>
            <a:schemeClr val="tx1"/>
          </a:solidFill>
          <a:latin typeface="+mn-lt"/>
          <a:ea typeface="+mn-ea"/>
          <a:cs typeface="+mn-cs"/>
        </a:defRPr>
      </a:lvl4pPr>
      <a:lvl5pPr marL="1260872" indent="-254794" algn="l" rtl="0" fontAlgn="base">
        <a:spcBef>
          <a:spcPct val="20000"/>
        </a:spcBef>
        <a:spcAft>
          <a:spcPct val="0"/>
        </a:spcAft>
        <a:buClr>
          <a:schemeClr val="accent1"/>
        </a:buClr>
        <a:buSzPct val="75000"/>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3.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3" Type="http://schemas.openxmlformats.org/officeDocument/2006/relationships/hyperlink" Target="https://slideplayer.com/slide/14253033/"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p:nvPr/>
        </p:nvSpPr>
        <p:spPr>
          <a:xfrm>
            <a:off x="558400" y="1106925"/>
            <a:ext cx="8166900" cy="135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AF7B51"/>
                </a:solidFill>
                <a:latin typeface="Nunito"/>
                <a:ea typeface="Nunito"/>
                <a:cs typeface="Nunito"/>
                <a:sym typeface="Nunito"/>
              </a:rPr>
              <a:t>CS 43118 &amp; CS 53118</a:t>
            </a:r>
            <a:endParaRPr sz="3600" b="0" i="0" u="none" strike="noStrike" cap="none">
              <a:solidFill>
                <a:srgbClr val="AF7B51"/>
              </a:solidFill>
              <a:latin typeface="Nunito"/>
              <a:ea typeface="Nunito"/>
              <a:cs typeface="Nunito"/>
              <a:sym typeface="Nunito"/>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AF7B51"/>
                </a:solidFill>
                <a:latin typeface="Nunito"/>
                <a:ea typeface="Nunito"/>
                <a:cs typeface="Nunito"/>
                <a:sym typeface="Nunito"/>
              </a:rPr>
              <a:t>ST: Graph and Social Network Analysis</a:t>
            </a:r>
            <a:endParaRPr sz="3600" b="0" i="0" u="none" strike="noStrike" cap="none">
              <a:solidFill>
                <a:srgbClr val="AF7B51"/>
              </a:solidFill>
              <a:latin typeface="Nunito"/>
              <a:ea typeface="Nunito"/>
              <a:cs typeface="Nunito"/>
              <a:sym typeface="Nunito"/>
            </a:endParaRPr>
          </a:p>
        </p:txBody>
      </p:sp>
      <p:sp>
        <p:nvSpPr>
          <p:cNvPr id="129" name="Google Shape;129;p1"/>
          <p:cNvSpPr txBox="1"/>
          <p:nvPr/>
        </p:nvSpPr>
        <p:spPr>
          <a:xfrm>
            <a:off x="471639" y="2292621"/>
            <a:ext cx="8133346" cy="152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sng" strike="noStrike" cap="none">
                <a:solidFill>
                  <a:srgbClr val="000000"/>
                </a:solidFill>
                <a:latin typeface="Times New Roman"/>
                <a:ea typeface="Times New Roman"/>
                <a:cs typeface="Times New Roman"/>
                <a:sym typeface="Times New Roman"/>
              </a:rPr>
              <a:t>Chapter 7: Algorithms in Social Network</a:t>
            </a:r>
            <a:endParaRPr sz="3200" b="0" i="0" u="sng"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FF"/>
                </a:solidFill>
                <a:latin typeface="Times New Roman"/>
                <a:ea typeface="Times New Roman"/>
                <a:cs typeface="Times New Roman"/>
                <a:sym typeface="Times New Roman"/>
              </a:rPr>
              <a:t>Niranjan Rai</a:t>
            </a:r>
            <a:endParaRPr sz="2000" b="0"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FF"/>
                </a:solidFill>
                <a:latin typeface="Times New Roman"/>
                <a:ea typeface="Times New Roman"/>
                <a:cs typeface="Times New Roman"/>
                <a:sym typeface="Times New Roman"/>
              </a:rPr>
              <a:t>Department of Computer Science</a:t>
            </a:r>
            <a:endParaRPr sz="2000" b="0" i="0" u="none" strike="noStrike" cap="none">
              <a:solidFill>
                <a:srgbClr val="0000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FF"/>
                </a:solidFill>
                <a:latin typeface="Times New Roman"/>
                <a:ea typeface="Times New Roman"/>
                <a:cs typeface="Times New Roman"/>
                <a:sym typeface="Times New Roman"/>
              </a:rPr>
              <a:t>Kent State University</a:t>
            </a:r>
            <a:endParaRPr sz="2000" b="0" i="0" u="none" strike="noStrike" cap="none">
              <a:solidFill>
                <a:srgbClr val="0000FF"/>
              </a:solidFill>
              <a:latin typeface="Times New Roman"/>
              <a:ea typeface="Times New Roman"/>
              <a:cs typeface="Times New Roman"/>
              <a:sym typeface="Times New Roman"/>
            </a:endParaRPr>
          </a:p>
        </p:txBody>
      </p:sp>
      <p:sp>
        <p:nvSpPr>
          <p:cNvPr id="130" name="Google Shape;130;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a8a4491631_0_159"/>
          <p:cNvSpPr txBox="1">
            <a:spLocks noGrp="1"/>
          </p:cNvSpPr>
          <p:nvPr>
            <p:ph type="title"/>
          </p:nvPr>
        </p:nvSpPr>
        <p:spPr>
          <a:xfrm>
            <a:off x="760825" y="387325"/>
            <a:ext cx="6480000" cy="7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Non-Overlapping Community</a:t>
            </a:r>
            <a:endParaRPr sz="3600"/>
          </a:p>
        </p:txBody>
      </p:sp>
      <p:sp>
        <p:nvSpPr>
          <p:cNvPr id="194" name="Google Shape;194;ga8a4491631_0_159"/>
          <p:cNvSpPr txBox="1">
            <a:spLocks noGrp="1"/>
          </p:cNvSpPr>
          <p:nvPr>
            <p:ph type="body" idx="1"/>
          </p:nvPr>
        </p:nvSpPr>
        <p:spPr>
          <a:xfrm>
            <a:off x="946075" y="1187750"/>
            <a:ext cx="7629900" cy="7449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02122"/>
              </a:buClr>
              <a:buSzPts val="2000"/>
              <a:buFont typeface="Times New Roman"/>
              <a:buChar char="●"/>
            </a:pPr>
            <a:r>
              <a:rPr lang="en-US" sz="2000">
                <a:solidFill>
                  <a:srgbClr val="202122"/>
                </a:solidFill>
                <a:highlight>
                  <a:schemeClr val="dk1"/>
                </a:highlight>
                <a:latin typeface="Times New Roman"/>
                <a:ea typeface="Times New Roman"/>
                <a:cs typeface="Times New Roman"/>
                <a:sym typeface="Times New Roman"/>
              </a:rPr>
              <a:t>Each node is put into one and only one community </a:t>
            </a:r>
            <a:endParaRPr sz="2000">
              <a:solidFill>
                <a:srgbClr val="202122"/>
              </a:solidFill>
              <a:highlight>
                <a:srgbClr val="FFFFFF"/>
              </a:highlight>
              <a:latin typeface="Times New Roman"/>
              <a:ea typeface="Times New Roman"/>
              <a:cs typeface="Times New Roman"/>
              <a:sym typeface="Times New Roman"/>
            </a:endParaRPr>
          </a:p>
        </p:txBody>
      </p:sp>
      <p:sp>
        <p:nvSpPr>
          <p:cNvPr id="195" name="Google Shape;195;ga8a4491631_0_15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pic>
        <p:nvPicPr>
          <p:cNvPr id="196" name="Google Shape;196;ga8a4491631_0_159"/>
          <p:cNvPicPr preferRelativeResize="0"/>
          <p:nvPr/>
        </p:nvPicPr>
        <p:blipFill>
          <a:blip r:embed="rId3">
            <a:alphaModFix/>
          </a:blip>
          <a:stretch>
            <a:fillRect/>
          </a:stretch>
        </p:blipFill>
        <p:spPr>
          <a:xfrm>
            <a:off x="2826075" y="2088775"/>
            <a:ext cx="3216000" cy="2454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a8a4491631_0_149"/>
          <p:cNvSpPr txBox="1">
            <a:spLocks noGrp="1"/>
          </p:cNvSpPr>
          <p:nvPr>
            <p:ph type="title"/>
          </p:nvPr>
        </p:nvSpPr>
        <p:spPr>
          <a:xfrm>
            <a:off x="760825" y="387325"/>
            <a:ext cx="6670500" cy="7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Overlapping Community</a:t>
            </a:r>
            <a:endParaRPr sz="3600"/>
          </a:p>
        </p:txBody>
      </p:sp>
      <p:sp>
        <p:nvSpPr>
          <p:cNvPr id="202" name="Google Shape;202;ga8a4491631_0_149"/>
          <p:cNvSpPr txBox="1">
            <a:spLocks noGrp="1"/>
          </p:cNvSpPr>
          <p:nvPr>
            <p:ph type="body" idx="1"/>
          </p:nvPr>
        </p:nvSpPr>
        <p:spPr>
          <a:xfrm>
            <a:off x="869875" y="1187750"/>
            <a:ext cx="7629900" cy="620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02122"/>
              </a:buClr>
              <a:buSzPts val="2000"/>
              <a:buFont typeface="Times New Roman"/>
              <a:buChar char="●"/>
            </a:pPr>
            <a:r>
              <a:rPr lang="en-US" sz="2000">
                <a:solidFill>
                  <a:srgbClr val="202122"/>
                </a:solidFill>
                <a:highlight>
                  <a:schemeClr val="dk1"/>
                </a:highlight>
                <a:latin typeface="Times New Roman"/>
                <a:ea typeface="Times New Roman"/>
                <a:cs typeface="Times New Roman"/>
                <a:sym typeface="Times New Roman"/>
              </a:rPr>
              <a:t>Vertices are in more than one community</a:t>
            </a:r>
            <a:endParaRPr sz="2000">
              <a:solidFill>
                <a:srgbClr val="202122"/>
              </a:solidFill>
              <a:highlight>
                <a:srgbClr val="FFFFFF"/>
              </a:highlight>
              <a:latin typeface="Times New Roman"/>
              <a:ea typeface="Times New Roman"/>
              <a:cs typeface="Times New Roman"/>
              <a:sym typeface="Times New Roman"/>
            </a:endParaRPr>
          </a:p>
        </p:txBody>
      </p:sp>
      <p:sp>
        <p:nvSpPr>
          <p:cNvPr id="203" name="Google Shape;203;ga8a4491631_0_14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pic>
        <p:nvPicPr>
          <p:cNvPr id="204" name="Google Shape;204;ga8a4491631_0_149"/>
          <p:cNvPicPr preferRelativeResize="0"/>
          <p:nvPr/>
        </p:nvPicPr>
        <p:blipFill>
          <a:blip r:embed="rId3">
            <a:alphaModFix/>
          </a:blip>
          <a:stretch>
            <a:fillRect/>
          </a:stretch>
        </p:blipFill>
        <p:spPr>
          <a:xfrm>
            <a:off x="2544798" y="1787475"/>
            <a:ext cx="4280051" cy="288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a65b057eaf_0_13"/>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Detection</a:t>
            </a:r>
            <a:endParaRPr sz="3600"/>
          </a:p>
        </p:txBody>
      </p:sp>
      <p:sp>
        <p:nvSpPr>
          <p:cNvPr id="210" name="Google Shape;210;ga65b057eaf_0_13"/>
          <p:cNvSpPr txBox="1">
            <a:spLocks noGrp="1"/>
          </p:cNvSpPr>
          <p:nvPr>
            <p:ph type="body" idx="1"/>
          </p:nvPr>
        </p:nvSpPr>
        <p:spPr>
          <a:xfrm>
            <a:off x="956200" y="949849"/>
            <a:ext cx="7032000" cy="954600"/>
          </a:xfrm>
          <a:prstGeom prst="rect">
            <a:avLst/>
          </a:prstGeom>
          <a:noFill/>
          <a:ln>
            <a:noFill/>
          </a:ln>
        </p:spPr>
        <p:txBody>
          <a:bodyPr spcFirstLastPara="1" wrap="square" lIns="91425" tIns="91425" rIns="91425" bIns="91425" anchor="t" anchorCtr="0">
            <a:noAutofit/>
          </a:bodyPr>
          <a:lstStyle/>
          <a:p>
            <a:pPr marL="457200" lvl="0" indent="-355600" algn="l" rtl="0">
              <a:spcBef>
                <a:spcPts val="500"/>
              </a:spcBef>
              <a:spcAft>
                <a:spcPts val="0"/>
              </a:spcAft>
              <a:buClr>
                <a:srgbClr val="202122"/>
              </a:buClr>
              <a:buSzPts val="2000"/>
              <a:buFont typeface="Times New Roman"/>
              <a:buChar char="●"/>
            </a:pPr>
            <a:r>
              <a:rPr lang="en-US" sz="2000">
                <a:solidFill>
                  <a:srgbClr val="202122"/>
                </a:solidFill>
                <a:highlight>
                  <a:schemeClr val="dk1"/>
                </a:highlight>
                <a:latin typeface="Times New Roman"/>
                <a:ea typeface="Times New Roman"/>
                <a:cs typeface="Times New Roman"/>
                <a:sym typeface="Times New Roman"/>
              </a:rPr>
              <a:t>The problem of efficiently finding the communities in a given network is called </a:t>
            </a:r>
            <a:r>
              <a:rPr lang="en-US" sz="2000" i="1">
                <a:solidFill>
                  <a:srgbClr val="202122"/>
                </a:solidFill>
                <a:highlight>
                  <a:schemeClr val="dk1"/>
                </a:highlight>
                <a:latin typeface="Times New Roman"/>
                <a:ea typeface="Times New Roman"/>
                <a:cs typeface="Times New Roman"/>
                <a:sym typeface="Times New Roman"/>
              </a:rPr>
              <a:t>Community Detection</a:t>
            </a:r>
            <a:endParaRPr sz="2000" i="1">
              <a:solidFill>
                <a:srgbClr val="202122"/>
              </a:solidFill>
              <a:highlight>
                <a:srgbClr val="FFFFFF"/>
              </a:highlight>
              <a:latin typeface="Times New Roman"/>
              <a:ea typeface="Times New Roman"/>
              <a:cs typeface="Times New Roman"/>
              <a:sym typeface="Times New Roman"/>
            </a:endParaRPr>
          </a:p>
          <a:p>
            <a:pPr marL="0" lvl="0" indent="0" algn="l" rtl="0">
              <a:spcBef>
                <a:spcPts val="500"/>
              </a:spcBef>
              <a:spcAft>
                <a:spcPts val="500"/>
              </a:spcAft>
              <a:buNone/>
            </a:pPr>
            <a:endParaRPr sz="1800">
              <a:solidFill>
                <a:srgbClr val="202122"/>
              </a:solidFill>
              <a:highlight>
                <a:srgbClr val="FFFFFF"/>
              </a:highlight>
              <a:latin typeface="Times New Roman"/>
              <a:ea typeface="Times New Roman"/>
              <a:cs typeface="Times New Roman"/>
              <a:sym typeface="Times New Roman"/>
            </a:endParaRPr>
          </a:p>
        </p:txBody>
      </p:sp>
      <p:sp>
        <p:nvSpPr>
          <p:cNvPr id="211" name="Google Shape;211;ga65b057eaf_0_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212" name="Google Shape;212;ga65b057eaf_0_13"/>
          <p:cNvPicPr preferRelativeResize="0"/>
          <p:nvPr/>
        </p:nvPicPr>
        <p:blipFill>
          <a:blip r:embed="rId3">
            <a:alphaModFix/>
          </a:blip>
          <a:stretch>
            <a:fillRect/>
          </a:stretch>
        </p:blipFill>
        <p:spPr>
          <a:xfrm>
            <a:off x="1827125" y="1761649"/>
            <a:ext cx="5101212" cy="2934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a8a4491631_0_113"/>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Why Detect Communities?</a:t>
            </a:r>
            <a:endParaRPr sz="3600"/>
          </a:p>
        </p:txBody>
      </p:sp>
      <p:sp>
        <p:nvSpPr>
          <p:cNvPr id="218" name="Google Shape;218;ga8a4491631_0_113"/>
          <p:cNvSpPr txBox="1">
            <a:spLocks noGrp="1"/>
          </p:cNvSpPr>
          <p:nvPr>
            <p:ph type="body" idx="1"/>
          </p:nvPr>
        </p:nvSpPr>
        <p:spPr>
          <a:xfrm>
            <a:off x="956200" y="1075200"/>
            <a:ext cx="7032000" cy="3577500"/>
          </a:xfrm>
          <a:prstGeom prst="rect">
            <a:avLst/>
          </a:prstGeom>
          <a:noFill/>
          <a:ln>
            <a:noFill/>
          </a:ln>
        </p:spPr>
        <p:txBody>
          <a:bodyPr spcFirstLastPara="1" wrap="square" lIns="91425" tIns="91425" rIns="91425" bIns="91425" anchor="t" anchorCtr="0">
            <a:noAutofit/>
          </a:bodyPr>
          <a:lstStyle/>
          <a:p>
            <a:pPr marL="457200" lvl="0" indent="-355600" algn="l" rtl="0">
              <a:spcBef>
                <a:spcPts val="500"/>
              </a:spcBef>
              <a:spcAft>
                <a:spcPts val="0"/>
              </a:spcAft>
              <a:buClr>
                <a:srgbClr val="202122"/>
              </a:buClr>
              <a:buSzPts val="2000"/>
              <a:buFont typeface="Times New Roman"/>
              <a:buChar char="●"/>
            </a:pPr>
            <a:r>
              <a:rPr lang="en-US" sz="2000">
                <a:solidFill>
                  <a:srgbClr val="202122"/>
                </a:solidFill>
                <a:highlight>
                  <a:srgbClr val="FFFFFF"/>
                </a:highlight>
                <a:latin typeface="Times New Roman"/>
                <a:ea typeface="Times New Roman"/>
                <a:cs typeface="Times New Roman"/>
                <a:sym typeface="Times New Roman"/>
              </a:rPr>
              <a:t>Finding an underlying community structure in a network, if it exists, is important for a number of reasons:</a:t>
            </a:r>
            <a:endParaRPr sz="2000">
              <a:solidFill>
                <a:srgbClr val="202122"/>
              </a:solidFill>
              <a:highlight>
                <a:srgbClr val="FFFFFF"/>
              </a:highlight>
              <a:latin typeface="Times New Roman"/>
              <a:ea typeface="Times New Roman"/>
              <a:cs typeface="Times New Roman"/>
              <a:sym typeface="Times New Roman"/>
            </a:endParaRPr>
          </a:p>
          <a:p>
            <a:pPr marL="914400" lvl="1" indent="-342900" algn="l" rtl="0">
              <a:spcBef>
                <a:spcPts val="0"/>
              </a:spcBef>
              <a:spcAft>
                <a:spcPts val="0"/>
              </a:spcAft>
              <a:buClr>
                <a:srgbClr val="202122"/>
              </a:buClr>
              <a:buSzPts val="1800"/>
              <a:buFont typeface="Times New Roman"/>
              <a:buChar char="○"/>
            </a:pPr>
            <a:r>
              <a:rPr lang="en-US" sz="1800">
                <a:solidFill>
                  <a:srgbClr val="202122"/>
                </a:solidFill>
                <a:highlight>
                  <a:srgbClr val="FFFFFF"/>
                </a:highlight>
                <a:latin typeface="Times New Roman"/>
                <a:ea typeface="Times New Roman"/>
                <a:cs typeface="Times New Roman"/>
                <a:sym typeface="Times New Roman"/>
              </a:rPr>
              <a:t>Communities allow us to create a large scale map of a network which makes its study easier</a:t>
            </a:r>
            <a:endParaRPr sz="1800" baseline="30000">
              <a:solidFill>
                <a:srgbClr val="0B0080"/>
              </a:solidFill>
              <a:highlight>
                <a:srgbClr val="FFFFFF"/>
              </a:highlight>
              <a:latin typeface="Times New Roman"/>
              <a:ea typeface="Times New Roman"/>
              <a:cs typeface="Times New Roman"/>
              <a:sym typeface="Times New Roman"/>
            </a:endParaRPr>
          </a:p>
          <a:p>
            <a:pPr marL="914400" lvl="1" indent="-342900" algn="l" rtl="0">
              <a:spcBef>
                <a:spcPts val="0"/>
              </a:spcBef>
              <a:spcAft>
                <a:spcPts val="0"/>
              </a:spcAft>
              <a:buClr>
                <a:srgbClr val="202122"/>
              </a:buClr>
              <a:buSzPts val="1800"/>
              <a:buFont typeface="Times New Roman"/>
              <a:buChar char="○"/>
            </a:pPr>
            <a:r>
              <a:rPr lang="en-US" sz="1800">
                <a:solidFill>
                  <a:srgbClr val="202122"/>
                </a:solidFill>
                <a:highlight>
                  <a:srgbClr val="FFFFFF"/>
                </a:highlight>
                <a:latin typeface="Times New Roman"/>
                <a:ea typeface="Times New Roman"/>
                <a:cs typeface="Times New Roman"/>
                <a:sym typeface="Times New Roman"/>
              </a:rPr>
              <a:t>Individual communities also shed light on the function of the system represented by the network since communities often correspond to functional units of the system </a:t>
            </a:r>
            <a:endParaRPr sz="1800">
              <a:solidFill>
                <a:srgbClr val="202122"/>
              </a:solidFill>
              <a:highlight>
                <a:srgbClr val="FFFFFF"/>
              </a:highlight>
              <a:latin typeface="Times New Roman"/>
              <a:ea typeface="Times New Roman"/>
              <a:cs typeface="Times New Roman"/>
              <a:sym typeface="Times New Roman"/>
            </a:endParaRPr>
          </a:p>
          <a:p>
            <a:pPr marL="914400" lvl="1" indent="-342900" algn="l" rtl="0">
              <a:spcBef>
                <a:spcPts val="0"/>
              </a:spcBef>
              <a:spcAft>
                <a:spcPts val="0"/>
              </a:spcAft>
              <a:buClr>
                <a:srgbClr val="202122"/>
              </a:buClr>
              <a:buSzPts val="1800"/>
              <a:buFont typeface="Times New Roman"/>
              <a:buChar char="○"/>
            </a:pPr>
            <a:r>
              <a:rPr lang="en-US" sz="1800">
                <a:solidFill>
                  <a:srgbClr val="202122"/>
                </a:solidFill>
                <a:highlight>
                  <a:srgbClr val="FFFFFF"/>
                </a:highlight>
                <a:latin typeface="Times New Roman"/>
                <a:ea typeface="Times New Roman"/>
                <a:cs typeface="Times New Roman"/>
                <a:sym typeface="Times New Roman"/>
              </a:rPr>
              <a:t>They often have very different properties than the average properties of the networks</a:t>
            </a:r>
            <a:endParaRPr sz="1800">
              <a:solidFill>
                <a:srgbClr val="202122"/>
              </a:solidFill>
              <a:highlight>
                <a:srgbClr val="FFFFFF"/>
              </a:highlight>
              <a:latin typeface="Times New Roman"/>
              <a:ea typeface="Times New Roman"/>
              <a:cs typeface="Times New Roman"/>
              <a:sym typeface="Times New Roman"/>
            </a:endParaRPr>
          </a:p>
        </p:txBody>
      </p:sp>
      <p:sp>
        <p:nvSpPr>
          <p:cNvPr id="219" name="Google Shape;219;ga8a4491631_0_1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
          <p:cNvSpPr txBox="1">
            <a:spLocks noGrp="1"/>
          </p:cNvSpPr>
          <p:nvPr>
            <p:ph type="title"/>
          </p:nvPr>
        </p:nvSpPr>
        <p:spPr>
          <a:xfrm>
            <a:off x="760824" y="682300"/>
            <a:ext cx="762991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Algorithms for community detection</a:t>
            </a:r>
            <a:endParaRPr sz="3600"/>
          </a:p>
        </p:txBody>
      </p:sp>
      <p:sp>
        <p:nvSpPr>
          <p:cNvPr id="225" name="Google Shape;225;p4"/>
          <p:cNvSpPr txBox="1">
            <a:spLocks noGrp="1"/>
          </p:cNvSpPr>
          <p:nvPr>
            <p:ph type="body" idx="1"/>
          </p:nvPr>
        </p:nvSpPr>
        <p:spPr>
          <a:xfrm>
            <a:off x="894725" y="1406034"/>
            <a:ext cx="7177500" cy="2284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Minimum-cut method</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Hierarchical clustering</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Girvan–Newman algorithm</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Modularity maximization</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Statistical inference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Clique-based methods</a:t>
            </a:r>
            <a:endParaRPr sz="2000">
              <a:solidFill>
                <a:srgbClr val="000000"/>
              </a:solidFill>
              <a:latin typeface="Times New Roman"/>
              <a:ea typeface="Times New Roman"/>
              <a:cs typeface="Times New Roman"/>
              <a:sym typeface="Times New Roman"/>
            </a:endParaRPr>
          </a:p>
        </p:txBody>
      </p:sp>
      <p:sp>
        <p:nvSpPr>
          <p:cNvPr id="226" name="Google Shape;226;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a:spLocks noGrp="1"/>
          </p:cNvSpPr>
          <p:nvPr>
            <p:ph type="title"/>
          </p:nvPr>
        </p:nvSpPr>
        <p:spPr>
          <a:xfrm>
            <a:off x="760824" y="682300"/>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Minimum-cut method</a:t>
            </a:r>
            <a:endParaRPr sz="3600"/>
          </a:p>
        </p:txBody>
      </p:sp>
      <p:sp>
        <p:nvSpPr>
          <p:cNvPr id="232" name="Google Shape;232;p5"/>
          <p:cNvSpPr txBox="1">
            <a:spLocks noGrp="1"/>
          </p:cNvSpPr>
          <p:nvPr>
            <p:ph type="body" idx="1"/>
          </p:nvPr>
        </p:nvSpPr>
        <p:spPr>
          <a:xfrm>
            <a:off x="894725" y="1376525"/>
            <a:ext cx="7183500" cy="3080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One of the oldest algorithms for dividing networks</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Cuts the network into a predetermined number of parts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Usually of same size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Tries to minimize the number of edges between groups</a:t>
            </a:r>
            <a:endParaRPr sz="2000">
              <a:solidFill>
                <a:srgbClr val="000000"/>
              </a:solidFill>
              <a:latin typeface="Times New Roman"/>
              <a:ea typeface="Times New Roman"/>
              <a:cs typeface="Times New Roman"/>
              <a:sym typeface="Times New Roman"/>
            </a:endParaRPr>
          </a:p>
        </p:txBody>
      </p:sp>
      <p:sp>
        <p:nvSpPr>
          <p:cNvPr id="233" name="Google Shape;23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pic>
        <p:nvPicPr>
          <p:cNvPr id="234" name="Google Shape;234;p5"/>
          <p:cNvPicPr preferRelativeResize="0"/>
          <p:nvPr/>
        </p:nvPicPr>
        <p:blipFill>
          <a:blip r:embed="rId3">
            <a:alphaModFix/>
          </a:blip>
          <a:stretch>
            <a:fillRect/>
          </a:stretch>
        </p:blipFill>
        <p:spPr>
          <a:xfrm>
            <a:off x="5851375" y="2111225"/>
            <a:ext cx="2497751" cy="2665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a65b057eaf_0_27"/>
          <p:cNvSpPr txBox="1">
            <a:spLocks noGrp="1"/>
          </p:cNvSpPr>
          <p:nvPr>
            <p:ph type="title"/>
          </p:nvPr>
        </p:nvSpPr>
        <p:spPr>
          <a:xfrm>
            <a:off x="760824" y="682300"/>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Minimum-cut method</a:t>
            </a:r>
            <a:endParaRPr sz="3600"/>
          </a:p>
        </p:txBody>
      </p:sp>
      <p:sp>
        <p:nvSpPr>
          <p:cNvPr id="240" name="Google Shape;240;ga65b057eaf_0_27"/>
          <p:cNvSpPr txBox="1">
            <a:spLocks noGrp="1"/>
          </p:cNvSpPr>
          <p:nvPr>
            <p:ph type="body" idx="1"/>
          </p:nvPr>
        </p:nvSpPr>
        <p:spPr>
          <a:xfrm>
            <a:off x="894725" y="1376525"/>
            <a:ext cx="7554600" cy="3080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Works well in many of the applications for which it was originally intended</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But is less than ideal for finding community structure in general networks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Since it will find communities regardless of whether they are implicit in the structure</a:t>
            </a:r>
            <a:endParaRPr sz="2000">
              <a:solidFill>
                <a:srgbClr val="000000"/>
              </a:solidFill>
              <a:latin typeface="Times New Roman"/>
              <a:ea typeface="Times New Roman"/>
              <a:cs typeface="Times New Roman"/>
              <a:sym typeface="Times New Roman"/>
            </a:endParaRPr>
          </a:p>
        </p:txBody>
      </p:sp>
      <p:sp>
        <p:nvSpPr>
          <p:cNvPr id="241" name="Google Shape;241;ga65b057eaf_0_2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
          <p:cNvSpPr txBox="1">
            <a:spLocks noGrp="1"/>
          </p:cNvSpPr>
          <p:nvPr>
            <p:ph type="title"/>
          </p:nvPr>
        </p:nvSpPr>
        <p:spPr>
          <a:xfrm>
            <a:off x="819149" y="559850"/>
            <a:ext cx="7756959"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Hierarchical Clustering</a:t>
            </a:r>
            <a:endParaRPr sz="3600"/>
          </a:p>
        </p:txBody>
      </p:sp>
      <p:sp>
        <p:nvSpPr>
          <p:cNvPr id="247" name="Google Shape;247;p6"/>
          <p:cNvSpPr txBox="1">
            <a:spLocks noGrp="1"/>
          </p:cNvSpPr>
          <p:nvPr>
            <p:ph type="body" idx="1"/>
          </p:nvPr>
        </p:nvSpPr>
        <p:spPr>
          <a:xfrm>
            <a:off x="819150" y="1361650"/>
            <a:ext cx="4732800" cy="28851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Uses a similarity measure quantifying some (usually topological) type of similarity between node pairs</a:t>
            </a:r>
            <a:endParaRPr sz="2000">
              <a:solidFill>
                <a:srgbClr val="000000"/>
              </a:solidFill>
              <a:latin typeface="Times New Roman"/>
              <a:ea typeface="Times New Roman"/>
              <a:cs typeface="Times New Roman"/>
              <a:sym typeface="Times New Roman"/>
            </a:endParaRPr>
          </a:p>
          <a:p>
            <a:pPr marL="457200" lvl="0" indent="-355600" algn="just"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Commonly used measures: </a:t>
            </a:r>
            <a:r>
              <a:rPr lang="en-US" sz="2000" i="1">
                <a:solidFill>
                  <a:srgbClr val="000000"/>
                </a:solidFill>
                <a:latin typeface="Times New Roman"/>
                <a:ea typeface="Times New Roman"/>
                <a:cs typeface="Times New Roman"/>
                <a:sym typeface="Times New Roman"/>
              </a:rPr>
              <a:t>cosine similarity</a:t>
            </a:r>
            <a:r>
              <a:rPr lang="en-US" sz="2000">
                <a:solidFill>
                  <a:srgbClr val="000000"/>
                </a:solidFill>
                <a:latin typeface="Times New Roman"/>
                <a:ea typeface="Times New Roman"/>
                <a:cs typeface="Times New Roman"/>
                <a:sym typeface="Times New Roman"/>
              </a:rPr>
              <a:t>, </a:t>
            </a:r>
            <a:r>
              <a:rPr lang="en-US" sz="2000" i="1">
                <a:solidFill>
                  <a:srgbClr val="000000"/>
                </a:solidFill>
                <a:latin typeface="Times New Roman"/>
                <a:ea typeface="Times New Roman"/>
                <a:cs typeface="Times New Roman"/>
                <a:sym typeface="Times New Roman"/>
              </a:rPr>
              <a:t>Jaccard index/similarity</a:t>
            </a:r>
            <a:r>
              <a:rPr lang="en-US" sz="2000">
                <a:solidFill>
                  <a:srgbClr val="000000"/>
                </a:solidFill>
                <a:latin typeface="Times New Roman"/>
                <a:ea typeface="Times New Roman"/>
                <a:cs typeface="Times New Roman"/>
                <a:sym typeface="Times New Roman"/>
              </a:rPr>
              <a:t>, and </a:t>
            </a:r>
            <a:r>
              <a:rPr lang="en-US" sz="2000" i="1">
                <a:solidFill>
                  <a:srgbClr val="000000"/>
                </a:solidFill>
                <a:latin typeface="Times New Roman"/>
                <a:ea typeface="Times New Roman"/>
                <a:cs typeface="Times New Roman"/>
                <a:sym typeface="Times New Roman"/>
              </a:rPr>
              <a:t>Hamming distance</a:t>
            </a:r>
            <a:endParaRPr sz="2000">
              <a:solidFill>
                <a:srgbClr val="000000"/>
              </a:solidFill>
              <a:latin typeface="Times New Roman"/>
              <a:ea typeface="Times New Roman"/>
              <a:cs typeface="Times New Roman"/>
              <a:sym typeface="Times New Roman"/>
            </a:endParaRPr>
          </a:p>
          <a:p>
            <a:pPr marL="457200" lvl="0" indent="-355600" algn="just"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Then one groups similar nodes into communities according to this measure</a:t>
            </a:r>
            <a:endParaRPr sz="2000">
              <a:solidFill>
                <a:srgbClr val="000000"/>
              </a:solidFill>
              <a:latin typeface="Times New Roman"/>
              <a:ea typeface="Times New Roman"/>
              <a:cs typeface="Times New Roman"/>
              <a:sym typeface="Times New Roman"/>
            </a:endParaRPr>
          </a:p>
        </p:txBody>
      </p:sp>
      <p:sp>
        <p:nvSpPr>
          <p:cNvPr id="248" name="Google Shape;248;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pic>
        <p:nvPicPr>
          <p:cNvPr id="249" name="Google Shape;249;p6"/>
          <p:cNvPicPr preferRelativeResize="0"/>
          <p:nvPr/>
        </p:nvPicPr>
        <p:blipFill>
          <a:blip r:embed="rId3">
            <a:alphaModFix/>
          </a:blip>
          <a:stretch>
            <a:fillRect/>
          </a:stretch>
        </p:blipFill>
        <p:spPr>
          <a:xfrm>
            <a:off x="5794700" y="1514450"/>
            <a:ext cx="3043949" cy="2619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a8a4491631_0_72"/>
          <p:cNvSpPr txBox="1">
            <a:spLocks noGrp="1"/>
          </p:cNvSpPr>
          <p:nvPr>
            <p:ph type="title"/>
          </p:nvPr>
        </p:nvSpPr>
        <p:spPr>
          <a:xfrm>
            <a:off x="819149" y="559850"/>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Hierarchical Clustering</a:t>
            </a:r>
            <a:endParaRPr sz="3600"/>
          </a:p>
        </p:txBody>
      </p:sp>
      <p:sp>
        <p:nvSpPr>
          <p:cNvPr id="255" name="Google Shape;255;ga8a4491631_0_72"/>
          <p:cNvSpPr txBox="1">
            <a:spLocks noGrp="1"/>
          </p:cNvSpPr>
          <p:nvPr>
            <p:ph type="body" idx="1"/>
          </p:nvPr>
        </p:nvSpPr>
        <p:spPr>
          <a:xfrm>
            <a:off x="819150" y="1418575"/>
            <a:ext cx="7505700" cy="28851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There are several common schemes for performing the grouping</a:t>
            </a:r>
            <a:endParaRPr sz="2000">
              <a:solidFill>
                <a:srgbClr val="000000"/>
              </a:solidFill>
              <a:latin typeface="Times New Roman"/>
              <a:ea typeface="Times New Roman"/>
              <a:cs typeface="Times New Roman"/>
              <a:sym typeface="Times New Roman"/>
            </a:endParaRPr>
          </a:p>
          <a:p>
            <a:pPr marL="457200" lvl="0" indent="-355600" algn="just"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Two simplest hierarchical clustering methods are: </a:t>
            </a:r>
            <a:endParaRPr sz="2000">
              <a:solidFill>
                <a:srgbClr val="000000"/>
              </a:solidFill>
              <a:latin typeface="Times New Roman"/>
              <a:ea typeface="Times New Roman"/>
              <a:cs typeface="Times New Roman"/>
              <a:sym typeface="Times New Roman"/>
            </a:endParaRPr>
          </a:p>
          <a:p>
            <a:pPr marL="914400" lvl="1" indent="-355600" algn="just" rtl="0">
              <a:lnSpc>
                <a:spcPct val="100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single-linkage clustering</a:t>
            </a:r>
            <a:r>
              <a:rPr lang="en-US" sz="2000">
                <a:solidFill>
                  <a:srgbClr val="000000"/>
                </a:solidFill>
                <a:latin typeface="Times New Roman"/>
                <a:ea typeface="Times New Roman"/>
                <a:cs typeface="Times New Roman"/>
                <a:sym typeface="Times New Roman"/>
              </a:rPr>
              <a:t>: two groups are considered separate communities if and only if all pairs of nodes in different groups have similarity lower than a given threshold</a:t>
            </a:r>
            <a:endParaRPr sz="2000">
              <a:solidFill>
                <a:srgbClr val="000000"/>
              </a:solidFill>
              <a:latin typeface="Times New Roman"/>
              <a:ea typeface="Times New Roman"/>
              <a:cs typeface="Times New Roman"/>
              <a:sym typeface="Times New Roman"/>
            </a:endParaRPr>
          </a:p>
          <a:p>
            <a:pPr marL="914400" lvl="1" indent="-355600" algn="just" rtl="0">
              <a:lnSpc>
                <a:spcPct val="100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complete linkage clustering:</a:t>
            </a:r>
            <a:r>
              <a:rPr lang="en-US" sz="2000">
                <a:solidFill>
                  <a:srgbClr val="000000"/>
                </a:solidFill>
                <a:latin typeface="Times New Roman"/>
                <a:ea typeface="Times New Roman"/>
                <a:cs typeface="Times New Roman"/>
                <a:sym typeface="Times New Roman"/>
              </a:rPr>
              <a:t> all nodes within every group have similarity greater than a threshold</a:t>
            </a:r>
            <a:endParaRPr sz="2000">
              <a:solidFill>
                <a:srgbClr val="000000"/>
              </a:solidFill>
              <a:latin typeface="Times New Roman"/>
              <a:ea typeface="Times New Roman"/>
              <a:cs typeface="Times New Roman"/>
              <a:sym typeface="Times New Roman"/>
            </a:endParaRPr>
          </a:p>
        </p:txBody>
      </p:sp>
      <p:sp>
        <p:nvSpPr>
          <p:cNvPr id="256" name="Google Shape;256;ga8a4491631_0_7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txBox="1">
            <a:spLocks noGrp="1"/>
          </p:cNvSpPr>
          <p:nvPr>
            <p:ph type="body" idx="1"/>
          </p:nvPr>
        </p:nvSpPr>
        <p:spPr>
          <a:xfrm>
            <a:off x="837225" y="1403075"/>
            <a:ext cx="7681500" cy="3097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Detects communities by progressively removing edges from the original network</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algorithm's steps for community detection are summarized below</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AutoNum type="arabicPeriod"/>
            </a:pPr>
            <a:r>
              <a:rPr lang="en-US" sz="2000">
                <a:solidFill>
                  <a:srgbClr val="000000"/>
                </a:solidFill>
                <a:latin typeface="Times New Roman"/>
                <a:ea typeface="Times New Roman"/>
                <a:cs typeface="Times New Roman"/>
                <a:sym typeface="Times New Roman"/>
              </a:rPr>
              <a:t>Calculate betweenness of all existing edges in the network</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AutoNum type="arabicPeriod"/>
            </a:pPr>
            <a:r>
              <a:rPr lang="en-US" sz="2000">
                <a:solidFill>
                  <a:srgbClr val="000000"/>
                </a:solidFill>
                <a:latin typeface="Times New Roman"/>
                <a:ea typeface="Times New Roman"/>
                <a:cs typeface="Times New Roman"/>
                <a:sym typeface="Times New Roman"/>
              </a:rPr>
              <a:t>Remove edge(s) with the highest betweenness</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AutoNum type="arabicPeriod"/>
            </a:pPr>
            <a:r>
              <a:rPr lang="en-US" sz="2000">
                <a:solidFill>
                  <a:srgbClr val="000000"/>
                </a:solidFill>
                <a:latin typeface="Times New Roman"/>
                <a:ea typeface="Times New Roman"/>
                <a:cs typeface="Times New Roman"/>
                <a:sym typeface="Times New Roman"/>
              </a:rPr>
              <a:t>Calculate betweenness of all edges affected by the removal</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AutoNum type="arabicPeriod"/>
            </a:pPr>
            <a:r>
              <a:rPr lang="en-US" sz="2000">
                <a:solidFill>
                  <a:srgbClr val="000000"/>
                </a:solidFill>
                <a:latin typeface="Times New Roman"/>
                <a:ea typeface="Times New Roman"/>
                <a:cs typeface="Times New Roman"/>
                <a:sym typeface="Times New Roman"/>
              </a:rPr>
              <a:t>Repeat steps 2 and 3 until no edges remain</a:t>
            </a:r>
            <a:endParaRPr sz="20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000">
              <a:solidFill>
                <a:srgbClr val="000000"/>
              </a:solidFill>
              <a:latin typeface="Times New Roman"/>
              <a:ea typeface="Times New Roman"/>
              <a:cs typeface="Times New Roman"/>
              <a:sym typeface="Times New Roman"/>
            </a:endParaRPr>
          </a:p>
        </p:txBody>
      </p:sp>
      <p:sp>
        <p:nvSpPr>
          <p:cNvPr id="262" name="Google Shape;262;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sp>
        <p:nvSpPr>
          <p:cNvPr id="263" name="Google Shape;263;p7"/>
          <p:cNvSpPr txBox="1">
            <a:spLocks noGrp="1"/>
          </p:cNvSpPr>
          <p:nvPr>
            <p:ph type="title"/>
          </p:nvPr>
        </p:nvSpPr>
        <p:spPr>
          <a:xfrm>
            <a:off x="693448" y="558932"/>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Girvan-Newman Algorithm</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691997" y="633138"/>
            <a:ext cx="762991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In this chapter, we will</a:t>
            </a:r>
            <a:endParaRPr sz="3600"/>
          </a:p>
        </p:txBody>
      </p:sp>
      <p:sp>
        <p:nvSpPr>
          <p:cNvPr id="136" name="Google Shape;136;p2"/>
          <p:cNvSpPr txBox="1">
            <a:spLocks noGrp="1"/>
          </p:cNvSpPr>
          <p:nvPr>
            <p:ph type="body" idx="1"/>
          </p:nvPr>
        </p:nvSpPr>
        <p:spPr>
          <a:xfrm>
            <a:off x="1062872" y="1587738"/>
            <a:ext cx="7031973" cy="2955929"/>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Times New Roman"/>
              <a:buChar char="●"/>
            </a:pPr>
            <a:r>
              <a:rPr lang="en-US" sz="2000">
                <a:solidFill>
                  <a:srgbClr val="000000"/>
                </a:solidFill>
                <a:latin typeface="Times New Roman"/>
                <a:ea typeface="Times New Roman"/>
                <a:cs typeface="Times New Roman"/>
                <a:sym typeface="Times New Roman"/>
              </a:rPr>
              <a:t>Learn about different algorithms</a:t>
            </a:r>
            <a:endParaRPr/>
          </a:p>
          <a:p>
            <a:pPr marL="914400" lvl="1" indent="-317500" algn="l" rtl="0">
              <a:spcBef>
                <a:spcPts val="0"/>
              </a:spcBef>
              <a:spcAft>
                <a:spcPts val="0"/>
              </a:spcAft>
              <a:buSzPts val="1400"/>
              <a:buFont typeface="Times New Roman"/>
              <a:buChar char="●"/>
            </a:pPr>
            <a:r>
              <a:rPr lang="en-US" sz="1800" i="1">
                <a:solidFill>
                  <a:srgbClr val="000000"/>
                </a:solidFill>
                <a:latin typeface="Times New Roman"/>
                <a:ea typeface="Times New Roman"/>
                <a:cs typeface="Times New Roman"/>
                <a:sym typeface="Times New Roman"/>
              </a:rPr>
              <a:t>Community Detection</a:t>
            </a:r>
            <a:r>
              <a:rPr lang="en-US" sz="1800">
                <a:solidFill>
                  <a:srgbClr val="000000"/>
                </a:solidFill>
                <a:latin typeface="Times New Roman"/>
                <a:ea typeface="Times New Roman"/>
                <a:cs typeface="Times New Roman"/>
                <a:sym typeface="Times New Roman"/>
              </a:rPr>
              <a:t> in Social Networks</a:t>
            </a:r>
            <a:endParaRPr sz="1800">
              <a:solidFill>
                <a:srgbClr val="000000"/>
              </a:solidFill>
              <a:latin typeface="Times New Roman"/>
              <a:ea typeface="Times New Roman"/>
              <a:cs typeface="Times New Roman"/>
              <a:sym typeface="Times New Roman"/>
            </a:endParaRPr>
          </a:p>
          <a:p>
            <a:pPr marL="914400" lvl="1" indent="-317500" algn="l" rtl="0">
              <a:lnSpc>
                <a:spcPct val="115000"/>
              </a:lnSpc>
              <a:spcBef>
                <a:spcPts val="0"/>
              </a:spcBef>
              <a:spcAft>
                <a:spcPts val="0"/>
              </a:spcAft>
              <a:buSzPts val="1400"/>
              <a:buFont typeface="Times New Roman"/>
              <a:buChar char="●"/>
            </a:pPr>
            <a:r>
              <a:rPr lang="en-US" sz="1800" i="1">
                <a:solidFill>
                  <a:srgbClr val="000000"/>
                </a:solidFill>
                <a:latin typeface="Times New Roman"/>
                <a:ea typeface="Times New Roman"/>
                <a:cs typeface="Times New Roman"/>
                <a:sym typeface="Times New Roman"/>
              </a:rPr>
              <a:t>Community Search</a:t>
            </a:r>
            <a:r>
              <a:rPr lang="en-US" sz="1800">
                <a:solidFill>
                  <a:srgbClr val="000000"/>
                </a:solidFill>
                <a:latin typeface="Times New Roman"/>
                <a:ea typeface="Times New Roman"/>
                <a:cs typeface="Times New Roman"/>
                <a:sym typeface="Times New Roman"/>
              </a:rPr>
              <a:t> in Social Networks</a:t>
            </a:r>
            <a:endParaRPr/>
          </a:p>
          <a:p>
            <a:pPr marL="914400" lvl="1" indent="-317500" algn="l" rtl="0">
              <a:lnSpc>
                <a:spcPct val="115000"/>
              </a:lnSpc>
              <a:spcBef>
                <a:spcPts val="0"/>
              </a:spcBef>
              <a:spcAft>
                <a:spcPts val="0"/>
              </a:spcAft>
              <a:buSzPts val="1400"/>
              <a:buFont typeface="Times New Roman"/>
              <a:buChar char="●"/>
            </a:pPr>
            <a:r>
              <a:rPr lang="en-US" sz="1800" i="1">
                <a:solidFill>
                  <a:srgbClr val="000000"/>
                </a:solidFill>
                <a:latin typeface="Times New Roman"/>
                <a:ea typeface="Times New Roman"/>
                <a:cs typeface="Times New Roman"/>
                <a:sym typeface="Times New Roman"/>
              </a:rPr>
              <a:t>Influence Maximization</a:t>
            </a:r>
            <a:r>
              <a:rPr lang="en-US" sz="1800">
                <a:solidFill>
                  <a:srgbClr val="000000"/>
                </a:solidFill>
                <a:latin typeface="Times New Roman"/>
                <a:ea typeface="Times New Roman"/>
                <a:cs typeface="Times New Roman"/>
                <a:sym typeface="Times New Roman"/>
              </a:rPr>
              <a:t> in Social Networks</a:t>
            </a:r>
            <a:endParaRPr sz="1800">
              <a:solidFill>
                <a:srgbClr val="000000"/>
              </a:solidFill>
              <a:latin typeface="Times New Roman"/>
              <a:ea typeface="Times New Roman"/>
              <a:cs typeface="Times New Roman"/>
              <a:sym typeface="Times New Roman"/>
            </a:endParaRPr>
          </a:p>
        </p:txBody>
      </p:sp>
      <p:sp>
        <p:nvSpPr>
          <p:cNvPr id="137" name="Google Shape;137;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a8a4491631_0_12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
        <p:nvSpPr>
          <p:cNvPr id="269" name="Google Shape;269;ga8a4491631_0_120"/>
          <p:cNvSpPr txBox="1">
            <a:spLocks noGrp="1"/>
          </p:cNvSpPr>
          <p:nvPr>
            <p:ph type="title"/>
          </p:nvPr>
        </p:nvSpPr>
        <p:spPr>
          <a:xfrm>
            <a:off x="693448" y="558932"/>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Girvan-Newman Algorithm</a:t>
            </a:r>
            <a:endParaRPr sz="3600"/>
          </a:p>
        </p:txBody>
      </p:sp>
      <p:pic>
        <p:nvPicPr>
          <p:cNvPr id="270" name="Google Shape;270;ga8a4491631_0_120"/>
          <p:cNvPicPr preferRelativeResize="0"/>
          <p:nvPr/>
        </p:nvPicPr>
        <p:blipFill>
          <a:blip r:embed="rId3">
            <a:alphaModFix/>
          </a:blip>
          <a:stretch>
            <a:fillRect/>
          </a:stretch>
        </p:blipFill>
        <p:spPr>
          <a:xfrm>
            <a:off x="1446425" y="1665932"/>
            <a:ext cx="5534025" cy="2809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a8a4491631_0_12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a:p>
        </p:txBody>
      </p:sp>
      <p:sp>
        <p:nvSpPr>
          <p:cNvPr id="276" name="Google Shape;276;ga8a4491631_0_127"/>
          <p:cNvSpPr txBox="1">
            <a:spLocks noGrp="1"/>
          </p:cNvSpPr>
          <p:nvPr>
            <p:ph type="title"/>
          </p:nvPr>
        </p:nvSpPr>
        <p:spPr>
          <a:xfrm>
            <a:off x="693448" y="558932"/>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Girvan-Newman Algorithm</a:t>
            </a:r>
            <a:endParaRPr sz="3600"/>
          </a:p>
        </p:txBody>
      </p:sp>
      <p:pic>
        <p:nvPicPr>
          <p:cNvPr id="277" name="Google Shape;277;ga8a4491631_0_127"/>
          <p:cNvPicPr preferRelativeResize="0"/>
          <p:nvPr/>
        </p:nvPicPr>
        <p:blipFill>
          <a:blip r:embed="rId3">
            <a:alphaModFix/>
          </a:blip>
          <a:stretch>
            <a:fillRect/>
          </a:stretch>
        </p:blipFill>
        <p:spPr>
          <a:xfrm>
            <a:off x="1636750" y="1304332"/>
            <a:ext cx="5445430" cy="33251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a8a4491631_0_13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
        <p:nvSpPr>
          <p:cNvPr id="283" name="Google Shape;283;ga8a4491631_0_134"/>
          <p:cNvSpPr txBox="1">
            <a:spLocks noGrp="1"/>
          </p:cNvSpPr>
          <p:nvPr>
            <p:ph type="title"/>
          </p:nvPr>
        </p:nvSpPr>
        <p:spPr>
          <a:xfrm>
            <a:off x="693448" y="558932"/>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Girvan-Newman Algorithm</a:t>
            </a:r>
            <a:endParaRPr sz="3600"/>
          </a:p>
        </p:txBody>
      </p:sp>
      <p:pic>
        <p:nvPicPr>
          <p:cNvPr id="284" name="Google Shape;284;ga8a4491631_0_134"/>
          <p:cNvPicPr preferRelativeResize="0"/>
          <p:nvPr/>
        </p:nvPicPr>
        <p:blipFill>
          <a:blip r:embed="rId3">
            <a:alphaModFix/>
          </a:blip>
          <a:stretch>
            <a:fillRect/>
          </a:stretch>
        </p:blipFill>
        <p:spPr>
          <a:xfrm>
            <a:off x="1665300" y="1570782"/>
            <a:ext cx="5143500" cy="2752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a65b057eaf_0_51"/>
          <p:cNvSpPr txBox="1">
            <a:spLocks noGrp="1"/>
          </p:cNvSpPr>
          <p:nvPr>
            <p:ph type="body" idx="1"/>
          </p:nvPr>
        </p:nvSpPr>
        <p:spPr>
          <a:xfrm>
            <a:off x="875075" y="1298075"/>
            <a:ext cx="7681500" cy="2839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Girvan–Newman algorithm returns results of reasonable quality and is popular because it has been implemented in a number of standard software packages </a:t>
            </a:r>
            <a:endParaRPr sz="2000">
              <a:solidFill>
                <a:srgbClr val="000000"/>
              </a:solidFill>
              <a:latin typeface="Times New Roman"/>
              <a:ea typeface="Times New Roman"/>
              <a:cs typeface="Times New Roman"/>
              <a:sym typeface="Times New Roman"/>
            </a:endParaRPr>
          </a:p>
          <a:p>
            <a:pPr marL="457200" lvl="0" indent="-355600" algn="l" rtl="0">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But it also runs slowly, taking time O(m</a:t>
            </a:r>
            <a:r>
              <a:rPr lang="en-US" sz="1900" baseline="30000">
                <a:solidFill>
                  <a:srgbClr val="000000"/>
                </a:solidFill>
                <a:latin typeface="Times New Roman"/>
                <a:ea typeface="Times New Roman"/>
                <a:cs typeface="Times New Roman"/>
                <a:sym typeface="Times New Roman"/>
              </a:rPr>
              <a:t>2</a:t>
            </a:r>
            <a:r>
              <a:rPr lang="en-US" sz="2000">
                <a:solidFill>
                  <a:srgbClr val="000000"/>
                </a:solidFill>
                <a:latin typeface="Times New Roman"/>
                <a:ea typeface="Times New Roman"/>
                <a:cs typeface="Times New Roman"/>
                <a:sym typeface="Times New Roman"/>
              </a:rPr>
              <a:t>n) on a network of n vertices and m edges, making it impractical for networks of more than a few thousand nodes</a:t>
            </a:r>
            <a:endParaRPr sz="2000">
              <a:solidFill>
                <a:srgbClr val="000000"/>
              </a:solidFill>
              <a:latin typeface="Times New Roman"/>
              <a:ea typeface="Times New Roman"/>
              <a:cs typeface="Times New Roman"/>
              <a:sym typeface="Times New Roman"/>
            </a:endParaRPr>
          </a:p>
        </p:txBody>
      </p:sp>
      <p:sp>
        <p:nvSpPr>
          <p:cNvPr id="290" name="Google Shape;290;ga65b057eaf_0_5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sp>
        <p:nvSpPr>
          <p:cNvPr id="291" name="Google Shape;291;ga65b057eaf_0_51"/>
          <p:cNvSpPr txBox="1">
            <a:spLocks noGrp="1"/>
          </p:cNvSpPr>
          <p:nvPr>
            <p:ph type="title"/>
          </p:nvPr>
        </p:nvSpPr>
        <p:spPr>
          <a:xfrm>
            <a:off x="799485" y="530357"/>
            <a:ext cx="77571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Girvan-Newman Algorithm</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819150" y="559850"/>
            <a:ext cx="7656256" cy="11211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Modularity Maximization</a:t>
            </a:r>
            <a:endParaRPr sz="3600" baseline="30000"/>
          </a:p>
        </p:txBody>
      </p:sp>
      <p:sp>
        <p:nvSpPr>
          <p:cNvPr id="297" name="Google Shape;297;p8"/>
          <p:cNvSpPr txBox="1">
            <a:spLocks noGrp="1"/>
          </p:cNvSpPr>
          <p:nvPr>
            <p:ph type="body" idx="1"/>
          </p:nvPr>
        </p:nvSpPr>
        <p:spPr>
          <a:xfrm>
            <a:off x="956800" y="1339050"/>
            <a:ext cx="4757100" cy="2847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Times New Roman"/>
              <a:buChar char="●"/>
            </a:pPr>
            <a:r>
              <a:rPr lang="en-US" sz="2000">
                <a:solidFill>
                  <a:srgbClr val="000000"/>
                </a:solidFill>
                <a:latin typeface="Times New Roman"/>
                <a:ea typeface="Times New Roman"/>
                <a:cs typeface="Times New Roman"/>
                <a:sym typeface="Times New Roman"/>
              </a:rPr>
              <a:t>One of the most widely used methods for community detection</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US" sz="2000" i="1">
                <a:solidFill>
                  <a:srgbClr val="000000"/>
                </a:solidFill>
                <a:latin typeface="Times New Roman"/>
                <a:ea typeface="Times New Roman"/>
                <a:cs typeface="Times New Roman"/>
                <a:sym typeface="Times New Roman"/>
              </a:rPr>
              <a:t>Modularity</a:t>
            </a:r>
            <a:r>
              <a:rPr lang="en-US" sz="2000">
                <a:solidFill>
                  <a:srgbClr val="000000"/>
                </a:solidFill>
                <a:latin typeface="Times New Roman"/>
                <a:ea typeface="Times New Roman"/>
                <a:cs typeface="Times New Roman"/>
                <a:sym typeface="Times New Roman"/>
              </a:rPr>
              <a:t> is a benefit function that measures the quality of a particular division of a network into communities</a:t>
            </a:r>
            <a:endParaRPr sz="2000">
              <a:solidFill>
                <a:srgbClr val="000000"/>
              </a:solidFill>
              <a:latin typeface="Times New Roman"/>
              <a:ea typeface="Times New Roman"/>
              <a:cs typeface="Times New Roman"/>
              <a:sym typeface="Times New Roman"/>
            </a:endParaRPr>
          </a:p>
        </p:txBody>
      </p:sp>
      <p:sp>
        <p:nvSpPr>
          <p:cNvPr id="298" name="Google Shape;29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pic>
        <p:nvPicPr>
          <p:cNvPr id="299" name="Google Shape;299;p8"/>
          <p:cNvPicPr preferRelativeResize="0"/>
          <p:nvPr/>
        </p:nvPicPr>
        <p:blipFill>
          <a:blip r:embed="rId3">
            <a:alphaModFix/>
          </a:blip>
          <a:stretch>
            <a:fillRect/>
          </a:stretch>
        </p:blipFill>
        <p:spPr>
          <a:xfrm>
            <a:off x="5636150" y="1339050"/>
            <a:ext cx="2904900" cy="26136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a65b057eaf_0_59"/>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Modularity Maximization</a:t>
            </a:r>
            <a:endParaRPr sz="3600" baseline="30000"/>
          </a:p>
        </p:txBody>
      </p:sp>
      <p:sp>
        <p:nvSpPr>
          <p:cNvPr id="305" name="Google Shape;305;ga65b057eaf_0_59"/>
          <p:cNvSpPr txBox="1">
            <a:spLocks noGrp="1"/>
          </p:cNvSpPr>
          <p:nvPr>
            <p:ph type="body" idx="1"/>
          </p:nvPr>
        </p:nvSpPr>
        <p:spPr>
          <a:xfrm>
            <a:off x="956800" y="1339050"/>
            <a:ext cx="7518600" cy="3043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Detects communities by searching over possible divisions of a network for one or more that have particularly high modularity</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Some practical algorithms are based on approximate optimization methods such as </a:t>
            </a:r>
            <a:r>
              <a:rPr lang="en-US" sz="2000" i="1">
                <a:latin typeface="Times New Roman"/>
                <a:ea typeface="Times New Roman"/>
                <a:cs typeface="Times New Roman"/>
                <a:sym typeface="Times New Roman"/>
              </a:rPr>
              <a:t>greedy algorithms</a:t>
            </a:r>
            <a:r>
              <a:rPr lang="en-US" sz="2000">
                <a:latin typeface="Times New Roman"/>
                <a:ea typeface="Times New Roman"/>
                <a:cs typeface="Times New Roman"/>
                <a:sym typeface="Times New Roman"/>
              </a:rPr>
              <a:t>, </a:t>
            </a:r>
            <a:r>
              <a:rPr lang="en-US" sz="2000" i="1">
                <a:latin typeface="Times New Roman"/>
                <a:ea typeface="Times New Roman"/>
                <a:cs typeface="Times New Roman"/>
                <a:sym typeface="Times New Roman"/>
              </a:rPr>
              <a:t>simulated annealing</a:t>
            </a:r>
            <a:r>
              <a:rPr lang="en-US" sz="2000">
                <a:latin typeface="Times New Roman"/>
                <a:ea typeface="Times New Roman"/>
                <a:cs typeface="Times New Roman"/>
                <a:sym typeface="Times New Roman"/>
              </a:rPr>
              <a:t>, or </a:t>
            </a:r>
            <a:r>
              <a:rPr lang="en-US" sz="2000" i="1">
                <a:latin typeface="Times New Roman"/>
                <a:ea typeface="Times New Roman"/>
                <a:cs typeface="Times New Roman"/>
                <a:sym typeface="Times New Roman"/>
              </a:rPr>
              <a:t>spectral optimization</a:t>
            </a:r>
            <a:r>
              <a:rPr lang="en-US" sz="2000">
                <a:latin typeface="Times New Roman"/>
                <a:ea typeface="Times New Roman"/>
                <a:cs typeface="Times New Roman"/>
                <a:sym typeface="Times New Roman"/>
              </a:rPr>
              <a:t>, with different approaches offering different balances between speed and accuracy</a:t>
            </a:r>
            <a:endParaRPr sz="2000">
              <a:latin typeface="Times New Roman"/>
              <a:ea typeface="Times New Roman"/>
              <a:cs typeface="Times New Roman"/>
              <a:sym typeface="Times New Roman"/>
            </a:endParaRPr>
          </a:p>
          <a:p>
            <a:pPr marL="457200" lvl="0" indent="-355600" algn="l" rtl="0">
              <a:lnSpc>
                <a:spcPct val="115000"/>
              </a:lnSpc>
              <a:spcBef>
                <a:spcPts val="0"/>
              </a:spcBef>
              <a:spcAft>
                <a:spcPts val="0"/>
              </a:spcAft>
              <a:buSzPts val="2000"/>
              <a:buFont typeface="Times New Roman"/>
              <a:buChar char="●"/>
            </a:pPr>
            <a:r>
              <a:rPr lang="en-US" sz="2000">
                <a:solidFill>
                  <a:srgbClr val="000000"/>
                </a:solidFill>
                <a:latin typeface="Times New Roman"/>
                <a:ea typeface="Times New Roman"/>
                <a:cs typeface="Times New Roman"/>
                <a:sym typeface="Times New Roman"/>
              </a:rPr>
              <a:t>A popular modularity maximization approach is the </a:t>
            </a:r>
            <a:r>
              <a:rPr lang="en-US" sz="2000" b="1" i="1">
                <a:solidFill>
                  <a:srgbClr val="000000"/>
                </a:solidFill>
                <a:latin typeface="Times New Roman"/>
                <a:ea typeface="Times New Roman"/>
                <a:cs typeface="Times New Roman"/>
                <a:sym typeface="Times New Roman"/>
              </a:rPr>
              <a:t>Louvain method</a:t>
            </a:r>
            <a:endParaRPr sz="2000" b="1" i="1">
              <a:solidFill>
                <a:srgbClr val="000000"/>
              </a:solidFill>
              <a:latin typeface="Times New Roman"/>
              <a:ea typeface="Times New Roman"/>
              <a:cs typeface="Times New Roman"/>
              <a:sym typeface="Times New Roman"/>
            </a:endParaRPr>
          </a:p>
        </p:txBody>
      </p:sp>
      <p:sp>
        <p:nvSpPr>
          <p:cNvPr id="306" name="Google Shape;306;ga65b057eaf_0_5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a8a4491631_0_89"/>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Louvain Method</a:t>
            </a:r>
            <a:endParaRPr sz="3600" baseline="30000"/>
          </a:p>
        </p:txBody>
      </p:sp>
      <p:sp>
        <p:nvSpPr>
          <p:cNvPr id="312" name="Google Shape;312;ga8a4491631_0_89"/>
          <p:cNvSpPr txBox="1">
            <a:spLocks noGrp="1"/>
          </p:cNvSpPr>
          <p:nvPr>
            <p:ph type="body" idx="1"/>
          </p:nvPr>
        </p:nvSpPr>
        <p:spPr>
          <a:xfrm>
            <a:off x="956800" y="1339050"/>
            <a:ext cx="7518600" cy="2847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Greedy algorithm -</a:t>
            </a:r>
            <a:r>
              <a:rPr lang="en-US" sz="2000" i="1">
                <a:solidFill>
                  <a:srgbClr val="000000"/>
                </a:solidFill>
                <a:latin typeface="Times New Roman"/>
                <a:ea typeface="Times New Roman"/>
                <a:cs typeface="Times New Roman"/>
                <a:sym typeface="Times New Roman"/>
              </a:rPr>
              <a:t> O(n log</a:t>
            </a:r>
            <a:r>
              <a:rPr lang="en-US" sz="1800" i="1" baseline="30000">
                <a:solidFill>
                  <a:srgbClr val="000000"/>
                </a:solidFill>
                <a:latin typeface="Times New Roman"/>
                <a:ea typeface="Times New Roman"/>
                <a:cs typeface="Times New Roman"/>
                <a:sym typeface="Times New Roman"/>
              </a:rPr>
              <a:t>2</a:t>
            </a:r>
            <a:r>
              <a:rPr lang="en-US" sz="2000" i="1">
                <a:solidFill>
                  <a:srgbClr val="000000"/>
                </a:solidFill>
                <a:latin typeface="Times New Roman"/>
                <a:ea typeface="Times New Roman"/>
                <a:cs typeface="Times New Roman"/>
                <a:sym typeface="Times New Roman"/>
              </a:rPr>
              <a:t>n) </a:t>
            </a:r>
            <a:r>
              <a:rPr lang="en-US" sz="2000">
                <a:solidFill>
                  <a:srgbClr val="000000"/>
                </a:solidFill>
                <a:latin typeface="Times New Roman"/>
                <a:ea typeface="Times New Roman"/>
                <a:cs typeface="Times New Roman"/>
                <a:sym typeface="Times New Roman"/>
              </a:rPr>
              <a:t>time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Widely utilized because of:</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Rapid convergence property</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High modularity</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Hierarchical partitioning</a:t>
            </a:r>
            <a:endParaRPr sz="2000">
              <a:solidFill>
                <a:srgbClr val="000000"/>
              </a:solidFill>
              <a:latin typeface="Times New Roman"/>
              <a:ea typeface="Times New Roman"/>
              <a:cs typeface="Times New Roman"/>
              <a:sym typeface="Times New Roman"/>
            </a:endParaRPr>
          </a:p>
        </p:txBody>
      </p:sp>
      <p:sp>
        <p:nvSpPr>
          <p:cNvPr id="313" name="Google Shape;313;ga8a4491631_0_8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ab3564e566_0_7"/>
          <p:cNvSpPr txBox="1">
            <a:spLocks noGrp="1"/>
          </p:cNvSpPr>
          <p:nvPr>
            <p:ph type="title"/>
          </p:nvPr>
        </p:nvSpPr>
        <p:spPr>
          <a:xfrm>
            <a:off x="819150" y="559850"/>
            <a:ext cx="7656300" cy="6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Modularity Function, M</a:t>
            </a:r>
            <a:endParaRPr sz="3600" baseline="30000"/>
          </a:p>
        </p:txBody>
      </p:sp>
      <p:sp>
        <p:nvSpPr>
          <p:cNvPr id="319" name="Google Shape;319;gab3564e566_0_7"/>
          <p:cNvSpPr txBox="1">
            <a:spLocks noGrp="1"/>
          </p:cNvSpPr>
          <p:nvPr>
            <p:ph type="body" idx="1"/>
          </p:nvPr>
        </p:nvSpPr>
        <p:spPr>
          <a:xfrm>
            <a:off x="956800" y="2371025"/>
            <a:ext cx="7518600" cy="2322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A</a:t>
            </a:r>
            <a:r>
              <a:rPr lang="en-US" sz="2000" i="1" baseline="-25000">
                <a:solidFill>
                  <a:srgbClr val="000000"/>
                </a:solidFill>
                <a:latin typeface="Times New Roman"/>
                <a:ea typeface="Times New Roman"/>
                <a:cs typeface="Times New Roman"/>
                <a:sym typeface="Times New Roman"/>
              </a:rPr>
              <a:t>ij</a:t>
            </a:r>
            <a:r>
              <a:rPr lang="en-US" sz="2000">
                <a:solidFill>
                  <a:srgbClr val="000000"/>
                </a:solidFill>
                <a:latin typeface="Times New Roman"/>
                <a:ea typeface="Times New Roman"/>
                <a:cs typeface="Times New Roman"/>
                <a:sym typeface="Times New Roman"/>
              </a:rPr>
              <a:t> represents the edge weight between nodes </a:t>
            </a:r>
            <a:r>
              <a:rPr lang="en-US" sz="2000" i="1">
                <a:solidFill>
                  <a:srgbClr val="000000"/>
                </a:solidFill>
                <a:latin typeface="Times New Roman"/>
                <a:ea typeface="Times New Roman"/>
                <a:cs typeface="Times New Roman"/>
                <a:sym typeface="Times New Roman"/>
              </a:rPr>
              <a:t>i</a:t>
            </a:r>
            <a:r>
              <a:rPr lang="en-US" sz="2000">
                <a:solidFill>
                  <a:srgbClr val="000000"/>
                </a:solidFill>
                <a:latin typeface="Times New Roman"/>
                <a:ea typeface="Times New Roman"/>
                <a:cs typeface="Times New Roman"/>
                <a:sym typeface="Times New Roman"/>
              </a:rPr>
              <a:t> and </a:t>
            </a:r>
            <a:r>
              <a:rPr lang="en-US" sz="2000" i="1">
                <a:solidFill>
                  <a:srgbClr val="000000"/>
                </a:solidFill>
                <a:latin typeface="Times New Roman"/>
                <a:ea typeface="Times New Roman"/>
                <a:cs typeface="Times New Roman"/>
                <a:sym typeface="Times New Roman"/>
              </a:rPr>
              <a:t>j</a:t>
            </a:r>
            <a:endParaRPr sz="2000" i="1">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k</a:t>
            </a:r>
            <a:r>
              <a:rPr lang="en-US" sz="2000" i="1" baseline="-25000">
                <a:solidFill>
                  <a:srgbClr val="000000"/>
                </a:solidFill>
                <a:latin typeface="Times New Roman"/>
                <a:ea typeface="Times New Roman"/>
                <a:cs typeface="Times New Roman"/>
                <a:sym typeface="Times New Roman"/>
              </a:rPr>
              <a:t>i</a:t>
            </a:r>
            <a:r>
              <a:rPr lang="en-US" sz="2000">
                <a:solidFill>
                  <a:srgbClr val="000000"/>
                </a:solidFill>
                <a:latin typeface="Times New Roman"/>
                <a:ea typeface="Times New Roman"/>
                <a:cs typeface="Times New Roman"/>
                <a:sym typeface="Times New Roman"/>
              </a:rPr>
              <a:t> and </a:t>
            </a:r>
            <a:r>
              <a:rPr lang="en-US" sz="2000" i="1">
                <a:solidFill>
                  <a:srgbClr val="000000"/>
                </a:solidFill>
                <a:latin typeface="Times New Roman"/>
                <a:ea typeface="Times New Roman"/>
                <a:cs typeface="Times New Roman"/>
                <a:sym typeface="Times New Roman"/>
              </a:rPr>
              <a:t>k</a:t>
            </a:r>
            <a:r>
              <a:rPr lang="en-US" sz="2000" i="1" baseline="-25000">
                <a:solidFill>
                  <a:srgbClr val="000000"/>
                </a:solidFill>
                <a:latin typeface="Times New Roman"/>
                <a:ea typeface="Times New Roman"/>
                <a:cs typeface="Times New Roman"/>
                <a:sym typeface="Times New Roman"/>
              </a:rPr>
              <a:t>j</a:t>
            </a:r>
            <a:r>
              <a:rPr lang="en-US" sz="2000">
                <a:solidFill>
                  <a:srgbClr val="000000"/>
                </a:solidFill>
                <a:latin typeface="Times New Roman"/>
                <a:ea typeface="Times New Roman"/>
                <a:cs typeface="Times New Roman"/>
                <a:sym typeface="Times New Roman"/>
              </a:rPr>
              <a:t> are the sum of the weights of the edges attached to nodes </a:t>
            </a:r>
            <a:r>
              <a:rPr lang="en-US" sz="2000" i="1">
                <a:solidFill>
                  <a:srgbClr val="000000"/>
                </a:solidFill>
                <a:latin typeface="Times New Roman"/>
                <a:ea typeface="Times New Roman"/>
                <a:cs typeface="Times New Roman"/>
                <a:sym typeface="Times New Roman"/>
              </a:rPr>
              <a:t>i</a:t>
            </a:r>
            <a:r>
              <a:rPr lang="en-US" sz="2000">
                <a:solidFill>
                  <a:srgbClr val="000000"/>
                </a:solidFill>
                <a:latin typeface="Times New Roman"/>
                <a:ea typeface="Times New Roman"/>
                <a:cs typeface="Times New Roman"/>
                <a:sym typeface="Times New Roman"/>
              </a:rPr>
              <a:t> and </a:t>
            </a:r>
            <a:r>
              <a:rPr lang="en-US" sz="2000" i="1">
                <a:solidFill>
                  <a:srgbClr val="000000"/>
                </a:solidFill>
                <a:latin typeface="Times New Roman"/>
                <a:ea typeface="Times New Roman"/>
                <a:cs typeface="Times New Roman"/>
                <a:sym typeface="Times New Roman"/>
              </a:rPr>
              <a:t>j</a:t>
            </a:r>
            <a:r>
              <a:rPr lang="en-US" sz="2000">
                <a:solidFill>
                  <a:srgbClr val="000000"/>
                </a:solidFill>
                <a:latin typeface="Times New Roman"/>
                <a:ea typeface="Times New Roman"/>
                <a:cs typeface="Times New Roman"/>
                <a:sym typeface="Times New Roman"/>
              </a:rPr>
              <a:t>, respectively</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m is the sum of all of the edge weights in the graph</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c</a:t>
            </a:r>
            <a:r>
              <a:rPr lang="en-US" sz="2000" i="1" baseline="-25000">
                <a:solidFill>
                  <a:srgbClr val="000000"/>
                </a:solidFill>
                <a:latin typeface="Times New Roman"/>
                <a:ea typeface="Times New Roman"/>
                <a:cs typeface="Times New Roman"/>
                <a:sym typeface="Times New Roman"/>
              </a:rPr>
              <a:t>i</a:t>
            </a:r>
            <a:r>
              <a:rPr lang="en-US" sz="2000">
                <a:solidFill>
                  <a:srgbClr val="000000"/>
                </a:solidFill>
                <a:latin typeface="Times New Roman"/>
                <a:ea typeface="Times New Roman"/>
                <a:cs typeface="Times New Roman"/>
                <a:sym typeface="Times New Roman"/>
              </a:rPr>
              <a:t> and </a:t>
            </a:r>
            <a:r>
              <a:rPr lang="en-US" sz="2000" i="1">
                <a:solidFill>
                  <a:srgbClr val="000000"/>
                </a:solidFill>
                <a:latin typeface="Times New Roman"/>
                <a:ea typeface="Times New Roman"/>
                <a:cs typeface="Times New Roman"/>
                <a:sym typeface="Times New Roman"/>
              </a:rPr>
              <a:t>c</a:t>
            </a:r>
            <a:r>
              <a:rPr lang="en-US" sz="2000" i="1" baseline="-25000">
                <a:solidFill>
                  <a:srgbClr val="000000"/>
                </a:solidFill>
                <a:latin typeface="Times New Roman"/>
                <a:ea typeface="Times New Roman"/>
                <a:cs typeface="Times New Roman"/>
                <a:sym typeface="Times New Roman"/>
              </a:rPr>
              <a:t>j</a:t>
            </a:r>
            <a:r>
              <a:rPr lang="en-US" sz="2000">
                <a:solidFill>
                  <a:srgbClr val="000000"/>
                </a:solidFill>
                <a:latin typeface="Times New Roman"/>
                <a:ea typeface="Times New Roman"/>
                <a:cs typeface="Times New Roman"/>
                <a:sym typeface="Times New Roman"/>
              </a:rPr>
              <a:t> are the communities of nodes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i="1">
                <a:solidFill>
                  <a:srgbClr val="000000"/>
                </a:solidFill>
                <a:latin typeface="Times New Roman"/>
                <a:ea typeface="Times New Roman"/>
                <a:cs typeface="Times New Roman"/>
                <a:sym typeface="Times New Roman"/>
              </a:rPr>
              <a:t>δ</a:t>
            </a:r>
            <a:r>
              <a:rPr lang="en-US" sz="2000">
                <a:solidFill>
                  <a:srgbClr val="000000"/>
                </a:solidFill>
                <a:latin typeface="Times New Roman"/>
                <a:ea typeface="Times New Roman"/>
                <a:cs typeface="Times New Roman"/>
                <a:sym typeface="Times New Roman"/>
              </a:rPr>
              <a:t> is Kronecker delta function </a:t>
            </a:r>
            <a:r>
              <a:rPr lang="en-US" sz="2000" i="1">
                <a:solidFill>
                  <a:srgbClr val="000000"/>
                </a:solidFill>
                <a:latin typeface="Times New Roman"/>
                <a:ea typeface="Times New Roman"/>
                <a:cs typeface="Times New Roman"/>
                <a:sym typeface="Times New Roman"/>
              </a:rPr>
              <a:t>δ(x,y)</a:t>
            </a:r>
            <a:r>
              <a:rPr lang="en-US" sz="2000">
                <a:solidFill>
                  <a:srgbClr val="000000"/>
                </a:solidFill>
                <a:latin typeface="Times New Roman"/>
                <a:ea typeface="Times New Roman"/>
                <a:cs typeface="Times New Roman"/>
                <a:sym typeface="Times New Roman"/>
              </a:rPr>
              <a:t> = 1 if </a:t>
            </a:r>
            <a:r>
              <a:rPr lang="en-US" sz="2000" i="1">
                <a:solidFill>
                  <a:srgbClr val="000000"/>
                </a:solidFill>
                <a:latin typeface="Times New Roman"/>
                <a:ea typeface="Times New Roman"/>
                <a:cs typeface="Times New Roman"/>
                <a:sym typeface="Times New Roman"/>
              </a:rPr>
              <a:t>x</a:t>
            </a:r>
            <a:r>
              <a:rPr lang="en-US" sz="2000">
                <a:solidFill>
                  <a:srgbClr val="000000"/>
                </a:solidFill>
                <a:latin typeface="Times New Roman"/>
                <a:ea typeface="Times New Roman"/>
                <a:cs typeface="Times New Roman"/>
                <a:sym typeface="Times New Roman"/>
              </a:rPr>
              <a:t> = </a:t>
            </a:r>
            <a:r>
              <a:rPr lang="en-US" sz="2000" i="1">
                <a:solidFill>
                  <a:srgbClr val="000000"/>
                </a:solidFill>
                <a:latin typeface="Times New Roman"/>
                <a:ea typeface="Times New Roman"/>
                <a:cs typeface="Times New Roman"/>
                <a:sym typeface="Times New Roman"/>
              </a:rPr>
              <a:t>y</a:t>
            </a:r>
            <a:r>
              <a:rPr lang="en-US" sz="2000">
                <a:solidFill>
                  <a:srgbClr val="000000"/>
                </a:solidFill>
                <a:latin typeface="Times New Roman"/>
                <a:ea typeface="Times New Roman"/>
                <a:cs typeface="Times New Roman"/>
                <a:sym typeface="Times New Roman"/>
              </a:rPr>
              <a:t>, 0 otherwise</a:t>
            </a:r>
            <a:endParaRPr sz="2000">
              <a:solidFill>
                <a:srgbClr val="000000"/>
              </a:solidFill>
              <a:latin typeface="Times New Roman"/>
              <a:ea typeface="Times New Roman"/>
              <a:cs typeface="Times New Roman"/>
              <a:sym typeface="Times New Roman"/>
            </a:endParaRPr>
          </a:p>
        </p:txBody>
      </p:sp>
      <p:sp>
        <p:nvSpPr>
          <p:cNvPr id="320" name="Google Shape;320;gab3564e566_0_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27</a:t>
            </a:fld>
            <a:endParaRPr/>
          </a:p>
        </p:txBody>
      </p:sp>
      <p:pic>
        <p:nvPicPr>
          <p:cNvPr id="321" name="Google Shape;321;gab3564e566_0_7"/>
          <p:cNvPicPr preferRelativeResize="0"/>
          <p:nvPr/>
        </p:nvPicPr>
        <p:blipFill>
          <a:blip r:embed="rId3">
            <a:alphaModFix/>
          </a:blip>
          <a:stretch>
            <a:fillRect/>
          </a:stretch>
        </p:blipFill>
        <p:spPr>
          <a:xfrm>
            <a:off x="784425" y="1446000"/>
            <a:ext cx="7863350" cy="759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ab3564e566_0_0"/>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Louvain Method</a:t>
            </a:r>
            <a:endParaRPr sz="3600" baseline="30000"/>
          </a:p>
        </p:txBody>
      </p:sp>
      <p:sp>
        <p:nvSpPr>
          <p:cNvPr id="327" name="Google Shape;327;gab3564e566_0_0"/>
          <p:cNvSpPr txBox="1">
            <a:spLocks noGrp="1"/>
          </p:cNvSpPr>
          <p:nvPr>
            <p:ph type="body" idx="1"/>
          </p:nvPr>
        </p:nvSpPr>
        <p:spPr>
          <a:xfrm>
            <a:off x="956800" y="1339050"/>
            <a:ext cx="7518600" cy="2847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Divided into two phases:</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Modularity Optimization</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Community Aggregation</a:t>
            </a:r>
            <a:endParaRPr sz="2000">
              <a:solidFill>
                <a:srgbClr val="000000"/>
              </a:solidFill>
              <a:latin typeface="Times New Roman"/>
              <a:ea typeface="Times New Roman"/>
              <a:cs typeface="Times New Roman"/>
              <a:sym typeface="Times New Roman"/>
            </a:endParaRPr>
          </a:p>
        </p:txBody>
      </p:sp>
      <p:sp>
        <p:nvSpPr>
          <p:cNvPr id="328" name="Google Shape;328;gab3564e566_0_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ab3564e566_0_15"/>
          <p:cNvSpPr txBox="1">
            <a:spLocks noGrp="1"/>
          </p:cNvSpPr>
          <p:nvPr>
            <p:ph type="title"/>
          </p:nvPr>
        </p:nvSpPr>
        <p:spPr>
          <a:xfrm>
            <a:off x="819150" y="559850"/>
            <a:ext cx="7656300" cy="6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Modularity Optimization Phase</a:t>
            </a:r>
            <a:endParaRPr sz="3600" baseline="30000"/>
          </a:p>
        </p:txBody>
      </p:sp>
      <p:sp>
        <p:nvSpPr>
          <p:cNvPr id="334" name="Google Shape;334;gab3564e566_0_15"/>
          <p:cNvSpPr txBox="1">
            <a:spLocks noGrp="1"/>
          </p:cNvSpPr>
          <p:nvPr>
            <p:ph type="body" idx="1"/>
          </p:nvPr>
        </p:nvSpPr>
        <p:spPr>
          <a:xfrm>
            <a:off x="956850" y="1253525"/>
            <a:ext cx="7518600" cy="2322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First, each node in the network is assigned to its own community </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Then for each node </a:t>
            </a:r>
            <a:r>
              <a:rPr lang="en-US" sz="2000" i="1">
                <a:solidFill>
                  <a:srgbClr val="000000"/>
                </a:solidFill>
                <a:latin typeface="Times New Roman"/>
                <a:ea typeface="Times New Roman"/>
                <a:cs typeface="Times New Roman"/>
                <a:sym typeface="Times New Roman"/>
              </a:rPr>
              <a:t>i</a:t>
            </a:r>
            <a:r>
              <a:rPr lang="en-US" sz="2000">
                <a:solidFill>
                  <a:srgbClr val="000000"/>
                </a:solidFill>
                <a:latin typeface="Times New Roman"/>
                <a:ea typeface="Times New Roman"/>
                <a:cs typeface="Times New Roman"/>
                <a:sym typeface="Times New Roman"/>
              </a:rPr>
              <a:t>, the change in modularity is calculated for removing i from its own community and moving it into the community of each neighbor j of i </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This value is easily calculated by two steps: </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remove i from its original community</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insert i to the community of j. The two equations are quite similar, and the equation for step (2) is:</a:t>
            </a:r>
            <a:endParaRPr sz="2000">
              <a:solidFill>
                <a:srgbClr val="000000"/>
              </a:solidFill>
              <a:latin typeface="Times New Roman"/>
              <a:ea typeface="Times New Roman"/>
              <a:cs typeface="Times New Roman"/>
              <a:sym typeface="Times New Roman"/>
            </a:endParaRPr>
          </a:p>
        </p:txBody>
      </p:sp>
      <p:sp>
        <p:nvSpPr>
          <p:cNvPr id="335" name="Google Shape;335;gab3564e566_0_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pic>
        <p:nvPicPr>
          <p:cNvPr id="336" name="Google Shape;336;gab3564e566_0_15"/>
          <p:cNvPicPr preferRelativeResize="0"/>
          <p:nvPr/>
        </p:nvPicPr>
        <p:blipFill>
          <a:blip r:embed="rId3">
            <a:alphaModFix/>
          </a:blip>
          <a:stretch>
            <a:fillRect/>
          </a:stretch>
        </p:blipFill>
        <p:spPr>
          <a:xfrm>
            <a:off x="1726625" y="4253275"/>
            <a:ext cx="4991100" cy="55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760824" y="387333"/>
            <a:ext cx="762991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Communities</a:t>
            </a:r>
            <a:endParaRPr sz="3600"/>
          </a:p>
        </p:txBody>
      </p:sp>
      <p:sp>
        <p:nvSpPr>
          <p:cNvPr id="143" name="Google Shape;143;p3"/>
          <p:cNvSpPr txBox="1">
            <a:spLocks noGrp="1"/>
          </p:cNvSpPr>
          <p:nvPr>
            <p:ph type="body" idx="1"/>
          </p:nvPr>
        </p:nvSpPr>
        <p:spPr>
          <a:xfrm>
            <a:off x="869875" y="1035350"/>
            <a:ext cx="7629900" cy="3646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b="1">
                <a:solidFill>
                  <a:srgbClr val="202122"/>
                </a:solidFill>
                <a:highlight>
                  <a:srgbClr val="FFFFFF"/>
                </a:highlight>
                <a:latin typeface="Times New Roman"/>
                <a:ea typeface="Times New Roman"/>
                <a:cs typeface="Times New Roman"/>
                <a:sym typeface="Times New Roman"/>
              </a:rPr>
              <a:t>Real-life graphs are not random</a:t>
            </a:r>
            <a:endParaRPr sz="2000" b="1">
              <a:solidFill>
                <a:srgbClr val="202122"/>
              </a:solidFill>
              <a:highlight>
                <a:srgbClr val="FFFFFF"/>
              </a:highlight>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202122"/>
              </a:buClr>
              <a:buSzPts val="2000"/>
              <a:buFont typeface="Times New Roman"/>
              <a:buChar char="○"/>
            </a:pPr>
            <a:r>
              <a:rPr lang="en-US" sz="2000">
                <a:solidFill>
                  <a:srgbClr val="202122"/>
                </a:solidFill>
                <a:highlight>
                  <a:srgbClr val="FFFFFF"/>
                </a:highlight>
                <a:latin typeface="Times New Roman"/>
                <a:ea typeface="Times New Roman"/>
                <a:cs typeface="Times New Roman"/>
                <a:sym typeface="Times New Roman"/>
              </a:rPr>
              <a:t>E.g., in a social network people pick their friends based on their common interests and activities</a:t>
            </a:r>
            <a:endParaRPr sz="2000">
              <a:solidFill>
                <a:srgbClr val="202122"/>
              </a:solidFill>
              <a:highlight>
                <a:srgbClr val="FFFFFF"/>
              </a:highlight>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202122"/>
              </a:buClr>
              <a:buSzPts val="2000"/>
              <a:buFont typeface="Times New Roman"/>
              <a:buChar char="●"/>
            </a:pPr>
            <a:r>
              <a:rPr lang="en-US" sz="2000" b="1">
                <a:solidFill>
                  <a:srgbClr val="202122"/>
                </a:solidFill>
                <a:highlight>
                  <a:srgbClr val="FFFFFF"/>
                </a:highlight>
                <a:latin typeface="Times New Roman"/>
                <a:ea typeface="Times New Roman"/>
                <a:cs typeface="Times New Roman"/>
                <a:sym typeface="Times New Roman"/>
              </a:rPr>
              <a:t>We expect that the nodes in a graph will be organized in communities</a:t>
            </a:r>
            <a:endParaRPr sz="2000" b="1">
              <a:solidFill>
                <a:srgbClr val="202122"/>
              </a:solidFill>
              <a:highlight>
                <a:srgbClr val="FFFFFF"/>
              </a:highlight>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202122"/>
              </a:buClr>
              <a:buSzPts val="2000"/>
              <a:buFont typeface="Times New Roman"/>
              <a:buChar char="○"/>
            </a:pPr>
            <a:r>
              <a:rPr lang="en-US" sz="2000">
                <a:solidFill>
                  <a:srgbClr val="202122"/>
                </a:solidFill>
                <a:highlight>
                  <a:srgbClr val="FFFFFF"/>
                </a:highlight>
                <a:latin typeface="Times New Roman"/>
                <a:ea typeface="Times New Roman"/>
                <a:cs typeface="Times New Roman"/>
                <a:sym typeface="Times New Roman"/>
              </a:rPr>
              <a:t>Group of vertices which probably share common properties and/or play similar roles within the graph</a:t>
            </a:r>
            <a:endParaRPr sz="2000">
              <a:solidFill>
                <a:srgbClr val="202122"/>
              </a:solidFill>
              <a:highlight>
                <a:srgbClr val="FFFFFF"/>
              </a:highlight>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202122"/>
              </a:buClr>
              <a:buSzPts val="2000"/>
              <a:buFont typeface="Times New Roman"/>
              <a:buChar char="●"/>
            </a:pPr>
            <a:r>
              <a:rPr lang="en-US" sz="2000" b="1">
                <a:solidFill>
                  <a:srgbClr val="202122"/>
                </a:solidFill>
                <a:highlight>
                  <a:srgbClr val="FFFFFF"/>
                </a:highlight>
                <a:latin typeface="Times New Roman"/>
                <a:ea typeface="Times New Roman"/>
                <a:cs typeface="Times New Roman"/>
                <a:sym typeface="Times New Roman"/>
              </a:rPr>
              <a:t>How do we find them?</a:t>
            </a:r>
            <a:endParaRPr sz="2000" b="1">
              <a:solidFill>
                <a:srgbClr val="202122"/>
              </a:solidFill>
              <a:highlight>
                <a:srgbClr val="FFFFFF"/>
              </a:highlight>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202122"/>
              </a:buClr>
              <a:buSzPts val="2000"/>
              <a:buFont typeface="Times New Roman"/>
              <a:buChar char="○"/>
            </a:pPr>
            <a:r>
              <a:rPr lang="en-US" sz="2000">
                <a:solidFill>
                  <a:srgbClr val="202122"/>
                </a:solidFill>
                <a:highlight>
                  <a:srgbClr val="FFFFFF"/>
                </a:highlight>
                <a:latin typeface="Times New Roman"/>
                <a:ea typeface="Times New Roman"/>
                <a:cs typeface="Times New Roman"/>
                <a:sym typeface="Times New Roman"/>
              </a:rPr>
              <a:t>Nodes in communities will be densely connected to each other, and sparsely connected with other communities</a:t>
            </a:r>
            <a:endParaRPr sz="2000">
              <a:solidFill>
                <a:srgbClr val="202122"/>
              </a:solidFill>
              <a:highlight>
                <a:srgbClr val="FFFFFF"/>
              </a:highlight>
              <a:latin typeface="Times New Roman"/>
              <a:ea typeface="Times New Roman"/>
              <a:cs typeface="Times New Roman"/>
              <a:sym typeface="Times New Roman"/>
            </a:endParaRPr>
          </a:p>
        </p:txBody>
      </p:sp>
      <p:sp>
        <p:nvSpPr>
          <p:cNvPr id="144" name="Google Shape;144;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ab3564e566_0_24"/>
          <p:cNvSpPr txBox="1">
            <a:spLocks noGrp="1"/>
          </p:cNvSpPr>
          <p:nvPr>
            <p:ph type="title"/>
          </p:nvPr>
        </p:nvSpPr>
        <p:spPr>
          <a:xfrm>
            <a:off x="819150" y="559850"/>
            <a:ext cx="7656300" cy="6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Modularity Optimization Phase</a:t>
            </a:r>
            <a:endParaRPr sz="3600" baseline="30000"/>
          </a:p>
        </p:txBody>
      </p:sp>
      <p:sp>
        <p:nvSpPr>
          <p:cNvPr id="342" name="Google Shape;342;gab3564e566_0_24"/>
          <p:cNvSpPr txBox="1">
            <a:spLocks noGrp="1"/>
          </p:cNvSpPr>
          <p:nvPr>
            <p:ph type="body" idx="1"/>
          </p:nvPr>
        </p:nvSpPr>
        <p:spPr>
          <a:xfrm>
            <a:off x="956850" y="1253525"/>
            <a:ext cx="7518600" cy="3022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Then, once this value is calculated for all communities i is connected to, i is placed into the community that resulted in the greatest modularity increase. </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If no increase is possible, i remains in its original community. This process is applied repeatedly and sequentially to all nodes until no modularity increase can occur. </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Once this local maximum of modularity is hit, the first phase has ended</a:t>
            </a:r>
            <a:endParaRPr sz="2000">
              <a:solidFill>
                <a:srgbClr val="000000"/>
              </a:solidFill>
              <a:latin typeface="Times New Roman"/>
              <a:ea typeface="Times New Roman"/>
              <a:cs typeface="Times New Roman"/>
              <a:sym typeface="Times New Roman"/>
            </a:endParaRPr>
          </a:p>
        </p:txBody>
      </p:sp>
      <p:sp>
        <p:nvSpPr>
          <p:cNvPr id="343" name="Google Shape;343;gab3564e566_0_2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ab3564e566_0_32"/>
          <p:cNvSpPr txBox="1">
            <a:spLocks noGrp="1"/>
          </p:cNvSpPr>
          <p:nvPr>
            <p:ph type="title"/>
          </p:nvPr>
        </p:nvSpPr>
        <p:spPr>
          <a:xfrm>
            <a:off x="819150" y="483650"/>
            <a:ext cx="7656300" cy="6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Aggregation Phase</a:t>
            </a:r>
            <a:endParaRPr sz="3600" baseline="30000"/>
          </a:p>
        </p:txBody>
      </p:sp>
      <p:sp>
        <p:nvSpPr>
          <p:cNvPr id="349" name="Google Shape;349;gab3564e566_0_32"/>
          <p:cNvSpPr txBox="1">
            <a:spLocks noGrp="1"/>
          </p:cNvSpPr>
          <p:nvPr>
            <p:ph type="body" idx="1"/>
          </p:nvPr>
        </p:nvSpPr>
        <p:spPr>
          <a:xfrm>
            <a:off x="956850" y="1185650"/>
            <a:ext cx="7518600" cy="3420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Groups all of the nodes and builds a new network where nodes are the communities from the previous phase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Any links between nodes of the same community are now represented by self-loops on the new community node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Links from multiple nodes in the same community to a node in a different community are represented by weighted edges between communities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Once the new network is created,  modularity optimization phase can be re-applied to the new network and so on until maximum modularity is achieved</a:t>
            </a:r>
            <a:endParaRPr sz="2000">
              <a:solidFill>
                <a:srgbClr val="000000"/>
              </a:solidFill>
              <a:latin typeface="Times New Roman"/>
              <a:ea typeface="Times New Roman"/>
              <a:cs typeface="Times New Roman"/>
              <a:sym typeface="Times New Roman"/>
            </a:endParaRPr>
          </a:p>
        </p:txBody>
      </p:sp>
      <p:sp>
        <p:nvSpPr>
          <p:cNvPr id="350" name="Google Shape;350;gab3564e566_0_3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ab3564e566_0_39"/>
          <p:cNvPicPr preferRelativeResize="0"/>
          <p:nvPr/>
        </p:nvPicPr>
        <p:blipFill>
          <a:blip r:embed="rId3">
            <a:alphaModFix/>
          </a:blip>
          <a:stretch>
            <a:fillRect/>
          </a:stretch>
        </p:blipFill>
        <p:spPr>
          <a:xfrm>
            <a:off x="1109800" y="638400"/>
            <a:ext cx="7594249" cy="4064774"/>
          </a:xfrm>
          <a:prstGeom prst="rect">
            <a:avLst/>
          </a:prstGeom>
          <a:noFill/>
          <a:ln>
            <a:noFill/>
          </a:ln>
        </p:spPr>
      </p:pic>
      <p:sp>
        <p:nvSpPr>
          <p:cNvPr id="356" name="Google Shape;356;gab3564e566_0_39"/>
          <p:cNvSpPr txBox="1">
            <a:spLocks noGrp="1"/>
          </p:cNvSpPr>
          <p:nvPr>
            <p:ph type="title"/>
          </p:nvPr>
        </p:nvSpPr>
        <p:spPr>
          <a:xfrm>
            <a:off x="819150" y="559850"/>
            <a:ext cx="7656300" cy="6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Example</a:t>
            </a:r>
            <a:r>
              <a:rPr lang="en-US" sz="3600" baseline="30000"/>
              <a:t>[3]</a:t>
            </a:r>
            <a:endParaRPr sz="3600" baseline="30000"/>
          </a:p>
        </p:txBody>
      </p:sp>
      <p:sp>
        <p:nvSpPr>
          <p:cNvPr id="357" name="Google Shape;357;gab3564e566_0_3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a8a4491631_0_95"/>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Statistical Inference</a:t>
            </a:r>
            <a:endParaRPr sz="3600"/>
          </a:p>
        </p:txBody>
      </p:sp>
      <p:sp>
        <p:nvSpPr>
          <p:cNvPr id="363" name="Google Shape;363;ga8a4491631_0_95"/>
          <p:cNvSpPr txBox="1">
            <a:spLocks noGrp="1"/>
          </p:cNvSpPr>
          <p:nvPr>
            <p:ph type="body" idx="1"/>
          </p:nvPr>
        </p:nvSpPr>
        <p:spPr>
          <a:xfrm>
            <a:off x="956725" y="1299950"/>
            <a:ext cx="7434000" cy="28926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Attempts to fit a generative model to the network data, which encodes the community structure</a:t>
            </a:r>
            <a:endParaRPr sz="2000">
              <a:solidFill>
                <a:srgbClr val="000000"/>
              </a:solidFill>
              <a:latin typeface="Times New Roman"/>
              <a:ea typeface="Times New Roman"/>
              <a:cs typeface="Times New Roman"/>
              <a:sym typeface="Times New Roman"/>
            </a:endParaRPr>
          </a:p>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Advantage of this approach:</a:t>
            </a:r>
            <a:endParaRPr sz="2000">
              <a:solidFill>
                <a:srgbClr val="000000"/>
              </a:solidFill>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More principled nature</a:t>
            </a:r>
            <a:endParaRPr sz="2000">
              <a:solidFill>
                <a:srgbClr val="000000"/>
              </a:solidFill>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Has capacity to inherently address issues of statistical significance</a:t>
            </a:r>
            <a:endParaRPr sz="2000">
              <a:solidFill>
                <a:srgbClr val="000000"/>
              </a:solidFill>
              <a:latin typeface="Times New Roman"/>
              <a:ea typeface="Times New Roman"/>
              <a:cs typeface="Times New Roman"/>
              <a:sym typeface="Times New Roman"/>
            </a:endParaRPr>
          </a:p>
        </p:txBody>
      </p:sp>
      <p:sp>
        <p:nvSpPr>
          <p:cNvPr id="364" name="Google Shape;364;ga8a4491631_0_9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9"/>
          <p:cNvSpPr txBox="1">
            <a:spLocks noGrp="1"/>
          </p:cNvSpPr>
          <p:nvPr>
            <p:ph type="title"/>
          </p:nvPr>
        </p:nvSpPr>
        <p:spPr>
          <a:xfrm>
            <a:off x="819150" y="559850"/>
            <a:ext cx="7656256" cy="11211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Statistical Inference</a:t>
            </a:r>
            <a:endParaRPr sz="3600"/>
          </a:p>
        </p:txBody>
      </p:sp>
      <p:sp>
        <p:nvSpPr>
          <p:cNvPr id="370" name="Google Shape;370;p9"/>
          <p:cNvSpPr txBox="1">
            <a:spLocks noGrp="1"/>
          </p:cNvSpPr>
          <p:nvPr>
            <p:ph type="body" idx="1"/>
          </p:nvPr>
        </p:nvSpPr>
        <p:spPr>
          <a:xfrm>
            <a:off x="956800" y="1414150"/>
            <a:ext cx="7434000" cy="2892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SVINET in [5] is an algorithm based on Statistical Inference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It is based on a Bayesian model for graphs with overlapping communities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In this model, each node is assigned a vector of community memberships 𝜃 of length K, where K is the number of communities in the graph (which is assumed to be known)</a:t>
            </a:r>
            <a:endParaRPr sz="2000">
              <a:solidFill>
                <a:srgbClr val="000000"/>
              </a:solidFill>
              <a:latin typeface="Times New Roman"/>
              <a:ea typeface="Times New Roman"/>
              <a:cs typeface="Times New Roman"/>
              <a:sym typeface="Times New Roman"/>
            </a:endParaRPr>
          </a:p>
        </p:txBody>
      </p:sp>
      <p:sp>
        <p:nvSpPr>
          <p:cNvPr id="371" name="Google Shape;371;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a65b057eaf_0_74"/>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Statistical Inference</a:t>
            </a:r>
            <a:endParaRPr sz="3600"/>
          </a:p>
        </p:txBody>
      </p:sp>
      <p:sp>
        <p:nvSpPr>
          <p:cNvPr id="377" name="Google Shape;377;ga65b057eaf_0_74"/>
          <p:cNvSpPr txBox="1">
            <a:spLocks noGrp="1"/>
          </p:cNvSpPr>
          <p:nvPr>
            <p:ph type="body" idx="1"/>
          </p:nvPr>
        </p:nvSpPr>
        <p:spPr>
          <a:xfrm>
            <a:off x="956800" y="1414150"/>
            <a:ext cx="7434000" cy="28926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First, a set of pairs of nodes is subsampled from the graph</a:t>
            </a:r>
            <a:endParaRPr sz="2000">
              <a:solidFill>
                <a:srgbClr val="000000"/>
              </a:solidFill>
              <a:latin typeface="Times New Roman"/>
              <a:ea typeface="Times New Roman"/>
              <a:cs typeface="Times New Roman"/>
              <a:sym typeface="Times New Roman"/>
            </a:endParaRPr>
          </a:p>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Next, this subsample is analyzed and the community structure of the graph is updated accordingly</a:t>
            </a:r>
            <a:endParaRPr sz="2000">
              <a:solidFill>
                <a:srgbClr val="000000"/>
              </a:solidFill>
              <a:latin typeface="Times New Roman"/>
              <a:ea typeface="Times New Roman"/>
              <a:cs typeface="Times New Roman"/>
              <a:sym typeface="Times New Roman"/>
            </a:endParaRPr>
          </a:p>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This subsampling procedure is repeated for a given number of iterations</a:t>
            </a:r>
            <a:endParaRPr sz="2000">
              <a:solidFill>
                <a:srgbClr val="000000"/>
              </a:solidFill>
              <a:latin typeface="Times New Roman"/>
              <a:ea typeface="Times New Roman"/>
              <a:cs typeface="Times New Roman"/>
              <a:sym typeface="Times New Roman"/>
            </a:endParaRPr>
          </a:p>
          <a:p>
            <a:pPr marL="285750" lvl="0" indent="-285750" algn="l" rtl="0">
              <a:lnSpc>
                <a:spcPct val="115000"/>
              </a:lnSpc>
              <a:spcBef>
                <a:spcPts val="0"/>
              </a:spcBef>
              <a:spcAft>
                <a:spcPts val="0"/>
              </a:spcAft>
              <a:buSzPts val="1300"/>
              <a:buChar char="●"/>
            </a:pPr>
            <a:r>
              <a:rPr lang="en-US" sz="2000">
                <a:solidFill>
                  <a:srgbClr val="000000"/>
                </a:solidFill>
                <a:latin typeface="Times New Roman"/>
                <a:ea typeface="Times New Roman"/>
                <a:cs typeface="Times New Roman"/>
                <a:sym typeface="Times New Roman"/>
              </a:rPr>
              <a:t>Hence, SVINET analyzes a subgraph of the graph at each iteration</a:t>
            </a:r>
            <a:endParaRPr sz="2000">
              <a:solidFill>
                <a:srgbClr val="000000"/>
              </a:solidFill>
              <a:latin typeface="Times New Roman"/>
              <a:ea typeface="Times New Roman"/>
              <a:cs typeface="Times New Roman"/>
              <a:sym typeface="Times New Roman"/>
            </a:endParaRPr>
          </a:p>
        </p:txBody>
      </p:sp>
      <p:sp>
        <p:nvSpPr>
          <p:cNvPr id="378" name="Google Shape;378;ga65b057eaf_0_7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0"/>
          <p:cNvSpPr txBox="1">
            <a:spLocks noGrp="1"/>
          </p:cNvSpPr>
          <p:nvPr>
            <p:ph type="title"/>
          </p:nvPr>
        </p:nvSpPr>
        <p:spPr>
          <a:xfrm>
            <a:off x="819150" y="589350"/>
            <a:ext cx="6158700" cy="8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Clique-based Method</a:t>
            </a:r>
            <a:endParaRPr sz="3600" baseline="30000"/>
          </a:p>
        </p:txBody>
      </p:sp>
      <p:sp>
        <p:nvSpPr>
          <p:cNvPr id="384" name="Google Shape;384;p10"/>
          <p:cNvSpPr txBox="1">
            <a:spLocks noGrp="1"/>
          </p:cNvSpPr>
          <p:nvPr>
            <p:ph type="body" idx="1"/>
          </p:nvPr>
        </p:nvSpPr>
        <p:spPr>
          <a:xfrm>
            <a:off x="872125" y="1368900"/>
            <a:ext cx="5133300" cy="2894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Cliques are complete subgraphs </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As nodes cannot be more tightly connected than this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A node can be a member of more than one clique, a node can be a member of more than one community in these methods giving an "overlapping community structure"</a:t>
            </a:r>
            <a:endParaRPr sz="2000">
              <a:solidFill>
                <a:srgbClr val="000000"/>
              </a:solidFill>
              <a:latin typeface="Times New Roman"/>
              <a:ea typeface="Times New Roman"/>
              <a:cs typeface="Times New Roman"/>
              <a:sym typeface="Times New Roman"/>
            </a:endParaRPr>
          </a:p>
        </p:txBody>
      </p:sp>
      <p:sp>
        <p:nvSpPr>
          <p:cNvPr id="385" name="Google Shape;385;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pic>
        <p:nvPicPr>
          <p:cNvPr id="386" name="Google Shape;386;p10"/>
          <p:cNvPicPr preferRelativeResize="0"/>
          <p:nvPr/>
        </p:nvPicPr>
        <p:blipFill>
          <a:blip r:embed="rId3">
            <a:alphaModFix/>
          </a:blip>
          <a:stretch>
            <a:fillRect/>
          </a:stretch>
        </p:blipFill>
        <p:spPr>
          <a:xfrm>
            <a:off x="5898400" y="1368900"/>
            <a:ext cx="2849700" cy="2809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a65b057eaf_0_90"/>
          <p:cNvSpPr txBox="1">
            <a:spLocks noGrp="1"/>
          </p:cNvSpPr>
          <p:nvPr>
            <p:ph type="title"/>
          </p:nvPr>
        </p:nvSpPr>
        <p:spPr>
          <a:xfrm>
            <a:off x="819150" y="589350"/>
            <a:ext cx="6158700" cy="8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Clique-based Method</a:t>
            </a:r>
            <a:endParaRPr sz="3600" baseline="30000"/>
          </a:p>
        </p:txBody>
      </p:sp>
      <p:sp>
        <p:nvSpPr>
          <p:cNvPr id="392" name="Google Shape;392;ga65b057eaf_0_90"/>
          <p:cNvSpPr txBox="1">
            <a:spLocks noGrp="1"/>
          </p:cNvSpPr>
          <p:nvPr>
            <p:ph type="body" idx="1"/>
          </p:nvPr>
        </p:nvSpPr>
        <p:spPr>
          <a:xfrm>
            <a:off x="956800" y="1425668"/>
            <a:ext cx="7518600" cy="3255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One approach is to find the "maximal cliques", that is find the cliques which are not the subgraph of any other clique</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classic algorithm to find these is the Bron–Kerbosch algorithm</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overlap of these can be used to define communities in several ways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simplest is to consider only maximal cliques bigger than a minimum size (number of nodes)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One common algorithm is </a:t>
            </a:r>
            <a:r>
              <a:rPr lang="en-US" sz="2000" b="1" i="1">
                <a:solidFill>
                  <a:srgbClr val="000000"/>
                </a:solidFill>
                <a:latin typeface="Times New Roman"/>
                <a:ea typeface="Times New Roman"/>
                <a:cs typeface="Times New Roman"/>
                <a:sym typeface="Times New Roman"/>
              </a:rPr>
              <a:t>Clique Percolation Method</a:t>
            </a:r>
            <a:r>
              <a:rPr lang="en-US" sz="2000" b="1" i="1" baseline="30000">
                <a:solidFill>
                  <a:srgbClr val="000000"/>
                </a:solidFill>
                <a:latin typeface="Times New Roman"/>
                <a:ea typeface="Times New Roman"/>
                <a:cs typeface="Times New Roman"/>
                <a:sym typeface="Times New Roman"/>
              </a:rPr>
              <a:t>[4]</a:t>
            </a:r>
            <a:endParaRPr sz="2000" b="1" i="1" baseline="30000">
              <a:solidFill>
                <a:srgbClr val="000000"/>
              </a:solidFill>
              <a:latin typeface="Times New Roman"/>
              <a:ea typeface="Times New Roman"/>
              <a:cs typeface="Times New Roman"/>
              <a:sym typeface="Times New Roman"/>
            </a:endParaRPr>
          </a:p>
        </p:txBody>
      </p:sp>
      <p:sp>
        <p:nvSpPr>
          <p:cNvPr id="393" name="Google Shape;393;ga65b057eaf_0_9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a8a4491631_0_107"/>
          <p:cNvSpPr txBox="1">
            <a:spLocks noGrp="1"/>
          </p:cNvSpPr>
          <p:nvPr>
            <p:ph type="title"/>
          </p:nvPr>
        </p:nvSpPr>
        <p:spPr>
          <a:xfrm>
            <a:off x="819150" y="589350"/>
            <a:ext cx="6158700" cy="8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Clique Percolation Method</a:t>
            </a:r>
            <a:endParaRPr sz="3600" baseline="30000"/>
          </a:p>
        </p:txBody>
      </p:sp>
      <p:sp>
        <p:nvSpPr>
          <p:cNvPr id="399" name="Google Shape;399;ga8a4491631_0_107"/>
          <p:cNvSpPr txBox="1">
            <a:spLocks noGrp="1"/>
          </p:cNvSpPr>
          <p:nvPr>
            <p:ph type="body" idx="1"/>
          </p:nvPr>
        </p:nvSpPr>
        <p:spPr>
          <a:xfrm>
            <a:off x="956800" y="1349475"/>
            <a:ext cx="7614000" cy="3369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Normally use cliques as </a:t>
            </a:r>
            <a:r>
              <a:rPr lang="en-US" sz="2000" i="1">
                <a:solidFill>
                  <a:srgbClr val="000000"/>
                </a:solidFill>
                <a:latin typeface="Times New Roman"/>
                <a:ea typeface="Times New Roman"/>
                <a:cs typeface="Times New Roman"/>
                <a:sym typeface="Times New Roman"/>
              </a:rPr>
              <a:t>a core or a seed</a:t>
            </a:r>
            <a:r>
              <a:rPr lang="en-US" sz="2000">
                <a:solidFill>
                  <a:srgbClr val="000000"/>
                </a:solidFill>
                <a:latin typeface="Times New Roman"/>
                <a:ea typeface="Times New Roman"/>
                <a:cs typeface="Times New Roman"/>
                <a:sym typeface="Times New Roman"/>
              </a:rPr>
              <a:t> to find larger communities</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a:solidFill>
                  <a:srgbClr val="000000"/>
                </a:solidFill>
                <a:latin typeface="Times New Roman"/>
                <a:ea typeface="Times New Roman"/>
                <a:cs typeface="Times New Roman"/>
                <a:sym typeface="Times New Roman"/>
              </a:rPr>
              <a:t>Input</a:t>
            </a:r>
            <a:endParaRPr sz="2000" b="1">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A parameter k, and a network</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a:solidFill>
                  <a:srgbClr val="000000"/>
                </a:solidFill>
                <a:latin typeface="Times New Roman"/>
                <a:ea typeface="Times New Roman"/>
                <a:cs typeface="Times New Roman"/>
                <a:sym typeface="Times New Roman"/>
              </a:rPr>
              <a:t>Procedure</a:t>
            </a:r>
            <a:endParaRPr sz="2000" b="1">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Find out all cliques of size k in a given network</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Construct a clique graph: two cliques are adjacent if they share k-1 nodes</a:t>
            </a:r>
            <a:endParaRPr sz="200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nodes depicted in the labels of each connected components in the clique graph form a community</a:t>
            </a:r>
            <a:endParaRPr sz="2000">
              <a:solidFill>
                <a:srgbClr val="000000"/>
              </a:solidFill>
              <a:latin typeface="Times New Roman"/>
              <a:ea typeface="Times New Roman"/>
              <a:cs typeface="Times New Roman"/>
              <a:sym typeface="Times New Roman"/>
            </a:endParaRPr>
          </a:p>
        </p:txBody>
      </p:sp>
      <p:sp>
        <p:nvSpPr>
          <p:cNvPr id="400" name="Google Shape;400;ga8a4491631_0_10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ab3564e566_0_53"/>
          <p:cNvSpPr txBox="1">
            <a:spLocks noGrp="1"/>
          </p:cNvSpPr>
          <p:nvPr>
            <p:ph type="title"/>
          </p:nvPr>
        </p:nvSpPr>
        <p:spPr>
          <a:xfrm>
            <a:off x="819150" y="589350"/>
            <a:ext cx="6158700" cy="83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Clique Percolation Method</a:t>
            </a:r>
            <a:r>
              <a:rPr lang="en-US" sz="3600" baseline="30000"/>
              <a:t>[4]</a:t>
            </a:r>
            <a:endParaRPr sz="3600" baseline="30000"/>
          </a:p>
        </p:txBody>
      </p:sp>
      <p:sp>
        <p:nvSpPr>
          <p:cNvPr id="406" name="Google Shape;406;gab3564e566_0_5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pic>
        <p:nvPicPr>
          <p:cNvPr id="407" name="Google Shape;407;gab3564e566_0_53"/>
          <p:cNvPicPr preferRelativeResize="0"/>
          <p:nvPr/>
        </p:nvPicPr>
        <p:blipFill>
          <a:blip r:embed="rId3">
            <a:alphaModFix/>
          </a:blip>
          <a:stretch>
            <a:fillRect/>
          </a:stretch>
        </p:blipFill>
        <p:spPr>
          <a:xfrm>
            <a:off x="1239200" y="1343375"/>
            <a:ext cx="6724401" cy="3581775"/>
          </a:xfrm>
          <a:prstGeom prst="rect">
            <a:avLst/>
          </a:prstGeom>
          <a:noFill/>
          <a:ln>
            <a:noFill/>
          </a:ln>
        </p:spPr>
      </p:pic>
      <p:pic>
        <p:nvPicPr>
          <p:cNvPr id="408" name="Google Shape;408;gab3564e566_0_53"/>
          <p:cNvPicPr preferRelativeResize="0"/>
          <p:nvPr/>
        </p:nvPicPr>
        <p:blipFill>
          <a:blip r:embed="rId4">
            <a:alphaModFix/>
          </a:blip>
          <a:stretch>
            <a:fillRect/>
          </a:stretch>
        </p:blipFill>
        <p:spPr>
          <a:xfrm>
            <a:off x="424475" y="1267175"/>
            <a:ext cx="1264061" cy="393600"/>
          </a:xfrm>
          <a:prstGeom prst="rect">
            <a:avLst/>
          </a:prstGeom>
          <a:noFill/>
          <a:ln>
            <a:noFill/>
          </a:ln>
        </p:spPr>
      </p:pic>
      <p:sp>
        <p:nvSpPr>
          <p:cNvPr id="409" name="Google Shape;409;gab3564e566_0_53"/>
          <p:cNvSpPr txBox="1"/>
          <p:nvPr/>
        </p:nvSpPr>
        <p:spPr>
          <a:xfrm>
            <a:off x="8047850" y="3919325"/>
            <a:ext cx="7167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{6,7,8}</a:t>
            </a:r>
            <a:endParaRPr>
              <a:latin typeface="Calibri"/>
              <a:ea typeface="Calibri"/>
              <a:cs typeface="Calibri"/>
              <a:sym typeface="Calibri"/>
            </a:endParaRPr>
          </a:p>
        </p:txBody>
      </p:sp>
      <p:cxnSp>
        <p:nvCxnSpPr>
          <p:cNvPr id="410" name="Google Shape;410;gab3564e566_0_53"/>
          <p:cNvCxnSpPr/>
          <p:nvPr/>
        </p:nvCxnSpPr>
        <p:spPr>
          <a:xfrm rot="10800000" flipH="1">
            <a:off x="7859275" y="4125175"/>
            <a:ext cx="216000" cy="10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a8a4491631_0_168"/>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NCAA Football Network</a:t>
            </a:r>
            <a:endParaRPr sz="3600"/>
          </a:p>
        </p:txBody>
      </p:sp>
      <p:sp>
        <p:nvSpPr>
          <p:cNvPr id="150" name="Google Shape;150;ga8a4491631_0_16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pic>
        <p:nvPicPr>
          <p:cNvPr id="151" name="Google Shape;151;ga8a4491631_0_168"/>
          <p:cNvPicPr preferRelativeResize="0"/>
          <p:nvPr/>
        </p:nvPicPr>
        <p:blipFill>
          <a:blip r:embed="rId3">
            <a:alphaModFix/>
          </a:blip>
          <a:stretch>
            <a:fillRect/>
          </a:stretch>
        </p:blipFill>
        <p:spPr>
          <a:xfrm>
            <a:off x="1393075" y="1084650"/>
            <a:ext cx="6365426" cy="3697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1"/>
          <p:cNvSpPr txBox="1">
            <a:spLocks noGrp="1"/>
          </p:cNvSpPr>
          <p:nvPr>
            <p:ph type="title"/>
          </p:nvPr>
        </p:nvSpPr>
        <p:spPr>
          <a:xfrm>
            <a:off x="819150" y="559850"/>
            <a:ext cx="7656256" cy="11211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Search</a:t>
            </a:r>
            <a:endParaRPr sz="3600" baseline="30000"/>
          </a:p>
        </p:txBody>
      </p:sp>
      <p:sp>
        <p:nvSpPr>
          <p:cNvPr id="416" name="Google Shape;416;p11"/>
          <p:cNvSpPr txBox="1">
            <a:spLocks noGrp="1"/>
          </p:cNvSpPr>
          <p:nvPr>
            <p:ph type="body" idx="1"/>
          </p:nvPr>
        </p:nvSpPr>
        <p:spPr>
          <a:xfrm>
            <a:off x="731311" y="1216774"/>
            <a:ext cx="7581300" cy="2593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Aims to find the most likely community that contains the query </a:t>
            </a:r>
            <a:r>
              <a:rPr lang="en-US" sz="2000" dirty="0" smtClean="0">
                <a:solidFill>
                  <a:srgbClr val="000000"/>
                </a:solidFill>
                <a:latin typeface="Times New Roman"/>
                <a:ea typeface="Times New Roman"/>
                <a:cs typeface="Times New Roman"/>
                <a:sym typeface="Times New Roman"/>
              </a:rPr>
              <a:t>node </a:t>
            </a:r>
            <a:r>
              <a:rPr lang="en-US" sz="2000" i="1" dirty="0" smtClean="0">
                <a:solidFill>
                  <a:srgbClr val="000000"/>
                </a:solidFill>
                <a:latin typeface="Times New Roman"/>
                <a:ea typeface="Times New Roman"/>
                <a:cs typeface="Times New Roman"/>
                <a:sym typeface="Times New Roman"/>
              </a:rPr>
              <a:t>q</a:t>
            </a:r>
            <a:endParaRPr sz="2000" i="1"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Has attracted great attention from both academic and industry areas</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Some applications of community search are:</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Event organization</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Friend recommendation</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Advertisement in e-commerce</a:t>
            </a:r>
            <a:endParaRPr sz="2000" dirty="0">
              <a:solidFill>
                <a:srgbClr val="000000"/>
              </a:solidFill>
              <a:latin typeface="Times New Roman"/>
              <a:ea typeface="Times New Roman"/>
              <a:cs typeface="Times New Roman"/>
              <a:sym typeface="Times New Roman"/>
            </a:endParaRPr>
          </a:p>
        </p:txBody>
      </p:sp>
      <p:sp>
        <p:nvSpPr>
          <p:cNvPr id="417" name="Google Shape;417;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40</a:t>
            </a:f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a65b057eaf_0_107"/>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Search</a:t>
            </a:r>
            <a:endParaRPr sz="3600" baseline="30000"/>
          </a:p>
        </p:txBody>
      </p:sp>
      <p:sp>
        <p:nvSpPr>
          <p:cNvPr id="423" name="Google Shape;423;ga65b057eaf_0_107"/>
          <p:cNvSpPr txBox="1">
            <a:spLocks noGrp="1"/>
          </p:cNvSpPr>
          <p:nvPr>
            <p:ph type="body" idx="1"/>
          </p:nvPr>
        </p:nvSpPr>
        <p:spPr>
          <a:xfrm>
            <a:off x="809325" y="1175357"/>
            <a:ext cx="7581300" cy="3281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How to </a:t>
            </a:r>
            <a:r>
              <a:rPr lang="en-US" sz="2000" dirty="0">
                <a:solidFill>
                  <a:srgbClr val="FF0000"/>
                </a:solidFill>
                <a:latin typeface="Times New Roman"/>
                <a:ea typeface="Times New Roman"/>
                <a:cs typeface="Times New Roman"/>
                <a:sym typeface="Times New Roman"/>
              </a:rPr>
              <a:t>effectively and efficiently</a:t>
            </a:r>
            <a:r>
              <a:rPr lang="en-US" sz="2000" dirty="0">
                <a:solidFill>
                  <a:srgbClr val="000000"/>
                </a:solidFill>
                <a:latin typeface="Times New Roman"/>
                <a:ea typeface="Times New Roman"/>
                <a:cs typeface="Times New Roman"/>
                <a:sym typeface="Times New Roman"/>
              </a:rPr>
              <a:t> find communities from large graphs is an important research topic in the era of big data</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Some of the factors that the community retrieval solutions should satisfy are:</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i="1" dirty="0">
                <a:solidFill>
                  <a:srgbClr val="000000"/>
                </a:solidFill>
                <a:latin typeface="Times New Roman"/>
                <a:ea typeface="Times New Roman"/>
                <a:cs typeface="Times New Roman"/>
                <a:sym typeface="Times New Roman"/>
              </a:rPr>
              <a:t>High Efficiency</a:t>
            </a:r>
            <a:endParaRPr sz="2000" i="1"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i="1" dirty="0">
                <a:solidFill>
                  <a:srgbClr val="000000"/>
                </a:solidFill>
                <a:latin typeface="Times New Roman"/>
                <a:ea typeface="Times New Roman"/>
                <a:cs typeface="Times New Roman"/>
                <a:sym typeface="Times New Roman"/>
              </a:rPr>
              <a:t>High Scalability</a:t>
            </a:r>
            <a:endParaRPr sz="2000" i="1"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i="1" dirty="0">
                <a:solidFill>
                  <a:srgbClr val="000000"/>
                </a:solidFill>
                <a:latin typeface="Times New Roman"/>
                <a:ea typeface="Times New Roman"/>
                <a:cs typeface="Times New Roman"/>
                <a:sym typeface="Times New Roman"/>
              </a:rPr>
              <a:t>High personalization</a:t>
            </a:r>
            <a:endParaRPr sz="2000" i="1"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i="1" dirty="0">
                <a:solidFill>
                  <a:srgbClr val="000000"/>
                </a:solidFill>
                <a:latin typeface="Times New Roman"/>
                <a:ea typeface="Times New Roman"/>
                <a:cs typeface="Times New Roman"/>
                <a:sym typeface="Times New Roman"/>
              </a:rPr>
              <a:t>High quality</a:t>
            </a:r>
            <a:endParaRPr sz="2000" i="1"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i="1" dirty="0">
                <a:solidFill>
                  <a:srgbClr val="000000"/>
                </a:solidFill>
                <a:latin typeface="Times New Roman"/>
                <a:ea typeface="Times New Roman"/>
                <a:cs typeface="Times New Roman"/>
                <a:sym typeface="Times New Roman"/>
              </a:rPr>
              <a:t>Support for dynamic graphs</a:t>
            </a:r>
            <a:endParaRPr sz="2000" dirty="0">
              <a:solidFill>
                <a:srgbClr val="000000"/>
              </a:solidFill>
              <a:latin typeface="Times New Roman"/>
              <a:ea typeface="Times New Roman"/>
              <a:cs typeface="Times New Roman"/>
              <a:sym typeface="Times New Roman"/>
            </a:endParaRPr>
          </a:p>
        </p:txBody>
      </p:sp>
      <p:sp>
        <p:nvSpPr>
          <p:cNvPr id="424" name="Google Shape;424;ga65b057eaf_0_10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a65b057eaf_0_116"/>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Community Search</a:t>
            </a:r>
            <a:endParaRPr sz="3600" baseline="30000" dirty="0"/>
          </a:p>
        </p:txBody>
      </p:sp>
      <p:sp>
        <p:nvSpPr>
          <p:cNvPr id="430" name="Google Shape;430;ga65b057eaf_0_116"/>
          <p:cNvSpPr txBox="1">
            <a:spLocks noGrp="1"/>
          </p:cNvSpPr>
          <p:nvPr>
            <p:ph type="body" idx="1"/>
          </p:nvPr>
        </p:nvSpPr>
        <p:spPr>
          <a:xfrm>
            <a:off x="809325" y="1294229"/>
            <a:ext cx="7581300" cy="2957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High efficiency</a:t>
            </a:r>
            <a:r>
              <a:rPr lang="en-US" sz="2000" dirty="0">
                <a:solidFill>
                  <a:srgbClr val="000000"/>
                </a:solidFill>
                <a:latin typeface="Times New Roman"/>
                <a:ea typeface="Times New Roman"/>
                <a:cs typeface="Times New Roman"/>
                <a:sym typeface="Times New Roman"/>
              </a:rPr>
              <a:t>. For many real applications (e.g., event organization), the communities often need to be retrieved in real-time, based on query </a:t>
            </a:r>
            <a:r>
              <a:rPr lang="en-US" sz="2000" dirty="0" smtClean="0">
                <a:solidFill>
                  <a:srgbClr val="000000"/>
                </a:solidFill>
                <a:latin typeface="Times New Roman"/>
                <a:ea typeface="Times New Roman"/>
                <a:cs typeface="Times New Roman"/>
                <a:sym typeface="Times New Roman"/>
              </a:rPr>
              <a:t>requests</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Thus, the community retrieval solutions should be able to respond in </a:t>
            </a:r>
            <a:r>
              <a:rPr lang="en-US" sz="2000" dirty="0" smtClean="0">
                <a:solidFill>
                  <a:srgbClr val="000000"/>
                </a:solidFill>
                <a:latin typeface="Times New Roman"/>
                <a:ea typeface="Times New Roman"/>
                <a:cs typeface="Times New Roman"/>
                <a:sym typeface="Times New Roman"/>
              </a:rPr>
              <a:t>real-time</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High scalability</a:t>
            </a:r>
            <a:r>
              <a:rPr lang="en-US" sz="2000" dirty="0">
                <a:solidFill>
                  <a:srgbClr val="000000"/>
                </a:solidFill>
                <a:latin typeface="Times New Roman"/>
                <a:ea typeface="Times New Roman"/>
                <a:cs typeface="Times New Roman"/>
                <a:sym typeface="Times New Roman"/>
              </a:rPr>
              <a:t>. Nowadays, many real networks contain millions or billions of vertices. As a result, the solutions should be scalable to real big </a:t>
            </a:r>
            <a:r>
              <a:rPr lang="en-US" sz="2000" dirty="0" smtClean="0">
                <a:solidFill>
                  <a:srgbClr val="000000"/>
                </a:solidFill>
                <a:latin typeface="Times New Roman"/>
                <a:ea typeface="Times New Roman"/>
                <a:cs typeface="Times New Roman"/>
                <a:sym typeface="Times New Roman"/>
              </a:rPr>
              <a:t>graphs</a:t>
            </a:r>
            <a:endParaRPr sz="2000" dirty="0">
              <a:solidFill>
                <a:srgbClr val="000000"/>
              </a:solidFill>
              <a:latin typeface="Times New Roman"/>
              <a:ea typeface="Times New Roman"/>
              <a:cs typeface="Times New Roman"/>
              <a:sym typeface="Times New Roman"/>
            </a:endParaRPr>
          </a:p>
        </p:txBody>
      </p:sp>
      <p:sp>
        <p:nvSpPr>
          <p:cNvPr id="431" name="Google Shape;431;ga65b057eaf_0_1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541fd5373a_0_12"/>
          <p:cNvSpPr txBox="1">
            <a:spLocks noGrp="1"/>
          </p:cNvSpPr>
          <p:nvPr>
            <p:ph type="title"/>
          </p:nvPr>
        </p:nvSpPr>
        <p:spPr>
          <a:xfrm>
            <a:off x="599694" y="340394"/>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Community Search</a:t>
            </a:r>
            <a:endParaRPr sz="3600" baseline="30000" dirty="0"/>
          </a:p>
        </p:txBody>
      </p:sp>
      <p:sp>
        <p:nvSpPr>
          <p:cNvPr id="437" name="Google Shape;437;g541fd5373a_0_12"/>
          <p:cNvSpPr txBox="1">
            <a:spLocks noGrp="1"/>
          </p:cNvSpPr>
          <p:nvPr>
            <p:ph type="body" idx="1"/>
          </p:nvPr>
        </p:nvSpPr>
        <p:spPr>
          <a:xfrm>
            <a:off x="809329" y="901036"/>
            <a:ext cx="7581300" cy="3936139"/>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High personalization</a:t>
            </a:r>
            <a:r>
              <a:rPr lang="en-US" sz="2000" dirty="0">
                <a:solidFill>
                  <a:srgbClr val="000000"/>
                </a:solidFill>
                <a:latin typeface="Times New Roman"/>
                <a:ea typeface="Times New Roman"/>
                <a:cs typeface="Times New Roman"/>
                <a:sym typeface="Times New Roman"/>
              </a:rPr>
              <a:t>. In practice, for large networks, people usually are interested in communities of some specific users, rather than all the users. Thus, the solutions should allow users to specify query vertices. Moreover, some personalized requirements on structures (and attributes) could be </a:t>
            </a:r>
            <a:r>
              <a:rPr lang="en-US" sz="2000" dirty="0" smtClean="0">
                <a:solidFill>
                  <a:srgbClr val="000000"/>
                </a:solidFill>
                <a:latin typeface="Times New Roman"/>
                <a:ea typeface="Times New Roman"/>
                <a:cs typeface="Times New Roman"/>
                <a:sym typeface="Times New Roman"/>
              </a:rPr>
              <a:t>imposed</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High quality</a:t>
            </a:r>
            <a:r>
              <a:rPr lang="en-US" sz="2000" dirty="0">
                <a:solidFill>
                  <a:srgbClr val="000000"/>
                </a:solidFill>
                <a:latin typeface="Times New Roman"/>
                <a:ea typeface="Times New Roman"/>
                <a:cs typeface="Times New Roman"/>
                <a:sym typeface="Times New Roman"/>
              </a:rPr>
              <a:t>. The vertices in the communities retrieved should be cohesively linked. Moreover, the communities should be easy for </a:t>
            </a:r>
            <a:r>
              <a:rPr lang="en-US" sz="2000" dirty="0" smtClean="0">
                <a:solidFill>
                  <a:srgbClr val="000000"/>
                </a:solidFill>
                <a:latin typeface="Times New Roman"/>
                <a:ea typeface="Times New Roman"/>
                <a:cs typeface="Times New Roman"/>
                <a:sym typeface="Times New Roman"/>
              </a:rPr>
              <a:t>interpretation</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Support for dynamic graphs.</a:t>
            </a:r>
            <a:r>
              <a:rPr lang="en-US" sz="2000" dirty="0">
                <a:solidFill>
                  <a:srgbClr val="000000"/>
                </a:solidFill>
                <a:latin typeface="Times New Roman"/>
                <a:ea typeface="Times New Roman"/>
                <a:cs typeface="Times New Roman"/>
                <a:sym typeface="Times New Roman"/>
              </a:rPr>
              <a:t> Since real networks often involve as the time goes on, the solutions should be able to adapt for the dynamic changes easily</a:t>
            </a:r>
            <a:endParaRPr sz="2000" dirty="0">
              <a:solidFill>
                <a:srgbClr val="000000"/>
              </a:solidFill>
              <a:latin typeface="Times New Roman"/>
              <a:ea typeface="Times New Roman"/>
              <a:cs typeface="Times New Roman"/>
              <a:sym typeface="Times New Roman"/>
            </a:endParaRPr>
          </a:p>
        </p:txBody>
      </p:sp>
      <p:sp>
        <p:nvSpPr>
          <p:cNvPr id="438" name="Google Shape;438;g541fd5373a_0_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a7291717a8_0_0"/>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Search</a:t>
            </a:r>
            <a:endParaRPr sz="3600" baseline="30000"/>
          </a:p>
        </p:txBody>
      </p:sp>
      <p:sp>
        <p:nvSpPr>
          <p:cNvPr id="444" name="Google Shape;444;ga7291717a8_0_0"/>
          <p:cNvSpPr txBox="1">
            <a:spLocks noGrp="1"/>
          </p:cNvSpPr>
          <p:nvPr>
            <p:ph type="body" idx="1"/>
          </p:nvPr>
        </p:nvSpPr>
        <p:spPr>
          <a:xfrm>
            <a:off x="809329" y="1330804"/>
            <a:ext cx="7581300" cy="2966875"/>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Generally, the goal of CS is to search </a:t>
            </a:r>
            <a:r>
              <a:rPr lang="en-US" sz="2000" dirty="0">
                <a:solidFill>
                  <a:srgbClr val="FF0000"/>
                </a:solidFill>
                <a:latin typeface="Times New Roman"/>
                <a:ea typeface="Times New Roman"/>
                <a:cs typeface="Times New Roman"/>
                <a:sym typeface="Times New Roman"/>
              </a:rPr>
              <a:t>high-quality communities</a:t>
            </a:r>
            <a:r>
              <a:rPr lang="en-US" sz="2000" dirty="0">
                <a:solidFill>
                  <a:srgbClr val="000000"/>
                </a:solidFill>
                <a:latin typeface="Times New Roman"/>
                <a:ea typeface="Times New Roman"/>
                <a:cs typeface="Times New Roman"/>
                <a:sym typeface="Times New Roman"/>
              </a:rPr>
              <a:t> in an online manner, based on a query request</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Specifically, given a vertex </a:t>
            </a:r>
            <a:r>
              <a:rPr lang="en-US" sz="2000" i="1" dirty="0">
                <a:solidFill>
                  <a:srgbClr val="000000"/>
                </a:solidFill>
                <a:latin typeface="Times New Roman"/>
                <a:ea typeface="Times New Roman"/>
                <a:cs typeface="Times New Roman"/>
                <a:sym typeface="Times New Roman"/>
              </a:rPr>
              <a:t>q</a:t>
            </a:r>
            <a:r>
              <a:rPr lang="en-US" sz="2000" dirty="0">
                <a:solidFill>
                  <a:srgbClr val="000000"/>
                </a:solidFill>
                <a:latin typeface="Times New Roman"/>
                <a:ea typeface="Times New Roman"/>
                <a:cs typeface="Times New Roman"/>
                <a:sym typeface="Times New Roman"/>
              </a:rPr>
              <a:t> of a graph G, it aims to find a community, or a dense subgraph, which contains </a:t>
            </a:r>
            <a:r>
              <a:rPr lang="en-US" sz="2000" i="1" dirty="0">
                <a:solidFill>
                  <a:srgbClr val="000000"/>
                </a:solidFill>
                <a:latin typeface="Times New Roman"/>
                <a:ea typeface="Times New Roman"/>
                <a:cs typeface="Times New Roman"/>
                <a:sym typeface="Times New Roman"/>
              </a:rPr>
              <a:t>q</a:t>
            </a:r>
            <a:r>
              <a:rPr lang="en-US" sz="2000" dirty="0">
                <a:solidFill>
                  <a:srgbClr val="000000"/>
                </a:solidFill>
                <a:latin typeface="Times New Roman"/>
                <a:ea typeface="Times New Roman"/>
                <a:cs typeface="Times New Roman"/>
                <a:sym typeface="Times New Roman"/>
              </a:rPr>
              <a:t> and satisfies the properties:</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dirty="0">
                <a:solidFill>
                  <a:srgbClr val="0000FF"/>
                </a:solidFill>
                <a:latin typeface="Times New Roman"/>
                <a:ea typeface="Times New Roman"/>
                <a:cs typeface="Times New Roman"/>
                <a:sym typeface="Times New Roman"/>
              </a:rPr>
              <a:t>connectivity</a:t>
            </a:r>
            <a:r>
              <a:rPr lang="en-US" sz="2000" dirty="0">
                <a:solidFill>
                  <a:srgbClr val="000000"/>
                </a:solidFill>
                <a:latin typeface="Times New Roman"/>
                <a:ea typeface="Times New Roman"/>
                <a:cs typeface="Times New Roman"/>
                <a:sym typeface="Times New Roman"/>
              </a:rPr>
              <a:t>, i.e., vertices in the community are connected; </a:t>
            </a:r>
            <a:endParaRPr sz="2000" dirty="0">
              <a:solidFill>
                <a:srgbClr val="000000"/>
              </a:solidFill>
              <a:latin typeface="Times New Roman"/>
              <a:ea typeface="Times New Roman"/>
              <a:cs typeface="Times New Roman"/>
              <a:sym typeface="Times New Roman"/>
            </a:endParaRPr>
          </a:p>
          <a:p>
            <a:pPr marL="914400" lvl="1" indent="-355600" algn="l" rtl="0">
              <a:lnSpc>
                <a:spcPct val="115000"/>
              </a:lnSpc>
              <a:spcBef>
                <a:spcPts val="0"/>
              </a:spcBef>
              <a:spcAft>
                <a:spcPts val="0"/>
              </a:spcAft>
              <a:buClr>
                <a:srgbClr val="000000"/>
              </a:buClr>
              <a:buSzPts val="2000"/>
              <a:buFont typeface="Times New Roman"/>
              <a:buChar char="○"/>
            </a:pPr>
            <a:r>
              <a:rPr lang="en-US" sz="2000" dirty="0">
                <a:solidFill>
                  <a:srgbClr val="0000FF"/>
                </a:solidFill>
                <a:latin typeface="Times New Roman"/>
                <a:ea typeface="Times New Roman"/>
                <a:cs typeface="Times New Roman"/>
                <a:sym typeface="Times New Roman"/>
              </a:rPr>
              <a:t>cohesiveness</a:t>
            </a:r>
            <a:r>
              <a:rPr lang="en-US" sz="2000" dirty="0">
                <a:solidFill>
                  <a:srgbClr val="000000"/>
                </a:solidFill>
                <a:latin typeface="Times New Roman"/>
                <a:ea typeface="Times New Roman"/>
                <a:cs typeface="Times New Roman"/>
                <a:sym typeface="Times New Roman"/>
              </a:rPr>
              <a:t>, i.e., vertices in the community are intensively linked to each other w.r.t. a particular goodness </a:t>
            </a:r>
            <a:r>
              <a:rPr lang="en-US" sz="2000" dirty="0" smtClean="0">
                <a:solidFill>
                  <a:srgbClr val="000000"/>
                </a:solidFill>
                <a:latin typeface="Times New Roman"/>
                <a:ea typeface="Times New Roman"/>
                <a:cs typeface="Times New Roman"/>
                <a:sym typeface="Times New Roman"/>
              </a:rPr>
              <a:t>metric1</a:t>
            </a:r>
            <a:endParaRPr sz="2000" dirty="0">
              <a:solidFill>
                <a:srgbClr val="000000"/>
              </a:solidFill>
              <a:latin typeface="Times New Roman"/>
              <a:ea typeface="Times New Roman"/>
              <a:cs typeface="Times New Roman"/>
              <a:sym typeface="Times New Roman"/>
            </a:endParaRPr>
          </a:p>
        </p:txBody>
      </p:sp>
      <p:sp>
        <p:nvSpPr>
          <p:cNvPr id="445" name="Google Shape;445;ga7291717a8_0_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a7291717a8_0_8"/>
          <p:cNvSpPr txBox="1">
            <a:spLocks noGrp="1"/>
          </p:cNvSpPr>
          <p:nvPr>
            <p:ph type="title"/>
          </p:nvPr>
        </p:nvSpPr>
        <p:spPr>
          <a:xfrm>
            <a:off x="819150" y="559850"/>
            <a:ext cx="5008500" cy="81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Cohesiveness Metrics</a:t>
            </a:r>
            <a:endParaRPr sz="3600" baseline="30000"/>
          </a:p>
        </p:txBody>
      </p:sp>
      <p:sp>
        <p:nvSpPr>
          <p:cNvPr id="451" name="Google Shape;451;ga7291717a8_0_8"/>
          <p:cNvSpPr txBox="1">
            <a:spLocks noGrp="1"/>
          </p:cNvSpPr>
          <p:nvPr>
            <p:ph type="body" idx="1"/>
          </p:nvPr>
        </p:nvSpPr>
        <p:spPr>
          <a:xfrm>
            <a:off x="818469" y="1211933"/>
            <a:ext cx="7581300" cy="1897027"/>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Some commonly used cohesiveness metrics are:</a:t>
            </a:r>
            <a:endParaRPr sz="2000" dirty="0">
              <a:solidFill>
                <a:srgbClr val="000000"/>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000000"/>
              </a:buClr>
              <a:buSzPts val="1800"/>
              <a:buFont typeface="Times New Roman"/>
              <a:buChar char="○"/>
            </a:pPr>
            <a:r>
              <a:rPr lang="en-US" sz="1800" b="1" i="1" dirty="0" smtClean="0">
                <a:solidFill>
                  <a:srgbClr val="000000"/>
                </a:solidFill>
                <a:latin typeface="Times New Roman"/>
                <a:ea typeface="Times New Roman"/>
                <a:cs typeface="Times New Roman"/>
                <a:sym typeface="Times New Roman"/>
              </a:rPr>
              <a:t>k-core</a:t>
            </a:r>
          </a:p>
          <a:p>
            <a:pPr marL="914400" lvl="1" indent="-342900" algn="l" rtl="0">
              <a:lnSpc>
                <a:spcPct val="115000"/>
              </a:lnSpc>
              <a:spcBef>
                <a:spcPts val="0"/>
              </a:spcBef>
              <a:spcAft>
                <a:spcPts val="0"/>
              </a:spcAft>
              <a:buClr>
                <a:srgbClr val="000000"/>
              </a:buClr>
              <a:buSzPts val="1800"/>
              <a:buFont typeface="Times New Roman"/>
              <a:buChar char="○"/>
            </a:pPr>
            <a:r>
              <a:rPr lang="en-US" sz="1800" b="1" i="1" dirty="0" smtClean="0">
                <a:solidFill>
                  <a:srgbClr val="000000"/>
                </a:solidFill>
                <a:latin typeface="Times New Roman"/>
                <a:ea typeface="Times New Roman"/>
                <a:cs typeface="Times New Roman"/>
                <a:sym typeface="Times New Roman"/>
              </a:rPr>
              <a:t>k-truss</a:t>
            </a:r>
          </a:p>
          <a:p>
            <a:pPr marL="914400" lvl="1" indent="-342900" algn="l" rtl="0">
              <a:lnSpc>
                <a:spcPct val="115000"/>
              </a:lnSpc>
              <a:spcBef>
                <a:spcPts val="0"/>
              </a:spcBef>
              <a:spcAft>
                <a:spcPts val="0"/>
              </a:spcAft>
              <a:buClr>
                <a:srgbClr val="000000"/>
              </a:buClr>
              <a:buSzPts val="1800"/>
              <a:buFont typeface="Times New Roman"/>
              <a:buChar char="○"/>
            </a:pPr>
            <a:r>
              <a:rPr lang="en-US" sz="1800" b="1" i="1" dirty="0" smtClean="0">
                <a:solidFill>
                  <a:srgbClr val="000000"/>
                </a:solidFill>
                <a:latin typeface="Times New Roman"/>
                <a:ea typeface="Times New Roman"/>
                <a:cs typeface="Times New Roman"/>
                <a:sym typeface="Times New Roman"/>
              </a:rPr>
              <a:t>k-clique</a:t>
            </a:r>
          </a:p>
          <a:p>
            <a:pPr marL="914400" lvl="1" indent="-342900" algn="l" rtl="0">
              <a:lnSpc>
                <a:spcPct val="115000"/>
              </a:lnSpc>
              <a:spcBef>
                <a:spcPts val="0"/>
              </a:spcBef>
              <a:spcAft>
                <a:spcPts val="0"/>
              </a:spcAft>
              <a:buClr>
                <a:srgbClr val="000000"/>
              </a:buClr>
              <a:buSzPts val="1800"/>
              <a:buFont typeface="Times New Roman"/>
              <a:buChar char="○"/>
            </a:pPr>
            <a:r>
              <a:rPr lang="en-US" sz="1800" b="1" i="1" dirty="0" smtClean="0">
                <a:solidFill>
                  <a:srgbClr val="000000"/>
                </a:solidFill>
                <a:latin typeface="Times New Roman"/>
                <a:ea typeface="Times New Roman"/>
                <a:cs typeface="Times New Roman"/>
                <a:sym typeface="Times New Roman"/>
              </a:rPr>
              <a:t>k-ECC</a:t>
            </a:r>
            <a:r>
              <a:rPr lang="en-US" sz="1800" b="1" dirty="0" smtClean="0">
                <a:solidFill>
                  <a:srgbClr val="000000"/>
                </a:solidFill>
                <a:latin typeface="Times New Roman"/>
                <a:ea typeface="Times New Roman"/>
                <a:cs typeface="Times New Roman"/>
                <a:sym typeface="Times New Roman"/>
              </a:rPr>
              <a:t> </a:t>
            </a:r>
            <a:r>
              <a:rPr lang="en-US" sz="1800" b="1" dirty="0">
                <a:solidFill>
                  <a:srgbClr val="000000"/>
                </a:solidFill>
                <a:latin typeface="Times New Roman"/>
                <a:ea typeface="Times New Roman"/>
                <a:cs typeface="Times New Roman"/>
                <a:sym typeface="Times New Roman"/>
              </a:rPr>
              <a:t>(k-Edge Connected Component</a:t>
            </a:r>
            <a:r>
              <a:rPr lang="en-US" sz="1800" b="1" dirty="0" smtClean="0">
                <a:solidFill>
                  <a:srgbClr val="000000"/>
                </a:solidFill>
                <a:latin typeface="Times New Roman"/>
                <a:ea typeface="Times New Roman"/>
                <a:cs typeface="Times New Roman"/>
                <a:sym typeface="Times New Roman"/>
              </a:rPr>
              <a:t>)</a:t>
            </a:r>
            <a:endParaRPr sz="1800" b="1" dirty="0">
              <a:solidFill>
                <a:srgbClr val="000000"/>
              </a:solidFill>
              <a:latin typeface="Times New Roman"/>
              <a:ea typeface="Times New Roman"/>
              <a:cs typeface="Times New Roman"/>
              <a:sym typeface="Times New Roman"/>
            </a:endParaRPr>
          </a:p>
        </p:txBody>
      </p:sp>
      <p:sp>
        <p:nvSpPr>
          <p:cNvPr id="452" name="Google Shape;452;ga7291717a8_0_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a73d474964_0_6"/>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k-core</a:t>
            </a:r>
            <a:endParaRPr sz="3600" baseline="30000"/>
          </a:p>
        </p:txBody>
      </p:sp>
      <p:sp>
        <p:nvSpPr>
          <p:cNvPr id="458" name="Google Shape;458;ga73d474964_0_6"/>
          <p:cNvSpPr txBox="1">
            <a:spLocks noGrp="1"/>
          </p:cNvSpPr>
          <p:nvPr>
            <p:ph type="body" idx="1"/>
          </p:nvPr>
        </p:nvSpPr>
        <p:spPr>
          <a:xfrm>
            <a:off x="809325" y="1239365"/>
            <a:ext cx="7581300" cy="10041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A k-core is a maximal group of actors, all of whom are connected to some number (k) of other members of the group</a:t>
            </a:r>
            <a:endParaRPr sz="2000">
              <a:solidFill>
                <a:srgbClr val="000000"/>
              </a:solidFill>
              <a:latin typeface="Times New Roman"/>
              <a:ea typeface="Times New Roman"/>
              <a:cs typeface="Times New Roman"/>
              <a:sym typeface="Times New Roman"/>
            </a:endParaRPr>
          </a:p>
        </p:txBody>
      </p:sp>
      <p:sp>
        <p:nvSpPr>
          <p:cNvPr id="459" name="Google Shape;459;ga73d474964_0_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46</a:t>
            </a:fld>
            <a:endParaRPr/>
          </a:p>
        </p:txBody>
      </p:sp>
      <p:pic>
        <p:nvPicPr>
          <p:cNvPr id="460" name="Google Shape;460;ga73d474964_0_6"/>
          <p:cNvPicPr preferRelativeResize="0"/>
          <p:nvPr/>
        </p:nvPicPr>
        <p:blipFill>
          <a:blip r:embed="rId3">
            <a:alphaModFix/>
          </a:blip>
          <a:stretch>
            <a:fillRect/>
          </a:stretch>
        </p:blipFill>
        <p:spPr>
          <a:xfrm>
            <a:off x="2430450" y="2343150"/>
            <a:ext cx="4286250" cy="21145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a73d474964_0_12"/>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k-truss</a:t>
            </a:r>
            <a:endParaRPr sz="3600" baseline="30000" dirty="0"/>
          </a:p>
        </p:txBody>
      </p:sp>
      <p:sp>
        <p:nvSpPr>
          <p:cNvPr id="466" name="Google Shape;466;ga73d474964_0_12"/>
          <p:cNvSpPr txBox="1">
            <a:spLocks noGrp="1"/>
          </p:cNvSpPr>
          <p:nvPr>
            <p:ph type="body" idx="1"/>
          </p:nvPr>
        </p:nvSpPr>
        <p:spPr>
          <a:xfrm>
            <a:off x="809325" y="1230221"/>
            <a:ext cx="7581300" cy="11952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Given an integer k ≥ 2, the </a:t>
            </a:r>
            <a:r>
              <a:rPr lang="en-US" sz="2000" b="1" dirty="0">
                <a:solidFill>
                  <a:srgbClr val="000000"/>
                </a:solidFill>
                <a:latin typeface="Times New Roman"/>
                <a:ea typeface="Times New Roman"/>
                <a:cs typeface="Times New Roman"/>
                <a:sym typeface="Times New Roman"/>
              </a:rPr>
              <a:t>k-truss</a:t>
            </a:r>
            <a:r>
              <a:rPr lang="en-US" sz="2000" dirty="0">
                <a:solidFill>
                  <a:srgbClr val="000000"/>
                </a:solidFill>
                <a:latin typeface="Times New Roman"/>
                <a:ea typeface="Times New Roman"/>
                <a:cs typeface="Times New Roman"/>
                <a:sym typeface="Times New Roman"/>
              </a:rPr>
              <a:t> of G is the inclusion maximal edge-induced subgraph H of G such that each edge e of H belongs to at least k − 2 triangles of H</a:t>
            </a:r>
            <a:endParaRPr sz="2000" dirty="0">
              <a:solidFill>
                <a:srgbClr val="000000"/>
              </a:solidFill>
              <a:latin typeface="Times New Roman"/>
              <a:ea typeface="Times New Roman"/>
              <a:cs typeface="Times New Roman"/>
              <a:sym typeface="Times New Roman"/>
            </a:endParaRPr>
          </a:p>
        </p:txBody>
      </p:sp>
      <p:sp>
        <p:nvSpPr>
          <p:cNvPr id="467" name="Google Shape;467;ga73d474964_0_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47</a:t>
            </a:fld>
            <a:endParaRPr/>
          </a:p>
        </p:txBody>
      </p:sp>
      <p:pic>
        <p:nvPicPr>
          <p:cNvPr id="468" name="Google Shape;468;ga73d474964_0_12"/>
          <p:cNvPicPr preferRelativeResize="0"/>
          <p:nvPr/>
        </p:nvPicPr>
        <p:blipFill>
          <a:blip r:embed="rId3">
            <a:alphaModFix/>
          </a:blip>
          <a:stretch>
            <a:fillRect/>
          </a:stretch>
        </p:blipFill>
        <p:spPr>
          <a:xfrm>
            <a:off x="5032025" y="2094050"/>
            <a:ext cx="2891341" cy="2377325"/>
          </a:xfrm>
          <a:prstGeom prst="rect">
            <a:avLst/>
          </a:prstGeom>
          <a:noFill/>
          <a:ln>
            <a:noFill/>
          </a:ln>
        </p:spPr>
      </p:pic>
      <p:sp>
        <p:nvSpPr>
          <p:cNvPr id="469" name="Google Shape;469;ga73d474964_0_12"/>
          <p:cNvSpPr txBox="1"/>
          <p:nvPr/>
        </p:nvSpPr>
        <p:spPr>
          <a:xfrm>
            <a:off x="5576050" y="4395175"/>
            <a:ext cx="2528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latin typeface="Times New Roman"/>
                <a:ea typeface="Times New Roman"/>
                <a:cs typeface="Times New Roman"/>
                <a:sym typeface="Times New Roman"/>
              </a:rPr>
              <a:t>An example of 4-truss</a:t>
            </a:r>
            <a:endParaRPr sz="17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a73d474964_0_18"/>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a:t>
            </a:r>
            <a:endParaRPr sz="3600" baseline="30000"/>
          </a:p>
        </p:txBody>
      </p:sp>
      <p:sp>
        <p:nvSpPr>
          <p:cNvPr id="475" name="Google Shape;475;ga73d474964_0_18"/>
          <p:cNvSpPr txBox="1">
            <a:spLocks noGrp="1"/>
          </p:cNvSpPr>
          <p:nvPr>
            <p:ph type="body" idx="1"/>
          </p:nvPr>
        </p:nvSpPr>
        <p:spPr>
          <a:xfrm>
            <a:off x="809329" y="1239365"/>
            <a:ext cx="7581300" cy="1522123"/>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A k-clique is a complete graph with k vertices where there is an edge between every pair </a:t>
            </a:r>
            <a:r>
              <a:rPr lang="en-US" sz="2000">
                <a:solidFill>
                  <a:srgbClr val="000000"/>
                </a:solidFill>
                <a:latin typeface="Times New Roman"/>
                <a:ea typeface="Times New Roman"/>
                <a:cs typeface="Times New Roman"/>
                <a:sym typeface="Times New Roman"/>
              </a:rPr>
              <a:t>of </a:t>
            </a:r>
            <a:r>
              <a:rPr lang="en-US" sz="2000" smtClean="0">
                <a:solidFill>
                  <a:srgbClr val="000000"/>
                </a:solidFill>
                <a:latin typeface="Times New Roman"/>
                <a:ea typeface="Times New Roman"/>
                <a:cs typeface="Times New Roman"/>
                <a:sym typeface="Times New Roman"/>
              </a:rPr>
              <a:t>vertices</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Example</a:t>
            </a:r>
            <a:r>
              <a:rPr lang="en-US" sz="2000" dirty="0">
                <a:solidFill>
                  <a:srgbClr val="000000"/>
                </a:solidFill>
                <a:latin typeface="Times New Roman"/>
                <a:ea typeface="Times New Roman"/>
                <a:cs typeface="Times New Roman"/>
                <a:sym typeface="Times New Roman"/>
              </a:rPr>
              <a:t>: {A, B, C, D} is a 4-clique, {A, B, E} is a 3-clique, any edge is a 2-clique</a:t>
            </a:r>
            <a:endParaRPr sz="2000" dirty="0">
              <a:solidFill>
                <a:srgbClr val="000000"/>
              </a:solidFill>
              <a:latin typeface="Times New Roman"/>
              <a:ea typeface="Times New Roman"/>
              <a:cs typeface="Times New Roman"/>
              <a:sym typeface="Times New Roman"/>
            </a:endParaRPr>
          </a:p>
        </p:txBody>
      </p:sp>
      <p:sp>
        <p:nvSpPr>
          <p:cNvPr id="476" name="Google Shape;476;ga73d474964_0_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48</a:t>
            </a:fld>
            <a:endParaRPr/>
          </a:p>
        </p:txBody>
      </p:sp>
      <p:pic>
        <p:nvPicPr>
          <p:cNvPr id="477" name="Google Shape;477;ga73d474964_0_18"/>
          <p:cNvPicPr preferRelativeResize="0"/>
          <p:nvPr/>
        </p:nvPicPr>
        <p:blipFill>
          <a:blip r:embed="rId3">
            <a:alphaModFix/>
          </a:blip>
          <a:stretch>
            <a:fillRect/>
          </a:stretch>
        </p:blipFill>
        <p:spPr>
          <a:xfrm>
            <a:off x="4572004" y="2588213"/>
            <a:ext cx="3670050" cy="224066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a73d474964_0_24"/>
          <p:cNvPicPr preferRelativeResize="0"/>
          <p:nvPr/>
        </p:nvPicPr>
        <p:blipFill>
          <a:blip r:embed="rId3">
            <a:alphaModFix/>
          </a:blip>
          <a:stretch>
            <a:fillRect/>
          </a:stretch>
        </p:blipFill>
        <p:spPr>
          <a:xfrm>
            <a:off x="5318425" y="2683137"/>
            <a:ext cx="3609425" cy="2203650"/>
          </a:xfrm>
          <a:prstGeom prst="rect">
            <a:avLst/>
          </a:prstGeom>
          <a:noFill/>
          <a:ln>
            <a:noFill/>
          </a:ln>
        </p:spPr>
      </p:pic>
      <p:sp>
        <p:nvSpPr>
          <p:cNvPr id="483" name="Google Shape;483;ga73d474964_0_24"/>
          <p:cNvSpPr txBox="1">
            <a:spLocks noGrp="1"/>
          </p:cNvSpPr>
          <p:nvPr>
            <p:ph type="title"/>
          </p:nvPr>
        </p:nvSpPr>
        <p:spPr>
          <a:xfrm>
            <a:off x="590550" y="559850"/>
            <a:ext cx="80334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k-ECC (k-edge connected component)</a:t>
            </a:r>
            <a:endParaRPr sz="3600" baseline="30000"/>
          </a:p>
        </p:txBody>
      </p:sp>
      <p:sp>
        <p:nvSpPr>
          <p:cNvPr id="484" name="Google Shape;484;ga73d474964_0_24"/>
          <p:cNvSpPr txBox="1">
            <a:spLocks noGrp="1"/>
          </p:cNvSpPr>
          <p:nvPr>
            <p:ph type="body" idx="1"/>
          </p:nvPr>
        </p:nvSpPr>
        <p:spPr>
          <a:xfrm>
            <a:off x="809325" y="1275941"/>
            <a:ext cx="7581300" cy="30546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A connected graph is k-edge-connected if it remains connected whenever fewer than k edges are removed</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b="1" dirty="0">
                <a:solidFill>
                  <a:srgbClr val="000000"/>
                </a:solidFill>
                <a:latin typeface="Times New Roman"/>
                <a:ea typeface="Times New Roman"/>
                <a:cs typeface="Times New Roman"/>
                <a:sym typeface="Times New Roman"/>
              </a:rPr>
              <a:t>Example:</a:t>
            </a:r>
            <a:r>
              <a:rPr lang="en-US" sz="2000" dirty="0">
                <a:solidFill>
                  <a:srgbClr val="000000"/>
                </a:solidFill>
                <a:latin typeface="Times New Roman"/>
                <a:ea typeface="Times New Roman"/>
                <a:cs typeface="Times New Roman"/>
                <a:sym typeface="Times New Roman"/>
              </a:rPr>
              <a:t> The subgraph of {A, B, C, D} is the 3-ECC, because for any pair of vertices in it, to disconnect them, we need to remove at least 3 edges </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The 2-ECC has vertices {A, B, C, D, E}</a:t>
            </a:r>
            <a:endParaRPr sz="2000" dirty="0">
              <a:solidFill>
                <a:srgbClr val="000000"/>
              </a:solidFill>
              <a:latin typeface="Times New Roman"/>
              <a:ea typeface="Times New Roman"/>
              <a:cs typeface="Times New Roman"/>
              <a:sym typeface="Times New Roman"/>
            </a:endParaRPr>
          </a:p>
        </p:txBody>
      </p:sp>
      <p:sp>
        <p:nvSpPr>
          <p:cNvPr id="485" name="Google Shape;485;ga73d474964_0_2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a8a4491631_0_17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pic>
        <p:nvPicPr>
          <p:cNvPr id="157" name="Google Shape;157;ga8a4491631_0_176"/>
          <p:cNvPicPr preferRelativeResize="0"/>
          <p:nvPr/>
        </p:nvPicPr>
        <p:blipFill>
          <a:blip r:embed="rId3">
            <a:alphaModFix/>
          </a:blip>
          <a:stretch>
            <a:fillRect/>
          </a:stretch>
        </p:blipFill>
        <p:spPr>
          <a:xfrm>
            <a:off x="1379850" y="294975"/>
            <a:ext cx="6601501" cy="4642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a73d474964_0_35"/>
          <p:cNvSpPr txBox="1">
            <a:spLocks noGrp="1"/>
          </p:cNvSpPr>
          <p:nvPr>
            <p:ph type="title"/>
          </p:nvPr>
        </p:nvSpPr>
        <p:spPr>
          <a:xfrm>
            <a:off x="819150" y="559850"/>
            <a:ext cx="7656300" cy="112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Cohesiveness and Computational Efficiency</a:t>
            </a:r>
            <a:endParaRPr sz="3600" baseline="30000"/>
          </a:p>
        </p:txBody>
      </p:sp>
      <p:sp>
        <p:nvSpPr>
          <p:cNvPr id="491" name="Google Shape;491;ga73d474964_0_3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50</a:t>
            </a:fld>
            <a:endParaRPr/>
          </a:p>
        </p:txBody>
      </p:sp>
      <p:pic>
        <p:nvPicPr>
          <p:cNvPr id="492" name="Google Shape;492;ga73d474964_0_35"/>
          <p:cNvPicPr preferRelativeResize="0"/>
          <p:nvPr/>
        </p:nvPicPr>
        <p:blipFill>
          <a:blip r:embed="rId3">
            <a:alphaModFix/>
          </a:blip>
          <a:stretch>
            <a:fillRect/>
          </a:stretch>
        </p:blipFill>
        <p:spPr>
          <a:xfrm>
            <a:off x="1427553" y="2177141"/>
            <a:ext cx="6063375" cy="138828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a8a4491631_0_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K-Core-Based Community Search</a:t>
            </a:r>
            <a:endParaRPr sz="3600" baseline="30000"/>
          </a:p>
        </p:txBody>
      </p:sp>
      <p:sp>
        <p:nvSpPr>
          <p:cNvPr id="498" name="Google Shape;498;ga8a4491631_0_1"/>
          <p:cNvSpPr txBox="1">
            <a:spLocks noGrp="1"/>
          </p:cNvSpPr>
          <p:nvPr>
            <p:ph type="body" idx="1"/>
          </p:nvPr>
        </p:nvSpPr>
        <p:spPr>
          <a:xfrm>
            <a:off x="856650" y="1169388"/>
            <a:ext cx="7581300" cy="3016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Uses </a:t>
            </a:r>
            <a:r>
              <a:rPr lang="en-US" sz="2000" i="1" dirty="0">
                <a:solidFill>
                  <a:srgbClr val="000000"/>
                </a:solidFill>
                <a:latin typeface="Times New Roman"/>
                <a:ea typeface="Times New Roman"/>
                <a:cs typeface="Times New Roman"/>
                <a:sym typeface="Times New Roman"/>
              </a:rPr>
              <a:t>k-core</a:t>
            </a:r>
            <a:r>
              <a:rPr lang="en-US" sz="2000" dirty="0">
                <a:solidFill>
                  <a:srgbClr val="000000"/>
                </a:solidFill>
                <a:latin typeface="Times New Roman"/>
                <a:ea typeface="Times New Roman"/>
                <a:cs typeface="Times New Roman"/>
                <a:sym typeface="Times New Roman"/>
              </a:rPr>
              <a:t> as structure cohesiveness metric</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In [1] Sozio et. al. defines the community search problem as:</a:t>
            </a:r>
            <a:endParaRPr sz="2000" dirty="0">
              <a:solidFill>
                <a:srgbClr val="000000"/>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000000"/>
              </a:buClr>
              <a:buSzPts val="1800"/>
              <a:buFont typeface="Times New Roman"/>
              <a:buChar char="○"/>
            </a:pPr>
            <a:r>
              <a:rPr lang="en-US" sz="1800" dirty="0">
                <a:solidFill>
                  <a:srgbClr val="000000"/>
                </a:solidFill>
                <a:latin typeface="Times New Roman"/>
                <a:ea typeface="Times New Roman"/>
                <a:cs typeface="Times New Roman"/>
                <a:sym typeface="Times New Roman"/>
              </a:rPr>
              <a:t>Given an undirected simple graph </a:t>
            </a:r>
            <a:r>
              <a:rPr lang="en-US" sz="1800" i="1" dirty="0">
                <a:solidFill>
                  <a:srgbClr val="000000"/>
                </a:solidFill>
                <a:latin typeface="Times New Roman"/>
                <a:ea typeface="Times New Roman"/>
                <a:cs typeface="Times New Roman"/>
                <a:sym typeface="Times New Roman"/>
              </a:rPr>
              <a:t>G(V, E)</a:t>
            </a:r>
            <a:r>
              <a:rPr lang="en-US" sz="1800" dirty="0">
                <a:solidFill>
                  <a:srgbClr val="000000"/>
                </a:solidFill>
                <a:latin typeface="Times New Roman"/>
                <a:ea typeface="Times New Roman"/>
                <a:cs typeface="Times New Roman"/>
                <a:sym typeface="Times New Roman"/>
              </a:rPr>
              <a:t>, a set of query vertices </a:t>
            </a:r>
            <a:r>
              <a:rPr lang="en-US" sz="1800" i="1" dirty="0">
                <a:solidFill>
                  <a:srgbClr val="000000"/>
                </a:solidFill>
                <a:latin typeface="Times New Roman"/>
                <a:ea typeface="Times New Roman"/>
                <a:cs typeface="Times New Roman"/>
                <a:sym typeface="Times New Roman"/>
              </a:rPr>
              <a:t>Q ⊆ V</a:t>
            </a:r>
            <a:r>
              <a:rPr lang="en-US" sz="1800" dirty="0">
                <a:solidFill>
                  <a:srgbClr val="000000"/>
                </a:solidFill>
                <a:latin typeface="Times New Roman"/>
                <a:ea typeface="Times New Roman"/>
                <a:cs typeface="Times New Roman"/>
                <a:sym typeface="Times New Roman"/>
              </a:rPr>
              <a:t>, and a goodness function </a:t>
            </a:r>
            <a:r>
              <a:rPr lang="en-US" sz="1800" i="1" dirty="0">
                <a:solidFill>
                  <a:srgbClr val="000000"/>
                </a:solidFill>
                <a:latin typeface="Times New Roman"/>
                <a:ea typeface="Times New Roman"/>
                <a:cs typeface="Times New Roman"/>
                <a:sym typeface="Times New Roman"/>
              </a:rPr>
              <a:t>f</a:t>
            </a:r>
            <a:r>
              <a:rPr lang="en-US" sz="1800" dirty="0">
                <a:solidFill>
                  <a:srgbClr val="000000"/>
                </a:solidFill>
                <a:latin typeface="Times New Roman"/>
                <a:ea typeface="Times New Roman"/>
                <a:cs typeface="Times New Roman"/>
                <a:sym typeface="Times New Roman"/>
              </a:rPr>
              <a:t>, return a subgraph </a:t>
            </a:r>
            <a:r>
              <a:rPr lang="en-US" sz="1800" i="1" dirty="0">
                <a:solidFill>
                  <a:srgbClr val="000000"/>
                </a:solidFill>
                <a:latin typeface="Times New Roman"/>
                <a:ea typeface="Times New Roman"/>
                <a:cs typeface="Times New Roman"/>
                <a:sym typeface="Times New Roman"/>
              </a:rPr>
              <a:t>H(V</a:t>
            </a:r>
            <a:r>
              <a:rPr lang="en-US" sz="1800" i="1" baseline="-25000" dirty="0">
                <a:solidFill>
                  <a:srgbClr val="000000"/>
                </a:solidFill>
                <a:latin typeface="Times New Roman"/>
                <a:ea typeface="Times New Roman"/>
                <a:cs typeface="Times New Roman"/>
                <a:sym typeface="Times New Roman"/>
              </a:rPr>
              <a:t>H</a:t>
            </a:r>
            <a:r>
              <a:rPr lang="en-US" sz="1800" i="1" dirty="0">
                <a:solidFill>
                  <a:srgbClr val="000000"/>
                </a:solidFill>
                <a:latin typeface="Times New Roman"/>
                <a:ea typeface="Times New Roman"/>
                <a:cs typeface="Times New Roman"/>
                <a:sym typeface="Times New Roman"/>
              </a:rPr>
              <a:t>, E</a:t>
            </a:r>
            <a:r>
              <a:rPr lang="en-US" sz="1800" i="1" baseline="-25000" dirty="0">
                <a:solidFill>
                  <a:srgbClr val="000000"/>
                </a:solidFill>
                <a:latin typeface="Times New Roman"/>
                <a:ea typeface="Times New Roman"/>
                <a:cs typeface="Times New Roman"/>
                <a:sym typeface="Times New Roman"/>
              </a:rPr>
              <a:t>H</a:t>
            </a:r>
            <a:r>
              <a:rPr lang="en-US" sz="1800" i="1" dirty="0">
                <a:solidFill>
                  <a:srgbClr val="000000"/>
                </a:solidFill>
                <a:latin typeface="Times New Roman"/>
                <a:ea typeface="Times New Roman"/>
                <a:cs typeface="Times New Roman"/>
                <a:sym typeface="Times New Roman"/>
              </a:rPr>
              <a:t>)</a:t>
            </a:r>
            <a:r>
              <a:rPr lang="en-US" sz="1800" dirty="0">
                <a:solidFill>
                  <a:srgbClr val="000000"/>
                </a:solidFill>
                <a:latin typeface="Times New Roman"/>
                <a:ea typeface="Times New Roman"/>
                <a:cs typeface="Times New Roman"/>
                <a:sym typeface="Times New Roman"/>
              </a:rPr>
              <a:t> of </a:t>
            </a:r>
            <a:r>
              <a:rPr lang="en-US" sz="1800" i="1" dirty="0">
                <a:solidFill>
                  <a:srgbClr val="000000"/>
                </a:solidFill>
                <a:latin typeface="Times New Roman"/>
                <a:ea typeface="Times New Roman"/>
                <a:cs typeface="Times New Roman"/>
                <a:sym typeface="Times New Roman"/>
              </a:rPr>
              <a:t>G</a:t>
            </a:r>
            <a:r>
              <a:rPr lang="en-US" sz="1800" dirty="0">
                <a:solidFill>
                  <a:srgbClr val="000000"/>
                </a:solidFill>
                <a:latin typeface="Times New Roman"/>
                <a:ea typeface="Times New Roman"/>
                <a:cs typeface="Times New Roman"/>
                <a:sym typeface="Times New Roman"/>
              </a:rPr>
              <a:t> such that</a:t>
            </a:r>
            <a:endParaRPr sz="1800" dirty="0">
              <a:solidFill>
                <a:srgbClr val="000000"/>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rgbClr val="000000"/>
              </a:buClr>
              <a:buSzPts val="1600"/>
              <a:buFont typeface="Times New Roman"/>
              <a:buChar char="■"/>
            </a:pPr>
            <a:r>
              <a:rPr lang="en-US" sz="1600" i="1" dirty="0">
                <a:solidFill>
                  <a:srgbClr val="000000"/>
                </a:solidFill>
                <a:latin typeface="Times New Roman"/>
                <a:ea typeface="Times New Roman"/>
                <a:cs typeface="Times New Roman"/>
                <a:sym typeface="Times New Roman"/>
              </a:rPr>
              <a:t>V</a:t>
            </a:r>
            <a:r>
              <a:rPr lang="en-US" sz="1600" i="1" baseline="-25000" dirty="0">
                <a:solidFill>
                  <a:srgbClr val="000000"/>
                </a:solidFill>
                <a:latin typeface="Times New Roman"/>
                <a:ea typeface="Times New Roman"/>
                <a:cs typeface="Times New Roman"/>
                <a:sym typeface="Times New Roman"/>
              </a:rPr>
              <a:t>H</a:t>
            </a:r>
            <a:r>
              <a:rPr lang="en-US" sz="1600" dirty="0">
                <a:solidFill>
                  <a:srgbClr val="000000"/>
                </a:solidFill>
                <a:latin typeface="Times New Roman"/>
                <a:ea typeface="Times New Roman"/>
                <a:cs typeface="Times New Roman"/>
                <a:sym typeface="Times New Roman"/>
              </a:rPr>
              <a:t> contains Q;</a:t>
            </a:r>
            <a:endParaRPr sz="1600" dirty="0">
              <a:solidFill>
                <a:srgbClr val="000000"/>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rgbClr val="000000"/>
              </a:buClr>
              <a:buSzPts val="1600"/>
              <a:buFont typeface="Times New Roman"/>
              <a:buChar char="■"/>
            </a:pPr>
            <a:r>
              <a:rPr lang="en-US" sz="1600" i="1" dirty="0">
                <a:solidFill>
                  <a:srgbClr val="000000"/>
                </a:solidFill>
                <a:latin typeface="Times New Roman"/>
                <a:ea typeface="Times New Roman"/>
                <a:cs typeface="Times New Roman"/>
                <a:sym typeface="Times New Roman"/>
              </a:rPr>
              <a:t>H</a:t>
            </a:r>
            <a:r>
              <a:rPr lang="en-US" sz="1600" dirty="0">
                <a:solidFill>
                  <a:srgbClr val="000000"/>
                </a:solidFill>
                <a:latin typeface="Times New Roman"/>
                <a:ea typeface="Times New Roman"/>
                <a:cs typeface="Times New Roman"/>
                <a:sym typeface="Times New Roman"/>
              </a:rPr>
              <a:t> is connected;</a:t>
            </a:r>
            <a:endParaRPr sz="1600" dirty="0">
              <a:solidFill>
                <a:srgbClr val="000000"/>
              </a:solidFill>
              <a:latin typeface="Times New Roman"/>
              <a:ea typeface="Times New Roman"/>
              <a:cs typeface="Times New Roman"/>
              <a:sym typeface="Times New Roman"/>
            </a:endParaRPr>
          </a:p>
          <a:p>
            <a:pPr marL="1371600" lvl="2" indent="-330200" algn="l" rtl="0">
              <a:lnSpc>
                <a:spcPct val="115000"/>
              </a:lnSpc>
              <a:spcBef>
                <a:spcPts val="0"/>
              </a:spcBef>
              <a:spcAft>
                <a:spcPts val="0"/>
              </a:spcAft>
              <a:buClr>
                <a:srgbClr val="000000"/>
              </a:buClr>
              <a:buSzPts val="1600"/>
              <a:buFont typeface="Times New Roman"/>
              <a:buChar char="■"/>
            </a:pPr>
            <a:r>
              <a:rPr lang="en-US" sz="1600" i="1" dirty="0">
                <a:solidFill>
                  <a:srgbClr val="000000"/>
                </a:solidFill>
                <a:latin typeface="Times New Roman"/>
                <a:ea typeface="Times New Roman"/>
                <a:cs typeface="Times New Roman"/>
                <a:sym typeface="Times New Roman"/>
              </a:rPr>
              <a:t>f(H)</a:t>
            </a:r>
            <a:r>
              <a:rPr lang="en-US" sz="1600" dirty="0">
                <a:solidFill>
                  <a:srgbClr val="000000"/>
                </a:solidFill>
                <a:latin typeface="Times New Roman"/>
                <a:ea typeface="Times New Roman"/>
                <a:cs typeface="Times New Roman"/>
                <a:sym typeface="Times New Roman"/>
              </a:rPr>
              <a:t> is maximized among all feasible choices for </a:t>
            </a:r>
            <a:r>
              <a:rPr lang="en-US" sz="1600" i="1" dirty="0">
                <a:solidFill>
                  <a:srgbClr val="000000"/>
                </a:solidFill>
                <a:latin typeface="Times New Roman"/>
                <a:ea typeface="Times New Roman"/>
                <a:cs typeface="Times New Roman"/>
                <a:sym typeface="Times New Roman"/>
              </a:rPr>
              <a:t>H</a:t>
            </a:r>
            <a:endParaRPr sz="1600" i="1" dirty="0">
              <a:solidFill>
                <a:srgbClr val="000000"/>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rgbClr val="000000"/>
              </a:buClr>
              <a:buSzPts val="1600"/>
              <a:buFont typeface="Times New Roman"/>
              <a:buChar char="○"/>
            </a:pPr>
            <a:r>
              <a:rPr lang="en-US" sz="1600" i="1" dirty="0">
                <a:solidFill>
                  <a:srgbClr val="000000"/>
                </a:solidFill>
                <a:latin typeface="Times New Roman"/>
                <a:ea typeface="Times New Roman"/>
                <a:cs typeface="Times New Roman"/>
                <a:sym typeface="Times New Roman"/>
              </a:rPr>
              <a:t>f(H) </a:t>
            </a:r>
            <a:r>
              <a:rPr lang="en-US" sz="1600" dirty="0">
                <a:solidFill>
                  <a:srgbClr val="000000"/>
                </a:solidFill>
                <a:latin typeface="Times New Roman"/>
                <a:ea typeface="Times New Roman"/>
                <a:cs typeface="Times New Roman"/>
                <a:sym typeface="Times New Roman"/>
              </a:rPr>
              <a:t>is a general goodness function for measuring cohesiveness of the community </a:t>
            </a:r>
            <a:r>
              <a:rPr lang="en-US" sz="1600" i="1" dirty="0">
                <a:solidFill>
                  <a:srgbClr val="000000"/>
                </a:solidFill>
                <a:latin typeface="Times New Roman"/>
                <a:ea typeface="Times New Roman"/>
                <a:cs typeface="Times New Roman"/>
                <a:sym typeface="Times New Roman"/>
              </a:rPr>
              <a:t>H</a:t>
            </a:r>
            <a:endParaRPr sz="1600" dirty="0">
              <a:solidFill>
                <a:srgbClr val="000000"/>
              </a:solidFill>
              <a:latin typeface="Times New Roman"/>
              <a:ea typeface="Times New Roman"/>
              <a:cs typeface="Times New Roman"/>
              <a:sym typeface="Times New Roman"/>
            </a:endParaRPr>
          </a:p>
          <a:p>
            <a:pPr marL="914400" lvl="1" indent="-330200" algn="l" rtl="0">
              <a:lnSpc>
                <a:spcPct val="115000"/>
              </a:lnSpc>
              <a:spcBef>
                <a:spcPts val="0"/>
              </a:spcBef>
              <a:spcAft>
                <a:spcPts val="0"/>
              </a:spcAft>
              <a:buClr>
                <a:srgbClr val="000000"/>
              </a:buClr>
              <a:buSzPts val="1600"/>
              <a:buFont typeface="Times New Roman"/>
              <a:buChar char="○"/>
            </a:pPr>
            <a:r>
              <a:rPr lang="en-US" sz="1600" dirty="0">
                <a:solidFill>
                  <a:srgbClr val="000000"/>
                </a:solidFill>
                <a:latin typeface="Times New Roman"/>
                <a:ea typeface="Times New Roman"/>
                <a:cs typeface="Times New Roman"/>
                <a:sym typeface="Times New Roman"/>
              </a:rPr>
              <a:t>Higher </a:t>
            </a:r>
            <a:r>
              <a:rPr lang="en-US" sz="1600" i="1" dirty="0">
                <a:solidFill>
                  <a:srgbClr val="000000"/>
                </a:solidFill>
                <a:latin typeface="Times New Roman"/>
                <a:ea typeface="Times New Roman"/>
                <a:cs typeface="Times New Roman"/>
                <a:sym typeface="Times New Roman"/>
              </a:rPr>
              <a:t>f(H) </a:t>
            </a:r>
            <a:r>
              <a:rPr lang="en-US" sz="1600" dirty="0">
                <a:solidFill>
                  <a:srgbClr val="000000"/>
                </a:solidFill>
                <a:latin typeface="Times New Roman"/>
                <a:ea typeface="Times New Roman"/>
                <a:cs typeface="Times New Roman"/>
                <a:sym typeface="Times New Roman"/>
              </a:rPr>
              <a:t>means densely connected</a:t>
            </a:r>
            <a:endParaRPr sz="1600" dirty="0">
              <a:solidFill>
                <a:srgbClr val="000000"/>
              </a:solidFill>
              <a:latin typeface="Times New Roman"/>
              <a:ea typeface="Times New Roman"/>
              <a:cs typeface="Times New Roman"/>
              <a:sym typeface="Times New Roman"/>
            </a:endParaRPr>
          </a:p>
        </p:txBody>
      </p:sp>
      <p:sp>
        <p:nvSpPr>
          <p:cNvPr id="499" name="Google Shape;499;ga8a4491631_0_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a73d474964_0_42"/>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K-Core-Based Community Search</a:t>
            </a:r>
            <a:endParaRPr sz="3600" baseline="30000"/>
          </a:p>
        </p:txBody>
      </p:sp>
      <p:sp>
        <p:nvSpPr>
          <p:cNvPr id="505" name="Google Shape;505;ga73d474964_0_42"/>
          <p:cNvSpPr txBox="1">
            <a:spLocks noGrp="1"/>
          </p:cNvSpPr>
          <p:nvPr>
            <p:ph type="body" idx="1"/>
          </p:nvPr>
        </p:nvSpPr>
        <p:spPr>
          <a:xfrm>
            <a:off x="856650" y="1379700"/>
            <a:ext cx="7581300" cy="3016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Many possible choices for f</a:t>
            </a:r>
            <a:endParaRPr sz="200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One outstanding method is based on the minimum degree i.e. f(H) = </a:t>
            </a:r>
            <a:r>
              <a:rPr lang="en-US" sz="2000" i="1">
                <a:solidFill>
                  <a:srgbClr val="000000"/>
                </a:solidFill>
                <a:latin typeface="Times New Roman"/>
                <a:ea typeface="Times New Roman"/>
                <a:cs typeface="Times New Roman"/>
                <a:sym typeface="Times New Roman"/>
              </a:rPr>
              <a:t>min</a:t>
            </a:r>
            <a:r>
              <a:rPr lang="en-US" sz="2000" i="1" baseline="-25000">
                <a:solidFill>
                  <a:srgbClr val="000000"/>
                </a:solidFill>
                <a:latin typeface="Times New Roman"/>
                <a:ea typeface="Times New Roman"/>
                <a:cs typeface="Times New Roman"/>
                <a:sym typeface="Times New Roman"/>
              </a:rPr>
              <a:t>∀v∊H</a:t>
            </a:r>
            <a:r>
              <a:rPr lang="en-US" sz="2000" i="1">
                <a:solidFill>
                  <a:srgbClr val="000000"/>
                </a:solidFill>
                <a:latin typeface="Times New Roman"/>
                <a:ea typeface="Times New Roman"/>
                <a:cs typeface="Times New Roman"/>
                <a:sym typeface="Times New Roman"/>
              </a:rPr>
              <a:t>deg</a:t>
            </a:r>
            <a:r>
              <a:rPr lang="en-US" sz="2000" i="1" baseline="-25000">
                <a:solidFill>
                  <a:srgbClr val="000000"/>
                </a:solidFill>
                <a:latin typeface="Times New Roman"/>
                <a:ea typeface="Times New Roman"/>
                <a:cs typeface="Times New Roman"/>
                <a:sym typeface="Times New Roman"/>
              </a:rPr>
              <a:t>H</a:t>
            </a:r>
            <a:r>
              <a:rPr lang="en-US" sz="2000" i="1">
                <a:solidFill>
                  <a:srgbClr val="000000"/>
                </a:solidFill>
                <a:latin typeface="Times New Roman"/>
                <a:ea typeface="Times New Roman"/>
                <a:cs typeface="Times New Roman"/>
                <a:sym typeface="Times New Roman"/>
              </a:rPr>
              <a:t>(v)</a:t>
            </a:r>
            <a:endParaRPr sz="2000" i="1">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a:solidFill>
                  <a:srgbClr val="000000"/>
                </a:solidFill>
                <a:latin typeface="Times New Roman"/>
                <a:ea typeface="Times New Roman"/>
                <a:cs typeface="Times New Roman"/>
                <a:sym typeface="Times New Roman"/>
              </a:rPr>
              <a:t>The minimum degree is a good metric for the community because:</a:t>
            </a:r>
            <a:endParaRPr sz="2000">
              <a:solidFill>
                <a:srgbClr val="000000"/>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it is the most fundamental characteristics of a graph</a:t>
            </a:r>
            <a:endParaRPr sz="1800">
              <a:solidFill>
                <a:srgbClr val="000000"/>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it is often used to measure the cohesiveness of user groups in social network</a:t>
            </a:r>
            <a:endParaRPr sz="1800">
              <a:solidFill>
                <a:srgbClr val="000000"/>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it is better than other metrics, for community search</a:t>
            </a:r>
            <a:endParaRPr sz="1800">
              <a:solidFill>
                <a:srgbClr val="000000"/>
              </a:solidFill>
              <a:latin typeface="Times New Roman"/>
              <a:ea typeface="Times New Roman"/>
              <a:cs typeface="Times New Roman"/>
              <a:sym typeface="Times New Roman"/>
            </a:endParaRPr>
          </a:p>
        </p:txBody>
      </p:sp>
      <p:sp>
        <p:nvSpPr>
          <p:cNvPr id="506" name="Google Shape;506;ga73d474964_0_4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a8a4491631_0_7"/>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K-Core-Based Community Search</a:t>
            </a:r>
            <a:endParaRPr sz="3600" baseline="30000"/>
          </a:p>
        </p:txBody>
      </p:sp>
      <p:sp>
        <p:nvSpPr>
          <p:cNvPr id="512" name="Google Shape;512;ga8a4491631_0_7"/>
          <p:cNvSpPr txBox="1">
            <a:spLocks noGrp="1"/>
          </p:cNvSpPr>
          <p:nvPr>
            <p:ph type="body" idx="1"/>
          </p:nvPr>
        </p:nvSpPr>
        <p:spPr>
          <a:xfrm>
            <a:off x="856650" y="1379700"/>
            <a:ext cx="7581300" cy="1427508"/>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To solve the problem of community search mentioned earlier, there are two online algorithms which are based on </a:t>
            </a:r>
            <a:r>
              <a:rPr lang="en-US" sz="2000" i="1" dirty="0" smtClean="0">
                <a:solidFill>
                  <a:srgbClr val="000000"/>
                </a:solidFill>
                <a:latin typeface="Times New Roman"/>
                <a:ea typeface="Times New Roman"/>
                <a:cs typeface="Times New Roman"/>
                <a:sym typeface="Times New Roman"/>
              </a:rPr>
              <a:t>global</a:t>
            </a:r>
            <a:r>
              <a:rPr lang="en-US" sz="2000" dirty="0" smtClean="0">
                <a:solidFill>
                  <a:srgbClr val="000000"/>
                </a:solidFill>
                <a:latin typeface="Times New Roman"/>
                <a:ea typeface="Times New Roman"/>
                <a:cs typeface="Times New Roman"/>
                <a:sym typeface="Times New Roman"/>
              </a:rPr>
              <a:t> </a:t>
            </a:r>
            <a:r>
              <a:rPr lang="en-US" sz="2000" dirty="0">
                <a:solidFill>
                  <a:srgbClr val="000000"/>
                </a:solidFill>
                <a:latin typeface="Times New Roman"/>
                <a:ea typeface="Times New Roman"/>
                <a:cs typeface="Times New Roman"/>
                <a:sym typeface="Times New Roman"/>
              </a:rPr>
              <a:t>and </a:t>
            </a:r>
            <a:r>
              <a:rPr lang="en-US" sz="2000" i="1" dirty="0">
                <a:solidFill>
                  <a:srgbClr val="000000"/>
                </a:solidFill>
                <a:latin typeface="Times New Roman"/>
                <a:ea typeface="Times New Roman"/>
                <a:cs typeface="Times New Roman"/>
                <a:sym typeface="Times New Roman"/>
              </a:rPr>
              <a:t>local</a:t>
            </a:r>
            <a:r>
              <a:rPr lang="en-US" sz="2000" dirty="0">
                <a:solidFill>
                  <a:srgbClr val="000000"/>
                </a:solidFill>
                <a:latin typeface="Times New Roman"/>
                <a:ea typeface="Times New Roman"/>
                <a:cs typeface="Times New Roman"/>
                <a:sym typeface="Times New Roman"/>
              </a:rPr>
              <a:t> search </a:t>
            </a:r>
            <a:r>
              <a:rPr lang="en-US" sz="2000" dirty="0" smtClean="0">
                <a:solidFill>
                  <a:srgbClr val="000000"/>
                </a:solidFill>
                <a:latin typeface="Times New Roman"/>
                <a:ea typeface="Times New Roman"/>
                <a:cs typeface="Times New Roman"/>
                <a:sym typeface="Times New Roman"/>
              </a:rPr>
              <a:t>and </a:t>
            </a:r>
            <a:r>
              <a:rPr lang="en-US" sz="2000" dirty="0">
                <a:solidFill>
                  <a:srgbClr val="000000"/>
                </a:solidFill>
                <a:latin typeface="Times New Roman"/>
                <a:ea typeface="Times New Roman"/>
                <a:cs typeface="Times New Roman"/>
                <a:sym typeface="Times New Roman"/>
              </a:rPr>
              <a:t>one </a:t>
            </a:r>
            <a:r>
              <a:rPr lang="en-US" sz="2000" i="1" dirty="0">
                <a:solidFill>
                  <a:srgbClr val="000000"/>
                </a:solidFill>
                <a:latin typeface="Times New Roman"/>
                <a:ea typeface="Times New Roman"/>
                <a:cs typeface="Times New Roman"/>
                <a:sym typeface="Times New Roman"/>
              </a:rPr>
              <a:t>index-based</a:t>
            </a:r>
            <a:r>
              <a:rPr lang="en-US" sz="2000" dirty="0">
                <a:solidFill>
                  <a:srgbClr val="000000"/>
                </a:solidFill>
                <a:latin typeface="Times New Roman"/>
                <a:ea typeface="Times New Roman"/>
                <a:cs typeface="Times New Roman"/>
                <a:sym typeface="Times New Roman"/>
              </a:rPr>
              <a:t> </a:t>
            </a:r>
            <a:r>
              <a:rPr lang="en-US" sz="2000" dirty="0" smtClean="0">
                <a:solidFill>
                  <a:srgbClr val="000000"/>
                </a:solidFill>
                <a:latin typeface="Times New Roman"/>
                <a:ea typeface="Times New Roman"/>
                <a:cs typeface="Times New Roman"/>
                <a:sym typeface="Times New Roman"/>
              </a:rPr>
              <a:t>algorithm</a:t>
            </a:r>
            <a:endParaRPr sz="1800" dirty="0">
              <a:solidFill>
                <a:srgbClr val="000000"/>
              </a:solidFill>
              <a:latin typeface="Times New Roman"/>
              <a:ea typeface="Times New Roman"/>
              <a:cs typeface="Times New Roman"/>
              <a:sym typeface="Times New Roman"/>
            </a:endParaRPr>
          </a:p>
        </p:txBody>
      </p:sp>
      <p:sp>
        <p:nvSpPr>
          <p:cNvPr id="513" name="Google Shape;513;ga8a4491631_0_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a8a4491631_0_13"/>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A global search algorithm</a:t>
            </a:r>
            <a:endParaRPr sz="3600" baseline="30000"/>
          </a:p>
        </p:txBody>
      </p:sp>
      <p:sp>
        <p:nvSpPr>
          <p:cNvPr id="519" name="Google Shape;519;ga8a4491631_0_13"/>
          <p:cNvSpPr txBox="1">
            <a:spLocks noGrp="1"/>
          </p:cNvSpPr>
          <p:nvPr>
            <p:ph type="body" idx="1"/>
          </p:nvPr>
        </p:nvSpPr>
        <p:spPr>
          <a:xfrm>
            <a:off x="894150" y="1178532"/>
            <a:ext cx="7581300" cy="3585492"/>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Sozio et al</a:t>
            </a:r>
            <a:r>
              <a:rPr lang="en-US" sz="2000" dirty="0" smtClean="0">
                <a:solidFill>
                  <a:srgbClr val="000000"/>
                </a:solidFill>
                <a:latin typeface="Times New Roman"/>
                <a:ea typeface="Times New Roman"/>
                <a:cs typeface="Times New Roman"/>
                <a:sym typeface="Times New Roman"/>
              </a:rPr>
              <a:t>. [1] </a:t>
            </a:r>
            <a:r>
              <a:rPr lang="en-US" sz="2000" dirty="0">
                <a:solidFill>
                  <a:srgbClr val="000000"/>
                </a:solidFill>
                <a:latin typeface="Times New Roman"/>
                <a:ea typeface="Times New Roman"/>
                <a:cs typeface="Times New Roman"/>
                <a:sym typeface="Times New Roman"/>
              </a:rPr>
              <a:t>proposed a greedy </a:t>
            </a:r>
            <a:r>
              <a:rPr lang="en-US" sz="2000" dirty="0" smtClean="0">
                <a:solidFill>
                  <a:srgbClr val="000000"/>
                </a:solidFill>
                <a:latin typeface="Times New Roman"/>
                <a:ea typeface="Times New Roman"/>
                <a:cs typeface="Times New Roman"/>
                <a:sym typeface="Times New Roman"/>
              </a:rPr>
              <a:t>algorithm, </a:t>
            </a:r>
            <a:r>
              <a:rPr lang="en-US" sz="2000" i="1" dirty="0" smtClean="0">
                <a:solidFill>
                  <a:srgbClr val="000000"/>
                </a:solidFill>
                <a:latin typeface="Times New Roman"/>
                <a:ea typeface="Times New Roman"/>
                <a:cs typeface="Times New Roman"/>
                <a:sym typeface="Times New Roman"/>
              </a:rPr>
              <a:t>Global</a:t>
            </a:r>
            <a:endParaRPr sz="2000" i="1"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Follows the peeling framework of computing the densest subgraphs and removes vertices </a:t>
            </a:r>
            <a:r>
              <a:rPr lang="en-US" sz="2000" dirty="0" smtClean="0">
                <a:solidFill>
                  <a:srgbClr val="000000"/>
                </a:solidFill>
                <a:latin typeface="Times New Roman"/>
                <a:ea typeface="Times New Roman"/>
                <a:cs typeface="Times New Roman"/>
                <a:sym typeface="Times New Roman"/>
              </a:rPr>
              <a:t>iteratively</a:t>
            </a:r>
          </a:p>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Specifically, let G</a:t>
            </a:r>
            <a:r>
              <a:rPr lang="en-US" sz="2000" baseline="-25000" dirty="0">
                <a:solidFill>
                  <a:srgbClr val="000000"/>
                </a:solidFill>
                <a:latin typeface="Times New Roman" panose="02020603050405020304" pitchFamily="18" charset="0"/>
                <a:cs typeface="Times New Roman" panose="02020603050405020304" pitchFamily="18" charset="0"/>
              </a:rPr>
              <a:t>0</a:t>
            </a:r>
            <a:r>
              <a:rPr lang="en-US" sz="2000" dirty="0">
                <a:solidFill>
                  <a:srgbClr val="000000"/>
                </a:solidFill>
                <a:latin typeface="Times New Roman" panose="02020603050405020304" pitchFamily="18" charset="0"/>
                <a:cs typeface="Times New Roman" panose="02020603050405020304" pitchFamily="18" charset="0"/>
              </a:rPr>
              <a:t>=G and G</a:t>
            </a:r>
            <a:r>
              <a:rPr lang="en-US" sz="2000" baseline="-25000" dirty="0">
                <a:solidFill>
                  <a:srgbClr val="000000"/>
                </a:solidFill>
                <a:latin typeface="Times New Roman" panose="02020603050405020304" pitchFamily="18" charset="0"/>
                <a:cs typeface="Times New Roman" panose="02020603050405020304" pitchFamily="18" charset="0"/>
              </a:rPr>
              <a:t>t</a:t>
            </a:r>
            <a:r>
              <a:rPr lang="en-US" sz="2000" dirty="0">
                <a:solidFill>
                  <a:srgbClr val="000000"/>
                </a:solidFill>
                <a:latin typeface="Times New Roman" panose="02020603050405020304" pitchFamily="18" charset="0"/>
                <a:cs typeface="Times New Roman" panose="02020603050405020304" pitchFamily="18" charset="0"/>
              </a:rPr>
              <a:t> be the graph in t-</a:t>
            </a:r>
            <a:r>
              <a:rPr lang="en-US" sz="2000" dirty="0" err="1">
                <a:solidFill>
                  <a:srgbClr val="000000"/>
                </a:solidFill>
                <a:latin typeface="Times New Roman" panose="02020603050405020304" pitchFamily="18" charset="0"/>
                <a:cs typeface="Times New Roman" panose="02020603050405020304" pitchFamily="18" charset="0"/>
              </a:rPr>
              <a:t>th</a:t>
            </a:r>
            <a:r>
              <a:rPr lang="en-US" sz="2000" dirty="0">
                <a:solidFill>
                  <a:srgbClr val="000000"/>
                </a:solidFill>
                <a:latin typeface="Times New Roman" panose="02020603050405020304" pitchFamily="18" charset="0"/>
                <a:cs typeface="Times New Roman" panose="02020603050405020304" pitchFamily="18" charset="0"/>
              </a:rPr>
              <a:t> iteration (1 ≤ </a:t>
            </a:r>
            <a:r>
              <a:rPr lang="en-US" sz="2000" dirty="0" smtClean="0">
                <a:solidFill>
                  <a:srgbClr val="000000"/>
                </a:solidFill>
                <a:latin typeface="Times New Roman" panose="02020603050405020304" pitchFamily="18" charset="0"/>
                <a:cs typeface="Times New Roman" panose="02020603050405020304" pitchFamily="18" charset="0"/>
              </a:rPr>
              <a:t>t &lt; n) step</a:t>
            </a:r>
            <a:r>
              <a:rPr lang="en-US" sz="2000" dirty="0">
                <a:solidFill>
                  <a:srgbClr val="000000"/>
                </a:solidFill>
                <a:latin typeface="Times New Roman" panose="02020603050405020304" pitchFamily="18" charset="0"/>
                <a:cs typeface="Times New Roman" panose="02020603050405020304" pitchFamily="18" charset="0"/>
              </a:rPr>
              <a:t>, it removes the vertex which has the minimum degree in G</a:t>
            </a:r>
            <a:r>
              <a:rPr lang="en-US" sz="2000" baseline="-25000" dirty="0">
                <a:solidFill>
                  <a:srgbClr val="000000"/>
                </a:solidFill>
                <a:latin typeface="Times New Roman" panose="02020603050405020304" pitchFamily="18" charset="0"/>
                <a:cs typeface="Times New Roman" panose="02020603050405020304" pitchFamily="18" charset="0"/>
              </a:rPr>
              <a:t>t−1</a:t>
            </a:r>
            <a:r>
              <a:rPr lang="en-US" sz="2000" dirty="0">
                <a:solidFill>
                  <a:srgbClr val="000000"/>
                </a:solidFill>
                <a:latin typeface="Times New Roman" panose="02020603050405020304" pitchFamily="18" charset="0"/>
                <a:cs typeface="Times New Roman" panose="02020603050405020304" pitchFamily="18" charset="0"/>
              </a:rPr>
              <a:t> and obtain an updated graph </a:t>
            </a:r>
            <a:r>
              <a:rPr lang="en-US" sz="2000" dirty="0" smtClean="0">
                <a:solidFill>
                  <a:srgbClr val="000000"/>
                </a:solidFill>
                <a:latin typeface="Times New Roman" panose="02020603050405020304" pitchFamily="18" charset="0"/>
                <a:cs typeface="Times New Roman" panose="02020603050405020304" pitchFamily="18" charset="0"/>
              </a:rPr>
              <a:t>G</a:t>
            </a:r>
            <a:r>
              <a:rPr lang="en-US" sz="2000" baseline="-25000" dirty="0" smtClean="0">
                <a:solidFill>
                  <a:srgbClr val="000000"/>
                </a:solidFill>
                <a:latin typeface="Times New Roman" panose="02020603050405020304" pitchFamily="18" charset="0"/>
                <a:cs typeface="Times New Roman" panose="02020603050405020304" pitchFamily="18" charset="0"/>
              </a:rPr>
              <a:t>t</a:t>
            </a:r>
            <a:r>
              <a:rPr lang="en-US" sz="2000" dirty="0" smtClean="0">
                <a:solidFill>
                  <a:srgbClr val="000000"/>
                </a:solidFill>
                <a:latin typeface="Times New Roman" panose="02020603050405020304" pitchFamily="18" charset="0"/>
                <a:cs typeface="Times New Roman" panose="02020603050405020304" pitchFamily="18" charset="0"/>
              </a:rPr>
              <a:t> </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above operation iterates and stops at the T-</a:t>
            </a:r>
            <a:r>
              <a:rPr lang="en-US" sz="2000" dirty="0" err="1">
                <a:solidFill>
                  <a:srgbClr val="000000"/>
                </a:solidFill>
                <a:latin typeface="Times New Roman" panose="02020603050405020304" pitchFamily="18" charset="0"/>
                <a:cs typeface="Times New Roman" panose="02020603050405020304" pitchFamily="18" charset="0"/>
              </a:rPr>
              <a:t>th</a:t>
            </a:r>
            <a:r>
              <a:rPr lang="en-US" sz="2000" dirty="0">
                <a:solidFill>
                  <a:srgbClr val="000000"/>
                </a:solidFill>
                <a:latin typeface="Times New Roman" panose="02020603050405020304" pitchFamily="18" charset="0"/>
                <a:cs typeface="Times New Roman" panose="02020603050405020304" pitchFamily="18" charset="0"/>
              </a:rPr>
              <a:t> step, if either </a:t>
            </a:r>
            <a:endParaRPr lang="en-US" sz="20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dirty="0" smtClean="0">
                <a:solidFill>
                  <a:srgbClr val="000000"/>
                </a:solidFill>
                <a:latin typeface="Times New Roman" panose="02020603050405020304" pitchFamily="18" charset="0"/>
                <a:cs typeface="Times New Roman" panose="02020603050405020304" pitchFamily="18" charset="0"/>
              </a:rPr>
              <a:t>at </a:t>
            </a:r>
            <a:r>
              <a:rPr lang="en-US" sz="1800" dirty="0">
                <a:solidFill>
                  <a:srgbClr val="000000"/>
                </a:solidFill>
                <a:latin typeface="Times New Roman" panose="02020603050405020304" pitchFamily="18" charset="0"/>
                <a:cs typeface="Times New Roman" panose="02020603050405020304" pitchFamily="18" charset="0"/>
              </a:rPr>
              <a:t>least one of the query vertices Q has minimum degree in the graph G</a:t>
            </a:r>
            <a:r>
              <a:rPr lang="en-US" sz="1800" baseline="-25000" dirty="0">
                <a:solidFill>
                  <a:srgbClr val="000000"/>
                </a:solidFill>
                <a:latin typeface="Times New Roman" panose="02020603050405020304" pitchFamily="18" charset="0"/>
                <a:cs typeface="Times New Roman" panose="02020603050405020304" pitchFamily="18" charset="0"/>
              </a:rPr>
              <a:t>T −1</a:t>
            </a:r>
            <a:r>
              <a:rPr lang="en-US" sz="1800" dirty="0">
                <a:solidFill>
                  <a:srgbClr val="000000"/>
                </a:solidFill>
                <a:latin typeface="Times New Roman" panose="02020603050405020304" pitchFamily="18" charset="0"/>
                <a:cs typeface="Times New Roman" panose="02020603050405020304" pitchFamily="18" charset="0"/>
              </a:rPr>
              <a:t>, or </a:t>
            </a:r>
            <a:endParaRPr lang="en-US" sz="18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dirty="0" smtClean="0">
                <a:solidFill>
                  <a:srgbClr val="000000"/>
                </a:solidFill>
                <a:latin typeface="Times New Roman" panose="02020603050405020304" pitchFamily="18" charset="0"/>
                <a:cs typeface="Times New Roman" panose="02020603050405020304" pitchFamily="18" charset="0"/>
              </a:rPr>
              <a:t>the </a:t>
            </a:r>
            <a:r>
              <a:rPr lang="en-US" sz="1800" dirty="0">
                <a:solidFill>
                  <a:srgbClr val="000000"/>
                </a:solidFill>
                <a:latin typeface="Times New Roman" panose="02020603050405020304" pitchFamily="18" charset="0"/>
                <a:cs typeface="Times New Roman" panose="02020603050405020304" pitchFamily="18" charset="0"/>
              </a:rPr>
              <a:t>query vertices Q are no longer </a:t>
            </a:r>
            <a:r>
              <a:rPr lang="en-US" sz="1800" dirty="0" smtClean="0">
                <a:solidFill>
                  <a:srgbClr val="000000"/>
                </a:solidFill>
                <a:latin typeface="Times New Roman" panose="02020603050405020304" pitchFamily="18" charset="0"/>
                <a:cs typeface="Times New Roman" panose="02020603050405020304" pitchFamily="18" charset="0"/>
              </a:rPr>
              <a:t>connected</a:t>
            </a:r>
          </a:p>
        </p:txBody>
      </p:sp>
      <p:sp>
        <p:nvSpPr>
          <p:cNvPr id="520" name="Google Shape;520;ga8a4491631_0_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a8a4491631_0_19"/>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A local search algorithm</a:t>
            </a:r>
            <a:endParaRPr sz="3600" baseline="30000" dirty="0"/>
          </a:p>
        </p:txBody>
      </p:sp>
      <p:sp>
        <p:nvSpPr>
          <p:cNvPr id="526" name="Google Shape;526;ga8a4491631_0_19"/>
          <p:cNvSpPr txBox="1">
            <a:spLocks noGrp="1"/>
          </p:cNvSpPr>
          <p:nvPr>
            <p:ph type="body" idx="1"/>
          </p:nvPr>
        </p:nvSpPr>
        <p:spPr>
          <a:xfrm>
            <a:off x="865794" y="1260828"/>
            <a:ext cx="7581300" cy="3311172"/>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In </a:t>
            </a:r>
            <a:r>
              <a:rPr lang="en-US" sz="2000" dirty="0" smtClean="0">
                <a:solidFill>
                  <a:srgbClr val="000000"/>
                </a:solidFill>
                <a:latin typeface="Times New Roman" panose="02020603050405020304" pitchFamily="18" charset="0"/>
                <a:cs typeface="Times New Roman" panose="02020603050405020304" pitchFamily="18" charset="0"/>
              </a:rPr>
              <a:t>[7], </a:t>
            </a:r>
            <a:r>
              <a:rPr lang="en-US" sz="2000" dirty="0">
                <a:solidFill>
                  <a:srgbClr val="000000"/>
                </a:solidFill>
                <a:latin typeface="Times New Roman" panose="02020603050405020304" pitchFamily="18" charset="0"/>
                <a:cs typeface="Times New Roman" panose="02020603050405020304" pitchFamily="18" charset="0"/>
              </a:rPr>
              <a:t>Cui et al. proposed a local CS </a:t>
            </a:r>
            <a:r>
              <a:rPr lang="en-US" sz="2000" dirty="0" smtClean="0">
                <a:solidFill>
                  <a:srgbClr val="000000"/>
                </a:solidFill>
                <a:latin typeface="Times New Roman" panose="02020603050405020304" pitchFamily="18" charset="0"/>
                <a:cs typeface="Times New Roman" panose="02020603050405020304" pitchFamily="18" charset="0"/>
              </a:rPr>
              <a:t>method named “</a:t>
            </a:r>
            <a:r>
              <a:rPr lang="en-US" sz="2000" i="1" dirty="0" smtClean="0">
                <a:solidFill>
                  <a:srgbClr val="000000"/>
                </a:solidFill>
                <a:latin typeface="Times New Roman" panose="02020603050405020304" pitchFamily="18" charset="0"/>
                <a:cs typeface="Times New Roman" panose="02020603050405020304" pitchFamily="18" charset="0"/>
              </a:rPr>
              <a:t>Local</a:t>
            </a:r>
            <a:r>
              <a:rPr lang="en-US" sz="2000" dirty="0" smtClean="0">
                <a:solidFill>
                  <a:srgbClr val="000000"/>
                </a:solidFill>
                <a:latin typeface="Times New Roman" panose="02020603050405020304" pitchFamily="18" charset="0"/>
                <a:cs typeface="Times New Roman" panose="02020603050405020304" pitchFamily="18" charset="0"/>
              </a:rPr>
              <a:t>”</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It </a:t>
            </a:r>
            <a:r>
              <a:rPr lang="en-US" sz="2000" dirty="0">
                <a:solidFill>
                  <a:srgbClr val="000000"/>
                </a:solidFill>
                <a:latin typeface="Times New Roman" panose="02020603050405020304" pitchFamily="18" charset="0"/>
                <a:cs typeface="Times New Roman" panose="02020603050405020304" pitchFamily="18" charset="0"/>
              </a:rPr>
              <a:t>works in a local expansion manner and finds a community that may have smaller size than that of </a:t>
            </a:r>
            <a:r>
              <a:rPr lang="en-US" sz="2000" i="1" dirty="0" smtClean="0">
                <a:solidFill>
                  <a:srgbClr val="000000"/>
                </a:solidFill>
                <a:latin typeface="Times New Roman" panose="02020603050405020304" pitchFamily="18" charset="0"/>
                <a:cs typeface="Times New Roman" panose="02020603050405020304" pitchFamily="18" charset="0"/>
              </a:rPr>
              <a:t>Global</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Specifically</a:t>
            </a:r>
            <a:r>
              <a:rPr lang="en-US" sz="2000" dirty="0">
                <a:solidFill>
                  <a:srgbClr val="000000"/>
                </a:solidFill>
                <a:latin typeface="Times New Roman" panose="02020603050405020304" pitchFamily="18" charset="0"/>
                <a:cs typeface="Times New Roman" panose="02020603050405020304" pitchFamily="18" charset="0"/>
              </a:rPr>
              <a:t>, it assumes that there is only one query vertex q (i.e., Q={q</a:t>
            </a:r>
            <a:r>
              <a:rPr lang="en-US" sz="2000" dirty="0" smtClean="0">
                <a:solidFill>
                  <a:srgbClr val="000000"/>
                </a:solidFill>
                <a:latin typeface="Times New Roman" panose="02020603050405020304" pitchFamily="18" charset="0"/>
                <a:cs typeface="Times New Roman" panose="02020603050405020304" pitchFamily="18" charset="0"/>
              </a:rPr>
              <a:t>})</a:t>
            </a:r>
          </a:p>
          <a:p>
            <a:pPr lvl="0" indent="-355600">
              <a:buClr>
                <a:srgbClr val="000000"/>
              </a:buClr>
              <a:buSzPts val="2000"/>
              <a:buFont typeface="Times New Roman"/>
              <a:buChar char="●"/>
            </a:pPr>
            <a:r>
              <a:rPr lang="en-US" sz="2000" i="1" dirty="0" smtClean="0">
                <a:solidFill>
                  <a:srgbClr val="000000"/>
                </a:solidFill>
                <a:latin typeface="Times New Roman" panose="02020603050405020304" pitchFamily="18" charset="0"/>
                <a:cs typeface="Times New Roman" panose="02020603050405020304" pitchFamily="18" charset="0"/>
              </a:rPr>
              <a:t>Local</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consists of three steps: </a:t>
            </a:r>
            <a:endParaRPr lang="en-US" sz="20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First</a:t>
            </a:r>
            <a:r>
              <a:rPr lang="en-US" sz="1800" dirty="0">
                <a:solidFill>
                  <a:srgbClr val="000000"/>
                </a:solidFill>
                <a:latin typeface="Times New Roman" panose="02020603050405020304" pitchFamily="18" charset="0"/>
                <a:cs typeface="Times New Roman" panose="02020603050405020304" pitchFamily="18" charset="0"/>
              </a:rPr>
              <a:t>, it expands the search space from </a:t>
            </a:r>
            <a:r>
              <a:rPr lang="en-US" sz="1800" dirty="0" smtClean="0">
                <a:solidFill>
                  <a:srgbClr val="000000"/>
                </a:solidFill>
                <a:latin typeface="Times New Roman" panose="02020603050405020304" pitchFamily="18" charset="0"/>
                <a:cs typeface="Times New Roman" panose="02020603050405020304" pitchFamily="18" charset="0"/>
              </a:rPr>
              <a:t>q</a:t>
            </a: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Second</a:t>
            </a:r>
            <a:r>
              <a:rPr lang="en-US" sz="1800" dirty="0">
                <a:solidFill>
                  <a:srgbClr val="000000"/>
                </a:solidFill>
                <a:latin typeface="Times New Roman" panose="02020603050405020304" pitchFamily="18" charset="0"/>
                <a:cs typeface="Times New Roman" panose="02020603050405020304" pitchFamily="18" charset="0"/>
              </a:rPr>
              <a:t>, it generates a candidate vertex set C in the search </a:t>
            </a:r>
            <a:r>
              <a:rPr lang="en-US" sz="1800" dirty="0" smtClean="0">
                <a:solidFill>
                  <a:srgbClr val="000000"/>
                </a:solidFill>
                <a:latin typeface="Times New Roman" panose="02020603050405020304" pitchFamily="18" charset="0"/>
                <a:cs typeface="Times New Roman" panose="02020603050405020304" pitchFamily="18" charset="0"/>
              </a:rPr>
              <a:t>space</a:t>
            </a: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Third</a:t>
            </a:r>
            <a:r>
              <a:rPr lang="en-US" sz="1800" dirty="0">
                <a:solidFill>
                  <a:srgbClr val="000000"/>
                </a:solidFill>
                <a:latin typeface="Times New Roman" panose="02020603050405020304" pitchFamily="18" charset="0"/>
                <a:cs typeface="Times New Roman" panose="02020603050405020304" pitchFamily="18" charset="0"/>
              </a:rPr>
              <a:t>, it finds the community from C</a:t>
            </a:r>
            <a:endParaRPr sz="16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27" name="Google Shape;527;ga8a4491631_0_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a8a4491631_0_2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An index-based algorithm</a:t>
            </a:r>
            <a:endParaRPr sz="3600" baseline="30000"/>
          </a:p>
        </p:txBody>
      </p:sp>
      <p:sp>
        <p:nvSpPr>
          <p:cNvPr id="533" name="Google Shape;533;ga8a4491631_0_25"/>
          <p:cNvSpPr txBox="1">
            <a:spLocks noGrp="1"/>
          </p:cNvSpPr>
          <p:nvPr>
            <p:ph type="body" idx="1"/>
          </p:nvPr>
        </p:nvSpPr>
        <p:spPr>
          <a:xfrm>
            <a:off x="856650" y="1379700"/>
            <a:ext cx="7581300" cy="3016200"/>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In </a:t>
            </a:r>
            <a:r>
              <a:rPr lang="en-US" sz="2000" dirty="0" smtClean="0">
                <a:solidFill>
                  <a:srgbClr val="000000"/>
                </a:solidFill>
                <a:latin typeface="Times New Roman" panose="02020603050405020304" pitchFamily="18" charset="0"/>
                <a:cs typeface="Times New Roman" panose="02020603050405020304" pitchFamily="18" charset="0"/>
              </a:rPr>
              <a:t>[8], </a:t>
            </a:r>
            <a:r>
              <a:rPr lang="en-US" sz="2000" dirty="0">
                <a:solidFill>
                  <a:srgbClr val="000000"/>
                </a:solidFill>
                <a:latin typeface="Times New Roman" panose="02020603050405020304" pitchFamily="18" charset="0"/>
                <a:cs typeface="Times New Roman" panose="02020603050405020304" pitchFamily="18" charset="0"/>
              </a:rPr>
              <a:t>Barbieri et al. proposed an index structure, called </a:t>
            </a:r>
            <a:r>
              <a:rPr lang="en-US" sz="2000" i="1" dirty="0">
                <a:solidFill>
                  <a:srgbClr val="000000"/>
                </a:solidFill>
                <a:latin typeface="Times New Roman" panose="02020603050405020304" pitchFamily="18" charset="0"/>
                <a:cs typeface="Times New Roman" panose="02020603050405020304" pitchFamily="18" charset="0"/>
              </a:rPr>
              <a:t>ShellStruct</a:t>
            </a:r>
            <a:r>
              <a:rPr lang="en-US" sz="2000" dirty="0">
                <a:solidFill>
                  <a:srgbClr val="000000"/>
                </a:solidFill>
                <a:latin typeface="Times New Roman" panose="02020603050405020304" pitchFamily="18" charset="0"/>
                <a:cs typeface="Times New Roman" panose="02020603050405020304" pitchFamily="18" charset="0"/>
              </a:rPr>
              <a:t>, which organizes all the connected k-cores in an offline </a:t>
            </a:r>
            <a:r>
              <a:rPr lang="en-US" sz="2000" dirty="0" smtClean="0">
                <a:solidFill>
                  <a:srgbClr val="000000"/>
                </a:solidFill>
                <a:latin typeface="Times New Roman" panose="02020603050405020304" pitchFamily="18" charset="0"/>
                <a:cs typeface="Times New Roman" panose="02020603050405020304" pitchFamily="18" charset="0"/>
              </a:rPr>
              <a:t>manner</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Based </a:t>
            </a:r>
            <a:r>
              <a:rPr lang="en-US" sz="2000" dirty="0">
                <a:solidFill>
                  <a:srgbClr val="000000"/>
                </a:solidFill>
                <a:latin typeface="Times New Roman" panose="02020603050405020304" pitchFamily="18" charset="0"/>
                <a:cs typeface="Times New Roman" panose="02020603050405020304" pitchFamily="18" charset="0"/>
              </a:rPr>
              <a:t>on </a:t>
            </a:r>
            <a:r>
              <a:rPr lang="en-US" sz="2000" i="1" dirty="0">
                <a:solidFill>
                  <a:srgbClr val="000000"/>
                </a:solidFill>
                <a:latin typeface="Times New Roman" panose="02020603050405020304" pitchFamily="18" charset="0"/>
                <a:cs typeface="Times New Roman" panose="02020603050405020304" pitchFamily="18" charset="0"/>
              </a:rPr>
              <a:t>ShellStruct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k-core community search problem can </a:t>
            </a:r>
            <a:r>
              <a:rPr lang="en-US" sz="2000" dirty="0">
                <a:solidFill>
                  <a:srgbClr val="000000"/>
                </a:solidFill>
                <a:latin typeface="Times New Roman" panose="02020603050405020304" pitchFamily="18" charset="0"/>
                <a:cs typeface="Times New Roman" panose="02020603050405020304" pitchFamily="18" charset="0"/>
              </a:rPr>
              <a:t>be answered in optimal time cost, i.e., </a:t>
            </a:r>
            <a:r>
              <a:rPr lang="en-US" sz="2000" i="1" dirty="0">
                <a:solidFill>
                  <a:srgbClr val="000000"/>
                </a:solidFill>
                <a:latin typeface="Times New Roman" panose="02020603050405020304" pitchFamily="18" charset="0"/>
                <a:cs typeface="Times New Roman" panose="02020603050405020304" pitchFamily="18" charset="0"/>
              </a:rPr>
              <a:t>O(|</a:t>
            </a:r>
            <a:r>
              <a:rPr lang="en-US" sz="2000" i="1" dirty="0" smtClean="0">
                <a:solidFill>
                  <a:srgbClr val="000000"/>
                </a:solidFill>
                <a:latin typeface="Times New Roman" panose="02020603050405020304" pitchFamily="18" charset="0"/>
                <a:cs typeface="Times New Roman" panose="02020603050405020304" pitchFamily="18" charset="0"/>
              </a:rPr>
              <a:t>H</a:t>
            </a:r>
            <a:r>
              <a:rPr lang="en-US" sz="2000" i="1" baseline="-25000" dirty="0" smtClean="0">
                <a:solidFill>
                  <a:srgbClr val="000000"/>
                </a:solidFill>
                <a:latin typeface="Times New Roman" panose="02020603050405020304" pitchFamily="18" charset="0"/>
                <a:cs typeface="Times New Roman" panose="02020603050405020304" pitchFamily="18" charset="0"/>
              </a:rPr>
              <a:t>V</a:t>
            </a:r>
            <a:r>
              <a:rPr lang="en-US" sz="2000" i="1" dirty="0" smtClean="0">
                <a:solidFill>
                  <a:srgbClr val="000000"/>
                </a:solidFill>
                <a:latin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where </a:t>
            </a:r>
            <a:r>
              <a:rPr lang="en-US" sz="2000" i="1" dirty="0">
                <a:solidFill>
                  <a:srgbClr val="000000"/>
                </a:solidFill>
                <a:latin typeface="Times New Roman" panose="02020603050405020304" pitchFamily="18" charset="0"/>
                <a:cs typeface="Times New Roman" panose="02020603050405020304" pitchFamily="18" charset="0"/>
              </a:rPr>
              <a:t>H</a:t>
            </a:r>
            <a:r>
              <a:rPr lang="en-US" sz="2000" i="1" baseline="-25000" dirty="0">
                <a:solidFill>
                  <a:srgbClr val="000000"/>
                </a:solidFill>
                <a:latin typeface="Times New Roman" panose="02020603050405020304" pitchFamily="18" charset="0"/>
                <a:cs typeface="Times New Roman" panose="02020603050405020304" pitchFamily="18" charset="0"/>
              </a:rPr>
              <a:t>V</a:t>
            </a:r>
            <a:r>
              <a:rPr lang="en-US" sz="2000" dirty="0">
                <a:solidFill>
                  <a:srgbClr val="000000"/>
                </a:solidFill>
                <a:latin typeface="Times New Roman" panose="02020603050405020304" pitchFamily="18" charset="0"/>
                <a:cs typeface="Times New Roman" panose="02020603050405020304" pitchFamily="18" charset="0"/>
              </a:rPr>
              <a:t> is the set of vertices in the returned community and it is the same with that of </a:t>
            </a:r>
            <a:r>
              <a:rPr lang="en-US" sz="2000" i="1" dirty="0" smtClean="0">
                <a:solidFill>
                  <a:srgbClr val="000000"/>
                </a:solidFill>
                <a:latin typeface="Times New Roman" panose="02020603050405020304" pitchFamily="18" charset="0"/>
                <a:cs typeface="Times New Roman" panose="02020603050405020304" pitchFamily="18" charset="0"/>
              </a:rPr>
              <a:t>Global</a:t>
            </a:r>
            <a:endParaRPr sz="1800" i="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34" name="Google Shape;534;ga8a4491631_0_2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56</a:t>
            </a:fld>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a8a4491631_0_2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An index-based algorithm</a:t>
            </a:r>
            <a:endParaRPr sz="3600" baseline="30000"/>
          </a:p>
        </p:txBody>
      </p:sp>
      <p:sp>
        <p:nvSpPr>
          <p:cNvPr id="533" name="Google Shape;533;ga8a4491631_0_25"/>
          <p:cNvSpPr txBox="1">
            <a:spLocks noGrp="1"/>
          </p:cNvSpPr>
          <p:nvPr>
            <p:ph type="body" idx="1"/>
          </p:nvPr>
        </p:nvSpPr>
        <p:spPr>
          <a:xfrm>
            <a:off x="856650" y="1379700"/>
            <a:ext cx="7581300" cy="2917980"/>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The index is built based on the key observation that cores are </a:t>
            </a:r>
            <a:r>
              <a:rPr lang="en-US" sz="2000" dirty="0" smtClean="0">
                <a:solidFill>
                  <a:srgbClr val="000000"/>
                </a:solidFill>
                <a:latin typeface="Times New Roman" panose="02020603050405020304" pitchFamily="18" charset="0"/>
                <a:cs typeface="Times New Roman" panose="02020603050405020304" pitchFamily="18" charset="0"/>
              </a:rPr>
              <a:t>nested</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That </a:t>
            </a:r>
            <a:r>
              <a:rPr lang="en-US" sz="2000" dirty="0">
                <a:solidFill>
                  <a:srgbClr val="000000"/>
                </a:solidFill>
                <a:latin typeface="Times New Roman" panose="02020603050405020304" pitchFamily="18" charset="0"/>
                <a:cs typeface="Times New Roman" panose="02020603050405020304" pitchFamily="18" charset="0"/>
              </a:rPr>
              <a:t>is, for any integer </a:t>
            </a:r>
            <a:r>
              <a:rPr lang="en-US" sz="2000" i="1" dirty="0" smtClean="0">
                <a:solidFill>
                  <a:srgbClr val="000000"/>
                </a:solidFill>
                <a:latin typeface="Times New Roman" panose="02020603050405020304" pitchFamily="18" charset="0"/>
                <a:cs typeface="Times New Roman" panose="02020603050405020304" pitchFamily="18" charset="0"/>
              </a:rPr>
              <a:t>0 &lt; k ≤ </a:t>
            </a:r>
            <a:r>
              <a:rPr lang="en-US" sz="2000" i="1" dirty="0" err="1" smtClean="0">
                <a:solidFill>
                  <a:srgbClr val="000000"/>
                </a:solidFill>
                <a:latin typeface="Times New Roman" panose="02020603050405020304" pitchFamily="18" charset="0"/>
                <a:cs typeface="Times New Roman" panose="02020603050405020304" pitchFamily="18" charset="0"/>
              </a:rPr>
              <a:t>k</a:t>
            </a:r>
            <a:r>
              <a:rPr lang="en-US" sz="2000" i="1" baseline="-25000" dirty="0" err="1" smtClean="0">
                <a:solidFill>
                  <a:srgbClr val="000000"/>
                </a:solidFill>
                <a:latin typeface="Times New Roman" panose="02020603050405020304" pitchFamily="18" charset="0"/>
                <a:cs typeface="Times New Roman" panose="02020603050405020304" pitchFamily="18" charset="0"/>
              </a:rPr>
              <a:t>max</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 the </a:t>
            </a:r>
            <a:r>
              <a:rPr lang="en-US" sz="2000" dirty="0">
                <a:solidFill>
                  <a:srgbClr val="000000"/>
                </a:solidFill>
                <a:latin typeface="Times New Roman" panose="02020603050405020304" pitchFamily="18" charset="0"/>
                <a:cs typeface="Times New Roman" panose="02020603050405020304" pitchFamily="18" charset="0"/>
              </a:rPr>
              <a:t>k-core is contained by the (k–1)-core, where </a:t>
            </a:r>
            <a:r>
              <a:rPr lang="en-US" sz="2000" i="1" dirty="0" err="1">
                <a:solidFill>
                  <a:srgbClr val="000000"/>
                </a:solidFill>
                <a:latin typeface="Times New Roman" panose="02020603050405020304" pitchFamily="18" charset="0"/>
                <a:cs typeface="Times New Roman" panose="02020603050405020304" pitchFamily="18" charset="0"/>
              </a:rPr>
              <a:t>k</a:t>
            </a:r>
            <a:r>
              <a:rPr lang="en-US" sz="2000" i="1" baseline="-25000" dirty="0" err="1">
                <a:solidFill>
                  <a:srgbClr val="000000"/>
                </a:solidFill>
                <a:latin typeface="Times New Roman" panose="02020603050405020304" pitchFamily="18" charset="0"/>
                <a:cs typeface="Times New Roman" panose="02020603050405020304" pitchFamily="18" charset="0"/>
              </a:rPr>
              <a:t>max</a:t>
            </a:r>
            <a:r>
              <a:rPr lang="en-US" sz="2000" dirty="0">
                <a:solidFill>
                  <a:srgbClr val="000000"/>
                </a:solidFill>
                <a:latin typeface="Times New Roman" panose="02020603050405020304" pitchFamily="18" charset="0"/>
                <a:cs typeface="Times New Roman" panose="02020603050405020304" pitchFamily="18" charset="0"/>
              </a:rPr>
              <a:t> is the maximum core </a:t>
            </a:r>
            <a:r>
              <a:rPr lang="en-US" sz="2000" dirty="0" smtClean="0">
                <a:solidFill>
                  <a:srgbClr val="000000"/>
                </a:solidFill>
                <a:latin typeface="Times New Roman" panose="02020603050405020304" pitchFamily="18" charset="0"/>
                <a:cs typeface="Times New Roman" panose="02020603050405020304" pitchFamily="18" charset="0"/>
              </a:rPr>
              <a:t>number</a:t>
            </a:r>
          </a:p>
          <a:p>
            <a:pPr lvl="0" indent="-355600">
              <a:buClr>
                <a:srgbClr val="000000"/>
              </a:buClr>
              <a:buSzPts val="2000"/>
              <a:buFont typeface="Times New Roman"/>
              <a:buChar char="●"/>
            </a:pPr>
            <a:r>
              <a:rPr lang="en-US" sz="2000" i="1" dirty="0" smtClean="0">
                <a:solidFill>
                  <a:srgbClr val="000000"/>
                </a:solidFill>
                <a:latin typeface="Times New Roman" panose="02020603050405020304" pitchFamily="18" charset="0"/>
                <a:cs typeface="Times New Roman" panose="02020603050405020304" pitchFamily="18" charset="0"/>
              </a:rPr>
              <a:t>ShellStruct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is a tree-like structure with </a:t>
            </a:r>
            <a:r>
              <a:rPr lang="en-US" sz="2000" i="1" dirty="0" err="1">
                <a:solidFill>
                  <a:srgbClr val="000000"/>
                </a:solidFill>
                <a:latin typeface="Times New Roman" panose="02020603050405020304" pitchFamily="18" charset="0"/>
                <a:cs typeface="Times New Roman" panose="02020603050405020304" pitchFamily="18" charset="0"/>
              </a:rPr>
              <a:t>k</a:t>
            </a:r>
            <a:r>
              <a:rPr lang="en-US" sz="2000" i="1" baseline="-25000" dirty="0" err="1">
                <a:solidFill>
                  <a:srgbClr val="000000"/>
                </a:solidFill>
                <a:latin typeface="Times New Roman" panose="02020603050405020304" pitchFamily="18" charset="0"/>
                <a:cs typeface="Times New Roman" panose="02020603050405020304" pitchFamily="18" charset="0"/>
              </a:rPr>
              <a:t>max</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levels</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root of the tree corresponds to the 1-core, and the k-</a:t>
            </a:r>
            <a:r>
              <a:rPr lang="en-US" sz="2000" dirty="0" err="1">
                <a:solidFill>
                  <a:srgbClr val="000000"/>
                </a:solidFill>
                <a:latin typeface="Times New Roman" panose="02020603050405020304" pitchFamily="18" charset="0"/>
                <a:cs typeface="Times New Roman" panose="02020603050405020304" pitchFamily="18" charset="0"/>
              </a:rPr>
              <a:t>th</a:t>
            </a:r>
            <a:r>
              <a:rPr lang="en-US" sz="2000" dirty="0">
                <a:solidFill>
                  <a:srgbClr val="000000"/>
                </a:solidFill>
                <a:latin typeface="Times New Roman" panose="02020603050405020304" pitchFamily="18" charset="0"/>
                <a:cs typeface="Times New Roman" panose="02020603050405020304" pitchFamily="18" charset="0"/>
              </a:rPr>
              <a:t> level keeps track of the information about the k-</a:t>
            </a:r>
            <a:r>
              <a:rPr lang="en-US" sz="2000" dirty="0" err="1">
                <a:solidFill>
                  <a:srgbClr val="000000"/>
                </a:solidFill>
                <a:latin typeface="Times New Roman" panose="02020603050405020304" pitchFamily="18" charset="0"/>
                <a:cs typeface="Times New Roman" panose="02020603050405020304" pitchFamily="18" charset="0"/>
              </a:rPr>
              <a:t>th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core</a:t>
            </a:r>
          </a:p>
        </p:txBody>
      </p:sp>
      <p:sp>
        <p:nvSpPr>
          <p:cNvPr id="534" name="Google Shape;534;ga8a4491631_0_2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57</a:t>
            </a:fld>
            <a:endParaRPr/>
          </a:p>
        </p:txBody>
      </p:sp>
    </p:spTree>
    <p:extLst>
      <p:ext uri="{BB962C8B-B14F-4D97-AF65-F5344CB8AC3E}">
        <p14:creationId xmlns:p14="http://schemas.microsoft.com/office/powerpoint/2010/main" val="2099122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 name="Google Shape;460;ga73d474964_0_6"/>
          <p:cNvPicPr preferRelativeResize="0"/>
          <p:nvPr/>
        </p:nvPicPr>
        <p:blipFill>
          <a:blip r:embed="rId3">
            <a:alphaModFix/>
          </a:blip>
          <a:stretch>
            <a:fillRect/>
          </a:stretch>
        </p:blipFill>
        <p:spPr>
          <a:xfrm>
            <a:off x="2404872" y="3083322"/>
            <a:ext cx="3891204" cy="1780794"/>
          </a:xfrm>
          <a:prstGeom prst="rect">
            <a:avLst/>
          </a:prstGeom>
          <a:noFill/>
          <a:ln>
            <a:noFill/>
          </a:ln>
        </p:spPr>
      </p:pic>
      <p:sp>
        <p:nvSpPr>
          <p:cNvPr id="532" name="Google Shape;532;ga8a4491631_0_2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An index-based algorithm</a:t>
            </a:r>
            <a:endParaRPr sz="3600" baseline="30000"/>
          </a:p>
        </p:txBody>
      </p:sp>
      <p:sp>
        <p:nvSpPr>
          <p:cNvPr id="533" name="Google Shape;533;ga8a4491631_0_25"/>
          <p:cNvSpPr txBox="1">
            <a:spLocks noGrp="1"/>
          </p:cNvSpPr>
          <p:nvPr>
            <p:ph type="body" idx="1"/>
          </p:nvPr>
        </p:nvSpPr>
        <p:spPr>
          <a:xfrm>
            <a:off x="856650" y="1224252"/>
            <a:ext cx="7581300" cy="1749342"/>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In k-</a:t>
            </a:r>
            <a:r>
              <a:rPr lang="en-US" sz="2000" dirty="0" err="1">
                <a:solidFill>
                  <a:srgbClr val="000000"/>
                </a:solidFill>
                <a:latin typeface="Times New Roman" panose="02020603050405020304" pitchFamily="18" charset="0"/>
                <a:cs typeface="Times New Roman" panose="02020603050405020304" pitchFamily="18" charset="0"/>
              </a:rPr>
              <a:t>th</a:t>
            </a:r>
            <a:r>
              <a:rPr lang="en-US" sz="2000" dirty="0">
                <a:solidFill>
                  <a:srgbClr val="000000"/>
                </a:solidFill>
                <a:latin typeface="Times New Roman" panose="02020603050405020304" pitchFamily="18" charset="0"/>
                <a:cs typeface="Times New Roman" panose="02020603050405020304" pitchFamily="18" charset="0"/>
              </a:rPr>
              <a:t> level, each tree node, </a:t>
            </a:r>
            <a:r>
              <a:rPr lang="en-US" sz="2000" i="1" dirty="0" err="1">
                <a:solidFill>
                  <a:srgbClr val="000000"/>
                </a:solidFill>
                <a:latin typeface="Times New Roman" panose="02020603050405020304" pitchFamily="18" charset="0"/>
                <a:cs typeface="Times New Roman" panose="02020603050405020304" pitchFamily="18" charset="0"/>
              </a:rPr>
              <a:t>p</a:t>
            </a:r>
            <a:r>
              <a:rPr lang="en-US" sz="2000" i="1" baseline="-25000" dirty="0" err="1">
                <a:solidFill>
                  <a:srgbClr val="000000"/>
                </a:solidFill>
                <a:latin typeface="Times New Roman" panose="02020603050405020304" pitchFamily="18" charset="0"/>
                <a:cs typeface="Times New Roman" panose="02020603050405020304" pitchFamily="18" charset="0"/>
              </a:rPr>
              <a:t>k</a:t>
            </a:r>
            <a:r>
              <a:rPr lang="en-US" sz="2000" dirty="0">
                <a:solidFill>
                  <a:srgbClr val="000000"/>
                </a:solidFill>
                <a:latin typeface="Times New Roman" panose="02020603050405020304" pitchFamily="18" charset="0"/>
                <a:cs typeface="Times New Roman" panose="02020603050405020304" pitchFamily="18" charset="0"/>
              </a:rPr>
              <a:t>, corresponds to a connected component </a:t>
            </a:r>
            <a:r>
              <a:rPr lang="en-US" sz="2000" i="1" dirty="0">
                <a:solidFill>
                  <a:srgbClr val="000000"/>
                </a:solidFill>
                <a:latin typeface="Times New Roman" panose="02020603050405020304" pitchFamily="18" charset="0"/>
                <a:cs typeface="Times New Roman" panose="02020603050405020304" pitchFamily="18" charset="0"/>
              </a:rPr>
              <a:t>C</a:t>
            </a:r>
            <a:r>
              <a:rPr lang="en-US" sz="2000" i="1" baseline="-25000" dirty="0">
                <a:solidFill>
                  <a:srgbClr val="000000"/>
                </a:solidFill>
                <a:latin typeface="Times New Roman" panose="02020603050405020304" pitchFamily="18" charset="0"/>
                <a:cs typeface="Times New Roman" panose="02020603050405020304" pitchFamily="18" charset="0"/>
              </a:rPr>
              <a:t>k</a:t>
            </a:r>
            <a:r>
              <a:rPr lang="en-US" sz="2000" dirty="0">
                <a:solidFill>
                  <a:srgbClr val="000000"/>
                </a:solidFill>
                <a:latin typeface="Times New Roman" panose="02020603050405020304" pitchFamily="18" charset="0"/>
                <a:cs typeface="Times New Roman" panose="02020603050405020304" pitchFamily="18" charset="0"/>
              </a:rPr>
              <a:t> of the k-core, and it keeps</a:t>
            </a:r>
            <a:r>
              <a:rPr lang="en-US" sz="2000" dirty="0" smtClean="0">
                <a:solidFill>
                  <a:srgbClr val="000000"/>
                </a:solidFill>
                <a:latin typeface="Times New Roman" panose="02020603050405020304" pitchFamily="18" charset="0"/>
                <a:cs typeface="Times New Roman" panose="02020603050405020304" pitchFamily="18" charset="0"/>
              </a:rPr>
              <a:t>:</a:t>
            </a:r>
          </a:p>
          <a:p>
            <a:pPr lvl="1" indent="-355600">
              <a:spcBef>
                <a:spcPts val="0"/>
              </a:spcBef>
              <a:buClr>
                <a:srgbClr val="000000"/>
              </a:buClr>
              <a:buSzPts val="2000"/>
              <a:buFont typeface="Times New Roman"/>
              <a:buChar char="●"/>
            </a:pPr>
            <a:r>
              <a:rPr lang="en-US" sz="1800" dirty="0">
                <a:solidFill>
                  <a:srgbClr val="000000"/>
                </a:solidFill>
                <a:latin typeface="Times New Roman" panose="02020603050405020304" pitchFamily="18" charset="0"/>
                <a:cs typeface="Times New Roman" panose="02020603050405020304" pitchFamily="18" charset="0"/>
              </a:rPr>
              <a:t>the set of “children” nodes, each of which corresponds to a connected component that is in the (k+1)-core and contained by </a:t>
            </a:r>
            <a:r>
              <a:rPr lang="en-US" sz="1800" i="1" dirty="0">
                <a:solidFill>
                  <a:srgbClr val="000000"/>
                </a:solidFill>
                <a:latin typeface="Times New Roman" panose="02020603050405020304" pitchFamily="18" charset="0"/>
                <a:cs typeface="Times New Roman" panose="02020603050405020304" pitchFamily="18" charset="0"/>
              </a:rPr>
              <a:t>C</a:t>
            </a:r>
            <a:r>
              <a:rPr lang="en-US" sz="1800" i="1" baseline="-25000" dirty="0">
                <a:solidFill>
                  <a:srgbClr val="000000"/>
                </a:solidFill>
                <a:latin typeface="Times New Roman" panose="02020603050405020304" pitchFamily="18" charset="0"/>
                <a:cs typeface="Times New Roman" panose="02020603050405020304" pitchFamily="18" charset="0"/>
              </a:rPr>
              <a:t>k</a:t>
            </a:r>
            <a:r>
              <a:rPr lang="en-US" sz="1800" dirty="0">
                <a:solidFill>
                  <a:srgbClr val="000000"/>
                </a:solidFill>
                <a:latin typeface="Times New Roman" panose="02020603050405020304" pitchFamily="18" charset="0"/>
                <a:cs typeface="Times New Roman" panose="02020603050405020304" pitchFamily="18" charset="0"/>
              </a:rPr>
              <a:t>; </a:t>
            </a:r>
            <a:endParaRPr lang="en-US" sz="18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the </a:t>
            </a:r>
            <a:r>
              <a:rPr lang="en-US" sz="1800" dirty="0">
                <a:solidFill>
                  <a:srgbClr val="000000"/>
                </a:solidFill>
                <a:latin typeface="Times New Roman" panose="02020603050405020304" pitchFamily="18" charset="0"/>
                <a:cs typeface="Times New Roman" panose="02020603050405020304" pitchFamily="18" charset="0"/>
              </a:rPr>
              <a:t>set of vertices in </a:t>
            </a:r>
            <a:r>
              <a:rPr lang="en-US" sz="1800" i="1" dirty="0">
                <a:solidFill>
                  <a:srgbClr val="000000"/>
                </a:solidFill>
                <a:latin typeface="Times New Roman" panose="02020603050405020304" pitchFamily="18" charset="0"/>
                <a:cs typeface="Times New Roman" panose="02020603050405020304" pitchFamily="18" charset="0"/>
              </a:rPr>
              <a:t>C</a:t>
            </a:r>
            <a:r>
              <a:rPr lang="en-US" sz="1800" i="1" baseline="-25000" dirty="0">
                <a:solidFill>
                  <a:srgbClr val="000000"/>
                </a:solidFill>
                <a:latin typeface="Times New Roman" panose="02020603050405020304" pitchFamily="18" charset="0"/>
                <a:cs typeface="Times New Roman" panose="02020603050405020304" pitchFamily="18" charset="0"/>
              </a:rPr>
              <a:t>k</a:t>
            </a:r>
            <a:r>
              <a:rPr lang="en-US" sz="1800" dirty="0">
                <a:solidFill>
                  <a:srgbClr val="000000"/>
                </a:solidFill>
                <a:latin typeface="Times New Roman" panose="02020603050405020304" pitchFamily="18" charset="0"/>
                <a:cs typeface="Times New Roman" panose="02020603050405020304" pitchFamily="18" charset="0"/>
              </a:rPr>
              <a:t> but not in (k+1)-core</a:t>
            </a:r>
            <a:endParaRPr lang="en-US" sz="1800" i="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34" name="Google Shape;534;ga8a4491631_0_2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58</a:t>
            </a:fld>
            <a:endParaRPr/>
          </a:p>
        </p:txBody>
      </p:sp>
    </p:spTree>
    <p:extLst>
      <p:ext uri="{BB962C8B-B14F-4D97-AF65-F5344CB8AC3E}">
        <p14:creationId xmlns:p14="http://schemas.microsoft.com/office/powerpoint/2010/main" val="4035070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a73d474964_0_49"/>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K-Truss-Based Community Search</a:t>
            </a:r>
            <a:endParaRPr sz="3600" baseline="30000"/>
          </a:p>
        </p:txBody>
      </p:sp>
      <p:sp>
        <p:nvSpPr>
          <p:cNvPr id="540" name="Google Shape;540;ga73d474964_0_49"/>
          <p:cNvSpPr txBox="1">
            <a:spLocks noGrp="1"/>
          </p:cNvSpPr>
          <p:nvPr>
            <p:ph type="body" idx="1"/>
          </p:nvPr>
        </p:nvSpPr>
        <p:spPr>
          <a:xfrm>
            <a:off x="856650" y="1379700"/>
            <a:ext cx="7581300" cy="2568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Uses k-truss as structure cohesiveness metrics</a:t>
            </a:r>
            <a:endParaRPr sz="2000" dirty="0">
              <a:solidFill>
                <a:srgbClr val="000000"/>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rgbClr val="000000"/>
              </a:buClr>
              <a:buSzPts val="2000"/>
              <a:buFont typeface="Times New Roman"/>
              <a:buChar char="●"/>
            </a:pPr>
            <a:r>
              <a:rPr lang="en-US" sz="2000" dirty="0" smtClean="0">
                <a:solidFill>
                  <a:srgbClr val="000000"/>
                </a:solidFill>
                <a:latin typeface="Times New Roman"/>
                <a:ea typeface="Times New Roman"/>
                <a:cs typeface="Times New Roman"/>
                <a:sym typeface="Times New Roman"/>
              </a:rPr>
              <a:t>Some CS that are based on k-truss includes </a:t>
            </a:r>
            <a:r>
              <a:rPr lang="en-US" sz="2000" dirty="0">
                <a:solidFill>
                  <a:srgbClr val="FF0000"/>
                </a:solidFill>
                <a:latin typeface="Times New Roman"/>
                <a:ea typeface="Times New Roman"/>
                <a:cs typeface="Times New Roman"/>
                <a:sym typeface="Times New Roman"/>
              </a:rPr>
              <a:t>triangle connected truss </a:t>
            </a:r>
            <a:r>
              <a:rPr lang="en-US" sz="2000" dirty="0" smtClean="0">
                <a:solidFill>
                  <a:srgbClr val="FF0000"/>
                </a:solidFill>
                <a:latin typeface="Times New Roman"/>
                <a:ea typeface="Times New Roman"/>
                <a:cs typeface="Times New Roman"/>
                <a:sym typeface="Times New Roman"/>
              </a:rPr>
              <a:t>community </a:t>
            </a:r>
            <a:r>
              <a:rPr lang="en-US" sz="2000" dirty="0" smtClean="0">
                <a:solidFill>
                  <a:srgbClr val="000000"/>
                </a:solidFill>
                <a:latin typeface="Times New Roman"/>
                <a:ea typeface="Times New Roman"/>
                <a:cs typeface="Times New Roman"/>
                <a:sym typeface="Times New Roman"/>
              </a:rPr>
              <a:t>[9,10], </a:t>
            </a:r>
            <a:r>
              <a:rPr lang="en-US" sz="2000" dirty="0">
                <a:solidFill>
                  <a:srgbClr val="FF0000"/>
                </a:solidFill>
                <a:latin typeface="Times New Roman"/>
                <a:ea typeface="Times New Roman"/>
                <a:cs typeface="Times New Roman"/>
                <a:sym typeface="Times New Roman"/>
              </a:rPr>
              <a:t>closest truss </a:t>
            </a:r>
            <a:r>
              <a:rPr lang="en-US" sz="2000" dirty="0" smtClean="0">
                <a:solidFill>
                  <a:srgbClr val="FF0000"/>
                </a:solidFill>
                <a:latin typeface="Times New Roman"/>
                <a:ea typeface="Times New Roman"/>
                <a:cs typeface="Times New Roman"/>
                <a:sym typeface="Times New Roman"/>
              </a:rPr>
              <a:t>community </a:t>
            </a:r>
            <a:r>
              <a:rPr lang="en-US" sz="2000" dirty="0" smtClean="0">
                <a:solidFill>
                  <a:srgbClr val="000000"/>
                </a:solidFill>
                <a:latin typeface="Times New Roman"/>
                <a:ea typeface="Times New Roman"/>
                <a:cs typeface="Times New Roman"/>
                <a:sym typeface="Times New Roman"/>
              </a:rPr>
              <a:t>[11], </a:t>
            </a:r>
            <a:r>
              <a:rPr lang="en-US" sz="2000" dirty="0">
                <a:solidFill>
                  <a:srgbClr val="FF0000"/>
                </a:solidFill>
                <a:latin typeface="Times New Roman"/>
                <a:ea typeface="Times New Roman"/>
                <a:cs typeface="Times New Roman"/>
                <a:sym typeface="Times New Roman"/>
              </a:rPr>
              <a:t>attribute-driven truss </a:t>
            </a:r>
            <a:r>
              <a:rPr lang="en-US" sz="2000" dirty="0" smtClean="0">
                <a:solidFill>
                  <a:srgbClr val="FF0000"/>
                </a:solidFill>
                <a:latin typeface="Times New Roman"/>
                <a:ea typeface="Times New Roman"/>
                <a:cs typeface="Times New Roman"/>
                <a:sym typeface="Times New Roman"/>
              </a:rPr>
              <a:t>community</a:t>
            </a:r>
            <a:r>
              <a:rPr lang="en-US" sz="2000" dirty="0" smtClean="0">
                <a:solidFill>
                  <a:srgbClr val="000000"/>
                </a:solidFill>
                <a:latin typeface="Times New Roman"/>
                <a:ea typeface="Times New Roman"/>
                <a:cs typeface="Times New Roman"/>
                <a:sym typeface="Times New Roman"/>
              </a:rPr>
              <a:t> [12], </a:t>
            </a:r>
            <a:r>
              <a:rPr lang="en-US" sz="2000" dirty="0">
                <a:solidFill>
                  <a:srgbClr val="000000"/>
                </a:solidFill>
                <a:latin typeface="Times New Roman"/>
                <a:ea typeface="Times New Roman"/>
                <a:cs typeface="Times New Roman"/>
                <a:sym typeface="Times New Roman"/>
              </a:rPr>
              <a:t>and </a:t>
            </a:r>
            <a:r>
              <a:rPr lang="en-US" sz="2000" dirty="0">
                <a:solidFill>
                  <a:srgbClr val="FF0000"/>
                </a:solidFill>
                <a:latin typeface="Times New Roman"/>
                <a:ea typeface="Times New Roman"/>
                <a:cs typeface="Times New Roman"/>
                <a:sym typeface="Times New Roman"/>
              </a:rPr>
              <a:t>weighted truss </a:t>
            </a:r>
            <a:r>
              <a:rPr lang="en-US" sz="2000" dirty="0" smtClean="0">
                <a:solidFill>
                  <a:srgbClr val="FF0000"/>
                </a:solidFill>
                <a:latin typeface="Times New Roman"/>
                <a:ea typeface="Times New Roman"/>
                <a:cs typeface="Times New Roman"/>
                <a:sym typeface="Times New Roman"/>
              </a:rPr>
              <a:t>community </a:t>
            </a:r>
            <a:r>
              <a:rPr lang="en-US" sz="2000" dirty="0" smtClean="0">
                <a:solidFill>
                  <a:srgbClr val="000000"/>
                </a:solidFill>
                <a:latin typeface="Times New Roman"/>
                <a:ea typeface="Times New Roman"/>
                <a:cs typeface="Times New Roman"/>
                <a:sym typeface="Times New Roman"/>
              </a:rPr>
              <a:t>[</a:t>
            </a:r>
            <a:r>
              <a:rPr lang="en-US" sz="2000" dirty="0" smtClean="0">
                <a:solidFill>
                  <a:srgbClr val="000000"/>
                </a:solidFill>
                <a:latin typeface="Times New Roman"/>
                <a:ea typeface="Times New Roman"/>
                <a:cs typeface="Times New Roman"/>
                <a:sym typeface="Times New Roman"/>
              </a:rPr>
              <a:t>13], etc.</a:t>
            </a:r>
            <a:endParaRPr sz="2000" dirty="0">
              <a:solidFill>
                <a:srgbClr val="000000"/>
              </a:solidFill>
              <a:latin typeface="Times New Roman"/>
              <a:ea typeface="Times New Roman"/>
              <a:cs typeface="Times New Roman"/>
              <a:sym typeface="Times New Roman"/>
            </a:endParaRPr>
          </a:p>
        </p:txBody>
      </p:sp>
      <p:sp>
        <p:nvSpPr>
          <p:cNvPr id="541" name="Google Shape;541;ga73d474964_0_4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59</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a8a4491631_0_18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163" name="Google Shape;163;ga8a4491631_0_183"/>
          <p:cNvPicPr preferRelativeResize="0"/>
          <p:nvPr/>
        </p:nvPicPr>
        <p:blipFill>
          <a:blip r:embed="rId3">
            <a:alphaModFix/>
          </a:blip>
          <a:stretch>
            <a:fillRect/>
          </a:stretch>
        </p:blipFill>
        <p:spPr>
          <a:xfrm>
            <a:off x="1604075" y="1113750"/>
            <a:ext cx="5935850" cy="3652250"/>
          </a:xfrm>
          <a:prstGeom prst="rect">
            <a:avLst/>
          </a:prstGeom>
          <a:noFill/>
          <a:ln>
            <a:noFill/>
          </a:ln>
        </p:spPr>
      </p:pic>
      <p:sp>
        <p:nvSpPr>
          <p:cNvPr id="164" name="Google Shape;164;ga8a4491631_0_183"/>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Stanford Facebook Network</a:t>
            </a:r>
            <a:endParaRPr sz="36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Google Shape;547;ga8a4491631_0_31"/>
          <p:cNvSpPr txBox="1">
            <a:spLocks noGrp="1"/>
          </p:cNvSpPr>
          <p:nvPr>
            <p:ph type="title"/>
          </p:nvPr>
        </p:nvSpPr>
        <p:spPr>
          <a:xfrm>
            <a:off x="681990" y="386114"/>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K-Truss-Based Community Search</a:t>
            </a:r>
            <a:endParaRPr sz="3600" baseline="30000" dirty="0"/>
          </a:p>
        </p:txBody>
      </p:sp>
      <p:sp>
        <p:nvSpPr>
          <p:cNvPr id="548" name="Google Shape;548;ga8a4491631_0_31"/>
          <p:cNvSpPr txBox="1">
            <a:spLocks noGrp="1"/>
          </p:cNvSpPr>
          <p:nvPr>
            <p:ph type="body" idx="1"/>
          </p:nvPr>
        </p:nvSpPr>
        <p:spPr>
          <a:xfrm>
            <a:off x="830592" y="955601"/>
            <a:ext cx="7560142" cy="115536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smtClean="0">
                <a:solidFill>
                  <a:srgbClr val="000000"/>
                </a:solidFill>
                <a:latin typeface="Times New Roman"/>
                <a:ea typeface="Times New Roman"/>
                <a:cs typeface="Times New Roman"/>
                <a:sym typeface="Times New Roman"/>
              </a:rPr>
              <a:t>In [9] Huang et al. proposes a </a:t>
            </a:r>
            <a:r>
              <a:rPr lang="en-US" sz="2000" dirty="0" smtClean="0">
                <a:solidFill>
                  <a:schemeClr val="accent6"/>
                </a:solidFill>
                <a:latin typeface="Times New Roman"/>
                <a:ea typeface="Times New Roman"/>
                <a:cs typeface="Times New Roman"/>
                <a:sym typeface="Times New Roman"/>
              </a:rPr>
              <a:t>triangle connected k-truss</a:t>
            </a:r>
            <a:r>
              <a:rPr lang="en-US" sz="2000" dirty="0" smtClean="0">
                <a:solidFill>
                  <a:srgbClr val="000000"/>
                </a:solidFill>
                <a:latin typeface="Times New Roman"/>
                <a:ea typeface="Times New Roman"/>
                <a:cs typeface="Times New Roman"/>
                <a:sym typeface="Times New Roman"/>
              </a:rPr>
              <a:t> community model</a:t>
            </a:r>
          </a:p>
          <a:p>
            <a:pPr lvl="1" indent="-355600">
              <a:spcBef>
                <a:spcPts val="0"/>
              </a:spcBef>
              <a:buClr>
                <a:srgbClr val="000000"/>
              </a:buClr>
              <a:buSzPts val="2000"/>
              <a:buFont typeface="Times New Roman"/>
              <a:buChar char="●"/>
            </a:pPr>
            <a:r>
              <a:rPr lang="en-US" sz="1600" dirty="0" smtClean="0">
                <a:solidFill>
                  <a:srgbClr val="000000"/>
                </a:solidFill>
                <a:latin typeface="Times New Roman"/>
                <a:ea typeface="Times New Roman"/>
                <a:cs typeface="Times New Roman"/>
                <a:sym typeface="Times New Roman"/>
              </a:rPr>
              <a:t>Finds </a:t>
            </a:r>
            <a:r>
              <a:rPr lang="en-US" sz="1600" dirty="0">
                <a:solidFill>
                  <a:srgbClr val="000000"/>
                </a:solidFill>
                <a:latin typeface="Times New Roman"/>
                <a:ea typeface="Times New Roman"/>
                <a:cs typeface="Times New Roman"/>
                <a:sym typeface="Times New Roman"/>
              </a:rPr>
              <a:t>all communities containing a query </a:t>
            </a:r>
            <a:r>
              <a:rPr lang="en-US" sz="1600" dirty="0" smtClean="0">
                <a:solidFill>
                  <a:srgbClr val="000000"/>
                </a:solidFill>
                <a:latin typeface="Times New Roman"/>
                <a:ea typeface="Times New Roman"/>
                <a:cs typeface="Times New Roman"/>
                <a:sym typeface="Times New Roman"/>
              </a:rPr>
              <a:t>vertex</a:t>
            </a:r>
            <a:endParaRPr sz="1600" dirty="0">
              <a:solidFill>
                <a:srgbClr val="000000"/>
              </a:solidFill>
              <a:latin typeface="Times New Roman"/>
              <a:ea typeface="Times New Roman"/>
              <a:cs typeface="Times New Roman"/>
              <a:sym typeface="Times New Roman"/>
            </a:endParaRPr>
          </a:p>
        </p:txBody>
      </p:sp>
      <p:sp>
        <p:nvSpPr>
          <p:cNvPr id="549" name="Google Shape;549;ga8a4491631_0_3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60</a:t>
            </a:fld>
            <a:endParaRPr/>
          </a:p>
        </p:txBody>
      </p:sp>
      <p:sp>
        <p:nvSpPr>
          <p:cNvPr id="6" name="Google Shape;548;ga8a4491631_0_31"/>
          <p:cNvSpPr txBox="1">
            <a:spLocks/>
          </p:cNvSpPr>
          <p:nvPr/>
        </p:nvSpPr>
        <p:spPr>
          <a:xfrm>
            <a:off x="833863" y="1974768"/>
            <a:ext cx="5329193" cy="256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55600">
              <a:buClr>
                <a:srgbClr val="000000"/>
              </a:buClr>
              <a:buSzPts val="2000"/>
              <a:buFont typeface="Times New Roman"/>
              <a:buChar char="●"/>
            </a:pPr>
            <a:r>
              <a:rPr lang="en-US" sz="2000" dirty="0" smtClean="0">
                <a:solidFill>
                  <a:srgbClr val="000000"/>
                </a:solidFill>
                <a:latin typeface="Times New Roman"/>
                <a:ea typeface="Times New Roman"/>
                <a:cs typeface="Times New Roman"/>
                <a:sym typeface="Times New Roman"/>
              </a:rPr>
              <a:t>Problem:</a:t>
            </a: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k-truss may be disconnected with several components in a graph</a:t>
            </a: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For example, in the Figure, there exist two shaded components to form the 4-truss of G, which are disconnected</a:t>
            </a:r>
          </a:p>
          <a:p>
            <a:pPr lvl="1" indent="-355600">
              <a:spcBef>
                <a:spcPts val="0"/>
              </a:spcBef>
              <a:buClr>
                <a:srgbClr val="000000"/>
              </a:buClr>
              <a:buSzPts val="2000"/>
              <a:buFont typeface="Times New Roman"/>
              <a:buChar char="○"/>
            </a:pPr>
            <a:r>
              <a:rPr lang="en-US" sz="18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Disconnected graphs are insufficient to define a cohesive and meaningful community</a:t>
            </a:r>
            <a:endParaRPr lang="en-US" sz="1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 name="TextBox 1"/>
          <p:cNvSpPr txBox="1"/>
          <p:nvPr/>
        </p:nvSpPr>
        <p:spPr>
          <a:xfrm>
            <a:off x="6376009" y="3742989"/>
            <a:ext cx="2458225" cy="52322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Example of 4-truss with 2 disconnected components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100559" y="1974768"/>
            <a:ext cx="2733675" cy="168592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ga8a4491631_0_38"/>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K-Truss-Based Community Search</a:t>
            </a:r>
            <a:endParaRPr sz="3600" baseline="30000"/>
          </a:p>
        </p:txBody>
      </p:sp>
      <p:sp>
        <p:nvSpPr>
          <p:cNvPr id="556" name="Google Shape;556;ga8a4491631_0_38"/>
          <p:cNvSpPr txBox="1">
            <a:spLocks noGrp="1"/>
          </p:cNvSpPr>
          <p:nvPr>
            <p:ph type="body" idx="1"/>
          </p:nvPr>
        </p:nvSpPr>
        <p:spPr>
          <a:xfrm>
            <a:off x="837900" y="1287300"/>
            <a:ext cx="7618800" cy="2568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dirty="0" smtClean="0">
                <a:solidFill>
                  <a:srgbClr val="000000"/>
                </a:solidFill>
                <a:latin typeface="Times New Roman"/>
                <a:ea typeface="Times New Roman"/>
                <a:cs typeface="Times New Roman"/>
                <a:sym typeface="Times New Roman"/>
              </a:rPr>
              <a:t>To </a:t>
            </a:r>
            <a:r>
              <a:rPr lang="en-US" sz="2000" dirty="0">
                <a:solidFill>
                  <a:srgbClr val="000000"/>
                </a:solidFill>
                <a:latin typeface="Times New Roman"/>
                <a:ea typeface="Times New Roman"/>
                <a:cs typeface="Times New Roman"/>
                <a:sym typeface="Times New Roman"/>
              </a:rPr>
              <a:t>address the </a:t>
            </a:r>
            <a:r>
              <a:rPr lang="en-US" sz="2000" dirty="0" smtClean="0">
                <a:solidFill>
                  <a:srgbClr val="000000"/>
                </a:solidFill>
                <a:latin typeface="Times New Roman"/>
                <a:ea typeface="Times New Roman"/>
                <a:cs typeface="Times New Roman"/>
                <a:sym typeface="Times New Roman"/>
              </a:rPr>
              <a:t>dis-connectivity </a:t>
            </a:r>
            <a:r>
              <a:rPr lang="en-US" sz="2000" dirty="0">
                <a:solidFill>
                  <a:srgbClr val="000000"/>
                </a:solidFill>
                <a:latin typeface="Times New Roman"/>
                <a:ea typeface="Times New Roman"/>
                <a:cs typeface="Times New Roman"/>
                <a:sym typeface="Times New Roman"/>
              </a:rPr>
              <a:t>problem, k-truss </a:t>
            </a:r>
            <a:r>
              <a:rPr lang="en-US" sz="2000" dirty="0">
                <a:solidFill>
                  <a:schemeClr val="accent6"/>
                </a:solidFill>
                <a:latin typeface="Times New Roman"/>
                <a:ea typeface="Times New Roman"/>
                <a:cs typeface="Times New Roman"/>
                <a:sym typeface="Times New Roman"/>
              </a:rPr>
              <a:t>triangle connectivity</a:t>
            </a:r>
            <a:r>
              <a:rPr lang="en-US" sz="2000" dirty="0">
                <a:solidFill>
                  <a:srgbClr val="000000"/>
                </a:solidFill>
                <a:latin typeface="Times New Roman"/>
                <a:ea typeface="Times New Roman"/>
                <a:cs typeface="Times New Roman"/>
                <a:sym typeface="Times New Roman"/>
              </a:rPr>
              <a:t> is imposed on top of the </a:t>
            </a:r>
            <a:r>
              <a:rPr lang="en-US" sz="2000" dirty="0" smtClean="0">
                <a:solidFill>
                  <a:srgbClr val="000000"/>
                </a:solidFill>
                <a:latin typeface="Times New Roman"/>
                <a:ea typeface="Times New Roman"/>
                <a:cs typeface="Times New Roman"/>
                <a:sym typeface="Times New Roman"/>
              </a:rPr>
              <a:t>k-truss in [9]</a:t>
            </a:r>
          </a:p>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Given two triangles ∆ </a:t>
            </a:r>
            <a:r>
              <a:rPr lang="en-US" sz="2000" baseline="-25000" dirty="0" smtClean="0">
                <a:solidFill>
                  <a:srgbClr val="000000"/>
                </a:solidFill>
                <a:latin typeface="Times New Roman" panose="02020603050405020304" pitchFamily="18" charset="0"/>
                <a:cs typeface="Times New Roman" panose="02020603050405020304" pitchFamily="18" charset="0"/>
              </a:rPr>
              <a:t>1</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baseline="-25000" dirty="0" smtClean="0">
                <a:solidFill>
                  <a:srgbClr val="000000"/>
                </a:solidFill>
                <a:latin typeface="Times New Roman" panose="02020603050405020304" pitchFamily="18" charset="0"/>
                <a:cs typeface="Times New Roman" panose="02020603050405020304" pitchFamily="18" charset="0"/>
              </a:rPr>
              <a:t>2</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in G, </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baseline="-25000" dirty="0" smtClean="0">
                <a:solidFill>
                  <a:srgbClr val="000000"/>
                </a:solidFill>
                <a:latin typeface="Times New Roman" panose="02020603050405020304" pitchFamily="18" charset="0"/>
                <a:cs typeface="Times New Roman" panose="02020603050405020304" pitchFamily="18" charset="0"/>
              </a:rPr>
              <a:t>1</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baseline="-25000" dirty="0" smtClean="0">
                <a:solidFill>
                  <a:srgbClr val="000000"/>
                </a:solidFill>
                <a:latin typeface="Times New Roman" panose="02020603050405020304" pitchFamily="18" charset="0"/>
                <a:cs typeface="Times New Roman" panose="02020603050405020304" pitchFamily="18" charset="0"/>
              </a:rPr>
              <a:t>2</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are said to be adjacent if they share a common </a:t>
            </a:r>
            <a:r>
              <a:rPr lang="en-US" sz="2000" dirty="0" smtClean="0">
                <a:solidFill>
                  <a:srgbClr val="000000"/>
                </a:solidFill>
                <a:latin typeface="Times New Roman" panose="02020603050405020304" pitchFamily="18" charset="0"/>
                <a:cs typeface="Times New Roman" panose="02020603050405020304" pitchFamily="18" charset="0"/>
              </a:rPr>
              <a:t>edge</a:t>
            </a:r>
          </a:p>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Then, for two edges </a:t>
            </a:r>
            <a:r>
              <a:rPr lang="en-US" sz="2000" i="1" dirty="0">
                <a:solidFill>
                  <a:srgbClr val="000000"/>
                </a:solidFill>
                <a:latin typeface="Times New Roman" panose="02020603050405020304" pitchFamily="18" charset="0"/>
                <a:cs typeface="Times New Roman" panose="02020603050405020304" pitchFamily="18" charset="0"/>
              </a:rPr>
              <a:t>e</a:t>
            </a:r>
            <a:r>
              <a:rPr lang="en-US" sz="2000" i="1" baseline="-25000" dirty="0">
                <a:solidFill>
                  <a:srgbClr val="000000"/>
                </a:solidFill>
                <a:latin typeface="Times New Roman" panose="02020603050405020304" pitchFamily="18" charset="0"/>
                <a:cs typeface="Times New Roman" panose="02020603050405020304" pitchFamily="18" charset="0"/>
              </a:rPr>
              <a:t>1</a:t>
            </a:r>
            <a:r>
              <a:rPr lang="en-US" sz="2000" i="1" dirty="0">
                <a:solidFill>
                  <a:srgbClr val="000000"/>
                </a:solidFill>
                <a:latin typeface="Times New Roman" panose="02020603050405020304" pitchFamily="18" charset="0"/>
                <a:cs typeface="Times New Roman" panose="02020603050405020304" pitchFamily="18" charset="0"/>
              </a:rPr>
              <a:t>, e</a:t>
            </a:r>
            <a:r>
              <a:rPr lang="en-US" sz="2000" i="1" baseline="-25000" dirty="0">
                <a:solidFill>
                  <a:srgbClr val="000000"/>
                </a:solidFill>
                <a:latin typeface="Times New Roman" panose="02020603050405020304" pitchFamily="18" charset="0"/>
                <a:cs typeface="Times New Roman" panose="02020603050405020304" pitchFamily="18" charset="0"/>
              </a:rPr>
              <a:t>2</a:t>
            </a:r>
            <a:r>
              <a:rPr lang="en-US" sz="2000" i="1" dirty="0">
                <a:solidFill>
                  <a:srgbClr val="000000"/>
                </a:solidFill>
                <a:latin typeface="Times New Roman" panose="02020603050405020304" pitchFamily="18" charset="0"/>
                <a:cs typeface="Times New Roman" panose="02020603050405020304" pitchFamily="18" charset="0"/>
              </a:rPr>
              <a:t> ∈ E, e</a:t>
            </a:r>
            <a:r>
              <a:rPr lang="en-US" sz="2000" i="1" baseline="-25000" dirty="0">
                <a:solidFill>
                  <a:srgbClr val="000000"/>
                </a:solidFill>
                <a:latin typeface="Times New Roman" panose="02020603050405020304" pitchFamily="18" charset="0"/>
                <a:cs typeface="Times New Roman" panose="02020603050405020304" pitchFamily="18" charset="0"/>
              </a:rPr>
              <a:t>1</a:t>
            </a:r>
            <a:r>
              <a:rPr lang="en-US" sz="2000" i="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a:t>
            </a:r>
            <a:r>
              <a:rPr lang="en-US" sz="2000" i="1" dirty="0">
                <a:solidFill>
                  <a:srgbClr val="000000"/>
                </a:solidFill>
                <a:latin typeface="Times New Roman" panose="02020603050405020304" pitchFamily="18" charset="0"/>
                <a:cs typeface="Times New Roman" panose="02020603050405020304" pitchFamily="18" charset="0"/>
              </a:rPr>
              <a:t> e</a:t>
            </a:r>
            <a:r>
              <a:rPr lang="en-US" sz="2000" i="1" baseline="-25000" dirty="0">
                <a:solidFill>
                  <a:srgbClr val="000000"/>
                </a:solidFill>
                <a:latin typeface="Times New Roman" panose="02020603050405020304" pitchFamily="18" charset="0"/>
                <a:cs typeface="Times New Roman" panose="02020603050405020304" pitchFamily="18" charset="0"/>
              </a:rPr>
              <a:t>2</a:t>
            </a:r>
            <a:r>
              <a:rPr lang="en-US" sz="2000" dirty="0">
                <a:solidFill>
                  <a:srgbClr val="000000"/>
                </a:solidFill>
                <a:latin typeface="Times New Roman" panose="02020603050405020304" pitchFamily="18" charset="0"/>
                <a:cs typeface="Times New Roman" panose="02020603050405020304" pitchFamily="18" charset="0"/>
              </a:rPr>
              <a:t> are </a:t>
            </a:r>
            <a:r>
              <a:rPr lang="en-US" sz="2000" dirty="0">
                <a:solidFill>
                  <a:schemeClr val="accent6"/>
                </a:solidFill>
                <a:latin typeface="Times New Roman" panose="02020603050405020304" pitchFamily="18" charset="0"/>
                <a:cs typeface="Times New Roman" panose="02020603050405020304" pitchFamily="18" charset="0"/>
              </a:rPr>
              <a:t>triangle connected </a:t>
            </a:r>
            <a:r>
              <a:rPr lang="en-US" sz="2000" dirty="0">
                <a:solidFill>
                  <a:srgbClr val="000000"/>
                </a:solidFill>
                <a:latin typeface="Times New Roman" panose="02020603050405020304" pitchFamily="18" charset="0"/>
                <a:cs typeface="Times New Roman" panose="02020603050405020304" pitchFamily="18" charset="0"/>
              </a:rPr>
              <a:t>if they either belong to the same triangle, or are reachable from each other through a series of adjacent </a:t>
            </a:r>
            <a:r>
              <a:rPr lang="en-US" sz="2000" dirty="0" smtClean="0">
                <a:solidFill>
                  <a:srgbClr val="000000"/>
                </a:solidFill>
                <a:latin typeface="Times New Roman" panose="02020603050405020304" pitchFamily="18" charset="0"/>
                <a:cs typeface="Times New Roman" panose="02020603050405020304" pitchFamily="18" charset="0"/>
              </a:rPr>
              <a:t>triangles</a:t>
            </a:r>
            <a:endParaRPr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57" name="Google Shape;557;ga8a4491631_0_3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61</a:t>
            </a:fld>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ga8a4491631_0_45"/>
          <p:cNvSpPr txBox="1">
            <a:spLocks noGrp="1"/>
          </p:cNvSpPr>
          <p:nvPr>
            <p:ph type="title"/>
          </p:nvPr>
        </p:nvSpPr>
        <p:spPr>
          <a:xfrm>
            <a:off x="771934" y="392064"/>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K-Truss-Based Community Search</a:t>
            </a:r>
            <a:endParaRPr sz="3600" baseline="30000" dirty="0"/>
          </a:p>
        </p:txBody>
      </p:sp>
      <p:sp>
        <p:nvSpPr>
          <p:cNvPr id="564" name="Google Shape;564;ga8a4491631_0_45"/>
          <p:cNvSpPr txBox="1">
            <a:spLocks noGrp="1"/>
          </p:cNvSpPr>
          <p:nvPr>
            <p:ph type="body" idx="1"/>
          </p:nvPr>
        </p:nvSpPr>
        <p:spPr>
          <a:xfrm>
            <a:off x="653062" y="999060"/>
            <a:ext cx="7878290" cy="3649968"/>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Based on the k-truss and triangle connectivity, the problem of </a:t>
            </a:r>
            <a:r>
              <a:rPr lang="en-US" sz="2000" dirty="0">
                <a:solidFill>
                  <a:srgbClr val="FF0000"/>
                </a:solidFill>
                <a:latin typeface="Times New Roman" panose="02020603050405020304" pitchFamily="18" charset="0"/>
                <a:cs typeface="Times New Roman" panose="02020603050405020304" pitchFamily="18" charset="0"/>
              </a:rPr>
              <a:t>triangle-connected truss community (TTC)</a:t>
            </a:r>
            <a:r>
              <a:rPr lang="en-US" sz="2000" dirty="0">
                <a:solidFill>
                  <a:srgbClr val="000000"/>
                </a:solidFill>
                <a:latin typeface="Times New Roman" panose="02020603050405020304" pitchFamily="18" charset="0"/>
                <a:cs typeface="Times New Roman" panose="02020603050405020304" pitchFamily="18" charset="0"/>
              </a:rPr>
              <a:t> search is formulated as </a:t>
            </a:r>
            <a:r>
              <a:rPr lang="en-US" sz="2000" dirty="0" smtClean="0">
                <a:solidFill>
                  <a:srgbClr val="000000"/>
                </a:solidFill>
                <a:latin typeface="Times New Roman" panose="02020603050405020304" pitchFamily="18" charset="0"/>
                <a:cs typeface="Times New Roman" panose="02020603050405020304" pitchFamily="18" charset="0"/>
              </a:rPr>
              <a:t>follows</a:t>
            </a:r>
          </a:p>
          <a:p>
            <a:pPr lvl="0" indent="-355600">
              <a:buClr>
                <a:srgbClr val="000000"/>
              </a:buClr>
              <a:buSzPts val="2000"/>
              <a:buFont typeface="Times New Roman"/>
              <a:buChar char="●"/>
            </a:pPr>
            <a:r>
              <a:rPr lang="en-US" sz="2000" b="1" dirty="0" smtClean="0">
                <a:solidFill>
                  <a:srgbClr val="000000"/>
                </a:solidFill>
                <a:latin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cs typeface="Times New Roman" panose="02020603050405020304" pitchFamily="18" charset="0"/>
              </a:rPr>
              <a:t>TTC search) </a:t>
            </a:r>
            <a:r>
              <a:rPr lang="en-US" sz="2000" dirty="0">
                <a:solidFill>
                  <a:srgbClr val="000000"/>
                </a:solidFill>
                <a:latin typeface="Times New Roman" panose="02020603050405020304" pitchFamily="18" charset="0"/>
                <a:cs typeface="Times New Roman" panose="02020603050405020304" pitchFamily="18" charset="0"/>
              </a:rPr>
              <a:t>Given an undirected simple graph </a:t>
            </a:r>
            <a:r>
              <a:rPr lang="en-US" sz="2000" i="1" dirty="0">
                <a:solidFill>
                  <a:srgbClr val="000000"/>
                </a:solidFill>
                <a:latin typeface="Times New Roman" panose="02020603050405020304" pitchFamily="18" charset="0"/>
                <a:cs typeface="Times New Roman" panose="02020603050405020304" pitchFamily="18" charset="0"/>
              </a:rPr>
              <a:t>G(V, E)</a:t>
            </a:r>
            <a:r>
              <a:rPr lang="en-US" sz="2000" dirty="0">
                <a:solidFill>
                  <a:srgbClr val="000000"/>
                </a:solidFill>
                <a:latin typeface="Times New Roman" panose="02020603050405020304" pitchFamily="18" charset="0"/>
                <a:cs typeface="Times New Roman" panose="02020603050405020304" pitchFamily="18" charset="0"/>
              </a:rPr>
              <a:t>, a query vertex </a:t>
            </a:r>
            <a:r>
              <a:rPr lang="en-US" sz="2000" i="1" dirty="0">
                <a:solidFill>
                  <a:srgbClr val="000000"/>
                </a:solidFill>
                <a:latin typeface="Times New Roman" panose="02020603050405020304" pitchFamily="18" charset="0"/>
                <a:cs typeface="Times New Roman" panose="02020603050405020304" pitchFamily="18" charset="0"/>
              </a:rPr>
              <a:t>q ∈ </a:t>
            </a:r>
            <a:r>
              <a:rPr lang="en-US" sz="2000" i="1" dirty="0" smtClean="0">
                <a:solidFill>
                  <a:srgbClr val="000000"/>
                </a:solidFill>
                <a:latin typeface="Times New Roman" panose="02020603050405020304" pitchFamily="18" charset="0"/>
                <a:cs typeface="Times New Roman" panose="02020603050405020304" pitchFamily="18" charset="0"/>
              </a:rPr>
              <a:t>V</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and an integer </a:t>
            </a:r>
            <a:r>
              <a:rPr lang="en-US" sz="2000" i="1" dirty="0">
                <a:solidFill>
                  <a:srgbClr val="000000"/>
                </a:solidFill>
                <a:latin typeface="Times New Roman" panose="02020603050405020304" pitchFamily="18" charset="0"/>
                <a:cs typeface="Times New Roman" panose="02020603050405020304" pitchFamily="18" charset="0"/>
              </a:rPr>
              <a:t>k ≥ 2</a:t>
            </a:r>
            <a:r>
              <a:rPr lang="en-US" sz="2000" dirty="0">
                <a:solidFill>
                  <a:srgbClr val="000000"/>
                </a:solidFill>
                <a:latin typeface="Times New Roman" panose="02020603050405020304" pitchFamily="18" charset="0"/>
                <a:cs typeface="Times New Roman" panose="02020603050405020304" pitchFamily="18" charset="0"/>
              </a:rPr>
              <a:t>, return all subgraphs </a:t>
            </a:r>
            <a:r>
              <a:rPr lang="en-US" sz="2000" i="1" dirty="0">
                <a:solidFill>
                  <a:srgbClr val="000000"/>
                </a:solidFill>
                <a:latin typeface="Times New Roman" panose="02020603050405020304" pitchFamily="18" charset="0"/>
                <a:cs typeface="Times New Roman" panose="02020603050405020304" pitchFamily="18" charset="0"/>
              </a:rPr>
              <a:t>H ⊆ G</a:t>
            </a:r>
            <a:r>
              <a:rPr lang="en-US" sz="2000" dirty="0">
                <a:solidFill>
                  <a:srgbClr val="000000"/>
                </a:solidFill>
                <a:latin typeface="Times New Roman" panose="02020603050405020304" pitchFamily="18" charset="0"/>
                <a:cs typeface="Times New Roman" panose="02020603050405020304" pitchFamily="18" charset="0"/>
              </a:rPr>
              <a:t> satisfies the following three properties: </a:t>
            </a:r>
            <a:endParaRPr lang="en-US" sz="20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b="1" dirty="0" smtClean="0">
                <a:solidFill>
                  <a:srgbClr val="000000"/>
                </a:solidFill>
                <a:latin typeface="Times New Roman" panose="02020603050405020304" pitchFamily="18" charset="0"/>
                <a:cs typeface="Times New Roman" panose="02020603050405020304" pitchFamily="18" charset="0"/>
              </a:rPr>
              <a:t>Structure </a:t>
            </a:r>
            <a:r>
              <a:rPr lang="en-US" sz="1800" b="1" dirty="0">
                <a:solidFill>
                  <a:srgbClr val="000000"/>
                </a:solidFill>
                <a:latin typeface="Times New Roman" panose="02020603050405020304" pitchFamily="18" charset="0"/>
                <a:cs typeface="Times New Roman" panose="02020603050405020304" pitchFamily="18" charset="0"/>
              </a:rPr>
              <a:t>Cohesiveness</a:t>
            </a:r>
            <a:r>
              <a:rPr lang="en-US" sz="1800" dirty="0">
                <a:solidFill>
                  <a:srgbClr val="000000"/>
                </a:solidFill>
                <a:latin typeface="Times New Roman" panose="02020603050405020304" pitchFamily="18" charset="0"/>
                <a:cs typeface="Times New Roman" panose="02020603050405020304" pitchFamily="18" charset="0"/>
              </a:rPr>
              <a:t>. </a:t>
            </a:r>
            <a:r>
              <a:rPr lang="en-US" sz="1800" i="1" dirty="0">
                <a:solidFill>
                  <a:srgbClr val="000000"/>
                </a:solidFill>
                <a:latin typeface="Times New Roman" panose="02020603050405020304" pitchFamily="18" charset="0"/>
                <a:cs typeface="Times New Roman" panose="02020603050405020304" pitchFamily="18" charset="0"/>
              </a:rPr>
              <a:t>H</a:t>
            </a:r>
            <a:r>
              <a:rPr lang="en-US" sz="1800" dirty="0">
                <a:solidFill>
                  <a:srgbClr val="000000"/>
                </a:solidFill>
                <a:latin typeface="Times New Roman" panose="02020603050405020304" pitchFamily="18" charset="0"/>
                <a:cs typeface="Times New Roman" panose="02020603050405020304" pitchFamily="18" charset="0"/>
              </a:rPr>
              <a:t> contains the query vertex </a:t>
            </a:r>
            <a:r>
              <a:rPr lang="en-US" sz="1800" i="1" dirty="0">
                <a:solidFill>
                  <a:srgbClr val="000000"/>
                </a:solidFill>
                <a:latin typeface="Times New Roman" panose="02020603050405020304" pitchFamily="18" charset="0"/>
                <a:cs typeface="Times New Roman" panose="02020603050405020304" pitchFamily="18" charset="0"/>
              </a:rPr>
              <a:t>q</a:t>
            </a:r>
            <a:r>
              <a:rPr lang="en-US" sz="1800" dirty="0">
                <a:solidFill>
                  <a:srgbClr val="000000"/>
                </a:solidFill>
                <a:latin typeface="Times New Roman" panose="02020603050405020304" pitchFamily="18" charset="0"/>
                <a:cs typeface="Times New Roman" panose="02020603050405020304" pitchFamily="18" charset="0"/>
              </a:rPr>
              <a:t> such that </a:t>
            </a:r>
            <a:r>
              <a:rPr lang="en-US" sz="1800" i="1" dirty="0">
                <a:solidFill>
                  <a:srgbClr val="000000"/>
                </a:solidFill>
                <a:latin typeface="Times New Roman" panose="02020603050405020304" pitchFamily="18" charset="0"/>
                <a:cs typeface="Times New Roman" panose="02020603050405020304" pitchFamily="18" charset="0"/>
              </a:rPr>
              <a:t>∀e ∈ E(H)</a:t>
            </a:r>
            <a:r>
              <a:rPr lang="en-US" sz="1800" dirty="0">
                <a:solidFill>
                  <a:srgbClr val="000000"/>
                </a:solidFill>
                <a:latin typeface="Times New Roman" panose="02020603050405020304" pitchFamily="18" charset="0"/>
                <a:cs typeface="Times New Roman" panose="02020603050405020304" pitchFamily="18" charset="0"/>
              </a:rPr>
              <a:t>, </a:t>
            </a:r>
            <a:r>
              <a:rPr lang="en-US" sz="1800" i="1" dirty="0">
                <a:solidFill>
                  <a:srgbClr val="000000"/>
                </a:solidFill>
                <a:latin typeface="Times New Roman" panose="02020603050405020304" pitchFamily="18" charset="0"/>
                <a:cs typeface="Times New Roman" panose="02020603050405020304" pitchFamily="18" charset="0"/>
              </a:rPr>
              <a:t>sup(e, H) ≥ (k − 2)</a:t>
            </a:r>
            <a:r>
              <a:rPr lang="en-US" sz="1800" dirty="0">
                <a:solidFill>
                  <a:srgbClr val="000000"/>
                </a:solidFill>
                <a:latin typeface="Times New Roman" panose="02020603050405020304" pitchFamily="18" charset="0"/>
                <a:cs typeface="Times New Roman" panose="02020603050405020304" pitchFamily="18" charset="0"/>
              </a:rPr>
              <a:t>; </a:t>
            </a:r>
            <a:endParaRPr lang="en-US" sz="18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b="1" dirty="0" smtClean="0">
                <a:solidFill>
                  <a:srgbClr val="000000"/>
                </a:solidFill>
                <a:latin typeface="Times New Roman" panose="02020603050405020304" pitchFamily="18" charset="0"/>
                <a:cs typeface="Times New Roman" panose="02020603050405020304" pitchFamily="18" charset="0"/>
              </a:rPr>
              <a:t>Triangle </a:t>
            </a:r>
            <a:r>
              <a:rPr lang="en-US" sz="1800" b="1" dirty="0">
                <a:solidFill>
                  <a:srgbClr val="000000"/>
                </a:solidFill>
                <a:latin typeface="Times New Roman" panose="02020603050405020304" pitchFamily="18" charset="0"/>
                <a:cs typeface="Times New Roman" panose="02020603050405020304" pitchFamily="18" charset="0"/>
              </a:rPr>
              <a:t>Connectivity</a:t>
            </a:r>
            <a:r>
              <a:rPr lang="en-US" sz="1800" dirty="0">
                <a:solidFill>
                  <a:srgbClr val="000000"/>
                </a:solidFill>
                <a:latin typeface="Times New Roman" panose="02020603050405020304" pitchFamily="18" charset="0"/>
                <a:cs typeface="Times New Roman" panose="02020603050405020304" pitchFamily="18" charset="0"/>
              </a:rPr>
              <a:t>. </a:t>
            </a:r>
            <a:r>
              <a:rPr lang="en-US" sz="1800" i="1" dirty="0" smtClean="0">
                <a:solidFill>
                  <a:srgbClr val="000000"/>
                </a:solidFill>
                <a:latin typeface="Times New Roman" panose="02020603050405020304" pitchFamily="18" charset="0"/>
                <a:cs typeface="Times New Roman" panose="02020603050405020304" pitchFamily="18" charset="0"/>
              </a:rPr>
              <a:t>∀e</a:t>
            </a:r>
            <a:r>
              <a:rPr lang="en-US" sz="1800" i="1" baseline="-25000" dirty="0" smtClean="0">
                <a:solidFill>
                  <a:srgbClr val="000000"/>
                </a:solidFill>
                <a:latin typeface="Times New Roman" panose="02020603050405020304" pitchFamily="18" charset="0"/>
                <a:cs typeface="Times New Roman" panose="02020603050405020304" pitchFamily="18" charset="0"/>
              </a:rPr>
              <a:t>1</a:t>
            </a:r>
            <a:r>
              <a:rPr lang="en-US" sz="1800" i="1" dirty="0">
                <a:solidFill>
                  <a:srgbClr val="000000"/>
                </a:solidFill>
                <a:latin typeface="Times New Roman" panose="02020603050405020304" pitchFamily="18" charset="0"/>
                <a:cs typeface="Times New Roman" panose="02020603050405020304" pitchFamily="18" charset="0"/>
              </a:rPr>
              <a:t>, e</a:t>
            </a:r>
            <a:r>
              <a:rPr lang="en-US" sz="1800" i="1" baseline="-25000" dirty="0">
                <a:solidFill>
                  <a:srgbClr val="000000"/>
                </a:solidFill>
                <a:latin typeface="Times New Roman" panose="02020603050405020304" pitchFamily="18" charset="0"/>
                <a:cs typeface="Times New Roman" panose="02020603050405020304" pitchFamily="18" charset="0"/>
              </a:rPr>
              <a:t>2</a:t>
            </a:r>
            <a:r>
              <a:rPr lang="en-US" sz="1800" i="1" dirty="0">
                <a:solidFill>
                  <a:srgbClr val="000000"/>
                </a:solidFill>
                <a:latin typeface="Times New Roman" panose="02020603050405020304" pitchFamily="18" charset="0"/>
                <a:cs typeface="Times New Roman" panose="02020603050405020304" pitchFamily="18" charset="0"/>
              </a:rPr>
              <a:t> ∈ E(H)</a:t>
            </a:r>
            <a:r>
              <a:rPr lang="en-US" sz="1800" dirty="0">
                <a:solidFill>
                  <a:srgbClr val="000000"/>
                </a:solidFill>
                <a:latin typeface="Times New Roman" panose="02020603050405020304" pitchFamily="18" charset="0"/>
                <a:cs typeface="Times New Roman" panose="02020603050405020304" pitchFamily="18" charset="0"/>
              </a:rPr>
              <a:t>, </a:t>
            </a:r>
            <a:r>
              <a:rPr lang="en-US" sz="1800" i="1" dirty="0">
                <a:solidFill>
                  <a:srgbClr val="000000"/>
                </a:solidFill>
                <a:latin typeface="Times New Roman" panose="02020603050405020304" pitchFamily="18" charset="0"/>
                <a:cs typeface="Times New Roman" panose="02020603050405020304" pitchFamily="18" charset="0"/>
              </a:rPr>
              <a:t>e</a:t>
            </a:r>
            <a:r>
              <a:rPr lang="en-US" sz="1800" i="1" baseline="-25000" dirty="0">
                <a:solidFill>
                  <a:srgbClr val="000000"/>
                </a:solidFill>
                <a:latin typeface="Times New Roman" panose="02020603050405020304" pitchFamily="18" charset="0"/>
                <a:cs typeface="Times New Roman" panose="02020603050405020304" pitchFamily="18" charset="0"/>
              </a:rPr>
              <a:t>1</a:t>
            </a:r>
            <a:r>
              <a:rPr lang="en-US" sz="1800" dirty="0">
                <a:solidFill>
                  <a:srgbClr val="000000"/>
                </a:solidFill>
                <a:latin typeface="Times New Roman" panose="02020603050405020304" pitchFamily="18" charset="0"/>
                <a:cs typeface="Times New Roman" panose="02020603050405020304" pitchFamily="18" charset="0"/>
              </a:rPr>
              <a:t> and </a:t>
            </a:r>
            <a:r>
              <a:rPr lang="en-US" sz="1800" i="1" dirty="0">
                <a:solidFill>
                  <a:srgbClr val="000000"/>
                </a:solidFill>
                <a:latin typeface="Times New Roman" panose="02020603050405020304" pitchFamily="18" charset="0"/>
                <a:cs typeface="Times New Roman" panose="02020603050405020304" pitchFamily="18" charset="0"/>
              </a:rPr>
              <a:t>e</a:t>
            </a:r>
            <a:r>
              <a:rPr lang="en-US" sz="1800" i="1" baseline="-25000" dirty="0">
                <a:solidFill>
                  <a:srgbClr val="000000"/>
                </a:solidFill>
                <a:latin typeface="Times New Roman" panose="02020603050405020304" pitchFamily="18" charset="0"/>
                <a:cs typeface="Times New Roman" panose="02020603050405020304" pitchFamily="18" charset="0"/>
              </a:rPr>
              <a:t>2</a:t>
            </a:r>
            <a:r>
              <a:rPr lang="en-US" sz="1800" dirty="0">
                <a:solidFill>
                  <a:srgbClr val="000000"/>
                </a:solidFill>
                <a:latin typeface="Times New Roman" panose="02020603050405020304" pitchFamily="18" charset="0"/>
                <a:cs typeface="Times New Roman" panose="02020603050405020304" pitchFamily="18" charset="0"/>
              </a:rPr>
              <a:t> are triangle connected; </a:t>
            </a:r>
            <a:endParaRPr lang="en-US" sz="1800"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b="1" dirty="0" smtClean="0">
                <a:solidFill>
                  <a:srgbClr val="000000"/>
                </a:solidFill>
                <a:latin typeface="Times New Roman" panose="02020603050405020304" pitchFamily="18" charset="0"/>
                <a:cs typeface="Times New Roman" panose="02020603050405020304" pitchFamily="18" charset="0"/>
              </a:rPr>
              <a:t>Maximal </a:t>
            </a:r>
            <a:r>
              <a:rPr lang="en-US" sz="1800" b="1" dirty="0">
                <a:solidFill>
                  <a:srgbClr val="000000"/>
                </a:solidFill>
                <a:latin typeface="Times New Roman" panose="02020603050405020304" pitchFamily="18" charset="0"/>
                <a:cs typeface="Times New Roman" panose="02020603050405020304" pitchFamily="18" charset="0"/>
              </a:rPr>
              <a:t>Subgraph</a:t>
            </a:r>
            <a:r>
              <a:rPr lang="en-US" sz="1800" dirty="0">
                <a:solidFill>
                  <a:srgbClr val="000000"/>
                </a:solidFill>
                <a:latin typeface="Times New Roman" panose="02020603050405020304" pitchFamily="18" charset="0"/>
                <a:cs typeface="Times New Roman" panose="02020603050405020304" pitchFamily="18" charset="0"/>
              </a:rPr>
              <a:t>. H is the maximal subgraph of G satisfying Properties 1 and 2</a:t>
            </a:r>
            <a:endParaRPr sz="1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65" name="Google Shape;565;ga8a4491631_0_4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62</a:t>
            </a:fld>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a8a4491631_0_52"/>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K-Truss-Based Community Search</a:t>
            </a:r>
            <a:endParaRPr sz="3600" baseline="30000"/>
          </a:p>
        </p:txBody>
      </p:sp>
      <p:sp>
        <p:nvSpPr>
          <p:cNvPr id="571" name="Google Shape;571;ga8a4491631_0_52"/>
          <p:cNvSpPr txBox="1">
            <a:spLocks noGrp="1"/>
          </p:cNvSpPr>
          <p:nvPr>
            <p:ph type="body" idx="1"/>
          </p:nvPr>
        </p:nvSpPr>
        <p:spPr>
          <a:xfrm>
            <a:off x="837900" y="1287300"/>
            <a:ext cx="7618800" cy="2568900"/>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To tackle the problem of TTC search, </a:t>
            </a:r>
            <a:r>
              <a:rPr lang="en-US" sz="2000" dirty="0" smtClean="0">
                <a:solidFill>
                  <a:srgbClr val="000000"/>
                </a:solidFill>
                <a:latin typeface="Times New Roman" panose="02020603050405020304" pitchFamily="18" charset="0"/>
                <a:cs typeface="Times New Roman" panose="02020603050405020304" pitchFamily="18" charset="0"/>
              </a:rPr>
              <a:t>in [9] Huang et al. proposes an </a:t>
            </a:r>
            <a:r>
              <a:rPr lang="en-US" sz="2000" dirty="0">
                <a:solidFill>
                  <a:schemeClr val="accent6"/>
                </a:solidFill>
                <a:latin typeface="Times New Roman" panose="02020603050405020304" pitchFamily="18" charset="0"/>
                <a:cs typeface="Times New Roman" panose="02020603050405020304" pitchFamily="18" charset="0"/>
              </a:rPr>
              <a:t>online search </a:t>
            </a:r>
            <a:r>
              <a:rPr lang="en-US" sz="2000" dirty="0" smtClean="0">
                <a:solidFill>
                  <a:schemeClr val="accent6"/>
                </a:solidFill>
                <a:latin typeface="Times New Roman" panose="02020603050405020304" pitchFamily="18" charset="0"/>
                <a:cs typeface="Times New Roman" panose="02020603050405020304" pitchFamily="18" charset="0"/>
              </a:rPr>
              <a:t>algorithm</a:t>
            </a:r>
            <a:endParaRPr sz="2000" dirty="0">
              <a:solidFill>
                <a:schemeClr val="accent6"/>
              </a:solidFill>
              <a:latin typeface="Times New Roman" panose="02020603050405020304" pitchFamily="18" charset="0"/>
              <a:ea typeface="Times New Roman"/>
              <a:cs typeface="Times New Roman" panose="02020603050405020304" pitchFamily="18" charset="0"/>
              <a:sym typeface="Times New Roman"/>
            </a:endParaRPr>
          </a:p>
        </p:txBody>
      </p:sp>
      <p:sp>
        <p:nvSpPr>
          <p:cNvPr id="572" name="Google Shape;572;ga8a4491631_0_5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63</a:t>
            </a:fld>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a8a4491631_0_52"/>
          <p:cNvSpPr txBox="1">
            <a:spLocks noGrp="1"/>
          </p:cNvSpPr>
          <p:nvPr>
            <p:ph type="title"/>
          </p:nvPr>
        </p:nvSpPr>
        <p:spPr>
          <a:xfrm>
            <a:off x="800400" y="404402"/>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smtClean="0"/>
              <a:t>Online Search Algorithm</a:t>
            </a:r>
            <a:endParaRPr sz="3600" baseline="30000" dirty="0"/>
          </a:p>
        </p:txBody>
      </p:sp>
      <p:sp>
        <p:nvSpPr>
          <p:cNvPr id="571" name="Google Shape;571;ga8a4491631_0_52"/>
          <p:cNvSpPr txBox="1">
            <a:spLocks noGrp="1"/>
          </p:cNvSpPr>
          <p:nvPr>
            <p:ph type="body" idx="1"/>
          </p:nvPr>
        </p:nvSpPr>
        <p:spPr>
          <a:xfrm>
            <a:off x="837900" y="1026782"/>
            <a:ext cx="7618800" cy="3568164"/>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algorithm firstly applies the </a:t>
            </a:r>
            <a:r>
              <a:rPr lang="en-US" sz="2000" dirty="0">
                <a:solidFill>
                  <a:schemeClr val="accent6"/>
                </a:solidFill>
                <a:latin typeface="Times New Roman" panose="02020603050405020304" pitchFamily="18" charset="0"/>
                <a:cs typeface="Times New Roman" panose="02020603050405020304" pitchFamily="18" charset="0"/>
              </a:rPr>
              <a:t>truss </a:t>
            </a:r>
            <a:r>
              <a:rPr lang="en-US" sz="2000" dirty="0" smtClean="0">
                <a:solidFill>
                  <a:schemeClr val="accent6"/>
                </a:solidFill>
                <a:latin typeface="Times New Roman" panose="02020603050405020304" pitchFamily="18" charset="0"/>
                <a:cs typeface="Times New Roman" panose="02020603050405020304" pitchFamily="18" charset="0"/>
              </a:rPr>
              <a:t>decomposition </a:t>
            </a:r>
            <a:r>
              <a:rPr lang="en-US" sz="2000" dirty="0">
                <a:solidFill>
                  <a:srgbClr val="000000"/>
                </a:solidFill>
                <a:latin typeface="Times New Roman" panose="02020603050405020304" pitchFamily="18" charset="0"/>
                <a:cs typeface="Times New Roman" panose="02020603050405020304" pitchFamily="18" charset="0"/>
              </a:rPr>
              <a:t>on graph G to compute the trussness of all edges in </a:t>
            </a:r>
            <a:r>
              <a:rPr lang="en-US" sz="2000" dirty="0" smtClean="0">
                <a:solidFill>
                  <a:srgbClr val="000000"/>
                </a:solidFill>
                <a:latin typeface="Times New Roman" panose="02020603050405020304" pitchFamily="18" charset="0"/>
                <a:cs typeface="Times New Roman" panose="02020603050405020304" pitchFamily="18" charset="0"/>
              </a:rPr>
              <a:t>G</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By </a:t>
            </a:r>
            <a:r>
              <a:rPr lang="en-US" sz="2000" dirty="0">
                <a:solidFill>
                  <a:srgbClr val="000000"/>
                </a:solidFill>
                <a:latin typeface="Times New Roman" panose="02020603050405020304" pitchFamily="18" charset="0"/>
                <a:cs typeface="Times New Roman" panose="02020603050405020304" pitchFamily="18" charset="0"/>
              </a:rPr>
              <a:t>the community definition, it starts from the query vertex q and checks an incident edge of (q, v) ∈ E with trussness τ ((q, v)) ≥ k to search triangle-connected truss </a:t>
            </a:r>
            <a:r>
              <a:rPr lang="en-US" sz="2000" dirty="0" smtClean="0">
                <a:solidFill>
                  <a:srgbClr val="000000"/>
                </a:solidFill>
                <a:latin typeface="Times New Roman" panose="02020603050405020304" pitchFamily="18" charset="0"/>
                <a:cs typeface="Times New Roman" panose="02020603050405020304" pitchFamily="18" charset="0"/>
              </a:rPr>
              <a:t>communities</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It </a:t>
            </a:r>
            <a:r>
              <a:rPr lang="en-US" sz="2000" dirty="0">
                <a:solidFill>
                  <a:srgbClr val="000000"/>
                </a:solidFill>
                <a:latin typeface="Times New Roman" panose="02020603050405020304" pitchFamily="18" charset="0"/>
                <a:cs typeface="Times New Roman" panose="02020603050405020304" pitchFamily="18" charset="0"/>
              </a:rPr>
              <a:t>explores all edges that are triangle-connected to (q, v) and having trussness no less than k in a BFS </a:t>
            </a:r>
            <a:r>
              <a:rPr lang="en-US" sz="2000" dirty="0" smtClean="0">
                <a:solidFill>
                  <a:srgbClr val="000000"/>
                </a:solidFill>
                <a:latin typeface="Times New Roman" panose="02020603050405020304" pitchFamily="18" charset="0"/>
                <a:cs typeface="Times New Roman" panose="02020603050405020304" pitchFamily="18" charset="0"/>
              </a:rPr>
              <a:t>manner </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This </a:t>
            </a:r>
            <a:r>
              <a:rPr lang="en-US" sz="2000" dirty="0">
                <a:solidFill>
                  <a:srgbClr val="000000"/>
                </a:solidFill>
                <a:latin typeface="Times New Roman" panose="02020603050405020304" pitchFamily="18" charset="0"/>
                <a:cs typeface="Times New Roman" panose="02020603050405020304" pitchFamily="18" charset="0"/>
              </a:rPr>
              <a:t>process iterates until all incident edges of q have been </a:t>
            </a:r>
            <a:r>
              <a:rPr lang="en-US" sz="2000" dirty="0" smtClean="0">
                <a:solidFill>
                  <a:srgbClr val="000000"/>
                </a:solidFill>
                <a:latin typeface="Times New Roman" panose="02020603050405020304" pitchFamily="18" charset="0"/>
                <a:cs typeface="Times New Roman" panose="02020603050405020304" pitchFamily="18" charset="0"/>
              </a:rPr>
              <a:t>processed</a:t>
            </a:r>
          </a:p>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Finally</a:t>
            </a:r>
            <a:r>
              <a:rPr lang="en-US" sz="2000" dirty="0">
                <a:solidFill>
                  <a:srgbClr val="000000"/>
                </a:solidFill>
                <a:latin typeface="Times New Roman" panose="02020603050405020304" pitchFamily="18" charset="0"/>
                <a:cs typeface="Times New Roman" panose="02020603050405020304" pitchFamily="18" charset="0"/>
              </a:rPr>
              <a:t>, a set of k-truss communities containing q are </a:t>
            </a:r>
            <a:r>
              <a:rPr lang="en-US" sz="2000" dirty="0" smtClean="0">
                <a:solidFill>
                  <a:srgbClr val="000000"/>
                </a:solidFill>
                <a:latin typeface="Times New Roman" panose="02020603050405020304" pitchFamily="18" charset="0"/>
                <a:cs typeface="Times New Roman" panose="02020603050405020304" pitchFamily="18" charset="0"/>
              </a:rPr>
              <a:t>returned</a:t>
            </a:r>
            <a:endParaRPr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72" name="Google Shape;572;ga8a4491631_0_5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64</a:t>
            </a:fld>
            <a:endParaRPr/>
          </a:p>
        </p:txBody>
      </p:sp>
    </p:spTree>
    <p:extLst>
      <p:ext uri="{BB962C8B-B14F-4D97-AF65-F5344CB8AC3E}">
        <p14:creationId xmlns:p14="http://schemas.microsoft.com/office/powerpoint/2010/main" val="2928669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a73d474964_0_5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K-Clique-Based Community Search</a:t>
            </a:r>
            <a:endParaRPr sz="3600" baseline="30000"/>
          </a:p>
        </p:txBody>
      </p:sp>
      <p:sp>
        <p:nvSpPr>
          <p:cNvPr id="578" name="Google Shape;578;ga73d474964_0_55"/>
          <p:cNvSpPr txBox="1">
            <a:spLocks noGrp="1"/>
          </p:cNvSpPr>
          <p:nvPr>
            <p:ph type="body" idx="1"/>
          </p:nvPr>
        </p:nvSpPr>
        <p:spPr>
          <a:xfrm>
            <a:off x="856650" y="1379700"/>
            <a:ext cx="7581300" cy="2568900"/>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Uses </a:t>
            </a:r>
            <a:r>
              <a:rPr lang="en-US" sz="2000" dirty="0">
                <a:solidFill>
                  <a:schemeClr val="accent6"/>
                </a:solidFill>
                <a:latin typeface="Times New Roman" panose="02020603050405020304" pitchFamily="18" charset="0"/>
                <a:cs typeface="Times New Roman" panose="02020603050405020304" pitchFamily="18" charset="0"/>
              </a:rPr>
              <a:t>k-clique</a:t>
            </a:r>
            <a:r>
              <a:rPr lang="en-US" sz="2000" dirty="0">
                <a:solidFill>
                  <a:srgbClr val="000000"/>
                </a:solidFill>
                <a:latin typeface="Times New Roman" panose="02020603050405020304" pitchFamily="18" charset="0"/>
                <a:cs typeface="Times New Roman" panose="02020603050405020304" pitchFamily="18" charset="0"/>
              </a:rPr>
              <a:t> or its </a:t>
            </a:r>
            <a:r>
              <a:rPr lang="en-US" sz="2000" dirty="0" smtClean="0">
                <a:solidFill>
                  <a:srgbClr val="000000"/>
                </a:solidFill>
                <a:latin typeface="Times New Roman" panose="02020603050405020304" pitchFamily="18" charset="0"/>
                <a:cs typeface="Times New Roman" panose="02020603050405020304" pitchFamily="18" charset="0"/>
              </a:rPr>
              <a:t>variants </a:t>
            </a:r>
            <a:r>
              <a:rPr lang="en-US" sz="2000" dirty="0">
                <a:solidFill>
                  <a:srgbClr val="000000"/>
                </a:solidFill>
                <a:latin typeface="Times New Roman" panose="02020603050405020304" pitchFamily="18" charset="0"/>
                <a:cs typeface="Times New Roman" panose="02020603050405020304" pitchFamily="18" charset="0"/>
              </a:rPr>
              <a:t>to capture the structure </a:t>
            </a:r>
            <a:r>
              <a:rPr lang="en-US" sz="2000" dirty="0" smtClean="0">
                <a:solidFill>
                  <a:srgbClr val="000000"/>
                </a:solidFill>
                <a:latin typeface="Times New Roman" panose="02020603050405020304" pitchFamily="18" charset="0"/>
                <a:cs typeface="Times New Roman" panose="02020603050405020304" pitchFamily="18" charset="0"/>
              </a:rPr>
              <a:t>cohesiveness</a:t>
            </a:r>
          </a:p>
          <a:p>
            <a:pPr lvl="0"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In </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6</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Cui et al. showed that there are two shortcomings </a:t>
            </a:r>
            <a:r>
              <a:rPr lang="en-US" sz="2000" dirty="0" smtClean="0">
                <a:solidFill>
                  <a:srgbClr val="000000"/>
                </a:solidFill>
                <a:latin typeface="Times New Roman" panose="02020603050405020304" pitchFamily="18" charset="0"/>
                <a:cs typeface="Times New Roman" panose="02020603050405020304" pitchFamily="18" charset="0"/>
              </a:rPr>
              <a:t>for k-clique </a:t>
            </a:r>
            <a:r>
              <a:rPr lang="en-US" sz="2000" dirty="0">
                <a:solidFill>
                  <a:srgbClr val="000000"/>
                </a:solidFill>
                <a:latin typeface="Times New Roman" panose="02020603050405020304" pitchFamily="18" charset="0"/>
                <a:cs typeface="Times New Roman" panose="02020603050405020304" pitchFamily="18" charset="0"/>
              </a:rPr>
              <a:t>community model: </a:t>
            </a:r>
            <a:endParaRPr lang="en-US" sz="2000" dirty="0" smtClean="0">
              <a:solidFill>
                <a:srgbClr val="000000"/>
              </a:solidFill>
              <a:latin typeface="Times New Roman" panose="02020603050405020304" pitchFamily="18" charset="0"/>
              <a:cs typeface="Times New Roman" panose="02020603050405020304" pitchFamily="18" charset="0"/>
            </a:endParaRPr>
          </a:p>
          <a:p>
            <a:pPr lvl="1" indent="-355600">
              <a:lnSpc>
                <a:spcPct val="100000"/>
              </a:lnSpc>
              <a:spcBef>
                <a:spcPts val="600"/>
              </a:spcBef>
              <a:buClr>
                <a:srgbClr val="000000"/>
              </a:buClr>
              <a:buSzPts val="2000"/>
              <a:buFont typeface="+mj-lt"/>
              <a:buAutoNum type="arabicPeriod"/>
            </a:pPr>
            <a:r>
              <a:rPr lang="en-US" sz="1800" dirty="0" smtClean="0">
                <a:solidFill>
                  <a:srgbClr val="000000"/>
                </a:solidFill>
                <a:latin typeface="Times New Roman" panose="02020603050405020304" pitchFamily="18" charset="0"/>
                <a:cs typeface="Times New Roman" panose="02020603050405020304" pitchFamily="18" charset="0"/>
              </a:rPr>
              <a:t>there </a:t>
            </a:r>
            <a:r>
              <a:rPr lang="en-US" sz="1800" dirty="0">
                <a:solidFill>
                  <a:srgbClr val="000000"/>
                </a:solidFill>
                <a:latin typeface="Times New Roman" panose="02020603050405020304" pitchFamily="18" charset="0"/>
                <a:cs typeface="Times New Roman" panose="02020603050405020304" pitchFamily="18" charset="0"/>
              </a:rPr>
              <a:t>are </a:t>
            </a:r>
            <a:r>
              <a:rPr lang="en-US" sz="1800" dirty="0">
                <a:solidFill>
                  <a:srgbClr val="FF0000"/>
                </a:solidFill>
                <a:latin typeface="Times New Roman" panose="02020603050405020304" pitchFamily="18" charset="0"/>
                <a:cs typeface="Times New Roman" panose="02020603050405020304" pitchFamily="18" charset="0"/>
              </a:rPr>
              <a:t>overwhelming number of k-cliques</a:t>
            </a:r>
            <a:r>
              <a:rPr lang="en-US" sz="1800" dirty="0">
                <a:solidFill>
                  <a:srgbClr val="000000"/>
                </a:solidFill>
                <a:latin typeface="Times New Roman" panose="02020603050405020304" pitchFamily="18" charset="0"/>
                <a:cs typeface="Times New Roman" panose="02020603050405020304" pitchFamily="18" charset="0"/>
              </a:rPr>
              <a:t> communities in </a:t>
            </a:r>
            <a:r>
              <a:rPr lang="en-US" sz="1800" dirty="0" smtClean="0">
                <a:solidFill>
                  <a:srgbClr val="000000"/>
                </a:solidFill>
                <a:latin typeface="Times New Roman" panose="02020603050405020304" pitchFamily="18" charset="0"/>
                <a:cs typeface="Times New Roman" panose="02020603050405020304" pitchFamily="18" charset="0"/>
              </a:rPr>
              <a:t>real life </a:t>
            </a:r>
            <a:r>
              <a:rPr lang="en-US" sz="1800" dirty="0">
                <a:solidFill>
                  <a:srgbClr val="000000"/>
                </a:solidFill>
                <a:latin typeface="Times New Roman" panose="02020603050405020304" pitchFamily="18" charset="0"/>
                <a:cs typeface="Times New Roman" panose="02020603050405020304" pitchFamily="18" charset="0"/>
              </a:rPr>
              <a:t>graphs; and </a:t>
            </a:r>
            <a:endParaRPr lang="en-US" sz="1800" dirty="0" smtClean="0">
              <a:solidFill>
                <a:srgbClr val="000000"/>
              </a:solidFill>
              <a:latin typeface="Times New Roman" panose="02020603050405020304" pitchFamily="18" charset="0"/>
              <a:cs typeface="Times New Roman" panose="02020603050405020304" pitchFamily="18" charset="0"/>
            </a:endParaRPr>
          </a:p>
          <a:p>
            <a:pPr lvl="1" indent="-355600">
              <a:lnSpc>
                <a:spcPct val="100000"/>
              </a:lnSpc>
              <a:spcBef>
                <a:spcPts val="600"/>
              </a:spcBef>
              <a:buClr>
                <a:srgbClr val="000000"/>
              </a:buClr>
              <a:buSzPts val="2000"/>
              <a:buFont typeface="+mj-lt"/>
              <a:buAutoNum type="arabicPeriod"/>
            </a:pPr>
            <a:r>
              <a:rPr lang="en-US" sz="1800" dirty="0" smtClean="0">
                <a:solidFill>
                  <a:srgbClr val="000000"/>
                </a:solidFill>
                <a:latin typeface="Times New Roman" panose="02020603050405020304" pitchFamily="18" charset="0"/>
                <a:cs typeface="Times New Roman" panose="02020603050405020304" pitchFamily="18" charset="0"/>
              </a:rPr>
              <a:t>the </a:t>
            </a:r>
            <a:r>
              <a:rPr lang="en-US" sz="1800" dirty="0">
                <a:solidFill>
                  <a:srgbClr val="000000"/>
                </a:solidFill>
                <a:latin typeface="Times New Roman" panose="02020603050405020304" pitchFamily="18" charset="0"/>
                <a:cs typeface="Times New Roman" panose="02020603050405020304" pitchFamily="18" charset="0"/>
              </a:rPr>
              <a:t>k-clique constraint and the definition of adjacent (i.e., sharing k-1 common vertices) are </a:t>
            </a:r>
            <a:r>
              <a:rPr lang="en-US" sz="1800" dirty="0">
                <a:solidFill>
                  <a:srgbClr val="FF0000"/>
                </a:solidFill>
                <a:latin typeface="Times New Roman" panose="02020603050405020304" pitchFamily="18" charset="0"/>
                <a:cs typeface="Times New Roman" panose="02020603050405020304" pitchFamily="18" charset="0"/>
              </a:rPr>
              <a:t>not flexible</a:t>
            </a:r>
            <a:r>
              <a:rPr lang="en-US" sz="1800" dirty="0">
                <a:solidFill>
                  <a:srgbClr val="000000"/>
                </a:solidFill>
                <a:latin typeface="Times New Roman" panose="02020603050405020304" pitchFamily="18" charset="0"/>
                <a:cs typeface="Times New Roman" panose="02020603050405020304" pitchFamily="18" charset="0"/>
              </a:rPr>
              <a:t> in </a:t>
            </a:r>
            <a:r>
              <a:rPr lang="en-US" sz="1800" dirty="0" smtClean="0">
                <a:solidFill>
                  <a:srgbClr val="000000"/>
                </a:solidFill>
                <a:latin typeface="Times New Roman" panose="02020603050405020304" pitchFamily="18" charset="0"/>
                <a:cs typeface="Times New Roman" panose="02020603050405020304" pitchFamily="18" charset="0"/>
              </a:rPr>
              <a:t>practice</a:t>
            </a:r>
            <a:endParaRPr sz="1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79" name="Google Shape;579;ga73d474964_0_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65</a:t>
            </a:fld>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a73d474964_0_5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K-Clique-Based Community Search</a:t>
            </a:r>
            <a:endParaRPr sz="3600" baseline="30000"/>
          </a:p>
        </p:txBody>
      </p:sp>
      <p:sp>
        <p:nvSpPr>
          <p:cNvPr id="578" name="Google Shape;578;ga73d474964_0_55"/>
          <p:cNvSpPr txBox="1">
            <a:spLocks noGrp="1"/>
          </p:cNvSpPr>
          <p:nvPr>
            <p:ph type="body" idx="1"/>
          </p:nvPr>
        </p:nvSpPr>
        <p:spPr>
          <a:xfrm>
            <a:off x="856650" y="1379700"/>
            <a:ext cx="7581300" cy="2568900"/>
          </a:xfrm>
          <a:prstGeom prst="rect">
            <a:avLst/>
          </a:prstGeom>
          <a:noFill/>
          <a:ln>
            <a:noFill/>
          </a:ln>
        </p:spPr>
        <p:txBody>
          <a:bodyPr spcFirstLastPara="1" wrap="square" lIns="91425" tIns="91425" rIns="91425" bIns="91425" anchor="t" anchorCtr="0">
            <a:noAutofit/>
          </a:bodyPr>
          <a:lstStyle/>
          <a:p>
            <a:pPr lvl="0" indent="-355600">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To </a:t>
            </a:r>
            <a:r>
              <a:rPr lang="en-US" sz="1800" dirty="0">
                <a:solidFill>
                  <a:srgbClr val="000000"/>
                </a:solidFill>
                <a:latin typeface="Times New Roman" panose="02020603050405020304" pitchFamily="18" charset="0"/>
                <a:cs typeface="Times New Roman" panose="02020603050405020304" pitchFamily="18" charset="0"/>
              </a:rPr>
              <a:t>address these two shortcomings, they proposed an </a:t>
            </a:r>
            <a:r>
              <a:rPr lang="en-US" sz="1800" dirty="0">
                <a:solidFill>
                  <a:schemeClr val="accent6"/>
                </a:solidFill>
                <a:latin typeface="Times New Roman" panose="02020603050405020304" pitchFamily="18" charset="0"/>
                <a:cs typeface="Times New Roman" panose="02020603050405020304" pitchFamily="18" charset="0"/>
              </a:rPr>
              <a:t>online community search </a:t>
            </a:r>
            <a:r>
              <a:rPr lang="en-US" sz="1800" dirty="0">
                <a:solidFill>
                  <a:srgbClr val="000000"/>
                </a:solidFill>
                <a:latin typeface="Times New Roman" panose="02020603050405020304" pitchFamily="18" charset="0"/>
                <a:cs typeface="Times New Roman" panose="02020603050405020304" pitchFamily="18" charset="0"/>
              </a:rPr>
              <a:t>(OCS) </a:t>
            </a:r>
            <a:r>
              <a:rPr lang="en-US" sz="1800" dirty="0" smtClean="0">
                <a:solidFill>
                  <a:srgbClr val="000000"/>
                </a:solidFill>
                <a:latin typeface="Times New Roman" panose="02020603050405020304" pitchFamily="18" charset="0"/>
                <a:cs typeface="Times New Roman" panose="02020603050405020304" pitchFamily="18" charset="0"/>
              </a:rPr>
              <a:t>problem</a:t>
            </a:r>
          </a:p>
          <a:p>
            <a:pPr lvl="0" indent="-355600">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Instead </a:t>
            </a:r>
            <a:r>
              <a:rPr lang="en-US" sz="1800" dirty="0">
                <a:solidFill>
                  <a:srgbClr val="000000"/>
                </a:solidFill>
                <a:latin typeface="Times New Roman" panose="02020603050405020304" pitchFamily="18" charset="0"/>
                <a:cs typeface="Times New Roman" panose="02020603050405020304" pitchFamily="18" charset="0"/>
              </a:rPr>
              <a:t>of enumerating all communities, they focused on the search of the communities containing a given query vertex </a:t>
            </a:r>
            <a:r>
              <a:rPr lang="en-US" sz="1800" dirty="0" smtClean="0">
                <a:solidFill>
                  <a:srgbClr val="000000"/>
                </a:solidFill>
                <a:latin typeface="Times New Roman" panose="02020603050405020304" pitchFamily="18" charset="0"/>
                <a:cs typeface="Times New Roman" panose="02020603050405020304" pitchFamily="18" charset="0"/>
              </a:rPr>
              <a:t>q</a:t>
            </a:r>
          </a:p>
          <a:p>
            <a:pPr lvl="0" indent="-355600">
              <a:buClr>
                <a:srgbClr val="000000"/>
              </a:buClr>
              <a:buSzPts val="2000"/>
              <a:buFont typeface="Times New Roman"/>
              <a:buChar char="●"/>
            </a:pPr>
            <a:r>
              <a:rPr lang="en-US" sz="1800" dirty="0" smtClean="0">
                <a:solidFill>
                  <a:srgbClr val="000000"/>
                </a:solidFill>
                <a:latin typeface="Times New Roman" panose="02020603050405020304" pitchFamily="18" charset="0"/>
                <a:cs typeface="Times New Roman" panose="02020603050405020304" pitchFamily="18" charset="0"/>
              </a:rPr>
              <a:t>They </a:t>
            </a:r>
            <a:r>
              <a:rPr lang="en-US" sz="1800" dirty="0">
                <a:solidFill>
                  <a:srgbClr val="000000"/>
                </a:solidFill>
                <a:latin typeface="Times New Roman" panose="02020603050405020304" pitchFamily="18" charset="0"/>
                <a:cs typeface="Times New Roman" panose="02020603050405020304" pitchFamily="18" charset="0"/>
              </a:rPr>
              <a:t>relaxed the </a:t>
            </a:r>
            <a:r>
              <a:rPr lang="en-US" sz="1800" dirty="0" smtClean="0">
                <a:solidFill>
                  <a:srgbClr val="000000"/>
                </a:solidFill>
                <a:latin typeface="Times New Roman" panose="02020603050405020304" pitchFamily="18" charset="0"/>
                <a:cs typeface="Times New Roman" panose="02020603050405020304" pitchFamily="18" charset="0"/>
              </a:rPr>
              <a:t>k clique </a:t>
            </a:r>
            <a:r>
              <a:rPr lang="en-US" sz="1800" dirty="0">
                <a:solidFill>
                  <a:srgbClr val="000000"/>
                </a:solidFill>
                <a:latin typeface="Times New Roman" panose="02020603050405020304" pitchFamily="18" charset="0"/>
                <a:cs typeface="Times New Roman" panose="02020603050405020304" pitchFamily="18" charset="0"/>
              </a:rPr>
              <a:t>adjacent from k−1 common vertices to α vertices, namely </a:t>
            </a:r>
            <a:r>
              <a:rPr lang="en-US" sz="1800" dirty="0" smtClean="0">
                <a:solidFill>
                  <a:srgbClr val="000000"/>
                </a:solidFill>
                <a:latin typeface="Times New Roman" panose="02020603050405020304" pitchFamily="18" charset="0"/>
                <a:cs typeface="Times New Roman" panose="02020603050405020304" pitchFamily="18" charset="0"/>
              </a:rPr>
              <a:t>α-adjacency</a:t>
            </a:r>
          </a:p>
        </p:txBody>
      </p:sp>
      <p:sp>
        <p:nvSpPr>
          <p:cNvPr id="579" name="Google Shape;579;ga73d474964_0_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66</a:t>
            </a:fld>
            <a:endParaRPr/>
          </a:p>
        </p:txBody>
      </p:sp>
    </p:spTree>
    <p:extLst>
      <p:ext uri="{BB962C8B-B14F-4D97-AF65-F5344CB8AC3E}">
        <p14:creationId xmlns:p14="http://schemas.microsoft.com/office/powerpoint/2010/main" val="3839975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a73d474964_0_5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K-Clique-Based Community Search</a:t>
            </a:r>
            <a:endParaRPr sz="3600" baseline="30000"/>
          </a:p>
        </p:txBody>
      </p:sp>
      <p:sp>
        <p:nvSpPr>
          <p:cNvPr id="579" name="Google Shape;579;ga73d474964_0_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67</a:t>
            </a:fld>
            <a:endParaRPr/>
          </a:p>
        </p:txBody>
      </p:sp>
      <p:sp>
        <p:nvSpPr>
          <p:cNvPr id="5" name="Google Shape;585;ga73d474964_0_61"/>
          <p:cNvSpPr txBox="1">
            <a:spLocks/>
          </p:cNvSpPr>
          <p:nvPr/>
        </p:nvSpPr>
        <p:spPr>
          <a:xfrm>
            <a:off x="856650" y="1313150"/>
            <a:ext cx="7581300" cy="5217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They also relaxed k-clique model to </a:t>
            </a:r>
            <a:r>
              <a:rPr lang="en-US" sz="2000" dirty="0" smtClean="0">
                <a:solidFill>
                  <a:schemeClr val="accent6"/>
                </a:solidFill>
                <a:latin typeface="Times New Roman" panose="02020603050405020304" pitchFamily="18" charset="0"/>
                <a:cs typeface="Times New Roman" panose="02020603050405020304" pitchFamily="18" charset="0"/>
              </a:rPr>
              <a:t>γ-quasi-k-clique model</a:t>
            </a:r>
            <a:endParaRPr lang="en-US" sz="2000" dirty="0">
              <a:solidFill>
                <a:schemeClr val="accent6"/>
              </a:solidFill>
              <a:latin typeface="Times New Roman"/>
              <a:ea typeface="Times New Roman"/>
              <a:cs typeface="Times New Roman"/>
              <a:sym typeface="Times New Roman"/>
            </a:endParaRPr>
          </a:p>
        </p:txBody>
      </p:sp>
      <p:pic>
        <p:nvPicPr>
          <p:cNvPr id="6" name="Picture 5"/>
          <p:cNvPicPr>
            <a:picLocks noChangeAspect="1"/>
          </p:cNvPicPr>
          <p:nvPr/>
        </p:nvPicPr>
        <p:blipFill>
          <a:blip r:embed="rId3"/>
          <a:stretch>
            <a:fillRect/>
          </a:stretch>
        </p:blipFill>
        <p:spPr>
          <a:xfrm>
            <a:off x="1746504" y="1803178"/>
            <a:ext cx="5206365" cy="2072185"/>
          </a:xfrm>
          <a:prstGeom prst="rect">
            <a:avLst/>
          </a:prstGeom>
        </p:spPr>
      </p:pic>
      <p:sp>
        <p:nvSpPr>
          <p:cNvPr id="7" name="Google Shape;585;ga73d474964_0_61"/>
          <p:cNvSpPr txBox="1">
            <a:spLocks/>
          </p:cNvSpPr>
          <p:nvPr/>
        </p:nvSpPr>
        <p:spPr>
          <a:xfrm>
            <a:off x="856650" y="3876763"/>
            <a:ext cx="7581300" cy="863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By doing this, the k-clique components in the k-clique communities are relaxed to the γ-quasi-k-clique components</a:t>
            </a:r>
            <a:endParaRPr lang="en-US"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5033318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a73d474964_0_5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K-Clique-Based Community Search</a:t>
            </a:r>
            <a:endParaRPr sz="3600" baseline="30000"/>
          </a:p>
        </p:txBody>
      </p:sp>
      <p:sp>
        <p:nvSpPr>
          <p:cNvPr id="579" name="Google Shape;579;ga73d474964_0_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68</a:t>
            </a:fld>
            <a:endParaRPr/>
          </a:p>
        </p:txBody>
      </p:sp>
      <p:sp>
        <p:nvSpPr>
          <p:cNvPr id="5" name="Google Shape;585;ga73d474964_0_61"/>
          <p:cNvSpPr txBox="1">
            <a:spLocks/>
          </p:cNvSpPr>
          <p:nvPr/>
        </p:nvSpPr>
        <p:spPr>
          <a:xfrm>
            <a:off x="856650" y="1254700"/>
            <a:ext cx="7581300" cy="332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A </a:t>
            </a:r>
            <a:r>
              <a:rPr lang="en-US" sz="2000" i="1" dirty="0" smtClean="0">
                <a:solidFill>
                  <a:srgbClr val="000000"/>
                </a:solidFill>
                <a:latin typeface="Times New Roman" panose="02020603050405020304" pitchFamily="18" charset="0"/>
                <a:cs typeface="Times New Roman" panose="02020603050405020304" pitchFamily="18" charset="0"/>
              </a:rPr>
              <a:t>naive </a:t>
            </a:r>
            <a:r>
              <a:rPr lang="en-US" sz="2000" i="1" dirty="0">
                <a:solidFill>
                  <a:srgbClr val="000000"/>
                </a:solidFill>
                <a:latin typeface="Times New Roman" panose="02020603050405020304" pitchFamily="18" charset="0"/>
                <a:cs typeface="Times New Roman" panose="02020603050405020304" pitchFamily="18" charset="0"/>
              </a:rPr>
              <a:t>algorithm</a:t>
            </a:r>
            <a:r>
              <a:rPr lang="en-US" sz="2000" dirty="0">
                <a:solidFill>
                  <a:srgbClr val="000000"/>
                </a:solidFill>
                <a:latin typeface="Times New Roman" panose="02020603050405020304" pitchFamily="18" charset="0"/>
                <a:cs typeface="Times New Roman" panose="02020603050405020304" pitchFamily="18" charset="0"/>
              </a:rPr>
              <a:t> for exact solution is to enumerate all </a:t>
            </a:r>
            <a:r>
              <a:rPr lang="en-US" sz="2000" dirty="0" smtClean="0">
                <a:solidFill>
                  <a:srgbClr val="000000"/>
                </a:solidFill>
                <a:latin typeface="Times New Roman" panose="02020603050405020304" pitchFamily="18" charset="0"/>
                <a:cs typeface="Times New Roman" panose="02020603050405020304" pitchFamily="18" charset="0"/>
              </a:rPr>
              <a:t>γ quasi-k-cliques </a:t>
            </a:r>
            <a:r>
              <a:rPr lang="en-US" sz="2000" dirty="0">
                <a:solidFill>
                  <a:srgbClr val="000000"/>
                </a:solidFill>
                <a:latin typeface="Times New Roman" panose="02020603050405020304" pitchFamily="18" charset="0"/>
                <a:cs typeface="Times New Roman" panose="02020603050405020304" pitchFamily="18" charset="0"/>
              </a:rPr>
              <a:t>containing the query vertex q, and then compute the γ-quasi-k-clique components based on the </a:t>
            </a:r>
            <a:r>
              <a:rPr lang="en-US" sz="2000" dirty="0" smtClean="0">
                <a:solidFill>
                  <a:srgbClr val="000000"/>
                </a:solidFill>
                <a:latin typeface="Times New Roman" panose="02020603050405020304" pitchFamily="18" charset="0"/>
                <a:cs typeface="Times New Roman" panose="02020603050405020304" pitchFamily="18" charset="0"/>
              </a:rPr>
              <a:t>α-adjacency </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To </a:t>
            </a:r>
            <a:r>
              <a:rPr lang="en-US" sz="2000" dirty="0">
                <a:solidFill>
                  <a:srgbClr val="000000"/>
                </a:solidFill>
                <a:latin typeface="Times New Roman" panose="02020603050405020304" pitchFamily="18" charset="0"/>
                <a:cs typeface="Times New Roman" panose="02020603050405020304" pitchFamily="18" charset="0"/>
              </a:rPr>
              <a:t>avoid enumerating cliques belonging to none of the valid communities, a new computing framework is proposed to check the adjacency when a clique is </a:t>
            </a:r>
            <a:r>
              <a:rPr lang="en-US" sz="2000" dirty="0" smtClean="0">
                <a:solidFill>
                  <a:srgbClr val="000000"/>
                </a:solidFill>
                <a:latin typeface="Times New Roman" panose="02020603050405020304" pitchFamily="18" charset="0"/>
                <a:cs typeface="Times New Roman" panose="02020603050405020304" pitchFamily="18" charset="0"/>
              </a:rPr>
              <a:t>discovered</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By </a:t>
            </a:r>
            <a:r>
              <a:rPr lang="en-US" sz="2000" dirty="0">
                <a:solidFill>
                  <a:srgbClr val="000000"/>
                </a:solidFill>
                <a:latin typeface="Times New Roman" panose="02020603050405020304" pitchFamily="18" charset="0"/>
                <a:cs typeface="Times New Roman" panose="02020603050405020304" pitchFamily="18" charset="0"/>
              </a:rPr>
              <a:t>carefully maintaining the visit status of each clique, authors further optimize the searching </a:t>
            </a:r>
            <a:r>
              <a:rPr lang="en-US" sz="2000" dirty="0" smtClean="0">
                <a:solidFill>
                  <a:srgbClr val="000000"/>
                </a:solidFill>
                <a:latin typeface="Times New Roman" panose="02020603050405020304" pitchFamily="18" charset="0"/>
                <a:cs typeface="Times New Roman" panose="02020603050405020304" pitchFamily="18" charset="0"/>
              </a:rPr>
              <a:t>cost </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Authors </a:t>
            </a:r>
            <a:r>
              <a:rPr lang="en-US" sz="2000" dirty="0">
                <a:solidFill>
                  <a:srgbClr val="000000"/>
                </a:solidFill>
                <a:latin typeface="Times New Roman" panose="02020603050405020304" pitchFamily="18" charset="0"/>
                <a:cs typeface="Times New Roman" panose="02020603050405020304" pitchFamily="18" charset="0"/>
              </a:rPr>
              <a:t>also proposed an approximate </a:t>
            </a:r>
            <a:r>
              <a:rPr lang="en-US" sz="2000" dirty="0" smtClean="0">
                <a:solidFill>
                  <a:srgbClr val="000000"/>
                </a:solidFill>
                <a:latin typeface="Times New Roman" panose="02020603050405020304" pitchFamily="18" charset="0"/>
                <a:cs typeface="Times New Roman" panose="02020603050405020304" pitchFamily="18" charset="0"/>
              </a:rPr>
              <a:t>solution</a:t>
            </a:r>
            <a:endParaRPr lang="en-US"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279649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a73d474964_0_55"/>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K-Clique-Based Community Search</a:t>
            </a:r>
            <a:endParaRPr sz="3600" baseline="30000"/>
          </a:p>
        </p:txBody>
      </p:sp>
      <p:sp>
        <p:nvSpPr>
          <p:cNvPr id="579" name="Google Shape;579;ga73d474964_0_5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69</a:t>
            </a:fld>
            <a:endParaRPr/>
          </a:p>
        </p:txBody>
      </p:sp>
      <p:sp>
        <p:nvSpPr>
          <p:cNvPr id="5" name="Google Shape;585;ga73d474964_0_61"/>
          <p:cNvSpPr txBox="1">
            <a:spLocks/>
          </p:cNvSpPr>
          <p:nvPr/>
        </p:nvSpPr>
        <p:spPr>
          <a:xfrm>
            <a:off x="856650" y="1379700"/>
            <a:ext cx="7581300" cy="2881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To </a:t>
            </a:r>
            <a:r>
              <a:rPr lang="en-US" sz="2000" dirty="0">
                <a:solidFill>
                  <a:srgbClr val="000000"/>
                </a:solidFill>
                <a:latin typeface="Times New Roman" panose="02020603050405020304" pitchFamily="18" charset="0"/>
                <a:cs typeface="Times New Roman" panose="02020603050405020304" pitchFamily="18" charset="0"/>
              </a:rPr>
              <a:t>reduce the search space, the approximate algorithm only enumerates an unvisited clique which contains at least one new vertex not contained by any existing </a:t>
            </a:r>
            <a:r>
              <a:rPr lang="en-US" sz="2000" dirty="0" smtClean="0">
                <a:solidFill>
                  <a:srgbClr val="000000"/>
                </a:solidFill>
                <a:latin typeface="Times New Roman" panose="02020603050405020304" pitchFamily="18" charset="0"/>
                <a:cs typeface="Times New Roman" panose="02020603050405020304" pitchFamily="18" charset="0"/>
              </a:rPr>
              <a:t>community</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A </a:t>
            </a:r>
            <a:r>
              <a:rPr lang="en-US" sz="2000" dirty="0">
                <a:solidFill>
                  <a:srgbClr val="000000"/>
                </a:solidFill>
                <a:latin typeface="Times New Roman" panose="02020603050405020304" pitchFamily="18" charset="0"/>
                <a:cs typeface="Times New Roman" panose="02020603050405020304" pitchFamily="18" charset="0"/>
              </a:rPr>
              <a:t>heuristic is proposed to choose a vertex sequence such that the resulting clique sequence is short, leading to a good approximation solution</a:t>
            </a:r>
            <a:endParaRPr lang="en-US"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93224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a8a4491631_0_19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170" name="Google Shape;170;ga8a4491631_0_190"/>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Stanford Facebook Network</a:t>
            </a:r>
            <a:endParaRPr sz="3600"/>
          </a:p>
        </p:txBody>
      </p:sp>
      <p:pic>
        <p:nvPicPr>
          <p:cNvPr id="171" name="Google Shape;171;ga8a4491631_0_190"/>
          <p:cNvPicPr preferRelativeResize="0"/>
          <p:nvPr/>
        </p:nvPicPr>
        <p:blipFill>
          <a:blip r:embed="rId3">
            <a:alphaModFix/>
          </a:blip>
          <a:stretch>
            <a:fillRect/>
          </a:stretch>
        </p:blipFill>
        <p:spPr>
          <a:xfrm>
            <a:off x="1436925" y="1151783"/>
            <a:ext cx="5870376" cy="349676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K-ECC-Based Community Search</a:t>
            </a:r>
            <a:endParaRPr sz="3600" baseline="30000"/>
          </a:p>
        </p:txBody>
      </p:sp>
      <p:sp>
        <p:nvSpPr>
          <p:cNvPr id="585" name="Google Shape;585;ga73d474964_0_61"/>
          <p:cNvSpPr txBox="1">
            <a:spLocks noGrp="1"/>
          </p:cNvSpPr>
          <p:nvPr>
            <p:ph type="body" idx="1"/>
          </p:nvPr>
        </p:nvSpPr>
        <p:spPr>
          <a:xfrm>
            <a:off x="856650" y="1379700"/>
            <a:ext cx="7581300" cy="2671092"/>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Uses </a:t>
            </a:r>
            <a:r>
              <a:rPr lang="en-US" sz="2000" dirty="0" smtClean="0">
                <a:solidFill>
                  <a:srgbClr val="FF0000"/>
                </a:solidFill>
                <a:latin typeface="Times New Roman" panose="02020603050405020304" pitchFamily="18" charset="0"/>
                <a:cs typeface="Times New Roman" panose="02020603050405020304" pitchFamily="18" charset="0"/>
              </a:rPr>
              <a:t>k-ECC</a:t>
            </a:r>
            <a:r>
              <a:rPr lang="en-US" sz="2000" dirty="0" smtClean="0">
                <a:solidFill>
                  <a:srgbClr val="000000"/>
                </a:solidFill>
                <a:latin typeface="Times New Roman" panose="02020603050405020304" pitchFamily="18" charset="0"/>
                <a:cs typeface="Times New Roman" panose="02020603050405020304" pitchFamily="18" charset="0"/>
              </a:rPr>
              <a:t> as </a:t>
            </a:r>
            <a:r>
              <a:rPr lang="en-US" sz="2000" dirty="0">
                <a:solidFill>
                  <a:srgbClr val="000000"/>
                </a:solidFill>
                <a:latin typeface="Times New Roman" panose="02020603050405020304" pitchFamily="18" charset="0"/>
                <a:cs typeface="Times New Roman" panose="02020603050405020304" pitchFamily="18" charset="0"/>
              </a:rPr>
              <a:t>the community structure </a:t>
            </a:r>
            <a:r>
              <a:rPr lang="en-US" sz="2000" dirty="0" smtClean="0">
                <a:solidFill>
                  <a:srgbClr val="000000"/>
                </a:solidFill>
                <a:latin typeface="Times New Roman" panose="02020603050405020304" pitchFamily="18" charset="0"/>
                <a:cs typeface="Times New Roman" panose="02020603050405020304" pitchFamily="18" charset="0"/>
              </a:rPr>
              <a:t>cohesiveness</a:t>
            </a:r>
          </a:p>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Given a graph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 and a set </a:t>
            </a:r>
            <a:r>
              <a:rPr lang="en-US" sz="2000" i="1" dirty="0">
                <a:solidFill>
                  <a:srgbClr val="000000"/>
                </a:solidFill>
                <a:latin typeface="Times New Roman" panose="02020603050405020304" pitchFamily="18" charset="0"/>
                <a:cs typeface="Times New Roman" panose="02020603050405020304" pitchFamily="18" charset="0"/>
              </a:rPr>
              <a:t>Q</a:t>
            </a:r>
            <a:r>
              <a:rPr lang="en-US" sz="2000" dirty="0">
                <a:solidFill>
                  <a:srgbClr val="000000"/>
                </a:solidFill>
                <a:latin typeface="Times New Roman" panose="02020603050405020304" pitchFamily="18" charset="0"/>
                <a:cs typeface="Times New Roman" panose="02020603050405020304" pitchFamily="18" charset="0"/>
              </a:rPr>
              <a:t> of vertices, </a:t>
            </a:r>
            <a:r>
              <a:rPr lang="en-US" sz="2000" dirty="0" smtClean="0">
                <a:solidFill>
                  <a:srgbClr val="000000"/>
                </a:solidFill>
                <a:latin typeface="Times New Roman" panose="02020603050405020304" pitchFamily="18" charset="0"/>
                <a:cs typeface="Times New Roman" panose="02020603050405020304" pitchFamily="18" charset="0"/>
              </a:rPr>
              <a:t>the goals is </a:t>
            </a:r>
            <a:r>
              <a:rPr lang="en-US" sz="2000" dirty="0">
                <a:solidFill>
                  <a:srgbClr val="000000"/>
                </a:solidFill>
                <a:latin typeface="Times New Roman" panose="02020603050405020304" pitchFamily="18" charset="0"/>
                <a:cs typeface="Times New Roman" panose="02020603050405020304" pitchFamily="18" charset="0"/>
              </a:rPr>
              <a:t>to find a subgraph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 of </a:t>
            </a:r>
            <a:r>
              <a:rPr lang="en-US" sz="2000" i="1" dirty="0">
                <a:solidFill>
                  <a:srgbClr val="000000"/>
                </a:solidFill>
                <a:latin typeface="Times New Roman" panose="02020603050405020304" pitchFamily="18" charset="0"/>
                <a:cs typeface="Times New Roman" panose="02020603050405020304" pitchFamily="18" charset="0"/>
              </a:rPr>
              <a:t>G</a:t>
            </a:r>
            <a:r>
              <a:rPr lang="en-US" sz="2000" dirty="0">
                <a:solidFill>
                  <a:srgbClr val="000000"/>
                </a:solidFill>
                <a:latin typeface="Times New Roman" panose="02020603050405020304" pitchFamily="18" charset="0"/>
                <a:cs typeface="Times New Roman" panose="02020603050405020304" pitchFamily="18" charset="0"/>
              </a:rPr>
              <a:t>, which contains </a:t>
            </a:r>
            <a:r>
              <a:rPr lang="en-US" sz="2000" i="1" dirty="0">
                <a:solidFill>
                  <a:srgbClr val="000000"/>
                </a:solidFill>
                <a:latin typeface="Times New Roman" panose="02020603050405020304" pitchFamily="18" charset="0"/>
                <a:cs typeface="Times New Roman" panose="02020603050405020304" pitchFamily="18" charset="0"/>
              </a:rPr>
              <a:t>Q</a:t>
            </a:r>
            <a:r>
              <a:rPr lang="en-US" sz="2000" dirty="0">
                <a:solidFill>
                  <a:srgbClr val="000000"/>
                </a:solidFill>
                <a:latin typeface="Times New Roman" panose="02020603050405020304" pitchFamily="18" charset="0"/>
                <a:cs typeface="Times New Roman" panose="02020603050405020304" pitchFamily="18" charset="0"/>
              </a:rPr>
              <a:t> and has the maximum edge-connectivity, also called the </a:t>
            </a:r>
            <a:r>
              <a:rPr lang="en-US" sz="2000" dirty="0">
                <a:solidFill>
                  <a:srgbClr val="FF0000"/>
                </a:solidFill>
                <a:latin typeface="Times New Roman" panose="02020603050405020304" pitchFamily="18" charset="0"/>
                <a:cs typeface="Times New Roman" panose="02020603050405020304" pitchFamily="18" charset="0"/>
              </a:rPr>
              <a:t>Steiner Maximum-Connected Subgraph (SMCS</a:t>
            </a:r>
            <a:r>
              <a:rPr lang="en-US" sz="2000" b="1" i="1" dirty="0" smtClean="0">
                <a:solidFill>
                  <a:srgbClr val="FF0000"/>
                </a:solidFill>
                <a:latin typeface="Times New Roman" panose="02020603050405020304" pitchFamily="18" charset="0"/>
                <a:cs typeface="Times New Roman" panose="02020603050405020304" pitchFamily="18" charset="0"/>
              </a:rPr>
              <a:t>)</a:t>
            </a: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70</a:t>
            </a:fld>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K-ECC-Based Community Search</a:t>
            </a:r>
            <a:endParaRPr sz="3600" baseline="30000"/>
          </a:p>
        </p:txBody>
      </p:sp>
      <p:sp>
        <p:nvSpPr>
          <p:cNvPr id="585" name="Google Shape;585;ga73d474964_0_61"/>
          <p:cNvSpPr txBox="1">
            <a:spLocks noGrp="1"/>
          </p:cNvSpPr>
          <p:nvPr>
            <p:ph type="body" idx="1"/>
          </p:nvPr>
        </p:nvSpPr>
        <p:spPr>
          <a:xfrm>
            <a:off x="856650" y="1379700"/>
            <a:ext cx="7581300" cy="3228876"/>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In </a:t>
            </a:r>
            <a:r>
              <a:rPr lang="en-US" sz="2000" dirty="0" smtClean="0">
                <a:solidFill>
                  <a:srgbClr val="000000"/>
                </a:solidFill>
                <a:latin typeface="Times New Roman" panose="02020603050405020304" pitchFamily="18" charset="0"/>
                <a:cs typeface="Times New Roman" panose="02020603050405020304" pitchFamily="18" charset="0"/>
              </a:rPr>
              <a:t>[14], </a:t>
            </a:r>
            <a:r>
              <a:rPr lang="en-US" sz="2000" dirty="0">
                <a:solidFill>
                  <a:srgbClr val="000000"/>
                </a:solidFill>
                <a:latin typeface="Times New Roman" panose="02020603050405020304" pitchFamily="18" charset="0"/>
                <a:cs typeface="Times New Roman" panose="02020603050405020304" pitchFamily="18" charset="0"/>
              </a:rPr>
              <a:t>Chang et al. computed the maximum SMCS for a set of query vertices Q, which is defined as </a:t>
            </a:r>
            <a:r>
              <a:rPr lang="en-US" sz="2000" dirty="0" smtClean="0">
                <a:solidFill>
                  <a:srgbClr val="000000"/>
                </a:solidFill>
                <a:latin typeface="Times New Roman" panose="02020603050405020304" pitchFamily="18" charset="0"/>
                <a:cs typeface="Times New Roman" panose="02020603050405020304" pitchFamily="18" charset="0"/>
              </a:rPr>
              <a:t>follows:</a:t>
            </a:r>
          </a:p>
          <a:p>
            <a:pPr indent="-355600">
              <a:buClr>
                <a:srgbClr val="000000"/>
              </a:buClr>
              <a:buSzPts val="2000"/>
              <a:buFont typeface="Times New Roman"/>
              <a:buChar char="●"/>
            </a:pPr>
            <a:r>
              <a:rPr lang="en-US" sz="2000" dirty="0" smtClean="0">
                <a:solidFill>
                  <a:srgbClr val="FF0000"/>
                </a:solidFill>
                <a:latin typeface="Times New Roman" panose="02020603050405020304" pitchFamily="18" charset="0"/>
                <a:cs typeface="Times New Roman" panose="02020603050405020304" pitchFamily="18" charset="0"/>
              </a:rPr>
              <a:t>Problem Definition.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Given an undirected simple graph G(V, E), and a set of query vertices Q ⊆ V , return a subgraph H(V</a:t>
            </a:r>
            <a:r>
              <a:rPr lang="en-US" sz="2000" i="1" baseline="-25000" dirty="0">
                <a:solidFill>
                  <a:srgbClr val="000000"/>
                </a:solidFill>
                <a:latin typeface="Times New Roman" panose="02020603050405020304" pitchFamily="18" charset="0"/>
                <a:cs typeface="Times New Roman" panose="02020603050405020304" pitchFamily="18" charset="0"/>
              </a:rPr>
              <a:t>H</a:t>
            </a:r>
            <a:r>
              <a:rPr lang="en-US" sz="2000" i="1" dirty="0">
                <a:solidFill>
                  <a:srgbClr val="000000"/>
                </a:solidFill>
                <a:latin typeface="Times New Roman" panose="02020603050405020304" pitchFamily="18" charset="0"/>
                <a:cs typeface="Times New Roman" panose="02020603050405020304" pitchFamily="18" charset="0"/>
              </a:rPr>
              <a:t>, E</a:t>
            </a:r>
            <a:r>
              <a:rPr lang="en-US" sz="2000" i="1" baseline="-25000" dirty="0">
                <a:solidFill>
                  <a:srgbClr val="000000"/>
                </a:solidFill>
                <a:latin typeface="Times New Roman" panose="02020603050405020304" pitchFamily="18" charset="0"/>
                <a:cs typeface="Times New Roman" panose="02020603050405020304" pitchFamily="18" charset="0"/>
              </a:rPr>
              <a:t>H</a:t>
            </a:r>
            <a:r>
              <a:rPr lang="en-US" sz="2000" i="1" dirty="0">
                <a:solidFill>
                  <a:srgbClr val="000000"/>
                </a:solidFill>
                <a:latin typeface="Times New Roman" panose="02020603050405020304" pitchFamily="18" charset="0"/>
                <a:cs typeface="Times New Roman" panose="02020603050405020304" pitchFamily="18" charset="0"/>
              </a:rPr>
              <a:t>) of G, such that </a:t>
            </a:r>
            <a:endParaRPr lang="en-US" sz="2000" i="1"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i="1" dirty="0" smtClean="0">
                <a:solidFill>
                  <a:srgbClr val="000000"/>
                </a:solidFill>
                <a:latin typeface="Times New Roman" panose="02020603050405020304" pitchFamily="18" charset="0"/>
                <a:cs typeface="Times New Roman" panose="02020603050405020304" pitchFamily="18" charset="0"/>
              </a:rPr>
              <a:t>V</a:t>
            </a:r>
            <a:r>
              <a:rPr lang="en-US" sz="1800" i="1" baseline="-25000" dirty="0" smtClean="0">
                <a:solidFill>
                  <a:srgbClr val="000000"/>
                </a:solidFill>
                <a:latin typeface="Times New Roman" panose="02020603050405020304" pitchFamily="18" charset="0"/>
                <a:cs typeface="Times New Roman" panose="02020603050405020304" pitchFamily="18" charset="0"/>
              </a:rPr>
              <a:t>H</a:t>
            </a:r>
            <a:r>
              <a:rPr lang="en-US" sz="1800" i="1" dirty="0" smtClean="0">
                <a:solidFill>
                  <a:srgbClr val="000000"/>
                </a:solidFill>
                <a:latin typeface="Times New Roman" panose="02020603050405020304" pitchFamily="18" charset="0"/>
                <a:cs typeface="Times New Roman" panose="02020603050405020304" pitchFamily="18" charset="0"/>
              </a:rPr>
              <a:t> </a:t>
            </a:r>
            <a:r>
              <a:rPr lang="en-US" sz="1800" i="1" dirty="0" smtClean="0">
                <a:solidFill>
                  <a:srgbClr val="000000"/>
                </a:solidFill>
                <a:latin typeface="Times New Roman" panose="02020603050405020304" pitchFamily="18" charset="0"/>
                <a:cs typeface="Times New Roman" panose="02020603050405020304" pitchFamily="18" charset="0"/>
              </a:rPr>
              <a:t>contains </a:t>
            </a:r>
            <a:r>
              <a:rPr lang="en-US" sz="1800" i="1" dirty="0">
                <a:solidFill>
                  <a:srgbClr val="000000"/>
                </a:solidFill>
                <a:latin typeface="Times New Roman" panose="02020603050405020304" pitchFamily="18" charset="0"/>
                <a:cs typeface="Times New Roman" panose="02020603050405020304" pitchFamily="18" charset="0"/>
              </a:rPr>
              <a:t>Q; </a:t>
            </a:r>
            <a:endParaRPr lang="en-US" sz="1800" i="1"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i="1" dirty="0" smtClean="0">
                <a:solidFill>
                  <a:srgbClr val="000000"/>
                </a:solidFill>
                <a:latin typeface="Times New Roman" panose="02020603050405020304" pitchFamily="18" charset="0"/>
                <a:cs typeface="Times New Roman" panose="02020603050405020304" pitchFamily="18" charset="0"/>
              </a:rPr>
              <a:t>Connectivity, λ(H), </a:t>
            </a:r>
            <a:r>
              <a:rPr lang="en-US" sz="1800" i="1" dirty="0">
                <a:solidFill>
                  <a:srgbClr val="000000"/>
                </a:solidFill>
                <a:latin typeface="Times New Roman" panose="02020603050405020304" pitchFamily="18" charset="0"/>
                <a:cs typeface="Times New Roman" panose="02020603050405020304" pitchFamily="18" charset="0"/>
              </a:rPr>
              <a:t>is maximized; </a:t>
            </a:r>
            <a:endParaRPr lang="en-US" sz="1800" i="1" dirty="0" smtClean="0">
              <a:solidFill>
                <a:srgbClr val="000000"/>
              </a:solidFill>
              <a:latin typeface="Times New Roman" panose="02020603050405020304" pitchFamily="18" charset="0"/>
              <a:cs typeface="Times New Roman" panose="02020603050405020304" pitchFamily="18" charset="0"/>
            </a:endParaRPr>
          </a:p>
          <a:p>
            <a:pPr lvl="1" indent="-355600">
              <a:spcBef>
                <a:spcPts val="0"/>
              </a:spcBef>
              <a:buClr>
                <a:srgbClr val="000000"/>
              </a:buClr>
              <a:buSzPts val="2000"/>
              <a:buFont typeface="+mj-lt"/>
              <a:buAutoNum type="arabicPeriod"/>
            </a:pPr>
            <a:r>
              <a:rPr lang="en-US" sz="1800" i="1" dirty="0" smtClean="0">
                <a:solidFill>
                  <a:srgbClr val="000000"/>
                </a:solidFill>
                <a:latin typeface="Times New Roman" panose="02020603050405020304" pitchFamily="18" charset="0"/>
                <a:cs typeface="Times New Roman" panose="02020603050405020304" pitchFamily="18" charset="0"/>
              </a:rPr>
              <a:t>There </a:t>
            </a:r>
            <a:r>
              <a:rPr lang="en-US" sz="1800" i="1" dirty="0">
                <a:solidFill>
                  <a:srgbClr val="000000"/>
                </a:solidFill>
                <a:latin typeface="Times New Roman" panose="02020603050405020304" pitchFamily="18" charset="0"/>
                <a:cs typeface="Times New Roman" panose="02020603050405020304" pitchFamily="18" charset="0"/>
              </a:rPr>
              <a:t>exists no other subgraph H</a:t>
            </a:r>
            <a:r>
              <a:rPr lang="en-US" sz="1800" i="1" baseline="-25000" dirty="0">
                <a:solidFill>
                  <a:srgbClr val="000000"/>
                </a:solidFill>
                <a:latin typeface="Times New Roman" panose="02020603050405020304" pitchFamily="18" charset="0"/>
                <a:cs typeface="Times New Roman" panose="02020603050405020304" pitchFamily="18" charset="0"/>
              </a:rPr>
              <a:t>0</a:t>
            </a:r>
            <a:r>
              <a:rPr lang="en-US" sz="1800" i="1" dirty="0">
                <a:solidFill>
                  <a:srgbClr val="000000"/>
                </a:solidFill>
                <a:latin typeface="Times New Roman" panose="02020603050405020304" pitchFamily="18" charset="0"/>
                <a:cs typeface="Times New Roman" panose="02020603050405020304" pitchFamily="18" charset="0"/>
              </a:rPr>
              <a:t> satisfying the above properties, such that H ⊂ </a:t>
            </a:r>
            <a:r>
              <a:rPr lang="en-US" sz="1800" i="1" dirty="0" smtClean="0">
                <a:solidFill>
                  <a:srgbClr val="000000"/>
                </a:solidFill>
                <a:latin typeface="Times New Roman" panose="02020603050405020304" pitchFamily="18" charset="0"/>
                <a:cs typeface="Times New Roman" panose="02020603050405020304" pitchFamily="18" charset="0"/>
              </a:rPr>
              <a:t>H’</a:t>
            </a:r>
            <a:endParaRPr sz="1800" i="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71</a:t>
            </a:fld>
            <a:endParaRPr/>
          </a:p>
        </p:txBody>
      </p:sp>
    </p:spTree>
    <p:extLst>
      <p:ext uri="{BB962C8B-B14F-4D97-AF65-F5344CB8AC3E}">
        <p14:creationId xmlns:p14="http://schemas.microsoft.com/office/powerpoint/2010/main" val="3782512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K-ECC-Based Community Search</a:t>
            </a:r>
            <a:endParaRPr sz="3600" baseline="30000" dirty="0"/>
          </a:p>
        </p:txBody>
      </p:sp>
      <p:sp>
        <p:nvSpPr>
          <p:cNvPr id="585" name="Google Shape;585;ga73d474964_0_61"/>
          <p:cNvSpPr txBox="1">
            <a:spLocks noGrp="1"/>
          </p:cNvSpPr>
          <p:nvPr>
            <p:ph type="body" idx="1"/>
          </p:nvPr>
        </p:nvSpPr>
        <p:spPr>
          <a:xfrm>
            <a:off x="856650" y="1196820"/>
            <a:ext cx="7581300" cy="1898291"/>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For example</a:t>
            </a:r>
            <a:r>
              <a:rPr lang="en-US" sz="2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in the graph below. Let </a:t>
            </a:r>
            <a:r>
              <a:rPr lang="en-US" sz="2000"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Q</a:t>
            </a:r>
            <a:r>
              <a:rPr lang="en-US" sz="2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 {</a:t>
            </a:r>
            <a:r>
              <a:rPr lang="en-US" sz="2000"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v</a:t>
            </a:r>
            <a:r>
              <a:rPr lang="en-US" sz="2000" i="1" baseline="-25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a:t>
            </a:r>
            <a:r>
              <a:rPr lang="en-US" sz="2000"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v</a:t>
            </a:r>
            <a:r>
              <a:rPr lang="en-US" sz="2000" i="1" baseline="-25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4</a:t>
            </a:r>
            <a:r>
              <a:rPr lang="en-US" sz="2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then the query will return the subgraph </a:t>
            </a:r>
            <a:r>
              <a:rPr lang="en-US" sz="2000"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g</a:t>
            </a:r>
            <a:r>
              <a:rPr lang="en-US" sz="2000" i="1" baseline="-25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1</a:t>
            </a:r>
            <a:r>
              <a:rPr lang="en-US" sz="200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and its connectivity is </a:t>
            </a:r>
            <a:r>
              <a:rPr lang="en-US" sz="2000" i="1" dirty="0" smtClean="0">
                <a:solidFill>
                  <a:srgbClr val="000000"/>
                </a:solidFill>
                <a:latin typeface="Times New Roman" panose="02020603050405020304" pitchFamily="18" charset="0"/>
                <a:cs typeface="Times New Roman" panose="02020603050405020304" pitchFamily="18" charset="0"/>
              </a:rPr>
              <a:t>λ(g</a:t>
            </a:r>
            <a:r>
              <a:rPr lang="en-US" sz="2000" i="1" baseline="-25000" dirty="0" smtClean="0">
                <a:solidFill>
                  <a:srgbClr val="000000"/>
                </a:solidFill>
                <a:latin typeface="Times New Roman" panose="02020603050405020304" pitchFamily="18" charset="0"/>
                <a:cs typeface="Times New Roman" panose="02020603050405020304" pitchFamily="18" charset="0"/>
              </a:rPr>
              <a:t>1</a:t>
            </a:r>
            <a:r>
              <a:rPr lang="en-US" sz="2000" i="1" dirty="0" smtClean="0">
                <a:solidFill>
                  <a:srgbClr val="000000"/>
                </a:solidFill>
                <a:latin typeface="Times New Roman" panose="02020603050405020304" pitchFamily="18" charset="0"/>
                <a:cs typeface="Times New Roman" panose="02020603050405020304" pitchFamily="18" charset="0"/>
              </a:rPr>
              <a:t>) = 4</a:t>
            </a:r>
            <a:endParaRPr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72</a:t>
            </a:fld>
            <a:endParaRPr/>
          </a:p>
        </p:txBody>
      </p:sp>
      <p:pic>
        <p:nvPicPr>
          <p:cNvPr id="5" name="Picture 4"/>
          <p:cNvPicPr>
            <a:picLocks noChangeAspect="1"/>
          </p:cNvPicPr>
          <p:nvPr/>
        </p:nvPicPr>
        <p:blipFill>
          <a:blip r:embed="rId3"/>
          <a:stretch>
            <a:fillRect/>
          </a:stretch>
        </p:blipFill>
        <p:spPr>
          <a:xfrm>
            <a:off x="1616896" y="2438072"/>
            <a:ext cx="5545956" cy="2097781"/>
          </a:xfrm>
          <a:prstGeom prst="rect">
            <a:avLst/>
          </a:prstGeom>
        </p:spPr>
      </p:pic>
    </p:spTree>
    <p:extLst>
      <p:ext uri="{BB962C8B-B14F-4D97-AF65-F5344CB8AC3E}">
        <p14:creationId xmlns:p14="http://schemas.microsoft.com/office/powerpoint/2010/main" val="18742056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K-ECC-Based Community Search</a:t>
            </a:r>
            <a:endParaRPr sz="3600" baseline="30000"/>
          </a:p>
        </p:txBody>
      </p:sp>
      <p:sp>
        <p:nvSpPr>
          <p:cNvPr id="585" name="Google Shape;585;ga73d474964_0_61"/>
          <p:cNvSpPr txBox="1">
            <a:spLocks noGrp="1"/>
          </p:cNvSpPr>
          <p:nvPr>
            <p:ph type="body" idx="1"/>
          </p:nvPr>
        </p:nvSpPr>
        <p:spPr>
          <a:xfrm>
            <a:off x="819150" y="1193197"/>
            <a:ext cx="7581300" cy="2021868"/>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To improve the query efficiency, Chang et al</a:t>
            </a:r>
            <a:r>
              <a:rPr lang="en-US" sz="2000" dirty="0" smtClean="0">
                <a:solidFill>
                  <a:srgbClr val="000000"/>
                </a:solidFill>
                <a:latin typeface="Times New Roman" panose="02020603050405020304" pitchFamily="18" charset="0"/>
                <a:cs typeface="Times New Roman" panose="02020603050405020304" pitchFamily="18" charset="0"/>
              </a:rPr>
              <a:t>. [14] </a:t>
            </a:r>
            <a:r>
              <a:rPr lang="en-US" sz="2000" dirty="0">
                <a:solidFill>
                  <a:srgbClr val="000000"/>
                </a:solidFill>
                <a:latin typeface="Times New Roman" panose="02020603050405020304" pitchFamily="18" charset="0"/>
                <a:cs typeface="Times New Roman" panose="02020603050405020304" pitchFamily="18" charset="0"/>
              </a:rPr>
              <a:t>proposed a novel compact index structure, which allows the query can be answered in optimal time cost, i.e., the time cost is linear to the size of </a:t>
            </a:r>
            <a:r>
              <a:rPr lang="en-US" sz="2000" i="1" dirty="0" smtClean="0">
                <a:solidFill>
                  <a:srgbClr val="000000"/>
                </a:solidFill>
                <a:latin typeface="Times New Roman" panose="02020603050405020304" pitchFamily="18" charset="0"/>
                <a:cs typeface="Times New Roman" panose="02020603050405020304" pitchFamily="18" charset="0"/>
              </a:rPr>
              <a:t>H</a:t>
            </a:r>
            <a:endParaRPr lang="en-US" sz="2000" i="1" dirty="0">
              <a:solidFill>
                <a:srgbClr val="000000"/>
              </a:solidFill>
              <a:latin typeface="Times New Roman" panose="02020603050405020304" pitchFamily="18" charset="0"/>
              <a:cs typeface="Times New Roman" panose="02020603050405020304" pitchFamily="18" charset="0"/>
            </a:endParaRPr>
          </a:p>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The index is built based on a key observation that for any pair of vertices </a:t>
            </a:r>
            <a:r>
              <a:rPr lang="en-US" sz="2000" i="1" dirty="0">
                <a:solidFill>
                  <a:srgbClr val="000000"/>
                </a:solidFill>
                <a:latin typeface="Times New Roman" panose="02020603050405020304" pitchFamily="18" charset="0"/>
                <a:cs typeface="Times New Roman" panose="02020603050405020304" pitchFamily="18" charset="0"/>
              </a:rPr>
              <a:t>u</a:t>
            </a:r>
            <a:r>
              <a:rPr lang="en-US" sz="2000" dirty="0">
                <a:solidFill>
                  <a:srgbClr val="000000"/>
                </a:solidFill>
                <a:latin typeface="Times New Roman" panose="02020603050405020304" pitchFamily="18" charset="0"/>
                <a:cs typeface="Times New Roman" panose="02020603050405020304" pitchFamily="18" charset="0"/>
              </a:rPr>
              <a:t> and </a:t>
            </a:r>
            <a:r>
              <a:rPr lang="en-US" sz="2000" i="1" dirty="0">
                <a:solidFill>
                  <a:srgbClr val="000000"/>
                </a:solidFill>
                <a:latin typeface="Times New Roman" panose="02020603050405020304" pitchFamily="18" charset="0"/>
                <a:cs typeface="Times New Roman" panose="02020603050405020304" pitchFamily="18" charset="0"/>
              </a:rPr>
              <a:t>v</a:t>
            </a:r>
            <a:r>
              <a:rPr lang="en-US" sz="2000" dirty="0">
                <a:solidFill>
                  <a:srgbClr val="000000"/>
                </a:solidFill>
                <a:latin typeface="Times New Roman" panose="02020603050405020304" pitchFamily="18" charset="0"/>
                <a:cs typeface="Times New Roman" panose="02020603050405020304" pitchFamily="18" charset="0"/>
              </a:rPr>
              <a:t> in </a:t>
            </a:r>
            <a:r>
              <a:rPr lang="en-US" sz="2000" i="1" dirty="0">
                <a:solidFill>
                  <a:srgbClr val="000000"/>
                </a:solidFill>
                <a:latin typeface="Times New Roman" panose="02020603050405020304" pitchFamily="18" charset="0"/>
                <a:cs typeface="Times New Roman" panose="02020603050405020304" pitchFamily="18" charset="0"/>
              </a:rPr>
              <a:t>H</a:t>
            </a:r>
            <a:r>
              <a:rPr lang="en-US" sz="2000" dirty="0">
                <a:solidFill>
                  <a:srgbClr val="000000"/>
                </a:solidFill>
                <a:latin typeface="Times New Roman" panose="02020603050405020304" pitchFamily="18" charset="0"/>
                <a:cs typeface="Times New Roman" panose="02020603050405020304" pitchFamily="18" charset="0"/>
              </a:rPr>
              <a:t>, their connectivity </a:t>
            </a:r>
            <a:r>
              <a:rPr lang="en-US" sz="2000" i="1" dirty="0">
                <a:solidFill>
                  <a:srgbClr val="000000"/>
                </a:solidFill>
                <a:latin typeface="Times New Roman" panose="02020603050405020304" pitchFamily="18" charset="0"/>
                <a:cs typeface="Times New Roman" panose="02020603050405020304" pitchFamily="18" charset="0"/>
              </a:rPr>
              <a:t>λ(u, v)</a:t>
            </a:r>
            <a:r>
              <a:rPr lang="en-US" sz="2000" dirty="0">
                <a:solidFill>
                  <a:srgbClr val="000000"/>
                </a:solidFill>
                <a:latin typeface="Times New Roman" panose="02020603050405020304" pitchFamily="18" charset="0"/>
                <a:cs typeface="Times New Roman" panose="02020603050405020304" pitchFamily="18" charset="0"/>
              </a:rPr>
              <a:t> is at least </a:t>
            </a:r>
            <a:r>
              <a:rPr lang="en-US" sz="2000" i="1" dirty="0">
                <a:solidFill>
                  <a:srgbClr val="000000"/>
                </a:solidFill>
                <a:latin typeface="Times New Roman" panose="02020603050405020304" pitchFamily="18" charset="0"/>
                <a:cs typeface="Times New Roman" panose="02020603050405020304" pitchFamily="18" charset="0"/>
              </a:rPr>
              <a:t>λ(H</a:t>
            </a:r>
            <a:r>
              <a:rPr lang="en-US" sz="2000" i="1" dirty="0" smtClean="0">
                <a:solidFill>
                  <a:srgbClr val="000000"/>
                </a:solidFill>
                <a:latin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cs typeface="Times New Roman" panose="02020603050405020304" pitchFamily="18" charset="0"/>
              </a:rPr>
              <a:t> </a:t>
            </a:r>
          </a:p>
          <a:p>
            <a:pPr indent="-355600">
              <a:buClr>
                <a:srgbClr val="000000"/>
              </a:buClr>
              <a:buSzPts val="2000"/>
              <a:buFont typeface="Times New Roman"/>
              <a:buChar char="●"/>
            </a:pPr>
            <a:endParaRPr lang="en-US" sz="2000" dirty="0">
              <a:solidFill>
                <a:srgbClr val="000000"/>
              </a:solidFill>
              <a:latin typeface="Times New Roman" panose="02020603050405020304" pitchFamily="18" charset="0"/>
              <a:cs typeface="Times New Roman" panose="02020603050405020304" pitchFamily="18" charset="0"/>
            </a:endParaRPr>
          </a:p>
          <a:p>
            <a:pPr indent="-355600">
              <a:buClr>
                <a:srgbClr val="000000"/>
              </a:buClr>
              <a:buSzPts val="2000"/>
              <a:buFont typeface="Times New Roman"/>
              <a:buChar char="●"/>
            </a:pPr>
            <a:endParaRPr sz="2000" dirty="0">
              <a:solidFill>
                <a:srgbClr val="000000"/>
              </a:solidFill>
              <a:latin typeface="Times New Roman"/>
              <a:ea typeface="Times New Roman"/>
              <a:cs typeface="Times New Roman"/>
              <a:sym typeface="Times New Roman"/>
            </a:endParaRP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73</a:t>
            </a:fld>
            <a:endParaRPr/>
          </a:p>
        </p:txBody>
      </p:sp>
      <p:pic>
        <p:nvPicPr>
          <p:cNvPr id="2" name="Picture 1"/>
          <p:cNvPicPr>
            <a:picLocks noChangeAspect="1"/>
          </p:cNvPicPr>
          <p:nvPr/>
        </p:nvPicPr>
        <p:blipFill>
          <a:blip r:embed="rId3"/>
          <a:stretch>
            <a:fillRect/>
          </a:stretch>
        </p:blipFill>
        <p:spPr>
          <a:xfrm>
            <a:off x="2185416" y="3095111"/>
            <a:ext cx="4675684" cy="1768597"/>
          </a:xfrm>
          <a:prstGeom prst="rect">
            <a:avLst/>
          </a:prstGeom>
        </p:spPr>
      </p:pic>
    </p:spTree>
    <p:extLst>
      <p:ext uri="{BB962C8B-B14F-4D97-AF65-F5344CB8AC3E}">
        <p14:creationId xmlns:p14="http://schemas.microsoft.com/office/powerpoint/2010/main" val="7439776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404568"/>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K-ECC-Based Community Search</a:t>
            </a:r>
            <a:endParaRPr sz="3600" baseline="30000" dirty="0"/>
          </a:p>
        </p:txBody>
      </p:sp>
      <p:sp>
        <p:nvSpPr>
          <p:cNvPr id="585" name="Google Shape;585;ga73d474964_0_61"/>
          <p:cNvSpPr txBox="1">
            <a:spLocks noGrp="1"/>
          </p:cNvSpPr>
          <p:nvPr>
            <p:ph type="body" idx="1"/>
          </p:nvPr>
        </p:nvSpPr>
        <p:spPr>
          <a:xfrm>
            <a:off x="819150" y="1087092"/>
            <a:ext cx="7581300" cy="3612924"/>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To preserve all the connectivity information of G, Chang et al. developed the concept of </a:t>
            </a:r>
            <a:r>
              <a:rPr lang="en-US" sz="2000" dirty="0" smtClean="0">
                <a:solidFill>
                  <a:schemeClr val="accent6"/>
                </a:solidFill>
                <a:latin typeface="Times New Roman" panose="02020603050405020304" pitchFamily="18" charset="0"/>
                <a:cs typeface="Times New Roman" panose="02020603050405020304" pitchFamily="18" charset="0"/>
              </a:rPr>
              <a:t>connectivity graph </a:t>
            </a:r>
            <a:r>
              <a:rPr lang="en-US" sz="2000" i="1" dirty="0" smtClean="0">
                <a:solidFill>
                  <a:srgbClr val="000000"/>
                </a:solidFill>
                <a:latin typeface="Times New Roman" panose="02020603050405020304" pitchFamily="18" charset="0"/>
                <a:cs typeface="Times New Roman" panose="02020603050405020304" pitchFamily="18" charset="0"/>
              </a:rPr>
              <a:t>G</a:t>
            </a:r>
            <a:r>
              <a:rPr lang="en-US" sz="2000" i="1" baseline="-25000" dirty="0" smtClean="0">
                <a:solidFill>
                  <a:srgbClr val="000000"/>
                </a:solidFill>
                <a:latin typeface="Times New Roman" panose="02020603050405020304" pitchFamily="18" charset="0"/>
                <a:cs typeface="Times New Roman" panose="02020603050405020304" pitchFamily="18" charset="0"/>
              </a:rPr>
              <a:t>c</a:t>
            </a:r>
            <a:r>
              <a:rPr lang="en-US" sz="2000" dirty="0" smtClean="0">
                <a:solidFill>
                  <a:srgbClr val="000000"/>
                </a:solidFill>
                <a:latin typeface="Times New Roman" panose="02020603050405020304" pitchFamily="18" charset="0"/>
                <a:cs typeface="Times New Roman" panose="02020603050405020304" pitchFamily="18" charset="0"/>
              </a:rPr>
              <a:t> for the graph G, which has the same sets of vertices and edges with G, and for each edge </a:t>
            </a:r>
            <a:r>
              <a:rPr lang="en-US" sz="2000" i="1" dirty="0" smtClean="0">
                <a:solidFill>
                  <a:srgbClr val="000000"/>
                </a:solidFill>
                <a:latin typeface="Times New Roman" panose="02020603050405020304" pitchFamily="18" charset="0"/>
                <a:cs typeface="Times New Roman" panose="02020603050405020304" pitchFamily="18" charset="0"/>
              </a:rPr>
              <a:t>(u, v) ∈ G</a:t>
            </a:r>
            <a:r>
              <a:rPr lang="en-US" sz="2000" i="1" baseline="-25000" dirty="0" smtClean="0">
                <a:solidFill>
                  <a:srgbClr val="000000"/>
                </a:solidFill>
                <a:latin typeface="Times New Roman" panose="02020603050405020304" pitchFamily="18" charset="0"/>
                <a:cs typeface="Times New Roman" panose="02020603050405020304" pitchFamily="18" charset="0"/>
              </a:rPr>
              <a:t>c</a:t>
            </a:r>
            <a:r>
              <a:rPr lang="en-US" sz="2000" dirty="0" smtClean="0">
                <a:solidFill>
                  <a:srgbClr val="000000"/>
                </a:solidFill>
                <a:latin typeface="Times New Roman" panose="02020603050405020304" pitchFamily="18" charset="0"/>
                <a:cs typeface="Times New Roman" panose="02020603050405020304" pitchFamily="18" charset="0"/>
              </a:rPr>
              <a:t>, it is associated with a connectivity value denoting the edge connectivity between vertices u and v in G</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Then</a:t>
            </a:r>
            <a:r>
              <a:rPr lang="en-US" sz="2000" dirty="0">
                <a:solidFill>
                  <a:srgbClr val="000000"/>
                </a:solidFill>
                <a:latin typeface="Times New Roman" panose="02020603050405020304" pitchFamily="18" charset="0"/>
                <a:cs typeface="Times New Roman" panose="02020603050405020304" pitchFamily="18" charset="0"/>
              </a:rPr>
              <a:t>, the maximum spanning tree (MST) of </a:t>
            </a:r>
            <a:r>
              <a:rPr lang="en-US" sz="2000" i="1" dirty="0">
                <a:solidFill>
                  <a:srgbClr val="000000"/>
                </a:solidFill>
                <a:latin typeface="Times New Roman" panose="02020603050405020304" pitchFamily="18" charset="0"/>
                <a:cs typeface="Times New Roman" panose="02020603050405020304" pitchFamily="18" charset="0"/>
              </a:rPr>
              <a:t>G</a:t>
            </a:r>
            <a:r>
              <a:rPr lang="en-US" sz="2000" i="1" baseline="-25000" dirty="0">
                <a:solidFill>
                  <a:srgbClr val="000000"/>
                </a:solidFill>
                <a:latin typeface="Times New Roman" panose="02020603050405020304" pitchFamily="18" charset="0"/>
                <a:cs typeface="Times New Roman" panose="02020603050405020304" pitchFamily="18" charset="0"/>
              </a:rPr>
              <a:t>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is the index structure built for </a:t>
            </a:r>
            <a:r>
              <a:rPr lang="en-US" sz="2000" dirty="0" smtClean="0">
                <a:solidFill>
                  <a:srgbClr val="000000"/>
                </a:solidFill>
                <a:latin typeface="Times New Roman" panose="02020603050405020304" pitchFamily="18" charset="0"/>
                <a:cs typeface="Times New Roman" panose="02020603050405020304" pitchFamily="18" charset="0"/>
              </a:rPr>
              <a:t>G</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For </a:t>
            </a:r>
            <a:r>
              <a:rPr lang="en-US" sz="2000" dirty="0">
                <a:solidFill>
                  <a:srgbClr val="000000"/>
                </a:solidFill>
                <a:latin typeface="Times New Roman" panose="02020603050405020304" pitchFamily="18" charset="0"/>
                <a:cs typeface="Times New Roman" panose="02020603050405020304" pitchFamily="18" charset="0"/>
              </a:rPr>
              <a:t>example, </a:t>
            </a:r>
            <a:r>
              <a:rPr lang="en-US" sz="2000" dirty="0" smtClean="0">
                <a:solidFill>
                  <a:srgbClr val="000000"/>
                </a:solidFill>
                <a:latin typeface="Times New Roman" panose="02020603050405020304" pitchFamily="18" charset="0"/>
                <a:cs typeface="Times New Roman" panose="02020603050405020304" pitchFamily="18" charset="0"/>
              </a:rPr>
              <a:t>figure b presents </a:t>
            </a:r>
            <a:r>
              <a:rPr lang="en-US" sz="2000" dirty="0">
                <a:solidFill>
                  <a:srgbClr val="000000"/>
                </a:solidFill>
                <a:latin typeface="Times New Roman" panose="02020603050405020304" pitchFamily="18" charset="0"/>
                <a:cs typeface="Times New Roman" panose="02020603050405020304" pitchFamily="18" charset="0"/>
              </a:rPr>
              <a:t>the index structure for the graph in Fig. </a:t>
            </a:r>
            <a:r>
              <a:rPr lang="en-US" sz="2000" dirty="0" smtClean="0">
                <a:solidFill>
                  <a:srgbClr val="000000"/>
                </a:solidFill>
                <a:latin typeface="Times New Roman" panose="02020603050405020304" pitchFamily="18" charset="0"/>
                <a:cs typeface="Times New Roman" panose="02020603050405020304" pitchFamily="18" charset="0"/>
              </a:rPr>
              <a:t>(a</a:t>
            </a:r>
            <a:r>
              <a:rPr lang="en-US" sz="2000" dirty="0">
                <a:solidFill>
                  <a:srgbClr val="000000"/>
                </a:solidFill>
                <a:latin typeface="Times New Roman" panose="02020603050405020304" pitchFamily="18" charset="0"/>
                <a:cs typeface="Times New Roman" panose="02020603050405020304" pitchFamily="18" charset="0"/>
              </a:rPr>
              <a:t>). The index can be built by first constructing the connectivity graph </a:t>
            </a:r>
            <a:r>
              <a:rPr lang="en-US" sz="2000" i="1" dirty="0">
                <a:solidFill>
                  <a:srgbClr val="000000"/>
                </a:solidFill>
                <a:latin typeface="Times New Roman" panose="02020603050405020304" pitchFamily="18" charset="0"/>
                <a:cs typeface="Times New Roman" panose="02020603050405020304" pitchFamily="18" charset="0"/>
              </a:rPr>
              <a:t>G</a:t>
            </a:r>
            <a:r>
              <a:rPr lang="en-US" sz="2000" i="1" baseline="-25000" dirty="0">
                <a:solidFill>
                  <a:srgbClr val="000000"/>
                </a:solidFill>
                <a:latin typeface="Times New Roman" panose="02020603050405020304" pitchFamily="18" charset="0"/>
                <a:cs typeface="Times New Roman" panose="02020603050405020304" pitchFamily="18" charset="0"/>
              </a:rPr>
              <a:t>c</a:t>
            </a:r>
            <a:r>
              <a:rPr lang="en-US" sz="2000" dirty="0">
                <a:solidFill>
                  <a:srgbClr val="000000"/>
                </a:solidFill>
                <a:latin typeface="Times New Roman" panose="02020603050405020304" pitchFamily="18" charset="0"/>
                <a:cs typeface="Times New Roman" panose="02020603050405020304" pitchFamily="18" charset="0"/>
              </a:rPr>
              <a:t> and then computing the MST from </a:t>
            </a:r>
            <a:r>
              <a:rPr lang="en-US" sz="2000" i="1" dirty="0">
                <a:solidFill>
                  <a:srgbClr val="000000"/>
                </a:solidFill>
                <a:latin typeface="Times New Roman" panose="02020603050405020304" pitchFamily="18" charset="0"/>
                <a:cs typeface="Times New Roman" panose="02020603050405020304" pitchFamily="18" charset="0"/>
              </a:rPr>
              <a:t>G</a:t>
            </a:r>
            <a:r>
              <a:rPr lang="en-US" sz="2000" i="1" baseline="-25000" dirty="0">
                <a:solidFill>
                  <a:srgbClr val="000000"/>
                </a:solidFill>
                <a:latin typeface="Times New Roman" panose="02020603050405020304" pitchFamily="18" charset="0"/>
                <a:cs typeface="Times New Roman" panose="02020603050405020304" pitchFamily="18" charset="0"/>
              </a:rPr>
              <a:t>c</a:t>
            </a:r>
            <a:endParaRPr lang="en-US" sz="2000" dirty="0" smtClean="0">
              <a:solidFill>
                <a:srgbClr val="000000"/>
              </a:solidFill>
              <a:latin typeface="Times New Roman" panose="02020603050405020304" pitchFamily="18" charset="0"/>
              <a:cs typeface="Times New Roman" panose="02020603050405020304" pitchFamily="18" charset="0"/>
            </a:endParaRP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74</a:t>
            </a:fld>
            <a:endParaRPr/>
          </a:p>
        </p:txBody>
      </p:sp>
    </p:spTree>
    <p:extLst>
      <p:ext uri="{BB962C8B-B14F-4D97-AF65-F5344CB8AC3E}">
        <p14:creationId xmlns:p14="http://schemas.microsoft.com/office/powerpoint/2010/main" val="42593493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a73d474964_0_61"/>
          <p:cNvSpPr txBox="1">
            <a:spLocks noGrp="1"/>
          </p:cNvSpPr>
          <p:nvPr>
            <p:ph type="title"/>
          </p:nvPr>
        </p:nvSpPr>
        <p:spPr>
          <a:xfrm>
            <a:off x="819150" y="559850"/>
            <a:ext cx="7656300" cy="75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dirty="0"/>
              <a:t>K-ECC-Based Community Search</a:t>
            </a:r>
            <a:endParaRPr sz="3600" baseline="30000" dirty="0"/>
          </a:p>
        </p:txBody>
      </p:sp>
      <p:sp>
        <p:nvSpPr>
          <p:cNvPr id="585" name="Google Shape;585;ga73d474964_0_61"/>
          <p:cNvSpPr txBox="1">
            <a:spLocks noGrp="1"/>
          </p:cNvSpPr>
          <p:nvPr>
            <p:ph type="body" idx="1"/>
          </p:nvPr>
        </p:nvSpPr>
        <p:spPr>
          <a:xfrm>
            <a:off x="809434" y="1313150"/>
            <a:ext cx="7581300" cy="2844828"/>
          </a:xfrm>
          <a:prstGeom prst="rect">
            <a:avLst/>
          </a:prstGeom>
          <a:noFill/>
          <a:ln>
            <a:noFill/>
          </a:ln>
        </p:spPr>
        <p:txBody>
          <a:bodyPr spcFirstLastPara="1" wrap="square" lIns="91425" tIns="91425" rIns="91425" bIns="91425" anchor="t" anchorCtr="0">
            <a:noAutofit/>
          </a:bodyPr>
          <a:lstStyle/>
          <a:p>
            <a:pPr indent="-355600">
              <a:buClr>
                <a:srgbClr val="000000"/>
              </a:buClr>
              <a:buSzPts val="2000"/>
              <a:buFont typeface="Times New Roman"/>
              <a:buChar char="●"/>
            </a:pPr>
            <a:r>
              <a:rPr lang="en-US" sz="2000" dirty="0">
                <a:solidFill>
                  <a:srgbClr val="000000"/>
                </a:solidFill>
                <a:latin typeface="Times New Roman" panose="02020603050405020304" pitchFamily="18" charset="0"/>
                <a:cs typeface="Times New Roman" panose="02020603050405020304" pitchFamily="18" charset="0"/>
              </a:rPr>
              <a:t>Based on the index MST, Chang et al. proposed an efficient query algorithm to solve </a:t>
            </a:r>
            <a:r>
              <a:rPr lang="en-US" sz="2000" dirty="0" smtClean="0">
                <a:solidFill>
                  <a:srgbClr val="000000"/>
                </a:solidFill>
                <a:latin typeface="Times New Roman" panose="02020603050405020304" pitchFamily="18" charset="0"/>
                <a:cs typeface="Times New Roman" panose="02020603050405020304" pitchFamily="18" charset="0"/>
              </a:rPr>
              <a:t>k-ECC based community search</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Specifically</a:t>
            </a:r>
            <a:r>
              <a:rPr lang="en-US" sz="2000" dirty="0">
                <a:solidFill>
                  <a:srgbClr val="000000"/>
                </a:solidFill>
                <a:latin typeface="Times New Roman" panose="02020603050405020304" pitchFamily="18" charset="0"/>
                <a:cs typeface="Times New Roman" panose="02020603050405020304" pitchFamily="18" charset="0"/>
              </a:rPr>
              <a:t>, it first computes </a:t>
            </a:r>
            <a:r>
              <a:rPr lang="en-US" sz="2000" i="1" dirty="0">
                <a:solidFill>
                  <a:srgbClr val="000000"/>
                </a:solidFill>
                <a:latin typeface="Times New Roman" panose="02020603050405020304" pitchFamily="18" charset="0"/>
                <a:cs typeface="Times New Roman" panose="02020603050405020304" pitchFamily="18" charset="0"/>
              </a:rPr>
              <a:t>λ(H) </a:t>
            </a:r>
            <a:r>
              <a:rPr lang="en-US" sz="2000" dirty="0">
                <a:solidFill>
                  <a:srgbClr val="000000"/>
                </a:solidFill>
                <a:latin typeface="Times New Roman" panose="02020603050405020304" pitchFamily="18" charset="0"/>
                <a:cs typeface="Times New Roman" panose="02020603050405020304" pitchFamily="18" charset="0"/>
              </a:rPr>
              <a:t>by using the MST, and then finds the maximum SMCS by collecting the subtree of MST, whose edges have connectivity values being at least </a:t>
            </a:r>
            <a:r>
              <a:rPr lang="en-US" sz="2000" i="1" dirty="0">
                <a:solidFill>
                  <a:srgbClr val="000000"/>
                </a:solidFill>
                <a:latin typeface="Times New Roman" panose="02020603050405020304" pitchFamily="18" charset="0"/>
                <a:cs typeface="Times New Roman" panose="02020603050405020304" pitchFamily="18" charset="0"/>
              </a:rPr>
              <a:t>λ(H</a:t>
            </a:r>
            <a:r>
              <a:rPr lang="en-US" sz="2000" i="1" dirty="0" smtClean="0">
                <a:solidFill>
                  <a:srgbClr val="000000"/>
                </a:solidFill>
                <a:latin typeface="Times New Roman" panose="02020603050405020304" pitchFamily="18" charset="0"/>
                <a:cs typeface="Times New Roman" panose="02020603050405020304" pitchFamily="18" charset="0"/>
              </a:rPr>
              <a:t>)</a:t>
            </a:r>
          </a:p>
          <a:p>
            <a:pPr indent="-355600">
              <a:buClr>
                <a:srgbClr val="000000"/>
              </a:buClr>
              <a:buSzPts val="2000"/>
              <a:buFont typeface="Times New Roman"/>
              <a:buChar char="●"/>
            </a:pPr>
            <a:r>
              <a:rPr lang="en-US" sz="2000" dirty="0" smtClean="0">
                <a:solidFill>
                  <a:srgbClr val="000000"/>
                </a:solidFill>
                <a:latin typeface="Times New Roman" panose="02020603050405020304" pitchFamily="18" charset="0"/>
                <a:cs typeface="Times New Roman" panose="02020603050405020304" pitchFamily="18" charset="0"/>
              </a:rPr>
              <a:t>By </a:t>
            </a:r>
            <a:r>
              <a:rPr lang="en-US" sz="2000" dirty="0">
                <a:solidFill>
                  <a:srgbClr val="000000"/>
                </a:solidFill>
                <a:latin typeface="Times New Roman" panose="02020603050405020304" pitchFamily="18" charset="0"/>
                <a:cs typeface="Times New Roman" panose="02020603050405020304" pitchFamily="18" charset="0"/>
              </a:rPr>
              <a:t>using the technique of lowest common ancestor (LCA), the query can achieve a time cost of </a:t>
            </a:r>
            <a:r>
              <a:rPr lang="en-US" sz="2000" i="1" dirty="0">
                <a:solidFill>
                  <a:srgbClr val="000000"/>
                </a:solidFill>
                <a:latin typeface="Times New Roman" panose="02020603050405020304" pitchFamily="18" charset="0"/>
                <a:cs typeface="Times New Roman" panose="02020603050405020304" pitchFamily="18" charset="0"/>
              </a:rPr>
              <a:t>O(|</a:t>
            </a:r>
            <a:r>
              <a:rPr lang="en-US" sz="2000" i="1" dirty="0" smtClean="0">
                <a:solidFill>
                  <a:srgbClr val="000000"/>
                </a:solidFill>
                <a:latin typeface="Times New Roman" panose="02020603050405020304" pitchFamily="18" charset="0"/>
                <a:cs typeface="Times New Roman" panose="02020603050405020304" pitchFamily="18" charset="0"/>
              </a:rPr>
              <a:t>HV|)</a:t>
            </a: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which is optimal since outputting the vertex set of H takes </a:t>
            </a:r>
            <a:r>
              <a:rPr lang="en-US" sz="2000" i="1" dirty="0">
                <a:solidFill>
                  <a:srgbClr val="000000"/>
                </a:solidFill>
                <a:latin typeface="Times New Roman" panose="02020603050405020304" pitchFamily="18" charset="0"/>
                <a:cs typeface="Times New Roman" panose="02020603050405020304" pitchFamily="18" charset="0"/>
              </a:rPr>
              <a:t>O(V</a:t>
            </a:r>
            <a:r>
              <a:rPr lang="en-US" sz="2000" i="1" baseline="-25000" dirty="0">
                <a:solidFill>
                  <a:srgbClr val="000000"/>
                </a:solidFill>
                <a:latin typeface="Times New Roman" panose="02020603050405020304" pitchFamily="18" charset="0"/>
                <a:cs typeface="Times New Roman" panose="02020603050405020304" pitchFamily="18" charset="0"/>
              </a:rPr>
              <a:t>H</a:t>
            </a:r>
            <a:r>
              <a:rPr lang="en-US" sz="2000" i="1"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time</a:t>
            </a:r>
            <a:endParaRPr sz="20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586" name="Google Shape;586;ga73d474964_0_6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75</a:t>
            </a:fld>
            <a:endParaRPr/>
          </a:p>
        </p:txBody>
      </p:sp>
    </p:spTree>
    <p:extLst>
      <p:ext uri="{BB962C8B-B14F-4D97-AF65-F5344CB8AC3E}">
        <p14:creationId xmlns:p14="http://schemas.microsoft.com/office/powerpoint/2010/main" val="7209185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541fd5373a_0_18"/>
          <p:cNvSpPr txBox="1">
            <a:spLocks noGrp="1"/>
          </p:cNvSpPr>
          <p:nvPr>
            <p:ph type="title"/>
          </p:nvPr>
        </p:nvSpPr>
        <p:spPr>
          <a:xfrm>
            <a:off x="819150" y="540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Influence Maximization</a:t>
            </a:r>
            <a:endParaRPr sz="3600"/>
          </a:p>
        </p:txBody>
      </p:sp>
      <p:sp>
        <p:nvSpPr>
          <p:cNvPr id="592" name="Google Shape;592;g541fd5373a_0_18"/>
          <p:cNvSpPr txBox="1">
            <a:spLocks noGrp="1"/>
          </p:cNvSpPr>
          <p:nvPr>
            <p:ph type="body" idx="1"/>
          </p:nvPr>
        </p:nvSpPr>
        <p:spPr>
          <a:xfrm>
            <a:off x="819150" y="1225677"/>
            <a:ext cx="7505700" cy="1595406"/>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Social network plays a fundamental role as a medium for the spread of INFLUENCE among its members </a:t>
            </a:r>
            <a:endParaRPr sz="2000" dirty="0">
              <a:solidFill>
                <a:srgbClr val="000000"/>
              </a:solidFill>
              <a:latin typeface="Times New Roman"/>
              <a:ea typeface="Times New Roman"/>
              <a:cs typeface="Times New Roman"/>
              <a:sym typeface="Times New Roman"/>
            </a:endParaRPr>
          </a:p>
          <a:p>
            <a:pPr marL="914400" lvl="1" indent="-355600" algn="l" rtl="0">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opinions, ideas, information, innovation… </a:t>
            </a:r>
            <a:endParaRPr lang="en-US" sz="2000" dirty="0" smtClean="0">
              <a:solidFill>
                <a:srgbClr val="000000"/>
              </a:solidFill>
              <a:latin typeface="Times New Roman"/>
              <a:ea typeface="Times New Roman"/>
              <a:cs typeface="Times New Roman"/>
              <a:sym typeface="Times New Roman"/>
            </a:endParaRPr>
          </a:p>
          <a:p>
            <a:pPr marL="444500" indent="-342900">
              <a:buSzPts val="2000"/>
            </a:pPr>
            <a:r>
              <a:rPr lang="en-US" sz="2000" dirty="0" smtClean="0">
                <a:solidFill>
                  <a:srgbClr val="FF0000"/>
                </a:solidFill>
                <a:latin typeface="Times New Roman"/>
                <a:ea typeface="Times New Roman"/>
                <a:cs typeface="Times New Roman"/>
                <a:sym typeface="Times New Roman"/>
              </a:rPr>
              <a:t>Word of Mouth </a:t>
            </a:r>
            <a:r>
              <a:rPr lang="en-US" sz="2000" dirty="0" smtClean="0">
                <a:solidFill>
                  <a:srgbClr val="000000"/>
                </a:solidFill>
                <a:latin typeface="Times New Roman"/>
                <a:ea typeface="Times New Roman"/>
                <a:cs typeface="Times New Roman"/>
                <a:sym typeface="Times New Roman"/>
              </a:rPr>
              <a:t>(WOM) effect</a:t>
            </a:r>
            <a:endParaRPr sz="2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rgbClr val="000000"/>
              </a:solidFill>
              <a:latin typeface="Times New Roman"/>
              <a:ea typeface="Times New Roman"/>
              <a:cs typeface="Times New Roman"/>
              <a:sym typeface="Times New Roman"/>
            </a:endParaRPr>
          </a:p>
        </p:txBody>
      </p:sp>
      <p:sp>
        <p:nvSpPr>
          <p:cNvPr id="593" name="Google Shape;593;g541fd5373a_0_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76</a:t>
            </a:fld>
            <a:endParaRPr/>
          </a:p>
        </p:txBody>
      </p:sp>
      <p:pic>
        <p:nvPicPr>
          <p:cNvPr id="2" name="Picture 1"/>
          <p:cNvPicPr>
            <a:picLocks noChangeAspect="1"/>
          </p:cNvPicPr>
          <p:nvPr/>
        </p:nvPicPr>
        <p:blipFill>
          <a:blip r:embed="rId3"/>
          <a:stretch>
            <a:fillRect/>
          </a:stretch>
        </p:blipFill>
        <p:spPr>
          <a:xfrm>
            <a:off x="2194560" y="2903379"/>
            <a:ext cx="4189476" cy="184883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ac379eaa22_0_9"/>
          <p:cNvSpPr txBox="1">
            <a:spLocks noGrp="1"/>
          </p:cNvSpPr>
          <p:nvPr>
            <p:ph type="title"/>
          </p:nvPr>
        </p:nvSpPr>
        <p:spPr>
          <a:xfrm>
            <a:off x="819150" y="464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Problem Setting</a:t>
            </a:r>
            <a:endParaRPr sz="3600"/>
          </a:p>
        </p:txBody>
      </p:sp>
      <p:sp>
        <p:nvSpPr>
          <p:cNvPr id="600" name="Google Shape;600;gac379eaa22_0_9"/>
          <p:cNvSpPr txBox="1">
            <a:spLocks noGrp="1"/>
          </p:cNvSpPr>
          <p:nvPr>
            <p:ph type="body" idx="1"/>
          </p:nvPr>
        </p:nvSpPr>
        <p:spPr>
          <a:xfrm>
            <a:off x="819150" y="1076325"/>
            <a:ext cx="7505700" cy="35508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Times New Roman"/>
              <a:buChar char="●"/>
            </a:pPr>
            <a:r>
              <a:rPr lang="en-US" sz="2000" dirty="0">
                <a:solidFill>
                  <a:schemeClr val="accent6"/>
                </a:solidFill>
                <a:latin typeface="Times New Roman"/>
                <a:ea typeface="Times New Roman"/>
                <a:cs typeface="Times New Roman"/>
                <a:sym typeface="Times New Roman"/>
              </a:rPr>
              <a:t>Given</a:t>
            </a:r>
            <a:endParaRPr sz="2000" dirty="0">
              <a:solidFill>
                <a:schemeClr val="accent6"/>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a limited budget B for initial advertising (e.g. give away free samples of product)</a:t>
            </a:r>
            <a:endParaRPr sz="1800" dirty="0">
              <a:solidFill>
                <a:srgbClr val="000000"/>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estimates for influence between individuals</a:t>
            </a:r>
            <a:endParaRPr sz="18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chemeClr val="accent6"/>
                </a:solidFill>
                <a:latin typeface="Times New Roman"/>
                <a:ea typeface="Times New Roman"/>
                <a:cs typeface="Times New Roman"/>
                <a:sym typeface="Times New Roman"/>
              </a:rPr>
              <a:t>Goal</a:t>
            </a:r>
            <a:endParaRPr sz="2000" dirty="0">
              <a:solidFill>
                <a:schemeClr val="accent6"/>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trigger a large cascade of influence (e.g. further adoptions of a product)</a:t>
            </a:r>
            <a:endParaRPr sz="18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chemeClr val="accent6"/>
                </a:solidFill>
                <a:latin typeface="Times New Roman"/>
                <a:ea typeface="Times New Roman"/>
                <a:cs typeface="Times New Roman"/>
                <a:sym typeface="Times New Roman"/>
              </a:rPr>
              <a:t>Question</a:t>
            </a:r>
            <a:endParaRPr sz="2000" dirty="0">
              <a:solidFill>
                <a:schemeClr val="accent6"/>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Which set of individuals should B target at?</a:t>
            </a:r>
            <a:endParaRPr sz="18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chemeClr val="accent6"/>
                </a:solidFill>
                <a:latin typeface="Times New Roman"/>
                <a:ea typeface="Times New Roman"/>
                <a:cs typeface="Times New Roman"/>
                <a:sym typeface="Times New Roman"/>
              </a:rPr>
              <a:t>Application besides product marketing</a:t>
            </a:r>
            <a:endParaRPr sz="2000" dirty="0">
              <a:solidFill>
                <a:schemeClr val="accent6"/>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spread an innovation</a:t>
            </a:r>
            <a:endParaRPr sz="1800" dirty="0">
              <a:solidFill>
                <a:srgbClr val="000000"/>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SzPts val="1800"/>
              <a:buFont typeface="Times New Roman"/>
              <a:buChar char="○"/>
            </a:pPr>
            <a:r>
              <a:rPr lang="en-US" sz="1800" dirty="0">
                <a:solidFill>
                  <a:srgbClr val="000000"/>
                </a:solidFill>
                <a:latin typeface="Times New Roman"/>
                <a:ea typeface="Times New Roman"/>
                <a:cs typeface="Times New Roman"/>
                <a:sym typeface="Times New Roman"/>
              </a:rPr>
              <a:t>detect stories in blogs</a:t>
            </a:r>
            <a:endParaRPr sz="18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p:txBody>
      </p:sp>
      <p:sp>
        <p:nvSpPr>
          <p:cNvPr id="601" name="Google Shape;601;gac379eaa22_0_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77</a:t>
            </a:fld>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ac379eaa22_0_17"/>
          <p:cNvSpPr txBox="1">
            <a:spLocks noGrp="1"/>
          </p:cNvSpPr>
          <p:nvPr>
            <p:ph type="title"/>
          </p:nvPr>
        </p:nvSpPr>
        <p:spPr>
          <a:xfrm>
            <a:off x="819150" y="693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Influence Models</a:t>
            </a:r>
            <a:endParaRPr sz="3600"/>
          </a:p>
        </p:txBody>
      </p:sp>
      <p:sp>
        <p:nvSpPr>
          <p:cNvPr id="607" name="Google Shape;607;gac379eaa22_0_17"/>
          <p:cNvSpPr txBox="1">
            <a:spLocks noGrp="1"/>
          </p:cNvSpPr>
          <p:nvPr>
            <p:ph type="body" idx="1"/>
          </p:nvPr>
        </p:nvSpPr>
        <p:spPr>
          <a:xfrm>
            <a:off x="819150" y="1496475"/>
            <a:ext cx="7505700" cy="890109"/>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Linear Threshold Model</a:t>
            </a:r>
            <a:endParaRPr sz="20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Independent Cascade Model</a:t>
            </a:r>
            <a:endParaRPr sz="2000" dirty="0">
              <a:solidFill>
                <a:srgbClr val="000000"/>
              </a:solidFill>
              <a:latin typeface="Times New Roman"/>
              <a:ea typeface="Times New Roman"/>
              <a:cs typeface="Times New Roman"/>
              <a:sym typeface="Times New Roman"/>
            </a:endParaRPr>
          </a:p>
        </p:txBody>
      </p:sp>
      <p:sp>
        <p:nvSpPr>
          <p:cNvPr id="608" name="Google Shape;608;gac379eaa22_0_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78</a:t>
            </a:fld>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ac379eaa22_0_23"/>
          <p:cNvSpPr txBox="1">
            <a:spLocks noGrp="1"/>
          </p:cNvSpPr>
          <p:nvPr>
            <p:ph type="title"/>
          </p:nvPr>
        </p:nvSpPr>
        <p:spPr>
          <a:xfrm>
            <a:off x="819150" y="549098"/>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Linear Threshold Model</a:t>
            </a:r>
            <a:endParaRPr sz="3600"/>
          </a:p>
        </p:txBody>
      </p:sp>
      <p:sp>
        <p:nvSpPr>
          <p:cNvPr id="614" name="Google Shape;614;gac379eaa22_0_23"/>
          <p:cNvSpPr txBox="1">
            <a:spLocks noGrp="1"/>
          </p:cNvSpPr>
          <p:nvPr>
            <p:ph type="body" idx="1"/>
          </p:nvPr>
        </p:nvSpPr>
        <p:spPr>
          <a:xfrm>
            <a:off x="819150" y="1341027"/>
            <a:ext cx="7505700" cy="3130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v has random threshold </a:t>
            </a:r>
            <a:r>
              <a:rPr lang="en-US" sz="2000" i="1" dirty="0" err="1">
                <a:solidFill>
                  <a:srgbClr val="000000"/>
                </a:solidFill>
                <a:latin typeface="Times New Roman"/>
                <a:ea typeface="Times New Roman"/>
                <a:cs typeface="Times New Roman"/>
                <a:sym typeface="Times New Roman"/>
              </a:rPr>
              <a:t>θ</a:t>
            </a:r>
            <a:r>
              <a:rPr lang="en-US" sz="2000" i="1" baseline="-25000" dirty="0" err="1">
                <a:solidFill>
                  <a:srgbClr val="000000"/>
                </a:solidFill>
                <a:latin typeface="Times New Roman"/>
                <a:ea typeface="Times New Roman"/>
                <a:cs typeface="Times New Roman"/>
                <a:sym typeface="Times New Roman"/>
              </a:rPr>
              <a:t>v</a:t>
            </a:r>
            <a:r>
              <a:rPr lang="en-US" sz="2000" i="1" dirty="0">
                <a:solidFill>
                  <a:srgbClr val="000000"/>
                </a:solidFill>
                <a:latin typeface="Times New Roman"/>
                <a:ea typeface="Times New Roman"/>
                <a:cs typeface="Times New Roman"/>
                <a:sym typeface="Times New Roman"/>
              </a:rPr>
              <a:t>  ~ U[0,1]</a:t>
            </a:r>
            <a:endParaRPr sz="2000" i="1"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v is influenced by each neighbor w according to a weight </a:t>
            </a:r>
            <a:r>
              <a:rPr lang="en-US" sz="2000" i="1" dirty="0" err="1">
                <a:solidFill>
                  <a:srgbClr val="000000"/>
                </a:solidFill>
                <a:latin typeface="Times New Roman"/>
                <a:ea typeface="Times New Roman"/>
                <a:cs typeface="Times New Roman"/>
                <a:sym typeface="Times New Roman"/>
              </a:rPr>
              <a:t>b</a:t>
            </a:r>
            <a:r>
              <a:rPr lang="en-US" sz="2000" i="1" baseline="-25000" dirty="0" err="1">
                <a:solidFill>
                  <a:srgbClr val="000000"/>
                </a:solidFill>
                <a:latin typeface="Times New Roman"/>
                <a:ea typeface="Times New Roman"/>
                <a:cs typeface="Times New Roman"/>
                <a:sym typeface="Times New Roman"/>
              </a:rPr>
              <a:t>vw</a:t>
            </a:r>
            <a:r>
              <a:rPr lang="en-US" sz="2000" dirty="0">
                <a:solidFill>
                  <a:srgbClr val="000000"/>
                </a:solidFill>
                <a:latin typeface="Times New Roman"/>
                <a:ea typeface="Times New Roman"/>
                <a:cs typeface="Times New Roman"/>
                <a:sym typeface="Times New Roman"/>
              </a:rPr>
              <a:t> such that </a:t>
            </a:r>
            <a:endParaRPr sz="2000" dirty="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a:t>
            </a:r>
            <a:r>
              <a:rPr lang="en-US" sz="2000" i="1" dirty="0">
                <a:solidFill>
                  <a:srgbClr val="000000"/>
                </a:solidFill>
                <a:latin typeface="Times New Roman"/>
                <a:ea typeface="Times New Roman"/>
                <a:cs typeface="Times New Roman"/>
                <a:sym typeface="Times New Roman"/>
              </a:rPr>
              <a:t>v</a:t>
            </a:r>
            <a:r>
              <a:rPr lang="en-US" sz="2000" dirty="0">
                <a:solidFill>
                  <a:srgbClr val="000000"/>
                </a:solidFill>
                <a:latin typeface="Times New Roman"/>
                <a:ea typeface="Times New Roman"/>
                <a:cs typeface="Times New Roman"/>
                <a:sym typeface="Times New Roman"/>
              </a:rPr>
              <a:t> becomes active when at least (weighted) </a:t>
            </a:r>
            <a:r>
              <a:rPr lang="en-US" sz="2000" i="1" dirty="0" err="1">
                <a:solidFill>
                  <a:srgbClr val="000000"/>
                </a:solidFill>
                <a:latin typeface="Times New Roman"/>
                <a:ea typeface="Times New Roman"/>
                <a:cs typeface="Times New Roman"/>
                <a:sym typeface="Times New Roman"/>
              </a:rPr>
              <a:t>θ</a:t>
            </a:r>
            <a:r>
              <a:rPr lang="en-US" sz="2000" i="1" baseline="-25000" dirty="0" err="1">
                <a:solidFill>
                  <a:srgbClr val="000000"/>
                </a:solidFill>
                <a:latin typeface="Times New Roman"/>
                <a:ea typeface="Times New Roman"/>
                <a:cs typeface="Times New Roman"/>
                <a:sym typeface="Times New Roman"/>
              </a:rPr>
              <a:t>v</a:t>
            </a:r>
            <a:r>
              <a:rPr lang="en-US" sz="2000" dirty="0">
                <a:solidFill>
                  <a:srgbClr val="000000"/>
                </a:solidFill>
                <a:latin typeface="Times New Roman"/>
                <a:ea typeface="Times New Roman"/>
                <a:cs typeface="Times New Roman"/>
                <a:sym typeface="Times New Roman"/>
              </a:rPr>
              <a:t> fraction of its neighbors are active</a:t>
            </a: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p:txBody>
      </p:sp>
      <p:sp>
        <p:nvSpPr>
          <p:cNvPr id="615" name="Google Shape;615;gac379eaa22_0_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79</a:t>
            </a:fld>
            <a:endParaRPr/>
          </a:p>
        </p:txBody>
      </p:sp>
      <p:pic>
        <p:nvPicPr>
          <p:cNvPr id="616" name="Google Shape;616;gac379eaa22_0_23"/>
          <p:cNvPicPr preferRelativeResize="0"/>
          <p:nvPr/>
        </p:nvPicPr>
        <p:blipFill>
          <a:blip r:embed="rId3">
            <a:alphaModFix/>
          </a:blip>
          <a:stretch>
            <a:fillRect/>
          </a:stretch>
        </p:blipFill>
        <p:spPr>
          <a:xfrm>
            <a:off x="3027366" y="2160857"/>
            <a:ext cx="2270275" cy="814175"/>
          </a:xfrm>
          <a:prstGeom prst="rect">
            <a:avLst/>
          </a:prstGeom>
          <a:noFill/>
          <a:ln>
            <a:noFill/>
          </a:ln>
        </p:spPr>
      </p:pic>
      <p:pic>
        <p:nvPicPr>
          <p:cNvPr id="617" name="Google Shape;617;gac379eaa22_0_23"/>
          <p:cNvPicPr preferRelativeResize="0"/>
          <p:nvPr/>
        </p:nvPicPr>
        <p:blipFill>
          <a:blip r:embed="rId4">
            <a:alphaModFix/>
          </a:blip>
          <a:stretch>
            <a:fillRect/>
          </a:stretch>
        </p:blipFill>
        <p:spPr>
          <a:xfrm>
            <a:off x="3028025" y="3632191"/>
            <a:ext cx="3087950" cy="8541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a8a4491631_0_141"/>
          <p:cNvPicPr preferRelativeResize="0"/>
          <p:nvPr/>
        </p:nvPicPr>
        <p:blipFill>
          <a:blip r:embed="rId3">
            <a:alphaModFix/>
          </a:blip>
          <a:stretch>
            <a:fillRect/>
          </a:stretch>
        </p:blipFill>
        <p:spPr>
          <a:xfrm>
            <a:off x="2454650" y="1686425"/>
            <a:ext cx="4443550" cy="3047476"/>
          </a:xfrm>
          <a:prstGeom prst="rect">
            <a:avLst/>
          </a:prstGeom>
          <a:noFill/>
          <a:ln>
            <a:noFill/>
          </a:ln>
        </p:spPr>
      </p:pic>
      <p:sp>
        <p:nvSpPr>
          <p:cNvPr id="177" name="Google Shape;177;ga8a4491631_0_141"/>
          <p:cNvSpPr txBox="1">
            <a:spLocks noGrp="1"/>
          </p:cNvSpPr>
          <p:nvPr>
            <p:ph type="title"/>
          </p:nvPr>
        </p:nvSpPr>
        <p:spPr>
          <a:xfrm>
            <a:off x="760824" y="387333"/>
            <a:ext cx="76299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a:t>
            </a:r>
            <a:endParaRPr sz="3600"/>
          </a:p>
        </p:txBody>
      </p:sp>
      <p:sp>
        <p:nvSpPr>
          <p:cNvPr id="178" name="Google Shape;178;ga8a4491631_0_141"/>
          <p:cNvSpPr txBox="1">
            <a:spLocks noGrp="1"/>
          </p:cNvSpPr>
          <p:nvPr>
            <p:ph type="body" idx="1"/>
          </p:nvPr>
        </p:nvSpPr>
        <p:spPr>
          <a:xfrm>
            <a:off x="869875" y="1035350"/>
            <a:ext cx="7629900" cy="9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Font typeface="Times New Roman"/>
              <a:buChar char="●"/>
            </a:pPr>
            <a:r>
              <a:rPr lang="en-US" sz="2000" b="1">
                <a:solidFill>
                  <a:srgbClr val="202122"/>
                </a:solidFill>
                <a:highlight>
                  <a:srgbClr val="FFFFFF"/>
                </a:highlight>
                <a:latin typeface="Times New Roman"/>
                <a:ea typeface="Times New Roman"/>
                <a:cs typeface="Times New Roman"/>
                <a:sym typeface="Times New Roman"/>
              </a:rPr>
              <a:t>Community in Social Network </a:t>
            </a:r>
            <a:r>
              <a:rPr lang="en-US" sz="2000">
                <a:solidFill>
                  <a:srgbClr val="202122"/>
                </a:solidFill>
                <a:highlight>
                  <a:srgbClr val="FFFFFF"/>
                </a:highlight>
                <a:latin typeface="Times New Roman"/>
                <a:ea typeface="Times New Roman"/>
                <a:cs typeface="Times New Roman"/>
                <a:sym typeface="Times New Roman"/>
              </a:rPr>
              <a:t>is a structure in where vertices are densely connected internally</a:t>
            </a:r>
            <a:endParaRPr sz="2000">
              <a:solidFill>
                <a:srgbClr val="202122"/>
              </a:solidFill>
              <a:highlight>
                <a:srgbClr val="FFFFFF"/>
              </a:highlight>
              <a:latin typeface="Times New Roman"/>
              <a:ea typeface="Times New Roman"/>
              <a:cs typeface="Times New Roman"/>
              <a:sym typeface="Times New Roman"/>
            </a:endParaRPr>
          </a:p>
        </p:txBody>
      </p:sp>
      <p:sp>
        <p:nvSpPr>
          <p:cNvPr id="179" name="Google Shape;179;ga8a4491631_0_14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ac379eaa22_0_23"/>
          <p:cNvSpPr txBox="1">
            <a:spLocks noGrp="1"/>
          </p:cNvSpPr>
          <p:nvPr>
            <p:ph type="title"/>
          </p:nvPr>
        </p:nvSpPr>
        <p:spPr>
          <a:xfrm>
            <a:off x="819150" y="549098"/>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Linear Threshold Model</a:t>
            </a:r>
            <a:endParaRPr sz="3600"/>
          </a:p>
        </p:txBody>
      </p:sp>
      <p:sp>
        <p:nvSpPr>
          <p:cNvPr id="614" name="Google Shape;614;gac379eaa22_0_23"/>
          <p:cNvSpPr txBox="1">
            <a:spLocks noGrp="1"/>
          </p:cNvSpPr>
          <p:nvPr>
            <p:ph type="body" idx="1"/>
          </p:nvPr>
        </p:nvSpPr>
        <p:spPr>
          <a:xfrm>
            <a:off x="819150" y="1341027"/>
            <a:ext cx="7505700" cy="3130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v has random threshold </a:t>
            </a:r>
            <a:r>
              <a:rPr lang="en-US" sz="2000" i="1" dirty="0" err="1">
                <a:solidFill>
                  <a:srgbClr val="000000"/>
                </a:solidFill>
                <a:latin typeface="Times New Roman"/>
                <a:ea typeface="Times New Roman"/>
                <a:cs typeface="Times New Roman"/>
                <a:sym typeface="Times New Roman"/>
              </a:rPr>
              <a:t>θ</a:t>
            </a:r>
            <a:r>
              <a:rPr lang="en-US" sz="2000" i="1" baseline="-25000" dirty="0" err="1">
                <a:solidFill>
                  <a:srgbClr val="000000"/>
                </a:solidFill>
                <a:latin typeface="Times New Roman"/>
                <a:ea typeface="Times New Roman"/>
                <a:cs typeface="Times New Roman"/>
                <a:sym typeface="Times New Roman"/>
              </a:rPr>
              <a:t>v</a:t>
            </a:r>
            <a:r>
              <a:rPr lang="en-US" sz="2000" i="1" dirty="0">
                <a:solidFill>
                  <a:srgbClr val="000000"/>
                </a:solidFill>
                <a:latin typeface="Times New Roman"/>
                <a:ea typeface="Times New Roman"/>
                <a:cs typeface="Times New Roman"/>
                <a:sym typeface="Times New Roman"/>
              </a:rPr>
              <a:t>  ~ U[0,1]</a:t>
            </a:r>
            <a:endParaRPr sz="2000" i="1"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v is influenced by each neighbor w according to a weight </a:t>
            </a:r>
            <a:r>
              <a:rPr lang="en-US" sz="2000" i="1" dirty="0" err="1">
                <a:solidFill>
                  <a:srgbClr val="000000"/>
                </a:solidFill>
                <a:latin typeface="Times New Roman"/>
                <a:ea typeface="Times New Roman"/>
                <a:cs typeface="Times New Roman"/>
                <a:sym typeface="Times New Roman"/>
              </a:rPr>
              <a:t>b</a:t>
            </a:r>
            <a:r>
              <a:rPr lang="en-US" sz="2000" i="1" baseline="-25000" dirty="0" err="1">
                <a:solidFill>
                  <a:srgbClr val="000000"/>
                </a:solidFill>
                <a:latin typeface="Times New Roman"/>
                <a:ea typeface="Times New Roman"/>
                <a:cs typeface="Times New Roman"/>
                <a:sym typeface="Times New Roman"/>
              </a:rPr>
              <a:t>vw</a:t>
            </a:r>
            <a:r>
              <a:rPr lang="en-US" sz="2000" dirty="0">
                <a:solidFill>
                  <a:srgbClr val="000000"/>
                </a:solidFill>
                <a:latin typeface="Times New Roman"/>
                <a:ea typeface="Times New Roman"/>
                <a:cs typeface="Times New Roman"/>
                <a:sym typeface="Times New Roman"/>
              </a:rPr>
              <a:t> such that </a:t>
            </a:r>
            <a:endParaRPr sz="2000" dirty="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A node </a:t>
            </a:r>
            <a:r>
              <a:rPr lang="en-US" sz="2000" i="1" dirty="0">
                <a:solidFill>
                  <a:srgbClr val="000000"/>
                </a:solidFill>
                <a:latin typeface="Times New Roman"/>
                <a:ea typeface="Times New Roman"/>
                <a:cs typeface="Times New Roman"/>
                <a:sym typeface="Times New Roman"/>
              </a:rPr>
              <a:t>v</a:t>
            </a:r>
            <a:r>
              <a:rPr lang="en-US" sz="2000" dirty="0">
                <a:solidFill>
                  <a:srgbClr val="000000"/>
                </a:solidFill>
                <a:latin typeface="Times New Roman"/>
                <a:ea typeface="Times New Roman"/>
                <a:cs typeface="Times New Roman"/>
                <a:sym typeface="Times New Roman"/>
              </a:rPr>
              <a:t> becomes active when at least (weighted) </a:t>
            </a:r>
            <a:r>
              <a:rPr lang="en-US" sz="2000" i="1" dirty="0" err="1">
                <a:solidFill>
                  <a:srgbClr val="000000"/>
                </a:solidFill>
                <a:latin typeface="Times New Roman"/>
                <a:ea typeface="Times New Roman"/>
                <a:cs typeface="Times New Roman"/>
                <a:sym typeface="Times New Roman"/>
              </a:rPr>
              <a:t>θ</a:t>
            </a:r>
            <a:r>
              <a:rPr lang="en-US" sz="2000" i="1" baseline="-25000" dirty="0" err="1">
                <a:solidFill>
                  <a:srgbClr val="000000"/>
                </a:solidFill>
                <a:latin typeface="Times New Roman"/>
                <a:ea typeface="Times New Roman"/>
                <a:cs typeface="Times New Roman"/>
                <a:sym typeface="Times New Roman"/>
              </a:rPr>
              <a:t>v</a:t>
            </a:r>
            <a:r>
              <a:rPr lang="en-US" sz="2000" dirty="0">
                <a:solidFill>
                  <a:srgbClr val="000000"/>
                </a:solidFill>
                <a:latin typeface="Times New Roman"/>
                <a:ea typeface="Times New Roman"/>
                <a:cs typeface="Times New Roman"/>
                <a:sym typeface="Times New Roman"/>
              </a:rPr>
              <a:t> fraction of its neighbors are active</a:t>
            </a: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p:txBody>
      </p:sp>
      <p:sp>
        <p:nvSpPr>
          <p:cNvPr id="615" name="Google Shape;615;gac379eaa22_0_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80</a:t>
            </a:fld>
            <a:endParaRPr/>
          </a:p>
        </p:txBody>
      </p:sp>
      <p:pic>
        <p:nvPicPr>
          <p:cNvPr id="616" name="Google Shape;616;gac379eaa22_0_23"/>
          <p:cNvPicPr preferRelativeResize="0"/>
          <p:nvPr/>
        </p:nvPicPr>
        <p:blipFill>
          <a:blip r:embed="rId3">
            <a:alphaModFix/>
          </a:blip>
          <a:stretch>
            <a:fillRect/>
          </a:stretch>
        </p:blipFill>
        <p:spPr>
          <a:xfrm>
            <a:off x="3027366" y="2160857"/>
            <a:ext cx="2270275" cy="814175"/>
          </a:xfrm>
          <a:prstGeom prst="rect">
            <a:avLst/>
          </a:prstGeom>
          <a:noFill/>
          <a:ln>
            <a:noFill/>
          </a:ln>
        </p:spPr>
      </p:pic>
      <p:pic>
        <p:nvPicPr>
          <p:cNvPr id="617" name="Google Shape;617;gac379eaa22_0_23"/>
          <p:cNvPicPr preferRelativeResize="0"/>
          <p:nvPr/>
        </p:nvPicPr>
        <p:blipFill>
          <a:blip r:embed="rId4">
            <a:alphaModFix/>
          </a:blip>
          <a:stretch>
            <a:fillRect/>
          </a:stretch>
        </p:blipFill>
        <p:spPr>
          <a:xfrm>
            <a:off x="3028025" y="3632191"/>
            <a:ext cx="3087950" cy="854125"/>
          </a:xfrm>
          <a:prstGeom prst="rect">
            <a:avLst/>
          </a:prstGeom>
          <a:noFill/>
          <a:ln>
            <a:noFill/>
          </a:ln>
        </p:spPr>
      </p:pic>
    </p:spTree>
    <p:extLst>
      <p:ext uri="{BB962C8B-B14F-4D97-AF65-F5344CB8AC3E}">
        <p14:creationId xmlns:p14="http://schemas.microsoft.com/office/powerpoint/2010/main" val="41384710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Example</a:t>
            </a:r>
          </a:p>
        </p:txBody>
      </p:sp>
      <p:sp>
        <p:nvSpPr>
          <p:cNvPr id="128003" name="Oval 3"/>
          <p:cNvSpPr>
            <a:spLocks noChangeArrowheads="1"/>
          </p:cNvSpPr>
          <p:nvPr/>
        </p:nvSpPr>
        <p:spPr bwMode="auto">
          <a:xfrm>
            <a:off x="2682479" y="2845594"/>
            <a:ext cx="494109" cy="3821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04" name="Rectangle 4"/>
          <p:cNvSpPr>
            <a:spLocks noChangeArrowheads="1"/>
          </p:cNvSpPr>
          <p:nvPr/>
        </p:nvSpPr>
        <p:spPr bwMode="auto">
          <a:xfrm>
            <a:off x="5257800" y="1028700"/>
            <a:ext cx="2457450" cy="1885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05" name="Text Box 5"/>
          <p:cNvSpPr txBox="1">
            <a:spLocks noChangeArrowheads="1"/>
          </p:cNvSpPr>
          <p:nvPr/>
        </p:nvSpPr>
        <p:spPr bwMode="auto">
          <a:xfrm>
            <a:off x="6066235" y="1243012"/>
            <a:ext cx="130997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350" b="1" kern="1200" dirty="0">
                <a:latin typeface="Arial" panose="020B0604020202020204" pitchFamily="34" charset="0"/>
                <a:ea typeface="+mn-ea"/>
                <a:cs typeface="+mn-cs"/>
              </a:rPr>
              <a:t>Inactive Node</a:t>
            </a:r>
          </a:p>
        </p:txBody>
      </p:sp>
      <p:sp>
        <p:nvSpPr>
          <p:cNvPr id="128006" name="Text Box 6"/>
          <p:cNvSpPr txBox="1">
            <a:spLocks noChangeArrowheads="1"/>
          </p:cNvSpPr>
          <p:nvPr/>
        </p:nvSpPr>
        <p:spPr bwMode="auto">
          <a:xfrm>
            <a:off x="6048375" y="1743075"/>
            <a:ext cx="118494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350" b="1" kern="1200">
                <a:latin typeface="Arial" panose="020B0604020202020204" pitchFamily="34" charset="0"/>
                <a:ea typeface="+mn-ea"/>
                <a:cs typeface="+mn-cs"/>
              </a:rPr>
              <a:t>Active Node</a:t>
            </a:r>
          </a:p>
        </p:txBody>
      </p:sp>
      <p:sp>
        <p:nvSpPr>
          <p:cNvPr id="128007" name="Text Box 7"/>
          <p:cNvSpPr txBox="1">
            <a:spLocks noChangeArrowheads="1"/>
          </p:cNvSpPr>
          <p:nvPr/>
        </p:nvSpPr>
        <p:spPr bwMode="auto">
          <a:xfrm>
            <a:off x="6044804" y="2170510"/>
            <a:ext cx="102143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350" b="1" kern="1200">
                <a:latin typeface="Arial" panose="020B0604020202020204" pitchFamily="34" charset="0"/>
                <a:ea typeface="+mn-ea"/>
                <a:cs typeface="+mn-cs"/>
              </a:rPr>
              <a:t>Threshold</a:t>
            </a:r>
          </a:p>
        </p:txBody>
      </p:sp>
      <p:sp>
        <p:nvSpPr>
          <p:cNvPr id="128008" name="Text Box 8"/>
          <p:cNvSpPr txBox="1">
            <a:spLocks noChangeArrowheads="1"/>
          </p:cNvSpPr>
          <p:nvPr/>
        </p:nvSpPr>
        <p:spPr bwMode="auto">
          <a:xfrm>
            <a:off x="6069807" y="2556272"/>
            <a:ext cx="158889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350" b="1" kern="1200">
                <a:latin typeface="Arial" panose="020B0604020202020204" pitchFamily="34" charset="0"/>
                <a:ea typeface="+mn-ea"/>
                <a:cs typeface="+mn-cs"/>
              </a:rPr>
              <a:t>Active neighbors</a:t>
            </a:r>
          </a:p>
        </p:txBody>
      </p:sp>
      <p:sp>
        <p:nvSpPr>
          <p:cNvPr id="128009" name="Oval 9"/>
          <p:cNvSpPr>
            <a:spLocks noChangeArrowheads="1"/>
          </p:cNvSpPr>
          <p:nvPr/>
        </p:nvSpPr>
        <p:spPr bwMode="auto">
          <a:xfrm>
            <a:off x="2720578" y="3870723"/>
            <a:ext cx="471488" cy="382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0" name="Oval 10"/>
          <p:cNvSpPr>
            <a:spLocks noChangeArrowheads="1"/>
          </p:cNvSpPr>
          <p:nvPr/>
        </p:nvSpPr>
        <p:spPr bwMode="auto">
          <a:xfrm>
            <a:off x="4605337" y="2833688"/>
            <a:ext cx="471488" cy="3821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1" name="Oval 11"/>
          <p:cNvSpPr>
            <a:spLocks noChangeArrowheads="1"/>
          </p:cNvSpPr>
          <p:nvPr/>
        </p:nvSpPr>
        <p:spPr bwMode="auto">
          <a:xfrm>
            <a:off x="4622006" y="3893344"/>
            <a:ext cx="471488" cy="38219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2" name="Oval 12"/>
          <p:cNvSpPr>
            <a:spLocks noChangeArrowheads="1"/>
          </p:cNvSpPr>
          <p:nvPr/>
        </p:nvSpPr>
        <p:spPr bwMode="auto">
          <a:xfrm>
            <a:off x="5398294" y="1159669"/>
            <a:ext cx="370285" cy="3821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3" name="Oval 13"/>
          <p:cNvSpPr>
            <a:spLocks noChangeArrowheads="1"/>
          </p:cNvSpPr>
          <p:nvPr/>
        </p:nvSpPr>
        <p:spPr bwMode="auto">
          <a:xfrm>
            <a:off x="5424488" y="1704975"/>
            <a:ext cx="370285" cy="382191"/>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fontAlgn="base">
              <a:spcBef>
                <a:spcPct val="0"/>
              </a:spcBef>
              <a:spcAft>
                <a:spcPct val="0"/>
              </a:spcAft>
              <a:buClrTx/>
            </a:pPr>
            <a:endParaRPr lang="en-US" altLang="en-US" sz="1350" kern="1200">
              <a:solidFill>
                <a:srgbClr val="00FF00"/>
              </a:solidFill>
              <a:latin typeface="Arial" panose="020B0604020202020204" pitchFamily="34" charset="0"/>
              <a:ea typeface="+mn-ea"/>
              <a:cs typeface="+mn-cs"/>
            </a:endParaRPr>
          </a:p>
        </p:txBody>
      </p:sp>
      <p:sp>
        <p:nvSpPr>
          <p:cNvPr id="128014" name="Rectangle 14"/>
          <p:cNvSpPr>
            <a:spLocks noChangeArrowheads="1"/>
          </p:cNvSpPr>
          <p:nvPr/>
        </p:nvSpPr>
        <p:spPr bwMode="auto">
          <a:xfrm>
            <a:off x="5517357" y="2187179"/>
            <a:ext cx="179785" cy="259556"/>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5" name="Rectangle 15"/>
          <p:cNvSpPr>
            <a:spLocks noChangeArrowheads="1"/>
          </p:cNvSpPr>
          <p:nvPr/>
        </p:nvSpPr>
        <p:spPr bwMode="auto">
          <a:xfrm>
            <a:off x="5532835" y="2563417"/>
            <a:ext cx="179784" cy="2595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6" name="Oval 16"/>
          <p:cNvSpPr>
            <a:spLocks noChangeArrowheads="1"/>
          </p:cNvSpPr>
          <p:nvPr/>
        </p:nvSpPr>
        <p:spPr bwMode="auto">
          <a:xfrm>
            <a:off x="1603773" y="1649017"/>
            <a:ext cx="459581" cy="382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7" name="Oval 17"/>
          <p:cNvSpPr>
            <a:spLocks noChangeArrowheads="1"/>
          </p:cNvSpPr>
          <p:nvPr/>
        </p:nvSpPr>
        <p:spPr bwMode="auto">
          <a:xfrm>
            <a:off x="3855244" y="1631156"/>
            <a:ext cx="504825" cy="38219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8" name="Line 18"/>
          <p:cNvSpPr>
            <a:spLocks noChangeShapeType="1"/>
          </p:cNvSpPr>
          <p:nvPr/>
        </p:nvSpPr>
        <p:spPr bwMode="auto">
          <a:xfrm>
            <a:off x="3177779" y="4114800"/>
            <a:ext cx="1439465" cy="1071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19" name="Line 19"/>
          <p:cNvSpPr>
            <a:spLocks noChangeShapeType="1"/>
          </p:cNvSpPr>
          <p:nvPr/>
        </p:nvSpPr>
        <p:spPr bwMode="auto">
          <a:xfrm flipV="1">
            <a:off x="3132535" y="3125391"/>
            <a:ext cx="1484709" cy="7870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0" name="Line 20"/>
          <p:cNvSpPr>
            <a:spLocks noChangeShapeType="1"/>
          </p:cNvSpPr>
          <p:nvPr/>
        </p:nvSpPr>
        <p:spPr bwMode="auto">
          <a:xfrm flipV="1">
            <a:off x="3008710" y="3237310"/>
            <a:ext cx="0" cy="6298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1" name="Line 21"/>
          <p:cNvSpPr>
            <a:spLocks noChangeShapeType="1"/>
          </p:cNvSpPr>
          <p:nvPr/>
        </p:nvSpPr>
        <p:spPr bwMode="auto">
          <a:xfrm flipH="1">
            <a:off x="3167063" y="2978944"/>
            <a:ext cx="14382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2" name="Line 22"/>
          <p:cNvSpPr>
            <a:spLocks noChangeShapeType="1"/>
          </p:cNvSpPr>
          <p:nvPr/>
        </p:nvSpPr>
        <p:spPr bwMode="auto">
          <a:xfrm>
            <a:off x="1874044" y="2046685"/>
            <a:ext cx="954881" cy="18990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3" name="Line 23"/>
          <p:cNvSpPr>
            <a:spLocks noChangeShapeType="1"/>
          </p:cNvSpPr>
          <p:nvPr/>
        </p:nvSpPr>
        <p:spPr bwMode="auto">
          <a:xfrm>
            <a:off x="1963341" y="2012157"/>
            <a:ext cx="832247" cy="8655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4" name="Line 24"/>
          <p:cNvSpPr>
            <a:spLocks noChangeShapeType="1"/>
          </p:cNvSpPr>
          <p:nvPr/>
        </p:nvSpPr>
        <p:spPr bwMode="auto">
          <a:xfrm flipV="1">
            <a:off x="3031332" y="1966913"/>
            <a:ext cx="865585" cy="8774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5" name="Line 25"/>
          <p:cNvSpPr>
            <a:spLocks noChangeShapeType="1"/>
          </p:cNvSpPr>
          <p:nvPr/>
        </p:nvSpPr>
        <p:spPr bwMode="auto">
          <a:xfrm flipV="1">
            <a:off x="2064544" y="1844279"/>
            <a:ext cx="1776413" cy="107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6" name="Line 26"/>
          <p:cNvSpPr>
            <a:spLocks noChangeShapeType="1"/>
          </p:cNvSpPr>
          <p:nvPr/>
        </p:nvSpPr>
        <p:spPr bwMode="auto">
          <a:xfrm>
            <a:off x="4156473" y="1978819"/>
            <a:ext cx="539353" cy="8763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7" name="Line 27"/>
          <p:cNvSpPr>
            <a:spLocks noChangeShapeType="1"/>
          </p:cNvSpPr>
          <p:nvPr/>
        </p:nvSpPr>
        <p:spPr bwMode="auto">
          <a:xfrm flipH="1">
            <a:off x="4774406" y="3226594"/>
            <a:ext cx="10716" cy="66317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29" name="Text Box 29"/>
          <p:cNvSpPr txBox="1">
            <a:spLocks noChangeArrowheads="1"/>
          </p:cNvSpPr>
          <p:nvPr/>
        </p:nvSpPr>
        <p:spPr bwMode="auto">
          <a:xfrm>
            <a:off x="5043488" y="3945731"/>
            <a:ext cx="235744"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725" b="1" i="1" kern="1200">
                <a:latin typeface="Arial" panose="020B0604020202020204" pitchFamily="34" charset="0"/>
                <a:ea typeface="+mn-ea"/>
                <a:cs typeface="+mn-cs"/>
              </a:rPr>
              <a:t>v</a:t>
            </a:r>
          </a:p>
        </p:txBody>
      </p:sp>
      <p:sp>
        <p:nvSpPr>
          <p:cNvPr id="128030" name="Text Box 30"/>
          <p:cNvSpPr txBox="1">
            <a:spLocks noChangeArrowheads="1"/>
          </p:cNvSpPr>
          <p:nvPr/>
        </p:nvSpPr>
        <p:spPr bwMode="auto">
          <a:xfrm>
            <a:off x="2440781" y="3938587"/>
            <a:ext cx="258366"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725" b="1" i="1" kern="1200">
                <a:latin typeface="Arial" panose="020B0604020202020204" pitchFamily="34" charset="0"/>
                <a:ea typeface="+mn-ea"/>
                <a:cs typeface="+mn-cs"/>
              </a:rPr>
              <a:t>w</a:t>
            </a:r>
          </a:p>
        </p:txBody>
      </p:sp>
      <p:sp>
        <p:nvSpPr>
          <p:cNvPr id="128031" name="Text Box 31"/>
          <p:cNvSpPr txBox="1">
            <a:spLocks noChangeArrowheads="1"/>
          </p:cNvSpPr>
          <p:nvPr/>
        </p:nvSpPr>
        <p:spPr bwMode="auto">
          <a:xfrm>
            <a:off x="3615928" y="3868341"/>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0.5</a:t>
            </a:r>
          </a:p>
        </p:txBody>
      </p:sp>
      <p:sp>
        <p:nvSpPr>
          <p:cNvPr id="128032" name="Text Box 32"/>
          <p:cNvSpPr txBox="1">
            <a:spLocks noChangeArrowheads="1"/>
          </p:cNvSpPr>
          <p:nvPr/>
        </p:nvSpPr>
        <p:spPr bwMode="auto">
          <a:xfrm>
            <a:off x="3499247" y="3333750"/>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0.3</a:t>
            </a:r>
          </a:p>
        </p:txBody>
      </p:sp>
      <p:sp>
        <p:nvSpPr>
          <p:cNvPr id="128033" name="Text Box 33"/>
          <p:cNvSpPr txBox="1">
            <a:spLocks noChangeArrowheads="1"/>
          </p:cNvSpPr>
          <p:nvPr/>
        </p:nvSpPr>
        <p:spPr bwMode="auto">
          <a:xfrm>
            <a:off x="4764882" y="3495675"/>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8034" name="Text Box 34"/>
          <p:cNvSpPr txBox="1">
            <a:spLocks noChangeArrowheads="1"/>
          </p:cNvSpPr>
          <p:nvPr/>
        </p:nvSpPr>
        <p:spPr bwMode="auto">
          <a:xfrm>
            <a:off x="2975372" y="3377803"/>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0.5</a:t>
            </a:r>
          </a:p>
        </p:txBody>
      </p:sp>
      <p:sp>
        <p:nvSpPr>
          <p:cNvPr id="128035" name="Text Box 35"/>
          <p:cNvSpPr txBox="1">
            <a:spLocks noChangeArrowheads="1"/>
          </p:cNvSpPr>
          <p:nvPr/>
        </p:nvSpPr>
        <p:spPr bwMode="auto">
          <a:xfrm>
            <a:off x="3661172" y="2713435"/>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0.1</a:t>
            </a:r>
          </a:p>
        </p:txBody>
      </p:sp>
      <p:sp>
        <p:nvSpPr>
          <p:cNvPr id="128036" name="Text Box 36"/>
          <p:cNvSpPr txBox="1">
            <a:spLocks noChangeArrowheads="1"/>
          </p:cNvSpPr>
          <p:nvPr/>
        </p:nvSpPr>
        <p:spPr bwMode="auto">
          <a:xfrm>
            <a:off x="2021682" y="2938462"/>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0.4</a:t>
            </a:r>
          </a:p>
        </p:txBody>
      </p:sp>
      <p:sp>
        <p:nvSpPr>
          <p:cNvPr id="128037" name="Text Box 37"/>
          <p:cNvSpPr txBox="1">
            <a:spLocks noChangeArrowheads="1"/>
          </p:cNvSpPr>
          <p:nvPr/>
        </p:nvSpPr>
        <p:spPr bwMode="auto">
          <a:xfrm>
            <a:off x="2355057" y="2243137"/>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0.3</a:t>
            </a:r>
          </a:p>
        </p:txBody>
      </p:sp>
      <p:sp>
        <p:nvSpPr>
          <p:cNvPr id="128038" name="Text Box 38"/>
          <p:cNvSpPr txBox="1">
            <a:spLocks noChangeArrowheads="1"/>
          </p:cNvSpPr>
          <p:nvPr/>
        </p:nvSpPr>
        <p:spPr bwMode="auto">
          <a:xfrm>
            <a:off x="3170635" y="2180035"/>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8039" name="Text Box 39"/>
          <p:cNvSpPr txBox="1">
            <a:spLocks noChangeArrowheads="1"/>
          </p:cNvSpPr>
          <p:nvPr/>
        </p:nvSpPr>
        <p:spPr bwMode="auto">
          <a:xfrm>
            <a:off x="2827735" y="1579960"/>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0.6</a:t>
            </a:r>
          </a:p>
        </p:txBody>
      </p:sp>
      <p:sp>
        <p:nvSpPr>
          <p:cNvPr id="128040" name="Text Box 40"/>
          <p:cNvSpPr txBox="1">
            <a:spLocks noChangeArrowheads="1"/>
          </p:cNvSpPr>
          <p:nvPr/>
        </p:nvSpPr>
        <p:spPr bwMode="auto">
          <a:xfrm>
            <a:off x="4381501" y="2190750"/>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8041" name="Rectangle 41"/>
          <p:cNvSpPr>
            <a:spLocks noChangeArrowheads="1"/>
          </p:cNvSpPr>
          <p:nvPr/>
        </p:nvSpPr>
        <p:spPr bwMode="auto">
          <a:xfrm>
            <a:off x="4686300" y="4000500"/>
            <a:ext cx="166688" cy="17026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2" name="Rectangle 42"/>
          <p:cNvSpPr>
            <a:spLocks noChangeArrowheads="1"/>
          </p:cNvSpPr>
          <p:nvPr/>
        </p:nvSpPr>
        <p:spPr bwMode="auto">
          <a:xfrm>
            <a:off x="3930253" y="1743076"/>
            <a:ext cx="166688" cy="135731"/>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3" name="Rectangle 43"/>
          <p:cNvSpPr>
            <a:spLocks noChangeArrowheads="1"/>
          </p:cNvSpPr>
          <p:nvPr/>
        </p:nvSpPr>
        <p:spPr bwMode="auto">
          <a:xfrm>
            <a:off x="2742010" y="2972991"/>
            <a:ext cx="166688" cy="1131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4" name="Rectangle 44"/>
          <p:cNvSpPr>
            <a:spLocks noChangeArrowheads="1"/>
          </p:cNvSpPr>
          <p:nvPr/>
        </p:nvSpPr>
        <p:spPr bwMode="auto">
          <a:xfrm>
            <a:off x="4676775" y="2984897"/>
            <a:ext cx="166688" cy="9048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5" name="Rectangle 45"/>
          <p:cNvSpPr>
            <a:spLocks noChangeArrowheads="1"/>
          </p:cNvSpPr>
          <p:nvPr/>
        </p:nvSpPr>
        <p:spPr bwMode="auto">
          <a:xfrm>
            <a:off x="2781300" y="4090987"/>
            <a:ext cx="189310" cy="333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6" name="Rectangle 46"/>
          <p:cNvSpPr>
            <a:spLocks noChangeArrowheads="1"/>
          </p:cNvSpPr>
          <p:nvPr/>
        </p:nvSpPr>
        <p:spPr bwMode="auto">
          <a:xfrm>
            <a:off x="1639491" y="1825228"/>
            <a:ext cx="189309" cy="333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7" name="Rectangle 47"/>
          <p:cNvSpPr>
            <a:spLocks noChangeArrowheads="1"/>
          </p:cNvSpPr>
          <p:nvPr/>
        </p:nvSpPr>
        <p:spPr bwMode="auto">
          <a:xfrm>
            <a:off x="2982517" y="4024312"/>
            <a:ext cx="202406" cy="904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8" name="Rectangle 48"/>
          <p:cNvSpPr>
            <a:spLocks noChangeArrowheads="1"/>
          </p:cNvSpPr>
          <p:nvPr/>
        </p:nvSpPr>
        <p:spPr bwMode="auto">
          <a:xfrm>
            <a:off x="4866085" y="3028950"/>
            <a:ext cx="158353" cy="452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49" name="Rectangle 49"/>
          <p:cNvSpPr>
            <a:spLocks noChangeArrowheads="1"/>
          </p:cNvSpPr>
          <p:nvPr/>
        </p:nvSpPr>
        <p:spPr bwMode="auto">
          <a:xfrm>
            <a:off x="2922985" y="2996803"/>
            <a:ext cx="179784" cy="904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50" name="Rectangle 50"/>
          <p:cNvSpPr>
            <a:spLocks noChangeArrowheads="1"/>
          </p:cNvSpPr>
          <p:nvPr/>
        </p:nvSpPr>
        <p:spPr bwMode="auto">
          <a:xfrm>
            <a:off x="4857750" y="2971800"/>
            <a:ext cx="179785" cy="11311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51" name="Rectangle 51"/>
          <p:cNvSpPr>
            <a:spLocks noChangeArrowheads="1"/>
          </p:cNvSpPr>
          <p:nvPr/>
        </p:nvSpPr>
        <p:spPr bwMode="auto">
          <a:xfrm>
            <a:off x="2922985" y="2936082"/>
            <a:ext cx="178594" cy="15121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52" name="Rectangle 52"/>
          <p:cNvSpPr>
            <a:spLocks noChangeArrowheads="1"/>
          </p:cNvSpPr>
          <p:nvPr/>
        </p:nvSpPr>
        <p:spPr bwMode="auto">
          <a:xfrm>
            <a:off x="4112419" y="1820466"/>
            <a:ext cx="178594" cy="6072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53" name="Text Box 53"/>
          <p:cNvSpPr txBox="1">
            <a:spLocks noChangeArrowheads="1"/>
          </p:cNvSpPr>
          <p:nvPr/>
        </p:nvSpPr>
        <p:spPr bwMode="auto">
          <a:xfrm>
            <a:off x="5695950" y="3418285"/>
            <a:ext cx="97750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zh-CN" sz="2250" b="1" i="1" kern="1200">
                <a:latin typeface="Arial" panose="020B0604020202020204" pitchFamily="34" charset="0"/>
                <a:ea typeface="宋体" panose="02010600030101010101" pitchFamily="2" charset="-122"/>
                <a:cs typeface="+mn-cs"/>
              </a:rPr>
              <a:t>Stop!</a:t>
            </a:r>
            <a:endParaRPr lang="en-US" altLang="en-US" sz="2250" b="1" i="1" kern="1200">
              <a:latin typeface="Arial" panose="020B0604020202020204" pitchFamily="34" charset="0"/>
              <a:ea typeface="+mn-ea"/>
              <a:cs typeface="+mn-cs"/>
            </a:endParaRPr>
          </a:p>
        </p:txBody>
      </p:sp>
      <p:sp>
        <p:nvSpPr>
          <p:cNvPr id="128054" name="Text Box 54"/>
          <p:cNvSpPr txBox="1">
            <a:spLocks noChangeArrowheads="1"/>
          </p:cNvSpPr>
          <p:nvPr/>
        </p:nvSpPr>
        <p:spPr bwMode="auto">
          <a:xfrm>
            <a:off x="5128022" y="2992041"/>
            <a:ext cx="29884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U</a:t>
            </a:r>
          </a:p>
        </p:txBody>
      </p:sp>
      <p:sp>
        <p:nvSpPr>
          <p:cNvPr id="128055" name="Rectangle 55"/>
          <p:cNvSpPr>
            <a:spLocks noChangeArrowheads="1"/>
          </p:cNvSpPr>
          <p:nvPr/>
        </p:nvSpPr>
        <p:spPr bwMode="auto">
          <a:xfrm>
            <a:off x="4114800" y="1778794"/>
            <a:ext cx="178594" cy="10239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8056" name="Text Box 56"/>
          <p:cNvSpPr txBox="1">
            <a:spLocks noChangeArrowheads="1"/>
          </p:cNvSpPr>
          <p:nvPr/>
        </p:nvSpPr>
        <p:spPr bwMode="auto">
          <a:xfrm>
            <a:off x="3200401" y="2628900"/>
            <a:ext cx="29884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X</a:t>
            </a:r>
          </a:p>
        </p:txBody>
      </p:sp>
    </p:spTree>
    <p:extLst>
      <p:ext uri="{BB962C8B-B14F-4D97-AF65-F5344CB8AC3E}">
        <p14:creationId xmlns:p14="http://schemas.microsoft.com/office/powerpoint/2010/main" val="301961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0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mph" presetSubtype="1" nodeType="clickEffect">
                                  <p:stCondLst>
                                    <p:cond delay="0"/>
                                  </p:stCondLst>
                                  <p:childTnLst>
                                    <p:set>
                                      <p:cBhvr>
                                        <p:cTn id="20" dur="indefinite"/>
                                        <p:tgtEl>
                                          <p:spTgt spid="128011"/>
                                        </p:tgtEl>
                                        <p:attrNameLst>
                                          <p:attrName>fillcolor</p:attrName>
                                        </p:attrNameLst>
                                      </p:cBhvr>
                                      <p:to>
                                        <p:clrVal>
                                          <a:srgbClr val="00FF00"/>
                                        </p:clrVal>
                                      </p:to>
                                    </p:set>
                                    <p:set>
                                      <p:cBhvr>
                                        <p:cTn id="21" dur="indefinite"/>
                                        <p:tgtEl>
                                          <p:spTgt spid="128011"/>
                                        </p:tgtEl>
                                        <p:attrNameLst>
                                          <p:attrName>fill.type</p:attrName>
                                        </p:attrNameLst>
                                      </p:cBhvr>
                                      <p:to>
                                        <p:strVal val="solid"/>
                                      </p:to>
                                    </p:set>
                                    <p:set>
                                      <p:cBhvr>
                                        <p:cTn id="22" dur="indefinite"/>
                                        <p:tgtEl>
                                          <p:spTgt spid="128011"/>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80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04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mph" presetSubtype="1" nodeType="clickEffect">
                                  <p:stCondLst>
                                    <p:cond delay="0"/>
                                  </p:stCondLst>
                                  <p:childTnLst>
                                    <p:set>
                                      <p:cBhvr>
                                        <p:cTn id="32" dur="indefinite"/>
                                        <p:tgtEl>
                                          <p:spTgt spid="128009"/>
                                        </p:tgtEl>
                                        <p:attrNameLst>
                                          <p:attrName>fillcolor</p:attrName>
                                        </p:attrNameLst>
                                      </p:cBhvr>
                                      <p:to>
                                        <p:clrVal>
                                          <a:srgbClr val="00FF00"/>
                                        </p:clrVal>
                                      </p:to>
                                    </p:set>
                                    <p:set>
                                      <p:cBhvr>
                                        <p:cTn id="33" dur="indefinite"/>
                                        <p:tgtEl>
                                          <p:spTgt spid="128009"/>
                                        </p:tgtEl>
                                        <p:attrNameLst>
                                          <p:attrName>fill.type</p:attrName>
                                        </p:attrNameLst>
                                      </p:cBhvr>
                                      <p:to>
                                        <p:strVal val="solid"/>
                                      </p:to>
                                    </p:set>
                                    <p:set>
                                      <p:cBhvr>
                                        <p:cTn id="34" dur="indefinite"/>
                                        <p:tgtEl>
                                          <p:spTgt spid="128009"/>
                                        </p:tgtEl>
                                        <p:attrNameLst>
                                          <p:attrName>fill.on</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80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805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1" nodeType="clickEffect">
                                  <p:stCondLst>
                                    <p:cond delay="0"/>
                                  </p:stCondLst>
                                  <p:childTnLst>
                                    <p:set>
                                      <p:cBhvr>
                                        <p:cTn id="44" dur="indefinite"/>
                                        <p:tgtEl>
                                          <p:spTgt spid="128010"/>
                                        </p:tgtEl>
                                        <p:attrNameLst>
                                          <p:attrName>fillcolor</p:attrName>
                                        </p:attrNameLst>
                                      </p:cBhvr>
                                      <p:to>
                                        <p:clrVal>
                                          <a:srgbClr val="00FF00"/>
                                        </p:clrVal>
                                      </p:to>
                                    </p:set>
                                    <p:set>
                                      <p:cBhvr>
                                        <p:cTn id="45" dur="indefinite"/>
                                        <p:tgtEl>
                                          <p:spTgt spid="128010"/>
                                        </p:tgtEl>
                                        <p:attrNameLst>
                                          <p:attrName>fill.type</p:attrName>
                                        </p:attrNameLst>
                                      </p:cBhvr>
                                      <p:to>
                                        <p:strVal val="solid"/>
                                      </p:to>
                                    </p:set>
                                    <p:set>
                                      <p:cBhvr>
                                        <p:cTn id="46" dur="indefinite"/>
                                        <p:tgtEl>
                                          <p:spTgt spid="128010"/>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80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805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1" nodeType="clickEffect">
                                  <p:stCondLst>
                                    <p:cond delay="0"/>
                                  </p:stCondLst>
                                  <p:childTnLst>
                                    <p:set>
                                      <p:cBhvr>
                                        <p:cTn id="56" dur="indefinite"/>
                                        <p:tgtEl>
                                          <p:spTgt spid="128003"/>
                                        </p:tgtEl>
                                        <p:attrNameLst>
                                          <p:attrName>fillcolor</p:attrName>
                                        </p:attrNameLst>
                                      </p:cBhvr>
                                      <p:to>
                                        <p:clrVal>
                                          <a:srgbClr val="00FF00"/>
                                        </p:clrVal>
                                      </p:to>
                                    </p:set>
                                    <p:set>
                                      <p:cBhvr>
                                        <p:cTn id="57" dur="indefinite"/>
                                        <p:tgtEl>
                                          <p:spTgt spid="128003"/>
                                        </p:tgtEl>
                                        <p:attrNameLst>
                                          <p:attrName>fill.type</p:attrName>
                                        </p:attrNameLst>
                                      </p:cBhvr>
                                      <p:to>
                                        <p:strVal val="solid"/>
                                      </p:to>
                                    </p:set>
                                    <p:set>
                                      <p:cBhvr>
                                        <p:cTn id="58" dur="indefinite"/>
                                        <p:tgtEl>
                                          <p:spTgt spid="128003"/>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280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805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8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5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ac379eaa22_0_31"/>
          <p:cNvSpPr txBox="1">
            <a:spLocks noGrp="1"/>
          </p:cNvSpPr>
          <p:nvPr>
            <p:ph type="title"/>
          </p:nvPr>
        </p:nvSpPr>
        <p:spPr>
          <a:xfrm>
            <a:off x="819150" y="693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a:t>Independent Cascade Model</a:t>
            </a:r>
            <a:endParaRPr sz="3600"/>
          </a:p>
        </p:txBody>
      </p:sp>
      <p:sp>
        <p:nvSpPr>
          <p:cNvPr id="629" name="Google Shape;629;gac379eaa22_0_31"/>
          <p:cNvSpPr txBox="1">
            <a:spLocks noGrp="1"/>
          </p:cNvSpPr>
          <p:nvPr>
            <p:ph type="body" idx="1"/>
          </p:nvPr>
        </p:nvSpPr>
        <p:spPr>
          <a:xfrm>
            <a:off x="819150" y="1496475"/>
            <a:ext cx="7505700" cy="1749645"/>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When node v becomes active, it has a single chance of activating each currently inactive neighbor </a:t>
            </a:r>
            <a:r>
              <a:rPr lang="en-US" sz="2000" dirty="0" smtClean="0">
                <a:solidFill>
                  <a:srgbClr val="000000"/>
                </a:solidFill>
                <a:latin typeface="Times New Roman"/>
                <a:ea typeface="Times New Roman"/>
                <a:cs typeface="Times New Roman"/>
                <a:sym typeface="Times New Roman"/>
              </a:rPr>
              <a:t>w</a:t>
            </a:r>
            <a:endParaRPr sz="2000" dirty="0">
              <a:solidFill>
                <a:srgbClr val="000000"/>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SzPts val="2000"/>
              <a:buFont typeface="Times New Roman"/>
              <a:buChar char="●"/>
            </a:pPr>
            <a:r>
              <a:rPr lang="en-US" sz="2000" dirty="0">
                <a:solidFill>
                  <a:srgbClr val="000000"/>
                </a:solidFill>
                <a:latin typeface="Times New Roman"/>
                <a:ea typeface="Times New Roman"/>
                <a:cs typeface="Times New Roman"/>
                <a:sym typeface="Times New Roman"/>
              </a:rPr>
              <a:t>The activation attempt succeeds with probability </a:t>
            </a:r>
            <a:r>
              <a:rPr lang="en-US" sz="2000" i="1" dirty="0" err="1">
                <a:solidFill>
                  <a:srgbClr val="000000"/>
                </a:solidFill>
                <a:latin typeface="Times New Roman"/>
                <a:ea typeface="Times New Roman"/>
                <a:cs typeface="Times New Roman"/>
                <a:sym typeface="Times New Roman"/>
              </a:rPr>
              <a:t>p</a:t>
            </a:r>
            <a:r>
              <a:rPr lang="en-US" sz="2000" i="1" baseline="-25000" dirty="0" err="1">
                <a:solidFill>
                  <a:srgbClr val="000000"/>
                </a:solidFill>
                <a:latin typeface="Times New Roman"/>
                <a:ea typeface="Times New Roman"/>
                <a:cs typeface="Times New Roman"/>
                <a:sym typeface="Times New Roman"/>
              </a:rPr>
              <a:t>vw</a:t>
            </a:r>
            <a:endParaRPr sz="2000" i="1" baseline="-25000" dirty="0">
              <a:solidFill>
                <a:srgbClr val="000000"/>
              </a:solidFill>
              <a:latin typeface="Times New Roman"/>
              <a:ea typeface="Times New Roman"/>
              <a:cs typeface="Times New Roman"/>
              <a:sym typeface="Times New Roman"/>
            </a:endParaRPr>
          </a:p>
        </p:txBody>
      </p:sp>
      <p:sp>
        <p:nvSpPr>
          <p:cNvPr id="630" name="Google Shape;630;gac379eaa22_0_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82</a:t>
            </a:fld>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a:ea typeface="宋体" panose="02010600030101010101" pitchFamily="2" charset="-122"/>
              </a:rPr>
              <a:t>Example</a:t>
            </a:r>
            <a:endParaRPr lang="en-US" altLang="en-US"/>
          </a:p>
        </p:txBody>
      </p:sp>
      <p:sp>
        <p:nvSpPr>
          <p:cNvPr id="121859" name="Oval 3"/>
          <p:cNvSpPr>
            <a:spLocks noChangeArrowheads="1"/>
          </p:cNvSpPr>
          <p:nvPr/>
        </p:nvSpPr>
        <p:spPr bwMode="auto">
          <a:xfrm>
            <a:off x="2906316" y="3577828"/>
            <a:ext cx="275034"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0" name="Line 4"/>
          <p:cNvSpPr>
            <a:spLocks noChangeShapeType="1"/>
          </p:cNvSpPr>
          <p:nvPr/>
        </p:nvSpPr>
        <p:spPr bwMode="auto">
          <a:xfrm>
            <a:off x="3167063" y="3690938"/>
            <a:ext cx="1439466" cy="1071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1" name="Line 5"/>
          <p:cNvSpPr>
            <a:spLocks noChangeShapeType="1"/>
          </p:cNvSpPr>
          <p:nvPr/>
        </p:nvSpPr>
        <p:spPr bwMode="auto">
          <a:xfrm flipV="1">
            <a:off x="3176588" y="2756298"/>
            <a:ext cx="1484710" cy="8632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2" name="Line 6"/>
          <p:cNvSpPr>
            <a:spLocks noChangeShapeType="1"/>
          </p:cNvSpPr>
          <p:nvPr/>
        </p:nvSpPr>
        <p:spPr bwMode="auto">
          <a:xfrm flipH="1" flipV="1">
            <a:off x="3020617" y="2769394"/>
            <a:ext cx="21431" cy="7822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3" name="Line 7"/>
          <p:cNvSpPr>
            <a:spLocks noChangeShapeType="1"/>
          </p:cNvSpPr>
          <p:nvPr/>
        </p:nvSpPr>
        <p:spPr bwMode="auto">
          <a:xfrm flipH="1">
            <a:off x="3156347" y="2652713"/>
            <a:ext cx="14382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4" name="Line 8"/>
          <p:cNvSpPr>
            <a:spLocks noChangeShapeType="1"/>
          </p:cNvSpPr>
          <p:nvPr/>
        </p:nvSpPr>
        <p:spPr bwMode="auto">
          <a:xfrm>
            <a:off x="1863329" y="1622823"/>
            <a:ext cx="1085850" cy="19966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5" name="Line 9"/>
          <p:cNvSpPr>
            <a:spLocks noChangeShapeType="1"/>
          </p:cNvSpPr>
          <p:nvPr/>
        </p:nvSpPr>
        <p:spPr bwMode="auto">
          <a:xfrm>
            <a:off x="1952625" y="1588294"/>
            <a:ext cx="940594" cy="9846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6" name="Line 10"/>
          <p:cNvSpPr>
            <a:spLocks noChangeShapeType="1"/>
          </p:cNvSpPr>
          <p:nvPr/>
        </p:nvSpPr>
        <p:spPr bwMode="auto">
          <a:xfrm flipV="1">
            <a:off x="3118247" y="1629967"/>
            <a:ext cx="865584" cy="8774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7" name="Line 11"/>
          <p:cNvSpPr>
            <a:spLocks noChangeShapeType="1"/>
          </p:cNvSpPr>
          <p:nvPr/>
        </p:nvSpPr>
        <p:spPr bwMode="auto">
          <a:xfrm flipV="1">
            <a:off x="1966913" y="1496617"/>
            <a:ext cx="1962150" cy="107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8" name="Line 12"/>
          <p:cNvSpPr>
            <a:spLocks noChangeShapeType="1"/>
          </p:cNvSpPr>
          <p:nvPr/>
        </p:nvSpPr>
        <p:spPr bwMode="auto">
          <a:xfrm>
            <a:off x="4113610" y="1620441"/>
            <a:ext cx="561975" cy="90844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69" name="Line 13"/>
          <p:cNvSpPr>
            <a:spLocks noChangeShapeType="1"/>
          </p:cNvSpPr>
          <p:nvPr/>
        </p:nvSpPr>
        <p:spPr bwMode="auto">
          <a:xfrm flipH="1">
            <a:off x="4741069" y="2802732"/>
            <a:ext cx="10716" cy="78343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70" name="Text Box 14"/>
          <p:cNvSpPr txBox="1">
            <a:spLocks noChangeArrowheads="1"/>
          </p:cNvSpPr>
          <p:nvPr/>
        </p:nvSpPr>
        <p:spPr bwMode="auto">
          <a:xfrm>
            <a:off x="4420791" y="3808810"/>
            <a:ext cx="235744"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725" b="1" i="1" kern="1200">
                <a:latin typeface="Arial" panose="020B0604020202020204" pitchFamily="34" charset="0"/>
                <a:ea typeface="+mn-ea"/>
                <a:cs typeface="+mn-cs"/>
              </a:rPr>
              <a:t>v</a:t>
            </a:r>
          </a:p>
        </p:txBody>
      </p:sp>
      <p:sp>
        <p:nvSpPr>
          <p:cNvPr id="121871" name="Text Box 15"/>
          <p:cNvSpPr txBox="1">
            <a:spLocks noChangeArrowheads="1"/>
          </p:cNvSpPr>
          <p:nvPr/>
        </p:nvSpPr>
        <p:spPr bwMode="auto">
          <a:xfrm>
            <a:off x="2430067" y="3514725"/>
            <a:ext cx="258365"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725" b="1" i="1" kern="1200">
                <a:latin typeface="Arial" panose="020B0604020202020204" pitchFamily="34" charset="0"/>
                <a:ea typeface="+mn-ea"/>
                <a:cs typeface="+mn-cs"/>
              </a:rPr>
              <a:t>w</a:t>
            </a:r>
          </a:p>
        </p:txBody>
      </p:sp>
      <p:sp>
        <p:nvSpPr>
          <p:cNvPr id="121872" name="Text Box 16"/>
          <p:cNvSpPr txBox="1">
            <a:spLocks noChangeArrowheads="1"/>
          </p:cNvSpPr>
          <p:nvPr/>
        </p:nvSpPr>
        <p:spPr bwMode="auto">
          <a:xfrm>
            <a:off x="3605213" y="3444478"/>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0.5</a:t>
            </a:r>
          </a:p>
        </p:txBody>
      </p:sp>
      <p:sp>
        <p:nvSpPr>
          <p:cNvPr id="121873" name="Text Box 17"/>
          <p:cNvSpPr txBox="1">
            <a:spLocks noChangeArrowheads="1"/>
          </p:cNvSpPr>
          <p:nvPr/>
        </p:nvSpPr>
        <p:spPr bwMode="auto">
          <a:xfrm>
            <a:off x="3575447" y="2986087"/>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0.3</a:t>
            </a:r>
          </a:p>
        </p:txBody>
      </p:sp>
      <p:sp>
        <p:nvSpPr>
          <p:cNvPr id="121874" name="Text Box 18"/>
          <p:cNvSpPr txBox="1">
            <a:spLocks noChangeArrowheads="1"/>
          </p:cNvSpPr>
          <p:nvPr/>
        </p:nvSpPr>
        <p:spPr bwMode="auto">
          <a:xfrm>
            <a:off x="4754166" y="3071812"/>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1875" name="Text Box 19"/>
          <p:cNvSpPr txBox="1">
            <a:spLocks noChangeArrowheads="1"/>
          </p:cNvSpPr>
          <p:nvPr/>
        </p:nvSpPr>
        <p:spPr bwMode="auto">
          <a:xfrm>
            <a:off x="3007519" y="2976562"/>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0.5</a:t>
            </a:r>
          </a:p>
        </p:txBody>
      </p:sp>
      <p:sp>
        <p:nvSpPr>
          <p:cNvPr id="121876" name="Text Box 20"/>
          <p:cNvSpPr txBox="1">
            <a:spLocks noChangeArrowheads="1"/>
          </p:cNvSpPr>
          <p:nvPr/>
        </p:nvSpPr>
        <p:spPr bwMode="auto">
          <a:xfrm>
            <a:off x="3650457" y="2408635"/>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0.1</a:t>
            </a:r>
          </a:p>
        </p:txBody>
      </p:sp>
      <p:sp>
        <p:nvSpPr>
          <p:cNvPr id="121877" name="Text Box 21"/>
          <p:cNvSpPr txBox="1">
            <a:spLocks noChangeArrowheads="1"/>
          </p:cNvSpPr>
          <p:nvPr/>
        </p:nvSpPr>
        <p:spPr bwMode="auto">
          <a:xfrm>
            <a:off x="2010966" y="2514600"/>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0.4</a:t>
            </a:r>
          </a:p>
        </p:txBody>
      </p:sp>
      <p:sp>
        <p:nvSpPr>
          <p:cNvPr id="121878" name="Text Box 22"/>
          <p:cNvSpPr txBox="1">
            <a:spLocks noChangeArrowheads="1"/>
          </p:cNvSpPr>
          <p:nvPr/>
        </p:nvSpPr>
        <p:spPr bwMode="auto">
          <a:xfrm>
            <a:off x="2344341" y="1819275"/>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0.3</a:t>
            </a:r>
          </a:p>
        </p:txBody>
      </p:sp>
      <p:sp>
        <p:nvSpPr>
          <p:cNvPr id="121879" name="Text Box 23"/>
          <p:cNvSpPr txBox="1">
            <a:spLocks noChangeArrowheads="1"/>
          </p:cNvSpPr>
          <p:nvPr/>
        </p:nvSpPr>
        <p:spPr bwMode="auto">
          <a:xfrm>
            <a:off x="3159919" y="1756172"/>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1880" name="Text Box 24"/>
          <p:cNvSpPr txBox="1">
            <a:spLocks noChangeArrowheads="1"/>
          </p:cNvSpPr>
          <p:nvPr/>
        </p:nvSpPr>
        <p:spPr bwMode="auto">
          <a:xfrm>
            <a:off x="2817019" y="1156097"/>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0.6</a:t>
            </a:r>
          </a:p>
        </p:txBody>
      </p:sp>
      <p:sp>
        <p:nvSpPr>
          <p:cNvPr id="121881" name="Text Box 25"/>
          <p:cNvSpPr txBox="1">
            <a:spLocks noChangeArrowheads="1"/>
          </p:cNvSpPr>
          <p:nvPr/>
        </p:nvSpPr>
        <p:spPr bwMode="auto">
          <a:xfrm>
            <a:off x="4370785" y="1766887"/>
            <a:ext cx="46077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kern="1200">
                <a:latin typeface="Arial" panose="020B0604020202020204" pitchFamily="34" charset="0"/>
                <a:ea typeface="+mn-ea"/>
                <a:cs typeface="+mn-cs"/>
              </a:rPr>
              <a:t>0.2</a:t>
            </a:r>
          </a:p>
        </p:txBody>
      </p:sp>
      <p:sp>
        <p:nvSpPr>
          <p:cNvPr id="121882" name="Oval 26"/>
          <p:cNvSpPr>
            <a:spLocks noChangeArrowheads="1"/>
          </p:cNvSpPr>
          <p:nvPr/>
        </p:nvSpPr>
        <p:spPr bwMode="auto">
          <a:xfrm>
            <a:off x="4614863" y="3587353"/>
            <a:ext cx="275035"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3" name="Oval 27"/>
          <p:cNvSpPr>
            <a:spLocks noChangeArrowheads="1"/>
          </p:cNvSpPr>
          <p:nvPr/>
        </p:nvSpPr>
        <p:spPr bwMode="auto">
          <a:xfrm>
            <a:off x="1707357" y="1356122"/>
            <a:ext cx="275035"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4" name="Oval 28"/>
          <p:cNvSpPr>
            <a:spLocks noChangeArrowheads="1"/>
          </p:cNvSpPr>
          <p:nvPr/>
        </p:nvSpPr>
        <p:spPr bwMode="auto">
          <a:xfrm>
            <a:off x="3915966" y="1365647"/>
            <a:ext cx="275034"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5" name="Oval 29"/>
          <p:cNvSpPr>
            <a:spLocks noChangeArrowheads="1"/>
          </p:cNvSpPr>
          <p:nvPr/>
        </p:nvSpPr>
        <p:spPr bwMode="auto">
          <a:xfrm>
            <a:off x="2881313" y="2518172"/>
            <a:ext cx="275035"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6" name="Oval 30"/>
          <p:cNvSpPr>
            <a:spLocks noChangeArrowheads="1"/>
          </p:cNvSpPr>
          <p:nvPr/>
        </p:nvSpPr>
        <p:spPr bwMode="auto">
          <a:xfrm>
            <a:off x="4620816" y="2549128"/>
            <a:ext cx="275034"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8" name="Rectangle 32"/>
          <p:cNvSpPr>
            <a:spLocks noChangeArrowheads="1"/>
          </p:cNvSpPr>
          <p:nvPr/>
        </p:nvSpPr>
        <p:spPr bwMode="auto">
          <a:xfrm>
            <a:off x="5725716" y="1277541"/>
            <a:ext cx="1875234" cy="2565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89" name="Text Box 33"/>
          <p:cNvSpPr txBox="1">
            <a:spLocks noChangeArrowheads="1"/>
          </p:cNvSpPr>
          <p:nvPr/>
        </p:nvSpPr>
        <p:spPr bwMode="auto">
          <a:xfrm>
            <a:off x="6315075" y="1509713"/>
            <a:ext cx="11849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200" b="1" kern="1200">
                <a:latin typeface="Arial" panose="020B0604020202020204" pitchFamily="34" charset="0"/>
                <a:ea typeface="+mn-ea"/>
                <a:cs typeface="+mn-cs"/>
              </a:rPr>
              <a:t>Inactive Node</a:t>
            </a:r>
          </a:p>
        </p:txBody>
      </p:sp>
      <p:sp>
        <p:nvSpPr>
          <p:cNvPr id="121890" name="Text Box 34"/>
          <p:cNvSpPr txBox="1">
            <a:spLocks noChangeArrowheads="1"/>
          </p:cNvSpPr>
          <p:nvPr/>
        </p:nvSpPr>
        <p:spPr bwMode="auto">
          <a:xfrm>
            <a:off x="6297216" y="1882379"/>
            <a:ext cx="1130438"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Active Node</a:t>
            </a:r>
          </a:p>
        </p:txBody>
      </p:sp>
      <p:sp>
        <p:nvSpPr>
          <p:cNvPr id="121891" name="Text Box 35"/>
          <p:cNvSpPr txBox="1">
            <a:spLocks noChangeArrowheads="1"/>
          </p:cNvSpPr>
          <p:nvPr/>
        </p:nvSpPr>
        <p:spPr bwMode="auto">
          <a:xfrm>
            <a:off x="6285310" y="2265760"/>
            <a:ext cx="12121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Newly active </a:t>
            </a:r>
          </a:p>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node</a:t>
            </a:r>
          </a:p>
        </p:txBody>
      </p:sp>
      <p:sp>
        <p:nvSpPr>
          <p:cNvPr id="121892" name="Text Box 36"/>
          <p:cNvSpPr txBox="1">
            <a:spLocks noChangeArrowheads="1"/>
          </p:cNvSpPr>
          <p:nvPr/>
        </p:nvSpPr>
        <p:spPr bwMode="auto">
          <a:xfrm>
            <a:off x="6297216" y="2759869"/>
            <a:ext cx="10935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Successful </a:t>
            </a:r>
          </a:p>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attempt</a:t>
            </a:r>
          </a:p>
        </p:txBody>
      </p:sp>
      <p:sp>
        <p:nvSpPr>
          <p:cNvPr id="121893" name="Oval 37"/>
          <p:cNvSpPr>
            <a:spLocks noChangeArrowheads="1"/>
          </p:cNvSpPr>
          <p:nvPr/>
        </p:nvSpPr>
        <p:spPr bwMode="auto">
          <a:xfrm>
            <a:off x="5898357" y="1495426"/>
            <a:ext cx="275035" cy="2512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94" name="Oval 38"/>
          <p:cNvSpPr>
            <a:spLocks noChangeArrowheads="1"/>
          </p:cNvSpPr>
          <p:nvPr/>
        </p:nvSpPr>
        <p:spPr bwMode="auto">
          <a:xfrm>
            <a:off x="5898357" y="1905001"/>
            <a:ext cx="275035" cy="25122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95" name="Oval 39"/>
          <p:cNvSpPr>
            <a:spLocks noChangeArrowheads="1"/>
          </p:cNvSpPr>
          <p:nvPr/>
        </p:nvSpPr>
        <p:spPr bwMode="auto">
          <a:xfrm>
            <a:off x="5898357" y="2351485"/>
            <a:ext cx="275035" cy="25122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96" name="Line 40"/>
          <p:cNvSpPr>
            <a:spLocks noChangeShapeType="1"/>
          </p:cNvSpPr>
          <p:nvPr/>
        </p:nvSpPr>
        <p:spPr bwMode="auto">
          <a:xfrm>
            <a:off x="5824538" y="2982516"/>
            <a:ext cx="381000" cy="0"/>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97" name="Line 41"/>
          <p:cNvSpPr>
            <a:spLocks noChangeShapeType="1"/>
          </p:cNvSpPr>
          <p:nvPr/>
        </p:nvSpPr>
        <p:spPr bwMode="auto">
          <a:xfrm>
            <a:off x="5822156" y="3471863"/>
            <a:ext cx="381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898" name="Text Box 42"/>
          <p:cNvSpPr txBox="1">
            <a:spLocks noChangeArrowheads="1"/>
          </p:cNvSpPr>
          <p:nvPr/>
        </p:nvSpPr>
        <p:spPr bwMode="auto">
          <a:xfrm>
            <a:off x="6265069" y="3237310"/>
            <a:ext cx="12490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Unsuccessful</a:t>
            </a:r>
          </a:p>
          <a:p>
            <a:pPr defTabSz="685800" eaLnBrk="0" fontAlgn="base" hangingPunct="0">
              <a:spcBef>
                <a:spcPct val="0"/>
              </a:spcBef>
              <a:spcAft>
                <a:spcPct val="0"/>
              </a:spcAft>
              <a:buClrTx/>
            </a:pPr>
            <a:r>
              <a:rPr lang="en-US" altLang="en-US" sz="1275" b="1" kern="1200">
                <a:latin typeface="Arial" panose="020B0604020202020204" pitchFamily="34" charset="0"/>
                <a:ea typeface="+mn-ea"/>
                <a:cs typeface="+mn-cs"/>
              </a:rPr>
              <a:t>attempt</a:t>
            </a:r>
          </a:p>
        </p:txBody>
      </p:sp>
      <p:grpSp>
        <p:nvGrpSpPr>
          <p:cNvPr id="121899" name="Group 43"/>
          <p:cNvGrpSpPr>
            <a:grpSpLocks/>
          </p:cNvGrpSpPr>
          <p:nvPr/>
        </p:nvGrpSpPr>
        <p:grpSpPr bwMode="auto">
          <a:xfrm>
            <a:off x="5226844" y="3136106"/>
            <a:ext cx="342900" cy="223838"/>
            <a:chOff x="3182" y="2807"/>
            <a:chExt cx="406" cy="560"/>
          </a:xfrm>
        </p:grpSpPr>
        <p:pic>
          <p:nvPicPr>
            <p:cNvPr id="121900" name="Picture 44" descr="flip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 y="2902"/>
              <a:ext cx="379"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901" name="Rectangle 45"/>
            <p:cNvSpPr>
              <a:spLocks noChangeArrowheads="1"/>
            </p:cNvSpPr>
            <p:nvPr/>
          </p:nvSpPr>
          <p:spPr bwMode="auto">
            <a:xfrm>
              <a:off x="3182" y="2813"/>
              <a:ext cx="45" cy="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21902" name="Rectangle 46"/>
            <p:cNvSpPr>
              <a:spLocks noChangeArrowheads="1"/>
            </p:cNvSpPr>
            <p:nvPr/>
          </p:nvSpPr>
          <p:spPr bwMode="auto">
            <a:xfrm>
              <a:off x="3216" y="2807"/>
              <a:ext cx="357"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121903" name="Text Box 47"/>
          <p:cNvSpPr txBox="1">
            <a:spLocks noChangeArrowheads="1"/>
          </p:cNvSpPr>
          <p:nvPr/>
        </p:nvSpPr>
        <p:spPr bwMode="auto">
          <a:xfrm>
            <a:off x="3234929" y="4192191"/>
            <a:ext cx="97750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zh-CN" sz="2250" b="1" i="1" kern="1200">
                <a:latin typeface="Arial" panose="020B0604020202020204" pitchFamily="34" charset="0"/>
                <a:ea typeface="宋体" panose="02010600030101010101" pitchFamily="2" charset="-122"/>
                <a:cs typeface="+mn-cs"/>
              </a:rPr>
              <a:t>Stop!</a:t>
            </a:r>
            <a:endParaRPr lang="en-US" altLang="en-US" sz="2250" b="1" i="1" kern="1200">
              <a:latin typeface="Arial" panose="020B0604020202020204" pitchFamily="34" charset="0"/>
              <a:ea typeface="+mn-ea"/>
              <a:cs typeface="+mn-cs"/>
            </a:endParaRPr>
          </a:p>
        </p:txBody>
      </p:sp>
      <p:sp>
        <p:nvSpPr>
          <p:cNvPr id="121904" name="Text Box 48"/>
          <p:cNvSpPr txBox="1">
            <a:spLocks noChangeArrowheads="1"/>
          </p:cNvSpPr>
          <p:nvPr/>
        </p:nvSpPr>
        <p:spPr bwMode="auto">
          <a:xfrm>
            <a:off x="4764881" y="2338387"/>
            <a:ext cx="32504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i="1" kern="1200">
                <a:latin typeface="Arial" panose="020B0604020202020204" pitchFamily="34" charset="0"/>
                <a:ea typeface="+mn-ea"/>
                <a:cs typeface="+mn-cs"/>
              </a:rPr>
              <a:t>U</a:t>
            </a:r>
          </a:p>
        </p:txBody>
      </p:sp>
      <p:sp>
        <p:nvSpPr>
          <p:cNvPr id="121906" name="Text Box 50"/>
          <p:cNvSpPr txBox="1">
            <a:spLocks noChangeArrowheads="1"/>
          </p:cNvSpPr>
          <p:nvPr/>
        </p:nvSpPr>
        <p:spPr bwMode="auto">
          <a:xfrm>
            <a:off x="3143250" y="2343150"/>
            <a:ext cx="32504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0" fontAlgn="base" hangingPunct="0">
              <a:spcBef>
                <a:spcPct val="50000"/>
              </a:spcBef>
              <a:spcAft>
                <a:spcPct val="0"/>
              </a:spcAft>
              <a:buClrTx/>
            </a:pPr>
            <a:r>
              <a:rPr lang="en-US" altLang="en-US" sz="1350" b="1" i="1" kern="1200">
                <a:latin typeface="Arial" panose="020B0604020202020204" pitchFamily="34" charset="0"/>
                <a:ea typeface="+mn-ea"/>
                <a:cs typeface="+mn-cs"/>
              </a:rPr>
              <a:t>X</a:t>
            </a:r>
          </a:p>
        </p:txBody>
      </p:sp>
    </p:spTree>
    <p:extLst>
      <p:ext uri="{BB962C8B-B14F-4D97-AF65-F5344CB8AC3E}">
        <p14:creationId xmlns:p14="http://schemas.microsoft.com/office/powerpoint/2010/main" val="4133472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1" nodeType="clickEffect">
                                  <p:stCondLst>
                                    <p:cond delay="0"/>
                                  </p:stCondLst>
                                  <p:childTnLst>
                                    <p:set>
                                      <p:cBhvr>
                                        <p:cTn id="6" dur="indefinite"/>
                                        <p:tgtEl>
                                          <p:spTgt spid="121882"/>
                                        </p:tgtEl>
                                        <p:attrNameLst>
                                          <p:attrName>fillcolor</p:attrName>
                                        </p:attrNameLst>
                                      </p:cBhvr>
                                      <p:to>
                                        <p:clrVal>
                                          <a:srgbClr val="00FF00"/>
                                        </p:clrVal>
                                      </p:to>
                                    </p:set>
                                    <p:set>
                                      <p:cBhvr>
                                        <p:cTn id="7" dur="indefinite"/>
                                        <p:tgtEl>
                                          <p:spTgt spid="121882"/>
                                        </p:tgtEl>
                                        <p:attrNameLst>
                                          <p:attrName>fill.type</p:attrName>
                                        </p:attrNameLst>
                                      </p:cBhvr>
                                      <p:to>
                                        <p:strVal val="solid"/>
                                      </p:to>
                                    </p:set>
                                    <p:set>
                                      <p:cBhvr>
                                        <p:cTn id="8" dur="indefinite"/>
                                        <p:tgtEl>
                                          <p:spTgt spid="121882"/>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8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mph" presetSubtype="1" nodeType="clickEffect">
                                  <p:stCondLst>
                                    <p:cond delay="0"/>
                                  </p:stCondLst>
                                  <p:childTnLst>
                                    <p:set>
                                      <p:cBhvr>
                                        <p:cTn id="16" dur="indefinite"/>
                                        <p:tgtEl>
                                          <p:spTgt spid="121869"/>
                                        </p:tgtEl>
                                        <p:attrNameLst>
                                          <p:attrName>stroke.color</p:attrName>
                                        </p:attrNameLst>
                                      </p:cBhvr>
                                      <p:to>
                                        <p:clrVal>
                                          <a:srgbClr val="FF0000"/>
                                        </p:clrVal>
                                      </p:to>
                                    </p:set>
                                    <p:set>
                                      <p:cBhvr>
                                        <p:cTn id="17" dur="indefinite"/>
                                        <p:tgtEl>
                                          <p:spTgt spid="121869"/>
                                        </p:tgtEl>
                                        <p:attrNameLst>
                                          <p:attrName>stroke.on</p:attrName>
                                        </p:attrNameLst>
                                      </p:cBhvr>
                                      <p:to>
                                        <p:strVal val="true"/>
                                      </p:to>
                                    </p:set>
                                  </p:childTnLst>
                                </p:cTn>
                              </p:par>
                              <p:par>
                                <p:cTn id="18" presetID="7" presetClass="emph" presetSubtype="1" nodeType="withEffect">
                                  <p:stCondLst>
                                    <p:cond delay="0"/>
                                  </p:stCondLst>
                                  <p:childTnLst>
                                    <p:set>
                                      <p:cBhvr>
                                        <p:cTn id="19" dur="indefinite"/>
                                        <p:tgtEl>
                                          <p:spTgt spid="121860"/>
                                        </p:tgtEl>
                                        <p:attrNameLst>
                                          <p:attrName>stroke.color</p:attrName>
                                        </p:attrNameLst>
                                      </p:cBhvr>
                                      <p:to>
                                        <p:clrVal>
                                          <a:srgbClr val="00CC00"/>
                                        </p:clrVal>
                                      </p:to>
                                    </p:set>
                                    <p:set>
                                      <p:cBhvr>
                                        <p:cTn id="20" dur="indefinite"/>
                                        <p:tgtEl>
                                          <p:spTgt spid="121860"/>
                                        </p:tgtEl>
                                        <p:attrNameLst>
                                          <p:attrName>stroke.on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1" nodeType="clickEffect">
                                  <p:stCondLst>
                                    <p:cond delay="0"/>
                                  </p:stCondLst>
                                  <p:childTnLst>
                                    <p:set>
                                      <p:cBhvr>
                                        <p:cTn id="24" dur="indefinite"/>
                                        <p:tgtEl>
                                          <p:spTgt spid="121859"/>
                                        </p:tgtEl>
                                        <p:attrNameLst>
                                          <p:attrName>fillcolor</p:attrName>
                                        </p:attrNameLst>
                                      </p:cBhvr>
                                      <p:to>
                                        <p:clrVal>
                                          <a:srgbClr val="00FF00"/>
                                        </p:clrVal>
                                      </p:to>
                                    </p:set>
                                    <p:set>
                                      <p:cBhvr>
                                        <p:cTn id="25" dur="indefinite"/>
                                        <p:tgtEl>
                                          <p:spTgt spid="121859"/>
                                        </p:tgtEl>
                                        <p:attrNameLst>
                                          <p:attrName>fill.type</p:attrName>
                                        </p:attrNameLst>
                                      </p:cBhvr>
                                      <p:to>
                                        <p:strVal val="solid"/>
                                      </p:to>
                                    </p:set>
                                    <p:set>
                                      <p:cBhvr>
                                        <p:cTn id="26" dur="indefinite"/>
                                        <p:tgtEl>
                                          <p:spTgt spid="121859"/>
                                        </p:tgtEl>
                                        <p:attrNameLst>
                                          <p:attrName>fill.on</p:attrName>
                                        </p:attrNameLst>
                                      </p:cBhvr>
                                      <p:to>
                                        <p:strVal val="true"/>
                                      </p:to>
                                    </p:set>
                                  </p:childTnLst>
                                </p:cTn>
                              </p:par>
                              <p:par>
                                <p:cTn id="27" presetID="1" presetClass="emph" presetSubtype="1" nodeType="withEffect">
                                  <p:stCondLst>
                                    <p:cond delay="0"/>
                                  </p:stCondLst>
                                  <p:childTnLst>
                                    <p:set>
                                      <p:cBhvr>
                                        <p:cTn id="28" dur="indefinite"/>
                                        <p:tgtEl>
                                          <p:spTgt spid="121882"/>
                                        </p:tgtEl>
                                        <p:attrNameLst>
                                          <p:attrName>fillcolor</p:attrName>
                                        </p:attrNameLst>
                                      </p:cBhvr>
                                      <p:to>
                                        <p:clrVal>
                                          <a:srgbClr val="009900"/>
                                        </p:clrVal>
                                      </p:to>
                                    </p:set>
                                    <p:set>
                                      <p:cBhvr>
                                        <p:cTn id="29" dur="indefinite"/>
                                        <p:tgtEl>
                                          <p:spTgt spid="121882"/>
                                        </p:tgtEl>
                                        <p:attrNameLst>
                                          <p:attrName>fill.type</p:attrName>
                                        </p:attrNameLst>
                                      </p:cBhvr>
                                      <p:to>
                                        <p:strVal val="solid"/>
                                      </p:to>
                                    </p:set>
                                    <p:set>
                                      <p:cBhvr>
                                        <p:cTn id="30" dur="indefinite"/>
                                        <p:tgtEl>
                                          <p:spTgt spid="121882"/>
                                        </p:tgtEl>
                                        <p:attrNameLst>
                                          <p:attrName>fill.on</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mph" presetSubtype="1" nodeType="clickEffect">
                                  <p:stCondLst>
                                    <p:cond delay="0"/>
                                  </p:stCondLst>
                                  <p:childTnLst>
                                    <p:set>
                                      <p:cBhvr>
                                        <p:cTn id="34" dur="indefinite"/>
                                        <p:tgtEl>
                                          <p:spTgt spid="121862"/>
                                        </p:tgtEl>
                                        <p:attrNameLst>
                                          <p:attrName>stroke.color</p:attrName>
                                        </p:attrNameLst>
                                      </p:cBhvr>
                                      <p:to>
                                        <p:clrVal>
                                          <a:srgbClr val="00CC00"/>
                                        </p:clrVal>
                                      </p:to>
                                    </p:set>
                                    <p:set>
                                      <p:cBhvr>
                                        <p:cTn id="35" dur="indefinite"/>
                                        <p:tgtEl>
                                          <p:spTgt spid="121862"/>
                                        </p:tgtEl>
                                        <p:attrNameLst>
                                          <p:attrName>stroke.on</p:attrName>
                                        </p:attrNameLst>
                                      </p:cBhvr>
                                      <p:to>
                                        <p:strVal val="true"/>
                                      </p:to>
                                    </p:set>
                                  </p:childTnLst>
                                </p:cTn>
                              </p:par>
                              <p:par>
                                <p:cTn id="36" presetID="7" presetClass="emph" presetSubtype="1" nodeType="withEffect">
                                  <p:stCondLst>
                                    <p:cond delay="0"/>
                                  </p:stCondLst>
                                  <p:childTnLst>
                                    <p:set>
                                      <p:cBhvr>
                                        <p:cTn id="37" dur="indefinite"/>
                                        <p:tgtEl>
                                          <p:spTgt spid="121861"/>
                                        </p:tgtEl>
                                        <p:attrNameLst>
                                          <p:attrName>stroke.color</p:attrName>
                                        </p:attrNameLst>
                                      </p:cBhvr>
                                      <p:to>
                                        <p:clrVal>
                                          <a:srgbClr val="00CC00"/>
                                        </p:clrVal>
                                      </p:to>
                                    </p:set>
                                    <p:set>
                                      <p:cBhvr>
                                        <p:cTn id="38" dur="indefinite"/>
                                        <p:tgtEl>
                                          <p:spTgt spid="121861"/>
                                        </p:tgtEl>
                                        <p:attrNameLst>
                                          <p:attrName>stroke.on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mph" presetSubtype="1" nodeType="clickEffect">
                                  <p:stCondLst>
                                    <p:cond delay="0"/>
                                  </p:stCondLst>
                                  <p:childTnLst>
                                    <p:set>
                                      <p:cBhvr>
                                        <p:cTn id="42" dur="indefinite"/>
                                        <p:tgtEl>
                                          <p:spTgt spid="121885"/>
                                        </p:tgtEl>
                                        <p:attrNameLst>
                                          <p:attrName>fillcolor</p:attrName>
                                        </p:attrNameLst>
                                      </p:cBhvr>
                                      <p:to>
                                        <p:clrVal>
                                          <a:srgbClr val="00FF00"/>
                                        </p:clrVal>
                                      </p:to>
                                    </p:set>
                                    <p:set>
                                      <p:cBhvr>
                                        <p:cTn id="43" dur="indefinite"/>
                                        <p:tgtEl>
                                          <p:spTgt spid="121885"/>
                                        </p:tgtEl>
                                        <p:attrNameLst>
                                          <p:attrName>fill.type</p:attrName>
                                        </p:attrNameLst>
                                      </p:cBhvr>
                                      <p:to>
                                        <p:strVal val="solid"/>
                                      </p:to>
                                    </p:set>
                                    <p:set>
                                      <p:cBhvr>
                                        <p:cTn id="44" dur="indefinite"/>
                                        <p:tgtEl>
                                          <p:spTgt spid="121885"/>
                                        </p:tgtEl>
                                        <p:attrNameLst>
                                          <p:attrName>fill.on</p:attrName>
                                        </p:attrNameLst>
                                      </p:cBhvr>
                                      <p:to>
                                        <p:strVal val="true"/>
                                      </p:to>
                                    </p:set>
                                  </p:childTnLst>
                                </p:cTn>
                              </p:par>
                              <p:par>
                                <p:cTn id="45" presetID="1" presetClass="emph" presetSubtype="1" nodeType="withEffect">
                                  <p:stCondLst>
                                    <p:cond delay="0"/>
                                  </p:stCondLst>
                                  <p:childTnLst>
                                    <p:set>
                                      <p:cBhvr>
                                        <p:cTn id="46" dur="indefinite"/>
                                        <p:tgtEl>
                                          <p:spTgt spid="121886"/>
                                        </p:tgtEl>
                                        <p:attrNameLst>
                                          <p:attrName>fillcolor</p:attrName>
                                        </p:attrNameLst>
                                      </p:cBhvr>
                                      <p:to>
                                        <p:clrVal>
                                          <a:srgbClr val="00FF00"/>
                                        </p:clrVal>
                                      </p:to>
                                    </p:set>
                                    <p:set>
                                      <p:cBhvr>
                                        <p:cTn id="47" dur="indefinite"/>
                                        <p:tgtEl>
                                          <p:spTgt spid="121886"/>
                                        </p:tgtEl>
                                        <p:attrNameLst>
                                          <p:attrName>fill.type</p:attrName>
                                        </p:attrNameLst>
                                      </p:cBhvr>
                                      <p:to>
                                        <p:strVal val="solid"/>
                                      </p:to>
                                    </p:set>
                                    <p:set>
                                      <p:cBhvr>
                                        <p:cTn id="48" dur="indefinite"/>
                                        <p:tgtEl>
                                          <p:spTgt spid="121886"/>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121859"/>
                                        </p:tgtEl>
                                        <p:attrNameLst>
                                          <p:attrName>fillcolor</p:attrName>
                                        </p:attrNameLst>
                                      </p:cBhvr>
                                      <p:to>
                                        <p:clrVal>
                                          <a:srgbClr val="009900"/>
                                        </p:clrVal>
                                      </p:to>
                                    </p:set>
                                    <p:set>
                                      <p:cBhvr>
                                        <p:cTn id="51" dur="indefinite"/>
                                        <p:tgtEl>
                                          <p:spTgt spid="121859"/>
                                        </p:tgtEl>
                                        <p:attrNameLst>
                                          <p:attrName>fill.type</p:attrName>
                                        </p:attrNameLst>
                                      </p:cBhvr>
                                      <p:to>
                                        <p:strVal val="solid"/>
                                      </p:to>
                                    </p:set>
                                    <p:set>
                                      <p:cBhvr>
                                        <p:cTn id="52" dur="indefinite"/>
                                        <p:tgtEl>
                                          <p:spTgt spid="121859"/>
                                        </p:tgtEl>
                                        <p:attrNameLst>
                                          <p:attrName>fill.on</p:attrName>
                                        </p:attrNameLst>
                                      </p:cBhvr>
                                      <p:to>
                                        <p:strVal val="tru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mph" presetSubtype="1" nodeType="clickEffect">
                                  <p:stCondLst>
                                    <p:cond delay="0"/>
                                  </p:stCondLst>
                                  <p:childTnLst>
                                    <p:set>
                                      <p:cBhvr>
                                        <p:cTn id="56" dur="indefinite"/>
                                        <p:tgtEl>
                                          <p:spTgt spid="121866"/>
                                        </p:tgtEl>
                                        <p:attrNameLst>
                                          <p:attrName>stroke.color</p:attrName>
                                        </p:attrNameLst>
                                      </p:cBhvr>
                                      <p:to>
                                        <p:clrVal>
                                          <a:srgbClr val="FF0000"/>
                                        </p:clrVal>
                                      </p:to>
                                    </p:set>
                                    <p:set>
                                      <p:cBhvr>
                                        <p:cTn id="57" dur="indefinite"/>
                                        <p:tgtEl>
                                          <p:spTgt spid="121866"/>
                                        </p:tgtEl>
                                        <p:attrNameLst>
                                          <p:attrName>stroke.on</p:attrName>
                                        </p:attrNameLst>
                                      </p:cBhvr>
                                      <p:to>
                                        <p:strVal val="true"/>
                                      </p:to>
                                    </p:set>
                                  </p:childTnLst>
                                </p:cTn>
                              </p:par>
                              <p:par>
                                <p:cTn id="58" presetID="7" presetClass="emph" presetSubtype="1" nodeType="withEffect">
                                  <p:stCondLst>
                                    <p:cond delay="0"/>
                                  </p:stCondLst>
                                  <p:childTnLst>
                                    <p:set>
                                      <p:cBhvr>
                                        <p:cTn id="59" dur="indefinite"/>
                                        <p:tgtEl>
                                          <p:spTgt spid="121868"/>
                                        </p:tgtEl>
                                        <p:attrNameLst>
                                          <p:attrName>stroke.color</p:attrName>
                                        </p:attrNameLst>
                                      </p:cBhvr>
                                      <p:to>
                                        <p:clrVal>
                                          <a:srgbClr val="FF0000"/>
                                        </p:clrVal>
                                      </p:to>
                                    </p:set>
                                    <p:set>
                                      <p:cBhvr>
                                        <p:cTn id="60" dur="indefinite"/>
                                        <p:tgtEl>
                                          <p:spTgt spid="121868"/>
                                        </p:tgtEl>
                                        <p:attrNameLst>
                                          <p:attrName>stroke.on</p:attrName>
                                        </p:attrNameLst>
                                      </p:cBhvr>
                                      <p:to>
                                        <p:strVal val="tru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mph" presetSubtype="1" nodeType="clickEffect">
                                  <p:stCondLst>
                                    <p:cond delay="0"/>
                                  </p:stCondLst>
                                  <p:childTnLst>
                                    <p:set>
                                      <p:cBhvr>
                                        <p:cTn id="64" dur="indefinite"/>
                                        <p:tgtEl>
                                          <p:spTgt spid="121885"/>
                                        </p:tgtEl>
                                        <p:attrNameLst>
                                          <p:attrName>fillcolor</p:attrName>
                                        </p:attrNameLst>
                                      </p:cBhvr>
                                      <p:to>
                                        <p:clrVal>
                                          <a:srgbClr val="009900"/>
                                        </p:clrVal>
                                      </p:to>
                                    </p:set>
                                    <p:set>
                                      <p:cBhvr>
                                        <p:cTn id="65" dur="indefinite"/>
                                        <p:tgtEl>
                                          <p:spTgt spid="121885"/>
                                        </p:tgtEl>
                                        <p:attrNameLst>
                                          <p:attrName>fill.type</p:attrName>
                                        </p:attrNameLst>
                                      </p:cBhvr>
                                      <p:to>
                                        <p:strVal val="solid"/>
                                      </p:to>
                                    </p:set>
                                    <p:set>
                                      <p:cBhvr>
                                        <p:cTn id="66" dur="indefinite"/>
                                        <p:tgtEl>
                                          <p:spTgt spid="121885"/>
                                        </p:tgtEl>
                                        <p:attrNameLst>
                                          <p:attrName>fill.on</p:attrName>
                                        </p:attrNameLst>
                                      </p:cBhvr>
                                      <p:to>
                                        <p:strVal val="true"/>
                                      </p:to>
                                    </p:set>
                                  </p:childTnLst>
                                </p:cTn>
                              </p:par>
                              <p:par>
                                <p:cTn id="67" presetID="1" presetClass="emph" presetSubtype="1" nodeType="withEffect">
                                  <p:stCondLst>
                                    <p:cond delay="0"/>
                                  </p:stCondLst>
                                  <p:childTnLst>
                                    <p:set>
                                      <p:cBhvr>
                                        <p:cTn id="68" dur="indefinite"/>
                                        <p:tgtEl>
                                          <p:spTgt spid="121886"/>
                                        </p:tgtEl>
                                        <p:attrNameLst>
                                          <p:attrName>fillcolor</p:attrName>
                                        </p:attrNameLst>
                                      </p:cBhvr>
                                      <p:to>
                                        <p:clrVal>
                                          <a:srgbClr val="009900"/>
                                        </p:clrVal>
                                      </p:to>
                                    </p:set>
                                    <p:set>
                                      <p:cBhvr>
                                        <p:cTn id="69" dur="indefinite"/>
                                        <p:tgtEl>
                                          <p:spTgt spid="121886"/>
                                        </p:tgtEl>
                                        <p:attrNameLst>
                                          <p:attrName>fill.type</p:attrName>
                                        </p:attrNameLst>
                                      </p:cBhvr>
                                      <p:to>
                                        <p:strVal val="solid"/>
                                      </p:to>
                                    </p:set>
                                    <p:set>
                                      <p:cBhvr>
                                        <p:cTn id="70" dur="indefinite"/>
                                        <p:tgtEl>
                                          <p:spTgt spid="121886"/>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1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0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7"/>
          <p:cNvSpPr txBox="1">
            <a:spLocks noGrp="1"/>
          </p:cNvSpPr>
          <p:nvPr>
            <p:ph type="title"/>
          </p:nvPr>
        </p:nvSpPr>
        <p:spPr>
          <a:xfrm>
            <a:off x="819150" y="490742"/>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References</a:t>
            </a:r>
            <a:endParaRPr/>
          </a:p>
        </p:txBody>
      </p:sp>
      <p:sp>
        <p:nvSpPr>
          <p:cNvPr id="636" name="Google Shape;636;p27"/>
          <p:cNvSpPr txBox="1">
            <a:spLocks noGrp="1"/>
          </p:cNvSpPr>
          <p:nvPr>
            <p:ph type="body" idx="1"/>
          </p:nvPr>
        </p:nvSpPr>
        <p:spPr>
          <a:xfrm>
            <a:off x="819150" y="968042"/>
            <a:ext cx="7505700" cy="3800603"/>
          </a:xfrm>
          <a:prstGeom prst="rect">
            <a:avLst/>
          </a:prstGeom>
          <a:noFill/>
          <a:ln>
            <a:noFill/>
          </a:ln>
        </p:spPr>
        <p:txBody>
          <a:bodyPr spcFirstLastPara="1" wrap="square" lIns="91425" tIns="91425" rIns="91425" bIns="91425" anchor="t" anchorCtr="0">
            <a:noAutofit/>
          </a:bodyPr>
          <a:lstStyle/>
          <a:p>
            <a:pPr marL="488950" lvl="0" indent="-342900" algn="l" rtl="0">
              <a:lnSpc>
                <a:spcPct val="115000"/>
              </a:lnSpc>
              <a:spcBef>
                <a:spcPts val="0"/>
              </a:spcBef>
              <a:spcAft>
                <a:spcPts val="0"/>
              </a:spcAft>
              <a:buSzPts val="1300"/>
              <a:buFont typeface="Arial"/>
              <a:buAutoNum type="arabicPeriod"/>
            </a:pPr>
            <a:r>
              <a:rPr lang="en-US" sz="1400" dirty="0">
                <a:solidFill>
                  <a:srgbClr val="000000"/>
                </a:solidFill>
                <a:latin typeface="Times New Roman"/>
                <a:ea typeface="Times New Roman"/>
                <a:cs typeface="Times New Roman"/>
                <a:sym typeface="Times New Roman"/>
              </a:rPr>
              <a:t>M. Sozio and A. </a:t>
            </a:r>
            <a:r>
              <a:rPr lang="en-US" sz="1400" dirty="0" err="1">
                <a:solidFill>
                  <a:srgbClr val="000000"/>
                </a:solidFill>
                <a:latin typeface="Times New Roman"/>
                <a:ea typeface="Times New Roman"/>
                <a:cs typeface="Times New Roman"/>
                <a:sym typeface="Times New Roman"/>
              </a:rPr>
              <a:t>Gionis</a:t>
            </a:r>
            <a:r>
              <a:rPr lang="en-US" sz="1400" dirty="0">
                <a:solidFill>
                  <a:srgbClr val="000000"/>
                </a:solidFill>
                <a:latin typeface="Times New Roman"/>
                <a:ea typeface="Times New Roman"/>
                <a:cs typeface="Times New Roman"/>
                <a:sym typeface="Times New Roman"/>
              </a:rPr>
              <a:t>. The community-search problem and how to plan a successful cocktail party. In SIGKDD, pages 939–948, 2010.</a:t>
            </a:r>
            <a:endParaRPr sz="1400" dirty="0">
              <a:solidFill>
                <a:srgbClr val="000000"/>
              </a:solidFill>
              <a:latin typeface="Times New Roman"/>
              <a:ea typeface="Times New Roman"/>
              <a:cs typeface="Times New Roman"/>
              <a:sym typeface="Times New Roman"/>
            </a:endParaRPr>
          </a:p>
          <a:p>
            <a:pPr marL="488950" lvl="0" indent="-342900" algn="l" rtl="0">
              <a:lnSpc>
                <a:spcPct val="115000"/>
              </a:lnSpc>
              <a:spcBef>
                <a:spcPts val="0"/>
              </a:spcBef>
              <a:spcAft>
                <a:spcPts val="0"/>
              </a:spcAft>
              <a:buSzPts val="1300"/>
              <a:buFont typeface="Arial"/>
              <a:buAutoNum type="arabicPeriod"/>
            </a:pPr>
            <a:r>
              <a:rPr lang="en-US" sz="1400" u="sng" dirty="0">
                <a:solidFill>
                  <a:srgbClr val="000000"/>
                </a:solidFill>
                <a:latin typeface="Times New Roman"/>
                <a:ea typeface="Times New Roman"/>
                <a:cs typeface="Times New Roman"/>
                <a:sym typeface="Times New Roman"/>
                <a:hlinkClick r:id="rId3"/>
              </a:rPr>
              <a:t>https://slideplayer.com/slide/14253033/</a:t>
            </a:r>
            <a:endParaRPr sz="1400" dirty="0">
              <a:solidFill>
                <a:srgbClr val="000000"/>
              </a:solidFill>
              <a:latin typeface="Times New Roman"/>
              <a:ea typeface="Times New Roman"/>
              <a:cs typeface="Times New Roman"/>
              <a:sym typeface="Times New Roman"/>
            </a:endParaRPr>
          </a:p>
          <a:p>
            <a:pPr marL="488950" lvl="0" indent="-342900" algn="l" rtl="0">
              <a:lnSpc>
                <a:spcPct val="115000"/>
              </a:lnSpc>
              <a:spcBef>
                <a:spcPts val="0"/>
              </a:spcBef>
              <a:spcAft>
                <a:spcPts val="0"/>
              </a:spcAft>
              <a:buSzPts val="1300"/>
              <a:buFont typeface="Arial"/>
              <a:buAutoNum type="arabicPeriod"/>
            </a:pPr>
            <a:r>
              <a:rPr lang="en-US" sz="1400" dirty="0">
                <a:solidFill>
                  <a:srgbClr val="000000"/>
                </a:solidFill>
                <a:latin typeface="Times New Roman"/>
                <a:ea typeface="Times New Roman"/>
                <a:cs typeface="Times New Roman"/>
                <a:sym typeface="Times New Roman"/>
              </a:rPr>
              <a:t>V. D. </a:t>
            </a:r>
            <a:r>
              <a:rPr lang="en-US" sz="1400" dirty="0" err="1">
                <a:solidFill>
                  <a:srgbClr val="000000"/>
                </a:solidFill>
                <a:latin typeface="Times New Roman"/>
                <a:ea typeface="Times New Roman"/>
                <a:cs typeface="Times New Roman"/>
                <a:sym typeface="Times New Roman"/>
              </a:rPr>
              <a:t>Blondel</a:t>
            </a:r>
            <a:r>
              <a:rPr lang="en-US" sz="1400" dirty="0">
                <a:solidFill>
                  <a:srgbClr val="000000"/>
                </a:solidFill>
                <a:latin typeface="Times New Roman"/>
                <a:ea typeface="Times New Roman"/>
                <a:cs typeface="Times New Roman"/>
                <a:sym typeface="Times New Roman"/>
              </a:rPr>
              <a:t>, J.-L. Guillaume, R. </a:t>
            </a:r>
            <a:r>
              <a:rPr lang="en-US" sz="1400" dirty="0" err="1">
                <a:solidFill>
                  <a:srgbClr val="000000"/>
                </a:solidFill>
                <a:latin typeface="Times New Roman"/>
                <a:ea typeface="Times New Roman"/>
                <a:cs typeface="Times New Roman"/>
                <a:sym typeface="Times New Roman"/>
              </a:rPr>
              <a:t>Lambiotte</a:t>
            </a:r>
            <a:r>
              <a:rPr lang="en-US" sz="1400" dirty="0">
                <a:solidFill>
                  <a:srgbClr val="000000"/>
                </a:solidFill>
                <a:latin typeface="Times New Roman"/>
                <a:ea typeface="Times New Roman"/>
                <a:cs typeface="Times New Roman"/>
                <a:sym typeface="Times New Roman"/>
              </a:rPr>
              <a:t> and E. Lefebvre, "Fast unfolding of communities in large networks," J. Stat. Mech. (2008) P10008, p. 12, 2008.</a:t>
            </a:r>
            <a:endParaRPr sz="1400" dirty="0">
              <a:solidFill>
                <a:srgbClr val="000000"/>
              </a:solidFill>
              <a:latin typeface="Times New Roman"/>
              <a:ea typeface="Times New Roman"/>
              <a:cs typeface="Times New Roman"/>
              <a:sym typeface="Times New Roman"/>
            </a:endParaRPr>
          </a:p>
          <a:p>
            <a:pPr marL="488950" lvl="0" indent="-342900" algn="l" rtl="0">
              <a:lnSpc>
                <a:spcPct val="115000"/>
              </a:lnSpc>
              <a:spcBef>
                <a:spcPts val="0"/>
              </a:spcBef>
              <a:spcAft>
                <a:spcPts val="0"/>
              </a:spcAft>
              <a:buSzPts val="1300"/>
              <a:buFont typeface="Arial"/>
              <a:buAutoNum type="arabicPeriod"/>
            </a:pPr>
            <a:r>
              <a:rPr lang="en-US" sz="1400" dirty="0">
                <a:solidFill>
                  <a:srgbClr val="000000"/>
                </a:solidFill>
                <a:latin typeface="Times New Roman"/>
                <a:ea typeface="Times New Roman"/>
                <a:cs typeface="Times New Roman"/>
                <a:sym typeface="Times New Roman"/>
              </a:rPr>
              <a:t>Uncovering the overlapping community structure of complex networks in nature and society.</a:t>
            </a:r>
            <a:endParaRPr sz="1400" dirty="0">
              <a:solidFill>
                <a:srgbClr val="000000"/>
              </a:solidFill>
              <a:latin typeface="Times New Roman"/>
              <a:ea typeface="Times New Roman"/>
              <a:cs typeface="Times New Roman"/>
              <a:sym typeface="Times New Roman"/>
            </a:endParaRPr>
          </a:p>
          <a:p>
            <a:pPr marL="488950" lvl="0" indent="-342900" algn="l" rtl="0">
              <a:lnSpc>
                <a:spcPct val="115000"/>
              </a:lnSpc>
              <a:spcBef>
                <a:spcPts val="0"/>
              </a:spcBef>
              <a:spcAft>
                <a:spcPts val="0"/>
              </a:spcAft>
              <a:buSzPts val="1300"/>
              <a:buFont typeface="Arial"/>
              <a:buAutoNum type="arabicPeriod"/>
            </a:pPr>
            <a:r>
              <a:rPr lang="en-US" sz="1400" dirty="0" err="1">
                <a:solidFill>
                  <a:srgbClr val="000000"/>
                </a:solidFill>
                <a:latin typeface="Times New Roman"/>
                <a:ea typeface="Times New Roman"/>
                <a:cs typeface="Times New Roman"/>
                <a:sym typeface="Times New Roman"/>
              </a:rPr>
              <a:t>Gopalan</a:t>
            </a:r>
            <a:r>
              <a:rPr lang="en-US" sz="1400" dirty="0">
                <a:solidFill>
                  <a:srgbClr val="000000"/>
                </a:solidFill>
                <a:latin typeface="Times New Roman"/>
                <a:ea typeface="Times New Roman"/>
                <a:cs typeface="Times New Roman"/>
                <a:sym typeface="Times New Roman"/>
              </a:rPr>
              <a:t> PK, </a:t>
            </a:r>
            <a:r>
              <a:rPr lang="en-US" sz="1400" dirty="0" err="1">
                <a:solidFill>
                  <a:srgbClr val="000000"/>
                </a:solidFill>
                <a:latin typeface="Times New Roman"/>
                <a:ea typeface="Times New Roman"/>
                <a:cs typeface="Times New Roman"/>
                <a:sym typeface="Times New Roman"/>
              </a:rPr>
              <a:t>Blei</a:t>
            </a:r>
            <a:r>
              <a:rPr lang="en-US" sz="1400" dirty="0">
                <a:solidFill>
                  <a:srgbClr val="000000"/>
                </a:solidFill>
                <a:latin typeface="Times New Roman"/>
                <a:ea typeface="Times New Roman"/>
                <a:cs typeface="Times New Roman"/>
                <a:sym typeface="Times New Roman"/>
              </a:rPr>
              <a:t> DM. Efficient discovery of overlapping communities in massive networks. </a:t>
            </a:r>
            <a:r>
              <a:rPr lang="en-US" sz="1400" dirty="0" err="1">
                <a:solidFill>
                  <a:srgbClr val="000000"/>
                </a:solidFill>
                <a:latin typeface="Times New Roman"/>
                <a:ea typeface="Times New Roman"/>
                <a:cs typeface="Times New Roman"/>
                <a:sym typeface="Times New Roman"/>
              </a:rPr>
              <a:t>Proc</a:t>
            </a:r>
            <a:r>
              <a:rPr lang="en-US" sz="1400" dirty="0">
                <a:solidFill>
                  <a:srgbClr val="000000"/>
                </a:solidFill>
                <a:latin typeface="Times New Roman"/>
                <a:ea typeface="Times New Roman"/>
                <a:cs typeface="Times New Roman"/>
                <a:sym typeface="Times New Roman"/>
              </a:rPr>
              <a:t> Natl </a:t>
            </a:r>
            <a:r>
              <a:rPr lang="en-US" sz="1400" dirty="0" err="1">
                <a:solidFill>
                  <a:srgbClr val="000000"/>
                </a:solidFill>
                <a:latin typeface="Times New Roman"/>
                <a:ea typeface="Times New Roman"/>
                <a:cs typeface="Times New Roman"/>
                <a:sym typeface="Times New Roman"/>
              </a:rPr>
              <a:t>Acad</a:t>
            </a:r>
            <a:r>
              <a:rPr lang="en-US" sz="1400" dirty="0">
                <a:solidFill>
                  <a:srgbClr val="000000"/>
                </a:solidFill>
                <a:latin typeface="Times New Roman"/>
                <a:ea typeface="Times New Roman"/>
                <a:cs typeface="Times New Roman"/>
                <a:sym typeface="Times New Roman"/>
              </a:rPr>
              <a:t> </a:t>
            </a:r>
            <a:r>
              <a:rPr lang="en-US" sz="1400" dirty="0" err="1">
                <a:solidFill>
                  <a:srgbClr val="000000"/>
                </a:solidFill>
                <a:latin typeface="Times New Roman"/>
                <a:ea typeface="Times New Roman"/>
                <a:cs typeface="Times New Roman"/>
                <a:sym typeface="Times New Roman"/>
              </a:rPr>
              <a:t>Sci</a:t>
            </a:r>
            <a:r>
              <a:rPr lang="en-US" sz="1400" dirty="0">
                <a:solidFill>
                  <a:srgbClr val="000000"/>
                </a:solidFill>
                <a:latin typeface="Times New Roman"/>
                <a:ea typeface="Times New Roman"/>
                <a:cs typeface="Times New Roman"/>
                <a:sym typeface="Times New Roman"/>
              </a:rPr>
              <a:t> 2013, </a:t>
            </a:r>
            <a:r>
              <a:rPr lang="en-US" sz="1400" dirty="0" smtClean="0">
                <a:solidFill>
                  <a:srgbClr val="000000"/>
                </a:solidFill>
                <a:latin typeface="Times New Roman"/>
                <a:ea typeface="Times New Roman"/>
                <a:cs typeface="Times New Roman"/>
                <a:sym typeface="Times New Roman"/>
              </a:rPr>
              <a:t>110:14534–14539</a:t>
            </a:r>
          </a:p>
          <a:p>
            <a:pPr marL="488950" lvl="0" indent="-342900">
              <a:buFont typeface="Arial"/>
              <a:buAutoNum type="arabicPeriod"/>
            </a:pPr>
            <a:r>
              <a:rPr lang="en-US" sz="1400" dirty="0">
                <a:solidFill>
                  <a:srgbClr val="000000"/>
                </a:solidFill>
                <a:latin typeface="Times New Roman" panose="02020603050405020304" pitchFamily="18" charset="0"/>
                <a:cs typeface="Times New Roman" panose="02020603050405020304" pitchFamily="18" charset="0"/>
              </a:rPr>
              <a:t>W. Cui, Y. Xiao, H. Wang, Y. Lu, and W. Wang. Online search of overlapping communities. In SIGMOD, pages 277–288, 2013</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Arial"/>
              <a:buAutoNum type="arabicPeriod"/>
            </a:pPr>
            <a:r>
              <a:rPr lang="en-US" sz="1400" dirty="0">
                <a:solidFill>
                  <a:srgbClr val="000000"/>
                </a:solidFill>
                <a:latin typeface="Times New Roman" panose="02020603050405020304" pitchFamily="18" charset="0"/>
                <a:cs typeface="Times New Roman" panose="02020603050405020304" pitchFamily="18" charset="0"/>
              </a:rPr>
              <a:t>W. Cui, Y. Xiao, H. Wang, and W. Wang. Local search of communities in large graphs. In SIGMOD, pages 991– 1002, 2014</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Arial"/>
              <a:buAutoNum type="arabicPeriod"/>
            </a:pPr>
            <a:r>
              <a:rPr lang="en-US" sz="1400" dirty="0">
                <a:solidFill>
                  <a:srgbClr val="000000"/>
                </a:solidFill>
                <a:latin typeface="Times New Roman" panose="02020603050405020304" pitchFamily="18" charset="0"/>
                <a:cs typeface="Times New Roman" panose="02020603050405020304" pitchFamily="18" charset="0"/>
              </a:rPr>
              <a:t>N. Barbieri, F. </a:t>
            </a:r>
            <a:r>
              <a:rPr lang="en-US" sz="1400" dirty="0" err="1">
                <a:solidFill>
                  <a:srgbClr val="000000"/>
                </a:solidFill>
                <a:latin typeface="Times New Roman" panose="02020603050405020304" pitchFamily="18" charset="0"/>
                <a:cs typeface="Times New Roman" panose="02020603050405020304" pitchFamily="18" charset="0"/>
              </a:rPr>
              <a:t>Bonchi</a:t>
            </a:r>
            <a:r>
              <a:rPr lang="en-US" sz="1400" dirty="0">
                <a:solidFill>
                  <a:srgbClr val="000000"/>
                </a:solidFill>
                <a:latin typeface="Times New Roman" panose="02020603050405020304" pitchFamily="18" charset="0"/>
                <a:cs typeface="Times New Roman" panose="02020603050405020304" pitchFamily="18" charset="0"/>
              </a:rPr>
              <a:t>, E. </a:t>
            </a:r>
            <a:r>
              <a:rPr lang="en-US" sz="1400" dirty="0" err="1">
                <a:solidFill>
                  <a:srgbClr val="000000"/>
                </a:solidFill>
                <a:latin typeface="Times New Roman" panose="02020603050405020304" pitchFamily="18" charset="0"/>
                <a:cs typeface="Times New Roman" panose="02020603050405020304" pitchFamily="18" charset="0"/>
              </a:rPr>
              <a:t>Galimberti</a:t>
            </a:r>
            <a:r>
              <a:rPr lang="en-US" sz="1400" dirty="0">
                <a:solidFill>
                  <a:srgbClr val="000000"/>
                </a:solidFill>
                <a:latin typeface="Times New Roman" panose="02020603050405020304" pitchFamily="18" charset="0"/>
                <a:cs typeface="Times New Roman" panose="02020603050405020304" pitchFamily="18" charset="0"/>
              </a:rPr>
              <a:t>, and F. </a:t>
            </a:r>
            <a:r>
              <a:rPr lang="en-US" sz="1400" dirty="0" err="1">
                <a:solidFill>
                  <a:srgbClr val="000000"/>
                </a:solidFill>
                <a:latin typeface="Times New Roman" panose="02020603050405020304" pitchFamily="18" charset="0"/>
                <a:cs typeface="Times New Roman" panose="02020603050405020304" pitchFamily="18" charset="0"/>
              </a:rPr>
              <a:t>Gullo</a:t>
            </a:r>
            <a:r>
              <a:rPr lang="en-US" sz="1400" dirty="0">
                <a:solidFill>
                  <a:srgbClr val="000000"/>
                </a:solidFill>
                <a:latin typeface="Times New Roman" panose="02020603050405020304" pitchFamily="18" charset="0"/>
                <a:cs typeface="Times New Roman" panose="02020603050405020304" pitchFamily="18" charset="0"/>
              </a:rPr>
              <a:t>. Efficient and effective community search. DMKD, 29(5):1406–1433, 2015.</a:t>
            </a:r>
            <a:r>
              <a:rPr lang="en-US" sz="1400" dirty="0">
                <a:solidFill>
                  <a:srgbClr val="000000"/>
                </a:solidFill>
                <a:latin typeface="Times New Roman"/>
                <a:ea typeface="Times New Roman"/>
                <a:cs typeface="Times New Roman"/>
                <a:sym typeface="Times New Roman"/>
              </a:rPr>
              <a:t/>
            </a:r>
            <a:br>
              <a:rPr lang="en-US" sz="1400" dirty="0">
                <a:solidFill>
                  <a:srgbClr val="000000"/>
                </a:solidFill>
                <a:latin typeface="Times New Roman"/>
                <a:ea typeface="Times New Roman"/>
                <a:cs typeface="Times New Roman"/>
                <a:sym typeface="Times New Roman"/>
              </a:rPr>
            </a:br>
            <a:endParaRPr sz="1400" dirty="0">
              <a:solidFill>
                <a:srgbClr val="000000"/>
              </a:solidFill>
              <a:latin typeface="Times New Roman"/>
              <a:ea typeface="Times New Roman"/>
              <a:cs typeface="Times New Roman"/>
              <a:sym typeface="Times New Roman"/>
            </a:endParaRPr>
          </a:p>
        </p:txBody>
      </p:sp>
      <p:sp>
        <p:nvSpPr>
          <p:cNvPr id="637" name="Google Shape;637;p2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84</a:t>
            </a:fld>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7"/>
          <p:cNvSpPr txBox="1">
            <a:spLocks noGrp="1"/>
          </p:cNvSpPr>
          <p:nvPr>
            <p:ph type="title"/>
          </p:nvPr>
        </p:nvSpPr>
        <p:spPr>
          <a:xfrm>
            <a:off x="819150" y="490742"/>
            <a:ext cx="7505700" cy="95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References</a:t>
            </a:r>
            <a:endParaRPr/>
          </a:p>
        </p:txBody>
      </p:sp>
      <p:sp>
        <p:nvSpPr>
          <p:cNvPr id="636" name="Google Shape;636;p27"/>
          <p:cNvSpPr txBox="1">
            <a:spLocks noGrp="1"/>
          </p:cNvSpPr>
          <p:nvPr>
            <p:ph type="body" idx="1"/>
          </p:nvPr>
        </p:nvSpPr>
        <p:spPr>
          <a:xfrm>
            <a:off x="819150" y="968042"/>
            <a:ext cx="7505700" cy="3800603"/>
          </a:xfrm>
          <a:prstGeom prst="rect">
            <a:avLst/>
          </a:prstGeom>
          <a:noFill/>
          <a:ln>
            <a:noFill/>
          </a:ln>
        </p:spPr>
        <p:txBody>
          <a:bodyPr spcFirstLastPara="1" wrap="square" lIns="91425" tIns="91425" rIns="91425" bIns="91425" anchor="t" anchorCtr="0">
            <a:noAutofit/>
          </a:bodyPr>
          <a:lstStyle/>
          <a:p>
            <a:pPr marL="488950" lvl="0" indent="-342900">
              <a:buFont typeface="+mj-lt"/>
              <a:buAutoNum type="arabicPeriod" startAt="9"/>
            </a:pPr>
            <a:r>
              <a:rPr lang="en-US" sz="1400" dirty="0" smtClean="0">
                <a:solidFill>
                  <a:srgbClr val="000000"/>
                </a:solidFill>
                <a:latin typeface="Times New Roman" panose="02020603050405020304" pitchFamily="18" charset="0"/>
                <a:cs typeface="Times New Roman" panose="02020603050405020304" pitchFamily="18" charset="0"/>
              </a:rPr>
              <a:t>X</a:t>
            </a:r>
            <a:r>
              <a:rPr lang="en-US" sz="1400" dirty="0">
                <a:solidFill>
                  <a:srgbClr val="000000"/>
                </a:solidFill>
                <a:latin typeface="Times New Roman" panose="02020603050405020304" pitchFamily="18" charset="0"/>
                <a:cs typeface="Times New Roman" panose="02020603050405020304" pitchFamily="18" charset="0"/>
              </a:rPr>
              <a:t>. Huang, H. Cheng, L. Qin, W. Tian, and J. X. Yu. Querying k-truss community in large and </a:t>
            </a:r>
            <a:r>
              <a:rPr lang="en-US" sz="1400" dirty="0" smtClean="0">
                <a:solidFill>
                  <a:srgbClr val="000000"/>
                </a:solidFill>
                <a:latin typeface="Times New Roman" panose="02020603050405020304" pitchFamily="18" charset="0"/>
                <a:cs typeface="Times New Roman" panose="02020603050405020304" pitchFamily="18" charset="0"/>
              </a:rPr>
              <a:t>dynamic </a:t>
            </a:r>
            <a:r>
              <a:rPr lang="en-US" sz="1400" dirty="0">
                <a:solidFill>
                  <a:srgbClr val="000000"/>
                </a:solidFill>
                <a:latin typeface="Times New Roman" panose="02020603050405020304" pitchFamily="18" charset="0"/>
                <a:cs typeface="Times New Roman" panose="02020603050405020304" pitchFamily="18" charset="0"/>
              </a:rPr>
              <a:t>graphs. In SIGMOD, pages 1311–1322, 2014</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mj-lt"/>
              <a:buAutoNum type="arabicPeriod" startAt="9"/>
            </a:pPr>
            <a:r>
              <a:rPr lang="en-US" sz="1400" dirty="0">
                <a:solidFill>
                  <a:srgbClr val="000000"/>
                </a:solidFill>
                <a:latin typeface="Times New Roman" panose="02020603050405020304" pitchFamily="18" charset="0"/>
                <a:cs typeface="Times New Roman" panose="02020603050405020304" pitchFamily="18" charset="0"/>
              </a:rPr>
              <a:t>E. </a:t>
            </a:r>
            <a:r>
              <a:rPr lang="en-US" sz="1400" dirty="0" err="1">
                <a:solidFill>
                  <a:srgbClr val="000000"/>
                </a:solidFill>
                <a:latin typeface="Times New Roman" panose="02020603050405020304" pitchFamily="18" charset="0"/>
                <a:cs typeface="Times New Roman" panose="02020603050405020304" pitchFamily="18" charset="0"/>
              </a:rPr>
              <a:t>Akbas</a:t>
            </a:r>
            <a:r>
              <a:rPr lang="en-US" sz="1400" dirty="0">
                <a:solidFill>
                  <a:srgbClr val="000000"/>
                </a:solidFill>
                <a:latin typeface="Times New Roman" panose="02020603050405020304" pitchFamily="18" charset="0"/>
                <a:cs typeface="Times New Roman" panose="02020603050405020304" pitchFamily="18" charset="0"/>
              </a:rPr>
              <a:t> and P. Zhao. Truss-based community search: A truss-equivalence based indexing approach. PVLDB, 10(11):1298–1309, Aug. 2017</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mj-lt"/>
              <a:buAutoNum type="arabicPeriod" startAt="9"/>
            </a:pPr>
            <a:r>
              <a:rPr lang="en-US" sz="1400" dirty="0">
                <a:solidFill>
                  <a:srgbClr val="000000"/>
                </a:solidFill>
                <a:latin typeface="Times New Roman" panose="02020603050405020304" pitchFamily="18" charset="0"/>
                <a:cs typeface="Times New Roman" panose="02020603050405020304" pitchFamily="18" charset="0"/>
              </a:rPr>
              <a:t>X. Huang, L. V. </a:t>
            </a:r>
            <a:r>
              <a:rPr lang="en-US" sz="1400" dirty="0" err="1">
                <a:solidFill>
                  <a:srgbClr val="000000"/>
                </a:solidFill>
                <a:latin typeface="Times New Roman" panose="02020603050405020304" pitchFamily="18" charset="0"/>
                <a:cs typeface="Times New Roman" panose="02020603050405020304" pitchFamily="18" charset="0"/>
              </a:rPr>
              <a:t>Lakshmanan</a:t>
            </a:r>
            <a:r>
              <a:rPr lang="en-US" sz="1400" dirty="0">
                <a:solidFill>
                  <a:srgbClr val="000000"/>
                </a:solidFill>
                <a:latin typeface="Times New Roman" panose="02020603050405020304" pitchFamily="18" charset="0"/>
                <a:cs typeface="Times New Roman" panose="02020603050405020304" pitchFamily="18" charset="0"/>
              </a:rPr>
              <a:t>, J. X. Yu, and H. Cheng. Approximate closest community search in networks. PVLDB, 9(4):276–287, 2015</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mj-lt"/>
              <a:buAutoNum type="arabicPeriod" startAt="9"/>
            </a:pPr>
            <a:r>
              <a:rPr lang="en-US" sz="1400" dirty="0">
                <a:solidFill>
                  <a:srgbClr val="000000"/>
                </a:solidFill>
                <a:latin typeface="Times New Roman" panose="02020603050405020304" pitchFamily="18" charset="0"/>
                <a:cs typeface="Times New Roman" panose="02020603050405020304" pitchFamily="18" charset="0"/>
              </a:rPr>
              <a:t>X. Huang and L. V. S. </a:t>
            </a:r>
            <a:r>
              <a:rPr lang="en-US" sz="1400" dirty="0" err="1">
                <a:solidFill>
                  <a:srgbClr val="000000"/>
                </a:solidFill>
                <a:latin typeface="Times New Roman" panose="02020603050405020304" pitchFamily="18" charset="0"/>
                <a:cs typeface="Times New Roman" panose="02020603050405020304" pitchFamily="18" charset="0"/>
              </a:rPr>
              <a:t>Lakshmanan</a:t>
            </a:r>
            <a:r>
              <a:rPr lang="en-US" sz="1400" dirty="0">
                <a:solidFill>
                  <a:srgbClr val="000000"/>
                </a:solidFill>
                <a:latin typeface="Times New Roman" panose="02020603050405020304" pitchFamily="18" charset="0"/>
                <a:cs typeface="Times New Roman" panose="02020603050405020304" pitchFamily="18" charset="0"/>
              </a:rPr>
              <a:t>. Attribute-driven community search. PVLDB, 10(9):949–960, May 2017</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mj-lt"/>
              <a:buAutoNum type="arabicPeriod" startAt="9"/>
            </a:pPr>
            <a:r>
              <a:rPr lang="en-US" sz="1400" dirty="0">
                <a:solidFill>
                  <a:srgbClr val="000000"/>
                </a:solidFill>
                <a:latin typeface="Times New Roman" panose="02020603050405020304" pitchFamily="18" charset="0"/>
                <a:cs typeface="Times New Roman" panose="02020603050405020304" pitchFamily="18" charset="0"/>
              </a:rPr>
              <a:t>Z. Zheng, F. Ye, R.-H. Li, G. Ling, and T. </a:t>
            </a:r>
            <a:r>
              <a:rPr lang="en-US" sz="1400" dirty="0" err="1">
                <a:solidFill>
                  <a:srgbClr val="000000"/>
                </a:solidFill>
                <a:latin typeface="Times New Roman" panose="02020603050405020304" pitchFamily="18" charset="0"/>
                <a:cs typeface="Times New Roman" panose="02020603050405020304" pitchFamily="18" charset="0"/>
              </a:rPr>
              <a:t>Jin</a:t>
            </a:r>
            <a:r>
              <a:rPr lang="en-US" sz="1400" dirty="0">
                <a:solidFill>
                  <a:srgbClr val="000000"/>
                </a:solidFill>
                <a:latin typeface="Times New Roman" panose="02020603050405020304" pitchFamily="18" charset="0"/>
                <a:cs typeface="Times New Roman" panose="02020603050405020304" pitchFamily="18" charset="0"/>
              </a:rPr>
              <a:t>. Finding weighted k-truss communities in large networks. Information Science, 417(C):344–360, Nov. 2017</a:t>
            </a:r>
            <a:r>
              <a:rPr lang="en-US" sz="1400" dirty="0" smtClean="0">
                <a:solidFill>
                  <a:srgbClr val="000000"/>
                </a:solidFill>
                <a:latin typeface="Times New Roman" panose="02020603050405020304" pitchFamily="18" charset="0"/>
                <a:cs typeface="Times New Roman" panose="02020603050405020304" pitchFamily="18" charset="0"/>
              </a:rPr>
              <a:t>.</a:t>
            </a:r>
          </a:p>
          <a:p>
            <a:pPr marL="488950" lvl="0" indent="-342900">
              <a:buFont typeface="+mj-lt"/>
              <a:buAutoNum type="arabicPeriod" startAt="9"/>
            </a:pPr>
            <a:r>
              <a:rPr lang="en-US" sz="1400" dirty="0">
                <a:latin typeface="Times New Roman" panose="02020603050405020304" pitchFamily="18" charset="0"/>
                <a:cs typeface="Times New Roman" panose="02020603050405020304" pitchFamily="18" charset="0"/>
              </a:rPr>
              <a:t>L. Chang, X. Lin, L. Qin, J. X. Yu, and W. Zhang. Index-based optimal algorithms for computing </a:t>
            </a:r>
            <a:r>
              <a:rPr lang="en-US" sz="1400" dirty="0" err="1">
                <a:latin typeface="Times New Roman" panose="02020603050405020304" pitchFamily="18" charset="0"/>
                <a:cs typeface="Times New Roman" panose="02020603050405020304" pitchFamily="18" charset="0"/>
              </a:rPr>
              <a:t>steiner</a:t>
            </a:r>
            <a:r>
              <a:rPr lang="en-US" sz="1400" dirty="0">
                <a:latin typeface="Times New Roman" panose="02020603050405020304" pitchFamily="18" charset="0"/>
                <a:cs typeface="Times New Roman" panose="02020603050405020304" pitchFamily="18" charset="0"/>
              </a:rPr>
              <a:t> components with maximum connectivity. In SIGMOD, pages 459–474, 2015.</a:t>
            </a:r>
            <a:r>
              <a:rPr lang="en-US" sz="1400" dirty="0">
                <a:solidFill>
                  <a:srgbClr val="000000"/>
                </a:solidFill>
                <a:latin typeface="Times New Roman" panose="02020603050405020304" pitchFamily="18" charset="0"/>
                <a:ea typeface="Times New Roman"/>
                <a:cs typeface="Times New Roman" panose="02020603050405020304" pitchFamily="18" charset="0"/>
                <a:sym typeface="Times New Roman"/>
              </a:rPr>
              <a:t/>
            </a:r>
            <a:br>
              <a:rPr lang="en-US" sz="1400" dirty="0">
                <a:solidFill>
                  <a:srgbClr val="000000"/>
                </a:solidFill>
                <a:latin typeface="Times New Roman" panose="02020603050405020304" pitchFamily="18" charset="0"/>
                <a:ea typeface="Times New Roman"/>
                <a:cs typeface="Times New Roman" panose="02020603050405020304" pitchFamily="18" charset="0"/>
                <a:sym typeface="Times New Roman"/>
              </a:rPr>
            </a:br>
            <a:endParaRPr sz="14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637" name="Google Shape;637;p2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85</a:t>
            </a:fld>
            <a:endParaRPr/>
          </a:p>
        </p:txBody>
      </p:sp>
    </p:spTree>
    <p:extLst>
      <p:ext uri="{BB962C8B-B14F-4D97-AF65-F5344CB8AC3E}">
        <p14:creationId xmlns:p14="http://schemas.microsoft.com/office/powerpoint/2010/main" val="33732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a8a4491631_0_60"/>
          <p:cNvSpPr txBox="1">
            <a:spLocks noGrp="1"/>
          </p:cNvSpPr>
          <p:nvPr>
            <p:ph type="title"/>
          </p:nvPr>
        </p:nvSpPr>
        <p:spPr>
          <a:xfrm>
            <a:off x="760825" y="387325"/>
            <a:ext cx="3892200" cy="7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Community types</a:t>
            </a:r>
            <a:endParaRPr sz="3600"/>
          </a:p>
        </p:txBody>
      </p:sp>
      <p:sp>
        <p:nvSpPr>
          <p:cNvPr id="185" name="Google Shape;185;ga8a4491631_0_60"/>
          <p:cNvSpPr txBox="1">
            <a:spLocks noGrp="1"/>
          </p:cNvSpPr>
          <p:nvPr>
            <p:ph type="body" idx="1"/>
          </p:nvPr>
        </p:nvSpPr>
        <p:spPr>
          <a:xfrm>
            <a:off x="869875" y="1111550"/>
            <a:ext cx="7629900" cy="886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202122"/>
              </a:buClr>
              <a:buSzPts val="2200"/>
              <a:buFont typeface="Times New Roman"/>
              <a:buChar char="●"/>
            </a:pPr>
            <a:r>
              <a:rPr lang="en-US" sz="2200">
                <a:solidFill>
                  <a:srgbClr val="202122"/>
                </a:solidFill>
                <a:highlight>
                  <a:schemeClr val="dk1"/>
                </a:highlight>
                <a:latin typeface="Times New Roman"/>
                <a:ea typeface="Times New Roman"/>
                <a:cs typeface="Times New Roman"/>
                <a:sym typeface="Times New Roman"/>
              </a:rPr>
              <a:t>Overlapping communities vs non-overlapping communities</a:t>
            </a:r>
            <a:endParaRPr sz="2200">
              <a:solidFill>
                <a:srgbClr val="202122"/>
              </a:solidFill>
              <a:highlight>
                <a:srgbClr val="FFFFFF"/>
              </a:highlight>
              <a:latin typeface="Times New Roman"/>
              <a:ea typeface="Times New Roman"/>
              <a:cs typeface="Times New Roman"/>
              <a:sym typeface="Times New Roman"/>
            </a:endParaRPr>
          </a:p>
        </p:txBody>
      </p:sp>
      <p:sp>
        <p:nvSpPr>
          <p:cNvPr id="186" name="Google Shape;186;ga8a4491631_0_6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pic>
        <p:nvPicPr>
          <p:cNvPr id="187" name="Google Shape;187;ga8a4491631_0_60"/>
          <p:cNvPicPr preferRelativeResize="0"/>
          <p:nvPr/>
        </p:nvPicPr>
        <p:blipFill>
          <a:blip r:embed="rId3">
            <a:alphaModFix/>
          </a:blip>
          <a:stretch>
            <a:fillRect/>
          </a:stretch>
        </p:blipFill>
        <p:spPr>
          <a:xfrm>
            <a:off x="4931500" y="1831900"/>
            <a:ext cx="3059425" cy="2463349"/>
          </a:xfrm>
          <a:prstGeom prst="rect">
            <a:avLst/>
          </a:prstGeom>
          <a:noFill/>
          <a:ln>
            <a:noFill/>
          </a:ln>
        </p:spPr>
      </p:pic>
      <p:pic>
        <p:nvPicPr>
          <p:cNvPr id="188" name="Google Shape;188;ga8a4491631_0_60"/>
          <p:cNvPicPr preferRelativeResize="0"/>
          <p:nvPr/>
        </p:nvPicPr>
        <p:blipFill>
          <a:blip r:embed="rId4">
            <a:alphaModFix/>
          </a:blip>
          <a:stretch>
            <a:fillRect/>
          </a:stretch>
        </p:blipFill>
        <p:spPr>
          <a:xfrm>
            <a:off x="1636200" y="1730625"/>
            <a:ext cx="2497751" cy="2665899"/>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10760</TotalTime>
  <Words>4656</Words>
  <Application>Microsoft Office PowerPoint</Application>
  <PresentationFormat>On-screen Show (16:9)</PresentationFormat>
  <Paragraphs>508</Paragraphs>
  <Slides>85</Slides>
  <Notes>85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85</vt:i4>
      </vt:variant>
    </vt:vector>
  </HeadingPairs>
  <TitlesOfParts>
    <vt:vector size="95" baseType="lpstr">
      <vt:lpstr>宋体</vt:lpstr>
      <vt:lpstr>Wingdings</vt:lpstr>
      <vt:lpstr>Times New Roman</vt:lpstr>
      <vt:lpstr>Garamond</vt:lpstr>
      <vt:lpstr>Arial</vt:lpstr>
      <vt:lpstr>Nunito</vt:lpstr>
      <vt:lpstr>Calibri</vt:lpstr>
      <vt:lpstr>Shift</vt:lpstr>
      <vt:lpstr>Edge</vt:lpstr>
      <vt:lpstr>1_Edge</vt:lpstr>
      <vt:lpstr>PowerPoint Presentation</vt:lpstr>
      <vt:lpstr>In this chapter, we will</vt:lpstr>
      <vt:lpstr>Communities</vt:lpstr>
      <vt:lpstr>NCAA Football Network</vt:lpstr>
      <vt:lpstr>PowerPoint Presentation</vt:lpstr>
      <vt:lpstr>Stanford Facebook Network</vt:lpstr>
      <vt:lpstr>Stanford Facebook Network</vt:lpstr>
      <vt:lpstr>Community</vt:lpstr>
      <vt:lpstr>Community types</vt:lpstr>
      <vt:lpstr>Non-Overlapping Community</vt:lpstr>
      <vt:lpstr>Overlapping Community</vt:lpstr>
      <vt:lpstr>Community Detection</vt:lpstr>
      <vt:lpstr>Why Detect Communities?</vt:lpstr>
      <vt:lpstr>Algorithms for community detection</vt:lpstr>
      <vt:lpstr>Minimum-cut method</vt:lpstr>
      <vt:lpstr>Minimum-cut method</vt:lpstr>
      <vt:lpstr>Hierarchical Clustering</vt:lpstr>
      <vt:lpstr>Hierarchical Clustering</vt:lpstr>
      <vt:lpstr>Girvan-Newman Algorithm</vt:lpstr>
      <vt:lpstr>Girvan-Newman Algorithm</vt:lpstr>
      <vt:lpstr>Girvan-Newman Algorithm</vt:lpstr>
      <vt:lpstr>Girvan-Newman Algorithm</vt:lpstr>
      <vt:lpstr>Girvan-Newman Algorithm</vt:lpstr>
      <vt:lpstr>Modularity Maximization</vt:lpstr>
      <vt:lpstr>Modularity Maximization</vt:lpstr>
      <vt:lpstr>Louvain Method</vt:lpstr>
      <vt:lpstr>Modularity Function, M</vt:lpstr>
      <vt:lpstr>Louvain Method</vt:lpstr>
      <vt:lpstr>Modularity Optimization Phase</vt:lpstr>
      <vt:lpstr>Modularity Optimization Phase</vt:lpstr>
      <vt:lpstr>Community Aggregation Phase</vt:lpstr>
      <vt:lpstr>Example[3]</vt:lpstr>
      <vt:lpstr>Statistical Inference</vt:lpstr>
      <vt:lpstr>Statistical Inference</vt:lpstr>
      <vt:lpstr>Statistical Inference</vt:lpstr>
      <vt:lpstr>Clique-based Method</vt:lpstr>
      <vt:lpstr>Clique-based Method</vt:lpstr>
      <vt:lpstr>Clique Percolation Method</vt:lpstr>
      <vt:lpstr>Clique Percolation Method[4]</vt:lpstr>
      <vt:lpstr>Community Search</vt:lpstr>
      <vt:lpstr>Community Search</vt:lpstr>
      <vt:lpstr>Community Search</vt:lpstr>
      <vt:lpstr>Community Search</vt:lpstr>
      <vt:lpstr>Community Search</vt:lpstr>
      <vt:lpstr>Cohesiveness Metrics</vt:lpstr>
      <vt:lpstr>k-core</vt:lpstr>
      <vt:lpstr>k-truss</vt:lpstr>
      <vt:lpstr>k-clique</vt:lpstr>
      <vt:lpstr>k-ECC (k-edge connected component)</vt:lpstr>
      <vt:lpstr>Cohesiveness and Computational Efficiency</vt:lpstr>
      <vt:lpstr>K-Core-Based Community Search</vt:lpstr>
      <vt:lpstr>K-Core-Based Community Search</vt:lpstr>
      <vt:lpstr>K-Core-Based Community Search</vt:lpstr>
      <vt:lpstr>A global search algorithm</vt:lpstr>
      <vt:lpstr>A local search algorithm</vt:lpstr>
      <vt:lpstr>An index-based algorithm</vt:lpstr>
      <vt:lpstr>An index-based algorithm</vt:lpstr>
      <vt:lpstr>An index-based algorithm</vt:lpstr>
      <vt:lpstr>K-Truss-Based Community Search</vt:lpstr>
      <vt:lpstr>K-Truss-Based Community Search</vt:lpstr>
      <vt:lpstr>K-Truss-Based Community Search</vt:lpstr>
      <vt:lpstr>K-Truss-Based Community Search</vt:lpstr>
      <vt:lpstr>K-Truss-Based Community Search</vt:lpstr>
      <vt:lpstr>Online Search Algorithm</vt:lpstr>
      <vt:lpstr>K-Clique-Based Community Search</vt:lpstr>
      <vt:lpstr>K-Clique-Based Community Search</vt:lpstr>
      <vt:lpstr>K-Clique-Based Community Search</vt:lpstr>
      <vt:lpstr>K-Clique-Based Community Search</vt:lpstr>
      <vt:lpstr>K-Clique-Based Community Search</vt:lpstr>
      <vt:lpstr>K-ECC-Based Community Search</vt:lpstr>
      <vt:lpstr>K-ECC-Based Community Search</vt:lpstr>
      <vt:lpstr>K-ECC-Based Community Search</vt:lpstr>
      <vt:lpstr>K-ECC-Based Community Search</vt:lpstr>
      <vt:lpstr>K-ECC-Based Community Search</vt:lpstr>
      <vt:lpstr>K-ECC-Based Community Search</vt:lpstr>
      <vt:lpstr>Influence Maximization</vt:lpstr>
      <vt:lpstr>Problem Setting</vt:lpstr>
      <vt:lpstr>Influence Models</vt:lpstr>
      <vt:lpstr>Linear Threshold Model</vt:lpstr>
      <vt:lpstr>Linear Threshold Model</vt:lpstr>
      <vt:lpstr>Example</vt:lpstr>
      <vt:lpstr>Independent Cascade Model</vt:lpstr>
      <vt:lpstr>Example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nrai</cp:lastModifiedBy>
  <cp:revision>148</cp:revision>
  <dcterms:modified xsi:type="dcterms:W3CDTF">2020-11-30T15:54:23Z</dcterms:modified>
</cp:coreProperties>
</file>