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8" r:id="rId31"/>
    <p:sldId id="286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300" r:id="rId40"/>
    <p:sldId id="299" r:id="rId41"/>
    <p:sldId id="287" r:id="rId42"/>
  </p:sldIdLst>
  <p:sldSz cx="9144000" cy="5143500" type="screen16x9"/>
  <p:notesSz cx="6858000" cy="9144000"/>
  <p:embeddedFontLst>
    <p:embeddedFont>
      <p:font typeface="宋体" panose="02010600030101010101" pitchFamily="2" charset="-122"/>
      <p:regular r:id="rId44"/>
    </p:embeddedFont>
    <p:embeddedFont>
      <p:font typeface="Nunito" panose="020B0604020202020204" charset="0"/>
      <p:regular r:id="rId45"/>
      <p:bold r:id="rId46"/>
      <p:italic r:id="rId47"/>
      <p:boldItalic r:id="rId48"/>
    </p:embeddedFont>
    <p:embeddedFont>
      <p:font typeface="Cambria Math" panose="02040503050406030204" pitchFamily="18" charset="0"/>
      <p:regular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4" roundtripDataSignature="AMtx7mjhXstyaX0Fo1Y+eHPJDZtows/B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173" autoAdjust="0"/>
  </p:normalViewPr>
  <p:slideViewPr>
    <p:cSldViewPr snapToGrid="0">
      <p:cViewPr varScale="1">
        <p:scale>
          <a:sx n="105" d="100"/>
          <a:sy n="105" d="100"/>
        </p:scale>
        <p:origin x="126" y="7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e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adb403404f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gadb403404f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adb403404f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gadb403404f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adb403404f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gadb403404f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adb403404f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gadb403404f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adb403404f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gadb403404f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adb403404f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gadb403404f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adb403404f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gadb403404f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adb403404f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gadb403404f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adb403404f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gadb403404f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adb403404f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gadb403404f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adb403404f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gadb403404f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adb403404f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gadb403404f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adb403404f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gadb403404f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adb403404f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gadb403404f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adb403404f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gadb403404f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adb403404f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" name="Google Shape;323;gadb403404f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aeb1745f7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gaeb1745f7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a5a63d30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ga5a63d30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a5a63d30f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ga5a63d30f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a5a63d30f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ga5a63d30f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a5a63d30f4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3" name="Google Shape;373;ga5a63d30f4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63227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a5a63d30f4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3" name="Google Shape;373;ga5a63d30f4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a5a63d30f4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3" name="Google Shape;373;ga5a63d30f4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30525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a5a63d30f4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3" name="Google Shape;373;ga5a63d30f4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70084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a5a63d30f4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3" name="Google Shape;373;ga5a63d30f4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42395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a5a63d30f4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5" name="Google Shape;365;ga5a63d30f4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2368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a5a63d30f4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5" name="Google Shape;365;ga5a63d30f4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34122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a5a63d30f4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5" name="Google Shape;365;ga5a63d30f4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54870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a5a63d30f4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5" name="Google Shape;365;ga5a63d30f4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73143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a5a63d30f4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5" name="Google Shape;365;ga5a63d30f4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4870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a8a4491631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a8a4491631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a5a63d30f4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5" name="Google Shape;365;ga5a63d30f4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95529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1" name="Google Shape;38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a78ae7400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a78ae7400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a78ae7400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ga78ae74007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adb40340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gadb40340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adb403404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adb403404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adb403404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adb403404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9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9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14;p29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9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9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9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18;p29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9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9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9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22;p29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9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9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26;p29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9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9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" name="Google Shape;30;p29"/>
          <p:cNvGrpSpPr/>
          <p:nvPr/>
        </p:nvGrpSpPr>
        <p:grpSpPr>
          <a:xfrm>
            <a:off x="199148" y="4055652"/>
            <a:ext cx="2795412" cy="1083308"/>
            <a:chOff x="6917201" y="0"/>
            <a:chExt cx="2227777" cy="863400"/>
          </a:xfrm>
        </p:grpSpPr>
        <p:sp>
          <p:nvSpPr>
            <p:cNvPr id="31" name="Google Shape;31;p29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9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34;p29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8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" name="Google Shape;111;p38"/>
          <p:cNvGrpSpPr/>
          <p:nvPr/>
        </p:nvGrpSpPr>
        <p:grpSpPr>
          <a:xfrm>
            <a:off x="5959221" y="4119576"/>
            <a:ext cx="2520950" cy="1024165"/>
            <a:chOff x="6917201" y="0"/>
            <a:chExt cx="2227777" cy="863400"/>
          </a:xfrm>
        </p:grpSpPr>
        <p:sp>
          <p:nvSpPr>
            <p:cNvPr id="112" name="Google Shape;112;p3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38"/>
          <p:cNvGrpSpPr/>
          <p:nvPr/>
        </p:nvGrpSpPr>
        <p:grpSpPr>
          <a:xfrm>
            <a:off x="199148" y="2"/>
            <a:ext cx="2795412" cy="1083308"/>
            <a:chOff x="6917201" y="0"/>
            <a:chExt cx="2227777" cy="863400"/>
          </a:xfrm>
        </p:grpSpPr>
        <p:sp>
          <p:nvSpPr>
            <p:cNvPr id="116" name="Google Shape;116;p3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3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" name="Google Shape;119;p38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38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3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46;p31"/>
          <p:cNvGrpSpPr/>
          <p:nvPr/>
        </p:nvGrpSpPr>
        <p:grpSpPr>
          <a:xfrm>
            <a:off x="5594190" y="3961115"/>
            <a:ext cx="2910144" cy="1182340"/>
            <a:chOff x="6917201" y="0"/>
            <a:chExt cx="2227777" cy="863400"/>
          </a:xfrm>
        </p:grpSpPr>
        <p:sp>
          <p:nvSpPr>
            <p:cNvPr id="47" name="Google Shape;47;p3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3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3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50;p31"/>
          <p:cNvGrpSpPr/>
          <p:nvPr/>
        </p:nvGrpSpPr>
        <p:grpSpPr>
          <a:xfrm>
            <a:off x="199148" y="2"/>
            <a:ext cx="2795412" cy="1083308"/>
            <a:chOff x="6917201" y="0"/>
            <a:chExt cx="2227777" cy="863400"/>
          </a:xfrm>
        </p:grpSpPr>
        <p:sp>
          <p:nvSpPr>
            <p:cNvPr id="51" name="Google Shape;51;p3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3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3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31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3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3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3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3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33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3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3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5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5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" name="Google Shape;80;p35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35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35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5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84;p3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" name="Google Shape;85;p35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3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3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3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89;p35"/>
          <p:cNvGrpSpPr/>
          <p:nvPr/>
        </p:nvGrpSpPr>
        <p:grpSpPr>
          <a:xfrm>
            <a:off x="5886353" y="1243"/>
            <a:ext cx="3257453" cy="1261514"/>
            <a:chOff x="6917201" y="0"/>
            <a:chExt cx="2227777" cy="863400"/>
          </a:xfrm>
        </p:grpSpPr>
        <p:sp>
          <p:nvSpPr>
            <p:cNvPr id="90" name="Google Shape;90;p3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3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p35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3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3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36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36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3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7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3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3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5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c2.ncsu.edu/faculty/nfsamato/practical-graph-mining-with-R/slides/pdf/Graph_Cluster_Analysis.pdf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l.acm.org/doi/pdf/10.1145/321921.321925" TargetMode="External"/><Relationship Id="rId4" Type="http://schemas.openxmlformats.org/officeDocument/2006/relationships/hyperlink" Target="https://www.slideserve.com/reese/exact-graph-matching-powerpoint-ppt-presentation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"/>
          <p:cNvSpPr txBox="1"/>
          <p:nvPr/>
        </p:nvSpPr>
        <p:spPr>
          <a:xfrm>
            <a:off x="558400" y="1106925"/>
            <a:ext cx="8166900" cy="13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AF7B51"/>
                </a:solidFill>
                <a:latin typeface="Nunito"/>
                <a:ea typeface="Nunito"/>
                <a:cs typeface="Nunito"/>
                <a:sym typeface="Nunito"/>
              </a:rPr>
              <a:t>CS 43118 &amp; CS 53118</a:t>
            </a:r>
            <a:endParaRPr sz="3600" b="0" i="0" u="none" strike="noStrike" cap="none">
              <a:solidFill>
                <a:srgbClr val="AF7B5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AF7B51"/>
                </a:solidFill>
                <a:latin typeface="Nunito"/>
                <a:ea typeface="Nunito"/>
                <a:cs typeface="Nunito"/>
                <a:sym typeface="Nunito"/>
              </a:rPr>
              <a:t>ST: Graph and Social Network Analysis</a:t>
            </a:r>
            <a:endParaRPr sz="3600" b="0" i="0" u="none" strike="noStrike" cap="none">
              <a:solidFill>
                <a:srgbClr val="AF7B5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9" name="Google Shape;129;p1"/>
          <p:cNvSpPr txBox="1"/>
          <p:nvPr/>
        </p:nvSpPr>
        <p:spPr>
          <a:xfrm>
            <a:off x="471639" y="2521221"/>
            <a:ext cx="8133300" cy="15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sng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Chapter </a:t>
            </a:r>
            <a:r>
              <a:rPr lang="en-US" sz="3200" u="sng"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r>
              <a:rPr lang="en-US" sz="3200" b="0" i="0" u="sng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3200" u="sng">
                <a:latin typeface="Times New Roman"/>
                <a:ea typeface="Times New Roman"/>
                <a:cs typeface="Times New Roman"/>
                <a:sym typeface="Times New Roman"/>
              </a:rPr>
              <a:t>Data Mining</a:t>
            </a:r>
            <a:r>
              <a:rPr lang="en-US" sz="3200" b="0" i="0" u="sng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Social Network</a:t>
            </a:r>
            <a:endParaRPr sz="3200" b="0" i="0" u="sng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Niranjan Rai</a:t>
            </a:r>
            <a:endParaRPr sz="2000" b="0" i="0" u="none" strike="noStrike" cap="non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Department of Computer Science</a:t>
            </a:r>
            <a:endParaRPr sz="2000" b="0" i="0" u="none" strike="noStrike" cap="non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Kent State University</a:t>
            </a:r>
            <a:endParaRPr sz="2000" b="0" i="0" u="none" strike="noStrike" cap="non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adb403404f_0_25"/>
          <p:cNvSpPr txBox="1">
            <a:spLocks noGrp="1"/>
          </p:cNvSpPr>
          <p:nvPr>
            <p:ph type="title"/>
          </p:nvPr>
        </p:nvSpPr>
        <p:spPr>
          <a:xfrm>
            <a:off x="760824" y="311133"/>
            <a:ext cx="76299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k-Spanning Tree</a:t>
            </a:r>
            <a:endParaRPr sz="3600"/>
          </a:p>
        </p:txBody>
      </p:sp>
      <p:sp>
        <p:nvSpPr>
          <p:cNvPr id="196" name="Google Shape;196;gadb403404f_0_2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97" name="Google Shape;197;gadb403404f_0_25"/>
          <p:cNvSpPr/>
          <p:nvPr/>
        </p:nvSpPr>
        <p:spPr>
          <a:xfrm>
            <a:off x="7267925" y="4454775"/>
            <a:ext cx="1113600" cy="393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8" name="Google Shape;198;gadb403404f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4350" y="1123450"/>
            <a:ext cx="7032951" cy="36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adb403404f_0_39"/>
          <p:cNvSpPr txBox="1">
            <a:spLocks noGrp="1"/>
          </p:cNvSpPr>
          <p:nvPr>
            <p:ph type="title"/>
          </p:nvPr>
        </p:nvSpPr>
        <p:spPr>
          <a:xfrm>
            <a:off x="760824" y="311133"/>
            <a:ext cx="76299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Shared Nearest Neighbor Clustering</a:t>
            </a:r>
            <a:endParaRPr sz="3600"/>
          </a:p>
        </p:txBody>
      </p:sp>
      <p:sp>
        <p:nvSpPr>
          <p:cNvPr id="204" name="Google Shape;204;gadb403404f_0_3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05" name="Google Shape;205;gadb403404f_0_39"/>
          <p:cNvSpPr/>
          <p:nvPr/>
        </p:nvSpPr>
        <p:spPr>
          <a:xfrm>
            <a:off x="7267925" y="4454775"/>
            <a:ext cx="1113600" cy="393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adb403404f_0_39"/>
          <p:cNvSpPr txBox="1">
            <a:spLocks noGrp="1"/>
          </p:cNvSpPr>
          <p:nvPr>
            <p:ph type="body" idx="1"/>
          </p:nvPr>
        </p:nvSpPr>
        <p:spPr>
          <a:xfrm>
            <a:off x="760825" y="971150"/>
            <a:ext cx="76299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2000"/>
              <a:buFont typeface="Times New Roman"/>
              <a:buChar char="●"/>
            </a:pPr>
            <a:r>
              <a:rPr lang="en-US" sz="2000" b="1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STEPS: </a:t>
            </a:r>
            <a:endParaRPr sz="2000" b="1">
              <a:solidFill>
                <a:srgbClr val="2021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○"/>
            </a:pPr>
            <a:r>
              <a:rPr lang="en-US" sz="18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Obtains the Shared Nearest Neighbor Graph (SNN) of input graph G </a:t>
            </a:r>
            <a:endParaRPr sz="18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○"/>
            </a:pPr>
            <a:r>
              <a:rPr lang="en-US" sz="18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Removes edges from the SNN with weight less than τ</a:t>
            </a:r>
            <a:endParaRPr sz="17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7" name="Google Shape;207;gadb403404f_0_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6575" y="2110250"/>
            <a:ext cx="6472750" cy="2738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adb403404f_0_49"/>
          <p:cNvSpPr txBox="1">
            <a:spLocks noGrp="1"/>
          </p:cNvSpPr>
          <p:nvPr>
            <p:ph type="title"/>
          </p:nvPr>
        </p:nvSpPr>
        <p:spPr>
          <a:xfrm>
            <a:off x="760824" y="311133"/>
            <a:ext cx="76299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What is Shared Nearest Neighbor?</a:t>
            </a:r>
            <a:endParaRPr sz="3600"/>
          </a:p>
        </p:txBody>
      </p:sp>
      <p:sp>
        <p:nvSpPr>
          <p:cNvPr id="213" name="Google Shape;213;gadb403404f_0_4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214" name="Google Shape;214;gadb403404f_0_49"/>
          <p:cNvSpPr/>
          <p:nvPr/>
        </p:nvSpPr>
        <p:spPr>
          <a:xfrm>
            <a:off x="7267925" y="4454775"/>
            <a:ext cx="1113600" cy="393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adb403404f_0_49"/>
          <p:cNvSpPr txBox="1">
            <a:spLocks noGrp="1"/>
          </p:cNvSpPr>
          <p:nvPr>
            <p:ph type="body" idx="1"/>
          </p:nvPr>
        </p:nvSpPr>
        <p:spPr>
          <a:xfrm>
            <a:off x="760825" y="971150"/>
            <a:ext cx="76299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Shared Nearest Neighbor is a proximity measure and denotes the number of neighbor nodes common between any given pair of nodes</a:t>
            </a:r>
            <a:endParaRPr sz="17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6" name="Google Shape;216;gadb403404f_0_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0375" y="1797550"/>
            <a:ext cx="4543229" cy="305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gadb403404f_0_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2300" y="2034056"/>
            <a:ext cx="6449050" cy="2728444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gadb403404f_0_60"/>
          <p:cNvSpPr txBox="1">
            <a:spLocks noGrp="1"/>
          </p:cNvSpPr>
          <p:nvPr>
            <p:ph type="title"/>
          </p:nvPr>
        </p:nvSpPr>
        <p:spPr>
          <a:xfrm>
            <a:off x="498225" y="311125"/>
            <a:ext cx="78924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Shared Nearest Neighbor (SNN) Graph</a:t>
            </a:r>
            <a:endParaRPr sz="3600"/>
          </a:p>
        </p:txBody>
      </p:sp>
      <p:sp>
        <p:nvSpPr>
          <p:cNvPr id="223" name="Google Shape;223;gadb403404f_0_6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224" name="Google Shape;224;gadb403404f_0_60"/>
          <p:cNvSpPr/>
          <p:nvPr/>
        </p:nvSpPr>
        <p:spPr>
          <a:xfrm>
            <a:off x="7267925" y="4454775"/>
            <a:ext cx="1113600" cy="393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gadb403404f_0_60"/>
          <p:cNvSpPr txBox="1">
            <a:spLocks noGrp="1"/>
          </p:cNvSpPr>
          <p:nvPr>
            <p:ph type="body" idx="1"/>
          </p:nvPr>
        </p:nvSpPr>
        <p:spPr>
          <a:xfrm>
            <a:off x="760825" y="1352150"/>
            <a:ext cx="76299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Given input graph G, weight each edge (u,v) with the number of shared nearest neighbors between u and v</a:t>
            </a:r>
            <a:endParaRPr sz="17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adb403404f_0_71"/>
          <p:cNvSpPr txBox="1">
            <a:spLocks noGrp="1"/>
          </p:cNvSpPr>
          <p:nvPr>
            <p:ph type="title"/>
          </p:nvPr>
        </p:nvSpPr>
        <p:spPr>
          <a:xfrm>
            <a:off x="498225" y="311125"/>
            <a:ext cx="78924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Shared Nearest Neighbor Clustering </a:t>
            </a:r>
            <a:endParaRPr sz="3600"/>
          </a:p>
        </p:txBody>
      </p:sp>
      <p:sp>
        <p:nvSpPr>
          <p:cNvPr id="231" name="Google Shape;231;gadb403404f_0_7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32" name="Google Shape;232;gadb403404f_0_71"/>
          <p:cNvSpPr/>
          <p:nvPr/>
        </p:nvSpPr>
        <p:spPr>
          <a:xfrm>
            <a:off x="7267925" y="4454775"/>
            <a:ext cx="1113600" cy="393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3" name="Google Shape;233;gadb403404f_0_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6775" y="1580650"/>
            <a:ext cx="6372499" cy="334392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gadb403404f_0_71"/>
          <p:cNvSpPr txBox="1"/>
          <p:nvPr/>
        </p:nvSpPr>
        <p:spPr>
          <a:xfrm>
            <a:off x="1270000" y="936000"/>
            <a:ext cx="39564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270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Jarvis-Patrick Algorithm</a:t>
            </a:r>
            <a:endParaRPr sz="5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adb403404f_0_82"/>
          <p:cNvSpPr txBox="1">
            <a:spLocks noGrp="1"/>
          </p:cNvSpPr>
          <p:nvPr>
            <p:ph type="title"/>
          </p:nvPr>
        </p:nvSpPr>
        <p:spPr>
          <a:xfrm>
            <a:off x="650625" y="615925"/>
            <a:ext cx="78924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Betweenness Centrality Based</a:t>
            </a:r>
            <a:endParaRPr sz="3600"/>
          </a:p>
        </p:txBody>
      </p:sp>
      <p:sp>
        <p:nvSpPr>
          <p:cNvPr id="240" name="Google Shape;240;gadb403404f_0_8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41" name="Google Shape;241;gadb403404f_0_82"/>
          <p:cNvSpPr/>
          <p:nvPr/>
        </p:nvSpPr>
        <p:spPr>
          <a:xfrm>
            <a:off x="7267925" y="4454775"/>
            <a:ext cx="1113600" cy="393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gadb403404f_0_82"/>
          <p:cNvSpPr txBox="1"/>
          <p:nvPr/>
        </p:nvSpPr>
        <p:spPr>
          <a:xfrm>
            <a:off x="956725" y="1209525"/>
            <a:ext cx="74340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500"/>
              <a:buFont typeface="Times New Roman"/>
              <a:buChar char="●"/>
            </a:pPr>
            <a:r>
              <a:rPr lang="en-US" sz="250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Vertex Betweenness Clustering</a:t>
            </a:r>
            <a:endParaRPr sz="250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500"/>
              <a:buFont typeface="Times New Roman"/>
              <a:buChar char="●"/>
            </a:pPr>
            <a:r>
              <a:rPr lang="en-US" sz="250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Edge Betweenness Clustering</a:t>
            </a:r>
            <a:endParaRPr sz="250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adb403404f_0_97"/>
          <p:cNvSpPr txBox="1">
            <a:spLocks noGrp="1"/>
          </p:cNvSpPr>
          <p:nvPr>
            <p:ph type="title"/>
          </p:nvPr>
        </p:nvSpPr>
        <p:spPr>
          <a:xfrm>
            <a:off x="640850" y="285725"/>
            <a:ext cx="69048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Vertex Betweenness Clustering</a:t>
            </a:r>
            <a:endParaRPr sz="3600"/>
          </a:p>
        </p:txBody>
      </p:sp>
      <p:sp>
        <p:nvSpPr>
          <p:cNvPr id="248" name="Google Shape;248;gadb403404f_0_9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49" name="Google Shape;249;gadb403404f_0_97"/>
          <p:cNvSpPr/>
          <p:nvPr/>
        </p:nvSpPr>
        <p:spPr>
          <a:xfrm>
            <a:off x="7267925" y="4454775"/>
            <a:ext cx="1113600" cy="393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0" name="Google Shape;250;gadb403404f_0_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700" y="937850"/>
            <a:ext cx="7819300" cy="399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adb403404f_0_106"/>
          <p:cNvSpPr txBox="1">
            <a:spLocks noGrp="1"/>
          </p:cNvSpPr>
          <p:nvPr>
            <p:ph type="title"/>
          </p:nvPr>
        </p:nvSpPr>
        <p:spPr>
          <a:xfrm>
            <a:off x="488450" y="285725"/>
            <a:ext cx="69048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Edge-Betweenness Clustering</a:t>
            </a:r>
            <a:endParaRPr sz="3600"/>
          </a:p>
        </p:txBody>
      </p:sp>
      <p:sp>
        <p:nvSpPr>
          <p:cNvPr id="256" name="Google Shape;256;gadb403404f_0_10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57" name="Google Shape;257;gadb403404f_0_106"/>
          <p:cNvSpPr/>
          <p:nvPr/>
        </p:nvSpPr>
        <p:spPr>
          <a:xfrm>
            <a:off x="7267925" y="4454775"/>
            <a:ext cx="1113600" cy="393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adb403404f_0_106"/>
          <p:cNvSpPr txBox="1"/>
          <p:nvPr/>
        </p:nvSpPr>
        <p:spPr>
          <a:xfrm>
            <a:off x="742450" y="820725"/>
            <a:ext cx="53340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Girvan and Newman Algorithm</a:t>
            </a:r>
            <a:endParaRPr sz="5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gadb403404f_0_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100" y="1402875"/>
            <a:ext cx="7053401" cy="353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adb403404f_0_115"/>
          <p:cNvSpPr txBox="1">
            <a:spLocks noGrp="1"/>
          </p:cNvSpPr>
          <p:nvPr>
            <p:ph type="title"/>
          </p:nvPr>
        </p:nvSpPr>
        <p:spPr>
          <a:xfrm>
            <a:off x="717050" y="590525"/>
            <a:ext cx="69048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Highly Connected Components</a:t>
            </a:r>
            <a:endParaRPr sz="3600"/>
          </a:p>
        </p:txBody>
      </p:sp>
      <p:sp>
        <p:nvSpPr>
          <p:cNvPr id="265" name="Google Shape;265;gadb403404f_0_11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66" name="Google Shape;266;gadb403404f_0_115"/>
          <p:cNvSpPr/>
          <p:nvPr/>
        </p:nvSpPr>
        <p:spPr>
          <a:xfrm>
            <a:off x="7267925" y="4454775"/>
            <a:ext cx="1113600" cy="393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gadb403404f_0_115"/>
          <p:cNvSpPr txBox="1"/>
          <p:nvPr/>
        </p:nvSpPr>
        <p:spPr>
          <a:xfrm>
            <a:off x="857075" y="1391275"/>
            <a:ext cx="7434000" cy="18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●"/>
            </a:pPr>
            <a:r>
              <a:rPr lang="en-US" sz="23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Requires the following definitions </a:t>
            </a:r>
            <a:endParaRPr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○"/>
            </a:pPr>
            <a:r>
              <a:rPr lang="en-US" sz="23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Cut </a:t>
            </a:r>
            <a:endParaRPr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○"/>
            </a:pPr>
            <a:r>
              <a:rPr lang="en-US" sz="23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Minimum Edge Cut (MinCut) </a:t>
            </a:r>
            <a:endParaRPr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○"/>
            </a:pPr>
            <a:r>
              <a:rPr lang="en-US" sz="23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Edge Connectivity (EC)</a:t>
            </a:r>
            <a:endParaRPr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gadb403404f_0_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1350" y="1484850"/>
            <a:ext cx="6552901" cy="344557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gadb403404f_0_127"/>
          <p:cNvSpPr txBox="1">
            <a:spLocks noGrp="1"/>
          </p:cNvSpPr>
          <p:nvPr>
            <p:ph type="title"/>
          </p:nvPr>
        </p:nvSpPr>
        <p:spPr>
          <a:xfrm>
            <a:off x="717050" y="361925"/>
            <a:ext cx="69048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Cut</a:t>
            </a:r>
            <a:endParaRPr sz="3600"/>
          </a:p>
        </p:txBody>
      </p:sp>
      <p:sp>
        <p:nvSpPr>
          <p:cNvPr id="274" name="Google Shape;274;gadb403404f_0_12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275" name="Google Shape;275;gadb403404f_0_127"/>
          <p:cNvSpPr/>
          <p:nvPr/>
        </p:nvSpPr>
        <p:spPr>
          <a:xfrm>
            <a:off x="7267925" y="4454775"/>
            <a:ext cx="1113600" cy="393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adb403404f_0_127"/>
          <p:cNvSpPr txBox="1"/>
          <p:nvPr/>
        </p:nvSpPr>
        <p:spPr>
          <a:xfrm>
            <a:off x="717050" y="1002450"/>
            <a:ext cx="74340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●"/>
            </a:pPr>
            <a:r>
              <a:rPr lang="en-US" sz="23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-US" sz="2300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set of edges</a:t>
            </a:r>
            <a:r>
              <a:rPr lang="en-US" sz="23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whose removal disconnects a graph</a:t>
            </a:r>
            <a:endParaRPr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"/>
          <p:cNvSpPr txBox="1">
            <a:spLocks noGrp="1"/>
          </p:cNvSpPr>
          <p:nvPr>
            <p:ph type="title"/>
          </p:nvPr>
        </p:nvSpPr>
        <p:spPr>
          <a:xfrm>
            <a:off x="691997" y="633138"/>
            <a:ext cx="762991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In this chapter, we will</a:t>
            </a:r>
            <a:endParaRPr sz="3600"/>
          </a:p>
        </p:txBody>
      </p:sp>
      <p:sp>
        <p:nvSpPr>
          <p:cNvPr id="136" name="Google Shape;136;p2"/>
          <p:cNvSpPr txBox="1">
            <a:spLocks noGrp="1"/>
          </p:cNvSpPr>
          <p:nvPr>
            <p:ph type="body" idx="1"/>
          </p:nvPr>
        </p:nvSpPr>
        <p:spPr>
          <a:xfrm>
            <a:off x="1062872" y="1587738"/>
            <a:ext cx="7031973" cy="2955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Learn about different algorithms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US" sz="1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Graph Clustering </a:t>
            </a: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Social Networks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US" sz="1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Graph pattern matching</a:t>
            </a: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/ </a:t>
            </a:r>
            <a:r>
              <a:rPr lang="en-US" sz="1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Graph Isomorphism</a:t>
            </a: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Social Networks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adb403404f_0_140"/>
          <p:cNvSpPr txBox="1">
            <a:spLocks noGrp="1"/>
          </p:cNvSpPr>
          <p:nvPr>
            <p:ph type="title"/>
          </p:nvPr>
        </p:nvSpPr>
        <p:spPr>
          <a:xfrm>
            <a:off x="717050" y="361925"/>
            <a:ext cx="69048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Minimum Cut</a:t>
            </a:r>
            <a:endParaRPr sz="3600"/>
          </a:p>
        </p:txBody>
      </p:sp>
      <p:sp>
        <p:nvSpPr>
          <p:cNvPr id="282" name="Google Shape;282;gadb403404f_0_14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283" name="Google Shape;283;gadb403404f_0_140"/>
          <p:cNvSpPr/>
          <p:nvPr/>
        </p:nvSpPr>
        <p:spPr>
          <a:xfrm>
            <a:off x="7267925" y="4454775"/>
            <a:ext cx="1113600" cy="393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gadb403404f_0_140"/>
          <p:cNvSpPr txBox="1"/>
          <p:nvPr/>
        </p:nvSpPr>
        <p:spPr>
          <a:xfrm>
            <a:off x="717050" y="1002450"/>
            <a:ext cx="74340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●"/>
            </a:pPr>
            <a:r>
              <a:rPr lang="en-US" sz="23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-US" sz="2300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minimum set of edges</a:t>
            </a:r>
            <a:r>
              <a:rPr lang="en-US" sz="23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whose removal disconnects a graph</a:t>
            </a:r>
            <a:endParaRPr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5" name="Google Shape;285;gadb403404f_0_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2763" y="1910250"/>
            <a:ext cx="6963125" cy="2858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adb403404f_0_150"/>
          <p:cNvSpPr txBox="1">
            <a:spLocks noGrp="1"/>
          </p:cNvSpPr>
          <p:nvPr>
            <p:ph type="title"/>
          </p:nvPr>
        </p:nvSpPr>
        <p:spPr>
          <a:xfrm>
            <a:off x="717050" y="361925"/>
            <a:ext cx="69048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Edge Connectivity (EC)</a:t>
            </a:r>
            <a:endParaRPr sz="3600"/>
          </a:p>
        </p:txBody>
      </p:sp>
      <p:sp>
        <p:nvSpPr>
          <p:cNvPr id="291" name="Google Shape;291;gadb403404f_0_15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292" name="Google Shape;292;gadb403404f_0_150"/>
          <p:cNvSpPr/>
          <p:nvPr/>
        </p:nvSpPr>
        <p:spPr>
          <a:xfrm>
            <a:off x="7267925" y="4454775"/>
            <a:ext cx="1113600" cy="393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gadb403404f_0_150"/>
          <p:cNvSpPr txBox="1"/>
          <p:nvPr/>
        </p:nvSpPr>
        <p:spPr>
          <a:xfrm>
            <a:off x="717050" y="1002450"/>
            <a:ext cx="74340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●"/>
            </a:pPr>
            <a:r>
              <a:rPr lang="en-US" sz="2300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Minimum number of edges</a:t>
            </a:r>
            <a:r>
              <a:rPr lang="en-US" sz="23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that will disconnect a graph</a:t>
            </a:r>
            <a:endParaRPr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4" name="Google Shape;294;gadb403404f_0_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1113" y="1680250"/>
            <a:ext cx="6581775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adb403404f_0_161"/>
          <p:cNvSpPr txBox="1">
            <a:spLocks noGrp="1"/>
          </p:cNvSpPr>
          <p:nvPr>
            <p:ph type="title"/>
          </p:nvPr>
        </p:nvSpPr>
        <p:spPr>
          <a:xfrm>
            <a:off x="717050" y="361925"/>
            <a:ext cx="75087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Highly Connected Subgraph (HCS)</a:t>
            </a:r>
            <a:endParaRPr sz="3600"/>
          </a:p>
        </p:txBody>
      </p:sp>
      <p:sp>
        <p:nvSpPr>
          <p:cNvPr id="300" name="Google Shape;300;gadb403404f_0_16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301" name="Google Shape;301;gadb403404f_0_161"/>
          <p:cNvSpPr/>
          <p:nvPr/>
        </p:nvSpPr>
        <p:spPr>
          <a:xfrm>
            <a:off x="7267925" y="4454775"/>
            <a:ext cx="1113600" cy="393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gadb403404f_0_161"/>
          <p:cNvSpPr txBox="1"/>
          <p:nvPr/>
        </p:nvSpPr>
        <p:spPr>
          <a:xfrm>
            <a:off x="717050" y="1002450"/>
            <a:ext cx="74340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●"/>
            </a:pPr>
            <a:r>
              <a:rPr lang="en-US" sz="23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 graph G =(V,E) is </a:t>
            </a:r>
            <a:r>
              <a:rPr lang="en-US" sz="2300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highly connected</a:t>
            </a:r>
            <a:r>
              <a:rPr lang="en-US" sz="23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if EC(G) &gt; V/2</a:t>
            </a:r>
            <a:endParaRPr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3" name="Google Shape;303;gadb403404f_0_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3338" y="1830350"/>
            <a:ext cx="5281425" cy="266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gadb403404f_0_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7575" y="930025"/>
            <a:ext cx="6832244" cy="4007251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gadb403404f_0_171"/>
          <p:cNvSpPr txBox="1">
            <a:spLocks noGrp="1"/>
          </p:cNvSpPr>
          <p:nvPr>
            <p:ph type="title"/>
          </p:nvPr>
        </p:nvSpPr>
        <p:spPr>
          <a:xfrm>
            <a:off x="717050" y="361925"/>
            <a:ext cx="75087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HCS Clustering</a:t>
            </a:r>
            <a:endParaRPr sz="3600"/>
          </a:p>
        </p:txBody>
      </p:sp>
      <p:sp>
        <p:nvSpPr>
          <p:cNvPr id="310" name="Google Shape;310;gadb403404f_0_17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311" name="Google Shape;311;gadb403404f_0_171"/>
          <p:cNvSpPr/>
          <p:nvPr/>
        </p:nvSpPr>
        <p:spPr>
          <a:xfrm>
            <a:off x="7267925" y="4454775"/>
            <a:ext cx="1113600" cy="393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gadb403404f_0_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4500" y="2149225"/>
            <a:ext cx="5740649" cy="2533075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adb403404f_0_180"/>
          <p:cNvSpPr txBox="1">
            <a:spLocks noGrp="1"/>
          </p:cNvSpPr>
          <p:nvPr>
            <p:ph type="title"/>
          </p:nvPr>
        </p:nvSpPr>
        <p:spPr>
          <a:xfrm>
            <a:off x="717050" y="361925"/>
            <a:ext cx="75087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Maximal Clique Enumeration</a:t>
            </a:r>
            <a:endParaRPr sz="3600"/>
          </a:p>
        </p:txBody>
      </p:sp>
      <p:sp>
        <p:nvSpPr>
          <p:cNvPr id="318" name="Google Shape;318;gadb403404f_0_18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319" name="Google Shape;319;gadb403404f_0_180"/>
          <p:cNvSpPr/>
          <p:nvPr/>
        </p:nvSpPr>
        <p:spPr>
          <a:xfrm>
            <a:off x="7267925" y="4454775"/>
            <a:ext cx="1113600" cy="393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gadb403404f_0_180"/>
          <p:cNvSpPr txBox="1"/>
          <p:nvPr/>
        </p:nvSpPr>
        <p:spPr>
          <a:xfrm>
            <a:off x="717050" y="1002450"/>
            <a:ext cx="74340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●"/>
            </a:pPr>
            <a:r>
              <a:rPr lang="en-US" sz="2300" b="1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Clique:</a:t>
            </a:r>
            <a:r>
              <a:rPr lang="en-US" sz="23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A subgraph C of graph G with edges between all pairs of nodes</a:t>
            </a:r>
            <a:endParaRPr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adb403404f_0_190"/>
          <p:cNvSpPr txBox="1">
            <a:spLocks noGrp="1"/>
          </p:cNvSpPr>
          <p:nvPr>
            <p:ph type="title"/>
          </p:nvPr>
        </p:nvSpPr>
        <p:spPr>
          <a:xfrm>
            <a:off x="717050" y="361925"/>
            <a:ext cx="75087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Maximal Clique Enumeration</a:t>
            </a:r>
            <a:endParaRPr sz="3600"/>
          </a:p>
        </p:txBody>
      </p:sp>
      <p:sp>
        <p:nvSpPr>
          <p:cNvPr id="326" name="Google Shape;326;gadb403404f_0_19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327" name="Google Shape;327;gadb403404f_0_190"/>
          <p:cNvSpPr/>
          <p:nvPr/>
        </p:nvSpPr>
        <p:spPr>
          <a:xfrm>
            <a:off x="7267925" y="4454775"/>
            <a:ext cx="1113600" cy="393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gadb403404f_0_190"/>
          <p:cNvSpPr txBox="1"/>
          <p:nvPr/>
        </p:nvSpPr>
        <p:spPr>
          <a:xfrm>
            <a:off x="717050" y="1002450"/>
            <a:ext cx="74340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●"/>
            </a:pPr>
            <a:r>
              <a:rPr lang="en-US" sz="2300" b="1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Maximal Clique:</a:t>
            </a:r>
            <a:r>
              <a:rPr lang="en-US" sz="23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A maximal clique is a clique that is not part of a larger clique</a:t>
            </a:r>
            <a:endParaRPr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9" name="Google Shape;329;gadb403404f_0_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0363" y="1895250"/>
            <a:ext cx="5822075" cy="288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gaeb1745f7c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7825" y="1246136"/>
            <a:ext cx="6508250" cy="3691138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gaeb1745f7c_0_1"/>
          <p:cNvSpPr txBox="1">
            <a:spLocks noGrp="1"/>
          </p:cNvSpPr>
          <p:nvPr>
            <p:ph type="title"/>
          </p:nvPr>
        </p:nvSpPr>
        <p:spPr>
          <a:xfrm>
            <a:off x="717050" y="285725"/>
            <a:ext cx="75087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Maximal Clique Enumeration</a:t>
            </a:r>
            <a:endParaRPr sz="3600"/>
          </a:p>
        </p:txBody>
      </p:sp>
      <p:sp>
        <p:nvSpPr>
          <p:cNvPr id="336" name="Google Shape;336;gaeb1745f7c_0_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337" name="Google Shape;337;gaeb1745f7c_0_1"/>
          <p:cNvSpPr/>
          <p:nvPr/>
        </p:nvSpPr>
        <p:spPr>
          <a:xfrm>
            <a:off x="7267925" y="4454775"/>
            <a:ext cx="1113600" cy="393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gaeb1745f7c_0_1"/>
          <p:cNvSpPr txBox="1"/>
          <p:nvPr/>
        </p:nvSpPr>
        <p:spPr>
          <a:xfrm>
            <a:off x="717050" y="773850"/>
            <a:ext cx="74340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300"/>
              <a:buFont typeface="Times New Roman"/>
              <a:buChar char="●"/>
            </a:pPr>
            <a:r>
              <a:rPr lang="en-US" sz="2300" b="1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Bron and Kerbosch Algorithm</a:t>
            </a:r>
            <a:endParaRPr sz="230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a5a63d30f4_0_0"/>
          <p:cNvSpPr txBox="1">
            <a:spLocks noGrp="1"/>
          </p:cNvSpPr>
          <p:nvPr>
            <p:ph type="title"/>
          </p:nvPr>
        </p:nvSpPr>
        <p:spPr>
          <a:xfrm>
            <a:off x="717050" y="285725"/>
            <a:ext cx="75087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Kernel k-means algorithm</a:t>
            </a:r>
            <a:endParaRPr sz="3600"/>
          </a:p>
        </p:txBody>
      </p:sp>
      <p:sp>
        <p:nvSpPr>
          <p:cNvPr id="344" name="Google Shape;344;ga5a63d30f4_0_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345" name="Google Shape;345;ga5a63d30f4_0_0"/>
          <p:cNvSpPr/>
          <p:nvPr/>
        </p:nvSpPr>
        <p:spPr>
          <a:xfrm>
            <a:off x="7267925" y="4454775"/>
            <a:ext cx="1113600" cy="393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ga5a63d30f4_0_0"/>
          <p:cNvSpPr txBox="1"/>
          <p:nvPr/>
        </p:nvSpPr>
        <p:spPr>
          <a:xfrm>
            <a:off x="857075" y="1118850"/>
            <a:ext cx="7434000" cy="32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●"/>
            </a:pPr>
            <a:r>
              <a:rPr lang="en-US" sz="2300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k-means </a:t>
            </a:r>
            <a:r>
              <a:rPr lang="en-US" sz="23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is a clustering algorithm applied to vector data points</a:t>
            </a:r>
            <a:endParaRPr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●"/>
            </a:pPr>
            <a:r>
              <a:rPr lang="en-US" sz="230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Algorithm:</a:t>
            </a:r>
            <a:r>
              <a:rPr lang="en-US" sz="23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○"/>
            </a:pPr>
            <a:r>
              <a:rPr lang="en-US" sz="23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Select k data points from input as centroids </a:t>
            </a:r>
            <a:endParaRPr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AutoNum type="romanLcPeriod"/>
            </a:pPr>
            <a:r>
              <a:rPr lang="en-US" sz="23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Assign other data points to the nearest centroid </a:t>
            </a:r>
            <a:endParaRPr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AutoNum type="romanLcPeriod"/>
            </a:pPr>
            <a:r>
              <a:rPr lang="en-US" sz="23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Recompute centroid for each cluster </a:t>
            </a:r>
            <a:endParaRPr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AutoNum type="romanLcPeriod"/>
            </a:pPr>
            <a:r>
              <a:rPr lang="en-US" sz="23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Repeat Steps 1 and 2 until centroids don’t change</a:t>
            </a:r>
            <a:endParaRPr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a5a63d30f4_0_11"/>
          <p:cNvSpPr txBox="1">
            <a:spLocks noGrp="1"/>
          </p:cNvSpPr>
          <p:nvPr>
            <p:ph type="title"/>
          </p:nvPr>
        </p:nvSpPr>
        <p:spPr>
          <a:xfrm>
            <a:off x="717050" y="285725"/>
            <a:ext cx="75087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Kernel k-means algorithm</a:t>
            </a:r>
            <a:endParaRPr sz="3600"/>
          </a:p>
        </p:txBody>
      </p:sp>
      <p:sp>
        <p:nvSpPr>
          <p:cNvPr id="352" name="Google Shape;352;ga5a63d30f4_0_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353" name="Google Shape;353;ga5a63d30f4_0_11"/>
          <p:cNvSpPr/>
          <p:nvPr/>
        </p:nvSpPr>
        <p:spPr>
          <a:xfrm>
            <a:off x="7267925" y="4454775"/>
            <a:ext cx="1113600" cy="393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ga5a63d30f4_0_11"/>
          <p:cNvSpPr txBox="1"/>
          <p:nvPr/>
        </p:nvSpPr>
        <p:spPr>
          <a:xfrm>
            <a:off x="857075" y="1118850"/>
            <a:ext cx="7434000" cy="32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●"/>
            </a:pPr>
            <a:r>
              <a:rPr lang="en-US" sz="23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Basic algorithm is the same as k-means on Vector data </a:t>
            </a:r>
            <a:endParaRPr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●"/>
            </a:pPr>
            <a:r>
              <a:rPr lang="en-US" sz="23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We utilize the “kernel trick” (recall Kernel Chapter) </a:t>
            </a:r>
            <a:endParaRPr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●"/>
            </a:pPr>
            <a:r>
              <a:rPr lang="en-US" sz="23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“kernel trick” recap </a:t>
            </a:r>
            <a:endParaRPr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○"/>
            </a:pPr>
            <a:r>
              <a:rPr lang="en-US" sz="23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We know that we can use within-graph kernel functions to calculate the inner product of a pair of vertices in a user defined feature space. </a:t>
            </a:r>
            <a:endParaRPr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○"/>
            </a:pPr>
            <a:r>
              <a:rPr lang="en-US" sz="23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We replace the standard distance/proximity measures used in k-means with this within-graph kernel function</a:t>
            </a:r>
            <a:endParaRPr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696" y="1330168"/>
            <a:ext cx="4458844" cy="2668813"/>
          </a:xfrm>
          <a:prstGeom prst="rect">
            <a:avLst/>
          </a:prstGeom>
        </p:spPr>
      </p:pic>
      <p:sp>
        <p:nvSpPr>
          <p:cNvPr id="359" name="Google Shape;359;ga5a63d30f4_0_19"/>
          <p:cNvSpPr txBox="1">
            <a:spLocks noGrp="1"/>
          </p:cNvSpPr>
          <p:nvPr>
            <p:ph type="title"/>
          </p:nvPr>
        </p:nvSpPr>
        <p:spPr>
          <a:xfrm>
            <a:off x="717050" y="633197"/>
            <a:ext cx="75087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 dirty="0"/>
              <a:t>Graph Matching in Social Networks</a:t>
            </a:r>
            <a:endParaRPr sz="3600" dirty="0"/>
          </a:p>
        </p:txBody>
      </p:sp>
      <p:sp>
        <p:nvSpPr>
          <p:cNvPr id="360" name="Google Shape;360;ga5a63d30f4_0_1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361" name="Google Shape;361;ga5a63d30f4_0_19"/>
          <p:cNvSpPr/>
          <p:nvPr/>
        </p:nvSpPr>
        <p:spPr>
          <a:xfrm>
            <a:off x="7267925" y="4454775"/>
            <a:ext cx="1113600" cy="393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ga5a63d30f4_0_19"/>
          <p:cNvSpPr txBox="1"/>
          <p:nvPr/>
        </p:nvSpPr>
        <p:spPr>
          <a:xfrm>
            <a:off x="482076" y="1412297"/>
            <a:ext cx="4345956" cy="291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●"/>
            </a:pPr>
            <a:r>
              <a:rPr lang="en-US" sz="2300" dirty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process of evaluating the similarity of two graphs</a:t>
            </a:r>
            <a:endParaRPr sz="2300" dirty="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●"/>
            </a:pPr>
            <a:r>
              <a:rPr lang="en-US" sz="2300" dirty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Two categories of tasks</a:t>
            </a:r>
            <a:endParaRPr sz="2300" dirty="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○"/>
            </a:pPr>
            <a:r>
              <a:rPr lang="en-US" sz="2300" dirty="0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exact matching</a:t>
            </a:r>
            <a:endParaRPr sz="2300" dirty="0">
              <a:solidFill>
                <a:srgbClr val="FF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○"/>
            </a:pPr>
            <a:r>
              <a:rPr lang="en-US" sz="2300" dirty="0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inexact matching </a:t>
            </a:r>
            <a:r>
              <a:rPr lang="en-US" sz="2300" dirty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(error-tolerant graph matching)</a:t>
            </a:r>
            <a:endParaRPr sz="2300" dirty="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1700" y="1924550"/>
            <a:ext cx="5832225" cy="2949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"/>
          <p:cNvSpPr txBox="1">
            <a:spLocks noGrp="1"/>
          </p:cNvSpPr>
          <p:nvPr>
            <p:ph type="title"/>
          </p:nvPr>
        </p:nvSpPr>
        <p:spPr>
          <a:xfrm>
            <a:off x="760824" y="311133"/>
            <a:ext cx="76299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What is Cluster Analysis?</a:t>
            </a:r>
            <a:endParaRPr sz="3600"/>
          </a:p>
        </p:txBody>
      </p:sp>
      <p:sp>
        <p:nvSpPr>
          <p:cNvPr id="144" name="Google Shape;144;p3"/>
          <p:cNvSpPr txBox="1">
            <a:spLocks noGrp="1"/>
          </p:cNvSpPr>
          <p:nvPr>
            <p:ph type="body" idx="1"/>
          </p:nvPr>
        </p:nvSpPr>
        <p:spPr>
          <a:xfrm>
            <a:off x="869875" y="1002450"/>
            <a:ext cx="7629900" cy="11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process of dividing a set of input data into possibly overlapping, subsets, where elements in each subset are considered related by some similarity measure</a:t>
            </a:r>
            <a:endParaRPr sz="2000">
              <a:solidFill>
                <a:srgbClr val="2021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a5a63d30f4_0_42"/>
          <p:cNvSpPr txBox="1">
            <a:spLocks noGrp="1"/>
          </p:cNvSpPr>
          <p:nvPr>
            <p:ph type="title"/>
          </p:nvPr>
        </p:nvSpPr>
        <p:spPr>
          <a:xfrm>
            <a:off x="717050" y="438125"/>
            <a:ext cx="7823446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 dirty="0" smtClean="0"/>
              <a:t>Algorithms for Exact </a:t>
            </a:r>
            <a:r>
              <a:rPr lang="en-US" sz="3600" dirty="0"/>
              <a:t>Graph Matching </a:t>
            </a:r>
            <a:endParaRPr sz="3600" dirty="0"/>
          </a:p>
        </p:txBody>
      </p:sp>
      <p:sp>
        <p:nvSpPr>
          <p:cNvPr id="376" name="Google Shape;376;ga5a63d30f4_0_4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377" name="Google Shape;377;ga5a63d30f4_0_42"/>
          <p:cNvSpPr/>
          <p:nvPr/>
        </p:nvSpPr>
        <p:spPr>
          <a:xfrm>
            <a:off x="7267925" y="4454775"/>
            <a:ext cx="1113600" cy="393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ga5a63d30f4_0_42"/>
          <p:cNvSpPr txBox="1"/>
          <p:nvPr/>
        </p:nvSpPr>
        <p:spPr>
          <a:xfrm>
            <a:off x="857075" y="1118850"/>
            <a:ext cx="7434000" cy="32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●"/>
            </a:pPr>
            <a:r>
              <a:rPr lang="en-US" sz="2300" dirty="0" smtClean="0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Ullmann’s algorithm</a:t>
            </a: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●"/>
            </a:pPr>
            <a:r>
              <a:rPr lang="en-US" sz="2300" dirty="0" smtClean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Grahraman’s algorithm</a:t>
            </a: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●"/>
            </a:pPr>
            <a:r>
              <a:rPr lang="en-US" sz="2300" dirty="0" smtClean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VF and VF2 algorithm</a:t>
            </a:r>
            <a:endParaRPr sz="2300" dirty="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49955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a5a63d30f4_0_42"/>
          <p:cNvSpPr txBox="1">
            <a:spLocks noGrp="1"/>
          </p:cNvSpPr>
          <p:nvPr>
            <p:ph type="title"/>
          </p:nvPr>
        </p:nvSpPr>
        <p:spPr>
          <a:xfrm>
            <a:off x="717050" y="438125"/>
            <a:ext cx="7823446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 dirty="0" smtClean="0"/>
              <a:t>Ullmann’s Algorithms</a:t>
            </a:r>
            <a:endParaRPr sz="3600" dirty="0"/>
          </a:p>
        </p:txBody>
      </p:sp>
      <p:sp>
        <p:nvSpPr>
          <p:cNvPr id="376" name="Google Shape;376;ga5a63d30f4_0_4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377" name="Google Shape;377;ga5a63d30f4_0_42"/>
          <p:cNvSpPr/>
          <p:nvPr/>
        </p:nvSpPr>
        <p:spPr>
          <a:xfrm>
            <a:off x="7267925" y="4454775"/>
            <a:ext cx="1113600" cy="393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ga5a63d30f4_0_42"/>
          <p:cNvSpPr txBox="1"/>
          <p:nvPr/>
        </p:nvSpPr>
        <p:spPr>
          <a:xfrm>
            <a:off x="857075" y="1118850"/>
            <a:ext cx="7434000" cy="32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●"/>
            </a:pPr>
            <a:r>
              <a:rPr lang="en-US" sz="2400" dirty="0" smtClean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Popular algorithm for exact graph matching</a:t>
            </a:r>
          </a:p>
          <a:p>
            <a:pPr marL="457200" lvl="0" indent="-374650">
              <a:buSzPts val="2300"/>
              <a:buFont typeface="Times New Roman"/>
              <a:buChar char="●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algebraic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formulations for graph isomorphism and subgraph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isomorphism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a5a63d30f4_0_42"/>
          <p:cNvSpPr txBox="1">
            <a:spLocks noGrp="1"/>
          </p:cNvSpPr>
          <p:nvPr>
            <p:ph type="title"/>
          </p:nvPr>
        </p:nvSpPr>
        <p:spPr>
          <a:xfrm>
            <a:off x="717050" y="328397"/>
            <a:ext cx="7823446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 dirty="0" smtClean="0"/>
              <a:t>Ullmann’s Algorithms</a:t>
            </a:r>
            <a:endParaRPr sz="3600" dirty="0"/>
          </a:p>
        </p:txBody>
      </p:sp>
      <p:sp>
        <p:nvSpPr>
          <p:cNvPr id="376" name="Google Shape;376;ga5a63d30f4_0_4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8" name="Google Shape;378;ga5a63d30f4_0_42"/>
              <p:cNvSpPr txBox="1"/>
              <p:nvPr/>
            </p:nvSpPr>
            <p:spPr>
              <a:xfrm>
                <a:off x="861740" y="950976"/>
                <a:ext cx="7953075" cy="35926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a graph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a graph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subgraph isomorphic to </a:t>
                </a:r>
                <a:r>
                  <a:rPr lang="en-US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6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algorithm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search for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permutation matrix M* of 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size 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</a:rPr>
                          <m:t>𝑮</m:t>
                        </m:r>
                      </m:sub>
                    </m:sSub>
                    <m:r>
                      <a:rPr lang="en-US" sz="2000" b="1">
                        <a:latin typeface="Cambria Math"/>
                      </a:rPr>
                      <m:t>|</m:t>
                    </m:r>
                  </m:oMath>
                </a14:m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</a:rPr>
                          <m:t>𝑯</m:t>
                        </m:r>
                      </m:sub>
                    </m:sSub>
                  </m:oMath>
                </a14:m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 that 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satisfies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subgraph isomorphism 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criterion</a:t>
                </a:r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Enumerate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over candidate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permutation matrices of the same size,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denoting a candidate by M’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from a set of candidates that satisfies: </a:t>
                </a:r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8"/>
                <a:r>
                  <a:rPr lang="en-US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(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 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all M*-s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⊆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(The set of all M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’-s)</a:t>
                </a:r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8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During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enumeration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check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isomorphism criterion over each 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candidate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8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candidate satisfies the criterion,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returns ‘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yes</a:t>
                </a:r>
                <a:r>
                  <a:rPr lang="en-US" sz="2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 otherwise returns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‘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</a:t>
                </a:r>
                <a:r>
                  <a:rPr lang="en-US" sz="2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78" name="Google Shape;378;ga5a63d30f4_0_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40" y="950976"/>
                <a:ext cx="7953075" cy="3592692"/>
              </a:xfrm>
              <a:prstGeom prst="rect">
                <a:avLst/>
              </a:prstGeom>
              <a:blipFill>
                <a:blip r:embed="rId3"/>
                <a:stretch>
                  <a:fillRect l="-6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64117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a5a63d30f4_0_4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67512" y="394265"/>
            <a:ext cx="7388352" cy="2741905"/>
          </a:xfrm>
          <a:prstGeom prst="rect">
            <a:avLst/>
          </a:prstGeom>
          <a:ln/>
        </p:spPr>
        <p:txBody>
          <a:bodyPr vert="horz" wrap="square" lIns="90000" tIns="46800" rIns="90000" bIns="46800" rtlCol="1">
            <a:sp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84000"/>
              </a:lnSpc>
              <a:spcBef>
                <a:spcPts val="500"/>
              </a:spcBef>
              <a:buFont typeface="Times New Roman" pitchFamily="18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DE" altLang="zh-CN" sz="20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Ullmann</a:t>
            </a:r>
            <a:r>
              <a:rPr lang="de-DE" altLang="zh-CN" sz="20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’</a:t>
            </a:r>
            <a:r>
              <a:rPr lang="de-DE" altLang="zh-CN" sz="20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algorithm </a:t>
            </a:r>
          </a:p>
          <a:p>
            <a:pPr lvl="1" algn="l" rtl="0">
              <a:lnSpc>
                <a:spcPct val="84000"/>
              </a:lnSpc>
              <a:spcBef>
                <a:spcPts val="450"/>
              </a:spcBef>
              <a:buFont typeface="Times New Roman" pitchFamily="18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DE" altLang="zh-CN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of another matrix M</a:t>
            </a:r>
            <a:r>
              <a:rPr lang="de-DE" altLang="zh-CN" sz="2000" baseline="30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(0)</a:t>
            </a:r>
            <a:r>
              <a:rPr lang="de-DE" altLang="zh-CN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the same size of the M</a:t>
            </a:r>
            <a:r>
              <a:rPr lang="de-DE" altLang="zh-CN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’-s:</a:t>
            </a:r>
          </a:p>
          <a:p>
            <a:pPr lvl="1" algn="l" rtl="0">
              <a:lnSpc>
                <a:spcPct val="84000"/>
              </a:lnSpc>
              <a:spcBef>
                <a:spcPts val="450"/>
              </a:spcBef>
              <a:buFont typeface="Times New Roman" pitchFamily="18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de-DE" altLang="zh-CN" sz="20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lvl="1" algn="l" rtl="0">
              <a:lnSpc>
                <a:spcPct val="84000"/>
              </a:lnSpc>
              <a:spcBef>
                <a:spcPts val="450"/>
              </a:spcBef>
              <a:buFont typeface="Times New Roman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DE" altLang="zh-CN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	</a:t>
            </a:r>
            <a:r>
              <a:rPr lang="de-DE" altLang="zh-CN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							</a:t>
            </a:r>
          </a:p>
          <a:p>
            <a:pPr lvl="1" algn="l" rtl="0">
              <a:lnSpc>
                <a:spcPct val="84000"/>
              </a:lnSpc>
              <a:spcBef>
                <a:spcPts val="450"/>
              </a:spcBef>
              <a:buFont typeface="Times New Roman" pitchFamily="18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DE" altLang="zh-CN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Generation of all M</a:t>
            </a:r>
            <a:r>
              <a:rPr lang="de-DE" altLang="zh-CN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’-s by setting to 0 all but one 1 in each row of M</a:t>
            </a:r>
            <a:r>
              <a:rPr lang="de-DE" altLang="zh-CN" sz="2000" baseline="30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(0)</a:t>
            </a:r>
          </a:p>
          <a:p>
            <a:pPr lvl="1" algn="l" rtl="0">
              <a:lnSpc>
                <a:spcPct val="84000"/>
              </a:lnSpc>
              <a:spcBef>
                <a:spcPts val="450"/>
              </a:spcBef>
              <a:buFont typeface="Times New Roman" pitchFamily="18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DE" altLang="zh-CN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A subgraph isomorphism has been found </a:t>
            </a:r>
            <a:r>
              <a:rPr lang="de-DE" altLang="zh-CN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if </a:t>
            </a:r>
            <a:r>
              <a:rPr lang="de-DE" altLang="zh-CN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M implies: 				</a:t>
            </a:r>
            <a:r>
              <a:rPr lang="de-DE" altLang="zh-CN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	</a:t>
            </a:r>
            <a:r>
              <a:rPr lang="de-DE" altLang="zh-CN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   					    .</a:t>
            </a:r>
            <a:endParaRPr lang="de-DE" altLang="zh-CN" sz="20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396224"/>
              </p:ext>
            </p:extLst>
          </p:nvPr>
        </p:nvGraphicFramePr>
        <p:xfrm>
          <a:off x="2151063" y="1097362"/>
          <a:ext cx="3933825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" name="משוואה" r:id="rId4" imgW="2730240" imgH="457200" progId="Equation.3">
                  <p:embed/>
                </p:oleObj>
              </mc:Choice>
              <mc:Fallback>
                <p:oleObj name="משוואה" r:id="rId4" imgW="2730240" imgH="457200" progId="Equation.3">
                  <p:embed/>
                  <p:pic>
                    <p:nvPicPr>
                      <p:cNvPr id="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1063" y="1097362"/>
                        <a:ext cx="3933825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825824"/>
              </p:ext>
            </p:extLst>
          </p:nvPr>
        </p:nvGraphicFramePr>
        <p:xfrm>
          <a:off x="1033271" y="2860050"/>
          <a:ext cx="1669349" cy="1929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" name="Visio" r:id="rId6" imgW="2416942" imgH="2986552" progId="Visio.Drawing.11">
                  <p:embed/>
                </p:oleObj>
              </mc:Choice>
              <mc:Fallback>
                <p:oleObj name="Visio" r:id="rId6" imgW="2416942" imgH="2986552" progId="Visio.Drawing.11">
                  <p:embed/>
                  <p:pic>
                    <p:nvPicPr>
                      <p:cNvPr id="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271" y="2860050"/>
                        <a:ext cx="1669349" cy="19293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162693"/>
              </p:ext>
            </p:extLst>
          </p:nvPr>
        </p:nvGraphicFramePr>
        <p:xfrm>
          <a:off x="2702620" y="2860050"/>
          <a:ext cx="1537332" cy="2038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" name="Equation" r:id="rId8" imgW="1244520" imgH="1650960" progId="Equation.3">
                  <p:embed/>
                </p:oleObj>
              </mc:Choice>
              <mc:Fallback>
                <p:oleObj name="Equation" r:id="rId8" imgW="1244520" imgH="1650960" progId="Equation.3">
                  <p:embed/>
                  <p:pic>
                    <p:nvPicPr>
                      <p:cNvPr id="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2620" y="2860050"/>
                        <a:ext cx="1537332" cy="20388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702991"/>
              </p:ext>
            </p:extLst>
          </p:nvPr>
        </p:nvGraphicFramePr>
        <p:xfrm>
          <a:off x="5627688" y="3047864"/>
          <a:ext cx="1854200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" name="公式" r:id="rId10" imgW="1244520" imgH="711000" progId="Equation.3">
                  <p:embed/>
                </p:oleObj>
              </mc:Choice>
              <mc:Fallback>
                <p:oleObj name="公式" r:id="rId10" imgW="1244520" imgH="711000" progId="Equation.3">
                  <p:embed/>
                  <p:pic>
                    <p:nvPicPr>
                      <p:cNvPr id="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7688" y="3047864"/>
                        <a:ext cx="1854200" cy="105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4623242" y="3433626"/>
            <a:ext cx="647700" cy="287337"/>
          </a:xfrm>
          <a:prstGeom prst="rightArrow">
            <a:avLst>
              <a:gd name="adj1" fmla="val 50000"/>
              <a:gd name="adj2" fmla="val 56354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l" rtl="0"/>
            <a:endParaRPr lang="he-IL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5986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a5a63d30f4_0_4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38912" y="260460"/>
            <a:ext cx="5321808" cy="544212"/>
          </a:xfrm>
        </p:spPr>
        <p:txBody>
          <a:bodyPr/>
          <a:lstStyle/>
          <a:p>
            <a:r>
              <a:rPr lang="en-US" dirty="0"/>
              <a:t>The Ullman Algorithm</a:t>
            </a:r>
            <a:endParaRPr lang="he-IL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37160" y="898826"/>
            <a:ext cx="2194560" cy="353046"/>
          </a:xfrm>
          <a:prstGeom prst="rect">
            <a:avLst/>
          </a:prstGeom>
          <a:ln/>
        </p:spPr>
        <p:txBody>
          <a:bodyPr vert="horz" wrap="square" lIns="90000" tIns="46800" rIns="90000" bIns="46800" rtlCol="1">
            <a:sp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 rtl="0">
              <a:lnSpc>
                <a:spcPct val="84000"/>
              </a:lnSpc>
              <a:spcBef>
                <a:spcPts val="450"/>
              </a:spcBef>
              <a:buFont typeface="Times New Roman" pitchFamily="18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DE" altLang="zh-CN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de-DE" altLang="zh-CN" sz="20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630499"/>
              </p:ext>
            </p:extLst>
          </p:nvPr>
        </p:nvGraphicFramePr>
        <p:xfrm>
          <a:off x="1225297" y="704088"/>
          <a:ext cx="6117336" cy="4116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Visio" r:id="rId4" imgW="6150295" imgH="4771786" progId="Visio.Drawing.11">
                  <p:embed/>
                </p:oleObj>
              </mc:Choice>
              <mc:Fallback>
                <p:oleObj name="Visio" r:id="rId4" imgW="6150295" imgH="4771786" progId="Visio.Drawing.11">
                  <p:embed/>
                  <p:pic>
                    <p:nvPicPr>
                      <p:cNvPr id="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297" y="704088"/>
                        <a:ext cx="6117336" cy="41167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550544" y="1600818"/>
            <a:ext cx="184019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Inner Nodes – M-s</a:t>
            </a:r>
            <a:endParaRPr lang="he-I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39455" y="822960"/>
            <a:ext cx="144016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de-DE" altLang="zh-CN" dirty="0" smtClean="0"/>
              <a:t>Root - </a:t>
            </a:r>
            <a:r>
              <a:rPr lang="de-DE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de-DE" altLang="zh-CN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(0</a:t>
            </a:r>
            <a:r>
              <a:rPr lang="de-DE" altLang="zh-CN" baseline="30000" dirty="0"/>
              <a:t>)</a:t>
            </a:r>
            <a:endParaRPr lang="he-IL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7370063" y="2381510"/>
            <a:ext cx="132175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Leaves – M’-s</a:t>
            </a:r>
            <a:endParaRPr lang="he-I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2562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a5a63d30f4_0_26"/>
          <p:cNvSpPr txBox="1">
            <a:spLocks noGrp="1"/>
          </p:cNvSpPr>
          <p:nvPr>
            <p:ph type="title"/>
          </p:nvPr>
        </p:nvSpPr>
        <p:spPr>
          <a:xfrm>
            <a:off x="717050" y="438125"/>
            <a:ext cx="5756902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 dirty="0" smtClean="0"/>
              <a:t>Inexact </a:t>
            </a:r>
            <a:r>
              <a:rPr lang="en-US" sz="3600" dirty="0"/>
              <a:t>Graph Matching </a:t>
            </a:r>
            <a:endParaRPr sz="3600" dirty="0"/>
          </a:p>
        </p:txBody>
      </p:sp>
      <p:sp>
        <p:nvSpPr>
          <p:cNvPr id="368" name="Google Shape;368;ga5a63d30f4_0_2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sp>
        <p:nvSpPr>
          <p:cNvPr id="370" name="Google Shape;370;ga5a63d30f4_0_26"/>
          <p:cNvSpPr txBox="1"/>
          <p:nvPr/>
        </p:nvSpPr>
        <p:spPr>
          <a:xfrm>
            <a:off x="857075" y="1118850"/>
            <a:ext cx="7434000" cy="32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>
              <a:buSzPts val="2300"/>
              <a:buFont typeface="Times New Roman"/>
              <a:buChar char="●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some real situations the variability of the patterns, the noise in the acquisition process or other causes, produce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deformations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observed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graphs</a:t>
            </a:r>
          </a:p>
          <a:p>
            <a:pPr marL="457200" lvl="0" indent="-374650">
              <a:buSzPts val="2300"/>
              <a:buFont typeface="Times New Roman"/>
              <a:buChar char="●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two graphs may have a structure that is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almost the same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with some extra or missing nodes and edges.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74650">
              <a:buSzPts val="2300"/>
              <a:buFont typeface="Times New Roman"/>
              <a:buChar char="●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case, the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constraints imposed by the exact graph matching are too strong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find out a mapping between the two graphs.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74650">
              <a:buSzPts val="2300"/>
              <a:buFont typeface="Times New Roman"/>
              <a:buChar char="●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adopted solution is to 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the matching process </a:t>
            </a:r>
            <a:r>
              <a:rPr lang="en-US" sz="2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tolerant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respect to deformations</a:t>
            </a:r>
            <a:endParaRPr sz="2000" dirty="0">
              <a:highlight>
                <a:srgbClr val="FFFFFF"/>
              </a:highlight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634189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a5a63d30f4_0_26"/>
          <p:cNvSpPr txBox="1">
            <a:spLocks noGrp="1"/>
          </p:cNvSpPr>
          <p:nvPr>
            <p:ph type="title"/>
          </p:nvPr>
        </p:nvSpPr>
        <p:spPr>
          <a:xfrm>
            <a:off x="717050" y="438125"/>
            <a:ext cx="5756902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 dirty="0" smtClean="0"/>
              <a:t>Inexact </a:t>
            </a:r>
            <a:r>
              <a:rPr lang="en-US" sz="3600" dirty="0"/>
              <a:t>Graph Matching </a:t>
            </a:r>
            <a:endParaRPr sz="3600" dirty="0"/>
          </a:p>
        </p:txBody>
      </p:sp>
      <p:sp>
        <p:nvSpPr>
          <p:cNvPr id="368" name="Google Shape;368;ga5a63d30f4_0_2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  <p:sp>
        <p:nvSpPr>
          <p:cNvPr id="370" name="Google Shape;370;ga5a63d30f4_0_26"/>
          <p:cNvSpPr txBox="1"/>
          <p:nvPr/>
        </p:nvSpPr>
        <p:spPr>
          <a:xfrm>
            <a:off x="857075" y="1118850"/>
            <a:ext cx="7434000" cy="32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>
              <a:buSzPts val="2300"/>
              <a:buFont typeface="Times New Roman"/>
              <a:buChar char="●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 known method to define the matching cost is the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 edit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distance</a:t>
            </a:r>
          </a:p>
          <a:p>
            <a:pPr marL="457200" lvl="0" indent="-374650">
              <a:buSzPts val="2300"/>
              <a:buFont typeface="Times New Roman"/>
              <a:buChar char="●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Assigns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cost to each operation needed to transform the first graph in the second one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74650">
              <a:buSzPts val="2300"/>
              <a:buFont typeface="Times New Roman"/>
              <a:buChar char="●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 sums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these costs to obtain the overall transformation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</a:p>
          <a:p>
            <a:pPr marL="457200" lvl="0" indent="-374650">
              <a:buSzPts val="2300"/>
              <a:buFont typeface="Times New Roman"/>
              <a:buChar char="●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 edit distance finds applications in 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handwriting recognition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fingerprint </a:t>
            </a:r>
            <a:r>
              <a:rPr lang="en-US" sz="2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recognition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and </a:t>
            </a:r>
            <a:r>
              <a:rPr lang="en-US" sz="2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cheminformatics</a:t>
            </a:r>
            <a:endParaRPr sz="2000" dirty="0">
              <a:solidFill>
                <a:schemeClr val="accent6"/>
              </a:solidFill>
              <a:highlight>
                <a:srgbClr val="FFFFFF"/>
              </a:highlight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807771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a5a63d30f4_0_26"/>
          <p:cNvSpPr txBox="1">
            <a:spLocks noGrp="1"/>
          </p:cNvSpPr>
          <p:nvPr>
            <p:ph type="title"/>
          </p:nvPr>
        </p:nvSpPr>
        <p:spPr>
          <a:xfrm>
            <a:off x="717050" y="438125"/>
            <a:ext cx="5756902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 dirty="0" smtClean="0"/>
              <a:t>Graph </a:t>
            </a:r>
            <a:r>
              <a:rPr lang="en-US" sz="3600" dirty="0" smtClean="0"/>
              <a:t>Edit Distance </a:t>
            </a:r>
            <a:r>
              <a:rPr lang="en-US" sz="3600" baseline="30000" dirty="0" smtClean="0"/>
              <a:t>[4]</a:t>
            </a:r>
            <a:r>
              <a:rPr lang="en-US" sz="3600" dirty="0" smtClean="0"/>
              <a:t> </a:t>
            </a:r>
            <a:endParaRPr sz="3600" dirty="0"/>
          </a:p>
        </p:txBody>
      </p:sp>
      <p:sp>
        <p:nvSpPr>
          <p:cNvPr id="368" name="Google Shape;368;ga5a63d30f4_0_2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  <p:sp>
        <p:nvSpPr>
          <p:cNvPr id="370" name="Google Shape;370;ga5a63d30f4_0_26"/>
          <p:cNvSpPr txBox="1"/>
          <p:nvPr/>
        </p:nvSpPr>
        <p:spPr>
          <a:xfrm>
            <a:off x="857075" y="1118850"/>
            <a:ext cx="7434000" cy="32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>
              <a:buSzPts val="2300"/>
              <a:buFont typeface="Times New Roman"/>
              <a:buChar char="●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flexible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 dissimilarity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74650">
              <a:buSzPts val="2300"/>
              <a:buFont typeface="Times New Roman"/>
              <a:buChar char="●"/>
            </a:pP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measures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deformation between two graphs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considering the cost assigned to the sequence of elementary graph edit operations needed to transform the first graph in the second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</a:p>
          <a:p>
            <a:pPr marL="457200" lvl="0" indent="-374650">
              <a:buSzPts val="2300"/>
              <a:buFont typeface="Times New Roman"/>
              <a:buChar char="●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elementary graph operation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is the simplest alteration which may be performed on a graph,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such as 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or remove a </a:t>
            </a:r>
            <a:r>
              <a:rPr lang="en-US" sz="2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</a:t>
            </a:r>
          </a:p>
          <a:p>
            <a:pPr marL="457200" lvl="0" indent="-374650">
              <a:buSzPts val="2300"/>
              <a:buFont typeface="Times New Roman"/>
              <a:buChar char="●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 is composed of a set of edit operations sequentially applied to a graph, namely an 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edit path</a:t>
            </a:r>
            <a:endParaRPr sz="2000" dirty="0">
              <a:solidFill>
                <a:schemeClr val="accent6"/>
              </a:solidFill>
              <a:highlight>
                <a:srgbClr val="FFFFFF"/>
              </a:highlight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05345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a5a63d30f4_0_26"/>
          <p:cNvSpPr txBox="1">
            <a:spLocks noGrp="1"/>
          </p:cNvSpPr>
          <p:nvPr>
            <p:ph type="title"/>
          </p:nvPr>
        </p:nvSpPr>
        <p:spPr>
          <a:xfrm>
            <a:off x="717050" y="438125"/>
            <a:ext cx="7347958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 dirty="0" smtClean="0"/>
              <a:t>Elementary Graph Edit Operations</a:t>
            </a:r>
            <a:endParaRPr sz="3600" dirty="0"/>
          </a:p>
        </p:txBody>
      </p:sp>
      <p:sp>
        <p:nvSpPr>
          <p:cNvPr id="368" name="Google Shape;368;ga5a63d30f4_0_2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  <p:sp>
        <p:nvSpPr>
          <p:cNvPr id="370" name="Google Shape;370;ga5a63d30f4_0_26"/>
          <p:cNvSpPr txBox="1"/>
          <p:nvPr/>
        </p:nvSpPr>
        <p:spPr>
          <a:xfrm>
            <a:off x="783923" y="1091418"/>
            <a:ext cx="7434000" cy="32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>
              <a:buSzPts val="2300"/>
              <a:buFont typeface="Times New Roman"/>
              <a:buChar char="●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elementary graph edit operation (or edit operation) is one of the following operation applied on a graph: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0" lvl="5" indent="-457200">
              <a:buSzPts val="2300"/>
              <a:buFont typeface="+mj-lt"/>
              <a:buAutoNum type="arabicParenR"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ode/Edge removal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0" lvl="5" indent="-457200">
              <a:buSzPts val="2300"/>
              <a:buFont typeface="+mj-lt"/>
              <a:buAutoNum type="arabicParenR"/>
            </a:pP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Node/Edge insertion</a:t>
            </a:r>
          </a:p>
          <a:p>
            <a:pPr marL="539750" lvl="5" indent="-457200">
              <a:buSzPts val="2300"/>
              <a:buFont typeface="+mj-lt"/>
              <a:buAutoNum type="arabicParenR"/>
            </a:pP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Node/Edge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substitution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graph is a labeled one. Such an operation modifies the label of a node or an edge and thus transforms the node or edge labeling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</a:t>
            </a:r>
            <a:endParaRPr sz="2000" dirty="0">
              <a:highlight>
                <a:srgbClr val="FFFFFF"/>
              </a:highlight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10851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a5a63d30f4_0_26"/>
          <p:cNvSpPr txBox="1">
            <a:spLocks noGrp="1"/>
          </p:cNvSpPr>
          <p:nvPr>
            <p:ph type="title"/>
          </p:nvPr>
        </p:nvSpPr>
        <p:spPr>
          <a:xfrm>
            <a:off x="717050" y="438125"/>
            <a:ext cx="7347958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 dirty="0" smtClean="0"/>
              <a:t>Edit Path</a:t>
            </a:r>
            <a:endParaRPr sz="3600" dirty="0"/>
          </a:p>
        </p:txBody>
      </p:sp>
      <p:sp>
        <p:nvSpPr>
          <p:cNvPr id="368" name="Google Shape;368;ga5a63d30f4_0_2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  <p:sp>
        <p:nvSpPr>
          <p:cNvPr id="370" name="Google Shape;370;ga5a63d30f4_0_26"/>
          <p:cNvSpPr txBox="1"/>
          <p:nvPr/>
        </p:nvSpPr>
        <p:spPr>
          <a:xfrm>
            <a:off x="783923" y="1091418"/>
            <a:ext cx="7434000" cy="32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>
              <a:buSzPts val="2300"/>
              <a:buFont typeface="Times New Roman"/>
              <a:buChar char="●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edit path of a graph G is a sequence of elementary operations applied on G, where node removal and edge insertion have to satisfy the following constraints: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0" lvl="4" indent="-457200">
              <a:buSzPts val="2300"/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 removal implies a first removal of all its incident edges,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0" lvl="4" indent="-457200">
              <a:buSzPts val="2300"/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edge insertion can be applied only between two existing or already inserted nodes</a:t>
            </a:r>
            <a:endParaRPr sz="2000" dirty="0">
              <a:highlight>
                <a:srgbClr val="FFFFFF"/>
              </a:highlight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80728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a8a4491631_0_168"/>
          <p:cNvSpPr txBox="1">
            <a:spLocks noGrp="1"/>
          </p:cNvSpPr>
          <p:nvPr>
            <p:ph type="title"/>
          </p:nvPr>
        </p:nvSpPr>
        <p:spPr>
          <a:xfrm>
            <a:off x="760824" y="387333"/>
            <a:ext cx="76299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What is Graph Clustering?</a:t>
            </a:r>
            <a:endParaRPr sz="3600"/>
          </a:p>
        </p:txBody>
      </p:sp>
      <p:sp>
        <p:nvSpPr>
          <p:cNvPr id="151" name="Google Shape;151;ga8a4491631_0_16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52" name="Google Shape;152;ga8a4491631_0_168"/>
          <p:cNvSpPr txBox="1">
            <a:spLocks noGrp="1"/>
          </p:cNvSpPr>
          <p:nvPr>
            <p:ph type="body" idx="1"/>
          </p:nvPr>
        </p:nvSpPr>
        <p:spPr>
          <a:xfrm>
            <a:off x="869875" y="1154850"/>
            <a:ext cx="7629900" cy="35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Types</a:t>
            </a:r>
            <a:endParaRPr sz="2000">
              <a:solidFill>
                <a:srgbClr val="2021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Char char="○"/>
            </a:pPr>
            <a:r>
              <a:rPr lang="en-US" sz="2000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Between-graph</a:t>
            </a:r>
            <a:endParaRPr sz="2000">
              <a:solidFill>
                <a:srgbClr val="FF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■"/>
            </a:pP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Clustering a set of graphs</a:t>
            </a:r>
            <a:endParaRPr sz="20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Char char="○"/>
            </a:pPr>
            <a:r>
              <a:rPr lang="en-US" sz="2000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Within-graph</a:t>
            </a:r>
            <a:endParaRPr sz="2000">
              <a:solidFill>
                <a:srgbClr val="FF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■"/>
            </a:pP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Clustering the nodes/edges of a single graph</a:t>
            </a:r>
            <a:endParaRPr sz="20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232" y="432857"/>
            <a:ext cx="3544793" cy="4307611"/>
          </a:xfrm>
          <a:prstGeom prst="rect">
            <a:avLst/>
          </a:prstGeom>
        </p:spPr>
      </p:pic>
      <p:sp>
        <p:nvSpPr>
          <p:cNvPr id="367" name="Google Shape;367;ga5a63d30f4_0_26"/>
          <p:cNvSpPr txBox="1">
            <a:spLocks noGrp="1"/>
          </p:cNvSpPr>
          <p:nvPr>
            <p:ph type="title"/>
          </p:nvPr>
        </p:nvSpPr>
        <p:spPr>
          <a:xfrm>
            <a:off x="397010" y="435946"/>
            <a:ext cx="5756902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 dirty="0" smtClean="0"/>
              <a:t>Graph </a:t>
            </a:r>
            <a:r>
              <a:rPr lang="en-US" sz="3600" dirty="0" smtClean="0"/>
              <a:t>Edit Distance </a:t>
            </a:r>
            <a:r>
              <a:rPr lang="en-US" sz="3600" baseline="30000" dirty="0" smtClean="0"/>
              <a:t>[4]</a:t>
            </a:r>
            <a:r>
              <a:rPr lang="en-US" sz="3600" dirty="0" smtClean="0"/>
              <a:t> </a:t>
            </a:r>
            <a:endParaRPr sz="3600" dirty="0"/>
          </a:p>
        </p:txBody>
      </p:sp>
      <p:sp>
        <p:nvSpPr>
          <p:cNvPr id="368" name="Google Shape;368;ga5a63d30f4_0_2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  <p:sp>
        <p:nvSpPr>
          <p:cNvPr id="369" name="Google Shape;369;ga5a63d30f4_0_26"/>
          <p:cNvSpPr/>
          <p:nvPr/>
        </p:nvSpPr>
        <p:spPr>
          <a:xfrm>
            <a:off x="7267925" y="4454775"/>
            <a:ext cx="1113600" cy="393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370;ga5a63d30f4_0_26"/>
          <p:cNvSpPr txBox="1"/>
          <p:nvPr/>
        </p:nvSpPr>
        <p:spPr>
          <a:xfrm>
            <a:off x="857075" y="1118850"/>
            <a:ext cx="4638469" cy="32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>
              <a:buSzPts val="2300"/>
              <a:buFont typeface="Times New Roman"/>
              <a:buChar char="●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Among all the possible transformations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P(G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involve two graphs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find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cheapest one whose cost is the graph edit distance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74650">
              <a:buSzPts val="2300"/>
              <a:buFont typeface="Times New Roman"/>
              <a:buChar char="●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edit path from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minimal cost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called an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optimal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</a:t>
            </a:r>
          </a:p>
          <a:p>
            <a:pPr marL="457200" lvl="0" indent="-374650">
              <a:buSzPts val="2300"/>
              <a:buFont typeface="Times New Roman"/>
              <a:buChar char="●"/>
            </a:pPr>
            <a:r>
              <a:rPr lang="en-US" sz="2000" dirty="0" smtClean="0">
                <a:highlight>
                  <a:srgbClr val="FFFFFF"/>
                </a:highligh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It is the closest graph match</a:t>
            </a:r>
            <a:endParaRPr sz="2000" dirty="0">
              <a:highlight>
                <a:srgbClr val="FFFFFF"/>
              </a:highlight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3977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7"/>
          <p:cNvSpPr txBox="1">
            <a:spLocks noGrp="1"/>
          </p:cNvSpPr>
          <p:nvPr>
            <p:ph type="title"/>
          </p:nvPr>
        </p:nvSpPr>
        <p:spPr>
          <a:xfrm>
            <a:off x="819150" y="490742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References</a:t>
            </a:r>
            <a:endParaRPr/>
          </a:p>
        </p:txBody>
      </p:sp>
      <p:sp>
        <p:nvSpPr>
          <p:cNvPr id="384" name="Google Shape;384;p27"/>
          <p:cNvSpPr txBox="1">
            <a:spLocks noGrp="1"/>
          </p:cNvSpPr>
          <p:nvPr>
            <p:ph type="body" idx="1"/>
          </p:nvPr>
        </p:nvSpPr>
        <p:spPr>
          <a:xfrm>
            <a:off x="819150" y="968042"/>
            <a:ext cx="7505700" cy="3800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8895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www.csc2.ncsu.edu/faculty/nfsamato/practical-graph-mining-with-R/slides/pdf/Graph_Cluster_Analysis.pdf</a:t>
            </a:r>
            <a:endParaRPr lang="en-US" sz="14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88950" lvl="0" indent="-342900">
              <a:buFont typeface="Arial"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www.slideserve.com/reese/exact-graph-matching-powerpoint-ppt-presentation</a:t>
            </a:r>
            <a:endParaRPr lang="en-US" sz="14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88950" lvl="0" indent="-342900">
              <a:buFont typeface="Arial"/>
              <a:buAutoNum type="arabicPeriod"/>
            </a:pPr>
            <a:r>
              <a:rPr lang="en-US" sz="1400" dirty="0"/>
              <a:t>An Algorithm for Subgraph </a:t>
            </a:r>
            <a:r>
              <a:rPr lang="en-US" sz="1400" dirty="0" smtClean="0"/>
              <a:t>Isomorphism 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://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dl.acm.org/doi/pdf/10.1145/321921.321925</a:t>
            </a:r>
            <a:endParaRPr lang="en-US" sz="14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88950" lvl="0" indent="-342900">
              <a:buFont typeface="Arial"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https://hal.archives-ouvertes.fr/tel-01315389/document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5" name="Google Shape;385;p2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a78ae74007_0_4"/>
          <p:cNvSpPr txBox="1">
            <a:spLocks noGrp="1"/>
          </p:cNvSpPr>
          <p:nvPr>
            <p:ph type="title"/>
          </p:nvPr>
        </p:nvSpPr>
        <p:spPr>
          <a:xfrm>
            <a:off x="760824" y="387333"/>
            <a:ext cx="76299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Between-graph Clustering</a:t>
            </a:r>
            <a:endParaRPr sz="3600"/>
          </a:p>
        </p:txBody>
      </p:sp>
      <p:sp>
        <p:nvSpPr>
          <p:cNvPr id="158" name="Google Shape;158;ga78ae74007_0_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59" name="Google Shape;159;ga78ae74007_0_4"/>
          <p:cNvSpPr txBox="1">
            <a:spLocks noGrp="1"/>
          </p:cNvSpPr>
          <p:nvPr>
            <p:ph type="body" idx="1"/>
          </p:nvPr>
        </p:nvSpPr>
        <p:spPr>
          <a:xfrm>
            <a:off x="860375" y="1413325"/>
            <a:ext cx="7629900" cy="19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Between-graph clustering methods </a:t>
            </a:r>
            <a:r>
              <a:rPr lang="en-US" sz="2000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divide a set of graphs</a:t>
            </a:r>
            <a:r>
              <a:rPr lang="en-US" sz="200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into different clusters </a:t>
            </a:r>
            <a:endParaRPr sz="2000">
              <a:solidFill>
                <a:srgbClr val="2021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E.g., A set of graphs representing chemical compounds can be grouped into clusters based on their structural similarity</a:t>
            </a:r>
            <a:endParaRPr sz="2000">
              <a:solidFill>
                <a:srgbClr val="2021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a78ae74007_0_12"/>
          <p:cNvSpPr txBox="1">
            <a:spLocks noGrp="1"/>
          </p:cNvSpPr>
          <p:nvPr>
            <p:ph type="title"/>
          </p:nvPr>
        </p:nvSpPr>
        <p:spPr>
          <a:xfrm>
            <a:off x="760824" y="615933"/>
            <a:ext cx="76299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Within-graph Clustering</a:t>
            </a:r>
            <a:endParaRPr sz="3600"/>
          </a:p>
        </p:txBody>
      </p:sp>
      <p:sp>
        <p:nvSpPr>
          <p:cNvPr id="165" name="Google Shape;165;ga78ae74007_0_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66" name="Google Shape;166;ga78ae74007_0_12"/>
          <p:cNvSpPr txBox="1">
            <a:spLocks noGrp="1"/>
          </p:cNvSpPr>
          <p:nvPr>
            <p:ph type="body" idx="1"/>
          </p:nvPr>
        </p:nvSpPr>
        <p:spPr>
          <a:xfrm>
            <a:off x="869875" y="1470250"/>
            <a:ext cx="7629900" cy="21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Within-graph clustering methods </a:t>
            </a:r>
            <a:r>
              <a:rPr lang="en-US" sz="2000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divides the nodes of a graph</a:t>
            </a:r>
            <a:r>
              <a:rPr lang="en-US" sz="200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into clusters </a:t>
            </a:r>
            <a:endParaRPr sz="2000">
              <a:solidFill>
                <a:srgbClr val="2021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E.g., In a social networking graph, these clusters could represent people with same/similar hobbies</a:t>
            </a:r>
            <a:endParaRPr sz="2000">
              <a:solidFill>
                <a:srgbClr val="2021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adb403404f_0_0"/>
          <p:cNvSpPr txBox="1">
            <a:spLocks noGrp="1"/>
          </p:cNvSpPr>
          <p:nvPr>
            <p:ph type="title"/>
          </p:nvPr>
        </p:nvSpPr>
        <p:spPr>
          <a:xfrm>
            <a:off x="760824" y="387333"/>
            <a:ext cx="76299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Algorithms for Within-graph Clustering</a:t>
            </a:r>
            <a:endParaRPr sz="3600"/>
          </a:p>
        </p:txBody>
      </p:sp>
      <p:sp>
        <p:nvSpPr>
          <p:cNvPr id="172" name="Google Shape;172;gadb403404f_0_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73" name="Google Shape;173;gadb403404f_0_0"/>
          <p:cNvSpPr txBox="1">
            <a:spLocks noGrp="1"/>
          </p:cNvSpPr>
          <p:nvPr>
            <p:ph type="body" idx="1"/>
          </p:nvPr>
        </p:nvSpPr>
        <p:spPr>
          <a:xfrm>
            <a:off x="869875" y="1729150"/>
            <a:ext cx="7629900" cy="29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k-Spanning Tree</a:t>
            </a:r>
            <a:endParaRPr sz="2000">
              <a:solidFill>
                <a:srgbClr val="2021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Shared Nearest Neighbor</a:t>
            </a:r>
            <a:endParaRPr sz="2000">
              <a:solidFill>
                <a:srgbClr val="2021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Betweenness Centrality Based</a:t>
            </a:r>
            <a:endParaRPr sz="2000">
              <a:solidFill>
                <a:srgbClr val="2021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Highly Connected Components</a:t>
            </a:r>
            <a:endParaRPr sz="2000">
              <a:solidFill>
                <a:srgbClr val="2021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Maximal Clique Enumeration</a:t>
            </a:r>
            <a:endParaRPr sz="2000">
              <a:solidFill>
                <a:srgbClr val="2021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Kernel k-means</a:t>
            </a:r>
            <a:endParaRPr sz="2000">
              <a:solidFill>
                <a:srgbClr val="2021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gadb403404f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688" y="2630350"/>
            <a:ext cx="7717675" cy="2195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adb403404f_0_6"/>
          <p:cNvSpPr txBox="1">
            <a:spLocks noGrp="1"/>
          </p:cNvSpPr>
          <p:nvPr>
            <p:ph type="title"/>
          </p:nvPr>
        </p:nvSpPr>
        <p:spPr>
          <a:xfrm>
            <a:off x="760824" y="387333"/>
            <a:ext cx="76299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k-Spanning Tree algorithm</a:t>
            </a:r>
            <a:endParaRPr sz="3600"/>
          </a:p>
        </p:txBody>
      </p:sp>
      <p:sp>
        <p:nvSpPr>
          <p:cNvPr id="180" name="Google Shape;180;gadb403404f_0_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81" name="Google Shape;181;gadb403404f_0_6"/>
          <p:cNvSpPr txBox="1">
            <a:spLocks noGrp="1"/>
          </p:cNvSpPr>
          <p:nvPr>
            <p:ph type="body" idx="1"/>
          </p:nvPr>
        </p:nvSpPr>
        <p:spPr>
          <a:xfrm>
            <a:off x="804700" y="1088375"/>
            <a:ext cx="7629900" cy="16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2000"/>
              <a:buFont typeface="Times New Roman"/>
              <a:buChar char="●"/>
            </a:pPr>
            <a:r>
              <a:rPr lang="en-US" sz="2000" b="1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STEPS:</a:t>
            </a:r>
            <a:endParaRPr sz="2000" b="1">
              <a:solidFill>
                <a:srgbClr val="2021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900"/>
              <a:buFont typeface="Times New Roman"/>
              <a:buChar char="○"/>
            </a:pPr>
            <a:r>
              <a:rPr lang="en-US" sz="190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Obtains the Minimum Spanning Tree (MST) of input graph G</a:t>
            </a:r>
            <a:endParaRPr sz="1900">
              <a:solidFill>
                <a:srgbClr val="2021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900"/>
              <a:buFont typeface="Times New Roman"/>
              <a:buChar char="○"/>
            </a:pPr>
            <a:r>
              <a:rPr lang="en-US" sz="190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Removes k-1 edges from the MST</a:t>
            </a:r>
            <a:endParaRPr sz="1900">
              <a:solidFill>
                <a:srgbClr val="2021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900"/>
              <a:buFont typeface="Times New Roman"/>
              <a:buChar char="○"/>
            </a:pPr>
            <a:r>
              <a:rPr lang="en-US" sz="190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Results in k clusters</a:t>
            </a:r>
            <a:endParaRPr sz="1900">
              <a:solidFill>
                <a:srgbClr val="2021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adb403404f_0_14"/>
          <p:cNvSpPr txBox="1">
            <a:spLocks noGrp="1"/>
          </p:cNvSpPr>
          <p:nvPr>
            <p:ph type="title"/>
          </p:nvPr>
        </p:nvSpPr>
        <p:spPr>
          <a:xfrm>
            <a:off x="760824" y="387333"/>
            <a:ext cx="76299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What is a Spanning Tree?</a:t>
            </a:r>
            <a:endParaRPr sz="3600"/>
          </a:p>
        </p:txBody>
      </p:sp>
      <p:sp>
        <p:nvSpPr>
          <p:cNvPr id="187" name="Google Shape;187;gadb403404f_0_1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88" name="Google Shape;188;gadb403404f_0_14"/>
          <p:cNvSpPr txBox="1">
            <a:spLocks noGrp="1"/>
          </p:cNvSpPr>
          <p:nvPr>
            <p:ph type="body" idx="1"/>
          </p:nvPr>
        </p:nvSpPr>
        <p:spPr>
          <a:xfrm>
            <a:off x="804700" y="1088375"/>
            <a:ext cx="7629900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2000"/>
              <a:buFont typeface="Times New Roman"/>
              <a:buChar char="●"/>
            </a:pPr>
            <a:r>
              <a:rPr lang="en-US" sz="2000" b="1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 connected subgraph with no cycles that includes all vertices in the graph</a:t>
            </a:r>
            <a:endParaRPr sz="1900">
              <a:solidFill>
                <a:srgbClr val="2021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9" name="Google Shape;189;gadb403404f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3750" y="1990700"/>
            <a:ext cx="7533250" cy="175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adb403404f_0_14"/>
          <p:cNvSpPr txBox="1">
            <a:spLocks noGrp="1"/>
          </p:cNvSpPr>
          <p:nvPr>
            <p:ph type="body" idx="1"/>
          </p:nvPr>
        </p:nvSpPr>
        <p:spPr>
          <a:xfrm>
            <a:off x="1096725" y="3902325"/>
            <a:ext cx="6865200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Note: </a:t>
            </a:r>
            <a:r>
              <a:rPr lang="en-US" sz="200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Weight can represent either distance or similarity between two vertices or similarity of the two vertices</a:t>
            </a:r>
            <a:endParaRPr sz="1900">
              <a:solidFill>
                <a:srgbClr val="2021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2893</TotalTime>
  <Words>1349</Words>
  <Application>Microsoft Office PowerPoint</Application>
  <PresentationFormat>On-screen Show (16:9)</PresentationFormat>
  <Paragraphs>193</Paragraphs>
  <Slides>41</Slides>
  <Notes>41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宋体</vt:lpstr>
      <vt:lpstr>Nunito</vt:lpstr>
      <vt:lpstr>Cambria Math</vt:lpstr>
      <vt:lpstr>Times New Roman</vt:lpstr>
      <vt:lpstr>Arial</vt:lpstr>
      <vt:lpstr>Arial Unicode MS</vt:lpstr>
      <vt:lpstr>Calibri</vt:lpstr>
      <vt:lpstr>Shift</vt:lpstr>
      <vt:lpstr>משוואה</vt:lpstr>
      <vt:lpstr>Visio</vt:lpstr>
      <vt:lpstr>Equation</vt:lpstr>
      <vt:lpstr>公式</vt:lpstr>
      <vt:lpstr>PowerPoint Presentation</vt:lpstr>
      <vt:lpstr>In this chapter, we will</vt:lpstr>
      <vt:lpstr>What is Cluster Analysis?</vt:lpstr>
      <vt:lpstr>What is Graph Clustering?</vt:lpstr>
      <vt:lpstr>Between-graph Clustering</vt:lpstr>
      <vt:lpstr>Within-graph Clustering</vt:lpstr>
      <vt:lpstr>Algorithms for Within-graph Clustering</vt:lpstr>
      <vt:lpstr>k-Spanning Tree algorithm</vt:lpstr>
      <vt:lpstr>What is a Spanning Tree?</vt:lpstr>
      <vt:lpstr>k-Spanning Tree</vt:lpstr>
      <vt:lpstr>Shared Nearest Neighbor Clustering</vt:lpstr>
      <vt:lpstr>What is Shared Nearest Neighbor?</vt:lpstr>
      <vt:lpstr>Shared Nearest Neighbor (SNN) Graph</vt:lpstr>
      <vt:lpstr>Shared Nearest Neighbor Clustering </vt:lpstr>
      <vt:lpstr>Betweenness Centrality Based</vt:lpstr>
      <vt:lpstr>Vertex Betweenness Clustering</vt:lpstr>
      <vt:lpstr>Edge-Betweenness Clustering</vt:lpstr>
      <vt:lpstr>Highly Connected Components</vt:lpstr>
      <vt:lpstr>Cut</vt:lpstr>
      <vt:lpstr>Minimum Cut</vt:lpstr>
      <vt:lpstr>Edge Connectivity (EC)</vt:lpstr>
      <vt:lpstr>Highly Connected Subgraph (HCS)</vt:lpstr>
      <vt:lpstr>HCS Clustering</vt:lpstr>
      <vt:lpstr>Maximal Clique Enumeration</vt:lpstr>
      <vt:lpstr>Maximal Clique Enumeration</vt:lpstr>
      <vt:lpstr>Maximal Clique Enumeration</vt:lpstr>
      <vt:lpstr>Kernel k-means algorithm</vt:lpstr>
      <vt:lpstr>Kernel k-means algorithm</vt:lpstr>
      <vt:lpstr>Graph Matching in Social Networks</vt:lpstr>
      <vt:lpstr>Algorithms for Exact Graph Matching </vt:lpstr>
      <vt:lpstr>Ullmann’s Algorithms</vt:lpstr>
      <vt:lpstr>Ullmann’s Algorithms</vt:lpstr>
      <vt:lpstr>PowerPoint Presentation</vt:lpstr>
      <vt:lpstr>The Ullman Algorithm</vt:lpstr>
      <vt:lpstr>Inexact Graph Matching </vt:lpstr>
      <vt:lpstr>Inexact Graph Matching </vt:lpstr>
      <vt:lpstr>Graph Edit Distance [4] </vt:lpstr>
      <vt:lpstr>Elementary Graph Edit Operations</vt:lpstr>
      <vt:lpstr>Edit Path</vt:lpstr>
      <vt:lpstr>Graph Edit Distance [4] 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nrai</cp:lastModifiedBy>
  <cp:revision>54</cp:revision>
  <dcterms:modified xsi:type="dcterms:W3CDTF">2020-12-06T22:51:48Z</dcterms:modified>
</cp:coreProperties>
</file>