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6" r:id="rId3"/>
    <p:sldId id="267" r:id="rId4"/>
    <p:sldId id="257" r:id="rId5"/>
    <p:sldId id="268" r:id="rId6"/>
    <p:sldId id="265" r:id="rId7"/>
    <p:sldId id="270" r:id="rId8"/>
    <p:sldId id="277" r:id="rId9"/>
    <p:sldId id="275" r:id="rId10"/>
    <p:sldId id="259" r:id="rId11"/>
    <p:sldId id="260" r:id="rId12"/>
    <p:sldId id="261" r:id="rId13"/>
    <p:sldId id="262" r:id="rId14"/>
    <p:sldId id="274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35BC5-0DD4-4A0A-91AF-FD7A6ACCE5FC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01068-C407-4A8B-904D-3B2AF6EFDE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01068-C407-4A8B-904D-3B2AF6EFDE2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Role Based Access Control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err="1" smtClean="0"/>
              <a:t>Venkata</a:t>
            </a:r>
            <a:r>
              <a:rPr lang="en-US" dirty="0" smtClean="0"/>
              <a:t> </a:t>
            </a:r>
            <a:r>
              <a:rPr lang="en-US" dirty="0" err="1" smtClean="0"/>
              <a:t>Marella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Control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Access control</a:t>
            </a:r>
            <a:r>
              <a:rPr lang="en-US" dirty="0" smtClean="0"/>
              <a:t> is the ability to permit or deny the use of a particular resource by a particular entity. Access control mechanisms can be used in managing physical resources, logical resources, or digital resources.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Different Access Control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Discretionary Access Control</a:t>
            </a:r>
            <a:r>
              <a:rPr lang="en-US" dirty="0" smtClean="0"/>
              <a:t>: Restricts </a:t>
            </a:r>
            <a:r>
              <a:rPr kumimoji="1" lang="en-US" dirty="0" smtClean="0"/>
              <a:t>access to objects based solely on the identity of users who are trying to access them.</a:t>
            </a:r>
            <a:endParaRPr lang="en-US" dirty="0" smtClean="0"/>
          </a:p>
          <a:p>
            <a:r>
              <a:rPr lang="en-US" u="sng" dirty="0" smtClean="0"/>
              <a:t>Mandatory Access Control</a:t>
            </a:r>
            <a:r>
              <a:rPr lang="en-US" dirty="0" smtClean="0"/>
              <a:t>: Assign a security clearance to each user, and ensure that all users only have access to that data for which they have a clearance. </a:t>
            </a:r>
          </a:p>
          <a:p>
            <a:r>
              <a:rPr lang="en-US" u="sng" dirty="0" smtClean="0"/>
              <a:t>Role-Based Access Control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is RBAC?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Role-Based Access Control Model is a nondiscretionary access control mechanism which allows &amp; prompts the central administration of an organization specific security policy</a:t>
            </a:r>
          </a:p>
          <a:p>
            <a:r>
              <a:rPr lang="en-US" dirty="0" smtClean="0"/>
              <a:t>Permission to perform an operation on an object is assigned to roles, not to users</a:t>
            </a:r>
          </a:p>
          <a:p>
            <a:r>
              <a:rPr lang="en-US" dirty="0" smtClean="0"/>
              <a:t>Users are assigned to roles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Users acquire their permissions based on the roles they are assigned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90000"/>
              </a:lnSpc>
            </a:pPr>
            <a:r>
              <a:rPr lang="en-US" dirty="0" smtClean="0"/>
              <a:t>The process of defining roles should be based on a thorough analysis of how an organization operates and should include input from a wide spectrum of users in an organization.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Permissions are defined based on job authority and responsibilities within a job function.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Operations on an object are invocated based on the permissions.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object is concerned with the user’s role and not the user.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RBAC</a:t>
            </a:r>
            <a:endParaRPr lang="en-US" dirty="0"/>
          </a:p>
        </p:txBody>
      </p:sp>
      <p:sp>
        <p:nvSpPr>
          <p:cNvPr id="43" name="Oval 5"/>
          <p:cNvSpPr>
            <a:spLocks noChangeArrowheads="1"/>
          </p:cNvSpPr>
          <p:nvPr/>
        </p:nvSpPr>
        <p:spPr bwMode="auto">
          <a:xfrm>
            <a:off x="590550" y="2357438"/>
            <a:ext cx="725488" cy="635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Oval 6"/>
          <p:cNvSpPr>
            <a:spLocks noChangeArrowheads="1"/>
          </p:cNvSpPr>
          <p:nvPr/>
        </p:nvSpPr>
        <p:spPr bwMode="auto">
          <a:xfrm>
            <a:off x="2927350" y="2357438"/>
            <a:ext cx="725488" cy="635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569913" y="2595563"/>
            <a:ext cx="738187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888" tIns="42944" rIns="85888" bIns="42944">
            <a:spAutoFit/>
          </a:bodyPr>
          <a:lstStyle/>
          <a:p>
            <a:pPr algn="l" defTabSz="852488" eaLnBrk="0" hangingPunct="0">
              <a:lnSpc>
                <a:spcPct val="90000"/>
              </a:lnSpc>
            </a:pPr>
            <a:r>
              <a:rPr lang="en-US" sz="1300" b="1" dirty="0"/>
              <a:t>USERS</a:t>
            </a:r>
          </a:p>
        </p:txBody>
      </p:sp>
      <p:sp>
        <p:nvSpPr>
          <p:cNvPr id="46" name="Line 8"/>
          <p:cNvSpPr>
            <a:spLocks noChangeShapeType="1"/>
          </p:cNvSpPr>
          <p:nvPr/>
        </p:nvSpPr>
        <p:spPr bwMode="auto">
          <a:xfrm>
            <a:off x="1304925" y="2701925"/>
            <a:ext cx="161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9"/>
          <p:cNvSpPr>
            <a:spLocks noChangeShapeType="1"/>
          </p:cNvSpPr>
          <p:nvPr/>
        </p:nvSpPr>
        <p:spPr bwMode="auto">
          <a:xfrm>
            <a:off x="1538288" y="2701925"/>
            <a:ext cx="1149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10"/>
          <p:cNvSpPr>
            <a:spLocks noChangeShapeType="1"/>
          </p:cNvSpPr>
          <p:nvPr/>
        </p:nvSpPr>
        <p:spPr bwMode="auto">
          <a:xfrm>
            <a:off x="3657600" y="2667000"/>
            <a:ext cx="1617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11"/>
          <p:cNvSpPr>
            <a:spLocks noChangeShapeType="1"/>
          </p:cNvSpPr>
          <p:nvPr/>
        </p:nvSpPr>
        <p:spPr bwMode="auto">
          <a:xfrm>
            <a:off x="3892550" y="2667000"/>
            <a:ext cx="1149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Rectangle 12"/>
          <p:cNvSpPr>
            <a:spLocks noChangeArrowheads="1"/>
          </p:cNvSpPr>
          <p:nvPr/>
        </p:nvSpPr>
        <p:spPr bwMode="auto">
          <a:xfrm>
            <a:off x="2924175" y="2560638"/>
            <a:ext cx="739775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888" tIns="42944" rIns="85888" bIns="42944">
            <a:spAutoFit/>
          </a:bodyPr>
          <a:lstStyle/>
          <a:p>
            <a:pPr algn="l" defTabSz="852488" eaLnBrk="0" hangingPunct="0">
              <a:lnSpc>
                <a:spcPct val="90000"/>
              </a:lnSpc>
            </a:pPr>
            <a:r>
              <a:rPr lang="en-US" sz="1300" b="1"/>
              <a:t>ROLES</a:t>
            </a:r>
          </a:p>
        </p:txBody>
      </p:sp>
      <p:sp>
        <p:nvSpPr>
          <p:cNvPr id="51" name="Oval 13"/>
          <p:cNvSpPr>
            <a:spLocks noChangeArrowheads="1"/>
          </p:cNvSpPr>
          <p:nvPr/>
        </p:nvSpPr>
        <p:spPr bwMode="auto">
          <a:xfrm>
            <a:off x="5380038" y="2368550"/>
            <a:ext cx="725487" cy="635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14"/>
          <p:cNvSpPr>
            <a:spLocks noChangeArrowheads="1"/>
          </p:cNvSpPr>
          <p:nvPr/>
        </p:nvSpPr>
        <p:spPr bwMode="auto">
          <a:xfrm>
            <a:off x="7716838" y="2368550"/>
            <a:ext cx="723900" cy="635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5359400" y="2466975"/>
            <a:ext cx="757238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888" tIns="42944" rIns="85888" bIns="42944">
            <a:spAutoFit/>
          </a:bodyPr>
          <a:lstStyle/>
          <a:p>
            <a:pPr algn="l" defTabSz="852488" eaLnBrk="0" hangingPunct="0">
              <a:lnSpc>
                <a:spcPct val="90000"/>
              </a:lnSpc>
            </a:pPr>
            <a:r>
              <a:rPr lang="en-US" sz="1300" b="1"/>
              <a:t>OPERA</a:t>
            </a:r>
          </a:p>
          <a:p>
            <a:pPr algn="l" defTabSz="852488" eaLnBrk="0" hangingPunct="0">
              <a:lnSpc>
                <a:spcPct val="90000"/>
              </a:lnSpc>
            </a:pPr>
            <a:r>
              <a:rPr lang="en-US" sz="1300" b="1"/>
              <a:t>TIONS</a:t>
            </a:r>
          </a:p>
        </p:txBody>
      </p:sp>
      <p:sp>
        <p:nvSpPr>
          <p:cNvPr id="54" name="Rectangle 16"/>
          <p:cNvSpPr>
            <a:spLocks noChangeArrowheads="1"/>
          </p:cNvSpPr>
          <p:nvPr/>
        </p:nvSpPr>
        <p:spPr bwMode="auto">
          <a:xfrm>
            <a:off x="7623175" y="2554288"/>
            <a:ext cx="95091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888" tIns="42944" rIns="85888" bIns="42944">
            <a:spAutoFit/>
          </a:bodyPr>
          <a:lstStyle/>
          <a:p>
            <a:pPr algn="l" defTabSz="852488" eaLnBrk="0" hangingPunct="0">
              <a:lnSpc>
                <a:spcPct val="90000"/>
              </a:lnSpc>
            </a:pPr>
            <a:r>
              <a:rPr lang="en-US" sz="1300" b="1"/>
              <a:t>OBJECTS</a:t>
            </a:r>
          </a:p>
        </p:txBody>
      </p:sp>
      <p:sp>
        <p:nvSpPr>
          <p:cNvPr id="55" name="Line 17"/>
          <p:cNvSpPr>
            <a:spLocks noChangeShapeType="1"/>
          </p:cNvSpPr>
          <p:nvPr/>
        </p:nvSpPr>
        <p:spPr bwMode="auto">
          <a:xfrm>
            <a:off x="6092825" y="2713038"/>
            <a:ext cx="1617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Line 18"/>
          <p:cNvSpPr>
            <a:spLocks noChangeShapeType="1"/>
          </p:cNvSpPr>
          <p:nvPr/>
        </p:nvSpPr>
        <p:spPr bwMode="auto">
          <a:xfrm>
            <a:off x="6326188" y="2713038"/>
            <a:ext cx="11509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Rectangle 19"/>
          <p:cNvSpPr>
            <a:spLocks noChangeArrowheads="1"/>
          </p:cNvSpPr>
          <p:nvPr/>
        </p:nvSpPr>
        <p:spPr bwMode="auto">
          <a:xfrm>
            <a:off x="6402388" y="3017838"/>
            <a:ext cx="1182687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888" tIns="42944" rIns="85888" bIns="42944">
            <a:spAutoFit/>
          </a:bodyPr>
          <a:lstStyle/>
          <a:p>
            <a:pPr algn="l" defTabSz="852488" eaLnBrk="0" hangingPunct="0">
              <a:lnSpc>
                <a:spcPct val="90000"/>
              </a:lnSpc>
            </a:pPr>
            <a:r>
              <a:rPr lang="en-US" sz="1700" b="1" i="1"/>
              <a:t>privileges</a:t>
            </a:r>
          </a:p>
        </p:txBody>
      </p:sp>
      <p:sp>
        <p:nvSpPr>
          <p:cNvPr id="58" name="Rectangle 20"/>
          <p:cNvSpPr>
            <a:spLocks noChangeArrowheads="1"/>
          </p:cNvSpPr>
          <p:nvPr/>
        </p:nvSpPr>
        <p:spPr bwMode="auto">
          <a:xfrm>
            <a:off x="1600200" y="2209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UA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User Assignment</a:t>
            </a:r>
          </a:p>
        </p:txBody>
      </p:sp>
      <p:sp>
        <p:nvSpPr>
          <p:cNvPr id="59" name="Oval 22"/>
          <p:cNvSpPr>
            <a:spLocks noChangeArrowheads="1"/>
          </p:cNvSpPr>
          <p:nvPr/>
        </p:nvSpPr>
        <p:spPr bwMode="auto">
          <a:xfrm>
            <a:off x="1752600" y="3352800"/>
            <a:ext cx="725488" cy="635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23"/>
          <p:cNvSpPr>
            <a:spLocks noChangeShapeType="1"/>
          </p:cNvSpPr>
          <p:nvPr/>
        </p:nvSpPr>
        <p:spPr bwMode="auto">
          <a:xfrm>
            <a:off x="1143000" y="29718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" name="Line 24"/>
          <p:cNvSpPr>
            <a:spLocks noChangeShapeType="1"/>
          </p:cNvSpPr>
          <p:nvPr/>
        </p:nvSpPr>
        <p:spPr bwMode="auto">
          <a:xfrm>
            <a:off x="1676400" y="34290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2438400" y="2895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Box 27"/>
          <p:cNvSpPr txBox="1">
            <a:spLocks noChangeArrowheads="1"/>
          </p:cNvSpPr>
          <p:nvPr/>
        </p:nvSpPr>
        <p:spPr bwMode="auto">
          <a:xfrm>
            <a:off x="1828800" y="3429000"/>
            <a:ext cx="6572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400" b="1"/>
              <a:t>Sess-</a:t>
            </a:r>
          </a:p>
          <a:p>
            <a:pPr algn="l"/>
            <a:r>
              <a:rPr lang="en-US" sz="1400" b="1"/>
              <a:t>ions</a:t>
            </a:r>
          </a:p>
        </p:txBody>
      </p:sp>
      <p:sp>
        <p:nvSpPr>
          <p:cNvPr id="65" name="Text Box 28"/>
          <p:cNvSpPr txBox="1">
            <a:spLocks noChangeArrowheads="1"/>
          </p:cNvSpPr>
          <p:nvPr/>
        </p:nvSpPr>
        <p:spPr bwMode="auto">
          <a:xfrm>
            <a:off x="457200" y="3276600"/>
            <a:ext cx="11668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400" i="1">
                <a:latin typeface="Times New Roman" pitchFamily="18" charset="0"/>
              </a:rPr>
              <a:t>user_sessions</a:t>
            </a:r>
          </a:p>
        </p:txBody>
      </p:sp>
      <p:sp>
        <p:nvSpPr>
          <p:cNvPr id="66" name="Text Box 29"/>
          <p:cNvSpPr txBox="1">
            <a:spLocks noChangeArrowheads="1"/>
          </p:cNvSpPr>
          <p:nvPr/>
        </p:nvSpPr>
        <p:spPr bwMode="auto">
          <a:xfrm>
            <a:off x="2819400" y="3276600"/>
            <a:ext cx="1146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400" i="1">
                <a:latin typeface="Times New Roman" pitchFamily="18" charset="0"/>
              </a:rPr>
              <a:t>session_roles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Core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Defines:</a:t>
            </a:r>
          </a:p>
          <a:p>
            <a:pPr lvl="1"/>
            <a:r>
              <a:rPr lang="en-US" dirty="0" smtClean="0"/>
              <a:t>USERS </a:t>
            </a:r>
          </a:p>
          <a:p>
            <a:pPr lvl="1"/>
            <a:r>
              <a:rPr lang="en-US" dirty="0" smtClean="0"/>
              <a:t>ROLES </a:t>
            </a:r>
          </a:p>
          <a:p>
            <a:pPr lvl="1"/>
            <a:r>
              <a:rPr lang="en-US" dirty="0" smtClean="0"/>
              <a:t>OPERATIONS (</a:t>
            </a:r>
            <a:r>
              <a:rPr lang="en-US" i="1" dirty="0" smtClean="0"/>
              <a:t>ops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OBJECTS (</a:t>
            </a:r>
            <a:r>
              <a:rPr lang="en-US" i="1" dirty="0" err="1" smtClean="0"/>
              <a:t>obs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User Assignments (</a:t>
            </a:r>
            <a:r>
              <a:rPr lang="en-US" i="1" dirty="0" err="1" smtClean="0"/>
              <a:t>ua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Permissions (</a:t>
            </a:r>
            <a:r>
              <a:rPr lang="en-US" i="1" dirty="0" err="1" smtClean="0"/>
              <a:t>prms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Sessions 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/>
          </a:bodyPr>
          <a:lstStyle/>
          <a:p>
            <a:pPr lvl="0" algn="just">
              <a:defRPr/>
            </a:pPr>
            <a:r>
              <a:rPr lang="en-US" sz="2400" dirty="0" smtClean="0"/>
              <a:t>RBAC supports three well-known security principles: </a:t>
            </a:r>
          </a:p>
          <a:p>
            <a:pPr lvl="2" algn="just">
              <a:defRPr/>
            </a:pPr>
            <a:r>
              <a:rPr lang="en-US" dirty="0" smtClean="0"/>
              <a:t>Least Privilege</a:t>
            </a:r>
          </a:p>
          <a:p>
            <a:pPr lvl="2" algn="just">
              <a:defRPr/>
            </a:pPr>
            <a:r>
              <a:rPr lang="en-US" dirty="0" smtClean="0"/>
              <a:t>Separation of duties</a:t>
            </a:r>
          </a:p>
          <a:p>
            <a:pPr lvl="2" algn="just">
              <a:defRPr/>
            </a:pPr>
            <a:r>
              <a:rPr lang="en-US" dirty="0" smtClean="0"/>
              <a:t>Data Abstraction</a:t>
            </a:r>
          </a:p>
          <a:p>
            <a:pPr lvl="0" algn="just">
              <a:defRPr/>
            </a:pPr>
            <a:r>
              <a:rPr lang="en-US" sz="2400" dirty="0" smtClean="0"/>
              <a:t>Least Privilege says that only minimum necessary rights should be assigned to a subject that requests access to a resource.</a:t>
            </a:r>
          </a:p>
          <a:p>
            <a:pPr lvl="0" algn="just">
              <a:defRPr/>
            </a:pPr>
            <a:r>
              <a:rPr lang="en-US" sz="2400" dirty="0" smtClean="0"/>
              <a:t>Separation of duties is achieved by ensuring that mutually exclusive roles must be invoked to complete a sensitive task.</a:t>
            </a:r>
          </a:p>
          <a:p>
            <a:pPr lvl="0" algn="just">
              <a:defRPr/>
            </a:pPr>
            <a:r>
              <a:rPr lang="en-US" sz="2400" dirty="0" smtClean="0"/>
              <a:t>Data abstraction is supported by means of abstract permissions such as credit and debit for an account.</a:t>
            </a:r>
          </a:p>
          <a:p>
            <a:pPr lvl="0" algn="just">
              <a:defRPr/>
            </a:pPr>
            <a:r>
              <a:rPr lang="en-US" sz="2400" dirty="0" smtClean="0"/>
              <a:t>The degree to which data abstraction is supported will be determined by the implementation details</a:t>
            </a:r>
          </a:p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Role-Based Access Control</a:t>
            </a:r>
            <a:endParaRPr kumimoji="0" lang="en-US" sz="4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Challenges in RBAC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Policy must be clearly defined or RBAC breaks down completely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Roles must be created that reflect business needs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Permissions for roles to access objects must be determined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Membership is each role must be determined</a:t>
            </a:r>
          </a:p>
          <a:p>
            <a:pPr>
              <a:lnSpc>
                <a:spcPct val="90000"/>
              </a:lnSpc>
              <a:buNone/>
            </a:pP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Advantage of RBAC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implemented RBAC simplifies system administration</a:t>
            </a:r>
          </a:p>
          <a:p>
            <a:r>
              <a:rPr lang="en-US" dirty="0" smtClean="0"/>
              <a:t>Strong support for separation of duties</a:t>
            </a:r>
          </a:p>
          <a:p>
            <a:r>
              <a:rPr lang="en-US" dirty="0" smtClean="0"/>
              <a:t>Good auditing support</a:t>
            </a:r>
          </a:p>
          <a:p>
            <a:r>
              <a:rPr lang="en-US" dirty="0" smtClean="0"/>
              <a:t>Considered best practice by many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RBAC Simplifies System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When a user changes positions</a:t>
            </a:r>
          </a:p>
          <a:p>
            <a:pPr lvl="1"/>
            <a:r>
              <a:rPr lang="en-US" sz="3200" dirty="0" smtClean="0"/>
              <a:t>Her roles are changed to reflect her new position</a:t>
            </a:r>
          </a:p>
          <a:p>
            <a:pPr lvl="1"/>
            <a:r>
              <a:rPr lang="en-US" sz="3200" dirty="0" smtClean="0"/>
              <a:t>Her replacement is assigned her old roles</a:t>
            </a:r>
          </a:p>
          <a:p>
            <a:pPr lvl="1"/>
            <a:r>
              <a:rPr lang="en-US" sz="3200" dirty="0" smtClean="0"/>
              <a:t>No need to remove user’s old access on each object</a:t>
            </a:r>
          </a:p>
          <a:p>
            <a:r>
              <a:rPr lang="en-US" dirty="0" smtClean="0"/>
              <a:t>If roles are well defined, the system administrator only needs to add a user to their assigned roles and the user has access to all the resources they require to complete their job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Separation of Duties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Manages conflict of interest policy</a:t>
            </a:r>
          </a:p>
          <a:p>
            <a:r>
              <a:rPr lang="en-US" dirty="0" smtClean="0"/>
              <a:t>Reduces chances of fraud</a:t>
            </a:r>
          </a:p>
          <a:p>
            <a:r>
              <a:rPr lang="en-US" dirty="0" smtClean="0"/>
              <a:t>Spreads critical duties across roles and in turn users</a:t>
            </a:r>
          </a:p>
          <a:p>
            <a:r>
              <a:rPr lang="en-US" dirty="0" smtClean="0"/>
              <a:t>RBAC has built-in support for:</a:t>
            </a:r>
          </a:p>
          <a:p>
            <a:pPr lvl="1"/>
            <a:r>
              <a:rPr lang="en-US" dirty="0" smtClean="0"/>
              <a:t>Static Separation of duties (SSD)</a:t>
            </a:r>
          </a:p>
          <a:p>
            <a:pPr lvl="1"/>
            <a:r>
              <a:rPr lang="en-US" dirty="0" smtClean="0"/>
              <a:t>Dynamic Separation of duties (DSD)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RBAC Improves Auditing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User, role, and permission reviews are built into RBAC</a:t>
            </a:r>
          </a:p>
          <a:p>
            <a:r>
              <a:rPr lang="en-US" dirty="0" smtClean="0"/>
              <a:t>Much easier to determine if an object should be accessed from a role instead of a person</a:t>
            </a:r>
          </a:p>
          <a:p>
            <a:pPr lvl="1"/>
            <a:r>
              <a:rPr lang="en-US" dirty="0" smtClean="0"/>
              <a:t>Should Jane access the payroll object? ???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This is good model for a static, closed, centralized organization where you can form a Role Hierarchy. But, this model is not efficient for distributed or dynamic system.</a:t>
            </a:r>
          </a:p>
          <a:p>
            <a:pPr algn="just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Ravi S. </a:t>
            </a:r>
            <a:r>
              <a:rPr lang="en-US" sz="1800" dirty="0" err="1" smtClean="0"/>
              <a:t>Sandhu</a:t>
            </a:r>
            <a:r>
              <a:rPr lang="en-US" sz="1800" b="1" i="1" dirty="0" smtClean="0"/>
              <a:t> </a:t>
            </a:r>
            <a:r>
              <a:rPr lang="en-US" sz="1800" dirty="0" smtClean="0"/>
              <a:t>“</a:t>
            </a:r>
            <a:r>
              <a:rPr lang="en-US" sz="1800" b="1" i="1" dirty="0" smtClean="0"/>
              <a:t> </a:t>
            </a:r>
            <a:r>
              <a:rPr lang="en-US" sz="1800" b="1" dirty="0" smtClean="0"/>
              <a:t>Role-Based Access Control </a:t>
            </a:r>
            <a:r>
              <a:rPr lang="en-US" sz="1800" dirty="0" smtClean="0"/>
              <a:t>“</a:t>
            </a:r>
            <a:endParaRPr lang="en-US" sz="2400" i="1" dirty="0" smtClean="0"/>
          </a:p>
          <a:p>
            <a:pPr lvl="2">
              <a:buNone/>
            </a:pPr>
            <a:endParaRPr lang="en-US" sz="1900" dirty="0" smtClean="0"/>
          </a:p>
          <a:p>
            <a:r>
              <a:rPr lang="en-US" sz="1600" dirty="0" smtClean="0"/>
              <a:t>Gail - </a:t>
            </a:r>
            <a:r>
              <a:rPr lang="en-US" sz="1600" dirty="0" err="1" smtClean="0"/>
              <a:t>Joon</a:t>
            </a:r>
            <a:r>
              <a:rPr lang="en-US" sz="1600" dirty="0" smtClean="0"/>
              <a:t> </a:t>
            </a:r>
            <a:r>
              <a:rPr lang="en-US" sz="1600" dirty="0" err="1" smtClean="0"/>
              <a:t>Ahn</a:t>
            </a:r>
            <a:r>
              <a:rPr lang="en-US" sz="1600" dirty="0" smtClean="0"/>
              <a:t> and Ravi </a:t>
            </a:r>
            <a:r>
              <a:rPr lang="en-US" sz="1600" dirty="0" err="1" smtClean="0"/>
              <a:t>Sandhu</a:t>
            </a:r>
            <a:r>
              <a:rPr lang="en-US" sz="1600" dirty="0" smtClean="0"/>
              <a:t>  “</a:t>
            </a:r>
            <a:r>
              <a:rPr lang="en-US" sz="1600" b="1" dirty="0" smtClean="0"/>
              <a:t>Role-Based Authorization Constraints Specification</a:t>
            </a:r>
            <a:r>
              <a:rPr lang="en-US" sz="1600" dirty="0" smtClean="0"/>
              <a:t>”</a:t>
            </a:r>
          </a:p>
          <a:p>
            <a:pPr lvl="2">
              <a:buNone/>
            </a:pPr>
            <a:endParaRPr lang="en-US" sz="1800" b="1" dirty="0" smtClean="0"/>
          </a:p>
          <a:p>
            <a:r>
              <a:rPr lang="en-US" sz="1800" dirty="0" smtClean="0"/>
              <a:t> </a:t>
            </a:r>
            <a:r>
              <a:rPr lang="en-US" sz="1800" dirty="0" err="1" smtClean="0"/>
              <a:t>Sandhu</a:t>
            </a:r>
            <a:r>
              <a:rPr lang="en-US" sz="1800" dirty="0" smtClean="0"/>
              <a:t> R. et. al. “</a:t>
            </a:r>
            <a:r>
              <a:rPr lang="en-US" sz="1800" b="1" dirty="0" smtClean="0"/>
              <a:t>Role-based Access Control Models</a:t>
            </a:r>
            <a:r>
              <a:rPr lang="en-US" sz="1800" dirty="0" smtClean="0"/>
              <a:t>”. IEEE Computer, 29(2):38-47 February 1996</a:t>
            </a:r>
          </a:p>
          <a:p>
            <a:endParaRPr lang="en-US" sz="1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669</Words>
  <Application>Microsoft Office PowerPoint</Application>
  <PresentationFormat>On-screen Show (4:3)</PresentationFormat>
  <Paragraphs>99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Role Based Access Control</vt:lpstr>
      <vt:lpstr>Access Control System</vt:lpstr>
      <vt:lpstr>Different Access Control Systems</vt:lpstr>
      <vt:lpstr>What is RBAC?</vt:lpstr>
      <vt:lpstr>Slide 5</vt:lpstr>
      <vt:lpstr>RBAC</vt:lpstr>
      <vt:lpstr>Core Components</vt:lpstr>
      <vt:lpstr>Slide 8</vt:lpstr>
      <vt:lpstr>Challenges in RBAC</vt:lpstr>
      <vt:lpstr>Advantage of RBAC</vt:lpstr>
      <vt:lpstr>RBAC Simplifies System Administration</vt:lpstr>
      <vt:lpstr>Separation of Duties</vt:lpstr>
      <vt:lpstr>RBAC Improves Auditing</vt:lpstr>
      <vt:lpstr>Disadvantages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Based Access Control</dc:title>
  <dc:creator/>
  <cp:lastModifiedBy>Maruti Achilles</cp:lastModifiedBy>
  <cp:revision>59</cp:revision>
  <dcterms:created xsi:type="dcterms:W3CDTF">2006-08-16T00:00:00Z</dcterms:created>
  <dcterms:modified xsi:type="dcterms:W3CDTF">2009-04-23T18:48:51Z</dcterms:modified>
</cp:coreProperties>
</file>