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91" r:id="rId14"/>
    <p:sldId id="269" r:id="rId15"/>
    <p:sldId id="292" r:id="rId16"/>
    <p:sldId id="270" r:id="rId17"/>
    <p:sldId id="293" r:id="rId18"/>
    <p:sldId id="272" r:id="rId19"/>
    <p:sldId id="274" r:id="rId20"/>
    <p:sldId id="275" r:id="rId21"/>
    <p:sldId id="277" r:id="rId22"/>
    <p:sldId id="276"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4"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017" autoAdjust="0"/>
    <p:restoredTop sz="82394" autoAdjust="0"/>
  </p:normalViewPr>
  <p:slideViewPr>
    <p:cSldViewPr>
      <p:cViewPr varScale="1">
        <p:scale>
          <a:sx n="93" d="100"/>
          <a:sy n="93" d="100"/>
        </p:scale>
        <p:origin x="-528"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FFEF08C-967F-4029-925B-86D3E146577A}" type="datetimeFigureOut">
              <a:rPr lang="en-US" smtClean="0"/>
              <a:pPr/>
              <a:t>5/5/2009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2618EAB-7372-4DEB-98D2-46BAEED1657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618EAB-7372-4DEB-98D2-46BAEED1657F}"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618EAB-7372-4DEB-98D2-46BAEED1657F}"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618EAB-7372-4DEB-98D2-46BAEED1657F}"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618EAB-7372-4DEB-98D2-46BAEED1657F}"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618EAB-7372-4DEB-98D2-46BAEED1657F}"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618EAB-7372-4DEB-98D2-46BAEED1657F}"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618EAB-7372-4DEB-98D2-46BAEED1657F}"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Access control models, like SBAC, that take agent actions into account and</a:t>
            </a:r>
          </a:p>
          <a:p>
            <a:r>
              <a:rPr lang="en-US" sz="1200" kern="1200" baseline="0" dirty="0" smtClean="0">
                <a:solidFill>
                  <a:schemeClr val="tx1"/>
                </a:solidFill>
                <a:latin typeface="+mn-lt"/>
                <a:ea typeface="+mn-ea"/>
                <a:cs typeface="+mn-cs"/>
              </a:rPr>
              <a:t>that allow agents to manage, to some extent, their access to resources will be</a:t>
            </a:r>
          </a:p>
          <a:p>
            <a:r>
              <a:rPr lang="en-US" sz="1200" kern="1200" baseline="0" dirty="0" smtClean="0">
                <a:solidFill>
                  <a:schemeClr val="tx1"/>
                </a:solidFill>
                <a:latin typeface="+mn-lt"/>
                <a:ea typeface="+mn-ea"/>
                <a:cs typeface="+mn-cs"/>
              </a:rPr>
              <a:t>increasingly important in distributed applications, such as secure e-trading</a:t>
            </a:r>
          </a:p>
          <a:p>
            <a:r>
              <a:rPr lang="en-US" sz="1200" kern="1200" baseline="0" dirty="0" smtClean="0">
                <a:solidFill>
                  <a:schemeClr val="tx1"/>
                </a:solidFill>
                <a:latin typeface="+mn-lt"/>
                <a:ea typeface="+mn-ea"/>
                <a:cs typeface="+mn-cs"/>
              </a:rPr>
              <a:t>and e-contracting.</a:t>
            </a:r>
          </a:p>
          <a:p>
            <a:r>
              <a:rPr lang="en-US" sz="1200" kern="1200" baseline="0" dirty="0" smtClean="0">
                <a:solidFill>
                  <a:schemeClr val="tx1"/>
                </a:solidFill>
                <a:latin typeface="+mn-lt"/>
                <a:ea typeface="+mn-ea"/>
                <a:cs typeface="+mn-cs"/>
              </a:rPr>
              <a:t>In such cases, notions like job functions and roles are often</a:t>
            </a:r>
          </a:p>
          <a:p>
            <a:r>
              <a:rPr lang="en-US" sz="1200" kern="1200" baseline="0" dirty="0" smtClean="0">
                <a:solidFill>
                  <a:schemeClr val="tx1"/>
                </a:solidFill>
                <a:latin typeface="+mn-lt"/>
                <a:ea typeface="+mn-ea"/>
                <a:cs typeface="+mn-cs"/>
              </a:rPr>
              <a:t>of peripheral (or no) significance. Instead, criteria such as the quantity of units</a:t>
            </a:r>
          </a:p>
          <a:p>
            <a:r>
              <a:rPr lang="en-US" sz="1200" kern="1200" baseline="0" dirty="0" smtClean="0">
                <a:solidFill>
                  <a:schemeClr val="tx1"/>
                </a:solidFill>
                <a:latin typeface="+mn-lt"/>
                <a:ea typeface="+mn-ea"/>
                <a:cs typeface="+mn-cs"/>
              </a:rPr>
              <a:t>ordered by a customer agent via acts of purchasing may be used as the basis</a:t>
            </a:r>
          </a:p>
          <a:p>
            <a:r>
              <a:rPr lang="en-US" sz="1200" kern="1200" baseline="0" dirty="0" smtClean="0">
                <a:solidFill>
                  <a:schemeClr val="tx1"/>
                </a:solidFill>
                <a:latin typeface="+mn-lt"/>
                <a:ea typeface="+mn-ea"/>
                <a:cs typeface="+mn-cs"/>
              </a:rPr>
              <a:t>for determining access to resources, for example, customers ordering large</a:t>
            </a:r>
          </a:p>
          <a:p>
            <a:r>
              <a:rPr lang="en-US" sz="1200" kern="1200" baseline="0" dirty="0" smtClean="0">
                <a:solidFill>
                  <a:schemeClr val="tx1"/>
                </a:solidFill>
                <a:latin typeface="+mn-lt"/>
                <a:ea typeface="+mn-ea"/>
                <a:cs typeface="+mn-cs"/>
              </a:rPr>
              <a:t>volumes of merchandise may, from their history of purchases, be determined</a:t>
            </a:r>
          </a:p>
          <a:p>
            <a:r>
              <a:rPr lang="en-US" sz="1200" kern="1200" baseline="0" dirty="0" smtClean="0">
                <a:solidFill>
                  <a:schemeClr val="tx1"/>
                </a:solidFill>
                <a:latin typeface="+mn-lt"/>
                <a:ea typeface="+mn-ea"/>
                <a:cs typeface="+mn-cs"/>
              </a:rPr>
              <a:t>to have preferred status and, as a consequence, may be permitted to access</a:t>
            </a:r>
          </a:p>
          <a:p>
            <a:r>
              <a:rPr lang="en-US" sz="1200" kern="1200" baseline="0" dirty="0" smtClean="0">
                <a:solidFill>
                  <a:schemeClr val="tx1"/>
                </a:solidFill>
                <a:latin typeface="+mn-lt"/>
                <a:ea typeface="+mn-ea"/>
                <a:cs typeface="+mn-cs"/>
              </a:rPr>
              <a:t>special offers information that is not accessible to customers without preferred</a:t>
            </a:r>
          </a:p>
          <a:p>
            <a:r>
              <a:rPr lang="en-US" sz="1200" kern="1200" baseline="0" dirty="0" smtClean="0">
                <a:solidFill>
                  <a:schemeClr val="tx1"/>
                </a:solidFill>
                <a:latin typeface="+mn-lt"/>
                <a:ea typeface="+mn-ea"/>
                <a:cs typeface="+mn-cs"/>
              </a:rPr>
              <a:t>status. By addressing such requirements, the SBAC model contributes to work</a:t>
            </a:r>
          </a:p>
          <a:p>
            <a:r>
              <a:rPr lang="en-US" sz="1200" kern="1200" baseline="0" dirty="0" smtClean="0">
                <a:solidFill>
                  <a:schemeClr val="tx1"/>
                </a:solidFill>
                <a:latin typeface="+mn-lt"/>
                <a:ea typeface="+mn-ea"/>
                <a:cs typeface="+mn-cs"/>
              </a:rPr>
              <a:t>by the access control community that aims to increase the functionality and</a:t>
            </a:r>
          </a:p>
          <a:p>
            <a:r>
              <a:rPr lang="en-US" sz="1200" kern="1200" baseline="0" dirty="0" smtClean="0">
                <a:solidFill>
                  <a:schemeClr val="tx1"/>
                </a:solidFill>
                <a:latin typeface="+mn-lt"/>
                <a:ea typeface="+mn-ea"/>
                <a:cs typeface="+mn-cs"/>
              </a:rPr>
              <a:t>application of access control models</a:t>
            </a:r>
            <a:endParaRPr lang="en-US" dirty="0"/>
          </a:p>
        </p:txBody>
      </p:sp>
      <p:sp>
        <p:nvSpPr>
          <p:cNvPr id="4" name="Slide Number Placeholder 3"/>
          <p:cNvSpPr>
            <a:spLocks noGrp="1"/>
          </p:cNvSpPr>
          <p:nvPr>
            <p:ph type="sldNum" sz="quarter" idx="10"/>
          </p:nvPr>
        </p:nvSpPr>
        <p:spPr/>
        <p:txBody>
          <a:bodyPr/>
          <a:lstStyle/>
          <a:p>
            <a:fld id="{E2618EAB-7372-4DEB-98D2-46BAEED1657F}"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618EAB-7372-4DEB-98D2-46BAEED1657F}"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618EAB-7372-4DEB-98D2-46BAEED1657F}"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618EAB-7372-4DEB-98D2-46BAEED1657F}"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618EAB-7372-4DEB-98D2-46BAEED1657F}"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618EAB-7372-4DEB-98D2-46BAEED1657F}"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618EAB-7372-4DEB-98D2-46BAEED1657F}"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618EAB-7372-4DEB-98D2-46BAEED1657F}"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618EAB-7372-4DEB-98D2-46BAEED1657F}"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618EAB-7372-4DEB-98D2-46BAEED1657F}"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618EAB-7372-4DEB-98D2-46BAEED1657F}"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618EAB-7372-4DEB-98D2-46BAEED1657F}"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618EAB-7372-4DEB-98D2-46BAEED1657F}"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2618EAB-7372-4DEB-98D2-46BAEED1657F}"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618EAB-7372-4DEB-98D2-46BAEED1657F}"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618EAB-7372-4DEB-98D2-46BAEED1657F}"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618EAB-7372-4DEB-98D2-46BAEED1657F}"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618EAB-7372-4DEB-98D2-46BAEED1657F}"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618EAB-7372-4DEB-98D2-46BAEED1657F}"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Thus, 8 is a 5-tuple: 8 = (</a:t>
            </a:r>
            <a:r>
              <a:rPr lang="en-US" sz="1200" i="1" kern="1200" baseline="0" dirty="0" smtClean="0">
                <a:solidFill>
                  <a:schemeClr val="tx1"/>
                </a:solidFill>
                <a:latin typeface="+mn-lt"/>
                <a:ea typeface="+mn-ea"/>
                <a:cs typeface="+mn-cs"/>
              </a:rPr>
              <a:t>AUX,PLA,DLA,ACC, AUT H). Each of AUX,</a:t>
            </a:r>
          </a:p>
          <a:p>
            <a:r>
              <a:rPr lang="en-US" sz="1200" kern="1200" baseline="0" dirty="0" smtClean="0">
                <a:solidFill>
                  <a:schemeClr val="tx1"/>
                </a:solidFill>
                <a:latin typeface="+mn-lt"/>
                <a:ea typeface="+mn-ea"/>
                <a:cs typeface="+mn-cs"/>
              </a:rPr>
              <a:t>PLA, DLA, ACC, and AUT H is described in the subsections of the remainder</a:t>
            </a:r>
          </a:p>
          <a:p>
            <a:r>
              <a:rPr lang="en-US" sz="1200" kern="1200" baseline="0" dirty="0" smtClean="0">
                <a:solidFill>
                  <a:schemeClr val="tx1"/>
                </a:solidFill>
                <a:latin typeface="+mn-lt"/>
                <a:ea typeface="+mn-ea"/>
                <a:cs typeface="+mn-cs"/>
              </a:rPr>
              <a:t>of this section.</a:t>
            </a:r>
          </a:p>
          <a:p>
            <a:r>
              <a:rPr lang="en-US" sz="1200" i="1" kern="1200" baseline="0" dirty="0" smtClean="0">
                <a:solidFill>
                  <a:schemeClr val="tx1"/>
                </a:solidFill>
                <a:latin typeface="+mn-lt"/>
                <a:ea typeface="+mn-ea"/>
                <a:cs typeface="+mn-cs"/>
              </a:rPr>
              <a:t>AUX:  </a:t>
            </a:r>
            <a:r>
              <a:rPr lang="en-US" sz="1200" kern="1200" baseline="0" dirty="0" smtClean="0">
                <a:solidFill>
                  <a:schemeClr val="tx1"/>
                </a:solidFill>
                <a:latin typeface="+mn-lt"/>
                <a:ea typeface="+mn-ea"/>
                <a:cs typeface="+mn-cs"/>
              </a:rPr>
              <a:t>application-specific condition to be proven in order for a period of time to be initiated (terminated) during which</a:t>
            </a:r>
          </a:p>
          <a:p>
            <a:r>
              <a:rPr lang="en-US" sz="1200" kern="1200" baseline="0" dirty="0" smtClean="0">
                <a:solidFill>
                  <a:schemeClr val="tx1"/>
                </a:solidFill>
                <a:latin typeface="+mn-lt"/>
                <a:ea typeface="+mn-ea"/>
                <a:cs typeface="+mn-cs"/>
              </a:rPr>
              <a:t>an agent’s assignment to a particular status level holds.</a:t>
            </a:r>
          </a:p>
          <a:p>
            <a:r>
              <a:rPr lang="en-US" sz="1200" kern="1200" baseline="0" dirty="0" smtClean="0">
                <a:solidFill>
                  <a:schemeClr val="tx1"/>
                </a:solidFill>
                <a:latin typeface="+mn-lt"/>
                <a:ea typeface="+mn-ea"/>
                <a:cs typeface="+mn-cs"/>
              </a:rPr>
              <a:t>In</a:t>
            </a:r>
          </a:p>
          <a:p>
            <a:r>
              <a:rPr lang="en-US" sz="1200" kern="1200" baseline="0" dirty="0" smtClean="0">
                <a:solidFill>
                  <a:schemeClr val="tx1"/>
                </a:solidFill>
                <a:latin typeface="+mn-lt"/>
                <a:ea typeface="+mn-ea"/>
                <a:cs typeface="+mn-cs"/>
              </a:rPr>
              <a:t>addition to assigning agents to a status level, access privileges on objects (i.e.,</a:t>
            </a:r>
          </a:p>
          <a:p>
            <a:r>
              <a:rPr lang="en-US" sz="1200" kern="1200" baseline="0" dirty="0" smtClean="0">
                <a:solidFill>
                  <a:schemeClr val="tx1"/>
                </a:solidFill>
                <a:latin typeface="+mn-lt"/>
                <a:ea typeface="+mn-ea"/>
                <a:cs typeface="+mn-cs"/>
              </a:rPr>
              <a:t>permissions) are assigned to a status level. In the SBAC model, it is also</a:t>
            </a:r>
          </a:p>
          <a:p>
            <a:r>
              <a:rPr lang="en-US" sz="1200" kern="1200" baseline="0" dirty="0" smtClean="0">
                <a:solidFill>
                  <a:schemeClr val="tx1"/>
                </a:solidFill>
                <a:latin typeface="+mn-lt"/>
                <a:ea typeface="+mn-ea"/>
                <a:cs typeface="+mn-cs"/>
              </a:rPr>
              <a:t>possible to specify that permissions are denied to agents with a certain status.</a:t>
            </a:r>
          </a:p>
          <a:p>
            <a:r>
              <a:rPr lang="en-US" sz="1200" kern="1200" baseline="0" dirty="0" smtClean="0">
                <a:solidFill>
                  <a:schemeClr val="tx1"/>
                </a:solidFill>
                <a:latin typeface="+mn-lt"/>
                <a:ea typeface="+mn-ea"/>
                <a:cs typeface="+mn-cs"/>
              </a:rPr>
              <a:t>Denials make it possible to represent exceptions to permission assignments in</a:t>
            </a:r>
          </a:p>
          <a:p>
            <a:r>
              <a:rPr lang="en-US" sz="1200" kern="1200" baseline="0" dirty="0" smtClean="0">
                <a:solidFill>
                  <a:schemeClr val="tx1"/>
                </a:solidFill>
                <a:latin typeface="+mn-lt"/>
                <a:ea typeface="+mn-ea"/>
                <a:cs typeface="+mn-cs"/>
              </a:rPr>
              <a:t>a succinct manner and make it possible to define open access policies.</a:t>
            </a:r>
          </a:p>
          <a:p>
            <a:endParaRPr lang="en-US" dirty="0"/>
          </a:p>
        </p:txBody>
      </p:sp>
      <p:sp>
        <p:nvSpPr>
          <p:cNvPr id="4" name="Slide Number Placeholder 3"/>
          <p:cNvSpPr>
            <a:spLocks noGrp="1"/>
          </p:cNvSpPr>
          <p:nvPr>
            <p:ph type="sldNum" sz="quarter" idx="10"/>
          </p:nvPr>
        </p:nvSpPr>
        <p:spPr/>
        <p:txBody>
          <a:bodyPr/>
          <a:lstStyle/>
          <a:p>
            <a:fld id="{E2618EAB-7372-4DEB-98D2-46BAEED1657F}"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618EAB-7372-4DEB-98D2-46BAEED1657F}"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618EAB-7372-4DEB-98D2-46BAEED1657F}"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618EAB-7372-4DEB-98D2-46BAEED1657F}"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618EAB-7372-4DEB-98D2-46BAEED1657F}"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618EAB-7372-4DEB-98D2-46BAEED1657F}"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618EAB-7372-4DEB-98D2-46BAEED1657F}"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618EAB-7372-4DEB-98D2-46BAEED1657F}"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2618EAB-7372-4DEB-98D2-46BAEED1657F}" type="slidenum">
              <a:rPr lang="en-US" smtClean="0"/>
              <a:pPr/>
              <a:t>35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5/5/2009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5/5/2009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5/5/2009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5/5/2009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5/5/2009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5/5/2009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5/5/2009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5/5/2009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5/5/2009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5/5/2009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5/5/2009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5/5/2009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
            </a:r>
            <a:br>
              <a:rPr lang="en-US" dirty="0" smtClean="0"/>
            </a:br>
            <a:r>
              <a:rPr lang="en-US" dirty="0" smtClean="0"/>
              <a:t>Status Based Access Control</a:t>
            </a:r>
            <a:endParaRPr lang="en-US" dirty="0"/>
          </a:p>
        </p:txBody>
      </p:sp>
      <p:sp>
        <p:nvSpPr>
          <p:cNvPr id="3" name="Subtitle 2"/>
          <p:cNvSpPr>
            <a:spLocks noGrp="1"/>
          </p:cNvSpPr>
          <p:nvPr>
            <p:ph type="subTitle" idx="1"/>
          </p:nvPr>
        </p:nvSpPr>
        <p:spPr>
          <a:xfrm>
            <a:off x="1371600" y="3886200"/>
            <a:ext cx="6400800" cy="762000"/>
          </a:xfrm>
        </p:spPr>
        <p:txBody>
          <a:bodyPr/>
          <a:lstStyle/>
          <a:p>
            <a:pPr algn="r"/>
            <a:r>
              <a:rPr lang="en-US" dirty="0" err="1" smtClean="0"/>
              <a:t>Venkata</a:t>
            </a:r>
            <a:r>
              <a:rPr lang="en-US" dirty="0" smtClean="0"/>
              <a:t> </a:t>
            </a:r>
            <a:r>
              <a:rPr lang="en-US" dirty="0" err="1" smtClean="0"/>
              <a:t>Marella</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lstStyle/>
          <a:p>
            <a:r>
              <a:rPr lang="en-US" sz="2400" dirty="0" smtClean="0">
                <a:latin typeface="Arial" pitchFamily="34" charset="0"/>
                <a:cs typeface="Arial" pitchFamily="34" charset="0"/>
              </a:rPr>
              <a:t>This model is applicable in situations where</a:t>
            </a:r>
          </a:p>
          <a:p>
            <a:pPr>
              <a:buNone/>
            </a:pPr>
            <a:endParaRPr lang="en-US" sz="2400" dirty="0" smtClean="0">
              <a:latin typeface="Arial" pitchFamily="34" charset="0"/>
              <a:cs typeface="Arial" pitchFamily="34" charset="0"/>
            </a:endParaRPr>
          </a:p>
          <a:p>
            <a:pPr>
              <a:buNone/>
            </a:pPr>
            <a:r>
              <a:rPr lang="en-US" sz="2400" dirty="0" smtClean="0">
                <a:latin typeface="Arial" pitchFamily="34" charset="0"/>
                <a:cs typeface="Arial" pitchFamily="34" charset="0"/>
              </a:rPr>
              <a:t>	  - access policy information may be distributed and independently maintained.</a:t>
            </a:r>
          </a:p>
          <a:p>
            <a:pPr>
              <a:buNone/>
            </a:pPr>
            <a:r>
              <a:rPr lang="en-US" sz="2400" dirty="0" smtClean="0">
                <a:latin typeface="Arial" pitchFamily="34" charset="0"/>
                <a:cs typeface="Arial" pitchFamily="34" charset="0"/>
              </a:rPr>
              <a:t>	  -the permissions to access the resources change frequently.</a:t>
            </a:r>
          </a:p>
          <a:p>
            <a:pPr>
              <a:buNone/>
            </a:pPr>
            <a:r>
              <a:rPr lang="en-US" sz="2400" dirty="0" smtClean="0">
                <a:latin typeface="Arial" pitchFamily="34" charset="0"/>
                <a:cs typeface="Arial" pitchFamily="34" charset="0"/>
              </a:rPr>
              <a:t>	  - of  agents that request access to protected resources, are important in rendering a decision on allowing the requested access or not.</a:t>
            </a:r>
          </a:p>
          <a:p>
            <a:pPr>
              <a:buNone/>
            </a:pPr>
            <a:r>
              <a:rPr lang="en-US" sz="2400" dirty="0" smtClean="0">
                <a:latin typeface="Arial" pitchFamily="34" charset="0"/>
                <a:cs typeface="Arial" pitchFamily="34" charset="0"/>
              </a:rPr>
              <a:t>	  - Access control checker can intelligently determine the authorization that hold at any instance of time</a:t>
            </a:r>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211763"/>
          </a:xfrm>
        </p:spPr>
        <p:txBody>
          <a:bodyPr>
            <a:normAutofit/>
          </a:bodyPr>
          <a:lstStyle/>
          <a:p>
            <a:r>
              <a:rPr lang="en-US" sz="2400" dirty="0" smtClean="0">
                <a:latin typeface="Arial" pitchFamily="34" charset="0"/>
                <a:cs typeface="Arial" pitchFamily="34" charset="0"/>
              </a:rPr>
              <a:t>Challenge: Size, Complexity and dynamic nature of some distributed systems.</a:t>
            </a:r>
          </a:p>
          <a:p>
            <a:pPr>
              <a:buNone/>
            </a:pPr>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Key feature of SBAC model is that a decision on an agent’s request to access is determined by considering the agent’s ascribed-status, the agent’s action status and any additional conditions of relevance in answering the access request.</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Ascribed </a:t>
            </a:r>
            <a:r>
              <a:rPr lang="en-US" sz="2400" dirty="0" err="1" smtClean="0">
                <a:latin typeface="Arial" pitchFamily="34" charset="0"/>
                <a:cs typeface="Arial" pitchFamily="34" charset="0"/>
              </a:rPr>
              <a:t>Status+Action</a:t>
            </a:r>
            <a:r>
              <a:rPr lang="en-US" sz="2400" dirty="0" smtClean="0">
                <a:latin typeface="Arial" pitchFamily="34" charset="0"/>
                <a:cs typeface="Arial" pitchFamily="34" charset="0"/>
              </a:rPr>
              <a:t> Status=Overall status</a:t>
            </a:r>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Ascribed Status</a:t>
            </a:r>
            <a:endParaRPr lang="en-US" dirty="0"/>
          </a:p>
        </p:txBody>
      </p:sp>
      <p:sp>
        <p:nvSpPr>
          <p:cNvPr id="3" name="Content Placeholder 2"/>
          <p:cNvSpPr>
            <a:spLocks noGrp="1"/>
          </p:cNvSpPr>
          <p:nvPr>
            <p:ph idx="1"/>
          </p:nvPr>
        </p:nvSpPr>
        <p:spPr/>
        <p:txBody>
          <a:bodyPr>
            <a:noAutofit/>
          </a:bodyPr>
          <a:lstStyle/>
          <a:p>
            <a:r>
              <a:rPr lang="en-US" sz="2400" dirty="0" smtClean="0">
                <a:latin typeface="Arial" pitchFamily="34" charset="0"/>
                <a:cs typeface="Arial" pitchFamily="34" charset="0"/>
              </a:rPr>
              <a:t>an ascribed-status is associated with a collection of agents that is formed on the basis of some common criterion that the agents of the collection share.</a:t>
            </a:r>
          </a:p>
          <a:p>
            <a:endParaRPr lang="en-US" sz="2400" dirty="0" smtClean="0">
              <a:latin typeface="Arial" pitchFamily="34" charset="0"/>
              <a:cs typeface="Arial" pitchFamily="34" charset="0"/>
            </a:endParaRPr>
          </a:p>
          <a:p>
            <a:pPr lvl="1"/>
            <a:r>
              <a:rPr lang="en-US" sz="2400" dirty="0" smtClean="0">
                <a:latin typeface="Arial" pitchFamily="34" charset="0"/>
                <a:cs typeface="Arial" pitchFamily="34" charset="0"/>
              </a:rPr>
              <a:t>Particular role</a:t>
            </a:r>
          </a:p>
          <a:p>
            <a:pPr lvl="1"/>
            <a:r>
              <a:rPr lang="en-US" sz="2400" dirty="0" smtClean="0">
                <a:latin typeface="Arial" pitchFamily="34" charset="0"/>
                <a:cs typeface="Arial" pitchFamily="34" charset="0"/>
              </a:rPr>
              <a:t>A categorization of agents as a reason of sharing common attributes</a:t>
            </a:r>
          </a:p>
          <a:p>
            <a:pPr lvl="1"/>
            <a:r>
              <a:rPr lang="en-US" sz="2400" dirty="0" smtClean="0">
                <a:latin typeface="Arial" pitchFamily="34" charset="0"/>
                <a:cs typeface="Arial" pitchFamily="34" charset="0"/>
              </a:rPr>
              <a:t>Trustworthiness</a:t>
            </a:r>
          </a:p>
          <a:p>
            <a:pPr lvl="1"/>
            <a:r>
              <a:rPr lang="en-US" sz="2400" dirty="0" smtClean="0">
                <a:latin typeface="Arial" pitchFamily="34" charset="0"/>
                <a:cs typeface="Arial" pitchFamily="34" charset="0"/>
              </a:rPr>
              <a:t>Discretionary assignment of agents to a group.</a:t>
            </a:r>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Action Status</a:t>
            </a:r>
            <a:endParaRPr lang="en-US" dirty="0"/>
          </a:p>
        </p:txBody>
      </p:sp>
      <p:sp>
        <p:nvSpPr>
          <p:cNvPr id="3" name="Content Placeholder 2"/>
          <p:cNvSpPr>
            <a:spLocks noGrp="1"/>
          </p:cNvSpPr>
          <p:nvPr>
            <p:ph idx="1"/>
          </p:nvPr>
        </p:nvSpPr>
        <p:spPr/>
        <p:txBody>
          <a:bodyPr>
            <a:normAutofit/>
          </a:bodyPr>
          <a:lstStyle/>
          <a:p>
            <a:pPr algn="just"/>
            <a:r>
              <a:rPr lang="en-US" sz="2400" dirty="0" smtClean="0">
                <a:latin typeface="Arial" pitchFamily="34" charset="0"/>
                <a:cs typeface="Arial" pitchFamily="34" charset="0"/>
              </a:rPr>
              <a:t>An agent’s action-status is determined from a history of the deliberative actions performed by the agent</a:t>
            </a:r>
          </a:p>
          <a:p>
            <a:pPr algn="just"/>
            <a:endParaRPr lang="en-US" sz="2400" dirty="0" smtClean="0">
              <a:latin typeface="Arial" pitchFamily="34" charset="0"/>
              <a:cs typeface="Arial" pitchFamily="34" charset="0"/>
            </a:endParaRPr>
          </a:p>
          <a:p>
            <a:pPr algn="just"/>
            <a:r>
              <a:rPr lang="en-US" sz="2400" dirty="0" smtClean="0">
                <a:latin typeface="Arial" pitchFamily="34" charset="0"/>
                <a:cs typeface="Arial" pitchFamily="34" charset="0"/>
              </a:rPr>
              <a:t>An agent is viewed as a rational entity that can, within certain constraints, choose the actions it performs.</a:t>
            </a:r>
          </a:p>
          <a:p>
            <a:pPr algn="just"/>
            <a:endParaRPr lang="en-US" sz="2400" dirty="0" smtClean="0">
              <a:latin typeface="Arial" pitchFamily="34" charset="0"/>
              <a:cs typeface="Arial" pitchFamily="34" charset="0"/>
            </a:endParaRPr>
          </a:p>
          <a:p>
            <a:pPr algn="just"/>
            <a:r>
              <a:rPr lang="en-US" sz="2400" dirty="0" smtClean="0">
                <a:latin typeface="Arial" pitchFamily="34" charset="0"/>
                <a:cs typeface="Arial" pitchFamily="34" charset="0"/>
              </a:rPr>
              <a:t>As access to resources is determined from an agent’s status level, it immediately follows that, in SBAC, an agent can determine its access to resources because the agent can choose the actions it performs and thus its action-status.</a:t>
            </a:r>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a:xfrm>
            <a:off x="381000" y="1371600"/>
            <a:ext cx="8458200" cy="4525963"/>
          </a:xfrm>
        </p:spPr>
        <p:txBody>
          <a:bodyPr>
            <a:normAutofit/>
          </a:bodyPr>
          <a:lstStyle/>
          <a:p>
            <a:pPr algn="just"/>
            <a:r>
              <a:rPr lang="en-US" sz="2400" dirty="0" smtClean="0">
                <a:latin typeface="Arial" pitchFamily="34" charset="0"/>
                <a:cs typeface="Arial" pitchFamily="34" charset="0"/>
              </a:rPr>
              <a:t>A human agent who is under eighteen years of age. The agent’s age is the basis for an ascribed-status of minor( not deliberate). </a:t>
            </a:r>
          </a:p>
          <a:p>
            <a:pPr algn="just"/>
            <a:r>
              <a:rPr lang="en-US" sz="2400" dirty="0" smtClean="0">
                <a:latin typeface="Arial" pitchFamily="34" charset="0"/>
                <a:cs typeface="Arial" pitchFamily="34" charset="0"/>
              </a:rPr>
              <a:t>Now, suppose that the agent performs the deliberative action of stealing a car and assume that no mitigating circumstances apply to excuse the act of stealing( deliberate).</a:t>
            </a:r>
          </a:p>
          <a:p>
            <a:pPr algn="just"/>
            <a:r>
              <a:rPr lang="en-US" sz="2400" dirty="0" smtClean="0">
                <a:latin typeface="Arial" pitchFamily="34" charset="0"/>
                <a:cs typeface="Arial" pitchFamily="34" charset="0"/>
              </a:rPr>
              <a:t>Then, the ascribed-status of minor together with the deliberative action of stealing a car (we assume that the action is not coerced)might give the agent an overall status of young offender</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noAutofit/>
          </a:bodyPr>
          <a:lstStyle/>
          <a:p>
            <a:r>
              <a:rPr lang="en-US" sz="2400" dirty="0" smtClean="0">
                <a:latin typeface="Arial" pitchFamily="34" charset="0"/>
                <a:cs typeface="Arial" pitchFamily="34" charset="0"/>
              </a:rPr>
              <a:t>The status of young offender may be used as a basis for determining what actions an agent with young offender status can and cannot do.</a:t>
            </a:r>
          </a:p>
          <a:p>
            <a:endParaRPr lang="en-US" sz="2400" dirty="0" smtClean="0">
              <a:latin typeface="Arial" pitchFamily="34" charset="0"/>
              <a:cs typeface="Arial" pitchFamily="34" charset="0"/>
            </a:endParaRPr>
          </a:p>
          <a:p>
            <a:pPr algn="just"/>
            <a:r>
              <a:rPr lang="en-US" sz="2400" dirty="0" smtClean="0">
                <a:latin typeface="Arial" pitchFamily="34" charset="0"/>
                <a:cs typeface="Arial" pitchFamily="34" charset="0"/>
              </a:rPr>
              <a:t>For example, agents with the status of young offender may be subject to a curfew order and, as a consequence, the agent may not be permitted to leave his/her registered address in the hours between 6 p.m. in the evening and 8 a.m. on the following day</a:t>
            </a:r>
          </a:p>
          <a:p>
            <a:endParaRPr lang="en-US" sz="2400" dirty="0" smtClean="0">
              <a:latin typeface="Arial" pitchFamily="34" charset="0"/>
              <a:cs typeface="Arial" pitchFamily="34" charset="0"/>
            </a:endParaRPr>
          </a:p>
          <a:p>
            <a:pPr algn="just"/>
            <a:r>
              <a:rPr lang="en-US" sz="2400" dirty="0" smtClean="0">
                <a:latin typeface="Arial" pitchFamily="34" charset="0"/>
                <a:cs typeface="Arial" pitchFamily="34" charset="0"/>
              </a:rPr>
              <a:t>The ascribed-status and action-status of an agent u that requests to access a resource r is used to determine what actions u is authorized to perform on r.</a:t>
            </a:r>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a:bodyPr>
          <a:lstStyle/>
          <a:p>
            <a:pPr algn="just"/>
            <a:r>
              <a:rPr lang="en-US" sz="2400" dirty="0" smtClean="0">
                <a:latin typeface="Arial" pitchFamily="34" charset="0"/>
                <a:cs typeface="Arial" pitchFamily="34" charset="0"/>
              </a:rPr>
              <a:t>Access control models, like SBAC, that take agent actions into account and that allow agents to manage, to some extent, their access to resources will be increasingly important in distributed applications, such as secure e-trading and e-contracting.</a:t>
            </a:r>
          </a:p>
          <a:p>
            <a:pPr algn="just"/>
            <a:endParaRPr lang="en-US" sz="2400" dirty="0" smtClean="0">
              <a:latin typeface="Arial" pitchFamily="34" charset="0"/>
              <a:cs typeface="Arial" pitchFamily="34" charset="0"/>
            </a:endParaRPr>
          </a:p>
          <a:p>
            <a:pPr algn="just"/>
            <a:r>
              <a:rPr lang="en-US" sz="2400" dirty="0" smtClean="0">
                <a:latin typeface="Arial" pitchFamily="34" charset="0"/>
                <a:cs typeface="Arial" pitchFamily="34" charset="0"/>
              </a:rPr>
              <a:t>Notions like job functions and roles are often of peripheral (or no) significance.</a:t>
            </a:r>
          </a:p>
          <a:p>
            <a:endParaRPr lang="en-US" sz="2400" dirty="0" smtClean="0">
              <a:latin typeface="Arial" pitchFamily="34" charset="0"/>
              <a:cs typeface="Arial" pitchFamily="34" charset="0"/>
            </a:endParaRPr>
          </a:p>
          <a:p>
            <a:pPr algn="just"/>
            <a:r>
              <a:rPr lang="en-US" sz="2400" dirty="0" smtClean="0">
                <a:latin typeface="Arial" pitchFamily="34" charset="0"/>
                <a:cs typeface="Arial" pitchFamily="34" charset="0"/>
              </a:rPr>
              <a:t>Instead, criteria such as the quantity of units ordered by a customer agent via acts of purchasing may be used as the basis for determining access to resources</a:t>
            </a:r>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05800" cy="1096962"/>
          </a:xfrm>
        </p:spPr>
        <p:txBody>
          <a:bodyPr>
            <a:normAutofit/>
          </a:bodyPr>
          <a:lstStyle/>
          <a:p>
            <a:r>
              <a:rPr lang="en-US" dirty="0" smtClean="0"/>
              <a:t>Example</a:t>
            </a:r>
            <a:endParaRPr lang="en-US" dirty="0"/>
          </a:p>
        </p:txBody>
      </p:sp>
      <p:sp>
        <p:nvSpPr>
          <p:cNvPr id="3" name="Content Placeholder 2"/>
          <p:cNvSpPr>
            <a:spLocks noGrp="1"/>
          </p:cNvSpPr>
          <p:nvPr>
            <p:ph idx="1"/>
          </p:nvPr>
        </p:nvSpPr>
        <p:spPr/>
        <p:txBody>
          <a:bodyPr>
            <a:normAutofit/>
          </a:bodyPr>
          <a:lstStyle/>
          <a:p>
            <a:pPr algn="just"/>
            <a:r>
              <a:rPr lang="en-US" sz="2400" dirty="0" smtClean="0">
                <a:latin typeface="Arial" pitchFamily="34" charset="0"/>
                <a:cs typeface="Arial" pitchFamily="34" charset="0"/>
              </a:rPr>
              <a:t>Customers ordering large volumes of merchandise may, from their history of purchases, be determined to have preferred status and, as a consequence, may be permitted to access special offers information that is not accessible to customers without preferred status. By addressing such requirements, the SBAC model contributes to work by the access control community that aims to increase the functionality and application of access control models.</a:t>
            </a:r>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Issues</a:t>
            </a:r>
            <a:endParaRPr lang="en-US" dirty="0"/>
          </a:p>
        </p:txBody>
      </p:sp>
      <p:sp>
        <p:nvSpPr>
          <p:cNvPr id="3" name="Content Placeholder 2"/>
          <p:cNvSpPr>
            <a:spLocks noGrp="1"/>
          </p:cNvSpPr>
          <p:nvPr>
            <p:ph idx="1"/>
          </p:nvPr>
        </p:nvSpPr>
        <p:spPr/>
        <p:txBody>
          <a:bodyPr/>
          <a:lstStyle/>
          <a:p>
            <a:pPr algn="just"/>
            <a:r>
              <a:rPr lang="en-US" dirty="0" smtClean="0"/>
              <a:t>dealing with changing access control requirements that can be effected autonomously</a:t>
            </a:r>
          </a:p>
          <a:p>
            <a:pPr algn="just"/>
            <a:endParaRPr lang="en-US" dirty="0" smtClean="0"/>
          </a:p>
          <a:p>
            <a:pPr algn="just"/>
            <a:r>
              <a:rPr lang="en-US" dirty="0" smtClean="0"/>
              <a:t>the identification of information resources in distributed systems that may be used for evaluating access requests</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059363"/>
          </a:xfrm>
        </p:spPr>
        <p:txBody>
          <a:bodyPr>
            <a:normAutofit/>
          </a:bodyPr>
          <a:lstStyle/>
          <a:p>
            <a:r>
              <a:rPr lang="en-US" sz="2400" dirty="0" smtClean="0">
                <a:latin typeface="Arial" pitchFamily="34" charset="0"/>
                <a:cs typeface="Arial" pitchFamily="34" charset="0"/>
              </a:rPr>
              <a:t>the composition of SBAC policies</a:t>
            </a:r>
          </a:p>
          <a:p>
            <a:pPr algn="just">
              <a:buNone/>
            </a:pPr>
            <a:r>
              <a:rPr lang="en-US" sz="2400" dirty="0" smtClean="0">
                <a:latin typeface="Arial" pitchFamily="34" charset="0"/>
                <a:cs typeface="Arial" pitchFamily="34" charset="0"/>
              </a:rPr>
              <a:t>	- we make use of the primitive notion of an event and    we show how a finite and efficiently implementable </a:t>
            </a:r>
            <a:r>
              <a:rPr lang="en-US" sz="2400" dirty="0" err="1" smtClean="0">
                <a:latin typeface="Arial" pitchFamily="34" charset="0"/>
                <a:cs typeface="Arial" pitchFamily="34" charset="0"/>
              </a:rPr>
              <a:t>axiomatization</a:t>
            </a:r>
            <a:r>
              <a:rPr lang="en-US" sz="2400" dirty="0" smtClean="0">
                <a:latin typeface="Arial" pitchFamily="34" charset="0"/>
                <a:cs typeface="Arial" pitchFamily="34" charset="0"/>
              </a:rPr>
              <a:t> of an event-based, typed logical theory can be constructed for dealing with changing access control requirements.</a:t>
            </a:r>
          </a:p>
          <a:p>
            <a:pPr>
              <a:buNone/>
            </a:pPr>
            <a:r>
              <a:rPr lang="en-US" sz="2400" dirty="0" smtClean="0">
                <a:latin typeface="Arial" pitchFamily="34" charset="0"/>
                <a:cs typeface="Arial" pitchFamily="34" charset="0"/>
              </a:rPr>
              <a:t>	- we introduce </a:t>
            </a:r>
            <a:r>
              <a:rPr lang="en-US" sz="2400" i="1" dirty="0" smtClean="0">
                <a:latin typeface="Arial" pitchFamily="34" charset="0"/>
                <a:cs typeface="Arial" pitchFamily="34" charset="0"/>
              </a:rPr>
              <a:t>Identification-based Logic Programs (IBLPs)</a:t>
            </a:r>
          </a:p>
          <a:p>
            <a:pPr>
              <a:buNone/>
            </a:pPr>
            <a:r>
              <a:rPr lang="en-US" sz="2400" i="1" dirty="0" smtClean="0">
                <a:latin typeface="Arial" pitchFamily="34" charset="0"/>
                <a:cs typeface="Arial" pitchFamily="34" charset="0"/>
              </a:rPr>
              <a:t>	- </a:t>
            </a:r>
            <a:r>
              <a:rPr lang="en-US" sz="2400" dirty="0" smtClean="0">
                <a:latin typeface="Arial" pitchFamily="34" charset="0"/>
                <a:cs typeface="Arial" pitchFamily="34" charset="0"/>
              </a:rPr>
              <a:t>we define a number of algebras for flexibly</a:t>
            </a:r>
          </a:p>
          <a:p>
            <a:pPr>
              <a:buNone/>
            </a:pPr>
            <a:r>
              <a:rPr lang="en-US" sz="2400" dirty="0" smtClean="0">
                <a:latin typeface="Arial" pitchFamily="34" charset="0"/>
                <a:cs typeface="Arial" pitchFamily="34" charset="0"/>
              </a:rPr>
              <a:t>	  composing SBAC policies (represented as IBLPs).</a:t>
            </a:r>
          </a:p>
          <a:p>
            <a:endParaRPr lang="en-US" sz="2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normAutofit/>
          </a:bodyPr>
          <a:lstStyle/>
          <a:p>
            <a:pPr algn="just"/>
            <a:r>
              <a:rPr lang="en-US" sz="2400" dirty="0" smtClean="0">
                <a:latin typeface="Arial" pitchFamily="34" charset="0"/>
                <a:cs typeface="Arial" pitchFamily="34" charset="0"/>
              </a:rPr>
              <a:t>The SBAC model and SBAC policies are specified in a language that has a purely declarative semantics and that can be directly translated into an executable form for which efficient, sound, and complete operational semantics exist for access request evaluation.</a:t>
            </a:r>
          </a:p>
          <a:p>
            <a:pPr algn="just"/>
            <a:endParaRPr lang="en-US" sz="2400" dirty="0" smtClean="0">
              <a:latin typeface="Arial" pitchFamily="34" charset="0"/>
              <a:cs typeface="Arial" pitchFamily="34" charset="0"/>
            </a:endParaRPr>
          </a:p>
          <a:p>
            <a:pPr algn="just"/>
            <a:r>
              <a:rPr lang="en-US" sz="2400" dirty="0" smtClean="0">
                <a:latin typeface="Arial" pitchFamily="34" charset="0"/>
                <a:cs typeface="Arial" pitchFamily="34" charset="0"/>
              </a:rPr>
              <a:t>IBLP language is based on a </a:t>
            </a:r>
            <a:r>
              <a:rPr lang="en-US" sz="2400" dirty="0" err="1" smtClean="0">
                <a:latin typeface="Arial" pitchFamily="34" charset="0"/>
                <a:cs typeface="Arial" pitchFamily="34" charset="0"/>
              </a:rPr>
              <a:t>nonmonotonic</a:t>
            </a:r>
            <a:r>
              <a:rPr lang="en-US" sz="2400" dirty="0" smtClean="0">
                <a:latin typeface="Arial" pitchFamily="34" charset="0"/>
                <a:cs typeface="Arial" pitchFamily="34" charset="0"/>
              </a:rPr>
              <a:t> semantics that provides a basis for accommodating changing policy requirements and for defining an access control checker that is able to reflect upon its knowledge and to change an access control policy dynamically and autonomously in response to changes in its knowledge base.</a:t>
            </a:r>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Identification Based Logic Program</a:t>
            </a:r>
            <a:endParaRPr lang="en-US" dirty="0"/>
          </a:p>
        </p:txBody>
      </p:sp>
      <p:sp>
        <p:nvSpPr>
          <p:cNvPr id="3" name="Content Placeholder 2"/>
          <p:cNvSpPr>
            <a:spLocks noGrp="1"/>
          </p:cNvSpPr>
          <p:nvPr>
            <p:ph idx="1"/>
          </p:nvPr>
        </p:nvSpPr>
        <p:spPr/>
        <p:txBody>
          <a:bodyPr>
            <a:normAutofit/>
          </a:bodyPr>
          <a:lstStyle/>
          <a:p>
            <a:r>
              <a:rPr lang="en-US" sz="2400" i="1" dirty="0" smtClean="0">
                <a:latin typeface="Arial" pitchFamily="34" charset="0"/>
                <a:cs typeface="Arial" pitchFamily="34" charset="0"/>
              </a:rPr>
              <a:t>Identification-based Logic Programs (IBLPs).</a:t>
            </a:r>
          </a:p>
          <a:p>
            <a:pPr>
              <a:buNone/>
            </a:pPr>
            <a:r>
              <a:rPr lang="en-US" sz="2400" dirty="0" smtClean="0">
                <a:latin typeface="Arial" pitchFamily="34" charset="0"/>
                <a:cs typeface="Arial" pitchFamily="34" charset="0"/>
              </a:rPr>
              <a:t>	IBLPs are an annotated form of logic programs that allow independently maintained and distributed information sources to be specified and referenced in the process of access request evaluation.</a:t>
            </a:r>
          </a:p>
          <a:p>
            <a:pPr>
              <a:buNone/>
            </a:pPr>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IBLPs are based on a syntactic variant of normal logic programs.</a:t>
            </a:r>
          </a:p>
          <a:p>
            <a:endParaRPr lang="en-US" sz="2400" dirty="0" smtClean="0">
              <a:latin typeface="Arial" pitchFamily="34" charset="0"/>
              <a:cs typeface="Arial" pitchFamily="34" charset="0"/>
            </a:endParaRPr>
          </a:p>
          <a:p>
            <a:endParaRPr lang="en-US" sz="24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lnSpcReduction="10000"/>
          </a:bodyPr>
          <a:lstStyle/>
          <a:p>
            <a:pPr>
              <a:buNone/>
            </a:pPr>
            <a:r>
              <a:rPr lang="en-US" sz="2400" i="1" u="sng" dirty="0" smtClean="0">
                <a:latin typeface="Arial" pitchFamily="34" charset="0"/>
                <a:cs typeface="Arial" pitchFamily="34" charset="0"/>
              </a:rPr>
              <a:t>Definition 1</a:t>
            </a:r>
            <a:r>
              <a:rPr lang="en-US" sz="2400" i="1" dirty="0" smtClean="0">
                <a:latin typeface="Arial" pitchFamily="34" charset="0"/>
                <a:cs typeface="Arial" pitchFamily="34" charset="0"/>
              </a:rPr>
              <a:t>. A normal clause is a formula of the form:</a:t>
            </a:r>
          </a:p>
          <a:p>
            <a:pPr>
              <a:buNone/>
            </a:pPr>
            <a:r>
              <a:rPr lang="en-US" sz="2400" b="1" i="1" dirty="0" smtClean="0">
                <a:latin typeface="Arial" pitchFamily="34" charset="0"/>
                <a:cs typeface="Arial" pitchFamily="34" charset="0"/>
              </a:rPr>
              <a:t>A ← A1, . . . , Am, not Am+1, . ., not </a:t>
            </a:r>
            <a:r>
              <a:rPr lang="en-US" sz="2400" b="1" i="1" dirty="0" err="1" smtClean="0">
                <a:latin typeface="Arial" pitchFamily="34" charset="0"/>
                <a:cs typeface="Arial" pitchFamily="34" charset="0"/>
              </a:rPr>
              <a:t>Am+n</a:t>
            </a:r>
            <a:r>
              <a:rPr lang="en-US" sz="2400" b="1" i="1" dirty="0" smtClean="0">
                <a:latin typeface="Arial" pitchFamily="34" charset="0"/>
                <a:cs typeface="Arial" pitchFamily="34" charset="0"/>
              </a:rPr>
              <a:t> (m≥ 0, n ≥ 0).</a:t>
            </a:r>
          </a:p>
          <a:p>
            <a:r>
              <a:rPr lang="en-US" sz="2400" dirty="0" smtClean="0">
                <a:latin typeface="Arial" pitchFamily="34" charset="0"/>
                <a:cs typeface="Arial" pitchFamily="34" charset="0"/>
              </a:rPr>
              <a:t>A normal logic program is a set of normal clauses.</a:t>
            </a:r>
          </a:p>
          <a:p>
            <a:r>
              <a:rPr lang="en-US" sz="2400" dirty="0" smtClean="0">
                <a:latin typeface="Arial" pitchFamily="34" charset="0"/>
                <a:cs typeface="Arial" pitchFamily="34" charset="0"/>
              </a:rPr>
              <a:t>The head A of the clause and each A</a:t>
            </a:r>
            <a:r>
              <a:rPr lang="en-US" sz="2400" baseline="-25000" dirty="0" smtClean="0">
                <a:latin typeface="Arial" pitchFamily="34" charset="0"/>
                <a:cs typeface="Arial" pitchFamily="34" charset="0"/>
              </a:rPr>
              <a:t>i</a:t>
            </a:r>
            <a:r>
              <a:rPr lang="en-US" sz="2400" dirty="0" smtClean="0">
                <a:latin typeface="Arial" pitchFamily="34" charset="0"/>
                <a:cs typeface="Arial" pitchFamily="34" charset="0"/>
              </a:rPr>
              <a:t> are atoms</a:t>
            </a:r>
          </a:p>
          <a:p>
            <a:r>
              <a:rPr lang="en-US" sz="2400" i="1" dirty="0" smtClean="0">
                <a:latin typeface="Arial" pitchFamily="34" charset="0"/>
                <a:cs typeface="Arial" pitchFamily="34" charset="0"/>
              </a:rPr>
              <a:t>A1, . . . , Am are called “positive literals”, and not Am+1, . . . , not </a:t>
            </a:r>
            <a:r>
              <a:rPr lang="en-US" sz="2400" i="1" dirty="0" err="1" smtClean="0">
                <a:latin typeface="Arial" pitchFamily="34" charset="0"/>
                <a:cs typeface="Arial" pitchFamily="34" charset="0"/>
              </a:rPr>
              <a:t>Am+n</a:t>
            </a:r>
            <a:r>
              <a:rPr lang="en-US" sz="2400" i="1" dirty="0" smtClean="0">
                <a:latin typeface="Arial" pitchFamily="34" charset="0"/>
                <a:cs typeface="Arial" pitchFamily="34" charset="0"/>
              </a:rPr>
              <a:t> are </a:t>
            </a:r>
            <a:r>
              <a:rPr lang="en-US" sz="2400" dirty="0" smtClean="0">
                <a:latin typeface="Arial" pitchFamily="34" charset="0"/>
                <a:cs typeface="Arial" pitchFamily="34" charset="0"/>
              </a:rPr>
              <a:t>“negative literals”; </a:t>
            </a:r>
            <a:r>
              <a:rPr lang="en-US" sz="2400" i="1" dirty="0" smtClean="0">
                <a:latin typeface="Arial" pitchFamily="34" charset="0"/>
                <a:cs typeface="Arial" pitchFamily="34" charset="0"/>
              </a:rPr>
              <a:t>not denotes negation-as-failure.</a:t>
            </a:r>
          </a:p>
          <a:p>
            <a:r>
              <a:rPr lang="en-US" sz="2400" dirty="0" smtClean="0">
                <a:latin typeface="Arial" pitchFamily="34" charset="0"/>
                <a:cs typeface="Arial" pitchFamily="34" charset="0"/>
              </a:rPr>
              <a:t>A clause with an empty body </a:t>
            </a:r>
            <a:r>
              <a:rPr lang="en-US" sz="2400" i="1" dirty="0" smtClean="0">
                <a:latin typeface="Arial" pitchFamily="34" charset="0"/>
                <a:cs typeface="Arial" pitchFamily="34" charset="0"/>
              </a:rPr>
              <a:t>is a fact.</a:t>
            </a:r>
          </a:p>
          <a:p>
            <a:r>
              <a:rPr lang="en-US" sz="2400" i="1" dirty="0" smtClean="0">
                <a:latin typeface="Arial" pitchFamily="34" charset="0"/>
                <a:cs typeface="Arial" pitchFamily="34" charset="0"/>
              </a:rPr>
              <a:t>Rule </a:t>
            </a:r>
            <a:r>
              <a:rPr lang="en-US" sz="2400" dirty="0" smtClean="0">
                <a:latin typeface="Arial" pitchFamily="34" charset="0"/>
                <a:cs typeface="Arial" pitchFamily="34" charset="0"/>
              </a:rPr>
              <a:t>is a non empty  body.</a:t>
            </a:r>
          </a:p>
          <a:p>
            <a:r>
              <a:rPr lang="en-US" sz="2400" dirty="0" smtClean="0">
                <a:latin typeface="Arial" pitchFamily="34" charset="0"/>
                <a:cs typeface="Arial" pitchFamily="34" charset="0"/>
              </a:rPr>
              <a:t>The literals are also known as conditions of the clause.</a:t>
            </a:r>
          </a:p>
          <a:p>
            <a:pPr algn="just"/>
            <a:r>
              <a:rPr lang="en-US" sz="2400" dirty="0" smtClean="0">
                <a:latin typeface="Arial" pitchFamily="34" charset="0"/>
                <a:cs typeface="Arial" pitchFamily="34" charset="0"/>
              </a:rPr>
              <a:t>We denote variables in clauses by using symbols that start with a letter in the upper case; we denote constants by using symbols that start with a letter in the lower case.</a:t>
            </a:r>
          </a:p>
          <a:p>
            <a:endParaRPr lang="en-US" sz="2400" dirty="0" smtClean="0">
              <a:latin typeface="Arial" pitchFamily="34" charset="0"/>
              <a:cs typeface="Arial" pitchFamily="34" charset="0"/>
            </a:endParaRPr>
          </a:p>
          <a:p>
            <a:pPr>
              <a:buNone/>
            </a:pPr>
            <a:endParaRPr lang="en-US" sz="2400" dirty="0" smtClean="0">
              <a:latin typeface="Arial" pitchFamily="34" charset="0"/>
              <a:cs typeface="Arial" pitchFamily="34" charset="0"/>
            </a:endParaRP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211763"/>
          </a:xfrm>
        </p:spPr>
        <p:txBody>
          <a:bodyPr/>
          <a:lstStyle/>
          <a:p>
            <a:r>
              <a:rPr lang="en-US" dirty="0" smtClean="0"/>
              <a:t>Each atom in the body of a clause is annotated with the name of a uniquely identifiable module, which may be stored on any file server called Uniform Resource Identifiers (URI).</a:t>
            </a:r>
          </a:p>
          <a:p>
            <a:pPr>
              <a:buNone/>
            </a:pPr>
            <a:endParaRPr lang="en-US" dirty="0" smtClean="0"/>
          </a:p>
          <a:p>
            <a:r>
              <a:rPr lang="en-US" dirty="0" smtClean="0"/>
              <a:t>Uniform resource identifiers (URIs) provide a unique global identity for referencing IBLPs.</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lnSpcReduction="10000"/>
          </a:bodyPr>
          <a:lstStyle/>
          <a:p>
            <a:r>
              <a:rPr lang="en-US" sz="2400" u="sng" dirty="0" smtClean="0">
                <a:latin typeface="Arial" pitchFamily="34" charset="0"/>
                <a:cs typeface="Arial" pitchFamily="34" charset="0"/>
              </a:rPr>
              <a:t>Definition 2</a:t>
            </a:r>
            <a:r>
              <a:rPr lang="en-US" sz="2400" dirty="0" smtClean="0">
                <a:latin typeface="Arial" pitchFamily="34" charset="0"/>
                <a:cs typeface="Arial" pitchFamily="34" charset="0"/>
              </a:rPr>
              <a:t>: Let R be a finite set of URIs. An identification-based clause is a formula of the following form (</a:t>
            </a:r>
            <a:r>
              <a:rPr lang="en-US" sz="2400" i="1" dirty="0" smtClean="0">
                <a:latin typeface="Arial" pitchFamily="34" charset="0"/>
                <a:cs typeface="Arial" pitchFamily="34" charset="0"/>
              </a:rPr>
              <a:t>m≥ 0, n ≥ 0):</a:t>
            </a:r>
          </a:p>
          <a:p>
            <a:pPr>
              <a:buNone/>
            </a:pPr>
            <a:endParaRPr lang="en-US" sz="2400" i="1" dirty="0" smtClean="0">
              <a:latin typeface="Arial" pitchFamily="34" charset="0"/>
              <a:cs typeface="Arial" pitchFamily="34" charset="0"/>
            </a:endParaRPr>
          </a:p>
          <a:p>
            <a:r>
              <a:rPr lang="en-US" sz="2400" i="1" dirty="0" smtClean="0">
                <a:latin typeface="Arial" pitchFamily="34" charset="0"/>
                <a:cs typeface="Arial" pitchFamily="34" charset="0"/>
              </a:rPr>
              <a:t> A ← A</a:t>
            </a:r>
            <a:r>
              <a:rPr lang="en-US" sz="2400" i="1" baseline="-25000" dirty="0" smtClean="0">
                <a:latin typeface="Arial" pitchFamily="34" charset="0"/>
                <a:cs typeface="Arial" pitchFamily="34" charset="0"/>
              </a:rPr>
              <a:t>1</a:t>
            </a:r>
            <a:r>
              <a:rPr lang="en-US" sz="2400" i="1" dirty="0" smtClean="0">
                <a:latin typeface="Arial" pitchFamily="34" charset="0"/>
                <a:cs typeface="Arial" pitchFamily="34" charset="0"/>
              </a:rPr>
              <a:t>⇐ v1, . . . , </a:t>
            </a:r>
            <a:r>
              <a:rPr lang="en-US" sz="2400" i="1" dirty="0" err="1" smtClean="0">
                <a:latin typeface="Arial" pitchFamily="34" charset="0"/>
                <a:cs typeface="Arial" pitchFamily="34" charset="0"/>
              </a:rPr>
              <a:t>A</a:t>
            </a:r>
            <a:r>
              <a:rPr lang="en-US" sz="2400" i="1" baseline="-25000" dirty="0" err="1" smtClean="0">
                <a:latin typeface="Arial" pitchFamily="34" charset="0"/>
                <a:cs typeface="Arial" pitchFamily="34" charset="0"/>
              </a:rPr>
              <a:t>m</a:t>
            </a:r>
            <a:r>
              <a:rPr lang="en-US" sz="2400" i="1" dirty="0" err="1" smtClean="0">
                <a:latin typeface="Arial" pitchFamily="34" charset="0"/>
                <a:cs typeface="Arial" pitchFamily="34" charset="0"/>
              </a:rPr>
              <a:t>⇐υm</a:t>
            </a:r>
            <a:r>
              <a:rPr lang="en-US" sz="2400" i="1" dirty="0" smtClean="0">
                <a:latin typeface="Arial" pitchFamily="34" charset="0"/>
                <a:cs typeface="Arial" pitchFamily="34" charset="0"/>
              </a:rPr>
              <a:t>, not A</a:t>
            </a:r>
            <a:r>
              <a:rPr lang="en-US" sz="2400" i="1" baseline="-25000" dirty="0" smtClean="0">
                <a:latin typeface="Arial" pitchFamily="34" charset="0"/>
                <a:cs typeface="Arial" pitchFamily="34" charset="0"/>
              </a:rPr>
              <a:t>m+1</a:t>
            </a:r>
            <a:r>
              <a:rPr lang="en-US" sz="2400" i="1" dirty="0" smtClean="0">
                <a:latin typeface="Arial" pitchFamily="34" charset="0"/>
                <a:cs typeface="Arial" pitchFamily="34" charset="0"/>
              </a:rPr>
              <a:t>⇐υm+1, . . . , not A</a:t>
            </a:r>
            <a:r>
              <a:rPr lang="en-US" sz="2400" i="1" baseline="-25000" dirty="0" smtClean="0">
                <a:latin typeface="Arial" pitchFamily="34" charset="0"/>
                <a:cs typeface="Arial" pitchFamily="34" charset="0"/>
              </a:rPr>
              <a:t>1 </a:t>
            </a:r>
            <a:r>
              <a:rPr lang="en-US" sz="2400" i="1" dirty="0" err="1" smtClean="0">
                <a:latin typeface="Arial" pitchFamily="34" charset="0"/>
                <a:cs typeface="Arial" pitchFamily="34" charset="0"/>
              </a:rPr>
              <a:t>A</a:t>
            </a:r>
            <a:r>
              <a:rPr lang="en-US" sz="2400" i="1" baseline="-25000" dirty="0" err="1" smtClean="0">
                <a:latin typeface="Arial" pitchFamily="34" charset="0"/>
                <a:cs typeface="Arial" pitchFamily="34" charset="0"/>
              </a:rPr>
              <a:t>m+n</a:t>
            </a:r>
            <a:r>
              <a:rPr lang="en-US" sz="2400" i="1" dirty="0" err="1" smtClean="0">
                <a:latin typeface="Arial" pitchFamily="34" charset="0"/>
                <a:cs typeface="Arial" pitchFamily="34" charset="0"/>
              </a:rPr>
              <a:t>⇐υm+n</a:t>
            </a:r>
            <a:r>
              <a:rPr lang="en-US" sz="2400" i="1" dirty="0" smtClean="0">
                <a:latin typeface="Arial" pitchFamily="34" charset="0"/>
                <a:cs typeface="Arial" pitchFamily="34" charset="0"/>
              </a:rPr>
              <a:t> </a:t>
            </a:r>
          </a:p>
          <a:p>
            <a:pPr>
              <a:buNone/>
            </a:pPr>
            <a:r>
              <a:rPr lang="en-US" sz="2400" i="1" dirty="0" smtClean="0">
                <a:latin typeface="Arial" pitchFamily="34" charset="0"/>
                <a:cs typeface="Arial" pitchFamily="34" charset="0"/>
              </a:rPr>
              <a:t>	</a:t>
            </a:r>
            <a:r>
              <a:rPr lang="en-US" sz="2400" dirty="0" smtClean="0">
                <a:latin typeface="Arial" pitchFamily="34" charset="0"/>
                <a:cs typeface="Arial" pitchFamily="34" charset="0"/>
              </a:rPr>
              <a:t>where the head </a:t>
            </a:r>
            <a:r>
              <a:rPr lang="en-US" sz="2400" i="1" dirty="0" smtClean="0">
                <a:latin typeface="Arial" pitchFamily="34" charset="0"/>
                <a:cs typeface="Arial" pitchFamily="34" charset="0"/>
              </a:rPr>
              <a:t>A and each A</a:t>
            </a:r>
            <a:r>
              <a:rPr lang="en-US" sz="2400" i="1" baseline="-25000" dirty="0" smtClean="0">
                <a:latin typeface="Arial" pitchFamily="34" charset="0"/>
                <a:cs typeface="Arial" pitchFamily="34" charset="0"/>
              </a:rPr>
              <a:t>i</a:t>
            </a:r>
            <a:r>
              <a:rPr lang="en-US" sz="2400" i="1" dirty="0" smtClean="0">
                <a:latin typeface="Arial" pitchFamily="34" charset="0"/>
                <a:cs typeface="Arial" pitchFamily="34" charset="0"/>
              </a:rPr>
              <a:t> (1 ≤ </a:t>
            </a:r>
            <a:r>
              <a:rPr lang="en-US" sz="2400" i="1" dirty="0" err="1" smtClean="0">
                <a:latin typeface="Arial" pitchFamily="34" charset="0"/>
                <a:cs typeface="Arial" pitchFamily="34" charset="0"/>
              </a:rPr>
              <a:t>i</a:t>
            </a:r>
            <a:r>
              <a:rPr lang="en-US" sz="2400" i="1" dirty="0" smtClean="0">
                <a:latin typeface="Arial" pitchFamily="34" charset="0"/>
                <a:cs typeface="Arial" pitchFamily="34" charset="0"/>
              </a:rPr>
              <a:t> ≤ m+ n) are atoms, and each </a:t>
            </a:r>
            <a:r>
              <a:rPr lang="en-US" sz="2400" i="1" dirty="0" err="1" smtClean="0">
                <a:latin typeface="Arial" pitchFamily="34" charset="0"/>
                <a:cs typeface="Arial" pitchFamily="34" charset="0"/>
              </a:rPr>
              <a:t>υ</a:t>
            </a:r>
            <a:r>
              <a:rPr lang="en-US" sz="2400" i="1" baseline="-25000" dirty="0" err="1" smtClean="0">
                <a:latin typeface="Arial" pitchFamily="34" charset="0"/>
                <a:cs typeface="Arial" pitchFamily="34" charset="0"/>
              </a:rPr>
              <a:t>i</a:t>
            </a:r>
            <a:r>
              <a:rPr lang="en-US" sz="2400" i="1" dirty="0" smtClean="0">
                <a:latin typeface="Arial" pitchFamily="34" charset="0"/>
                <a:cs typeface="Arial" pitchFamily="34" charset="0"/>
              </a:rPr>
              <a:t> (1 ≤ </a:t>
            </a:r>
            <a:r>
              <a:rPr lang="en-US" sz="2400" i="1" dirty="0" err="1" smtClean="0">
                <a:latin typeface="Arial" pitchFamily="34" charset="0"/>
                <a:cs typeface="Arial" pitchFamily="34" charset="0"/>
              </a:rPr>
              <a:t>i</a:t>
            </a:r>
            <a:r>
              <a:rPr lang="en-US" sz="2400" i="1" dirty="0" smtClean="0">
                <a:latin typeface="Arial" pitchFamily="34" charset="0"/>
                <a:cs typeface="Arial" pitchFamily="34" charset="0"/>
              </a:rPr>
              <a:t> ≤m+ n) is a URI in R.</a:t>
            </a:r>
          </a:p>
          <a:p>
            <a:pPr>
              <a:buNone/>
            </a:pPr>
            <a:r>
              <a:rPr lang="en-US" sz="2400" dirty="0" smtClean="0">
                <a:latin typeface="Arial" pitchFamily="34" charset="0"/>
                <a:cs typeface="Arial" pitchFamily="34" charset="0"/>
              </a:rPr>
              <a:t>	An IBLP is a finite set of identification-based clauses.</a:t>
            </a:r>
          </a:p>
          <a:p>
            <a:pPr>
              <a:buNone/>
            </a:pPr>
            <a:r>
              <a:rPr lang="en-US" sz="2400" dirty="0" smtClean="0">
                <a:latin typeface="Arial" pitchFamily="34" charset="0"/>
                <a:cs typeface="Arial" pitchFamily="34" charset="0"/>
              </a:rPr>
              <a:t>	 where δ is a mapping δ : R −→ {</a:t>
            </a:r>
            <a:r>
              <a:rPr lang="en-US" sz="2400" i="1" dirty="0" smtClean="0">
                <a:latin typeface="Arial" pitchFamily="34" charset="0"/>
                <a:cs typeface="Arial" pitchFamily="34" charset="0"/>
              </a:rPr>
              <a:t>P1, . . . , </a:t>
            </a:r>
            <a:r>
              <a:rPr lang="en-US" sz="2400" i="1" dirty="0" err="1" smtClean="0">
                <a:latin typeface="Arial" pitchFamily="34" charset="0"/>
                <a:cs typeface="Arial" pitchFamily="34" charset="0"/>
              </a:rPr>
              <a:t>Pn</a:t>
            </a:r>
            <a:r>
              <a:rPr lang="en-US" sz="2400" i="1" dirty="0" smtClean="0">
                <a:latin typeface="Arial" pitchFamily="34" charset="0"/>
                <a:cs typeface="Arial" pitchFamily="34" charset="0"/>
              </a:rPr>
              <a:t>}.</a:t>
            </a:r>
          </a:p>
          <a:p>
            <a:pPr>
              <a:buNone/>
            </a:pPr>
            <a:endParaRPr lang="en-US" sz="2400" i="1" dirty="0" smtClean="0">
              <a:latin typeface="Arial" pitchFamily="34" charset="0"/>
              <a:cs typeface="Arial" pitchFamily="34" charset="0"/>
            </a:endParaRPr>
          </a:p>
          <a:p>
            <a:r>
              <a:rPr lang="en-US" sz="2400" i="1" dirty="0" err="1" smtClean="0">
                <a:latin typeface="Arial" pitchFamily="34" charset="0"/>
                <a:cs typeface="Arial" pitchFamily="34" charset="0"/>
              </a:rPr>
              <a:t>Ai⇐υi</a:t>
            </a:r>
            <a:r>
              <a:rPr lang="en-US" sz="2400" i="1" dirty="0" smtClean="0">
                <a:latin typeface="Arial" pitchFamily="34" charset="0"/>
                <a:cs typeface="Arial" pitchFamily="34" charset="0"/>
              </a:rPr>
              <a:t> is true (provable) </a:t>
            </a:r>
            <a:r>
              <a:rPr lang="en-US" sz="2400" i="1" dirty="0" err="1" smtClean="0">
                <a:latin typeface="Arial" pitchFamily="34" charset="0"/>
                <a:cs typeface="Arial" pitchFamily="34" charset="0"/>
              </a:rPr>
              <a:t>iff</a:t>
            </a:r>
            <a:r>
              <a:rPr lang="en-US" sz="2400" i="1" dirty="0" smtClean="0">
                <a:latin typeface="Arial" pitchFamily="34" charset="0"/>
                <a:cs typeface="Arial" pitchFamily="34" charset="0"/>
              </a:rPr>
              <a:t> Ai is true (provable) with respect to </a:t>
            </a:r>
            <a:r>
              <a:rPr lang="en-US" sz="2400" dirty="0" smtClean="0">
                <a:latin typeface="Arial" pitchFamily="34" charset="0"/>
                <a:cs typeface="Arial" pitchFamily="34" charset="0"/>
              </a:rPr>
              <a:t>the IBLP δ(</a:t>
            </a:r>
            <a:r>
              <a:rPr lang="en-US" sz="2400" dirty="0" err="1" smtClean="0">
                <a:latin typeface="Arial" pitchFamily="34" charset="0"/>
                <a:cs typeface="Arial" pitchFamily="34" charset="0"/>
              </a:rPr>
              <a:t>υ</a:t>
            </a:r>
            <a:r>
              <a:rPr lang="en-US" sz="2400" i="1" dirty="0" err="1" smtClean="0">
                <a:latin typeface="Arial" pitchFamily="34" charset="0"/>
                <a:cs typeface="Arial" pitchFamily="34" charset="0"/>
              </a:rPr>
              <a:t>i</a:t>
            </a:r>
            <a:r>
              <a:rPr lang="en-US" sz="2400" i="1" dirty="0" smtClean="0">
                <a:latin typeface="Arial" pitchFamily="34" charset="0"/>
                <a:cs typeface="Arial" pitchFamily="34" charset="0"/>
              </a:rPr>
              <a:t>), and not </a:t>
            </a:r>
            <a:r>
              <a:rPr lang="en-US" sz="2400" i="1" dirty="0" err="1" smtClean="0">
                <a:latin typeface="Arial" pitchFamily="34" charset="0"/>
                <a:cs typeface="Arial" pitchFamily="34" charset="0"/>
              </a:rPr>
              <a:t>Ai⇐υi</a:t>
            </a:r>
            <a:r>
              <a:rPr lang="en-US" sz="2400" i="1" dirty="0" smtClean="0">
                <a:latin typeface="Arial" pitchFamily="34" charset="0"/>
                <a:cs typeface="Arial" pitchFamily="34" charset="0"/>
              </a:rPr>
              <a:t> is true (provable) </a:t>
            </a:r>
            <a:r>
              <a:rPr lang="en-US" sz="2400" i="1" dirty="0" err="1" smtClean="0">
                <a:latin typeface="Arial" pitchFamily="34" charset="0"/>
                <a:cs typeface="Arial" pitchFamily="34" charset="0"/>
              </a:rPr>
              <a:t>iff</a:t>
            </a:r>
            <a:r>
              <a:rPr lang="en-US" sz="2400" i="1" dirty="0" smtClean="0">
                <a:latin typeface="Arial" pitchFamily="34" charset="0"/>
                <a:cs typeface="Arial" pitchFamily="34" charset="0"/>
              </a:rPr>
              <a:t> Ai is not true </a:t>
            </a:r>
            <a:r>
              <a:rPr lang="en-US" sz="2400" dirty="0" smtClean="0">
                <a:latin typeface="Arial" pitchFamily="34" charset="0"/>
                <a:cs typeface="Arial" pitchFamily="34" charset="0"/>
              </a:rPr>
              <a:t>with respect to δ(</a:t>
            </a:r>
            <a:r>
              <a:rPr lang="en-US" sz="2400" dirty="0" err="1" smtClean="0">
                <a:latin typeface="Arial" pitchFamily="34" charset="0"/>
                <a:cs typeface="Arial" pitchFamily="34" charset="0"/>
              </a:rPr>
              <a:t>υ</a:t>
            </a:r>
            <a:r>
              <a:rPr lang="en-US" sz="2400" i="1" dirty="0" err="1" smtClean="0">
                <a:latin typeface="Arial" pitchFamily="34" charset="0"/>
                <a:cs typeface="Arial" pitchFamily="34" charset="0"/>
              </a:rPr>
              <a:t>i</a:t>
            </a:r>
            <a:r>
              <a:rPr lang="en-US" sz="2400" i="1" dirty="0" smtClean="0">
                <a:latin typeface="Arial" pitchFamily="34" charset="0"/>
                <a:cs typeface="Arial" pitchFamily="34" charset="0"/>
              </a:rPr>
              <a:t>).</a:t>
            </a:r>
            <a:endParaRPr lang="en-US" sz="2400"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a:bodyPr>
          <a:lstStyle/>
          <a:p>
            <a:r>
              <a:rPr lang="en-US" sz="2400" u="sng" dirty="0" smtClean="0">
                <a:latin typeface="Arial" pitchFamily="34" charset="0"/>
                <a:cs typeface="Arial" pitchFamily="34" charset="0"/>
              </a:rPr>
              <a:t>Definition </a:t>
            </a:r>
            <a:r>
              <a:rPr lang="en-US" sz="2400" dirty="0" smtClean="0">
                <a:latin typeface="Arial" pitchFamily="34" charset="0"/>
                <a:cs typeface="Arial" pitchFamily="34" charset="0"/>
              </a:rPr>
              <a:t>3: Let R be a finite set of URIs and </a:t>
            </a:r>
            <a:r>
              <a:rPr lang="en-US" sz="2400" i="1" dirty="0" smtClean="0">
                <a:latin typeface="Arial" pitchFamily="34" charset="0"/>
                <a:cs typeface="Arial" pitchFamily="34" charset="0"/>
              </a:rPr>
              <a:t>P1, . . . , </a:t>
            </a:r>
            <a:r>
              <a:rPr lang="en-US" sz="2400" i="1" dirty="0" err="1" smtClean="0">
                <a:latin typeface="Arial" pitchFamily="34" charset="0"/>
                <a:cs typeface="Arial" pitchFamily="34" charset="0"/>
              </a:rPr>
              <a:t>Pn</a:t>
            </a:r>
            <a:r>
              <a:rPr lang="en-US" sz="2400" i="1" dirty="0" smtClean="0">
                <a:latin typeface="Arial" pitchFamily="34" charset="0"/>
                <a:cs typeface="Arial" pitchFamily="34" charset="0"/>
              </a:rPr>
              <a:t> be IBLPs. </a:t>
            </a:r>
            <a:r>
              <a:rPr lang="en-US" sz="2400" i="1" dirty="0" smtClean="0">
                <a:latin typeface="Arial" pitchFamily="34" charset="0"/>
                <a:cs typeface="Arial" pitchFamily="34" charset="0"/>
              </a:rPr>
              <a:t>An </a:t>
            </a:r>
            <a:r>
              <a:rPr lang="en-US" sz="2400" dirty="0" smtClean="0">
                <a:latin typeface="Arial" pitchFamily="34" charset="0"/>
                <a:cs typeface="Arial" pitchFamily="34" charset="0"/>
              </a:rPr>
              <a:t>IBLP configuration is a pair (R, δ) where δ is a mapping δ : R → {</a:t>
            </a:r>
            <a:r>
              <a:rPr lang="en-US" sz="2400" i="1" dirty="0" smtClean="0">
                <a:latin typeface="Arial" pitchFamily="34" charset="0"/>
                <a:cs typeface="Arial" pitchFamily="34" charset="0"/>
              </a:rPr>
              <a:t>P1, . . . , </a:t>
            </a:r>
            <a:r>
              <a:rPr lang="en-US" sz="2400" i="1" dirty="0" err="1" smtClean="0">
                <a:latin typeface="Arial" pitchFamily="34" charset="0"/>
                <a:cs typeface="Arial" pitchFamily="34" charset="0"/>
              </a:rPr>
              <a:t>Pn</a:t>
            </a:r>
            <a:r>
              <a:rPr lang="en-US" sz="2400" i="1" dirty="0" smtClean="0">
                <a:latin typeface="Arial" pitchFamily="34" charset="0"/>
                <a:cs typeface="Arial" pitchFamily="34" charset="0"/>
              </a:rPr>
              <a:t>}.</a:t>
            </a:r>
            <a:endParaRPr lang="en-US" sz="2400" dirty="0" smtClean="0">
              <a:latin typeface="Arial" pitchFamily="34" charset="0"/>
              <a:cs typeface="Arial" pitchFamily="34" charset="0"/>
            </a:endParaRPr>
          </a:p>
          <a:p>
            <a:endParaRPr lang="en-US" sz="2400" dirty="0" smtClean="0"/>
          </a:p>
          <a:p>
            <a:r>
              <a:rPr lang="en-US" sz="2400" u="sng" dirty="0" smtClean="0">
                <a:latin typeface="Arial" pitchFamily="34" charset="0"/>
                <a:cs typeface="Arial" pitchFamily="34" charset="0"/>
              </a:rPr>
              <a:t>Definition 4</a:t>
            </a:r>
            <a:r>
              <a:rPr lang="en-US" sz="2400" dirty="0" smtClean="0">
                <a:latin typeface="Arial" pitchFamily="34" charset="0"/>
                <a:cs typeface="Arial" pitchFamily="34" charset="0"/>
              </a:rPr>
              <a:t>: </a:t>
            </a:r>
          </a:p>
          <a:p>
            <a:pPr>
              <a:buNone/>
            </a:pPr>
            <a:r>
              <a:rPr lang="en-US" sz="2400" dirty="0" smtClean="0">
                <a:latin typeface="Arial" pitchFamily="34" charset="0"/>
                <a:cs typeface="Arial" pitchFamily="34" charset="0"/>
              </a:rPr>
              <a:t>	</a:t>
            </a:r>
            <a:r>
              <a:rPr lang="en-US" sz="2400" dirty="0" smtClean="0">
                <a:latin typeface="Arial" pitchFamily="34" charset="0"/>
                <a:cs typeface="Arial" pitchFamily="34" charset="0"/>
              </a:rPr>
              <a:t>Let </a:t>
            </a:r>
            <a:r>
              <a:rPr lang="en-US" sz="2400" dirty="0" smtClean="0">
                <a:latin typeface="Arial" pitchFamily="34" charset="0"/>
                <a:cs typeface="Arial" pitchFamily="34" charset="0"/>
              </a:rPr>
              <a:t>(R, δ) be an IBLP configuration, and let </a:t>
            </a:r>
            <a:r>
              <a:rPr lang="en-US" sz="2400" dirty="0" err="1" smtClean="0">
                <a:latin typeface="Arial" pitchFamily="34" charset="0"/>
                <a:cs typeface="Arial" pitchFamily="34" charset="0"/>
              </a:rPr>
              <a:t>u</a:t>
            </a:r>
            <a:r>
              <a:rPr lang="en-US" sz="2400" i="1" baseline="-25000" dirty="0" err="1" smtClean="0">
                <a:latin typeface="Arial" pitchFamily="34" charset="0"/>
                <a:cs typeface="Arial" pitchFamily="34" charset="0"/>
              </a:rPr>
              <a:t>i</a:t>
            </a:r>
            <a:r>
              <a:rPr lang="en-US" sz="2400" i="1" dirty="0" smtClean="0">
                <a:latin typeface="Arial" pitchFamily="34" charset="0"/>
                <a:cs typeface="Arial" pitchFamily="34" charset="0"/>
              </a:rPr>
              <a:t> be a URI </a:t>
            </a:r>
            <a:r>
              <a:rPr lang="en-US" sz="2400" dirty="0" smtClean="0">
                <a:latin typeface="Arial" pitchFamily="34" charset="0"/>
                <a:cs typeface="Arial" pitchFamily="34" charset="0"/>
              </a:rPr>
              <a:t>in R. ∆</a:t>
            </a:r>
            <a:r>
              <a:rPr lang="en-US" sz="2400" dirty="0" err="1" smtClean="0">
                <a:latin typeface="Arial" pitchFamily="34" charset="0"/>
                <a:cs typeface="Arial" pitchFamily="34" charset="0"/>
              </a:rPr>
              <a:t>υ</a:t>
            </a:r>
            <a:r>
              <a:rPr lang="en-US" sz="2400" baseline="-25000" dirty="0" err="1" smtClean="0">
                <a:latin typeface="Arial" pitchFamily="34" charset="0"/>
                <a:cs typeface="Arial" pitchFamily="34" charset="0"/>
              </a:rPr>
              <a:t>i</a:t>
            </a:r>
            <a:r>
              <a:rPr lang="en-US" sz="2400" i="1" dirty="0" smtClean="0">
                <a:latin typeface="Arial" pitchFamily="34" charset="0"/>
                <a:cs typeface="Arial" pitchFamily="34" charset="0"/>
              </a:rPr>
              <a:t> denotes the normal logic program obtained by replacing every occurrence </a:t>
            </a:r>
            <a:r>
              <a:rPr lang="en-US" sz="2400" dirty="0" smtClean="0">
                <a:latin typeface="Arial" pitchFamily="34" charset="0"/>
                <a:cs typeface="Arial" pitchFamily="34" charset="0"/>
              </a:rPr>
              <a:t>of an atom of the form </a:t>
            </a:r>
            <a:r>
              <a:rPr lang="en-US" sz="2400" i="1" dirty="0" smtClean="0">
                <a:latin typeface="Arial" pitchFamily="34" charset="0"/>
                <a:cs typeface="Arial" pitchFamily="34" charset="0"/>
              </a:rPr>
              <a:t>p(t1, . . . , </a:t>
            </a:r>
            <a:r>
              <a:rPr lang="en-US" sz="2400" i="1" dirty="0" err="1" smtClean="0">
                <a:latin typeface="Arial" pitchFamily="34" charset="0"/>
                <a:cs typeface="Arial" pitchFamily="34" charset="0"/>
              </a:rPr>
              <a:t>t</a:t>
            </a:r>
            <a:r>
              <a:rPr lang="en-US" sz="2400" i="1" baseline="-25000" dirty="0" err="1" smtClean="0">
                <a:latin typeface="Arial" pitchFamily="34" charset="0"/>
                <a:cs typeface="Arial" pitchFamily="34" charset="0"/>
              </a:rPr>
              <a:t>k</a:t>
            </a:r>
            <a:r>
              <a:rPr lang="en-US" sz="2400" i="1" dirty="0" smtClean="0">
                <a:latin typeface="Arial" pitchFamily="34" charset="0"/>
                <a:cs typeface="Arial" pitchFamily="34" charset="0"/>
              </a:rPr>
              <a:t>) ⇐ υ in the IBLP δ(</a:t>
            </a:r>
            <a:r>
              <a:rPr lang="en-US" sz="2400" dirty="0" err="1" smtClean="0">
                <a:latin typeface="Arial" pitchFamily="34" charset="0"/>
                <a:cs typeface="Arial" pitchFamily="34" charset="0"/>
              </a:rPr>
              <a:t>υ</a:t>
            </a:r>
            <a:r>
              <a:rPr lang="en-US" sz="2400" baseline="-25000" dirty="0" err="1" smtClean="0">
                <a:latin typeface="Arial" pitchFamily="34" charset="0"/>
                <a:cs typeface="Arial" pitchFamily="34" charset="0"/>
              </a:rPr>
              <a:t>i</a:t>
            </a:r>
            <a:r>
              <a:rPr lang="en-US" sz="2400" i="1" dirty="0" smtClean="0">
                <a:latin typeface="Arial" pitchFamily="34" charset="0"/>
                <a:cs typeface="Arial" pitchFamily="34" charset="0"/>
              </a:rPr>
              <a:t>) by the </a:t>
            </a:r>
            <a:r>
              <a:rPr lang="en-US" sz="2400" dirty="0" smtClean="0">
                <a:latin typeface="Arial" pitchFamily="34" charset="0"/>
                <a:cs typeface="Arial" pitchFamily="34" charset="0"/>
              </a:rPr>
              <a:t>atom </a:t>
            </a:r>
            <a:r>
              <a:rPr lang="en-US" sz="2400" i="1" dirty="0" smtClean="0">
                <a:latin typeface="Arial" pitchFamily="34" charset="0"/>
                <a:cs typeface="Arial" pitchFamily="34" charset="0"/>
              </a:rPr>
              <a:t>p:υ(t1, . . . , </a:t>
            </a:r>
            <a:r>
              <a:rPr lang="en-US" sz="2400" i="1" dirty="0" err="1" smtClean="0">
                <a:latin typeface="Arial" pitchFamily="34" charset="0"/>
                <a:cs typeface="Arial" pitchFamily="34" charset="0"/>
              </a:rPr>
              <a:t>t</a:t>
            </a:r>
            <a:r>
              <a:rPr lang="en-US" sz="2400" i="1" baseline="-25000" dirty="0" err="1" smtClean="0">
                <a:latin typeface="Arial" pitchFamily="34" charset="0"/>
                <a:cs typeface="Arial" pitchFamily="34" charset="0"/>
              </a:rPr>
              <a:t>k</a:t>
            </a:r>
            <a:r>
              <a:rPr lang="en-US" sz="2400" i="1" dirty="0" smtClean="0">
                <a:latin typeface="Arial" pitchFamily="34" charset="0"/>
                <a:cs typeface="Arial" pitchFamily="34" charset="0"/>
              </a:rPr>
              <a:t>), and every occurrence of an annotated atom of the form p(t1, . . . , </a:t>
            </a:r>
            <a:r>
              <a:rPr lang="en-US" sz="2400" i="1" dirty="0" err="1" smtClean="0">
                <a:latin typeface="Arial" pitchFamily="34" charset="0"/>
                <a:cs typeface="Arial" pitchFamily="34" charset="0"/>
              </a:rPr>
              <a:t>t</a:t>
            </a:r>
            <a:r>
              <a:rPr lang="en-US" sz="2400" i="1" baseline="-25000" dirty="0" err="1" smtClean="0">
                <a:latin typeface="Arial" pitchFamily="34" charset="0"/>
                <a:cs typeface="Arial" pitchFamily="34" charset="0"/>
              </a:rPr>
              <a:t>k</a:t>
            </a:r>
            <a:r>
              <a:rPr lang="en-US" sz="2400" i="1" dirty="0" smtClean="0">
                <a:latin typeface="Arial" pitchFamily="34" charset="0"/>
                <a:cs typeface="Arial" pitchFamily="34" charset="0"/>
              </a:rPr>
              <a:t>) in the IBLP δ(</a:t>
            </a:r>
            <a:r>
              <a:rPr lang="en-US" sz="2400" dirty="0" err="1" smtClean="0">
                <a:latin typeface="Arial" pitchFamily="34" charset="0"/>
                <a:cs typeface="Arial" pitchFamily="34" charset="0"/>
              </a:rPr>
              <a:t>υ</a:t>
            </a:r>
            <a:r>
              <a:rPr lang="en-US" sz="2400" baseline="-25000" dirty="0" err="1" smtClean="0">
                <a:latin typeface="Arial" pitchFamily="34" charset="0"/>
                <a:cs typeface="Arial" pitchFamily="34" charset="0"/>
              </a:rPr>
              <a:t>i</a:t>
            </a:r>
            <a:r>
              <a:rPr lang="en-US" sz="2400" i="1" dirty="0" smtClean="0">
                <a:latin typeface="Arial" pitchFamily="34" charset="0"/>
                <a:cs typeface="Arial" pitchFamily="34" charset="0"/>
              </a:rPr>
              <a:t>) by the atom p:υi(t1, . . . , </a:t>
            </a:r>
            <a:r>
              <a:rPr lang="en-US" sz="2400" i="1" dirty="0" err="1" smtClean="0">
                <a:latin typeface="Arial" pitchFamily="34" charset="0"/>
                <a:cs typeface="Arial" pitchFamily="34" charset="0"/>
              </a:rPr>
              <a:t>t</a:t>
            </a:r>
            <a:r>
              <a:rPr lang="en-US" sz="2400" i="1" baseline="-25000" dirty="0" err="1" smtClean="0">
                <a:latin typeface="Arial" pitchFamily="34" charset="0"/>
                <a:cs typeface="Arial" pitchFamily="34" charset="0"/>
              </a:rPr>
              <a:t>k</a:t>
            </a:r>
            <a:r>
              <a:rPr lang="en-US" sz="2400" i="1" dirty="0" smtClean="0">
                <a:latin typeface="Arial" pitchFamily="34" charset="0"/>
                <a:cs typeface="Arial" pitchFamily="34" charset="0"/>
              </a:rPr>
              <a:t>). </a:t>
            </a:r>
            <a:r>
              <a:rPr lang="en-US" sz="2400" dirty="0" smtClean="0">
                <a:latin typeface="Arial" pitchFamily="34" charset="0"/>
                <a:cs typeface="Arial" pitchFamily="34" charset="0"/>
              </a:rPr>
              <a:t>Let R = {υ1, . . . , </a:t>
            </a:r>
            <a:r>
              <a:rPr lang="en-US" sz="2400" dirty="0" err="1" smtClean="0">
                <a:latin typeface="Arial" pitchFamily="34" charset="0"/>
                <a:cs typeface="Arial" pitchFamily="34" charset="0"/>
              </a:rPr>
              <a:t>υ</a:t>
            </a:r>
            <a:r>
              <a:rPr lang="en-US" sz="2400" baseline="-25000" dirty="0" err="1" smtClean="0">
                <a:latin typeface="Arial" pitchFamily="34" charset="0"/>
                <a:cs typeface="Arial" pitchFamily="34" charset="0"/>
              </a:rPr>
              <a:t>n</a:t>
            </a:r>
            <a:r>
              <a:rPr lang="en-US" sz="2400" i="1" dirty="0" smtClean="0">
                <a:latin typeface="Arial" pitchFamily="34" charset="0"/>
                <a:cs typeface="Arial" pitchFamily="34" charset="0"/>
              </a:rPr>
              <a:t>}. The reduction of (R, δ), written 1(R, δ), is the normal </a:t>
            </a:r>
            <a:r>
              <a:rPr lang="en-US" sz="2400" dirty="0" smtClean="0">
                <a:latin typeface="Arial" pitchFamily="34" charset="0"/>
                <a:cs typeface="Arial" pitchFamily="34" charset="0"/>
              </a:rPr>
              <a:t>logic program 1</a:t>
            </a:r>
            <a:r>
              <a:rPr lang="el-GR" sz="2400" dirty="0" smtClean="0">
                <a:latin typeface="Arial" pitchFamily="34" charset="0"/>
                <a:cs typeface="Arial" pitchFamily="34" charset="0"/>
              </a:rPr>
              <a:t>υ1 ∪ · · · ∪ 1υ</a:t>
            </a:r>
            <a:r>
              <a:rPr lang="en-US" sz="2400" i="1" dirty="0" smtClean="0">
                <a:latin typeface="Arial" pitchFamily="34" charset="0"/>
                <a:cs typeface="Arial" pitchFamily="34" charset="0"/>
              </a:rPr>
              <a:t>n.</a:t>
            </a:r>
            <a:endParaRPr lang="en-US" sz="2400" dirty="0" smtClean="0">
              <a:latin typeface="Arial" pitchFamily="34" charset="0"/>
              <a:cs typeface="Arial" pitchFamily="34" charset="0"/>
            </a:endParaRPr>
          </a:p>
          <a:p>
            <a:endParaRPr lang="en-US" sz="24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a:bodyPr>
          <a:lstStyle/>
          <a:p>
            <a:r>
              <a:rPr lang="en-US" sz="2400" dirty="0" smtClean="0">
                <a:latin typeface="Arial" pitchFamily="34" charset="0"/>
                <a:cs typeface="Arial" pitchFamily="34" charset="0"/>
              </a:rPr>
              <a:t>Definition 5: Let (R, δ) be an IBLP configuration. M is an identification based (IB) stable model of (R, δ) </a:t>
            </a:r>
            <a:r>
              <a:rPr lang="en-US" sz="2400" dirty="0" err="1" smtClean="0">
                <a:latin typeface="Arial" pitchFamily="34" charset="0"/>
                <a:cs typeface="Arial" pitchFamily="34" charset="0"/>
              </a:rPr>
              <a:t>iff</a:t>
            </a:r>
            <a:r>
              <a:rPr lang="en-US" sz="2400" dirty="0" smtClean="0">
                <a:latin typeface="Arial" pitchFamily="34" charset="0"/>
                <a:cs typeface="Arial" pitchFamily="34" charset="0"/>
              </a:rPr>
              <a:t> M is a stable model of the normal logic program ∆(R, </a:t>
            </a:r>
            <a:r>
              <a:rPr lang="el-GR" sz="2400" dirty="0" smtClean="0">
                <a:latin typeface="Arial" pitchFamily="34" charset="0"/>
                <a:cs typeface="Arial" pitchFamily="34" charset="0"/>
              </a:rPr>
              <a:t>δ).</a:t>
            </a:r>
            <a:endParaRPr lang="en-US" sz="2400" dirty="0" smtClean="0">
              <a:latin typeface="Arial" pitchFamily="34" charset="0"/>
              <a:cs typeface="Arial" pitchFamily="34" charset="0"/>
            </a:endParaRP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Definition 6:  Although a reduction generates a normal logic program from an IBLP by translating all URI-annotated atoms to </a:t>
            </a:r>
            <a:r>
              <a:rPr lang="en-US" sz="2400" dirty="0" err="1" smtClean="0">
                <a:latin typeface="Arial" pitchFamily="34" charset="0"/>
                <a:cs typeface="Arial" pitchFamily="34" charset="0"/>
              </a:rPr>
              <a:t>unannotated</a:t>
            </a:r>
            <a:r>
              <a:rPr lang="en-US" sz="2400" dirty="0" smtClean="0">
                <a:latin typeface="Arial" pitchFamily="34" charset="0"/>
                <a:cs typeface="Arial" pitchFamily="34" charset="0"/>
              </a:rPr>
              <a:t> atoms, the IBLP syntax is not redundant: a </a:t>
            </a:r>
            <a:r>
              <a:rPr lang="en-US" sz="2400" i="1" dirty="0" smtClean="0">
                <a:latin typeface="Arial" pitchFamily="34" charset="0"/>
                <a:cs typeface="Arial" pitchFamily="34" charset="0"/>
              </a:rPr>
              <a:t>p(t1, . . . , </a:t>
            </a:r>
            <a:r>
              <a:rPr lang="en-US" sz="2400" i="1" dirty="0" err="1" smtClean="0">
                <a:latin typeface="Arial" pitchFamily="34" charset="0"/>
                <a:cs typeface="Arial" pitchFamily="34" charset="0"/>
              </a:rPr>
              <a:t>tk</a:t>
            </a:r>
            <a:r>
              <a:rPr lang="en-US" sz="2400" i="1" dirty="0" smtClean="0">
                <a:latin typeface="Arial" pitchFamily="34" charset="0"/>
                <a:cs typeface="Arial" pitchFamily="34" charset="0"/>
              </a:rPr>
              <a:t>)⇐</a:t>
            </a:r>
            <a:r>
              <a:rPr lang="en-US" sz="2400" i="1" dirty="0" err="1" smtClean="0">
                <a:latin typeface="Arial" pitchFamily="34" charset="0"/>
                <a:cs typeface="Arial" pitchFamily="34" charset="0"/>
              </a:rPr>
              <a:t>υi</a:t>
            </a:r>
            <a:r>
              <a:rPr lang="en-US" sz="2400" i="1" dirty="0" smtClean="0">
                <a:latin typeface="Arial" pitchFamily="34" charset="0"/>
                <a:cs typeface="Arial" pitchFamily="34" charset="0"/>
              </a:rPr>
              <a:t> condition in an IBLP has an </a:t>
            </a:r>
            <a:r>
              <a:rPr lang="en-US" sz="2400" dirty="0" smtClean="0">
                <a:latin typeface="Arial" pitchFamily="34" charset="0"/>
                <a:cs typeface="Arial" pitchFamily="34" charset="0"/>
              </a:rPr>
              <a:t>operational meaning as well as a logical meaning.</a:t>
            </a:r>
          </a:p>
          <a:p>
            <a:pPr>
              <a:buNone/>
            </a:pPr>
            <a:endParaRPr lang="el-GR" sz="2400" dirty="0" smtClean="0">
              <a:latin typeface="Arial" pitchFamily="34" charset="0"/>
              <a:cs typeface="Arial" pitchFamily="34" charset="0"/>
            </a:endParaRPr>
          </a:p>
          <a:p>
            <a:endParaRPr lang="en-US" sz="2400" dirty="0" smtClean="0">
              <a:latin typeface="Arial" pitchFamily="34" charset="0"/>
              <a:cs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SBAC MODEL AND POLICIES</a:t>
            </a:r>
            <a:endParaRPr lang="en-US" dirty="0"/>
          </a:p>
        </p:txBody>
      </p:sp>
      <p:sp>
        <p:nvSpPr>
          <p:cNvPr id="3" name="Content Placeholder 2"/>
          <p:cNvSpPr>
            <a:spLocks noGrp="1"/>
          </p:cNvSpPr>
          <p:nvPr>
            <p:ph idx="1"/>
          </p:nvPr>
        </p:nvSpPr>
        <p:spPr/>
        <p:txBody>
          <a:bodyPr>
            <a:normAutofit/>
          </a:bodyPr>
          <a:lstStyle/>
          <a:p>
            <a:r>
              <a:rPr lang="en-US" sz="2400" dirty="0" smtClean="0">
                <a:latin typeface="Arial" pitchFamily="34" charset="0"/>
                <a:cs typeface="Arial" pitchFamily="34" charset="0"/>
              </a:rPr>
              <a:t>SBAC model and SBAC policies</a:t>
            </a:r>
          </a:p>
          <a:p>
            <a:pPr>
              <a:buNone/>
            </a:pPr>
            <a:r>
              <a:rPr lang="en-US" sz="2400" dirty="0" smtClean="0">
                <a:latin typeface="Arial" pitchFamily="34" charset="0"/>
                <a:cs typeface="Arial" pitchFamily="34" charset="0"/>
              </a:rPr>
              <a:t>		- A countable set </a:t>
            </a:r>
            <a:r>
              <a:rPr lang="en-US" sz="2800" b="1" dirty="0" smtClean="0">
                <a:latin typeface="Edwardian Script ITC" pitchFamily="66" charset="0"/>
                <a:ea typeface="Arial Unicode MS" pitchFamily="34" charset="-128"/>
                <a:cs typeface="Arial Unicode MS" pitchFamily="34" charset="-128"/>
              </a:rPr>
              <a:t>O</a:t>
            </a:r>
            <a:r>
              <a:rPr lang="en-US" sz="2400" dirty="0" smtClean="0">
                <a:latin typeface="Arial" pitchFamily="34" charset="0"/>
                <a:cs typeface="Arial" pitchFamily="34" charset="0"/>
              </a:rPr>
              <a:t> of object identifiers.</a:t>
            </a:r>
          </a:p>
          <a:p>
            <a:pPr>
              <a:buNone/>
            </a:pPr>
            <a:r>
              <a:rPr lang="en-US" sz="2400" dirty="0" smtClean="0">
                <a:latin typeface="Arial" pitchFamily="34" charset="0"/>
                <a:cs typeface="Arial" pitchFamily="34" charset="0"/>
              </a:rPr>
              <a:t>		- A countable set</a:t>
            </a:r>
            <a:r>
              <a:rPr lang="en-US" sz="2400" b="1" dirty="0" smtClean="0">
                <a:latin typeface="Edwardian Script ITC" pitchFamily="66" charset="0"/>
                <a:cs typeface="Arial" pitchFamily="34" charset="0"/>
              </a:rPr>
              <a:t> </a:t>
            </a:r>
            <a:r>
              <a:rPr lang="en-US" sz="2800" b="1" dirty="0" smtClean="0">
                <a:latin typeface="Edwardian Script ITC" pitchFamily="66" charset="0"/>
                <a:cs typeface="Arial" pitchFamily="34" charset="0"/>
              </a:rPr>
              <a:t>A </a:t>
            </a:r>
            <a:r>
              <a:rPr lang="en-US" sz="2400" b="1" dirty="0" smtClean="0">
                <a:latin typeface="Edwardian Script ITC" pitchFamily="66" charset="0"/>
                <a:cs typeface="Arial" pitchFamily="34" charset="0"/>
              </a:rPr>
              <a:t> </a:t>
            </a:r>
            <a:r>
              <a:rPr lang="en-US" sz="2400" dirty="0" smtClean="0">
                <a:latin typeface="Arial" pitchFamily="34" charset="0"/>
                <a:cs typeface="Arial" pitchFamily="34" charset="0"/>
              </a:rPr>
              <a:t>of named actions</a:t>
            </a:r>
          </a:p>
          <a:p>
            <a:pPr>
              <a:buNone/>
            </a:pPr>
            <a:r>
              <a:rPr lang="en-US" sz="2400" dirty="0" smtClean="0">
                <a:latin typeface="Arial" pitchFamily="34" charset="0"/>
                <a:cs typeface="Arial" pitchFamily="34" charset="0"/>
              </a:rPr>
              <a:t>		-A countable set  </a:t>
            </a:r>
            <a:r>
              <a:rPr lang="en-US" sz="2800" b="1" dirty="0" smtClean="0">
                <a:latin typeface="Edwardian Script ITC" pitchFamily="66" charset="0"/>
                <a:cs typeface="Arial" pitchFamily="34" charset="0"/>
              </a:rPr>
              <a:t>L</a:t>
            </a:r>
            <a:r>
              <a:rPr lang="en-US" sz="2800" dirty="0" smtClean="0">
                <a:latin typeface="Arial" pitchFamily="34" charset="0"/>
                <a:cs typeface="Arial" pitchFamily="34" charset="0"/>
              </a:rPr>
              <a:t> </a:t>
            </a:r>
            <a:r>
              <a:rPr lang="en-US" sz="2400" dirty="0" smtClean="0">
                <a:latin typeface="Arial" pitchFamily="34" charset="0"/>
                <a:cs typeface="Arial" pitchFamily="34" charset="0"/>
              </a:rPr>
              <a:t>of status level identifiers</a:t>
            </a:r>
          </a:p>
          <a:p>
            <a:pPr>
              <a:buNone/>
            </a:pPr>
            <a:r>
              <a:rPr lang="en-US" sz="2400" dirty="0" smtClean="0">
                <a:latin typeface="Arial" pitchFamily="34" charset="0"/>
                <a:cs typeface="Arial" pitchFamily="34" charset="0"/>
              </a:rPr>
              <a:t>		-A countable set </a:t>
            </a:r>
            <a:r>
              <a:rPr lang="en-US" sz="2800" b="1" dirty="0" smtClean="0">
                <a:latin typeface="Edwardian Script ITC" pitchFamily="66" charset="0"/>
                <a:cs typeface="Arial" pitchFamily="34" charset="0"/>
              </a:rPr>
              <a:t>E</a:t>
            </a:r>
            <a:r>
              <a:rPr lang="en-US" sz="2400" dirty="0" smtClean="0">
                <a:latin typeface="Arial" pitchFamily="34" charset="0"/>
                <a:cs typeface="Arial" pitchFamily="34" charset="0"/>
              </a:rPr>
              <a:t> of event identifiers.</a:t>
            </a:r>
          </a:p>
          <a:p>
            <a:pPr>
              <a:buNone/>
            </a:pPr>
            <a:r>
              <a:rPr lang="en-US" sz="2400" dirty="0" smtClean="0">
                <a:latin typeface="Arial" pitchFamily="34" charset="0"/>
                <a:cs typeface="Arial" pitchFamily="34" charset="0"/>
              </a:rPr>
              <a:t>		- A countable set </a:t>
            </a:r>
            <a:r>
              <a:rPr lang="en-US" sz="2800" b="1" dirty="0" smtClean="0">
                <a:latin typeface="Edwardian Script ITC" pitchFamily="66" charset="0"/>
                <a:cs typeface="Arial" pitchFamily="34" charset="0"/>
              </a:rPr>
              <a:t>U</a:t>
            </a:r>
            <a:r>
              <a:rPr lang="en-US" sz="2400" dirty="0" smtClean="0">
                <a:latin typeface="Arial" pitchFamily="34" charset="0"/>
                <a:cs typeface="Arial" pitchFamily="34" charset="0"/>
              </a:rPr>
              <a:t> of agent identifiers.</a:t>
            </a:r>
          </a:p>
          <a:p>
            <a:pPr>
              <a:buNone/>
            </a:pPr>
            <a:r>
              <a:rPr lang="en-US" sz="2400" dirty="0" smtClean="0">
                <a:latin typeface="Arial" pitchFamily="34" charset="0"/>
                <a:cs typeface="Arial" pitchFamily="34" charset="0"/>
              </a:rPr>
              <a:t>		- A countable set </a:t>
            </a:r>
            <a:r>
              <a:rPr lang="en-US" sz="2800" b="1" dirty="0" smtClean="0">
                <a:latin typeface="Edwardian Script ITC" pitchFamily="66" charset="0"/>
                <a:cs typeface="Arial" pitchFamily="34" charset="0"/>
              </a:rPr>
              <a:t>T</a:t>
            </a:r>
            <a:r>
              <a:rPr lang="en-US" sz="2800" dirty="0" smtClean="0">
                <a:latin typeface="Arial" pitchFamily="34" charset="0"/>
                <a:cs typeface="Arial" pitchFamily="34" charset="0"/>
              </a:rPr>
              <a:t>  </a:t>
            </a:r>
            <a:r>
              <a:rPr lang="en-US" sz="2400" dirty="0" smtClean="0">
                <a:latin typeface="Arial" pitchFamily="34" charset="0"/>
                <a:cs typeface="Arial" pitchFamily="34" charset="0"/>
              </a:rPr>
              <a:t>of time points.</a:t>
            </a:r>
          </a:p>
          <a:p>
            <a:pPr>
              <a:buNone/>
            </a:pPr>
            <a:endParaRPr lang="en-US" sz="2400" dirty="0">
              <a:latin typeface="Arial" pitchFamily="34" charset="0"/>
              <a:cs typeface="Arial"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a:bodyPr>
          <a:lstStyle/>
          <a:p>
            <a:pPr algn="just"/>
            <a:r>
              <a:rPr lang="en-US" sz="2400" dirty="0" smtClean="0">
                <a:latin typeface="Arial" pitchFamily="34" charset="0"/>
                <a:cs typeface="Arial" pitchFamily="34" charset="0"/>
              </a:rPr>
              <a:t>An object is any thing that store information. an IBLP, a database, individual facts within a database. All objects have unique identity that is invariant; some object may have properties.</a:t>
            </a:r>
          </a:p>
          <a:p>
            <a:pPr algn="just"/>
            <a:r>
              <a:rPr lang="en-US" sz="2400" dirty="0" smtClean="0">
                <a:latin typeface="Arial" pitchFamily="34" charset="0"/>
                <a:cs typeface="Arial" pitchFamily="34" charset="0"/>
              </a:rPr>
              <a:t>The set A of named actions includes</a:t>
            </a:r>
          </a:p>
          <a:p>
            <a:pPr algn="just">
              <a:buNone/>
            </a:pPr>
            <a:r>
              <a:rPr lang="en-US" sz="2400" dirty="0" smtClean="0">
                <a:latin typeface="Arial" pitchFamily="34" charset="0"/>
                <a:cs typeface="Arial" pitchFamily="34" charset="0"/>
              </a:rPr>
              <a:t>	- the actions that may perform to change the     status</a:t>
            </a:r>
          </a:p>
          <a:p>
            <a:pPr algn="just">
              <a:buNone/>
            </a:pPr>
            <a:r>
              <a:rPr lang="en-US" sz="2400" dirty="0" smtClean="0">
                <a:latin typeface="Arial" pitchFamily="34" charset="0"/>
                <a:cs typeface="Arial" pitchFamily="34" charset="0"/>
              </a:rPr>
              <a:t>	-the actions the agent can perform as a       consequence of enjoying a particular status.</a:t>
            </a:r>
          </a:p>
          <a:p>
            <a:r>
              <a:rPr lang="en-US" sz="2400" dirty="0" smtClean="0">
                <a:latin typeface="Arial" pitchFamily="34" charset="0"/>
                <a:cs typeface="Arial" pitchFamily="34" charset="0"/>
              </a:rPr>
              <a:t>A status level is a named position of an agent that is relative to other status levels</a:t>
            </a:r>
          </a:p>
          <a:p>
            <a:pPr>
              <a:buNone/>
            </a:pPr>
            <a:r>
              <a:rPr lang="en-US" sz="2400" dirty="0" smtClean="0">
                <a:latin typeface="Arial" pitchFamily="34" charset="0"/>
                <a:cs typeface="Arial" pitchFamily="34" charset="0"/>
              </a:rPr>
              <a:t>	of interest in a specific domain of discourse.</a:t>
            </a:r>
          </a:p>
          <a:p>
            <a:pPr>
              <a:buNone/>
            </a:pPr>
            <a:r>
              <a:rPr lang="en-US" sz="2400" dirty="0" smtClean="0">
                <a:latin typeface="Arial" pitchFamily="34" charset="0"/>
                <a:cs typeface="Arial" pitchFamily="34" charset="0"/>
              </a:rPr>
              <a:t>Example:</a:t>
            </a:r>
          </a:p>
          <a:p>
            <a:r>
              <a:rPr lang="en-US" sz="2400" dirty="0" smtClean="0">
                <a:latin typeface="Arial" pitchFamily="34" charset="0"/>
                <a:cs typeface="Arial" pitchFamily="34" charset="0"/>
              </a:rPr>
              <a:t>1.) Preferred Customer 2.) Ordinary Customer.</a:t>
            </a:r>
          </a:p>
          <a:p>
            <a:endParaRPr lang="en-US" sz="2400" dirty="0" smtClean="0">
              <a:latin typeface="Arial" pitchFamily="34" charset="0"/>
              <a:cs typeface="Arial" pitchFamily="34" charset="0"/>
            </a:endParaRPr>
          </a:p>
          <a:p>
            <a:pPr algn="just">
              <a:buNone/>
            </a:pPr>
            <a:endParaRPr lang="en-US" sz="2400" dirty="0">
              <a:latin typeface="Arial" pitchFamily="34" charset="0"/>
              <a:cs typeface="Arial"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a:bodyPr>
          <a:lstStyle/>
          <a:p>
            <a:r>
              <a:rPr lang="en-US" sz="2400" dirty="0" smtClean="0">
                <a:latin typeface="Arial" pitchFamily="34" charset="0"/>
                <a:cs typeface="Arial" pitchFamily="34" charset="0"/>
              </a:rPr>
              <a:t>Events are happenings at an instance of time. We adapt a one point discrete view of time, with a beginning  and no endpoint.</a:t>
            </a:r>
          </a:p>
          <a:p>
            <a:pPr algn="just"/>
            <a:r>
              <a:rPr lang="en-US" sz="2400" dirty="0" smtClean="0">
                <a:latin typeface="Arial" pitchFamily="34" charset="0"/>
                <a:cs typeface="Arial" pitchFamily="34" charset="0"/>
              </a:rPr>
              <a:t>We assume that the time is bidirectional so that proactive and post active may be made to represent the access policy requirements and so that past, present and future times can be used in our model as a basis to make decisions.</a:t>
            </a:r>
          </a:p>
          <a:p>
            <a:pPr algn="just"/>
            <a:r>
              <a:rPr lang="en-US" sz="2400" dirty="0" smtClean="0">
                <a:latin typeface="Arial" pitchFamily="34" charset="0"/>
                <a:cs typeface="Arial" pitchFamily="34" charset="0"/>
              </a:rPr>
              <a:t>Preauthenticated agents may evaluate queries on information sources protected by SBAC policies expressed using IBLPs.</a:t>
            </a:r>
          </a:p>
          <a:p>
            <a:pPr>
              <a:buNone/>
            </a:pPr>
            <a:endParaRPr lang="en-US" sz="2400" dirty="0" smtClean="0">
              <a:latin typeface="Arial" pitchFamily="34" charset="0"/>
              <a:cs typeface="Arial" pitchFamily="34" charset="0"/>
            </a:endParaRPr>
          </a:p>
          <a:p>
            <a:endParaRPr lang="en-US" sz="2400" dirty="0">
              <a:latin typeface="Arial" pitchFamily="34" charset="0"/>
              <a:cs typeface="Arial"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533400"/>
            <a:ext cx="8229600" cy="5592763"/>
          </a:xfrm>
        </p:spPr>
        <p:txBody>
          <a:bodyPr>
            <a:normAutofit/>
          </a:bodyPr>
          <a:lstStyle/>
          <a:p>
            <a:r>
              <a:rPr lang="en-US" sz="2400" dirty="0" smtClean="0">
                <a:latin typeface="Arial" pitchFamily="34" charset="0"/>
                <a:cs typeface="Arial" pitchFamily="34" charset="0"/>
              </a:rPr>
              <a:t>An authorization is a 4-tuple (u, a, r, </a:t>
            </a:r>
            <a:r>
              <a:rPr lang="en-US" sz="2400" dirty="0" err="1" smtClean="0">
                <a:latin typeface="Arial" pitchFamily="34" charset="0"/>
                <a:cs typeface="Arial" pitchFamily="34" charset="0"/>
              </a:rPr>
              <a:t>i</a:t>
            </a:r>
            <a:r>
              <a:rPr lang="en-US" sz="2400" dirty="0" smtClean="0">
                <a:latin typeface="Arial" pitchFamily="34" charset="0"/>
                <a:cs typeface="Arial" pitchFamily="34" charset="0"/>
              </a:rPr>
              <a:t>) where u ∈ U is an agent identifier, a ∈ A is an access privilege, r ∈ O is the resource u requests to retrieve, and </a:t>
            </a:r>
            <a:r>
              <a:rPr lang="en-US" sz="2400" dirty="0" err="1" smtClean="0">
                <a:latin typeface="Arial" pitchFamily="34" charset="0"/>
                <a:cs typeface="Arial" pitchFamily="34" charset="0"/>
              </a:rPr>
              <a:t>i</a:t>
            </a:r>
            <a:r>
              <a:rPr lang="en-US" sz="2400" dirty="0" smtClean="0">
                <a:latin typeface="Arial" pitchFamily="34" charset="0"/>
                <a:cs typeface="Arial" pitchFamily="34" charset="0"/>
              </a:rPr>
              <a:t> ∈ O is the IBLP from which u requests to retrieve r in </a:t>
            </a:r>
            <a:r>
              <a:rPr lang="en-US" sz="2400" dirty="0" err="1" smtClean="0">
                <a:latin typeface="Arial" pitchFamily="34" charset="0"/>
                <a:cs typeface="Arial" pitchFamily="34" charset="0"/>
              </a:rPr>
              <a:t>i</a:t>
            </a:r>
            <a:r>
              <a:rPr lang="en-US" sz="2400" dirty="0" smtClean="0">
                <a:latin typeface="Arial" pitchFamily="34" charset="0"/>
                <a:cs typeface="Arial" pitchFamily="34" charset="0"/>
              </a:rPr>
              <a:t>.</a:t>
            </a:r>
          </a:p>
          <a:p>
            <a:pPr>
              <a:buNone/>
            </a:pPr>
            <a:endParaRPr lang="en-US" sz="2400" dirty="0" smtClean="0">
              <a:latin typeface="Arial" pitchFamily="34" charset="0"/>
              <a:cs typeface="Arial" pitchFamily="34" charset="0"/>
            </a:endParaRPr>
          </a:p>
          <a:p>
            <a:pPr>
              <a:buNone/>
            </a:pPr>
            <a:r>
              <a:rPr lang="en-US" dirty="0" smtClean="0"/>
              <a:t>	- </a:t>
            </a:r>
            <a:r>
              <a:rPr lang="en-US" sz="2400" dirty="0" smtClean="0">
                <a:latin typeface="Arial" pitchFamily="34" charset="0"/>
                <a:cs typeface="Arial" pitchFamily="34" charset="0"/>
              </a:rPr>
              <a:t>how a history of events, relating to individual agents, is represented as a set of facts.</a:t>
            </a:r>
          </a:p>
          <a:p>
            <a:pPr>
              <a:buNone/>
            </a:pPr>
            <a:endParaRPr lang="en-US" sz="2400" dirty="0" smtClean="0">
              <a:latin typeface="Arial" pitchFamily="34" charset="0"/>
              <a:cs typeface="Arial" pitchFamily="34" charset="0"/>
            </a:endParaRPr>
          </a:p>
          <a:p>
            <a:pPr>
              <a:buNone/>
            </a:pPr>
            <a:r>
              <a:rPr lang="en-US" sz="2400" dirty="0" smtClean="0">
                <a:latin typeface="Arial" pitchFamily="34" charset="0"/>
                <a:cs typeface="Arial" pitchFamily="34" charset="0"/>
              </a:rPr>
              <a:t>	- we use IBLP rules to express the core logical axioms for our SBAC model</a:t>
            </a:r>
          </a:p>
          <a:p>
            <a:pPr>
              <a:buNone/>
            </a:pPr>
            <a:endParaRPr lang="en-US" sz="2400" dirty="0" smtClean="0">
              <a:latin typeface="Arial" pitchFamily="34" charset="0"/>
              <a:cs typeface="Arial" pitchFamily="34" charset="0"/>
            </a:endParaRPr>
          </a:p>
          <a:p>
            <a:pPr>
              <a:buNone/>
            </a:pPr>
            <a:r>
              <a:rPr lang="en-US" sz="2400" dirty="0" smtClean="0">
                <a:latin typeface="Arial" pitchFamily="34" charset="0"/>
                <a:cs typeface="Arial" pitchFamily="34" charset="0"/>
              </a:rPr>
              <a:t>	- we describe the formulation of a set 8 of IBLP rules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Event Description in IBLPs</a:t>
            </a:r>
            <a:endParaRPr lang="en-US" dirty="0"/>
          </a:p>
        </p:txBody>
      </p:sp>
      <p:sp>
        <p:nvSpPr>
          <p:cNvPr id="3" name="Content Placeholder 2"/>
          <p:cNvSpPr>
            <a:spLocks noGrp="1"/>
          </p:cNvSpPr>
          <p:nvPr>
            <p:ph idx="1"/>
          </p:nvPr>
        </p:nvSpPr>
        <p:spPr/>
        <p:txBody>
          <a:bodyPr>
            <a:normAutofit/>
          </a:bodyPr>
          <a:lstStyle/>
          <a:p>
            <a:r>
              <a:rPr lang="en-US" sz="2400" dirty="0" smtClean="0">
                <a:latin typeface="Arial" pitchFamily="34" charset="0"/>
                <a:cs typeface="Arial" pitchFamily="34" charset="0"/>
              </a:rPr>
              <a:t>An agent’s access to the information resources that are maintained by an organization </a:t>
            </a:r>
            <a:r>
              <a:rPr lang="el-GR" sz="2400" dirty="0" smtClean="0">
                <a:latin typeface="Arial" pitchFamily="34" charset="0"/>
                <a:cs typeface="Arial" pitchFamily="34" charset="0"/>
              </a:rPr>
              <a:t>Ω</a:t>
            </a:r>
            <a:r>
              <a:rPr lang="en-US" sz="2400" dirty="0" smtClean="0">
                <a:latin typeface="Arial" pitchFamily="34" charset="0"/>
                <a:cs typeface="Arial" pitchFamily="34" charset="0"/>
              </a:rPr>
              <a:t> will depend, in part, upon the transactions the requester agent engages in with </a:t>
            </a:r>
            <a:r>
              <a:rPr lang="el-GR" sz="2400" dirty="0" smtClean="0">
                <a:latin typeface="Arial" pitchFamily="34" charset="0"/>
                <a:cs typeface="Arial" pitchFamily="34" charset="0"/>
              </a:rPr>
              <a:t>Ω</a:t>
            </a:r>
            <a:r>
              <a:rPr lang="en-US" sz="2400" dirty="0" smtClean="0">
                <a:latin typeface="Arial" pitchFamily="34" charset="0"/>
                <a:cs typeface="Arial" pitchFamily="34" charset="0"/>
              </a:rPr>
              <a:t>. These transactions are expressed via a set of application-specific </a:t>
            </a:r>
            <a:r>
              <a:rPr lang="en-US" sz="2400" i="1" dirty="0" smtClean="0">
                <a:latin typeface="Arial" pitchFamily="34" charset="0"/>
                <a:cs typeface="Arial" pitchFamily="34" charset="0"/>
              </a:rPr>
              <a:t>security event descriptions (SEDs)</a:t>
            </a:r>
          </a:p>
          <a:p>
            <a:pPr>
              <a:buNone/>
            </a:pPr>
            <a:r>
              <a:rPr lang="en-US" sz="2400" i="1" dirty="0" smtClean="0">
                <a:latin typeface="Arial" pitchFamily="34" charset="0"/>
                <a:cs typeface="Arial" pitchFamily="34" charset="0"/>
              </a:rPr>
              <a:t>Definition:</a:t>
            </a:r>
          </a:p>
          <a:p>
            <a:r>
              <a:rPr lang="en-US" sz="2400" dirty="0" smtClean="0">
                <a:latin typeface="Arial" pitchFamily="34" charset="0"/>
                <a:cs typeface="Arial" pitchFamily="34" charset="0"/>
              </a:rPr>
              <a:t>A security event description (SED) is a finite set of ground 2-place facts (atoms) that describe an event, uniquely identified by </a:t>
            </a:r>
            <a:r>
              <a:rPr lang="en-US" sz="2400" i="1" dirty="0" smtClean="0">
                <a:latin typeface="Arial" pitchFamily="34" charset="0"/>
                <a:cs typeface="Arial" pitchFamily="34" charset="0"/>
              </a:rPr>
              <a:t>, </a:t>
            </a:r>
            <a:r>
              <a:rPr lang="en-US" sz="2400" i="1" dirty="0" err="1" smtClean="0">
                <a:latin typeface="Arial" pitchFamily="34" charset="0"/>
                <a:cs typeface="Arial" pitchFamily="34" charset="0"/>
              </a:rPr>
              <a:t>i</a:t>
            </a:r>
            <a:r>
              <a:rPr lang="en-US" sz="2400" i="1" dirty="0" smtClean="0">
                <a:latin typeface="Arial" pitchFamily="34" charset="0"/>
                <a:cs typeface="Arial" pitchFamily="34" charset="0"/>
              </a:rPr>
              <a:t> ∈ N, </a:t>
            </a:r>
            <a:r>
              <a:rPr lang="en-US" sz="2400" dirty="0" smtClean="0">
                <a:latin typeface="Arial" pitchFamily="34" charset="0"/>
                <a:cs typeface="Arial" pitchFamily="34" charset="0"/>
              </a:rPr>
              <a:t>and which includes three necessary facts, and </a:t>
            </a:r>
            <a:r>
              <a:rPr lang="en-US" sz="2400" i="1" dirty="0" smtClean="0">
                <a:latin typeface="Arial" pitchFamily="34" charset="0"/>
                <a:cs typeface="Arial" pitchFamily="34" charset="0"/>
              </a:rPr>
              <a:t>n non-necessary facts (n ≥ 0).</a:t>
            </a:r>
            <a:endParaRPr lang="en-US" sz="2400" dirty="0">
              <a:latin typeface="Arial" pitchFamily="34" charset="0"/>
              <a:cs typeface="Arial"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a:bodyPr>
          <a:lstStyle/>
          <a:p>
            <a:r>
              <a:rPr lang="en-US" sz="2400" dirty="0" smtClean="0">
                <a:latin typeface="Arial" pitchFamily="34" charset="0"/>
                <a:cs typeface="Arial" pitchFamily="34" charset="0"/>
              </a:rPr>
              <a:t>The three types of necessary facts in a SED and their intended meanings are as follows:</a:t>
            </a:r>
          </a:p>
          <a:p>
            <a:pPr>
              <a:buNone/>
            </a:pPr>
            <a:r>
              <a:rPr lang="en-US" sz="2400" i="1" dirty="0" smtClean="0">
                <a:latin typeface="Arial" pitchFamily="34" charset="0"/>
                <a:cs typeface="Arial" pitchFamily="34" charset="0"/>
              </a:rPr>
              <a:t>	 —MOD(</a:t>
            </a:r>
            <a:r>
              <a:rPr lang="el-GR" sz="2400" i="1" dirty="0" smtClean="0">
                <a:latin typeface="Arial" pitchFamily="34" charset="0"/>
                <a:cs typeface="Arial" pitchFamily="34" charset="0"/>
              </a:rPr>
              <a:t>ψ-λ-φ) = </a:t>
            </a:r>
            <a:r>
              <a:rPr lang="en-US" sz="2400" i="1" dirty="0" smtClean="0">
                <a:latin typeface="Arial" pitchFamily="34" charset="0"/>
                <a:cs typeface="Arial" pitchFamily="34" charset="0"/>
              </a:rPr>
              <a:t>happens(</a:t>
            </a:r>
            <a:r>
              <a:rPr lang="en-US" sz="2400" i="1" dirty="0" err="1" smtClean="0">
                <a:latin typeface="Arial" pitchFamily="34" charset="0"/>
                <a:cs typeface="Arial" pitchFamily="34" charset="0"/>
              </a:rPr>
              <a:t>e</a:t>
            </a:r>
            <a:r>
              <a:rPr lang="en-US" sz="2400" i="1" baseline="-25000" dirty="0" err="1" smtClean="0">
                <a:latin typeface="Arial" pitchFamily="34" charset="0"/>
                <a:cs typeface="Arial" pitchFamily="34" charset="0"/>
              </a:rPr>
              <a:t>i</a:t>
            </a:r>
            <a:r>
              <a:rPr lang="en-US" sz="2400" i="1" dirty="0" smtClean="0">
                <a:latin typeface="Arial" pitchFamily="34" charset="0"/>
                <a:cs typeface="Arial" pitchFamily="34" charset="0"/>
              </a:rPr>
              <a:t>, </a:t>
            </a:r>
            <a:r>
              <a:rPr lang="en-US" sz="2400" i="1" dirty="0" err="1" smtClean="0">
                <a:latin typeface="Arial" pitchFamily="34" charset="0"/>
                <a:cs typeface="Arial" pitchFamily="34" charset="0"/>
              </a:rPr>
              <a:t>t</a:t>
            </a:r>
            <a:r>
              <a:rPr lang="en-US" sz="2400" i="1" baseline="-25000" dirty="0" err="1" smtClean="0">
                <a:latin typeface="Arial" pitchFamily="34" charset="0"/>
                <a:cs typeface="Arial" pitchFamily="34" charset="0"/>
              </a:rPr>
              <a:t>i</a:t>
            </a:r>
            <a:r>
              <a:rPr lang="en-US" sz="2400" i="1" dirty="0" smtClean="0">
                <a:latin typeface="Arial" pitchFamily="34" charset="0"/>
                <a:cs typeface="Arial" pitchFamily="34" charset="0"/>
              </a:rPr>
              <a:t>) : the event </a:t>
            </a:r>
            <a:r>
              <a:rPr lang="en-US" sz="2400" i="1" dirty="0" err="1" smtClean="0">
                <a:latin typeface="Arial" pitchFamily="34" charset="0"/>
                <a:cs typeface="Arial" pitchFamily="34" charset="0"/>
              </a:rPr>
              <a:t>e</a:t>
            </a:r>
            <a:r>
              <a:rPr lang="en-US" sz="2400" i="1" baseline="-25000" dirty="0" err="1" smtClean="0">
                <a:latin typeface="Arial" pitchFamily="34" charset="0"/>
                <a:cs typeface="Arial" pitchFamily="34" charset="0"/>
              </a:rPr>
              <a:t>i</a:t>
            </a:r>
            <a:r>
              <a:rPr lang="en-US" sz="2400" i="1" dirty="0" smtClean="0">
                <a:latin typeface="Arial" pitchFamily="34" charset="0"/>
                <a:cs typeface="Arial" pitchFamily="34" charset="0"/>
              </a:rPr>
              <a:t> happens at time </a:t>
            </a:r>
            <a:r>
              <a:rPr lang="en-US" sz="2400" i="1" dirty="0" err="1" smtClean="0">
                <a:latin typeface="Arial" pitchFamily="34" charset="0"/>
                <a:cs typeface="Arial" pitchFamily="34" charset="0"/>
              </a:rPr>
              <a:t>t</a:t>
            </a:r>
            <a:r>
              <a:rPr lang="en-US" sz="2400" i="1" baseline="-25000" dirty="0" err="1" smtClean="0">
                <a:latin typeface="Arial" pitchFamily="34" charset="0"/>
                <a:cs typeface="Arial" pitchFamily="34" charset="0"/>
              </a:rPr>
              <a:t>j</a:t>
            </a:r>
            <a:r>
              <a:rPr lang="en-US" sz="2400" i="1" dirty="0" smtClean="0">
                <a:latin typeface="Arial" pitchFamily="34" charset="0"/>
                <a:cs typeface="Arial" pitchFamily="34" charset="0"/>
              </a:rPr>
              <a:t>.</a:t>
            </a:r>
          </a:p>
          <a:p>
            <a:pPr>
              <a:buNone/>
            </a:pPr>
            <a:r>
              <a:rPr lang="en-US" sz="2400" i="1" dirty="0" smtClean="0">
                <a:latin typeface="Arial" pitchFamily="34" charset="0"/>
                <a:cs typeface="Arial" pitchFamily="34" charset="0"/>
              </a:rPr>
              <a:t>	 —MOD(ψ-λ-φ) = act(</a:t>
            </a:r>
            <a:r>
              <a:rPr lang="en-US" sz="2400" i="1" dirty="0" err="1" smtClean="0">
                <a:latin typeface="Arial" pitchFamily="34" charset="0"/>
                <a:cs typeface="Arial" pitchFamily="34" charset="0"/>
              </a:rPr>
              <a:t>e</a:t>
            </a:r>
            <a:r>
              <a:rPr lang="en-US" sz="2400" i="1" baseline="-25000" dirty="0" err="1" smtClean="0">
                <a:latin typeface="Arial" pitchFamily="34" charset="0"/>
                <a:cs typeface="Arial" pitchFamily="34" charset="0"/>
              </a:rPr>
              <a:t>i</a:t>
            </a:r>
            <a:r>
              <a:rPr lang="en-US" sz="2400" i="1" dirty="0" smtClean="0">
                <a:latin typeface="Arial" pitchFamily="34" charset="0"/>
                <a:cs typeface="Arial" pitchFamily="34" charset="0"/>
              </a:rPr>
              <a:t>, a</a:t>
            </a:r>
            <a:r>
              <a:rPr lang="en-US" sz="2400" i="1" baseline="-25000" dirty="0" smtClean="0">
                <a:latin typeface="Arial" pitchFamily="34" charset="0"/>
                <a:cs typeface="Arial" pitchFamily="34" charset="0"/>
              </a:rPr>
              <a:t>l</a:t>
            </a:r>
            <a:r>
              <a:rPr lang="en-US" sz="2400" i="1" dirty="0" smtClean="0">
                <a:latin typeface="Arial" pitchFamily="34" charset="0"/>
                <a:cs typeface="Arial" pitchFamily="34" charset="0"/>
              </a:rPr>
              <a:t>) : the event </a:t>
            </a:r>
            <a:r>
              <a:rPr lang="en-US" sz="2400" i="1" dirty="0" err="1" smtClean="0">
                <a:latin typeface="Arial" pitchFamily="34" charset="0"/>
                <a:cs typeface="Arial" pitchFamily="34" charset="0"/>
              </a:rPr>
              <a:t>e</a:t>
            </a:r>
            <a:r>
              <a:rPr lang="en-US" sz="2400" i="1" baseline="-25000" dirty="0" err="1" smtClean="0">
                <a:latin typeface="Arial" pitchFamily="34" charset="0"/>
                <a:cs typeface="Arial" pitchFamily="34" charset="0"/>
              </a:rPr>
              <a:t>i</a:t>
            </a:r>
            <a:r>
              <a:rPr lang="en-US" sz="2400" i="1" dirty="0" smtClean="0">
                <a:latin typeface="Arial" pitchFamily="34" charset="0"/>
                <a:cs typeface="Arial" pitchFamily="34" charset="0"/>
              </a:rPr>
              <a:t> involves an action al.</a:t>
            </a:r>
          </a:p>
          <a:p>
            <a:pPr>
              <a:buNone/>
            </a:pPr>
            <a:r>
              <a:rPr lang="en-US" sz="2400" i="1" dirty="0" smtClean="0">
                <a:latin typeface="Arial" pitchFamily="34" charset="0"/>
                <a:cs typeface="Arial" pitchFamily="34" charset="0"/>
              </a:rPr>
              <a:t> 	—MOD(ψ-λ-φ) = agent(</a:t>
            </a:r>
            <a:r>
              <a:rPr lang="en-US" sz="2400" i="1" dirty="0" err="1" smtClean="0">
                <a:latin typeface="Arial" pitchFamily="34" charset="0"/>
                <a:cs typeface="Arial" pitchFamily="34" charset="0"/>
              </a:rPr>
              <a:t>e</a:t>
            </a:r>
            <a:r>
              <a:rPr lang="en-US" sz="2400" i="1" baseline="-25000" dirty="0" err="1" smtClean="0">
                <a:latin typeface="Arial" pitchFamily="34" charset="0"/>
                <a:cs typeface="Arial" pitchFamily="34" charset="0"/>
              </a:rPr>
              <a:t>i</a:t>
            </a:r>
            <a:r>
              <a:rPr lang="en-US" sz="2400" i="1" dirty="0" smtClean="0">
                <a:latin typeface="Arial" pitchFamily="34" charset="0"/>
                <a:cs typeface="Arial" pitchFamily="34" charset="0"/>
              </a:rPr>
              <a:t>, u</a:t>
            </a:r>
            <a:r>
              <a:rPr lang="en-US" sz="2400" i="1" baseline="-25000" dirty="0" smtClean="0">
                <a:latin typeface="Arial" pitchFamily="34" charset="0"/>
                <a:cs typeface="Arial" pitchFamily="34" charset="0"/>
              </a:rPr>
              <a:t>m</a:t>
            </a:r>
            <a:r>
              <a:rPr lang="en-US" sz="2400" i="1" dirty="0" smtClean="0">
                <a:latin typeface="Arial" pitchFamily="34" charset="0"/>
                <a:cs typeface="Arial" pitchFamily="34" charset="0"/>
              </a:rPr>
              <a:t>) : the event </a:t>
            </a:r>
            <a:r>
              <a:rPr lang="en-US" sz="2400" i="1" dirty="0" err="1" smtClean="0">
                <a:latin typeface="Arial" pitchFamily="34" charset="0"/>
                <a:cs typeface="Arial" pitchFamily="34" charset="0"/>
              </a:rPr>
              <a:t>e</a:t>
            </a:r>
            <a:r>
              <a:rPr lang="en-US" sz="2400" i="1" baseline="-25000" dirty="0" err="1" smtClean="0">
                <a:latin typeface="Arial" pitchFamily="34" charset="0"/>
                <a:cs typeface="Arial" pitchFamily="34" charset="0"/>
              </a:rPr>
              <a:t>i</a:t>
            </a:r>
            <a:r>
              <a:rPr lang="en-US" sz="2400" i="1" dirty="0" smtClean="0">
                <a:latin typeface="Arial" pitchFamily="34" charset="0"/>
                <a:cs typeface="Arial" pitchFamily="34" charset="0"/>
              </a:rPr>
              <a:t> involves the agent u</a:t>
            </a:r>
            <a:r>
              <a:rPr lang="en-US" sz="2400" i="1" baseline="-25000" dirty="0" smtClean="0">
                <a:latin typeface="Arial" pitchFamily="34" charset="0"/>
                <a:cs typeface="Arial" pitchFamily="34" charset="0"/>
              </a:rPr>
              <a:t>m</a:t>
            </a:r>
            <a:r>
              <a:rPr lang="en-US" sz="2400" i="1" dirty="0" smtClean="0">
                <a:latin typeface="Arial" pitchFamily="34" charset="0"/>
                <a:cs typeface="Arial" pitchFamily="34" charset="0"/>
              </a:rPr>
              <a:t>.</a:t>
            </a:r>
          </a:p>
          <a:p>
            <a:pPr>
              <a:buNone/>
            </a:pPr>
            <a:endParaRPr lang="en-US" sz="2400" i="1" dirty="0" smtClean="0">
              <a:latin typeface="Arial" pitchFamily="34" charset="0"/>
              <a:cs typeface="Arial" pitchFamily="34" charset="0"/>
            </a:endParaRPr>
          </a:p>
          <a:p>
            <a:pPr>
              <a:buNone/>
            </a:pPr>
            <a:r>
              <a:rPr lang="en-US" sz="2400" dirty="0" smtClean="0">
                <a:latin typeface="Arial" pitchFamily="34" charset="0"/>
                <a:cs typeface="Arial" pitchFamily="34" charset="0"/>
              </a:rPr>
              <a:t>     The </a:t>
            </a:r>
            <a:r>
              <a:rPr lang="en-US" sz="2400" i="1" dirty="0" smtClean="0">
                <a:latin typeface="Arial" pitchFamily="34" charset="0"/>
                <a:cs typeface="Arial" pitchFamily="34" charset="0"/>
              </a:rPr>
              <a:t>happens(</a:t>
            </a:r>
            <a:r>
              <a:rPr lang="en-US" sz="2400" i="1" dirty="0" err="1" smtClean="0">
                <a:latin typeface="Arial" pitchFamily="34" charset="0"/>
                <a:cs typeface="Arial" pitchFamily="34" charset="0"/>
              </a:rPr>
              <a:t>e</a:t>
            </a:r>
            <a:r>
              <a:rPr lang="en-US" sz="2400" i="1" baseline="-25000" dirty="0" err="1" smtClean="0">
                <a:latin typeface="Arial" pitchFamily="34" charset="0"/>
                <a:cs typeface="Arial" pitchFamily="34" charset="0"/>
              </a:rPr>
              <a:t>i</a:t>
            </a:r>
            <a:r>
              <a:rPr lang="en-US" sz="2400" i="1" dirty="0" smtClean="0">
                <a:latin typeface="Arial" pitchFamily="34" charset="0"/>
                <a:cs typeface="Arial" pitchFamily="34" charset="0"/>
              </a:rPr>
              <a:t>, </a:t>
            </a:r>
            <a:r>
              <a:rPr lang="en-US" sz="2400" i="1" dirty="0" err="1" smtClean="0">
                <a:latin typeface="Arial" pitchFamily="34" charset="0"/>
                <a:cs typeface="Arial" pitchFamily="34" charset="0"/>
              </a:rPr>
              <a:t>t</a:t>
            </a:r>
            <a:r>
              <a:rPr lang="en-US" sz="2400" i="1" baseline="-25000" dirty="0" err="1" smtClean="0">
                <a:latin typeface="Arial" pitchFamily="34" charset="0"/>
                <a:cs typeface="Arial" pitchFamily="34" charset="0"/>
              </a:rPr>
              <a:t>i</a:t>
            </a:r>
            <a:r>
              <a:rPr lang="en-US" sz="2400" i="1" dirty="0" smtClean="0">
                <a:latin typeface="Arial" pitchFamily="34" charset="0"/>
                <a:cs typeface="Arial" pitchFamily="34" charset="0"/>
              </a:rPr>
              <a:t>) , act(</a:t>
            </a:r>
            <a:r>
              <a:rPr lang="en-US" sz="2400" i="1" dirty="0" err="1" smtClean="0">
                <a:latin typeface="Arial" pitchFamily="34" charset="0"/>
                <a:cs typeface="Arial" pitchFamily="34" charset="0"/>
              </a:rPr>
              <a:t>e</a:t>
            </a:r>
            <a:r>
              <a:rPr lang="en-US" sz="2400" i="1" baseline="-25000" dirty="0" err="1" smtClean="0">
                <a:latin typeface="Arial" pitchFamily="34" charset="0"/>
                <a:cs typeface="Arial" pitchFamily="34" charset="0"/>
              </a:rPr>
              <a:t>i</a:t>
            </a:r>
            <a:r>
              <a:rPr lang="en-US" sz="2400" i="1" dirty="0" smtClean="0">
                <a:latin typeface="Arial" pitchFamily="34" charset="0"/>
                <a:cs typeface="Arial" pitchFamily="34" charset="0"/>
              </a:rPr>
              <a:t>, a</a:t>
            </a:r>
            <a:r>
              <a:rPr lang="en-US" sz="2400" i="1" baseline="-25000" dirty="0" smtClean="0">
                <a:latin typeface="Arial" pitchFamily="34" charset="0"/>
                <a:cs typeface="Arial" pitchFamily="34" charset="0"/>
              </a:rPr>
              <a:t>l</a:t>
            </a:r>
            <a:r>
              <a:rPr lang="en-US" sz="2400" i="1" dirty="0" smtClean="0">
                <a:latin typeface="Arial" pitchFamily="34" charset="0"/>
                <a:cs typeface="Arial" pitchFamily="34" charset="0"/>
              </a:rPr>
              <a:t>) and agent(</a:t>
            </a:r>
            <a:r>
              <a:rPr lang="en-US" sz="2400" i="1" dirty="0" err="1" smtClean="0">
                <a:latin typeface="Arial" pitchFamily="34" charset="0"/>
                <a:cs typeface="Arial" pitchFamily="34" charset="0"/>
              </a:rPr>
              <a:t>e</a:t>
            </a:r>
            <a:r>
              <a:rPr lang="en-US" sz="2400" i="1" baseline="-25000" dirty="0" err="1" smtClean="0">
                <a:latin typeface="Arial" pitchFamily="34" charset="0"/>
                <a:cs typeface="Arial" pitchFamily="34" charset="0"/>
              </a:rPr>
              <a:t>i</a:t>
            </a:r>
            <a:r>
              <a:rPr lang="en-US" sz="2400" i="1" dirty="0" smtClean="0">
                <a:latin typeface="Arial" pitchFamily="34" charset="0"/>
                <a:cs typeface="Arial" pitchFamily="34" charset="0"/>
              </a:rPr>
              <a:t>, u</a:t>
            </a:r>
            <a:r>
              <a:rPr lang="en-US" sz="2400" i="1" baseline="-25000" dirty="0" smtClean="0">
                <a:latin typeface="Arial" pitchFamily="34" charset="0"/>
                <a:cs typeface="Arial" pitchFamily="34" charset="0"/>
              </a:rPr>
              <a:t>m</a:t>
            </a:r>
            <a:r>
              <a:rPr lang="en-US" sz="2400" i="1" dirty="0" smtClean="0">
                <a:latin typeface="Arial" pitchFamily="34" charset="0"/>
                <a:cs typeface="Arial" pitchFamily="34" charset="0"/>
              </a:rPr>
              <a:t>)  facts in an SED are used </a:t>
            </a:r>
            <a:r>
              <a:rPr lang="en-US" sz="2400" dirty="0" smtClean="0">
                <a:latin typeface="Arial" pitchFamily="34" charset="0"/>
                <a:cs typeface="Arial" pitchFamily="34" charset="0"/>
              </a:rPr>
              <a:t>to represent a happening </a:t>
            </a:r>
            <a:r>
              <a:rPr lang="en-US" sz="2400" i="1" dirty="0" err="1" smtClean="0">
                <a:latin typeface="Arial" pitchFamily="34" charset="0"/>
                <a:cs typeface="Arial" pitchFamily="34" charset="0"/>
              </a:rPr>
              <a:t>e</a:t>
            </a:r>
            <a:r>
              <a:rPr lang="en-US" sz="2400" i="1" baseline="-25000" dirty="0" err="1" smtClean="0">
                <a:latin typeface="Arial" pitchFamily="34" charset="0"/>
                <a:cs typeface="Arial" pitchFamily="34" charset="0"/>
              </a:rPr>
              <a:t>i</a:t>
            </a:r>
            <a:r>
              <a:rPr lang="en-US" sz="2400" i="1" dirty="0" smtClean="0">
                <a:latin typeface="Arial" pitchFamily="34" charset="0"/>
                <a:cs typeface="Arial" pitchFamily="34" charset="0"/>
              </a:rPr>
              <a:t> at a time </a:t>
            </a:r>
            <a:r>
              <a:rPr lang="en-US" sz="2400" i="1" dirty="0" err="1" smtClean="0">
                <a:latin typeface="Arial" pitchFamily="34" charset="0"/>
                <a:cs typeface="Arial" pitchFamily="34" charset="0"/>
              </a:rPr>
              <a:t>t</a:t>
            </a:r>
            <a:r>
              <a:rPr lang="en-US" sz="2400" i="1" baseline="-25000" dirty="0" err="1" smtClean="0">
                <a:latin typeface="Arial" pitchFamily="34" charset="0"/>
                <a:cs typeface="Arial" pitchFamily="34" charset="0"/>
              </a:rPr>
              <a:t>i</a:t>
            </a:r>
            <a:r>
              <a:rPr lang="en-US" sz="2400" i="1" dirty="0" smtClean="0">
                <a:latin typeface="Arial" pitchFamily="34" charset="0"/>
                <a:cs typeface="Arial" pitchFamily="34" charset="0"/>
              </a:rPr>
              <a:t> of act a</a:t>
            </a:r>
            <a:r>
              <a:rPr lang="en-US" sz="2400" i="1" baseline="-25000" dirty="0" smtClean="0">
                <a:latin typeface="Arial" pitchFamily="34" charset="0"/>
                <a:cs typeface="Arial" pitchFamily="34" charset="0"/>
              </a:rPr>
              <a:t>l</a:t>
            </a:r>
            <a:r>
              <a:rPr lang="en-US" sz="2400" i="1" dirty="0" smtClean="0">
                <a:latin typeface="Arial" pitchFamily="34" charset="0"/>
                <a:cs typeface="Arial" pitchFamily="34" charset="0"/>
              </a:rPr>
              <a:t> performed by an agent um</a:t>
            </a:r>
            <a:endParaRPr lang="en-US" sz="2400" dirty="0">
              <a:latin typeface="Arial" pitchFamily="34" charset="0"/>
              <a:cs typeface="Arial"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normAutofit/>
          </a:bodyPr>
          <a:lstStyle/>
          <a:p>
            <a:r>
              <a:rPr lang="en-US" sz="2400" dirty="0" smtClean="0">
                <a:latin typeface="Arial" pitchFamily="34" charset="0"/>
                <a:cs typeface="Arial" pitchFamily="34" charset="0"/>
              </a:rPr>
              <a:t>Consider the following SED:</a:t>
            </a:r>
          </a:p>
          <a:p>
            <a:r>
              <a:rPr lang="pt-BR" sz="2400" dirty="0" smtClean="0">
                <a:latin typeface="Arial" pitchFamily="34" charset="0"/>
                <a:cs typeface="Arial" pitchFamily="34" charset="0"/>
              </a:rPr>
              <a:t>{</a:t>
            </a:r>
            <a:r>
              <a:rPr lang="pt-BR" sz="2400" i="1" dirty="0" smtClean="0">
                <a:latin typeface="Arial" pitchFamily="34" charset="0"/>
                <a:cs typeface="Arial" pitchFamily="34" charset="0"/>
              </a:rPr>
              <a:t>happens(e1, 20060612), agent(e1, bob), act(e1, depositing), object(e1, a1), amount(e1, 1000)}.</a:t>
            </a:r>
          </a:p>
          <a:p>
            <a:endParaRPr lang="pt-BR" sz="2400" i="1" dirty="0" smtClean="0">
              <a:latin typeface="Arial" pitchFamily="34" charset="0"/>
              <a:cs typeface="Arial" pitchFamily="34" charset="0"/>
            </a:endParaRPr>
          </a:p>
          <a:p>
            <a:pPr algn="just"/>
            <a:r>
              <a:rPr lang="en-US" sz="2400" dirty="0" smtClean="0">
                <a:latin typeface="Arial" pitchFamily="34" charset="0"/>
                <a:cs typeface="Arial" pitchFamily="34" charset="0"/>
              </a:rPr>
              <a:t>This SED describes an event </a:t>
            </a:r>
            <a:r>
              <a:rPr lang="en-US" sz="2400" i="1" dirty="0" smtClean="0">
                <a:latin typeface="Arial" pitchFamily="34" charset="0"/>
                <a:cs typeface="Arial" pitchFamily="34" charset="0"/>
              </a:rPr>
              <a:t>e1 that happens on 12th June 2006, and involves </a:t>
            </a:r>
            <a:r>
              <a:rPr lang="en-US" sz="2400" dirty="0" smtClean="0">
                <a:latin typeface="Arial" pitchFamily="34" charset="0"/>
                <a:cs typeface="Arial" pitchFamily="34" charset="0"/>
              </a:rPr>
              <a:t>the agent </a:t>
            </a:r>
            <a:r>
              <a:rPr lang="en-US" sz="2400" i="1" dirty="0" smtClean="0">
                <a:latin typeface="Arial" pitchFamily="34" charset="0"/>
                <a:cs typeface="Arial" pitchFamily="34" charset="0"/>
              </a:rPr>
              <a:t>Bob depositing an amount of 1000 Euros into an object. </a:t>
            </a:r>
            <a:r>
              <a:rPr lang="en-US" sz="2400" dirty="0" smtClean="0">
                <a:latin typeface="Arial" pitchFamily="34" charset="0"/>
                <a:cs typeface="Arial" pitchFamily="34" charset="0"/>
              </a:rPr>
              <a:t>bank account) denoted by </a:t>
            </a:r>
            <a:r>
              <a:rPr lang="en-US" sz="2400" i="1" dirty="0" smtClean="0">
                <a:latin typeface="Arial" pitchFamily="34" charset="0"/>
                <a:cs typeface="Arial" pitchFamily="34" charset="0"/>
              </a:rPr>
              <a:t>a1. The amount(e1, 1000) fact and the object(e1, a1) </a:t>
            </a:r>
            <a:r>
              <a:rPr lang="en-US" sz="2400" dirty="0" smtClean="0">
                <a:latin typeface="Arial" pitchFamily="34" charset="0"/>
                <a:cs typeface="Arial" pitchFamily="34" charset="0"/>
              </a:rPr>
              <a:t>fact are non-necessary facts.</a:t>
            </a:r>
            <a:endParaRPr lang="en-US" sz="2400" dirty="0">
              <a:latin typeface="Arial" pitchFamily="34" charset="0"/>
              <a:cs typeface="Arial"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Logical Axioms in IBLPs</a:t>
            </a:r>
            <a:endParaRPr lang="en-US" dirty="0"/>
          </a:p>
        </p:txBody>
      </p:sp>
      <p:sp>
        <p:nvSpPr>
          <p:cNvPr id="3" name="Content Placeholder 2"/>
          <p:cNvSpPr>
            <a:spLocks noGrp="1"/>
          </p:cNvSpPr>
          <p:nvPr>
            <p:ph idx="1"/>
          </p:nvPr>
        </p:nvSpPr>
        <p:spPr/>
        <p:txBody>
          <a:bodyPr>
            <a:normAutofit/>
          </a:bodyPr>
          <a:lstStyle/>
          <a:p>
            <a:pPr algn="just"/>
            <a:r>
              <a:rPr lang="en-US" sz="2400" dirty="0" smtClean="0">
                <a:latin typeface="Arial" pitchFamily="34" charset="0"/>
                <a:cs typeface="Arial" pitchFamily="34" charset="0"/>
              </a:rPr>
              <a:t>An agent U is currently assigned the status level L if an event E happened at a time Ts, which is earlier than the current time T, and resulted in the initiation of U’s assignment to L, and this assignment has not been ended before T as a consequence of an event E′ happening at a time T′ between Ts and T that causes U’s assignment of the status level L to be terminated.</a:t>
            </a:r>
          </a:p>
          <a:p>
            <a:pPr algn="just"/>
            <a:endParaRPr lang="en-US" sz="2400" dirty="0">
              <a:latin typeface="Arial" pitchFamily="34" charset="0"/>
              <a:cs typeface="Arial"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 Axioms</a:t>
            </a:r>
            <a:endParaRPr lang="en-US" dirty="0"/>
          </a:p>
        </p:txBody>
      </p:sp>
      <p:sp>
        <p:nvSpPr>
          <p:cNvPr id="3" name="Content Placeholder 2"/>
          <p:cNvSpPr>
            <a:spLocks noGrp="1"/>
          </p:cNvSpPr>
          <p:nvPr>
            <p:ph idx="1"/>
          </p:nvPr>
        </p:nvSpPr>
        <p:spPr/>
        <p:txBody>
          <a:bodyPr>
            <a:normAutofit/>
          </a:bodyPr>
          <a:lstStyle/>
          <a:p>
            <a:pPr>
              <a:buNone/>
            </a:pPr>
            <a:r>
              <a:rPr lang="en-US" sz="2400" dirty="0" smtClean="0">
                <a:latin typeface="Arial" pitchFamily="34" charset="0"/>
                <a:cs typeface="Arial" pitchFamily="34" charset="0"/>
              </a:rPr>
              <a:t> 	—A set of rules (AUX) that define the auxiliary predicates that appear in the axioms</a:t>
            </a:r>
          </a:p>
          <a:p>
            <a:pPr>
              <a:buNone/>
            </a:pPr>
            <a:r>
              <a:rPr lang="en-US" sz="2400" dirty="0" smtClean="0">
                <a:latin typeface="Arial" pitchFamily="34" charset="0"/>
                <a:cs typeface="Arial" pitchFamily="34" charset="0"/>
              </a:rPr>
              <a:t>	—A set of rules that specify permission-level assignments (PLA);</a:t>
            </a:r>
          </a:p>
          <a:p>
            <a:pPr>
              <a:buNone/>
            </a:pPr>
            <a:r>
              <a:rPr lang="en-US" sz="2400" dirty="0" smtClean="0">
                <a:latin typeface="Arial" pitchFamily="34" charset="0"/>
                <a:cs typeface="Arial" pitchFamily="34" charset="0"/>
              </a:rPr>
              <a:t>	—A set of rules that define denial-level assignments (DLA);</a:t>
            </a:r>
          </a:p>
          <a:p>
            <a:pPr>
              <a:buNone/>
            </a:pPr>
            <a:r>
              <a:rPr lang="en-US" sz="2400" dirty="0" smtClean="0">
                <a:latin typeface="Arial" pitchFamily="34" charset="0"/>
                <a:cs typeface="Arial" pitchFamily="34" charset="0"/>
              </a:rPr>
              <a:t>	—A set of rules (ACC) that are meta-level policy rules</a:t>
            </a:r>
          </a:p>
          <a:p>
            <a:pPr>
              <a:buNone/>
            </a:pPr>
            <a:r>
              <a:rPr lang="en-US" sz="2400" dirty="0" smtClean="0">
                <a:latin typeface="Arial" pitchFamily="34" charset="0"/>
                <a:cs typeface="Arial" pitchFamily="34" charset="0"/>
              </a:rPr>
              <a:t>  	—A (singleton) set of rules (AUT H) that specifies the authorizations defined by a policy.</a:t>
            </a:r>
          </a:p>
          <a:p>
            <a:pPr>
              <a:buNone/>
            </a:pPr>
            <a:endParaRPr lang="en-US" sz="2400" dirty="0">
              <a:latin typeface="Arial" pitchFamily="34" charset="0"/>
              <a:cs typeface="Arial"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Extended SBAC</a:t>
            </a:r>
            <a:endParaRPr lang="en-US" dirty="0"/>
          </a:p>
        </p:txBody>
      </p:sp>
      <p:sp>
        <p:nvSpPr>
          <p:cNvPr id="3" name="Content Placeholder 2"/>
          <p:cNvSpPr>
            <a:spLocks noGrp="1"/>
          </p:cNvSpPr>
          <p:nvPr>
            <p:ph idx="1"/>
          </p:nvPr>
        </p:nvSpPr>
        <p:spPr/>
        <p:txBody>
          <a:bodyPr>
            <a:normAutofit/>
          </a:bodyPr>
          <a:lstStyle/>
          <a:p>
            <a:pPr algn="just"/>
            <a:r>
              <a:rPr lang="en-US" sz="2400" dirty="0" smtClean="0">
                <a:latin typeface="Arial" pitchFamily="34" charset="0"/>
                <a:cs typeface="Arial" pitchFamily="34" charset="0"/>
              </a:rPr>
              <a:t>In extended SBAC, we consider promissory actions and hypothetical actions.</a:t>
            </a:r>
          </a:p>
          <a:p>
            <a:pPr algn="just"/>
            <a:r>
              <a:rPr lang="en-US" sz="2400" dirty="0" smtClean="0">
                <a:latin typeface="Arial" pitchFamily="34" charset="0"/>
                <a:cs typeface="Arial" pitchFamily="34" charset="0"/>
              </a:rPr>
              <a:t>A promissory action is a promise by an agent to perform an action at some future time, that is, an agent may promise to join a bank’s loyalty scheme by a set date. These are useful in assigning temporary assignment of status.</a:t>
            </a:r>
          </a:p>
          <a:p>
            <a:pPr lvl="1" algn="just"/>
            <a:r>
              <a:rPr lang="en-US" sz="2400" dirty="0" smtClean="0">
                <a:latin typeface="Arial" pitchFamily="34" charset="0"/>
                <a:cs typeface="Arial" pitchFamily="34" charset="0"/>
              </a:rPr>
              <a:t>Negative Promissory Actions</a:t>
            </a:r>
          </a:p>
          <a:p>
            <a:pPr lvl="1" algn="just"/>
            <a:r>
              <a:rPr lang="en-US" sz="2400" dirty="0" smtClean="0">
                <a:latin typeface="Arial" pitchFamily="34" charset="0"/>
                <a:cs typeface="Arial" pitchFamily="34" charset="0"/>
              </a:rPr>
              <a:t>Positive Promissory Actions</a:t>
            </a:r>
            <a:endParaRPr lang="en-US" sz="2400" dirty="0">
              <a:latin typeface="Arial" pitchFamily="34" charset="0"/>
              <a:cs typeface="Arial"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lnSpcReduction="10000"/>
          </a:bodyPr>
          <a:lstStyle/>
          <a:p>
            <a:r>
              <a:rPr lang="en-US" sz="2400" dirty="0" smtClean="0">
                <a:latin typeface="Arial" pitchFamily="34" charset="0"/>
                <a:cs typeface="Arial" pitchFamily="34" charset="0"/>
              </a:rPr>
              <a:t>Positive Promissory Actions</a:t>
            </a:r>
            <a:r>
              <a:rPr lang="en-US" sz="2000" dirty="0" smtClean="0">
                <a:latin typeface="Arial" pitchFamily="34" charset="0"/>
                <a:cs typeface="Arial" pitchFamily="34" charset="0"/>
              </a:rPr>
              <a:t>:</a:t>
            </a:r>
            <a:r>
              <a:rPr lang="en-US" sz="2400" dirty="0" smtClean="0">
                <a:latin typeface="Arial" pitchFamily="34" charset="0"/>
                <a:cs typeface="Arial" pitchFamily="34" charset="0"/>
              </a:rPr>
              <a:t> A positive promissory action is an action of promising that an agent </a:t>
            </a:r>
            <a:r>
              <a:rPr lang="en-US" sz="2400" i="1" dirty="0" smtClean="0">
                <a:latin typeface="Arial" pitchFamily="34" charset="0"/>
                <a:cs typeface="Arial" pitchFamily="34" charset="0"/>
              </a:rPr>
              <a:t>U makes at time T1 that by some future time point T2 an action A will be </a:t>
            </a:r>
            <a:r>
              <a:rPr lang="en-US" sz="2400" dirty="0" smtClean="0">
                <a:latin typeface="Arial" pitchFamily="34" charset="0"/>
                <a:cs typeface="Arial" pitchFamily="34" charset="0"/>
              </a:rPr>
              <a:t>performed by </a:t>
            </a:r>
            <a:r>
              <a:rPr lang="en-US" sz="2400" i="1" dirty="0" smtClean="0">
                <a:latin typeface="Arial" pitchFamily="34" charset="0"/>
                <a:cs typeface="Arial" pitchFamily="34" charset="0"/>
              </a:rPr>
              <a:t>U.</a:t>
            </a:r>
          </a:p>
          <a:p>
            <a:pPr>
              <a:buNone/>
            </a:pPr>
            <a:endParaRPr lang="en-US" sz="2400" i="1" dirty="0" smtClean="0">
              <a:latin typeface="Arial" pitchFamily="34" charset="0"/>
              <a:cs typeface="Arial" pitchFamily="34" charset="0"/>
            </a:endParaRPr>
          </a:p>
          <a:p>
            <a:pPr>
              <a:buNone/>
            </a:pPr>
            <a:r>
              <a:rPr lang="en-US" sz="2600" dirty="0" smtClean="0">
                <a:latin typeface="Arial" pitchFamily="34" charset="0"/>
                <a:cs typeface="Arial" pitchFamily="34" charset="0"/>
              </a:rPr>
              <a:t>The following variant of the axiom may be used to assign an agent </a:t>
            </a:r>
            <a:r>
              <a:rPr lang="en-US" sz="2600" i="1" dirty="0" smtClean="0">
                <a:latin typeface="Arial" pitchFamily="34" charset="0"/>
                <a:cs typeface="Arial" pitchFamily="34" charset="0"/>
              </a:rPr>
              <a:t>U to a status level L1 on the basis of U’s (positive) promissory action:</a:t>
            </a:r>
          </a:p>
          <a:p>
            <a:pPr lvl="1"/>
            <a:r>
              <a:rPr lang="en-US" sz="2200" i="1" dirty="0" err="1" smtClean="0">
                <a:latin typeface="Arial" pitchFamily="34" charset="0"/>
                <a:cs typeface="Arial" pitchFamily="34" charset="0"/>
              </a:rPr>
              <a:t>sla</a:t>
            </a:r>
            <a:r>
              <a:rPr lang="en-US" sz="2200" i="1" dirty="0" smtClean="0">
                <a:latin typeface="Arial" pitchFamily="34" charset="0"/>
                <a:cs typeface="Arial" pitchFamily="34" charset="0"/>
              </a:rPr>
              <a:t>(U, L1) ← current time(T),</a:t>
            </a:r>
          </a:p>
          <a:p>
            <a:pPr lvl="1"/>
            <a:r>
              <a:rPr lang="en-US" sz="2200" i="1" dirty="0" smtClean="0">
                <a:latin typeface="Arial" pitchFamily="34" charset="0"/>
                <a:cs typeface="Arial" pitchFamily="34" charset="0"/>
              </a:rPr>
              <a:t>happens(E1, T1), agent(E1,U),</a:t>
            </a:r>
          </a:p>
          <a:p>
            <a:pPr lvl="1"/>
            <a:r>
              <a:rPr lang="fr-FR" sz="2200" i="1" dirty="0" smtClean="0">
                <a:latin typeface="Arial" pitchFamily="34" charset="0"/>
                <a:cs typeface="Arial" pitchFamily="34" charset="0"/>
              </a:rPr>
              <a:t>pp </a:t>
            </a:r>
            <a:r>
              <a:rPr lang="fr-FR" sz="2200" i="1" dirty="0" err="1" smtClean="0">
                <a:latin typeface="Arial" pitchFamily="34" charset="0"/>
                <a:cs typeface="Arial" pitchFamily="34" charset="0"/>
              </a:rPr>
              <a:t>act</a:t>
            </a:r>
            <a:r>
              <a:rPr lang="fr-FR" sz="2200" i="1" dirty="0" smtClean="0">
                <a:latin typeface="Arial" pitchFamily="34" charset="0"/>
                <a:cs typeface="Arial" pitchFamily="34" charset="0"/>
              </a:rPr>
              <a:t>(E1, A), T1 ≤ T,</a:t>
            </a:r>
          </a:p>
          <a:p>
            <a:pPr lvl="1"/>
            <a:r>
              <a:rPr lang="en-US" sz="2200" i="1" dirty="0" err="1" smtClean="0">
                <a:latin typeface="Arial" pitchFamily="34" charset="0"/>
                <a:cs typeface="Arial" pitchFamily="34" charset="0"/>
              </a:rPr>
              <a:t>sla</a:t>
            </a:r>
            <a:r>
              <a:rPr lang="en-US" sz="2200" i="1" dirty="0" smtClean="0">
                <a:latin typeface="Arial" pitchFamily="34" charset="0"/>
                <a:cs typeface="Arial" pitchFamily="34" charset="0"/>
              </a:rPr>
              <a:t> init(E1,U, A, L1, T1),</a:t>
            </a:r>
          </a:p>
          <a:p>
            <a:pPr lvl="1"/>
            <a:r>
              <a:rPr lang="en-US" sz="2200" i="1" dirty="0" smtClean="0">
                <a:latin typeface="Arial" pitchFamily="34" charset="0"/>
                <a:cs typeface="Arial" pitchFamily="34" charset="0"/>
              </a:rPr>
              <a:t>not ended </a:t>
            </a:r>
            <a:r>
              <a:rPr lang="en-US" sz="2200" i="1" dirty="0" err="1" smtClean="0">
                <a:latin typeface="Arial" pitchFamily="34" charset="0"/>
                <a:cs typeface="Arial" pitchFamily="34" charset="0"/>
              </a:rPr>
              <a:t>sla</a:t>
            </a:r>
            <a:r>
              <a:rPr lang="en-US" sz="2200" i="1" dirty="0" smtClean="0">
                <a:latin typeface="Arial" pitchFamily="34" charset="0"/>
                <a:cs typeface="Arial" pitchFamily="34" charset="0"/>
              </a:rPr>
              <a:t>(U, L1, T1, T),</a:t>
            </a:r>
          </a:p>
          <a:p>
            <a:pPr lvl="1"/>
            <a:r>
              <a:rPr lang="en-US" sz="2200" i="1" dirty="0" smtClean="0">
                <a:latin typeface="Arial" pitchFamily="34" charset="0"/>
                <a:cs typeface="Arial" pitchFamily="34" charset="0"/>
              </a:rPr>
              <a:t>not expired </a:t>
            </a:r>
            <a:r>
              <a:rPr lang="en-US" sz="2200" i="1" dirty="0" err="1" smtClean="0">
                <a:latin typeface="Arial" pitchFamily="34" charset="0"/>
                <a:cs typeface="Arial" pitchFamily="34" charset="0"/>
              </a:rPr>
              <a:t>sla</a:t>
            </a:r>
            <a:r>
              <a:rPr lang="en-US" sz="2200" i="1" dirty="0" smtClean="0">
                <a:latin typeface="Arial" pitchFamily="34" charset="0"/>
                <a:cs typeface="Arial" pitchFamily="34" charset="0"/>
              </a:rPr>
              <a:t>(E1, T).</a:t>
            </a:r>
          </a:p>
          <a:p>
            <a:endParaRPr lang="en-US" sz="2400" dirty="0" smtClean="0">
              <a:latin typeface="Arial" pitchFamily="34" charset="0"/>
              <a:cs typeface="Arial" pitchFamily="34" charset="0"/>
            </a:endParaRPr>
          </a:p>
          <a:p>
            <a:pPr>
              <a:buNone/>
            </a:pP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059363"/>
          </a:xfrm>
        </p:spPr>
        <p:txBody>
          <a:bodyPr/>
          <a:lstStyle/>
          <a:p>
            <a:r>
              <a:rPr lang="en-US" sz="2400" dirty="0" smtClean="0">
                <a:latin typeface="Arial" pitchFamily="34" charset="0"/>
                <a:cs typeface="Arial" pitchFamily="34" charset="0"/>
              </a:rPr>
              <a:t>Negative Promissory Actions: A negative promissory action is an action of promising that an agent </a:t>
            </a:r>
            <a:r>
              <a:rPr lang="en-US" sz="2400" i="1" dirty="0" smtClean="0">
                <a:latin typeface="Arial" pitchFamily="34" charset="0"/>
                <a:cs typeface="Arial" pitchFamily="34" charset="0"/>
              </a:rPr>
              <a:t>U makes at time T1 that until some future time point T2 an action A will not be performed by U.</a:t>
            </a:r>
          </a:p>
          <a:p>
            <a:pPr>
              <a:buNone/>
            </a:pPr>
            <a:endParaRPr lang="en-US" sz="2400" i="1" dirty="0" smtClean="0">
              <a:latin typeface="Arial" pitchFamily="34" charset="0"/>
              <a:cs typeface="Arial" pitchFamily="34" charset="0"/>
            </a:endParaRPr>
          </a:p>
          <a:p>
            <a:pPr lvl="1"/>
            <a:r>
              <a:rPr lang="en-US" sz="2400" dirty="0" err="1" smtClean="0">
                <a:latin typeface="Arial" pitchFamily="34" charset="0"/>
                <a:cs typeface="Arial" pitchFamily="34" charset="0"/>
              </a:rPr>
              <a:t>sla</a:t>
            </a:r>
            <a:r>
              <a:rPr lang="en-US" sz="2400" dirty="0" smtClean="0">
                <a:latin typeface="Arial" pitchFamily="34" charset="0"/>
                <a:cs typeface="Arial" pitchFamily="34" charset="0"/>
              </a:rPr>
              <a:t>(U, L1) ← current time(T),</a:t>
            </a:r>
          </a:p>
          <a:p>
            <a:pPr lvl="1"/>
            <a:r>
              <a:rPr lang="en-US" sz="2400" dirty="0" smtClean="0">
                <a:latin typeface="Arial" pitchFamily="34" charset="0"/>
                <a:cs typeface="Arial" pitchFamily="34" charset="0"/>
              </a:rPr>
              <a:t>happens(E1, T1), agent(E1,U),</a:t>
            </a:r>
          </a:p>
          <a:p>
            <a:pPr lvl="1"/>
            <a:r>
              <a:rPr lang="pt-BR" sz="2400" dirty="0" smtClean="0">
                <a:latin typeface="Arial" pitchFamily="34" charset="0"/>
                <a:cs typeface="Arial" pitchFamily="34" charset="0"/>
              </a:rPr>
              <a:t>h act(E1, A), T1 ≤ T,</a:t>
            </a:r>
          </a:p>
          <a:p>
            <a:pPr lvl="1"/>
            <a:r>
              <a:rPr lang="en-US" sz="2400" dirty="0" err="1" smtClean="0">
                <a:latin typeface="Arial" pitchFamily="34" charset="0"/>
                <a:cs typeface="Arial" pitchFamily="34" charset="0"/>
              </a:rPr>
              <a:t>sla</a:t>
            </a:r>
            <a:r>
              <a:rPr lang="en-US" sz="2400" dirty="0" smtClean="0">
                <a:latin typeface="Arial" pitchFamily="34" charset="0"/>
                <a:cs typeface="Arial" pitchFamily="34" charset="0"/>
              </a:rPr>
              <a:t> init(E1,U, A, L1, T1),</a:t>
            </a:r>
          </a:p>
          <a:p>
            <a:pPr lvl="1"/>
            <a:r>
              <a:rPr lang="en-US" sz="2400" dirty="0" smtClean="0">
                <a:latin typeface="Arial" pitchFamily="34" charset="0"/>
                <a:cs typeface="Arial" pitchFamily="34" charset="0"/>
              </a:rPr>
              <a:t>not ended </a:t>
            </a:r>
            <a:r>
              <a:rPr lang="en-US" sz="2400" dirty="0" err="1" smtClean="0">
                <a:latin typeface="Arial" pitchFamily="34" charset="0"/>
                <a:cs typeface="Arial" pitchFamily="34" charset="0"/>
              </a:rPr>
              <a:t>sla</a:t>
            </a:r>
            <a:r>
              <a:rPr lang="en-US" sz="2400" dirty="0" smtClean="0">
                <a:latin typeface="Arial" pitchFamily="34" charset="0"/>
                <a:cs typeface="Arial" pitchFamily="34" charset="0"/>
              </a:rPr>
              <a:t>(U, L1, T1, T).</a:t>
            </a:r>
            <a:endParaRPr lang="en-US" sz="2400" dirty="0">
              <a:latin typeface="Arial" pitchFamily="34" charset="0"/>
              <a:cs typeface="Arial"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cs typeface="Arial" pitchFamily="34" charset="0"/>
              </a:rPr>
              <a:t>Practical Considerations</a:t>
            </a:r>
            <a:endParaRPr lang="en-US"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r>
              <a:rPr lang="en-US" sz="2400" dirty="0" smtClean="0">
                <a:latin typeface="Arial" pitchFamily="34" charset="0"/>
                <a:cs typeface="Arial" pitchFamily="34" charset="0"/>
              </a:rPr>
              <a:t>On general complexity issues, we note that the key decision problem of interest in the context of SBAC policies is the problem of deciding whether a particular instance of authorized is true in the IB-stable model for an IBLP configuration.</a:t>
            </a:r>
          </a:p>
          <a:p>
            <a:r>
              <a:rPr lang="en-US" sz="2400" dirty="0" smtClean="0">
                <a:latin typeface="Arial" pitchFamily="34" charset="0"/>
                <a:cs typeface="Arial" pitchFamily="34" charset="0"/>
              </a:rPr>
              <a:t>Four test for practical implementation</a:t>
            </a:r>
          </a:p>
          <a:p>
            <a:pPr lvl="1"/>
            <a:r>
              <a:rPr lang="en-US" sz="2000" dirty="0" smtClean="0">
                <a:latin typeface="Arial" pitchFamily="34" charset="0"/>
                <a:cs typeface="Arial" pitchFamily="34" charset="0"/>
              </a:rPr>
              <a:t>Test 1. Query evaluation on a database db stored on a single machine without an SBAC policy used to protect db.</a:t>
            </a:r>
          </a:p>
          <a:p>
            <a:pPr lvl="1"/>
            <a:r>
              <a:rPr lang="en-US" sz="2000" dirty="0" smtClean="0">
                <a:latin typeface="Arial" pitchFamily="34" charset="0"/>
                <a:cs typeface="Arial" pitchFamily="34" charset="0"/>
              </a:rPr>
              <a:t>Test 2. Query evaluation on a database db protected by an implementation of an SBAC policy and stored on the same machine as db</a:t>
            </a:r>
            <a:r>
              <a:rPr lang="en-US" sz="2000" i="1" dirty="0" smtClean="0">
                <a:latin typeface="Arial" pitchFamily="34" charset="0"/>
                <a:cs typeface="Arial" pitchFamily="34" charset="0"/>
              </a:rPr>
              <a:t>.</a:t>
            </a:r>
            <a:endParaRPr lang="en-US" sz="2000" dirty="0">
              <a:latin typeface="Arial" pitchFamily="34" charset="0"/>
              <a:cs typeface="Arial"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a:bodyPr>
          <a:lstStyle/>
          <a:p>
            <a:pPr lvl="1"/>
            <a:r>
              <a:rPr lang="en-US" sz="2000" dirty="0" smtClean="0">
                <a:latin typeface="Arial" pitchFamily="34" charset="0"/>
                <a:cs typeface="Arial" pitchFamily="34" charset="0"/>
              </a:rPr>
              <a:t>Test 3. Status level computations using an SBAC policy that accesses information from multiple distributed sites.</a:t>
            </a:r>
          </a:p>
          <a:p>
            <a:pPr lvl="1"/>
            <a:r>
              <a:rPr lang="en-US" sz="2000" dirty="0" smtClean="0">
                <a:latin typeface="Arial" pitchFamily="34" charset="0"/>
                <a:cs typeface="Arial" pitchFamily="34" charset="0"/>
              </a:rPr>
              <a:t>Test 4. Remote access to a file of facts.</a:t>
            </a:r>
          </a:p>
          <a:p>
            <a:pPr lvl="1">
              <a:buNone/>
            </a:pPr>
            <a:endParaRPr lang="en-US" sz="2000" dirty="0" smtClean="0">
              <a:latin typeface="Arial" pitchFamily="34" charset="0"/>
              <a:cs typeface="Arial" pitchFamily="34" charset="0"/>
            </a:endParaRPr>
          </a:p>
          <a:p>
            <a:pPr>
              <a:buNone/>
            </a:pPr>
            <a:r>
              <a:rPr lang="en-US" sz="2400" dirty="0" smtClean="0">
                <a:latin typeface="Arial" pitchFamily="34" charset="0"/>
                <a:cs typeface="Arial" pitchFamily="34" charset="0"/>
              </a:rPr>
              <a:t>    Two key observations emerge from our analysis of the results generated from the testing:</a:t>
            </a:r>
          </a:p>
          <a:p>
            <a:pPr lvl="1">
              <a:buNone/>
            </a:pPr>
            <a:r>
              <a:rPr lang="en-US" sz="2000" dirty="0" smtClean="0">
                <a:latin typeface="Arial" pitchFamily="34" charset="0"/>
                <a:cs typeface="Arial" pitchFamily="34" charset="0"/>
              </a:rPr>
              <a:t>   - Using SBAC policies to protect information sources imposes negligible extra overheads.</a:t>
            </a:r>
          </a:p>
          <a:p>
            <a:pPr lvl="1">
              <a:buNone/>
            </a:pPr>
            <a:r>
              <a:rPr lang="en-US" sz="2000" dirty="0" smtClean="0">
                <a:latin typeface="Arial" pitchFamily="34" charset="0"/>
                <a:cs typeface="Arial" pitchFamily="34" charset="0"/>
              </a:rPr>
              <a:t>   - Although communication costs dominate CPU costs dominate CPU costs, the evaluation of realistic distributed computations can be performed with adequate efficiency for realistic SBAC policies.</a:t>
            </a:r>
          </a:p>
          <a:p>
            <a:pPr lvl="1">
              <a:buNone/>
            </a:pPr>
            <a:endParaRPr lang="en-US" sz="2000" dirty="0" smtClean="0">
              <a:latin typeface="Arial" pitchFamily="34" charset="0"/>
              <a:cs typeface="Arial"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SBAC Vs RBAC</a:t>
            </a:r>
            <a:endParaRPr lang="en-US" dirty="0"/>
          </a:p>
        </p:txBody>
      </p:sp>
      <p:sp>
        <p:nvSpPr>
          <p:cNvPr id="3" name="Content Placeholder 2"/>
          <p:cNvSpPr>
            <a:spLocks noGrp="1"/>
          </p:cNvSpPr>
          <p:nvPr>
            <p:ph idx="1"/>
          </p:nvPr>
        </p:nvSpPr>
        <p:spPr/>
        <p:txBody>
          <a:bodyPr>
            <a:normAutofit/>
          </a:bodyPr>
          <a:lstStyle/>
          <a:p>
            <a:r>
              <a:rPr lang="en-US" sz="2400" dirty="0" smtClean="0">
                <a:latin typeface="Arial" pitchFamily="34" charset="0"/>
                <a:cs typeface="Arial" pitchFamily="34" charset="0"/>
              </a:rPr>
              <a:t>SBAC Model generalizes some RBAC Models.</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In RBAC, agents are assigned to one specific type of ascribed status( </a:t>
            </a:r>
            <a:r>
              <a:rPr lang="en-US" sz="2400" dirty="0" smtClean="0">
                <a:latin typeface="Arial" pitchFamily="34" charset="0"/>
                <a:cs typeface="Arial" pitchFamily="34" charset="0"/>
              </a:rPr>
              <a:t>i.e. </a:t>
            </a:r>
            <a:r>
              <a:rPr lang="en-US" sz="2400" dirty="0" smtClean="0">
                <a:latin typeface="Arial" pitchFamily="34" charset="0"/>
                <a:cs typeface="Arial" pitchFamily="34" charset="0"/>
              </a:rPr>
              <a:t>role); once the role assignment is made to the agent this persists as long as the security administrator.</a:t>
            </a: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SBAC allows any number of deliberate actions to be performed by the agent to be performed by requester agent.</a:t>
            </a:r>
            <a:endParaRPr lang="en-US" sz="2400" dirty="0">
              <a:latin typeface="Arial" pitchFamily="34" charset="0"/>
              <a:cs typeface="Arial"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normAutofit/>
          </a:bodyPr>
          <a:lstStyle/>
          <a:p>
            <a:r>
              <a:rPr lang="fr-FR" sz="2400" dirty="0" smtClean="0">
                <a:latin typeface="Arial" pitchFamily="34" charset="0"/>
                <a:cs typeface="Arial" pitchFamily="34" charset="0"/>
              </a:rPr>
              <a:t>In </a:t>
            </a:r>
            <a:r>
              <a:rPr lang="fr-FR" sz="2400" dirty="0" err="1" smtClean="0">
                <a:latin typeface="Arial" pitchFamily="34" charset="0"/>
                <a:cs typeface="Arial" pitchFamily="34" charset="0"/>
              </a:rPr>
              <a:t>constrained</a:t>
            </a:r>
            <a:r>
              <a:rPr lang="fr-FR" sz="2400" dirty="0" smtClean="0">
                <a:latin typeface="Arial" pitchFamily="34" charset="0"/>
                <a:cs typeface="Arial" pitchFamily="34" charset="0"/>
              </a:rPr>
              <a:t> RBAC, contraints </a:t>
            </a:r>
            <a:r>
              <a:rPr lang="en-US" sz="2400" dirty="0" smtClean="0">
                <a:latin typeface="Arial" pitchFamily="34" charset="0"/>
                <a:cs typeface="Arial" pitchFamily="34" charset="0"/>
              </a:rPr>
              <a:t>may be used to express higher-level policy requirements that agent-role and permission-role assignments.</a:t>
            </a:r>
          </a:p>
          <a:p>
            <a:endParaRPr lang="en-US" sz="2400" dirty="0" smtClean="0">
              <a:latin typeface="Arial" pitchFamily="34" charset="0"/>
              <a:cs typeface="Arial" pitchFamily="34" charset="0"/>
            </a:endParaRPr>
          </a:p>
          <a:p>
            <a:pPr algn="just"/>
            <a:r>
              <a:rPr lang="en-US" sz="2400" dirty="0" smtClean="0">
                <a:latin typeface="Arial" pitchFamily="34" charset="0"/>
                <a:cs typeface="Arial" pitchFamily="34" charset="0"/>
              </a:rPr>
              <a:t>In SBAC, ACC is used for meta-policy specification, and constraints, such as separation of status, can be naturally accommodated.</a:t>
            </a:r>
          </a:p>
          <a:p>
            <a:endParaRPr lang="en-US" sz="2400" dirty="0" smtClean="0">
              <a:latin typeface="Arial" pitchFamily="34" charset="0"/>
              <a:cs typeface="Arial" pitchFamily="34" charset="0"/>
            </a:endParaRPr>
          </a:p>
          <a:p>
            <a:pPr algn="just"/>
            <a:r>
              <a:rPr lang="en-US" sz="2400" dirty="0" smtClean="0">
                <a:latin typeface="Arial" pitchFamily="34" charset="0"/>
                <a:cs typeface="Arial" pitchFamily="34" charset="0"/>
              </a:rPr>
              <a:t>In contrast, in our approach, security administrators define access control policies using predicates of their own choosing , and test for stratifiability of policy </a:t>
            </a:r>
            <a:r>
              <a:rPr lang="en-US" sz="2400" dirty="0" smtClean="0">
                <a:latin typeface="Arial" pitchFamily="34" charset="0"/>
                <a:cs typeface="Arial" pitchFamily="34" charset="0"/>
              </a:rPr>
              <a:t>specifications. </a:t>
            </a:r>
            <a:endParaRPr lang="en-US" sz="2400" dirty="0" smtClean="0">
              <a:latin typeface="Arial" pitchFamily="34" charset="0"/>
              <a:cs typeface="Arial"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a:bodyPr>
          <a:lstStyle/>
          <a:p>
            <a:pPr algn="just"/>
            <a:r>
              <a:rPr lang="en-US" sz="2400" dirty="0" smtClean="0">
                <a:latin typeface="Arial" pitchFamily="34" charset="0"/>
                <a:cs typeface="Arial" pitchFamily="34" charset="0"/>
              </a:rPr>
              <a:t>SBAC policies are appropriate to use in dynamically changing, distributed computing contexts in which, for instance, the notion of a job function does not necessarily apply and where it is important to accommodate rational agents that can pursue individual goals rather than performing a particular function within a particular organizational structure.</a:t>
            </a:r>
            <a:endParaRPr lang="en-US" sz="2400" dirty="0">
              <a:latin typeface="Arial" pitchFamily="34" charset="0"/>
              <a:cs typeface="Arial"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47500" lnSpcReduction="20000"/>
          </a:bodyPr>
          <a:lstStyle/>
          <a:p>
            <a:r>
              <a:rPr lang="en-US" dirty="0" smtClean="0"/>
              <a:t>ABADI, M., BURROWS, M., LAMPSON, B. W., AND PLOTKIN, G. D. 1993. A calculus for access</a:t>
            </a:r>
          </a:p>
          <a:p>
            <a:r>
              <a:rPr lang="en-US" dirty="0" smtClean="0"/>
              <a:t>control in distributed systems. </a:t>
            </a:r>
            <a:r>
              <a:rPr lang="en-US" i="1" dirty="0" smtClean="0"/>
              <a:t>ACM Trans. Program. Lang. Syst., 15, 4, 706–734.</a:t>
            </a:r>
          </a:p>
          <a:p>
            <a:r>
              <a:rPr lang="en-US" dirty="0" smtClean="0"/>
              <a:t>ANTONIOU, G. AND VAN HARMELEN, F. 2004. </a:t>
            </a:r>
            <a:r>
              <a:rPr lang="en-US" i="1" dirty="0" smtClean="0"/>
              <a:t>A Semantic Web Primer. MIT Press.</a:t>
            </a:r>
          </a:p>
          <a:p>
            <a:r>
              <a:rPr lang="en-US" dirty="0" smtClean="0"/>
              <a:t>APT, K. 1997. </a:t>
            </a:r>
            <a:r>
              <a:rPr lang="en-US" i="1" dirty="0" smtClean="0"/>
              <a:t>From Logic Programming to Prolog. Prentice Hall.</a:t>
            </a:r>
          </a:p>
          <a:p>
            <a:r>
              <a:rPr lang="en-US" dirty="0" smtClean="0"/>
              <a:t>APT, K. AND BEZEM, M. 1991. Acyclic programs. </a:t>
            </a:r>
            <a:r>
              <a:rPr lang="en-US" i="1" dirty="0" smtClean="0"/>
              <a:t>New Generation </a:t>
            </a:r>
            <a:r>
              <a:rPr lang="en-US" i="1" dirty="0" err="1" smtClean="0"/>
              <a:t>Comput</a:t>
            </a:r>
            <a:r>
              <a:rPr lang="en-US" i="1" dirty="0" smtClean="0"/>
              <a:t>., 9, 3/4, 335–364.</a:t>
            </a:r>
          </a:p>
          <a:p>
            <a:r>
              <a:rPr lang="en-US" dirty="0" smtClean="0"/>
              <a:t>APT, K. R. AND BLAIR, H. 1990. Arithmetic classification of perfect models of stratified programs.</a:t>
            </a:r>
          </a:p>
          <a:p>
            <a:r>
              <a:rPr lang="en-US" i="1" dirty="0" smtClean="0"/>
              <a:t>XIII, 1–17.</a:t>
            </a:r>
          </a:p>
          <a:p>
            <a:r>
              <a:rPr lang="en-US" dirty="0" smtClean="0"/>
              <a:t>BACON, J., MOODY, K., AND YAO, W. 2002. A model of OASIS RBAC and its support for active</a:t>
            </a:r>
          </a:p>
          <a:p>
            <a:r>
              <a:rPr lang="en-US" dirty="0" smtClean="0"/>
              <a:t>security. </a:t>
            </a:r>
            <a:r>
              <a:rPr lang="en-US" i="1" dirty="0" smtClean="0"/>
              <a:t>ACM Trans. Inf. Syst. </a:t>
            </a:r>
            <a:r>
              <a:rPr lang="en-US" i="1" dirty="0" err="1" smtClean="0"/>
              <a:t>Secur</a:t>
            </a:r>
            <a:r>
              <a:rPr lang="en-US" i="1" dirty="0" smtClean="0"/>
              <a:t>., 5, 4, 492–540.</a:t>
            </a:r>
          </a:p>
          <a:p>
            <a:r>
              <a:rPr lang="en-US" dirty="0" smtClean="0"/>
              <a:t>BARAL, C. AND GELFOND, M. 1994. Logic programming and knowledge representation. </a:t>
            </a:r>
            <a:r>
              <a:rPr lang="en-US" i="1" dirty="0" smtClean="0"/>
              <a:t>JLP</a:t>
            </a:r>
          </a:p>
          <a:p>
            <a:r>
              <a:rPr lang="en-US" i="1" dirty="0" smtClean="0"/>
              <a:t>19/20, 73–148.</a:t>
            </a:r>
          </a:p>
          <a:p>
            <a:r>
              <a:rPr lang="en-US" dirty="0" smtClean="0"/>
              <a:t>BARKER, S., LEUSCHEL, M., AND VAREA, M. 2004. Efficient and flexible access control via logic</a:t>
            </a:r>
          </a:p>
          <a:p>
            <a:r>
              <a:rPr lang="en-US" dirty="0" smtClean="0"/>
              <a:t>program </a:t>
            </a:r>
            <a:r>
              <a:rPr lang="en-US" dirty="0" err="1" smtClean="0"/>
              <a:t>specialisation</a:t>
            </a:r>
            <a:r>
              <a:rPr lang="en-US" dirty="0" smtClean="0"/>
              <a:t>. In </a:t>
            </a:r>
            <a:r>
              <a:rPr lang="en-US" i="1" dirty="0" smtClean="0"/>
              <a:t>Proceedings of the ACM/SIGPLAN Workshop on Partial Evaluation</a:t>
            </a:r>
          </a:p>
          <a:p>
            <a:r>
              <a:rPr lang="en-US" i="1" dirty="0" smtClean="0"/>
              <a:t>and Semantics-Based Program Manipulation (PEPM’04), 190–199.</a:t>
            </a:r>
          </a:p>
          <a:p>
            <a:r>
              <a:rPr lang="en-US" dirty="0" smtClean="0"/>
              <a:t>BARKER, S., LEUSCHEL, M., AND VAREA, M. 2008. Efficient and flexible access control via Jones</a:t>
            </a:r>
          </a:p>
          <a:p>
            <a:r>
              <a:rPr lang="en-US" dirty="0" smtClean="0"/>
              <a:t>optimality logic program </a:t>
            </a:r>
            <a:r>
              <a:rPr lang="en-US" dirty="0" err="1" smtClean="0"/>
              <a:t>specialisation</a:t>
            </a:r>
            <a:r>
              <a:rPr lang="en-US" dirty="0" smtClean="0"/>
              <a:t>. </a:t>
            </a:r>
            <a:r>
              <a:rPr lang="en-US" i="1" dirty="0" smtClean="0"/>
              <a:t>Higher-Order Symbol. </a:t>
            </a:r>
            <a:r>
              <a:rPr lang="en-US" i="1" dirty="0" err="1" smtClean="0"/>
              <a:t>Comput</a:t>
            </a:r>
            <a:r>
              <a:rPr lang="en-US" i="1" dirty="0" smtClean="0"/>
              <a:t>. 21, 1–2, 5–35.</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1149</TotalTime>
  <Words>2860</Words>
  <Application>Microsoft Office PowerPoint</Application>
  <PresentationFormat>On-screen Show (4:3)</PresentationFormat>
  <Paragraphs>259</Paragraphs>
  <Slides>36</Slides>
  <Notes>35</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 Status Based Access Control</vt:lpstr>
      <vt:lpstr>Introduction</vt:lpstr>
      <vt:lpstr>Slide 3</vt:lpstr>
      <vt:lpstr>Ascribed Status</vt:lpstr>
      <vt:lpstr>Action Status</vt:lpstr>
      <vt:lpstr>Example</vt:lpstr>
      <vt:lpstr>Slide 7</vt:lpstr>
      <vt:lpstr>Slide 8</vt:lpstr>
      <vt:lpstr>Example</vt:lpstr>
      <vt:lpstr>Important Issues</vt:lpstr>
      <vt:lpstr>Slide 11</vt:lpstr>
      <vt:lpstr>Slide 12</vt:lpstr>
      <vt:lpstr>Identification Based Logic Program</vt:lpstr>
      <vt:lpstr>Slide 14</vt:lpstr>
      <vt:lpstr>Slide 15</vt:lpstr>
      <vt:lpstr>Slide 16</vt:lpstr>
      <vt:lpstr>Slide 17</vt:lpstr>
      <vt:lpstr>Slide 18</vt:lpstr>
      <vt:lpstr>SBAC MODEL AND POLICIES</vt:lpstr>
      <vt:lpstr>Slide 20</vt:lpstr>
      <vt:lpstr>Slide 21</vt:lpstr>
      <vt:lpstr>Slide 22</vt:lpstr>
      <vt:lpstr>Event Description in IBLPs</vt:lpstr>
      <vt:lpstr>Slide 24</vt:lpstr>
      <vt:lpstr>Example</vt:lpstr>
      <vt:lpstr>Logical Axioms in IBLPs</vt:lpstr>
      <vt:lpstr>Proper Axioms</vt:lpstr>
      <vt:lpstr>Extended SBAC</vt:lpstr>
      <vt:lpstr>Slide 29</vt:lpstr>
      <vt:lpstr>Slide 30</vt:lpstr>
      <vt:lpstr>Practical Considerations</vt:lpstr>
      <vt:lpstr>Slide 32</vt:lpstr>
      <vt:lpstr>SBAC Vs RBAC</vt:lpstr>
      <vt:lpstr>Slide 34</vt:lpstr>
      <vt:lpstr>Conclusion</vt:lpstr>
      <vt:lpstr>References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Status Based Access Control</dc:title>
  <dc:creator/>
  <cp:lastModifiedBy>user</cp:lastModifiedBy>
  <cp:revision>112</cp:revision>
  <dcterms:created xsi:type="dcterms:W3CDTF">2006-08-16T00:00:00Z</dcterms:created>
  <dcterms:modified xsi:type="dcterms:W3CDTF">2009-05-05T14:20:59Z</dcterms:modified>
</cp:coreProperties>
</file>