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3" r:id="rId11"/>
    <p:sldId id="268" r:id="rId12"/>
    <p:sldId id="264" r:id="rId13"/>
    <p:sldId id="275" r:id="rId14"/>
    <p:sldId id="267" r:id="rId15"/>
    <p:sldId id="272" r:id="rId16"/>
    <p:sldId id="269" r:id="rId17"/>
    <p:sldId id="270" r:id="rId18"/>
    <p:sldId id="271" r:id="rId19"/>
    <p:sldId id="273" r:id="rId20"/>
    <p:sldId id="276" r:id="rId21"/>
    <p:sldId id="274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7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22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sb.info.nih.gov/ij/docs/guide/146.html" TargetMode="External"/><Relationship Id="rId2" Type="http://schemas.openxmlformats.org/officeDocument/2006/relationships/hyperlink" Target="http://rsbweb.nih.gov/ij/docs/guide/user-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sbweb.nih.gov/ij/docs/pdfs/tutorial10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tional_Institutes_of_Health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kent.edu/~xchang/plugin.zip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cs.kent.edu/~xchang/all-bak.zi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J" TargetMode="External"/><Relationship Id="rId2" Type="http://schemas.openxmlformats.org/officeDocument/2006/relationships/hyperlink" Target="http://wiki.imagej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rsb.info.nih.gov/ij/docs/guide/146.html" TargetMode="External"/><Relationship Id="rId3" Type="http://schemas.openxmlformats.org/officeDocument/2006/relationships/hyperlink" Target="http://www.oracle.com/technetwork/java/javase/downloads/jdk7-downloads-1880260.html" TargetMode="External"/><Relationship Id="rId7" Type="http://schemas.openxmlformats.org/officeDocument/2006/relationships/hyperlink" Target="http://rsbweb.nih.gov/ij/docs/guide/user-guide.pdf" TargetMode="External"/><Relationship Id="rId2" Type="http://schemas.openxmlformats.org/officeDocument/2006/relationships/hyperlink" Target="http://fiji.sc/Downloa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torialspoint.com/java/" TargetMode="External"/><Relationship Id="rId11" Type="http://schemas.openxmlformats.org/officeDocument/2006/relationships/hyperlink" Target="http://www.cs.kent.edu/~xchang/all-bak.zip" TargetMode="External"/><Relationship Id="rId5" Type="http://schemas.openxmlformats.org/officeDocument/2006/relationships/hyperlink" Target="http://www.eclipse.org/downloads/" TargetMode="External"/><Relationship Id="rId10" Type="http://schemas.openxmlformats.org/officeDocument/2006/relationships/hyperlink" Target="http://www.cs.kent.edu/~xchang/plugin.zip" TargetMode="External"/><Relationship Id="rId4" Type="http://schemas.openxmlformats.org/officeDocument/2006/relationships/hyperlink" Target="http://javapapo.blogspot.com/2013/03/setup-your-java-development-environment.html" TargetMode="External"/><Relationship Id="rId9" Type="http://schemas.openxmlformats.org/officeDocument/2006/relationships/hyperlink" Target="http://rsbweb.nih.gov/ij/docs/pdfs/tutorial10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sbweb.nih.gov/ij/featur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downloads/jdk7-downloads-1880260.html" TargetMode="External"/><Relationship Id="rId2" Type="http://schemas.openxmlformats.org/officeDocument/2006/relationships/hyperlink" Target="http://fiji.sc/Downloa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vapapo.blogspot.com/2013/03/setup-your-java-development-environmen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java/" TargetMode="External"/><Relationship Id="rId2" Type="http://schemas.openxmlformats.org/officeDocument/2006/relationships/hyperlink" Target="http://www.eclipse.org/download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2439"/>
            <a:ext cx="7772400" cy="1829761"/>
          </a:xfrm>
        </p:spPr>
        <p:txBody>
          <a:bodyPr/>
          <a:lstStyle/>
          <a:p>
            <a:pPr algn="ctr"/>
            <a:r>
              <a:rPr lang="en-US" altLang="zh-CN" dirty="0" smtClean="0"/>
              <a:t>ImageJ Tutorial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1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4312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To install ImageJ or Fiji, just simply extract the package, and congrats you are done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ImageJ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31" y="2667000"/>
            <a:ext cx="4343401" cy="295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For detailed tutorial please visit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rsbweb.nih.gov/ij/docs/guide/user-guide.pdf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Or the webpage version</a:t>
            </a:r>
          </a:p>
          <a:p>
            <a:pPr marL="109728" indent="0">
              <a:buNone/>
            </a:pPr>
            <a:r>
              <a:rPr lang="en-US" dirty="0">
                <a:hlinkClick r:id="rId3"/>
              </a:rPr>
              <a:t>http://rsb.info.nih.gov/ij/docs/guide/146.html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Writing ImageJ </a:t>
            </a:r>
            <a:r>
              <a:rPr lang="en-US" dirty="0" err="1"/>
              <a:t>PlugIns</a:t>
            </a:r>
            <a:r>
              <a:rPr lang="en-US" dirty="0"/>
              <a:t> – A Tutorial</a:t>
            </a:r>
          </a:p>
          <a:p>
            <a:pPr marL="109728" indent="0">
              <a:buNone/>
            </a:pPr>
            <a:r>
              <a:rPr lang="en-US" dirty="0">
                <a:hlinkClick r:id="rId4"/>
              </a:rPr>
              <a:t>http://rsbweb.nih.gov/ij/docs/pdfs/tutorial10.pdf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ImageJ</a:t>
            </a:r>
          </a:p>
        </p:txBody>
      </p:sp>
    </p:spTree>
    <p:extLst>
      <p:ext uri="{BB962C8B-B14F-4D97-AF65-F5344CB8AC3E}">
        <p14:creationId xmlns:p14="http://schemas.microsoft.com/office/powerpoint/2010/main" val="14021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To open sample data to play with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File</a:t>
            </a:r>
            <a:r>
              <a:rPr lang="en-US" dirty="0" smtClean="0"/>
              <a:t>-&gt;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 Samples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To open a single image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File</a:t>
            </a:r>
            <a:r>
              <a:rPr lang="en-US" dirty="0" smtClean="0"/>
              <a:t>-&gt;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</a:t>
            </a:r>
            <a:r>
              <a:rPr lang="en-US" dirty="0" smtClean="0"/>
              <a:t> or just press key o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To open a set of images in a folder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File-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Import-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Image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Sequence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</a:t>
            </a:r>
            <a:r>
              <a:rPr lang="en-US" dirty="0" smtClean="0"/>
              <a:t>ImageJ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When Image is too big to process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Image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Scale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adjust the size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ImageJ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32198"/>
            <a:ext cx="23050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2890"/>
            <a:ext cx="2609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2198"/>
            <a:ext cx="25812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Some Definitions -- Stack vs Visual Stack</a:t>
            </a:r>
          </a:p>
          <a:p>
            <a:pPr marL="109728" indent="0">
              <a:buNone/>
            </a:pPr>
            <a:r>
              <a:rPr lang="en-US" sz="2400" dirty="0" smtClean="0"/>
              <a:t>ImageJ </a:t>
            </a:r>
            <a:r>
              <a:rPr lang="en-US" sz="2400" dirty="0"/>
              <a:t>can display multiple spatially </a:t>
            </a:r>
            <a:r>
              <a:rPr lang="en-US" sz="2400" dirty="0" smtClean="0"/>
              <a:t>or temporally </a:t>
            </a:r>
            <a:r>
              <a:rPr lang="en-US" sz="2400" dirty="0"/>
              <a:t>related images in a single window. </a:t>
            </a:r>
            <a:r>
              <a:rPr lang="en-US" sz="2400" dirty="0" smtClean="0"/>
              <a:t>These image </a:t>
            </a:r>
            <a:r>
              <a:rPr lang="en-US" sz="2400" dirty="0"/>
              <a:t>sets are called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stacks</a:t>
            </a:r>
            <a:r>
              <a:rPr lang="en-US" sz="2400" dirty="0" smtClean="0"/>
              <a:t>. 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The images that make up a stack are called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slices</a:t>
            </a:r>
            <a:r>
              <a:rPr lang="en-US" sz="2400" dirty="0" smtClean="0"/>
              <a:t>.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Virtual stacks </a:t>
            </a:r>
            <a:r>
              <a:rPr lang="en-US" sz="2400" dirty="0"/>
              <a:t>are disk resident (as opposed to RAM resident) and are the only way to </a:t>
            </a:r>
            <a:r>
              <a:rPr lang="en-US" sz="2400" dirty="0" smtClean="0"/>
              <a:t>load image </a:t>
            </a:r>
            <a:r>
              <a:rPr lang="en-US" sz="2400" dirty="0"/>
              <a:t>sequences that do not ﬁt in RAM.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Read only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ImageJ</a:t>
            </a:r>
          </a:p>
        </p:txBody>
      </p:sp>
    </p:spTree>
    <p:extLst>
      <p:ext uri="{BB962C8B-B14F-4D97-AF65-F5344CB8AC3E}">
        <p14:creationId xmlns:p14="http://schemas.microsoft.com/office/powerpoint/2010/main" val="41004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Example: Look the stack from the other side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Image</a:t>
            </a:r>
            <a:r>
              <a:rPr lang="en-US" altLang="zh-CN" dirty="0" smtClean="0"/>
              <a:t>-&gt;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Stack</a:t>
            </a:r>
            <a:r>
              <a:rPr lang="en-US" altLang="zh-CN" dirty="0" smtClean="0"/>
              <a:t>-&gt;</a:t>
            </a:r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Reslice</a:t>
            </a:r>
            <a:r>
              <a:rPr lang="en-US" altLang="zh-CN" dirty="0" smtClean="0"/>
              <a:t>-&gt;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Choose a direction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ImageJ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5829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4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Mysteries in Tool kits</a:t>
            </a:r>
          </a:p>
          <a:p>
            <a:pPr marL="109728" indent="0">
              <a:buNone/>
            </a:pPr>
            <a:r>
              <a:rPr lang="en-US" dirty="0" smtClean="0"/>
              <a:t>Left click – choose a toolkit.</a:t>
            </a:r>
          </a:p>
          <a:p>
            <a:pPr marL="109728" indent="0">
              <a:buNone/>
            </a:pPr>
            <a:r>
              <a:rPr lang="en-US" dirty="0" smtClean="0"/>
              <a:t>Right click – check toolkit options.</a:t>
            </a:r>
          </a:p>
          <a:p>
            <a:pPr marL="109728" indent="0">
              <a:buNone/>
            </a:pPr>
            <a:r>
              <a:rPr lang="en-US" dirty="0" smtClean="0"/>
              <a:t>Double click – check toolkit settings.</a:t>
            </a:r>
          </a:p>
          <a:p>
            <a:pPr marL="109728" indent="0">
              <a:buNone/>
            </a:pPr>
            <a:r>
              <a:rPr lang="en-US" dirty="0" smtClean="0"/>
              <a:t>      Show different </a:t>
            </a:r>
            <a:r>
              <a:rPr lang="en-US" dirty="0"/>
              <a:t>toolkit </a:t>
            </a:r>
            <a:r>
              <a:rPr lang="en-US" dirty="0" smtClean="0"/>
              <a:t>set.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ImageJ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4" y="4038600"/>
            <a:ext cx="548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4" y="3276600"/>
            <a:ext cx="533400" cy="5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Example: Color inner structures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 </a:t>
            </a:r>
            <a:r>
              <a:rPr lang="en-US" sz="2000" dirty="0" smtClean="0"/>
              <a:t>-&gt;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Overlay Brush </a:t>
            </a:r>
            <a:r>
              <a:rPr lang="en-US" sz="2000" dirty="0" smtClean="0"/>
              <a:t>-&gt;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Double Click -&gt; Change settings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ImageJ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286000"/>
            <a:ext cx="685800" cy="6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352800"/>
            <a:ext cx="2971800" cy="237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3536962" cy="19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9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000" dirty="0" smtClean="0"/>
              <a:t>Sometimes Message shows up when Image Type doesn’t fit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In case above,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Image</a:t>
            </a:r>
            <a:r>
              <a:rPr lang="en-US" sz="2000" dirty="0" smtClean="0"/>
              <a:t>-&gt;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Type</a:t>
            </a:r>
            <a:r>
              <a:rPr lang="en-US" sz="2000" dirty="0" smtClean="0"/>
              <a:t>-&gt;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Choose the type you want</a:t>
            </a:r>
          </a:p>
          <a:p>
            <a:pPr marL="109728" indent="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dirty="0"/>
              <a:t>In this case,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Image</a:t>
            </a:r>
            <a:r>
              <a:rPr lang="en-US" sz="2000" dirty="0"/>
              <a:t>-</a:t>
            </a:r>
            <a:r>
              <a:rPr lang="en-US" sz="2000" dirty="0" smtClean="0"/>
              <a:t>&gt;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Process </a:t>
            </a:r>
            <a:r>
              <a:rPr lang="en-US" sz="2000" dirty="0" smtClean="0"/>
              <a:t>-&gt;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Binary </a:t>
            </a:r>
            <a:r>
              <a:rPr lang="en-US" sz="2000" dirty="0" smtClean="0"/>
              <a:t>-&gt;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Make Binary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ImageJ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2" y="2057401"/>
            <a:ext cx="2753458" cy="143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057400"/>
            <a:ext cx="2133600" cy="150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4038600"/>
            <a:ext cx="3571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Preprocesses, Blurs and </a:t>
            </a:r>
            <a:r>
              <a:rPr lang="en-US" dirty="0" err="1" smtClean="0"/>
              <a:t>Denoise</a:t>
            </a:r>
            <a:endParaRPr lang="en-US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Process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Filters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Choose a Filter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Process </a:t>
            </a:r>
            <a:r>
              <a:rPr lang="en-US" dirty="0" smtClean="0"/>
              <a:t>-&gt;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Noise </a:t>
            </a:r>
            <a:r>
              <a:rPr lang="en-US" dirty="0" smtClean="0"/>
              <a:t>-&gt;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Despeckle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How to use ImageJ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2576512"/>
            <a:ext cx="2409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0" b="7026"/>
          <a:stretch/>
        </p:blipFill>
        <p:spPr bwMode="auto">
          <a:xfrm>
            <a:off x="3434862" y="2576513"/>
            <a:ext cx="2302119" cy="158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" y="4876800"/>
            <a:ext cx="2419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 to ImageJ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Install ImageJ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To Use </a:t>
            </a:r>
            <a:r>
              <a:rPr lang="en-US" dirty="0"/>
              <a:t>ImageJ </a:t>
            </a:r>
            <a:r>
              <a:rPr lang="en-US" dirty="0" smtClean="0"/>
              <a:t>and Examples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Hello ImageJ</a:t>
            </a:r>
            <a:r>
              <a:rPr lang="en-US" altLang="zh-CN" dirty="0" smtClean="0"/>
              <a:t>——</a:t>
            </a:r>
            <a:r>
              <a:rPr lang="en-US" altLang="zh-CN" dirty="0" smtClean="0"/>
              <a:t>The first </a:t>
            </a:r>
            <a:r>
              <a:rPr lang="en-US" altLang="zh-CN" dirty="0" smtClean="0"/>
              <a:t>plugin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Programming Tricks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Test data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ImageJ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943600" cy="21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114800" cy="22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Binary process, some useful tools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ImageJ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133600"/>
            <a:ext cx="543247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23" y="3352800"/>
            <a:ext cx="531807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73" y="4663539"/>
            <a:ext cx="3019377" cy="158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Assume you already have Java environment and have eclipse installed n your computer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cdn1.importnew.com/2013/03/eclip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15" y="30003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Step 1, create a plain java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2294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5800" y="2819400"/>
            <a:ext cx="1295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4114800"/>
            <a:ext cx="1295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Step 2, create a new class better with main method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85" y="2133600"/>
            <a:ext cx="4114800" cy="44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7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Step 3, add Fiji jar</a:t>
            </a:r>
          </a:p>
          <a:p>
            <a:pPr marL="109728" indent="0">
              <a:buNone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Right click on the project, 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334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28800" y="4572000"/>
            <a:ext cx="1295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4369" y="5779477"/>
            <a:ext cx="2057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Step 3, add Fiji jar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8800" y="4572000"/>
            <a:ext cx="1295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6" y="2133600"/>
            <a:ext cx="5558674" cy="37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953000" y="3235569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9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Step 3, add Fiji </a:t>
            </a:r>
            <a:r>
              <a:rPr lang="en-US" dirty="0" smtClean="0"/>
              <a:t>jar</a:t>
            </a:r>
          </a:p>
          <a:p>
            <a:pPr marL="109728" indent="0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Under the path of your ImageJ, inside ../jars/ folder select the jar with version number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268356" cy="35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86000" y="4800600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Step 3, add Fiji jar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sz="2000" dirty="0" smtClean="0"/>
              <a:t>If previous steps succeed, this will show up, then import 	without thinking.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414" r="53467" b="38333"/>
          <a:stretch/>
        </p:blipFill>
        <p:spPr bwMode="auto">
          <a:xfrm>
            <a:off x="1447800" y="2819400"/>
            <a:ext cx="3098821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Step 4, test your Hello ImageJ</a:t>
            </a:r>
          </a:p>
          <a:p>
            <a:pPr marL="109728" indent="0">
              <a:buNone/>
            </a:pPr>
            <a:r>
              <a:rPr lang="en-US" altLang="zh-CN" sz="2000" dirty="0" smtClean="0"/>
              <a:t>Run the code in previous slide, nothing impressive happened except the regular console output.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You need add two more lines to your main method in order to make ImageJ run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String [] </a:t>
            </a:r>
            <a:r>
              <a:rPr lang="en-US" sz="2000" dirty="0" err="1"/>
              <a:t>ij_args</a:t>
            </a:r>
            <a:r>
              <a:rPr lang="en-US" sz="2000" dirty="0"/>
              <a:t> =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{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"-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Dplugins.dir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=/Users/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erwin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/Desktop/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fiji_git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fiji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/plugins",</a:t>
            </a:r>
          </a:p>
          <a:p>
            <a:pPr marL="109728" indent="0"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"-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Dmacros.dir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=/Users/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erwin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/Desktop/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fiji_git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fiji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/macros" </a:t>
            </a:r>
            <a:r>
              <a:rPr lang="en-US" sz="2000" dirty="0"/>
              <a:t>};</a:t>
            </a:r>
          </a:p>
          <a:p>
            <a:endParaRPr lang="en-US" sz="2000" dirty="0"/>
          </a:p>
          <a:p>
            <a:r>
              <a:rPr lang="en-US" sz="2000" dirty="0" err="1"/>
              <a:t>ij.ImageJ.</a:t>
            </a:r>
            <a:r>
              <a:rPr lang="en-US" sz="2000" i="1" dirty="0" err="1"/>
              <a:t>main</a:t>
            </a:r>
            <a:r>
              <a:rPr lang="en-US" sz="2000" i="1" dirty="0"/>
              <a:t>(</a:t>
            </a:r>
            <a:r>
              <a:rPr lang="en-US" sz="2000" i="1" dirty="0" err="1"/>
              <a:t>ij_args</a:t>
            </a:r>
            <a:r>
              <a:rPr lang="en-US" sz="2000" i="1" dirty="0"/>
              <a:t>);</a:t>
            </a:r>
            <a:endParaRPr lang="en-US" sz="20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399"/>
            <a:ext cx="14859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What is ImageJ?</a:t>
            </a:r>
            <a:endParaRPr lang="en-US" b="1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ImageJ</a:t>
            </a:r>
            <a:r>
              <a:rPr lang="en-US" dirty="0"/>
              <a:t> is a public domain, Java-based image processing program developed at the National Institutes of Health.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ImageJ </a:t>
            </a:r>
            <a:r>
              <a:rPr lang="en-US" dirty="0"/>
              <a:t>was designed with an open architecture that provides extensibility via Java plugins and recordable macros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</a:t>
            </a:r>
            <a:r>
              <a:rPr lang="en-US" dirty="0" smtClean="0"/>
              <a:t>ImageJ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5372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Step 4, test your Hello ImageJ</a:t>
            </a:r>
          </a:p>
          <a:p>
            <a:pPr marL="109728" indent="0">
              <a:buNone/>
            </a:pPr>
            <a:r>
              <a:rPr lang="en-US" dirty="0" smtClean="0"/>
              <a:t>These two will pop up when successes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3686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5372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2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Step 5, pack up the jar</a:t>
            </a:r>
            <a:endParaRPr lang="en-US" dirty="0"/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/>
              <a:t>First you need to </a:t>
            </a:r>
            <a:r>
              <a:rPr lang="en-US" sz="2400" dirty="0"/>
              <a:t>create your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plugins.config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/>
              <a:t>The content of it should be like:</a:t>
            </a:r>
            <a:endParaRPr lang="en-US" sz="2400" dirty="0"/>
          </a:p>
          <a:p>
            <a:pPr marL="109728" indent="0">
              <a:spcBef>
                <a:spcPts val="1200"/>
              </a:spcBef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172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41910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 Menu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38600" y="41910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Plugin Name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1600" y="41910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 of Entrance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Step 5, pack up the jar</a:t>
            </a:r>
          </a:p>
          <a:p>
            <a:pPr marL="109728" indent="0">
              <a:buNone/>
            </a:pPr>
            <a:r>
              <a:rPr lang="en-US" sz="2400" dirty="0" smtClean="0"/>
              <a:t>Second right click your project, and click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Export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3242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371600" y="5729654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Step 5, pack up the jar</a:t>
            </a:r>
          </a:p>
          <a:p>
            <a:pPr marL="109728" indent="0">
              <a:buNone/>
            </a:pPr>
            <a:r>
              <a:rPr lang="en-US" altLang="zh-CN" sz="2000" dirty="0" smtClean="0"/>
              <a:t>Select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</a:rPr>
              <a:t>Jar file</a:t>
            </a:r>
            <a:r>
              <a:rPr lang="zh-CN" altLang="en-US" sz="2000" dirty="0" smtClean="0"/>
              <a:t>， </a:t>
            </a:r>
            <a:r>
              <a:rPr lang="en-US" altLang="zh-CN" sz="2000" dirty="0" smtClean="0"/>
              <a:t>then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</a:rPr>
              <a:t>Next&gt;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507942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70438" y="4129087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54011" y="5791200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42492"/>
            <a:ext cx="3055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Step </a:t>
            </a:r>
            <a:r>
              <a:rPr lang="en-US" dirty="0" smtClean="0"/>
              <a:t>5, </a:t>
            </a:r>
            <a:r>
              <a:rPr lang="en-US" dirty="0"/>
              <a:t>pack up the </a:t>
            </a:r>
            <a:r>
              <a:rPr lang="en-US" dirty="0" smtClean="0"/>
              <a:t>jar</a:t>
            </a:r>
          </a:p>
          <a:p>
            <a:pPr marL="109728" indent="0">
              <a:buNone/>
            </a:pPr>
            <a:r>
              <a:rPr lang="en-US" sz="2000" dirty="0" smtClean="0"/>
              <a:t>Browse your export destination, and name the package.</a:t>
            </a: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The package name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must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contains a underscore “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_</a:t>
            </a:r>
            <a:r>
              <a:rPr lang="en-US" sz="2000" dirty="0" smtClean="0"/>
              <a:t>”, Then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Finish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82462" y="5017477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zh-CN" dirty="0" smtClean="0"/>
              <a:t>Step 6 i</a:t>
            </a:r>
            <a:r>
              <a:rPr lang="en-US" altLang="zh-CN" dirty="0" smtClean="0"/>
              <a:t>nstall the new plugin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Plugins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Install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 your plugin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dirty="0" smtClean="0"/>
              <a:t>OR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Drag and drop your plugin to the ImageJ UI</a:t>
            </a:r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altLang="zh-CN" dirty="0" smtClean="0"/>
              <a:t>When the plugin is successfully installed.</a:t>
            </a:r>
          </a:p>
          <a:p>
            <a:pPr marL="109728" indent="0">
              <a:buNone/>
            </a:pPr>
            <a:r>
              <a:rPr lang="en-US" altLang="zh-CN" dirty="0" smtClean="0"/>
              <a:t>It will be shown in the plugin 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ImageJ</a:t>
            </a:r>
            <a:r>
              <a:rPr lang="en-US" altLang="zh-CN" dirty="0"/>
              <a:t>——The first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With our first plugin installed, when we execute the plugin nothing happened.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Why?</a:t>
            </a:r>
          </a:p>
          <a:p>
            <a:pPr marL="109728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dirty="0" smtClean="0"/>
              <a:t>We need our </a:t>
            </a:r>
            <a:r>
              <a:rPr lang="en-US" sz="2400" dirty="0"/>
              <a:t>class </a:t>
            </a:r>
            <a:r>
              <a:rPr lang="en-US" sz="2400" dirty="0" smtClean="0"/>
              <a:t>implements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PlugInFilter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dirty="0" smtClean="0"/>
              <a:t>And override the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run </a:t>
            </a:r>
            <a:r>
              <a:rPr lang="en-US" sz="2400" dirty="0" smtClean="0"/>
              <a:t>method</a:t>
            </a:r>
            <a:endParaRPr lang="en-US" sz="2400" dirty="0"/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Programming </a:t>
            </a:r>
            <a:r>
              <a:rPr lang="en-US" altLang="zh-CN" dirty="0" smtClean="0"/>
              <a:t>Tricks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4752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267200"/>
            <a:ext cx="3600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After each alteration, we need to repeat the steps of making jar and install the plugin.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Or we can test it directly like this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3581400"/>
            <a:ext cx="74866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1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PlugInFilter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class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is an interface </a:t>
            </a:r>
            <a:r>
              <a:rPr lang="en-US" sz="2800" dirty="0"/>
              <a:t>has to be implemented by plugins, that require an image as </a:t>
            </a:r>
            <a:r>
              <a:rPr lang="en-US" sz="2800" dirty="0" smtClean="0"/>
              <a:t>input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PlugIn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Class is an interface </a:t>
            </a:r>
            <a:r>
              <a:rPr lang="en-US" dirty="0"/>
              <a:t>has to be implemented by plugins, that do not require an image as</a:t>
            </a:r>
          </a:p>
          <a:p>
            <a:pPr marL="109728" indent="0">
              <a:buNone/>
            </a:pPr>
            <a:r>
              <a:rPr lang="en-US" dirty="0"/>
              <a:t>input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And now we’ll start to have problem like this.</a:t>
            </a:r>
          </a:p>
          <a:p>
            <a:pPr marL="109728" indent="0">
              <a:buNone/>
            </a:pPr>
            <a:r>
              <a:rPr lang="en-US" dirty="0" smtClean="0"/>
              <a:t>This is because after we implemented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PlugInFilter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class</a:t>
            </a:r>
            <a:r>
              <a:rPr lang="en-US" sz="2400" dirty="0" smtClean="0"/>
              <a:t>, a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setup(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java.lang.String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arg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ImagePlus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imp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2400" dirty="0" smtClean="0"/>
              <a:t>method is also overridden. It is for input image type check.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352800" cy="17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Who is using ImageJ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109728" indent="0"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smtClean="0"/>
              <a:t>The first ImageJ was released in 1997 for medical image processing use in NIH (</a:t>
            </a:r>
            <a:r>
              <a:rPr lang="en-US" dirty="0"/>
              <a:t>National Institutes of </a:t>
            </a:r>
            <a:r>
              <a:rPr lang="en-US" dirty="0" smtClean="0"/>
              <a:t>Health).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 algn="r">
              <a:buNone/>
            </a:pPr>
            <a:endParaRPr lang="en-US" sz="1100" dirty="0" smtClean="0"/>
          </a:p>
          <a:p>
            <a:pPr marL="109728" indent="0" algn="r">
              <a:buNone/>
            </a:pPr>
            <a:r>
              <a:rPr lang="en-US" sz="1100" dirty="0" smtClean="0"/>
              <a:t>Image from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://en.wikipedia.org/wiki/National_Institutes_of_Health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ImageJ</a:t>
            </a:r>
          </a:p>
        </p:txBody>
      </p:sp>
      <p:pic>
        <p:nvPicPr>
          <p:cNvPr id="2050" name="Picture 2" descr="NIH Master Logo Vertical 2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13688"/>
            <a:ext cx="2095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H Clinical Research Center aer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2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sz="2500" dirty="0" smtClean="0"/>
              <a:t>You </a:t>
            </a:r>
            <a:r>
              <a:rPr lang="en-US" sz="2500" dirty="0"/>
              <a:t>do not have to care for the argument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imp</a:t>
            </a:r>
            <a:r>
              <a:rPr lang="en-US" sz="2500" dirty="0"/>
              <a:t> – this is handled by ImageJ </a:t>
            </a:r>
            <a:r>
              <a:rPr lang="en-US" sz="2500" dirty="0" smtClean="0"/>
              <a:t>and the </a:t>
            </a:r>
            <a:r>
              <a:rPr lang="en-US" sz="2500" dirty="0"/>
              <a:t>currently active image is passed. The setup method returns a flag word that represents the </a:t>
            </a:r>
            <a:r>
              <a:rPr lang="en-US" sz="2500" dirty="0" smtClean="0"/>
              <a:t>filter’s capabilities </a:t>
            </a:r>
            <a:r>
              <a:rPr lang="en-US" sz="2500" dirty="0"/>
              <a:t>(i.e. which types of images it can handle). The following capability flags are defined </a:t>
            </a:r>
            <a:r>
              <a:rPr lang="en-US" sz="2500" dirty="0" smtClean="0"/>
              <a:t>in </a:t>
            </a:r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</a:rPr>
              <a:t>PlugInFilter</a:t>
            </a:r>
            <a:r>
              <a:rPr lang="en-US" sz="2500" dirty="0" smtClean="0"/>
              <a:t>:</a:t>
            </a:r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DOES_16</a:t>
            </a:r>
          </a:p>
          <a:p>
            <a:pPr marL="109728" indent="0">
              <a:buNone/>
            </a:pPr>
            <a:r>
              <a:rPr lang="en-US" sz="1800" dirty="0"/>
              <a:t>The plugin filter handles 16 bit grayscale images.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DOES_32</a:t>
            </a:r>
          </a:p>
          <a:p>
            <a:pPr marL="109728" indent="0">
              <a:buNone/>
            </a:pPr>
            <a:r>
              <a:rPr lang="en-US" sz="1800" dirty="0"/>
              <a:t>The plugin filter handles 32 bit floating point grayscale images.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DOES_8C</a:t>
            </a:r>
          </a:p>
          <a:p>
            <a:pPr marL="109728" indent="0">
              <a:buNone/>
            </a:pPr>
            <a:r>
              <a:rPr lang="en-US" sz="1800" dirty="0"/>
              <a:t>The plugin filter handles 8 bit color images.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DOES_8G</a:t>
            </a:r>
          </a:p>
          <a:p>
            <a:pPr marL="109728" indent="0">
              <a:buNone/>
            </a:pPr>
            <a:r>
              <a:rPr lang="en-US" sz="1800" dirty="0"/>
              <a:t>The plugin filter handles 8 bit grayscale images.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DOES_ALL</a:t>
            </a:r>
          </a:p>
          <a:p>
            <a:pPr marL="109728" indent="0">
              <a:buNone/>
            </a:pPr>
            <a:r>
              <a:rPr lang="en-US" sz="1800" dirty="0"/>
              <a:t>The plugin filter handles all types of images.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DOES_RGB</a:t>
            </a:r>
          </a:p>
          <a:p>
            <a:pPr marL="109728" indent="0">
              <a:buNone/>
            </a:pPr>
            <a:r>
              <a:rPr lang="en-US" sz="1800" dirty="0"/>
              <a:t>The plugin filter handles RGB images.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DOES_STACKS</a:t>
            </a:r>
          </a:p>
          <a:p>
            <a:pPr marL="109728" indent="0">
              <a:buNone/>
            </a:pPr>
            <a:r>
              <a:rPr lang="en-US" sz="1800" dirty="0"/>
              <a:t>The plugin filter supports stacks, ImageJ will call it for each slice in a stack.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DONE</a:t>
            </a:r>
          </a:p>
          <a:p>
            <a:pPr marL="109728" indent="0">
              <a:buNone/>
            </a:pPr>
            <a:r>
              <a:rPr lang="en-US" sz="1800" dirty="0"/>
              <a:t>If the setup method returns DONE the run method will not be called.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NO_CHANGES</a:t>
            </a:r>
          </a:p>
          <a:p>
            <a:pPr marL="109728" indent="0">
              <a:buNone/>
            </a:pPr>
            <a:r>
              <a:rPr lang="en-US" sz="1800" dirty="0"/>
              <a:t>The plugin filter does not change the pixel data.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NO_IMAGE_REQUIRED</a:t>
            </a:r>
          </a:p>
          <a:p>
            <a:pPr marL="109728" indent="0">
              <a:buNone/>
            </a:pPr>
            <a:r>
              <a:rPr lang="en-US" sz="1800" dirty="0"/>
              <a:t>The plugin filter does not require an image to be open.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NO_UNDO</a:t>
            </a:r>
          </a:p>
          <a:p>
            <a:pPr marL="109728" indent="0">
              <a:buNone/>
            </a:pPr>
            <a:r>
              <a:rPr lang="en-US" sz="1800" dirty="0"/>
              <a:t>The plugin filter does not require undo.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ROI_REQUIRED</a:t>
            </a:r>
          </a:p>
          <a:p>
            <a:pPr marL="109728" indent="0">
              <a:buNone/>
            </a:pPr>
            <a:r>
              <a:rPr lang="en-US" sz="1800" dirty="0"/>
              <a:t>The plugin filter requires a region of interest (ROI).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STACK_REQUIRED</a:t>
            </a:r>
          </a:p>
          <a:p>
            <a:pPr marL="109728" indent="0">
              <a:buNone/>
            </a:pPr>
            <a:r>
              <a:rPr lang="en-US" sz="1800" dirty="0"/>
              <a:t>The plugin filter requires a stack.</a:t>
            </a:r>
          </a:p>
          <a:p>
            <a:pPr marL="109728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static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SUPPORTS_MASKING</a:t>
            </a:r>
          </a:p>
          <a:p>
            <a:pPr marL="109728" indent="0">
              <a:buNone/>
            </a:pPr>
            <a:r>
              <a:rPr lang="en-US" sz="1800" dirty="0"/>
              <a:t>Plugin filters always work on the bounding rectangle of the ROI. If this flag is set</a:t>
            </a:r>
          </a:p>
          <a:p>
            <a:pPr marL="109728" indent="0">
              <a:buNone/>
            </a:pPr>
            <a:r>
              <a:rPr lang="en-US" sz="1800" dirty="0"/>
              <a:t>and there is a non-rectangular ROI, ImageJ will restore the pixels that are inside</a:t>
            </a:r>
          </a:p>
          <a:p>
            <a:pPr marL="109728" indent="0">
              <a:buNone/>
            </a:pPr>
            <a:r>
              <a:rPr lang="en-US" sz="1800" dirty="0"/>
              <a:t>the bounding rectangle but outside the ROI.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Here is a example of setup method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Then export and install the plugin again.</a:t>
            </a:r>
          </a:p>
          <a:p>
            <a:pPr marL="109728" indent="0">
              <a:buNone/>
            </a:pPr>
            <a:r>
              <a:rPr lang="en-US" sz="2000" dirty="0" smtClean="0"/>
              <a:t>And here you go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2286000" cy="13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3719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4286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Do more testing</a:t>
            </a:r>
          </a:p>
          <a:p>
            <a:pPr marL="109728" indent="0">
              <a:buNone/>
            </a:pPr>
            <a:r>
              <a:rPr lang="en-US" sz="2000" dirty="0" smtClean="0"/>
              <a:t>No active image when we test the plugin in eclipse, so we need to load the image into memory by code.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Those part has been added to the new plugin and you can download the template project from:</a:t>
            </a:r>
            <a:br>
              <a:rPr lang="en-US" dirty="0" smtClean="0"/>
            </a:br>
            <a:endParaRPr lang="en-US" dirty="0" smtClean="0"/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http://www.cs.kent.edu/~xchang/plugin.zip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Get pixels, and better </a:t>
            </a:r>
            <a:r>
              <a:rPr lang="en-US" dirty="0" err="1" smtClean="0"/>
              <a:t>getPixels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Two ways to get and set color from image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Way 1</a:t>
            </a:r>
            <a:r>
              <a:rPr lang="en-US" dirty="0" smtClean="0"/>
              <a:t>: </a:t>
            </a:r>
          </a:p>
          <a:p>
            <a:pPr marL="109728" indent="0"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color = </a:t>
            </a:r>
            <a:r>
              <a:rPr lang="en-US" sz="2000" dirty="0" err="1" smtClean="0"/>
              <a:t>Imp.getStack</a:t>
            </a:r>
            <a:r>
              <a:rPr lang="en-US" sz="2000" dirty="0" smtClean="0"/>
              <a:t>().</a:t>
            </a:r>
            <a:r>
              <a:rPr lang="en-US" sz="2000" dirty="0" err="1" smtClean="0"/>
              <a:t>getProcessor</a:t>
            </a:r>
            <a:r>
              <a:rPr lang="en-US" sz="2000" dirty="0" smtClean="0"/>
              <a:t>(i+1).</a:t>
            </a:r>
            <a:r>
              <a:rPr lang="en-US" sz="2000" dirty="0" err="1" smtClean="0"/>
              <a:t>getPixel</a:t>
            </a:r>
            <a:r>
              <a:rPr lang="en-US" sz="2000" dirty="0" smtClean="0"/>
              <a:t>(</a:t>
            </a:r>
            <a:r>
              <a:rPr lang="en-US" sz="2000" dirty="0" err="1" smtClean="0"/>
              <a:t>x,y</a:t>
            </a:r>
            <a:r>
              <a:rPr lang="en-US" sz="2000" dirty="0" smtClean="0"/>
              <a:t>);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Way 2 </a:t>
            </a:r>
            <a:r>
              <a:rPr lang="en-US" dirty="0"/>
              <a:t>:</a:t>
            </a:r>
          </a:p>
          <a:p>
            <a:pPr marL="109728" indent="0">
              <a:buNone/>
            </a:pPr>
            <a:r>
              <a:rPr lang="en-US" sz="2000" dirty="0"/>
              <a:t>byte[] pixels = (byte[]) </a:t>
            </a:r>
            <a:r>
              <a:rPr lang="en-US" sz="2000" dirty="0" err="1"/>
              <a:t>imp.getStack</a:t>
            </a:r>
            <a:r>
              <a:rPr lang="en-US" sz="2000" dirty="0"/>
              <a:t>().</a:t>
            </a:r>
            <a:r>
              <a:rPr lang="en-US" sz="2000" dirty="0" err="1"/>
              <a:t>getPixels</a:t>
            </a:r>
            <a:r>
              <a:rPr lang="en-US" sz="2000" dirty="0"/>
              <a:t>(i+1</a:t>
            </a:r>
            <a:r>
              <a:rPr lang="en-US" sz="2000" dirty="0" smtClean="0"/>
              <a:t>);</a:t>
            </a:r>
          </a:p>
          <a:p>
            <a:pPr marL="109728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yte color = </a:t>
            </a:r>
            <a:r>
              <a:rPr lang="en-US" sz="2000" dirty="0"/>
              <a:t>pixels </a:t>
            </a:r>
            <a:r>
              <a:rPr lang="en-US" sz="2000" dirty="0" smtClean="0"/>
              <a:t>(y*</a:t>
            </a:r>
            <a:r>
              <a:rPr lang="en-US" sz="2000" dirty="0" err="1" smtClean="0"/>
              <a:t>width+x</a:t>
            </a:r>
            <a:r>
              <a:rPr lang="en-US" sz="2000" dirty="0" smtClean="0"/>
              <a:t>);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RGB vs Greyscale</a:t>
            </a:r>
            <a:endParaRPr lang="en-US" dirty="0"/>
          </a:p>
          <a:p>
            <a:pPr marL="109728" indent="0">
              <a:buNone/>
            </a:pPr>
            <a:r>
              <a:rPr lang="en-US" sz="2400" dirty="0" smtClean="0"/>
              <a:t>We get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greyscale</a:t>
            </a:r>
            <a:r>
              <a:rPr lang="en-US" sz="2400" dirty="0" smtClean="0"/>
              <a:t> color in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byte</a:t>
            </a:r>
            <a:r>
              <a:rPr lang="en-US" sz="2400" dirty="0" smtClean="0"/>
              <a:t> type, and get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RGB</a:t>
            </a:r>
            <a:r>
              <a:rPr lang="en-US" sz="2400" dirty="0" smtClean="0"/>
              <a:t> color in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type.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How to get color value: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red = (</a:t>
            </a:r>
            <a:r>
              <a:rPr lang="en-US" sz="2400" dirty="0" err="1"/>
              <a:t>int</a:t>
            </a:r>
            <a:r>
              <a:rPr lang="en-US" sz="2400" dirty="0"/>
              <a:t>)(pixels[</a:t>
            </a:r>
            <a:r>
              <a:rPr lang="en-US" sz="2400" dirty="0" err="1"/>
              <a:t>i</a:t>
            </a:r>
            <a:r>
              <a:rPr lang="en-US" sz="2400" dirty="0"/>
              <a:t>] &amp; 0xff0000)&gt;&gt;16;</a:t>
            </a:r>
          </a:p>
          <a:p>
            <a:pPr marL="109728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green = (</a:t>
            </a:r>
            <a:r>
              <a:rPr lang="en-US" sz="2400" dirty="0" err="1"/>
              <a:t>int</a:t>
            </a:r>
            <a:r>
              <a:rPr lang="en-US" sz="2400" dirty="0"/>
              <a:t>)(pixels[</a:t>
            </a:r>
            <a:r>
              <a:rPr lang="en-US" sz="2400" dirty="0" err="1"/>
              <a:t>i</a:t>
            </a:r>
            <a:r>
              <a:rPr lang="en-US" sz="2400" dirty="0"/>
              <a:t>] &amp; 0x00ff00)&gt;&gt;8;</a:t>
            </a:r>
          </a:p>
          <a:p>
            <a:pPr marL="109728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blue = (</a:t>
            </a:r>
            <a:r>
              <a:rPr lang="en-US" sz="2400" dirty="0" err="1"/>
              <a:t>int</a:t>
            </a:r>
            <a:r>
              <a:rPr lang="en-US" sz="2400" dirty="0"/>
              <a:t>)(pixels[</a:t>
            </a:r>
            <a:r>
              <a:rPr lang="en-US" sz="2400" dirty="0" err="1"/>
              <a:t>i</a:t>
            </a:r>
            <a:r>
              <a:rPr lang="en-US" sz="2400" dirty="0"/>
              <a:t>] &amp; 0x0000ff</a:t>
            </a:r>
            <a:r>
              <a:rPr lang="en-US" sz="2400" dirty="0" smtClean="0"/>
              <a:t>);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How to put it back: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dirty="0"/>
              <a:t>pixels[</a:t>
            </a:r>
            <a:r>
              <a:rPr lang="en-US" sz="2400" dirty="0" err="1"/>
              <a:t>i</a:t>
            </a:r>
            <a:r>
              <a:rPr lang="en-US" sz="2400" dirty="0"/>
              <a:t>] = ((red &amp; 0xff) &lt;&lt; 16) + ((green &amp; 0xff) &lt;&lt; 8) + (blue &amp; 0xff);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Call existing functions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400" dirty="0" smtClean="0"/>
              <a:t>Google ImageJ API and find out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2000" dirty="0" smtClean="0"/>
              <a:t>             Or</a:t>
            </a:r>
            <a:endParaRPr lang="en-US" dirty="0"/>
          </a:p>
          <a:p>
            <a:pPr marL="109728" indent="0">
              <a:buNone/>
            </a:pPr>
            <a:r>
              <a:rPr lang="en-US" sz="2400" dirty="0"/>
              <a:t>Call macro in plugin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2743200"/>
            <a:ext cx="325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4" y="3048000"/>
            <a:ext cx="3648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5229958"/>
            <a:ext cx="4419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63108"/>
            <a:ext cx="3714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When you don’t have enough memory</a:t>
            </a:r>
          </a:p>
          <a:p>
            <a:pPr marL="109728" indent="0">
              <a:buNone/>
            </a:pPr>
            <a:r>
              <a:rPr lang="en-US" dirty="0" smtClean="0"/>
              <a:t>Open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run configurations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048000"/>
            <a:ext cx="36957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010507" y="35052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22230" y="4648200"/>
            <a:ext cx="1582615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Go to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Arguments</a:t>
            </a:r>
            <a:r>
              <a:rPr lang="en-US" dirty="0" smtClean="0"/>
              <a:t> tab, and put the VM memory usage arguments –Xms256m –Xmx5000m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Tricks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3800"/>
            <a:ext cx="65976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164010" y="3454400"/>
            <a:ext cx="1271955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4343400"/>
            <a:ext cx="1600200" cy="55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This data can be get from </a:t>
            </a:r>
            <a:r>
              <a:rPr lang="en-US" dirty="0" smtClean="0">
                <a:hlinkClick r:id="rId2"/>
              </a:rPr>
              <a:t>www.cs.kent.edu/~xchang/all-bak.zip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0723"/>
            <a:ext cx="4007833" cy="332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3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Who is using ImageJ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Now it is widely used by physicist, biologist, medical scientist, </a:t>
            </a:r>
            <a:r>
              <a:rPr lang="en-US" altLang="zh-CN" dirty="0" smtClean="0"/>
              <a:t>neurologist etc.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 algn="r">
              <a:buNone/>
            </a:pPr>
            <a:r>
              <a:rPr lang="en-US" sz="1100" dirty="0" smtClean="0"/>
              <a:t>Image from </a:t>
            </a:r>
            <a:r>
              <a:rPr lang="en-US" sz="1100" dirty="0">
                <a:hlinkClick r:id="rId2"/>
              </a:rPr>
              <a:t>http://wiki.imagej.net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 marL="109728" indent="0" algn="r">
              <a:buNone/>
            </a:pPr>
            <a:r>
              <a:rPr lang="en-US" sz="1100" dirty="0">
                <a:hlinkClick r:id="rId3"/>
              </a:rPr>
              <a:t>http://en.wikipedia.org/wiki/ImageJ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ImageJ</a:t>
            </a:r>
          </a:p>
        </p:txBody>
      </p:sp>
      <p:pic>
        <p:nvPicPr>
          <p:cNvPr id="4098" name="Picture 2" descr="ImageJScreen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71092"/>
            <a:ext cx="3200400" cy="25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TjO85jQTkaLUVK9hKOqr2rmAfFMgp-owyf0S8h30o3GYVDZj0fJ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71092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050" dirty="0" smtClean="0"/>
              <a:t>Fiji can be Downloaded from:</a:t>
            </a:r>
          </a:p>
          <a:p>
            <a:pPr marL="109728" indent="0">
              <a:buNone/>
            </a:pP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fiji.sc/Downloads</a:t>
            </a:r>
            <a:endParaRPr lang="en-US" sz="105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1050" dirty="0" smtClean="0"/>
              <a:t>If you don’t have Java environment you’ll need to download it from </a:t>
            </a:r>
          </a:p>
          <a:p>
            <a:pPr marL="109728" indent="0">
              <a:buNone/>
            </a:pPr>
            <a:r>
              <a:rPr lang="en-US" sz="1050" dirty="0">
                <a:hlinkClick r:id="rId3"/>
              </a:rPr>
              <a:t>http://www.oracle.com/technetwork/java/javase/downloads/jdk7-downloads-1880260.html</a:t>
            </a:r>
            <a:r>
              <a:rPr lang="en-US" sz="1050" dirty="0" smtClean="0"/>
              <a:t> </a:t>
            </a:r>
            <a:endParaRPr lang="en-US" sz="1050" dirty="0" smtClean="0"/>
          </a:p>
          <a:p>
            <a:pPr marL="109728" indent="0">
              <a:buNone/>
            </a:pPr>
            <a:r>
              <a:rPr lang="en-US" sz="1050" dirty="0" smtClean="0"/>
              <a:t>To setup </a:t>
            </a:r>
            <a:r>
              <a:rPr lang="en-US" sz="1050" dirty="0" smtClean="0"/>
              <a:t>Java environment please follow </a:t>
            </a:r>
            <a:r>
              <a:rPr lang="en-US" sz="1050" b="1" dirty="0" smtClean="0">
                <a:solidFill>
                  <a:schemeClr val="bg2">
                    <a:lumMod val="25000"/>
                  </a:schemeClr>
                </a:solidFill>
              </a:rPr>
              <a:t>Section 1</a:t>
            </a:r>
            <a:r>
              <a:rPr lang="en-US" sz="1050" dirty="0" smtClean="0"/>
              <a:t> of this tutorial </a:t>
            </a:r>
          </a:p>
          <a:p>
            <a:pPr marL="109728" indent="0">
              <a:buNone/>
            </a:pPr>
            <a:r>
              <a:rPr lang="en-US" sz="1050" dirty="0" smtClean="0">
                <a:hlinkClick r:id="rId4"/>
              </a:rPr>
              <a:t>http://</a:t>
            </a:r>
            <a:r>
              <a:rPr lang="en-US" sz="1050" dirty="0" smtClean="0">
                <a:hlinkClick r:id="rId4"/>
              </a:rPr>
              <a:t>javapapo.blogspot.com/2013/03/setup-your-java-development-environment.html</a:t>
            </a:r>
            <a:endParaRPr lang="en-US" sz="1050" dirty="0" smtClean="0"/>
          </a:p>
          <a:p>
            <a:pPr marL="109728" indent="0">
              <a:buNone/>
            </a:pPr>
            <a:r>
              <a:rPr lang="en-US" sz="1050" dirty="0"/>
              <a:t>If you don’t have Java developing tool </a:t>
            </a:r>
            <a:r>
              <a:rPr lang="en-US" sz="1050" b="1" dirty="0"/>
              <a:t>Eclipse</a:t>
            </a:r>
            <a:r>
              <a:rPr lang="en-US" sz="1050" dirty="0"/>
              <a:t>  on your computer you can download it from </a:t>
            </a:r>
          </a:p>
          <a:p>
            <a:pPr marL="109728" indent="0">
              <a:buNone/>
            </a:pPr>
            <a:r>
              <a:rPr lang="en-US" sz="1050" dirty="0">
                <a:hlinkClick r:id="rId5"/>
              </a:rPr>
              <a:t>http://www.eclipse.org/downloads</a:t>
            </a:r>
            <a:r>
              <a:rPr lang="en-US" sz="1050" dirty="0" smtClean="0">
                <a:hlinkClick r:id="rId5"/>
              </a:rPr>
              <a:t>/</a:t>
            </a:r>
            <a:endParaRPr lang="en-US" sz="1050" dirty="0"/>
          </a:p>
          <a:p>
            <a:pPr marL="109728" indent="0" fontAlgn="t">
              <a:buNone/>
            </a:pPr>
            <a:r>
              <a:rPr lang="en-US" sz="1050" dirty="0"/>
              <a:t>If you are not familiar with Java, you may look at </a:t>
            </a:r>
            <a:br>
              <a:rPr lang="en-US" sz="1050" dirty="0"/>
            </a:br>
            <a:r>
              <a:rPr lang="en-US" sz="1050" dirty="0">
                <a:hlinkClick r:id="rId6"/>
              </a:rPr>
              <a:t>http://www.tutorialspoint.com/java</a:t>
            </a:r>
            <a:r>
              <a:rPr lang="en-US" sz="1050" dirty="0" smtClean="0">
                <a:hlinkClick r:id="rId6"/>
              </a:rPr>
              <a:t>/</a:t>
            </a:r>
            <a:endParaRPr lang="en-US" sz="1050" dirty="0" smtClean="0"/>
          </a:p>
          <a:p>
            <a:pPr marL="109728" indent="0">
              <a:buNone/>
            </a:pPr>
            <a:r>
              <a:rPr lang="en-US" sz="1050" dirty="0"/>
              <a:t>For detailed tutorial please visit</a:t>
            </a:r>
          </a:p>
          <a:p>
            <a:pPr marL="109728" indent="0">
              <a:buNone/>
            </a:pPr>
            <a:r>
              <a:rPr lang="en-US" sz="1050" dirty="0">
                <a:hlinkClick r:id="rId7"/>
              </a:rPr>
              <a:t>http://</a:t>
            </a:r>
            <a:r>
              <a:rPr lang="en-US" sz="1050" dirty="0" smtClean="0">
                <a:hlinkClick r:id="rId7"/>
              </a:rPr>
              <a:t>rsbweb.nih.gov/ij/docs/guide/user-guide.pdf</a:t>
            </a:r>
            <a:endParaRPr lang="en-US" sz="1050" dirty="0"/>
          </a:p>
          <a:p>
            <a:pPr marL="109728" indent="0">
              <a:buNone/>
            </a:pPr>
            <a:r>
              <a:rPr lang="en-US" sz="1050" dirty="0"/>
              <a:t>Or the webpage version</a:t>
            </a:r>
          </a:p>
          <a:p>
            <a:pPr marL="109728" indent="0">
              <a:buNone/>
            </a:pPr>
            <a:r>
              <a:rPr lang="en-US" sz="1050" dirty="0">
                <a:hlinkClick r:id="rId8"/>
              </a:rPr>
              <a:t>http://</a:t>
            </a:r>
            <a:r>
              <a:rPr lang="en-US" sz="1050" dirty="0" smtClean="0">
                <a:hlinkClick r:id="rId8"/>
              </a:rPr>
              <a:t>rsb.info.nih.gov/ij/docs/guide/146.html</a:t>
            </a:r>
            <a:endParaRPr lang="en-US" sz="1050" dirty="0"/>
          </a:p>
          <a:p>
            <a:pPr marL="109728" indent="0">
              <a:buNone/>
            </a:pPr>
            <a:r>
              <a:rPr lang="en-US" sz="1050" dirty="0"/>
              <a:t>Writing ImageJ </a:t>
            </a:r>
            <a:r>
              <a:rPr lang="en-US" sz="1050" dirty="0" err="1"/>
              <a:t>PlugIns</a:t>
            </a:r>
            <a:r>
              <a:rPr lang="en-US" sz="1050" dirty="0"/>
              <a:t> – A Tutorial</a:t>
            </a:r>
          </a:p>
          <a:p>
            <a:pPr marL="109728" indent="0">
              <a:buNone/>
            </a:pPr>
            <a:r>
              <a:rPr lang="en-US" sz="1050" dirty="0">
                <a:hlinkClick r:id="rId9"/>
              </a:rPr>
              <a:t>http://</a:t>
            </a:r>
            <a:r>
              <a:rPr lang="en-US" sz="1050" dirty="0" smtClean="0">
                <a:hlinkClick r:id="rId9"/>
              </a:rPr>
              <a:t>rsbweb.nih.gov/ij/docs/pdfs/tutorial10.pdf</a:t>
            </a:r>
            <a:endParaRPr lang="en-US" sz="1050" dirty="0" smtClean="0"/>
          </a:p>
          <a:p>
            <a:pPr marL="109728" indent="0">
              <a:buNone/>
            </a:pPr>
            <a:r>
              <a:rPr lang="en-US" sz="1050" dirty="0" smtClean="0"/>
              <a:t>Project Template</a:t>
            </a:r>
            <a:endParaRPr lang="en-US" sz="1050" dirty="0"/>
          </a:p>
          <a:p>
            <a:pPr marL="109728" indent="0">
              <a:buNone/>
            </a:pPr>
            <a:r>
              <a:rPr lang="en-US" sz="1050" dirty="0">
                <a:hlinkClick r:id="rId10"/>
              </a:rPr>
              <a:t>http://www.cs.kent.edu/~</a:t>
            </a:r>
            <a:r>
              <a:rPr lang="en-US" sz="1050" dirty="0" smtClean="0">
                <a:hlinkClick r:id="rId10"/>
              </a:rPr>
              <a:t>xchang/plugin.zip</a:t>
            </a:r>
            <a:endParaRPr lang="en-US" sz="1050" dirty="0" smtClean="0"/>
          </a:p>
          <a:p>
            <a:pPr marL="109728" indent="0">
              <a:buNone/>
            </a:pPr>
            <a:r>
              <a:rPr lang="en-US" sz="1050" dirty="0"/>
              <a:t>This data can be get </a:t>
            </a:r>
            <a:r>
              <a:rPr lang="en-US" sz="1050" dirty="0" smtClean="0"/>
              <a:t>from</a:t>
            </a:r>
          </a:p>
          <a:p>
            <a:pPr marL="109728" indent="0">
              <a:buNone/>
            </a:pPr>
            <a:r>
              <a:rPr lang="en-US" sz="1050" dirty="0" smtClean="0">
                <a:hlinkClick r:id="rId11"/>
              </a:rPr>
              <a:t>www.cs.kent.edu</a:t>
            </a:r>
            <a:r>
              <a:rPr lang="en-US" sz="1050" dirty="0">
                <a:hlinkClick r:id="rId11"/>
              </a:rPr>
              <a:t>/~xchang/all-bak.zip</a:t>
            </a:r>
            <a:endParaRPr lang="en-US" sz="1050" dirty="0"/>
          </a:p>
          <a:p>
            <a:pPr marL="109728" indent="0">
              <a:buNone/>
            </a:pPr>
            <a:endParaRPr lang="en-US" sz="1050" dirty="0"/>
          </a:p>
          <a:p>
            <a:pPr marL="109728" indent="0">
              <a:buNone/>
            </a:pPr>
            <a:endParaRPr lang="en-US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and Tutorial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Why do they use ImageJ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b="1" dirty="0" smtClean="0"/>
              <a:t>There are so many reasons: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b="1" dirty="0" smtClean="0"/>
              <a:t>It is free</a:t>
            </a:r>
            <a:endParaRPr lang="en-US" sz="2400" b="1" dirty="0"/>
          </a:p>
          <a:p>
            <a:pPr marL="566928" indent="-457200">
              <a:buFont typeface="+mj-lt"/>
              <a:buAutoNum type="arabicPeriod"/>
            </a:pPr>
            <a:r>
              <a:rPr lang="en-US" sz="2400" b="1" dirty="0" smtClean="0"/>
              <a:t>It runs everywhere 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b="1" dirty="0" smtClean="0"/>
              <a:t>User Community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Macros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Plugins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Toolkit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Speed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/>
              <a:t>Data </a:t>
            </a:r>
            <a:r>
              <a:rPr lang="en-US" sz="2000" b="1" dirty="0" smtClean="0"/>
              <a:t>Types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/>
              <a:t>File </a:t>
            </a:r>
            <a:r>
              <a:rPr lang="en-US" sz="2000" b="1" dirty="0" smtClean="0"/>
              <a:t>Formats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/>
              <a:t>Image </a:t>
            </a:r>
            <a:r>
              <a:rPr lang="en-US" sz="2000" b="1" dirty="0" smtClean="0"/>
              <a:t>display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Selections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b="1" dirty="0"/>
              <a:t>Image Enhancement</a:t>
            </a:r>
            <a:endParaRPr lang="en-US" sz="2000" b="1" dirty="0" smtClean="0"/>
          </a:p>
          <a:p>
            <a:pPr marL="109728" indent="0" algn="r">
              <a:buNone/>
            </a:pPr>
            <a:r>
              <a:rPr lang="en-US" sz="2400" b="1" dirty="0" smtClean="0"/>
              <a:t>	</a:t>
            </a:r>
          </a:p>
          <a:p>
            <a:pPr marL="109728" indent="0" algn="r">
              <a:buNone/>
            </a:pPr>
            <a:r>
              <a:rPr lang="en-US" sz="1100" b="1" dirty="0" smtClean="0"/>
              <a:t>referent </a:t>
            </a:r>
            <a:r>
              <a:rPr lang="en-US" sz="900" dirty="0">
                <a:hlinkClick r:id="rId2"/>
              </a:rPr>
              <a:t>http://rsbweb.nih.gov/ij/features.html</a:t>
            </a:r>
            <a:endParaRPr lang="en-US" sz="14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ImageJ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00600" y="1722437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66928" indent="-457200">
              <a:buFont typeface="+mj-lt"/>
              <a:buAutoNum type="arabicPeriod" startAt="13"/>
            </a:pPr>
            <a:r>
              <a:rPr lang="en-US" sz="1800" b="1" dirty="0"/>
              <a:t>Geometric </a:t>
            </a:r>
            <a:r>
              <a:rPr lang="en-US" sz="1800" b="1" dirty="0" smtClean="0"/>
              <a:t>Operations</a:t>
            </a:r>
          </a:p>
          <a:p>
            <a:pPr marL="566928" indent="-457200">
              <a:buFont typeface="+mj-lt"/>
              <a:buAutoNum type="arabicPeriod" startAt="13"/>
            </a:pPr>
            <a:r>
              <a:rPr lang="en-US" sz="1800" b="1" dirty="0" smtClean="0"/>
              <a:t>Analysis</a:t>
            </a:r>
          </a:p>
          <a:p>
            <a:pPr marL="566928" indent="-457200">
              <a:buFont typeface="+mj-lt"/>
              <a:buAutoNum type="arabicPeriod" startAt="13"/>
            </a:pPr>
            <a:r>
              <a:rPr lang="en-US" sz="1800" b="1" dirty="0" smtClean="0"/>
              <a:t>Editing</a:t>
            </a:r>
          </a:p>
          <a:p>
            <a:pPr marL="566928" indent="-457200">
              <a:buFont typeface="+mj-lt"/>
              <a:buAutoNum type="arabicPeriod" startAt="13"/>
            </a:pPr>
            <a:r>
              <a:rPr lang="en-US" sz="1800" b="1" dirty="0"/>
              <a:t>Color </a:t>
            </a:r>
            <a:r>
              <a:rPr lang="en-US" sz="1800" b="1" dirty="0" smtClean="0"/>
              <a:t>Processing</a:t>
            </a:r>
          </a:p>
          <a:p>
            <a:pPr marL="566928" indent="-457200">
              <a:buFont typeface="+mj-lt"/>
              <a:buAutoNum type="arabicPeriod" startAt="13"/>
            </a:pPr>
            <a:r>
              <a:rPr lang="en-US" sz="1800" b="1" dirty="0"/>
              <a:t>Stacks</a:t>
            </a:r>
            <a:r>
              <a:rPr lang="en-US" sz="1800" b="1" dirty="0" smtClean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925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300" b="1" dirty="0">
                <a:solidFill>
                  <a:schemeClr val="bg2">
                    <a:lumMod val="50000"/>
                  </a:schemeClr>
                </a:solidFill>
              </a:rPr>
              <a:t>What does ImageJ do</a:t>
            </a:r>
            <a:r>
              <a:rPr lang="en-US" sz="23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109728" indent="0">
              <a:buNone/>
            </a:pPr>
            <a:endParaRPr lang="en-US" sz="2300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sz="2300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sz="23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ImageJ</a:t>
            </a:r>
          </a:p>
        </p:txBody>
      </p:sp>
      <p:sp>
        <p:nvSpPr>
          <p:cNvPr id="5" name="AutoShape 2" descr="data:image/jpeg;base64,/9j/4AAQSkZJRgABAQAAAQABAAD/2wCEAAkGBxQSEhUUExQWFRQXFx0bGBgYFRccGhcbIRgXGB4bFhobHCgiHBwnGxoXITEiJSkrLi4uGB8zODMsNygtLisBCgoKDg0OGhAQGywkICQvLCw3LC8sLCwsLC8sLCwsLCwsLDQsLCwsLCw0LCwsLCwsLCwsLDQsLCwsLCwsLCwsLP/AABEIAQQAwgMBIgACEQEDEQH/xAAcAAEAAgIDAQAAAAAAAAAAAAAABgcEBQIDCAH/xABEEAACAQIDBQYDBAgDBwUAAAABAgMAEQQSIQUGMUFRBxMiYXGBMpGhQlKxwQgUI2JygtHwM6LhJFNjc4OSwhWys9Lx/8QAGQEBAAMBAQAAAAAAAAAAAAAAAAECAwQF/8QALBEAAgICAQMDAwIHAAAAAAAAAAECEQMhEgQxQRMyUSJhcYHwBRQjkbHh8f/aAAwDAQACEQMRAD8AvGlKUApSlAKUrVbU2ysXCxPXl9ONVlJRVstGLk6RtaxpsfEhs0iA9Mwv8uNaKOSSXVibHkf/AKjSsuPCgf6aVg+o+EbehXdmwG0UPDMfRHt87WrkMYPut8h/WseNa5EU9aRHpxMhcUOhHt/SuQxC/eHvp+NYZrg6A8Reo9eQ9NG0pWlkBTxISDcaXOU68COV+F628MmYA8L8unlW8J8jOcOJzpSlXKClKUApSlAKUpQClKUApSlAKUpQClKUBp95to9xGDrZja9tAeQP98qhkEjFy7nNf4bn8uQqxMfhFljaNuDC39D7Gx9qqT9ZME7RyfZazAdeAHudfO1c+aL7nTgaosLAODw18+VZ9qjmyMaTw0AP1tfX51Ika4vXMvg0mc1FGoDRqv4MzjQ0NcJTpUFkY80mhHpoOeo4VuIFIUA8ba+tarCm5X+IfQk/lW5rowLVmWZ7oUpStzEUpSgFKUoBSlKAUpSgFKUoBSlKAUpSgFVP2rYLu8Sko4SJY9Mw0J9ctqtiqz7csUIsPCxDkh2+FbgaC5Y8uXGqzVo0xOpHzY+0AFS5tcDKBwHH+yetShdrxIgMkip/EQPxrznht5ZJGAH7NedmOY8bAHTLqeWvnWZtKThpY8yePueJ96iHRXts0lm+EXbPv5g1YKrmQkgAIpNyTYAVg4jtLwq3ASYuCQUKBSCLixu3HSq27OMF+s46IHVYz3jfy3Yc/vWqd9pW5zTOuIgQluEqr8TDkyjmeR9vOrPDijNRkU5SatA9qKcsNJ/3KBWZg9/UmuDEyafeU/0qt8Ruzio1ZngnVFuxZrKoHuf9a0cmFklDRwq7m2qgFiQdOAGta/y2FrX+SvqTTL/3S21BiJCsc0cjKM2VWBYDUEkDUatb3qW1TXYrsWbCYmRMTF3cncju9R4lZyzE25/s046j3q5axjBRVIZG27YpSlWKClKUApSlAKUpQClKUApSlAKUpQClK4u4HEgepoDlUH7V8AZ8MsYNs2YXPAXCi/sbVNe9XqPmKivaHiESKLO6JmkyjMwFzodL8eGtUyP6dGmP3Kzznj918Rgxnl7seLKoD3LH90AcBxN7dK3GxDEkqvicOJozbRpJFAHUBdDw5i3pXXvftJxj5I5NUyqIzwspCvcepuL+XlXFMUfCobwrHpw420/G/vXThblHZE6T0X1uljcJLCDhFRE5oqqpU9GA/Hn1rfkVUvZ3j48Lh8TjMQ9kLLGpI8TZQWygcSfEoA8qy8L2mylszxIsbaqpJzZeWZgSA1he1udczwScmol3OkrN1vftIMXja1lIshHHq3nxqtIBGjlgSDmvoeFr8Dy41Md7dv4bGYcyxSBJ4QWaNiAzxjVstvisPFprodNag2BQzj9kjuGJAKoSlxyLnwi1xxPOunFUYb0Zvb0WluBvGuOj7+xMsTlG4Xt1GnBhY+t6sPMLXvpxv5VQmzN38ZhcA8SSphTLIGkdzY5AoAVeAuTe9jwUdTW9w29seGgiiedsUY0sBza3C4tr5FrkWrjlljFutm3pynRaM+1okUuWGReL/ZHvz9qy4ZVdQykMpFwRwIqkMbvHJjVPesscZ4RrrlW9uHF5DwCgf62vunHkgUfDcBlQnVFsANPb3NzzpjyOTplJ4+KN3SlK2MhSlKAUpSgFKUoBSlKAUpSgPj8DbjVQ73bwNFO4sWJ55mWw00BXxcxfW1W/UN343XM695EBnXXhrf8AMHW4rHNFumdGCUU2n5Ksl3klJ8JQEcQMzEHzJlBrW7U3gWZQmLj72MG66i44XymzMt7a61scapYESIUKG3jZQF8wQtyp11GlQnaL3UstsoNs1rKT0UnVjbXgBWUI2zslwS2SzaG1dmY9YknaWFogFVkVScgFslwnw311GmvU19wuwNlc9pOEuLoSoLAcLnICPlUDbDXDEEtlGp5A8fw/OtvsHcybFrmByg8CbWP51fcVqTRlPHGW+JKsSdlBIoXx80kMRdlVVX4nNyWIQEn8Bp1rrn23sZWzf7XMBwTgv1IPzNfF7HpCLjEKf5SB89a7h2QSAfHnPRdPxqnrrtzZC6f7L+51N2l4WG5wmz0VtbPIwvwtrYX+tazF9ou0pzaMrCP+FEB/mIJ+tTPdfs9wzQiVlBuOLE3B5j2/rW7xuGw+GC2VGHMAXNhbULex9tel6weaF9r/ACbLDX+kUftIzuc88zM3VnZjr051wwLXU2kIdQbKqknNqRre1jbU8qmW8m0sDNMFVAEJys6jKym4Kta2qkGxBFxr0rY7vbswQ4oKBcmK4J1HEC49QePlW3qpKmqJeK1yi9Ea2e0Pdd5MzjEowyIv2jxLFvs9b35C3GrF3f3sdmE2rmPLCzgcQFVyOtvGbVm4js9wkzCQx5X5hXKo+lhcC9tSD4bdOGlb7dLceDDKVIBu2ZuJLkffYnUeQsPrVeSye3uYtqPfsTaNrgHqL1ypSu44BSlKAUpSgFKUoBSlKAUpSgFcZDYEjU24VyroxshC6enpUN0iUrZT+/2wpcWgKSRxvcPZtC+jfdF+J6VGtrbuIY1yqCIlsubgzGxLHlctflwFWBtLDuJljYhWkzNmJF9CBZB11FQ7a2FxcwfDxgIoYrrcZwTqw0vYdflXDGT+T0aT0itsBIcjBfEz5r+guOHIEmtnsPeSeNO5TvGub2iBzE2FgSNbDoLfjfI3ZwrRbQMMsYUspXLxW2vA24WuQfKrCbdGOKOKSAEOjEyGNsrkMc1xf4rEcDy4VplyRj38msMfKKTdNaILsra20S8uMw4lZYzaTvDdSGJsuSwBta9l4XFSjY3aTisXMmG7pUdyFvqAouGJAOpNgefOrD2fEXQZs5/eka7ew+yfO16jGL2GkW1IZ0U6kq5voulh8655ZIzvXgRhx1J7Idvhi9owYp8EkhyyM0iKgtmV2ZyAeJyknS/KsrZPZmZckjYmQJoZFs5Zra/szcAA6DUaedWXvRslJJYJyPGhsreth/WvrbMMRujsAfsk5h7X1Hpe1VeVw9qJ4RnFNvuVSvZ6/wCsB0LKpl0V2zMIxqWcjqbAA3NTKeMDEwhCA4sPILctcjoMp9ialiRqqE8zxNQNNuR4eXGSmzNHGWUHhw4e7ED3qlznJWbfTGEkjfbW2msuJSEArJYADmLsSbHmLAG/kKmGBxbHERxDXIhaZuV7ABfW7ZvYdaqXcrtT7+RocUYsMX+CYFgi21yuC2mlwCCBew53q6djbOSJcysZC4vnuCGB18NtLa3/ADNduPA4s8qeVNGxpSldZzClKUApSlAKUpQClKUApSlAK+EV9pQEP26Vw0jSswCIhazFWygXJYAjMLWPC/Kqmi26YmGKVGS7sxBuVKO3wdBbla1rnrVr9q+zVl2fK9gXiXMPNbguvndQaozeDe/Nh2gWMZHXLrb3Nhw1tbTl61k8Sfg6IZGtnPfDa6NisPPCbHK1xzW/I/M1Ndh70xlAGbxgXt15G3W2nzqk5JyzZjqeH0tVmbo7FilhglFrl9bngQbae44VjlxRjBJno9PneSUr/fgtnZs5YajXp0rA27PGJI0dgDnDgZrG6kEevKsrY8ptY8iQT6aflWm363SjxJWYMUlFhccCL9OTWvr864Ut7DnHlbN7tvHKmF75mGVRe9xbTWmz9pCfDrIAwuODAgg+9QDZWzMdI8GHkBbDpLmZmGhQagNrrqPwqyngWJAoHh4fM8fnSaJ5RVR+5Ftq4md3WOMjxEAEi/G4Ol+XG9QTe7ZncR7SjAuQmGs3En9oWe55aqT7CrewOECzMx+yun01+VdO7GzA5xMsoV/1h+BAI7tQVUG/G5Lt/N5Vfp21Ip1U1JUjylV//o8b0tLFJgZGu0Qzw3492TZlHkrEEfxnkBVQ7+x4VcdMuCVlhVitibjMCQ2Tnkvwvf5WrD3Y2/NgMSmJgIzpfQ6qwIIKsL6gg/geIr1U7R5DPZ1Khm5PaRhNoRZs6wTKLyRSOAV5XVjYMt+fmLgVKcHtGGW/dSxyW45HVrfI1IMqlKUApSlAKUpQClKUArB23taLCQPPO2WNBcnnxsABzJJAArOqg/0iNus2IhwgP7ONBIwB+J2LAX/hVdP4zQlKyzsf2jYGPBfrqyd5GWyKii0jSa+DK1ip0vrbTXmL0nvN2u7QxRIjk/VYzwWL4rfvSkZr+a5fSq9Z64FqvxSJVGXjMdJKc0sjyN1d2Y/Niaxa+V8qGWs78MLuotfxDTrqNKneGlk2dN3J8WHds6sPS39+lQCKQqQw4ggj1GoqTbN21iMQQkgEyAG4IUMo5lG0N+H0rOaTWzbBKSkuPcvvYeNGIgGX/EsLjhxUNqeQIN7+da3aGLxS3zrEjZtBnZ7DkQcq3qG7u7XnwCXmjlWJ2BMjQsALKq2LW0By86lGL26k/eKVjlCgWDZTcaHMQeABtr5V5+SNdjqxyUZ7X6MycFtuZP8AHmwqp1UkyHyCkAA/Oslg+MVWWWWID4WGS7631UrqDby8q0+xN0kdldfDGfETrlc8sovewNS7aWzDHAcjEW1vfXl7cKxcJeDolmxeEkzE3rxTRYeQo1nIVF9SQv4n6VEdo73NAuHwC3EzrGJjc/so7DS97hiuvUZr9K3G8O9EGDgWWUiWVr9zGD8TDQs33QD/AKVVuDRJmlknL9/I5dpYz1N7L0Gtrelaw1C2Vw9O8uRLwjVdo+7i4LFt3TK8Et3iKEEAEm6G3AqdPSxqKVbccEPcszKJVC5szgFjYHiba8OdVTimBdiosCTYdK6unzPJaa7HP/EOgXTU1K7OtT041JhPNlRnzZtLNfUacQSCQfcVHIZivDyv52N6nOz8ak0VxbpbTTnqOnnXo4Ty5HZs/tG2lDkC4uQqNLOEe48y4LH51YW6fbKpYR48KtzYTR3yj/mJxHqtx5CqZ2p8RtyrAQm9ayxxfgqmz0HtzttwsGI7qKJsQimzyq6hf+kD8eulyVGhsSNTYewtsw4yBJ4HzxuNDzB5hhyIOhFeOZYrkn6VY/YpvkMHM8MpJhmK2At4ZLhQ2pGhUkH+FelZSw60WUj0dSlK5ywpSlAK8wduOFZNqy5mVsyIy2OoBvZWHIix9rHnXp+vMPbdi4ZdpyNBIH/ZoshA0Ei5lK3t4rKE1F+NuVSu5aJAENuOvlXWDRjQmrN2QK+18FKoSj7Vmdn2Hiw0H69L98JGDwFzYyN5Bjb29KrfDws7Kii7MwVR1JNgPnV8R7MhbZiQsoJiXKGHxK6/a9CRfoawzzpJfJ2dLF22jbYfa3ewhwTJmGa3hs63tYg8iOdaDaO60bYgTYVFjNv2iBrFlkjBUot8oOjKQNDxHCozsLeg4MMuUSv3KwxjNb4Gl1sdL+Nb2+7Vhpu40sayJicspijU2N0Uqwa68NQbgfOuJqUJWjraTjUjabsS93holmXu3UAFSQeBIFipIINbvHyrLGVBIzKdR6f0v8jUA2puljI5XmgxEcq3ziF8ylQAfDG1yvM2vYa1sd3trjGOBGPCinvDwKPY2DfvX0t605Sv7P4M3ii48k+xUkyCLEyCZRKhYAk62OUE5TfTj9K367vxuA0UrKDw4OPUX51w3v3ZnTFzjDxGSM3kKAXI0VmKdbFtANa1uwt41Qd2wtqdenkemtTkUmrj+/0PY6SeJJQl+V/02+0IY8PhJo7+FUPEi5J4C/Utf51U7qRxq19tYJsfhzHDZpAQ4CkHNYHQnkLHj1FV6mzHbvS4ymI5WB4gi4I9rV0dBG4y+bPN/jbfqQj4S0aitxu9KVL25i1vmaxMLs15SREMxAJIuAbAXJ1NcoMO/PwLzJ0I9uNejjjUrZ4bO3HYn9ob6jT20rHRr8OFJWjB0zN/FYfQV3z45pHBa3wqosoAAC2AAUAVupbKEji2M6YHNJGUd8QbZlKsUESnmB4btp1qMQzESHU3Ite+ug0sfaptj94e/wANhkZszQRlWBOnxFVPD7oWoFf9p/N+dRbSTfyQj1puDvfDtHDqyuO+RVE8fAo9tdOakg2NSevJPZ/vAcBtOGW9oy4jl10MbkBr+mjeqCvW1c01UqNEKUpVCThMmZSL2uCL9NK8e7fwMkc8ySC0iyMrDzDEEjy6HpavYtefe2vZ6ptBn8NpY0Y5eOYAoc45XCi3pUx7mkPgqJ1tXXW1nw5I0BIHO30rBeK1WcSHE6RXK1fclZeAwTzOscSF5HNlVRck+VVoJEh7L4F/9QheT4Eu2o4nRBb0LA+1Xfs7ZcMiFkJF7gi+nyqB7K3XGDgZmIMmUC41CktmPzYJr0Uda2e52KE87+MqhW5W40fUEfn864OofLa8HqdNj4we6s1+3Oz5GmLiTKpI53sRz4j/APK3uC3CkjTNhsY2Ym+VrlD9dDW82tu2HW8cjo45ErY6c7qdKj64PaGG+AAjnklDK3mA9iD6fKsecmqs2ST3Fr9RPjdoYZHEsJlNrZoSG0/hNm+QNfOz6U4meSQxGMrlV3KlWbxA5W620GuvHrWHtrb+OZBHkKMzAZnsALm3Hn7XqwNjYZYUEN/G93LE3LOMuvtYD0FTjjxttFOonUaZ3bMwo7zPzLP9GMZH+UfKuza26mExBZpcNE7EasY1zH+YC9/O9duGlBcgEXDZrX1F7ZgR5nUGtq1apHDKTsjew93IMFC0cCmxubsxYk2ta55eVebcbKzwOdcxkLOPfX5E/SvVoFeVsXOIsbOtrqJ5AVPQSNp8q6+j9z+6MMzbRH1cjhX1yxOt7+dSLbWHWKU2VQua+UcLXvbra1dO0MbDJPG6KI10BGhAN7XtzFdvp/LMLNAy2rLMFsnUoT9WA/CvmPADn+hH41xOIJNzyAUeQH9/WoilF6D7GbK9lYgWuF/M127m6YyFzwjbOfRdfrw961TTHIF871stnYjuIXb7cnhXyA4n6/SnvdeO5XsjA2lbvGt1r2hs0kwxlviyLe/XKL3rxrsXC99Oin4cwLEi4AuOI6XsPevQnY/vC+KxO1AXdohOHiDMTkDtLdVvwXwjQaVjN27Lr4LPpSlUJI/v7tCfD4GaXD/4igeK18ilgGcA6HKCTrppfW1q807TleRi7szsdWd2zFj6nWvWU8KurIwBVgVYHgQRYg+1eUsZAY2eNyMyEqbcLjS4Hzq8DSBrMVOWABPAf3b++la+ZPpwrvmU3rrSMsbC2v8AetbWQ0dOGwUkrBI0Z2NgAoJNyQB9Tar23I3NTZeEmxE1jiu5Zmb/AHQyXCKevU8+HCof2ZYcSYtSigR4eMubXvI58Gc9bm9geFxbhVz47B97hpom1MkUin1ZCP79K480vBrGPkhe21zYVh1j/IVXu6k4V2dsxFruF4j99RxI4XFT1cWHwkTNYMVCOOjjwMB/MpquNrRGE5lJBViLrxNzpw1vz965sfZxZ6qVRUicbR2ziEUSRyLPARoQNQPf+vsawBvZMA2ZAtuOZglvW5sPx8qhv/qMuHRnSNwQwDhtEViDYlOJNwdTpw94risS8jF3Ysx4km5q8emi1s5MvWcXUUi19hbzJjMfh4Xl0z3yohyFxcgFjqdQOVqt3Hxgsh5oc3qCGUj639QKoTsUhVtoqzAHKjEepFtKubfWPEgI2HjaTXLZACRfS7D7o435VTNjS1Ew9SWTciSYWNTqAL9ba/Os0Go3ussxwyPIjK5LXRhZgAxUG3na/vW/jfSqR1plWj5KNa8m7Zs2NxJ5HEyfWRq9X42YLGz8lUk+wJ/KvIMExYsxOrNc+p1P412dIvrMcvY3W9B8fI2AFwdNABUeYW4caku1MJkghY650v8AU1G5q9JmCM/F4ZDEjq4zENmUi1rcLdb1qSK7hKcpXrb8b1wmFqxydrLI4xLc68Odc5nzHQeQFcL6VZ3ZdseDDQNtXHELEG7uDN9o6mRlHNsqsi+ZbhYGsm6jSJrZibZ2IuyMKUkIbFyxgOP92zeIIp/dXKxPX2qc/o34Erh8TM2nfSKq3+13YYkjqLyWv1FQXYWFfeLax73MkPikcKblEv8ACpItckqt7cPSrs2TBFHiUhhUJFCe7jVRoAqszepLlrk6moewlWyZUpSqEkW7Qt6f1DDFkt3z+GO+oBP2iPLU252rzVjJb3JJJOtzqST1/Grc7dJD3sC8mS49VYg/RxVO4yK3OrwNUtGIdTWdFFlhLHTn6n4RbyFyfeuOF2cz2NrA8DcaDrWRtmcWVRwHD0AsK3a0VRafYRgx3UzkakqOWuhP9+tWYXs9qrHsN2goikj5mQE3P7tvyHzqyto3VgwrzJ+5nRVkO21skLOUHwM4kUeVgD/muf5qim8Gw17xpXYrFHd2A+1kIZRrfi+nzqdb3TAYdp1IEmHGdQeEinRo29eR5ELxFwdPg8KNpQgIvhzKzFtL6hioAvcEGxvpqePLKndo6o5f6fFkfwG7ySYRJZVu05fvb2vaW+XjwKEREdCtUw6EEgixBsQeIPQ16L3omTD4cjEHu063sevh43NxoAKoTeLGpPippYxlSSQsARY6niQOZ4+9dWLucOYlfYyn+3g9FP4GvSUT1567C4M2MkPSP8Wr0FGLaVnm9wh7Tvke1jy518eO+orlcEetdanLpyrF99liNb24ths/HE6FcPKP8jAGvLmHOnvXqvfmEHAYwfew8nzyH/SvKcHOuzo9NmOU3eIxfeRxIfsC3zYnpWLt/ZxgcISDoDoeovWEJaydt48zPmIA8IGnkLflXoN6MEdWy8Pnf+FSx9rfmRWPjRZyKkG52FzidtdFVR/MSfwWtTtqOz35cNL2uKynvHYT+o4YCAOrXBsCL2463Gg5mpHj8Ri9pmKFEMeGgUJFHrkjAGW7H7chtq3XoK2PYykcmKaFvifIV8wGswAPOzX9AavHE7rQQTxSKD3byBZFOoublT7vYH1FZ/S0rJ3bo1/ZVusmzcI8r6O4zMT9xQTfyvqfTLWZuqM+IvbXK8jeTMw0/wAzfKurtA3mjjH6uG4WaU3sABqEv1JGvl61sOz7BOIDPKCrzkMFOhWMDwAjqblv5wDwqH2t+SfNEppSlZlip/0gIh3OFf7QkdR6MgY/+wVUGAxixK/hvI4ZbmxCqwAOhFr6HXjrVo/pBoc+DOpBSYcTYEGH2uQT8qpXES2rXG6NPBtZcblAudTb/T2rUySE6n3rpkmJt5CuPenWrynZEVROuyvaQTEPGSAXW6EngVOoHqpJ/kq+sJjg4McnxW+fpXkmOcqQykhgbgjiDxuKtXZfatF3CrLE4njQAOD4XYHl0011rjywt2jaM12ZP94dmLi4RhFbLnlBma2ojU3t5ktlFuhY8qje+m2Y9l4ZcNgv2We5zixdjqOd+diWPAEADXTv2dtGXEQJIwKySXJA0Nixt6eG3nVd78woswLYgTTC/eIvwQgWsinhewII4kkcKygrdM3nGl+SIbRxkkrEySPI3MuzMfmTWJQmjV1JHA3bJj2T7Y/VtoRkmyyAoemuov7gfOvS2HxCyEZSDYa66jpcV46jkKkMpsQbgjkRqDXoDd/vcZDhtoYVskgQxyp97KSD6i+tj1HOsc0fJrid/SWWkN+N9De3nXbNwrD2RjDIl2Fm+0OV/Km2caIYmc8gbX6/05nyBrn1Ro7vZqtqSiZnhI/ZqjZyeBOXh6AEE+o6V5Tg5+lenJoWXC4s8H7hxfic7KSfcXC/yV5jyZXK9CR+VdPS6dmOUGuDGsnGJY28qxTXdN0jFE03dvDs95dBmlOU87AAfjm0rC2thTHhAZQQ8hWVOGitqpPqpv7is/DoJUwuBW4aR40PkZGUX+bE1ue1TASzYk93E2RpO6hGX4liCx+Dqtxa/DpzqapcfsUSt39yNdlJttfB/wDN/wDFq9aSxhgVYBgeIIuD6iqI3b3B/UsdgZVfMwUmUW+FwoBsel3t7Ve0MoYXFclm1Gs2nu1hsRNHNNGJHj+HMTlGpIJW9mNzzBrb0pQgUpSgKz7ftlmTZ6zLxglDN/CwMZ/zFD7GvODyV6z7TsQE2Xi8yO4aF18C5spKMFdh90Na55ceVeRiasmWT0fS1fC1caVFkWfb18pSoIJVu7vpLAohlaRoLEeAoJFuPsuynTyrR7Qxwe4RAilieJZjqbZ3OpsPTrWDX2oryW5uqPlfa+UqSoq+f0f8V/sc6k/DPceV0X+lUNV3/o+C+HxY/wCIhHrlNUy+0vDuWxFGqEleB1tWq2o/eyKG/wAOPxt52F/zUeYZxWRjcRlQngACT7amtdgYHYEEeKQgN5C5zfi/0rl/Bs99zOghkGFbKivK4JysbAsddT0uTXlPHRGOd1b4lkIb1DWP1r2GBawHKvPPbNu6IMQZkFg8jB/Vv2qn3vIv/SNb4ZVopkVkH2gQWNuHL+tYcfxDyrOwKFytgGa4AXqbi1Svso3HXak0ueQokJjZgB8al/Et7jKSqtYjgbV35JLTOdIz+yHC/rG14DxESvIfZSi/5mU+1ej5MFGzK5RSyCykgXX+HpUG7O+zddmYmebvM+dAkfVQSHe/uFA/hJ51YNY5JcnZKVGt2ps3vCrLbMD8/wC/yrPgjyqF6CudKzotYpSlSQKUpQCvMnbVuauCxmfDraGcF8oGkb5rMqj7tyCOma3ACvTdRDtJ2D+s4cOqgvFmIuL+EjW3uFPsalVeweTmiI4gj2rhUx2ps0r9nTyPL+xXXu1uNitos5w8fhUG7HRb/dDHQt5X0Fz0veUKJoidfKnEvZRtVWt+qMfMSQkf/JUR2ngXgmkhkXLJG5Rh0YGxF+evOqUDFrskGgPqPz/OvsQFmvxt4fXMv/jm+Vcsw7u32g30t/W1Xj2a+xRnRXJltXxRc2HE13YhTnIHX1qEvpbJvZ0VKdi7YxOzGjxGGJCugzgglH1PhflfjYjUa+dRc1N+zdlLtnxEkBAyqe6EsRVtWWVWBFidRewvc8ahdmifJOIe1iLEJ48LKjm2bIylTqOGYjjw4VK90NoYnGuXKdxhh5kvIeQLWsF6hfLWuvYW7+z1OdhBiJTw7vDRgX46IinXzJqbILKLDL0GmnyrnlxXZG6utnJdSTUJ7XN3u/wGImW144gWB5hHEgYHqq97pz7w8KnUMfIVz2ns8TYeWE8JI3Q+jKVP41GJbsibpHjzYSr3yq4IuRY3Isb3vpyq3P0efBi8egtbKhFuFg72t/3VgbW7IMasEUiKkkyZborjUXta7WHIHjzPrVh9nG5EuBkM0vdhnhysqkkhiyMbm1rDL1PH59TqjGiwKUpVAKUpQClKUApSlAKUpQGmxO6uDkfO+GhZjxJQWPPUcD71toYlRQqgKo0AAAA9AOFc6UArzrv52X7TfFT4hI0nEsjPeN1BAJ0GV8p0Fhpfhxr0VSpsk8h4jcLaMYDSYWRFaRYwWyrd3bKoFzwJ0vw86zd8OzLG7NhWebu3iJsxidm7snhnDKvHgCLjTW1xf1Nj8DHOmSVQyXVrG/FWDqbjW4ZQfasLerYUeOwkuFkJCyLa44gghlI9GANudqWQeNI2sQehvW/2LsOSbDYvGBrdxkQLlJMrzEx5V8wDm58qmmwewvHSkHEyRYZLkEX7yThoQqnLYn98EdKubcbcqHZuFWAWlYSGRpGQAl+AZRc5bLYCx69TTlqhR5a3f3emxkxhiHjAJOa44aW4fEToBXpLs33AjwOCVJlDTyHPLcghWItkXl4RoSOJvysBIdg7qYPBF2w0CxtI2ZmuzMTr9pySBqdBpqa3VVJv4MPD7MjQWQZR5WruGHWu6lRxRPJnwC1faUqxU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WFRQXFx0bGBgYFRccGhcbIRgXGB4bFhobHCgiHBwnGxoXITEiJSkrLi4uGB8zODMsNygtLisBCgoKDg0OGhAQGywkICQvLCw3LC8sLCwsLC8sLCwsLCwsLDQsLCwsLCw0LCwsLCwsLCwsLDQsLCwsLCwsLCwsLP/AABEIAQQAwgMBIgACEQEDEQH/xAAcAAEAAgIDAQAAAAAAAAAAAAAABgcEBQIDCAH/xABEEAACAQIDBQYDBAgDBwUAAAABAgMAEQQSIQUGMUFRBxMiYXGBMpGhQlKxwQgUI2JygtHwM6LhJFNjc4OSwhWys9Lx/8QAGQEBAAMBAQAAAAAAAAAAAAAAAAECAwQF/8QALBEAAgICAQMDAwIHAAAAAAAAAAECEQMhEgQxQRMyUSJhcYHwBRQjkbHh8f/aAAwDAQACEQMRAD8AvGlKUApSlAKUrVbU2ysXCxPXl9ONVlJRVstGLk6RtaxpsfEhs0iA9Mwv8uNaKOSSXVibHkf/AKjSsuPCgf6aVg+o+EbehXdmwG0UPDMfRHt87WrkMYPut8h/WseNa5EU9aRHpxMhcUOhHt/SuQxC/eHvp+NYZrg6A8Reo9eQ9NG0pWlkBTxISDcaXOU68COV+F628MmYA8L8unlW8J8jOcOJzpSlXKClKUApSlAKUpQClKUApSlAKUpQClKUBp95to9xGDrZja9tAeQP98qhkEjFy7nNf4bn8uQqxMfhFljaNuDC39D7Gx9qqT9ZME7RyfZazAdeAHudfO1c+aL7nTgaosLAODw18+VZ9qjmyMaTw0AP1tfX51Ika4vXMvg0mc1FGoDRqv4MzjQ0NcJTpUFkY80mhHpoOeo4VuIFIUA8ba+tarCm5X+IfQk/lW5rowLVmWZ7oUpStzEUpSgFKUoBSlKAUpSgFKUoBSlKAUpSgFVP2rYLu8Sko4SJY9Mw0J9ctqtiqz7csUIsPCxDkh2+FbgaC5Y8uXGqzVo0xOpHzY+0AFS5tcDKBwHH+yetShdrxIgMkip/EQPxrznht5ZJGAH7NedmOY8bAHTLqeWvnWZtKThpY8yePueJ96iHRXts0lm+EXbPv5g1YKrmQkgAIpNyTYAVg4jtLwq3ASYuCQUKBSCLixu3HSq27OMF+s46IHVYz3jfy3Yc/vWqd9pW5zTOuIgQluEqr8TDkyjmeR9vOrPDijNRkU5SatA9qKcsNJ/3KBWZg9/UmuDEyafeU/0qt8Ruzio1ZngnVFuxZrKoHuf9a0cmFklDRwq7m2qgFiQdOAGta/y2FrX+SvqTTL/3S21BiJCsc0cjKM2VWBYDUEkDUatb3qW1TXYrsWbCYmRMTF3cncju9R4lZyzE25/s046j3q5axjBRVIZG27YpSlWKClKUApSlAKUpQClKUApSlAKUpQClK4u4HEgepoDlUH7V8AZ8MsYNs2YXPAXCi/sbVNe9XqPmKivaHiESKLO6JmkyjMwFzodL8eGtUyP6dGmP3Kzznj918Rgxnl7seLKoD3LH90AcBxN7dK3GxDEkqvicOJozbRpJFAHUBdDw5i3pXXvftJxj5I5NUyqIzwspCvcepuL+XlXFMUfCobwrHpw420/G/vXThblHZE6T0X1uljcJLCDhFRE5oqqpU9GA/Hn1rfkVUvZ3j48Lh8TjMQ9kLLGpI8TZQWygcSfEoA8qy8L2mylszxIsbaqpJzZeWZgSA1he1udczwScmol3OkrN1vftIMXja1lIshHHq3nxqtIBGjlgSDmvoeFr8Dy41Md7dv4bGYcyxSBJ4QWaNiAzxjVstvisPFprodNag2BQzj9kjuGJAKoSlxyLnwi1xxPOunFUYb0Zvb0WluBvGuOj7+xMsTlG4Xt1GnBhY+t6sPMLXvpxv5VQmzN38ZhcA8SSphTLIGkdzY5AoAVeAuTe9jwUdTW9w29seGgiiedsUY0sBza3C4tr5FrkWrjlljFutm3pynRaM+1okUuWGReL/ZHvz9qy4ZVdQykMpFwRwIqkMbvHJjVPesscZ4RrrlW9uHF5DwCgf62vunHkgUfDcBlQnVFsANPb3NzzpjyOTplJ4+KN3SlK2MhSlKAUpSgFKUoBSlKAUpSgPj8DbjVQ73bwNFO4sWJ55mWw00BXxcxfW1W/UN343XM695EBnXXhrf8AMHW4rHNFumdGCUU2n5Ksl3klJ8JQEcQMzEHzJlBrW7U3gWZQmLj72MG66i44XymzMt7a61scapYESIUKG3jZQF8wQtyp11GlQnaL3UstsoNs1rKT0UnVjbXgBWUI2zslwS2SzaG1dmY9YknaWFogFVkVScgFslwnw311GmvU19wuwNlc9pOEuLoSoLAcLnICPlUDbDXDEEtlGp5A8fw/OtvsHcybFrmByg8CbWP51fcVqTRlPHGW+JKsSdlBIoXx80kMRdlVVX4nNyWIQEn8Bp1rrn23sZWzf7XMBwTgv1IPzNfF7HpCLjEKf5SB89a7h2QSAfHnPRdPxqnrrtzZC6f7L+51N2l4WG5wmz0VtbPIwvwtrYX+tazF9ou0pzaMrCP+FEB/mIJ+tTPdfs9wzQiVlBuOLE3B5j2/rW7xuGw+GC2VGHMAXNhbULex9tel6weaF9r/ACbLDX+kUftIzuc88zM3VnZjr051wwLXU2kIdQbKqknNqRre1jbU8qmW8m0sDNMFVAEJys6jKym4Kta2qkGxBFxr0rY7vbswQ4oKBcmK4J1HEC49QePlW3qpKmqJeK1yi9Ea2e0Pdd5MzjEowyIv2jxLFvs9b35C3GrF3f3sdmE2rmPLCzgcQFVyOtvGbVm4js9wkzCQx5X5hXKo+lhcC9tSD4bdOGlb7dLceDDKVIBu2ZuJLkffYnUeQsPrVeSye3uYtqPfsTaNrgHqL1ypSu44BSlKAUpSgFKUoBSlKAUpSgFcZDYEjU24VyroxshC6enpUN0iUrZT+/2wpcWgKSRxvcPZtC+jfdF+J6VGtrbuIY1yqCIlsubgzGxLHlctflwFWBtLDuJljYhWkzNmJF9CBZB11FQ7a2FxcwfDxgIoYrrcZwTqw0vYdflXDGT+T0aT0itsBIcjBfEz5r+guOHIEmtnsPeSeNO5TvGub2iBzE2FgSNbDoLfjfI3ZwrRbQMMsYUspXLxW2vA24WuQfKrCbdGOKOKSAEOjEyGNsrkMc1xf4rEcDy4VplyRj38msMfKKTdNaILsra20S8uMw4lZYzaTvDdSGJsuSwBta9l4XFSjY3aTisXMmG7pUdyFvqAouGJAOpNgefOrD2fEXQZs5/eka7ew+yfO16jGL2GkW1IZ0U6kq5voulh8655ZIzvXgRhx1J7Idvhi9owYp8EkhyyM0iKgtmV2ZyAeJyknS/KsrZPZmZckjYmQJoZFs5Zra/szcAA6DUaedWXvRslJJYJyPGhsreth/WvrbMMRujsAfsk5h7X1Hpe1VeVw9qJ4RnFNvuVSvZ6/wCsB0LKpl0V2zMIxqWcjqbAA3NTKeMDEwhCA4sPILctcjoMp9ialiRqqE8zxNQNNuR4eXGSmzNHGWUHhw4e7ED3qlznJWbfTGEkjfbW2msuJSEArJYADmLsSbHmLAG/kKmGBxbHERxDXIhaZuV7ABfW7ZvYdaqXcrtT7+RocUYsMX+CYFgi21yuC2mlwCCBew53q6djbOSJcysZC4vnuCGB18NtLa3/ADNduPA4s8qeVNGxpSldZzClKUApSlAKUpQClKUApSlAK+EV9pQEP26Vw0jSswCIhazFWygXJYAjMLWPC/Kqmi26YmGKVGS7sxBuVKO3wdBbla1rnrVr9q+zVl2fK9gXiXMPNbguvndQaozeDe/Nh2gWMZHXLrb3Nhw1tbTl61k8Sfg6IZGtnPfDa6NisPPCbHK1xzW/I/M1Ndh70xlAGbxgXt15G3W2nzqk5JyzZjqeH0tVmbo7FilhglFrl9bngQbae44VjlxRjBJno9PneSUr/fgtnZs5YajXp0rA27PGJI0dgDnDgZrG6kEevKsrY8ptY8iQT6aflWm363SjxJWYMUlFhccCL9OTWvr864Ut7DnHlbN7tvHKmF75mGVRe9xbTWmz9pCfDrIAwuODAgg+9QDZWzMdI8GHkBbDpLmZmGhQagNrrqPwqyngWJAoHh4fM8fnSaJ5RVR+5Ftq4md3WOMjxEAEi/G4Ol+XG9QTe7ZncR7SjAuQmGs3En9oWe55aqT7CrewOECzMx+yun01+VdO7GzA5xMsoV/1h+BAI7tQVUG/G5Lt/N5Vfp21Ip1U1JUjylV//o8b0tLFJgZGu0Qzw3492TZlHkrEEfxnkBVQ7+x4VcdMuCVlhVitibjMCQ2Tnkvwvf5WrD3Y2/NgMSmJgIzpfQ6qwIIKsL6gg/geIr1U7R5DPZ1Khm5PaRhNoRZs6wTKLyRSOAV5XVjYMt+fmLgVKcHtGGW/dSxyW45HVrfI1IMqlKUApSlAKUpQClKUArB23taLCQPPO2WNBcnnxsABzJJAArOqg/0iNus2IhwgP7ONBIwB+J2LAX/hVdP4zQlKyzsf2jYGPBfrqyd5GWyKii0jSa+DK1ip0vrbTXmL0nvN2u7QxRIjk/VYzwWL4rfvSkZr+a5fSq9Z64FqvxSJVGXjMdJKc0sjyN1d2Y/Niaxa+V8qGWs78MLuotfxDTrqNKneGlk2dN3J8WHds6sPS39+lQCKQqQw4ggj1GoqTbN21iMQQkgEyAG4IUMo5lG0N+H0rOaTWzbBKSkuPcvvYeNGIgGX/EsLjhxUNqeQIN7+da3aGLxS3zrEjZtBnZ7DkQcq3qG7u7XnwCXmjlWJ2BMjQsALKq2LW0By86lGL26k/eKVjlCgWDZTcaHMQeABtr5V5+SNdjqxyUZ7X6MycFtuZP8AHmwqp1UkyHyCkAA/Oslg+MVWWWWID4WGS7631UrqDby8q0+xN0kdldfDGfETrlc8sovewNS7aWzDHAcjEW1vfXl7cKxcJeDolmxeEkzE3rxTRYeQo1nIVF9SQv4n6VEdo73NAuHwC3EzrGJjc/so7DS97hiuvUZr9K3G8O9EGDgWWUiWVr9zGD8TDQs33QD/AKVVuDRJmlknL9/I5dpYz1N7L0Gtrelaw1C2Vw9O8uRLwjVdo+7i4LFt3TK8Et3iKEEAEm6G3AqdPSxqKVbccEPcszKJVC5szgFjYHiba8OdVTimBdiosCTYdK6unzPJaa7HP/EOgXTU1K7OtT041JhPNlRnzZtLNfUacQSCQfcVHIZivDyv52N6nOz8ak0VxbpbTTnqOnnXo4Ty5HZs/tG2lDkC4uQqNLOEe48y4LH51YW6fbKpYR48KtzYTR3yj/mJxHqtx5CqZ2p8RtyrAQm9ayxxfgqmz0HtzttwsGI7qKJsQimzyq6hf+kD8eulyVGhsSNTYewtsw4yBJ4HzxuNDzB5hhyIOhFeOZYrkn6VY/YpvkMHM8MpJhmK2At4ZLhQ2pGhUkH+FelZSw60WUj0dSlK5ywpSlAK8wduOFZNqy5mVsyIy2OoBvZWHIix9rHnXp+vMPbdi4ZdpyNBIH/ZoshA0Ei5lK3t4rKE1F+NuVSu5aJAENuOvlXWDRjQmrN2QK+18FKoSj7Vmdn2Hiw0H69L98JGDwFzYyN5Bjb29KrfDws7Kii7MwVR1JNgPnV8R7MhbZiQsoJiXKGHxK6/a9CRfoawzzpJfJ2dLF22jbYfa3ewhwTJmGa3hs63tYg8iOdaDaO60bYgTYVFjNv2iBrFlkjBUot8oOjKQNDxHCozsLeg4MMuUSv3KwxjNb4Gl1sdL+Nb2+7Vhpu40sayJicspijU2N0Uqwa68NQbgfOuJqUJWjraTjUjabsS93holmXu3UAFSQeBIFipIINbvHyrLGVBIzKdR6f0v8jUA2puljI5XmgxEcq3ziF8ylQAfDG1yvM2vYa1sd3trjGOBGPCinvDwKPY2DfvX0t605Sv7P4M3ii48k+xUkyCLEyCZRKhYAk62OUE5TfTj9K367vxuA0UrKDw4OPUX51w3v3ZnTFzjDxGSM3kKAXI0VmKdbFtANa1uwt41Qd2wtqdenkemtTkUmrj+/0PY6SeJJQl+V/02+0IY8PhJo7+FUPEi5J4C/Utf51U7qRxq19tYJsfhzHDZpAQ4CkHNYHQnkLHj1FV6mzHbvS4ymI5WB4gi4I9rV0dBG4y+bPN/jbfqQj4S0aitxu9KVL25i1vmaxMLs15SREMxAJIuAbAXJ1NcoMO/PwLzJ0I9uNejjjUrZ4bO3HYn9ob6jT20rHRr8OFJWjB0zN/FYfQV3z45pHBa3wqosoAAC2AAUAVupbKEji2M6YHNJGUd8QbZlKsUESnmB4btp1qMQzESHU3Ite+ug0sfaptj94e/wANhkZszQRlWBOnxFVPD7oWoFf9p/N+dRbSTfyQj1puDvfDtHDqyuO+RVE8fAo9tdOakg2NSevJPZ/vAcBtOGW9oy4jl10MbkBr+mjeqCvW1c01UqNEKUpVCThMmZSL2uCL9NK8e7fwMkc8ySC0iyMrDzDEEjy6HpavYtefe2vZ6ptBn8NpY0Y5eOYAoc45XCi3pUx7mkPgqJ1tXXW1nw5I0BIHO30rBeK1WcSHE6RXK1fclZeAwTzOscSF5HNlVRck+VVoJEh7L4F/9QheT4Eu2o4nRBb0LA+1Xfs7ZcMiFkJF7gi+nyqB7K3XGDgZmIMmUC41CktmPzYJr0Uda2e52KE87+MqhW5W40fUEfn864OofLa8HqdNj4we6s1+3Oz5GmLiTKpI53sRz4j/APK3uC3CkjTNhsY2Ym+VrlD9dDW82tu2HW8cjo45ErY6c7qdKj64PaGG+AAjnklDK3mA9iD6fKsecmqs2ST3Fr9RPjdoYZHEsJlNrZoSG0/hNm+QNfOz6U4meSQxGMrlV3KlWbxA5W620GuvHrWHtrb+OZBHkKMzAZnsALm3Hn7XqwNjYZYUEN/G93LE3LOMuvtYD0FTjjxttFOonUaZ3bMwo7zPzLP9GMZH+UfKuza26mExBZpcNE7EasY1zH+YC9/O9duGlBcgEXDZrX1F7ZgR5nUGtq1apHDKTsjew93IMFC0cCmxubsxYk2ta55eVebcbKzwOdcxkLOPfX5E/SvVoFeVsXOIsbOtrqJ5AVPQSNp8q6+j9z+6MMzbRH1cjhX1yxOt7+dSLbWHWKU2VQua+UcLXvbra1dO0MbDJPG6KI10BGhAN7XtzFdvp/LMLNAy2rLMFsnUoT9WA/CvmPADn+hH41xOIJNzyAUeQH9/WoilF6D7GbK9lYgWuF/M127m6YyFzwjbOfRdfrw961TTHIF871stnYjuIXb7cnhXyA4n6/SnvdeO5XsjA2lbvGt1r2hs0kwxlviyLe/XKL3rxrsXC99Oin4cwLEi4AuOI6XsPevQnY/vC+KxO1AXdohOHiDMTkDtLdVvwXwjQaVjN27Lr4LPpSlUJI/v7tCfD4GaXD/4igeK18ilgGcA6HKCTrppfW1q807TleRi7szsdWd2zFj6nWvWU8KurIwBVgVYHgQRYg+1eUsZAY2eNyMyEqbcLjS4Hzq8DSBrMVOWABPAf3b++la+ZPpwrvmU3rrSMsbC2v8AetbWQ0dOGwUkrBI0Z2NgAoJNyQB9Tar23I3NTZeEmxE1jiu5Zmb/AHQyXCKevU8+HCof2ZYcSYtSigR4eMubXvI58Gc9bm9geFxbhVz47B97hpom1MkUin1ZCP79K480vBrGPkhe21zYVh1j/IVXu6k4V2dsxFruF4j99RxI4XFT1cWHwkTNYMVCOOjjwMB/MpquNrRGE5lJBViLrxNzpw1vz965sfZxZ6qVRUicbR2ziEUSRyLPARoQNQPf+vsawBvZMA2ZAtuOZglvW5sPx8qhv/qMuHRnSNwQwDhtEViDYlOJNwdTpw94risS8jF3Ysx4km5q8emi1s5MvWcXUUi19hbzJjMfh4Xl0z3yohyFxcgFjqdQOVqt3Hxgsh5oc3qCGUj639QKoTsUhVtoqzAHKjEepFtKubfWPEgI2HjaTXLZACRfS7D7o435VTNjS1Ew9SWTciSYWNTqAL9ba/Os0Go3ussxwyPIjK5LXRhZgAxUG3na/vW/jfSqR1plWj5KNa8m7Zs2NxJ5HEyfWRq9X42YLGz8lUk+wJ/KvIMExYsxOrNc+p1P412dIvrMcvY3W9B8fI2AFwdNABUeYW4caku1MJkghY650v8AU1G5q9JmCM/F4ZDEjq4zENmUi1rcLdb1qSK7hKcpXrb8b1wmFqxydrLI4xLc68Odc5nzHQeQFcL6VZ3ZdseDDQNtXHELEG7uDN9o6mRlHNsqsi+ZbhYGsm6jSJrZibZ2IuyMKUkIbFyxgOP92zeIIp/dXKxPX2qc/o34Erh8TM2nfSKq3+13YYkjqLyWv1FQXYWFfeLax73MkPikcKblEv8ACpItckqt7cPSrs2TBFHiUhhUJFCe7jVRoAqszepLlrk6moewlWyZUpSqEkW7Qt6f1DDFkt3z+GO+oBP2iPLU252rzVjJb3JJJOtzqST1/Grc7dJD3sC8mS49VYg/RxVO4yK3OrwNUtGIdTWdFFlhLHTn6n4RbyFyfeuOF2cz2NrA8DcaDrWRtmcWVRwHD0AsK3a0VRafYRgx3UzkakqOWuhP9+tWYXs9qrHsN2goikj5mQE3P7tvyHzqyto3VgwrzJ+5nRVkO21skLOUHwM4kUeVgD/muf5qim8Gw17xpXYrFHd2A+1kIZRrfi+nzqdb3TAYdp1IEmHGdQeEinRo29eR5ELxFwdPg8KNpQgIvhzKzFtL6hioAvcEGxvpqePLKndo6o5f6fFkfwG7ySYRJZVu05fvb2vaW+XjwKEREdCtUw6EEgixBsQeIPQ16L3omTD4cjEHu063sevh43NxoAKoTeLGpPippYxlSSQsARY6niQOZ4+9dWLucOYlfYyn+3g9FP4GvSUT1567C4M2MkPSP8Wr0FGLaVnm9wh7Tvke1jy518eO+orlcEetdanLpyrF99liNb24ths/HE6FcPKP8jAGvLmHOnvXqvfmEHAYwfew8nzyH/SvKcHOuzo9NmOU3eIxfeRxIfsC3zYnpWLt/ZxgcISDoDoeovWEJaydt48zPmIA8IGnkLflXoN6MEdWy8Pnf+FSx9rfmRWPjRZyKkG52FzidtdFVR/MSfwWtTtqOz35cNL2uKynvHYT+o4YCAOrXBsCL2463Gg5mpHj8Ri9pmKFEMeGgUJFHrkjAGW7H7chtq3XoK2PYykcmKaFvifIV8wGswAPOzX9AavHE7rQQTxSKD3byBZFOoublT7vYH1FZ/S0rJ3bo1/ZVusmzcI8r6O4zMT9xQTfyvqfTLWZuqM+IvbXK8jeTMw0/wAzfKurtA3mjjH6uG4WaU3sABqEv1JGvl61sOz7BOIDPKCrzkMFOhWMDwAjqblv5wDwqH2t+SfNEppSlZlip/0gIh3OFf7QkdR6MgY/+wVUGAxixK/hvI4ZbmxCqwAOhFr6HXjrVo/pBoc+DOpBSYcTYEGH2uQT8qpXES2rXG6NPBtZcblAudTb/T2rUySE6n3rpkmJt5CuPenWrynZEVROuyvaQTEPGSAXW6EngVOoHqpJ/kq+sJjg4McnxW+fpXkmOcqQykhgbgjiDxuKtXZfatF3CrLE4njQAOD4XYHl0011rjywt2jaM12ZP94dmLi4RhFbLnlBma2ojU3t5ktlFuhY8qje+m2Y9l4ZcNgv2We5zixdjqOd+diWPAEADXTv2dtGXEQJIwKySXJA0Nixt6eG3nVd78woswLYgTTC/eIvwQgWsinhewII4kkcKygrdM3nGl+SIbRxkkrEySPI3MuzMfmTWJQmjV1JHA3bJj2T7Y/VtoRkmyyAoemuov7gfOvS2HxCyEZSDYa66jpcV46jkKkMpsQbgjkRqDXoDd/vcZDhtoYVskgQxyp97KSD6i+tj1HOsc0fJrid/SWWkN+N9De3nXbNwrD2RjDIl2Fm+0OV/Km2caIYmc8gbX6/05nyBrn1Ro7vZqtqSiZnhI/ZqjZyeBOXh6AEE+o6V5Tg5+lenJoWXC4s8H7hxfic7KSfcXC/yV5jyZXK9CR+VdPS6dmOUGuDGsnGJY28qxTXdN0jFE03dvDs95dBmlOU87AAfjm0rC2thTHhAZQQ8hWVOGitqpPqpv7is/DoJUwuBW4aR40PkZGUX+bE1ue1TASzYk93E2RpO6hGX4liCx+Dqtxa/DpzqapcfsUSt39yNdlJttfB/wDN/wDFq9aSxhgVYBgeIIuD6iqI3b3B/UsdgZVfMwUmUW+FwoBsel3t7Ve0MoYXFclm1Gs2nu1hsRNHNNGJHj+HMTlGpIJW9mNzzBrb0pQgUpSgKz7ftlmTZ6zLxglDN/CwMZ/zFD7GvODyV6z7TsQE2Xi8yO4aF18C5spKMFdh90Na55ceVeRiasmWT0fS1fC1caVFkWfb18pSoIJVu7vpLAohlaRoLEeAoJFuPsuynTyrR7Qxwe4RAilieJZjqbZ3OpsPTrWDX2oryW5uqPlfa+UqSoq+f0f8V/sc6k/DPceV0X+lUNV3/o+C+HxY/wCIhHrlNUy+0vDuWxFGqEleB1tWq2o/eyKG/wAOPxt52F/zUeYZxWRjcRlQngACT7amtdgYHYEEeKQgN5C5zfi/0rl/Bs99zOghkGFbKivK4JysbAsddT0uTXlPHRGOd1b4lkIb1DWP1r2GBawHKvPPbNu6IMQZkFg8jB/Vv2qn3vIv/SNb4ZVopkVkH2gQWNuHL+tYcfxDyrOwKFytgGa4AXqbi1Svso3HXak0ueQokJjZgB8al/Et7jKSqtYjgbV35JLTOdIz+yHC/rG14DxESvIfZSi/5mU+1ej5MFGzK5RSyCykgXX+HpUG7O+zddmYmebvM+dAkfVQSHe/uFA/hJ51YNY5JcnZKVGt2ps3vCrLbMD8/wC/yrPgjyqF6CudKzotYpSlSQKUpQCvMnbVuauCxmfDraGcF8oGkb5rMqj7tyCOma3ACvTdRDtJ2D+s4cOqgvFmIuL+EjW3uFPsalVeweTmiI4gj2rhUx2ps0r9nTyPL+xXXu1uNitos5w8fhUG7HRb/dDHQt5X0Fz0veUKJoidfKnEvZRtVWt+qMfMSQkf/JUR2ngXgmkhkXLJG5Rh0YGxF+evOqUDFrskGgPqPz/OvsQFmvxt4fXMv/jm+Vcsw7u32g30t/W1Xj2a+xRnRXJltXxRc2HE13YhTnIHX1qEvpbJvZ0VKdi7YxOzGjxGGJCugzgglH1PhflfjYjUa+dRc1N+zdlLtnxEkBAyqe6EsRVtWWVWBFidRewvc8ahdmifJOIe1iLEJ48LKjm2bIylTqOGYjjw4VK90NoYnGuXKdxhh5kvIeQLWsF6hfLWuvYW7+z1OdhBiJTw7vDRgX46IinXzJqbILKLDL0GmnyrnlxXZG6utnJdSTUJ7XN3u/wGImW144gWB5hHEgYHqq97pz7w8KnUMfIVz2ns8TYeWE8JI3Q+jKVP41GJbsibpHjzYSr3yq4IuRY3Isb3vpyq3P0efBi8egtbKhFuFg72t/3VgbW7IMasEUiKkkyZborjUXta7WHIHjzPrVh9nG5EuBkM0vdhnhysqkkhiyMbm1rDL1PH59TqjGiwKUpVAKUpQClKUApSlAKUpQGmxO6uDkfO+GhZjxJQWPPUcD71toYlRQqgKo0AAAA9AOFc6UArzrv52X7TfFT4hI0nEsjPeN1BAJ0GV8p0Fhpfhxr0VSpsk8h4jcLaMYDSYWRFaRYwWyrd3bKoFzwJ0vw86zd8OzLG7NhWebu3iJsxidm7snhnDKvHgCLjTW1xf1Nj8DHOmSVQyXVrG/FWDqbjW4ZQfasLerYUeOwkuFkJCyLa44gghlI9GANudqWQeNI2sQehvW/2LsOSbDYvGBrdxkQLlJMrzEx5V8wDm58qmmwewvHSkHEyRYZLkEX7yThoQqnLYn98EdKubcbcqHZuFWAWlYSGRpGQAl+AZRc5bLYCx69TTlqhR5a3f3emxkxhiHjAJOa44aW4fEToBXpLs33AjwOCVJlDTyHPLcghWItkXl4RoSOJvysBIdg7qYPBF2w0CxtI2ZmuzMTr9pySBqdBpqa3VVJv4MPD7MjQWQZR5WruGHWu6lRxRPJnwC1faUqxU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Fx0bGBgYFRccGhcbIRgXGB4bFhobHCgiHBwnGxoXITEiJSkrLi4uGB8zODMsNygtLisBCgoKDg0OGhAQGywkICQvLCw3LC8sLCwsLC8sLCwsLCwsLDQsLCwsLCw0LCwsLCwsLCwsLDQsLCwsLCwsLCwsLP/AABEIAQQAwgMBIgACEQEDEQH/xAAcAAEAAgIDAQAAAAAAAAAAAAAABgcEBQIDCAH/xABEEAACAQIDBQYDBAgDBwUAAAABAgMAEQQSIQUGMUFRBxMiYXGBMpGhQlKxwQgUI2JygtHwM6LhJFNjc4OSwhWys9Lx/8QAGQEBAAMBAQAAAAAAAAAAAAAAAAECAwQF/8QALBEAAgICAQMDAwIHAAAAAAAAAAECEQMhEgQxQRMyUSJhcYHwBRQjkbHh8f/aAAwDAQACEQMRAD8AvGlKUApSlAKUrVbU2ysXCxPXl9ONVlJRVstGLk6RtaxpsfEhs0iA9Mwv8uNaKOSSXVibHkf/AKjSsuPCgf6aVg+o+EbehXdmwG0UPDMfRHt87WrkMYPut8h/WseNa5EU9aRHpxMhcUOhHt/SuQxC/eHvp+NYZrg6A8Reo9eQ9NG0pWlkBTxISDcaXOU68COV+F628MmYA8L8unlW8J8jOcOJzpSlXKClKUApSlAKUpQClKUApSlAKUpQClKUBp95to9xGDrZja9tAeQP98qhkEjFy7nNf4bn8uQqxMfhFljaNuDC39D7Gx9qqT9ZME7RyfZazAdeAHudfO1c+aL7nTgaosLAODw18+VZ9qjmyMaTw0AP1tfX51Ika4vXMvg0mc1FGoDRqv4MzjQ0NcJTpUFkY80mhHpoOeo4VuIFIUA8ba+tarCm5X+IfQk/lW5rowLVmWZ7oUpStzEUpSgFKUoBSlKAUpSgFKUoBSlKAUpSgFVP2rYLu8Sko4SJY9Mw0J9ctqtiqz7csUIsPCxDkh2+FbgaC5Y8uXGqzVo0xOpHzY+0AFS5tcDKBwHH+yetShdrxIgMkip/EQPxrznht5ZJGAH7NedmOY8bAHTLqeWvnWZtKThpY8yePueJ96iHRXts0lm+EXbPv5g1YKrmQkgAIpNyTYAVg4jtLwq3ASYuCQUKBSCLixu3HSq27OMF+s46IHVYz3jfy3Yc/vWqd9pW5zTOuIgQluEqr8TDkyjmeR9vOrPDijNRkU5SatA9qKcsNJ/3KBWZg9/UmuDEyafeU/0qt8Ruzio1ZngnVFuxZrKoHuf9a0cmFklDRwq7m2qgFiQdOAGta/y2FrX+SvqTTL/3S21BiJCsc0cjKM2VWBYDUEkDUatb3qW1TXYrsWbCYmRMTF3cncju9R4lZyzE25/s046j3q5axjBRVIZG27YpSlWKClKUApSlAKUpQClKUApSlAKUpQClK4u4HEgepoDlUH7V8AZ8MsYNs2YXPAXCi/sbVNe9XqPmKivaHiESKLO6JmkyjMwFzodL8eGtUyP6dGmP3Kzznj918Rgxnl7seLKoD3LH90AcBxN7dK3GxDEkqvicOJozbRpJFAHUBdDw5i3pXXvftJxj5I5NUyqIzwspCvcepuL+XlXFMUfCobwrHpw420/G/vXThblHZE6T0X1uljcJLCDhFRE5oqqpU9GA/Hn1rfkVUvZ3j48Lh8TjMQ9kLLGpI8TZQWygcSfEoA8qy8L2mylszxIsbaqpJzZeWZgSA1he1udczwScmol3OkrN1vftIMXja1lIshHHq3nxqtIBGjlgSDmvoeFr8Dy41Md7dv4bGYcyxSBJ4QWaNiAzxjVstvisPFprodNag2BQzj9kjuGJAKoSlxyLnwi1xxPOunFUYb0Zvb0WluBvGuOj7+xMsTlG4Xt1GnBhY+t6sPMLXvpxv5VQmzN38ZhcA8SSphTLIGkdzY5AoAVeAuTe9jwUdTW9w29seGgiiedsUY0sBza3C4tr5FrkWrjlljFutm3pynRaM+1okUuWGReL/ZHvz9qy4ZVdQykMpFwRwIqkMbvHJjVPesscZ4RrrlW9uHF5DwCgf62vunHkgUfDcBlQnVFsANPb3NzzpjyOTplJ4+KN3SlK2MhSlKAUpSgFKUoBSlKAUpSgPj8DbjVQ73bwNFO4sWJ55mWw00BXxcxfW1W/UN343XM695EBnXXhrf8AMHW4rHNFumdGCUU2n5Ksl3klJ8JQEcQMzEHzJlBrW7U3gWZQmLj72MG66i44XymzMt7a61scapYESIUKG3jZQF8wQtyp11GlQnaL3UstsoNs1rKT0UnVjbXgBWUI2zslwS2SzaG1dmY9YknaWFogFVkVScgFslwnw311GmvU19wuwNlc9pOEuLoSoLAcLnICPlUDbDXDEEtlGp5A8fw/OtvsHcybFrmByg8CbWP51fcVqTRlPHGW+JKsSdlBIoXx80kMRdlVVX4nNyWIQEn8Bp1rrn23sZWzf7XMBwTgv1IPzNfF7HpCLjEKf5SB89a7h2QSAfHnPRdPxqnrrtzZC6f7L+51N2l4WG5wmz0VtbPIwvwtrYX+tazF9ou0pzaMrCP+FEB/mIJ+tTPdfs9wzQiVlBuOLE3B5j2/rW7xuGw+GC2VGHMAXNhbULex9tel6weaF9r/ACbLDX+kUftIzuc88zM3VnZjr051wwLXU2kIdQbKqknNqRre1jbU8qmW8m0sDNMFVAEJys6jKym4Kta2qkGxBFxr0rY7vbswQ4oKBcmK4J1HEC49QePlW3qpKmqJeK1yi9Ea2e0Pdd5MzjEowyIv2jxLFvs9b35C3GrF3f3sdmE2rmPLCzgcQFVyOtvGbVm4js9wkzCQx5X5hXKo+lhcC9tSD4bdOGlb7dLceDDKVIBu2ZuJLkffYnUeQsPrVeSye3uYtqPfsTaNrgHqL1ypSu44BSlKAUpSgFKUoBSlKAUpSgFcZDYEjU24VyroxshC6enpUN0iUrZT+/2wpcWgKSRxvcPZtC+jfdF+J6VGtrbuIY1yqCIlsubgzGxLHlctflwFWBtLDuJljYhWkzNmJF9CBZB11FQ7a2FxcwfDxgIoYrrcZwTqw0vYdflXDGT+T0aT0itsBIcjBfEz5r+guOHIEmtnsPeSeNO5TvGub2iBzE2FgSNbDoLfjfI3ZwrRbQMMsYUspXLxW2vA24WuQfKrCbdGOKOKSAEOjEyGNsrkMc1xf4rEcDy4VplyRj38msMfKKTdNaILsra20S8uMw4lZYzaTvDdSGJsuSwBta9l4XFSjY3aTisXMmG7pUdyFvqAouGJAOpNgefOrD2fEXQZs5/eka7ew+yfO16jGL2GkW1IZ0U6kq5voulh8655ZIzvXgRhx1J7Idvhi9owYp8EkhyyM0iKgtmV2ZyAeJyknS/KsrZPZmZckjYmQJoZFs5Zra/szcAA6DUaedWXvRslJJYJyPGhsreth/WvrbMMRujsAfsk5h7X1Hpe1VeVw9qJ4RnFNvuVSvZ6/wCsB0LKpl0V2zMIxqWcjqbAA3NTKeMDEwhCA4sPILctcjoMp9ialiRqqE8zxNQNNuR4eXGSmzNHGWUHhw4e7ED3qlznJWbfTGEkjfbW2msuJSEArJYADmLsSbHmLAG/kKmGBxbHERxDXIhaZuV7ABfW7ZvYdaqXcrtT7+RocUYsMX+CYFgi21yuC2mlwCCBew53q6djbOSJcysZC4vnuCGB18NtLa3/ADNduPA4s8qeVNGxpSldZzClKUApSlAKUpQClKUApSlAK+EV9pQEP26Vw0jSswCIhazFWygXJYAjMLWPC/Kqmi26YmGKVGS7sxBuVKO3wdBbla1rnrVr9q+zVl2fK9gXiXMPNbguvndQaozeDe/Nh2gWMZHXLrb3Nhw1tbTl61k8Sfg6IZGtnPfDa6NisPPCbHK1xzW/I/M1Ndh70xlAGbxgXt15G3W2nzqk5JyzZjqeH0tVmbo7FilhglFrl9bngQbae44VjlxRjBJno9PneSUr/fgtnZs5YajXp0rA27PGJI0dgDnDgZrG6kEevKsrY8ptY8iQT6aflWm363SjxJWYMUlFhccCL9OTWvr864Ut7DnHlbN7tvHKmF75mGVRe9xbTWmz9pCfDrIAwuODAgg+9QDZWzMdI8GHkBbDpLmZmGhQagNrrqPwqyngWJAoHh4fM8fnSaJ5RVR+5Ftq4md3WOMjxEAEi/G4Ol+XG9QTe7ZncR7SjAuQmGs3En9oWe55aqT7CrewOECzMx+yun01+VdO7GzA5xMsoV/1h+BAI7tQVUG/G5Lt/N5Vfp21Ip1U1JUjylV//o8b0tLFJgZGu0Qzw3492TZlHkrEEfxnkBVQ7+x4VcdMuCVlhVitibjMCQ2Tnkvwvf5WrD3Y2/NgMSmJgIzpfQ6qwIIKsL6gg/geIr1U7R5DPZ1Khm5PaRhNoRZs6wTKLyRSOAV5XVjYMt+fmLgVKcHtGGW/dSxyW45HVrfI1IMqlKUApSlAKUpQClKUArB23taLCQPPO2WNBcnnxsABzJJAArOqg/0iNus2IhwgP7ONBIwB+J2LAX/hVdP4zQlKyzsf2jYGPBfrqyd5GWyKii0jSa+DK1ip0vrbTXmL0nvN2u7QxRIjk/VYzwWL4rfvSkZr+a5fSq9Z64FqvxSJVGXjMdJKc0sjyN1d2Y/Niaxa+V8qGWs78MLuotfxDTrqNKneGlk2dN3J8WHds6sPS39+lQCKQqQw4ggj1GoqTbN21iMQQkgEyAG4IUMo5lG0N+H0rOaTWzbBKSkuPcvvYeNGIgGX/EsLjhxUNqeQIN7+da3aGLxS3zrEjZtBnZ7DkQcq3qG7u7XnwCXmjlWJ2BMjQsALKq2LW0By86lGL26k/eKVjlCgWDZTcaHMQeABtr5V5+SNdjqxyUZ7X6MycFtuZP8AHmwqp1UkyHyCkAA/Oslg+MVWWWWID4WGS7631UrqDby8q0+xN0kdldfDGfETrlc8sovewNS7aWzDHAcjEW1vfXl7cKxcJeDolmxeEkzE3rxTRYeQo1nIVF9SQv4n6VEdo73NAuHwC3EzrGJjc/so7DS97hiuvUZr9K3G8O9EGDgWWUiWVr9zGD8TDQs33QD/AKVVuDRJmlknL9/I5dpYz1N7L0Gtrelaw1C2Vw9O8uRLwjVdo+7i4LFt3TK8Et3iKEEAEm6G3AqdPSxqKVbccEPcszKJVC5szgFjYHiba8OdVTimBdiosCTYdK6unzPJaa7HP/EOgXTU1K7OtT041JhPNlRnzZtLNfUacQSCQfcVHIZivDyv52N6nOz8ak0VxbpbTTnqOnnXo4Ty5HZs/tG2lDkC4uQqNLOEe48y4LH51YW6fbKpYR48KtzYTR3yj/mJxHqtx5CqZ2p8RtyrAQm9ayxxfgqmz0HtzttwsGI7qKJsQimzyq6hf+kD8eulyVGhsSNTYewtsw4yBJ4HzxuNDzB5hhyIOhFeOZYrkn6VY/YpvkMHM8MpJhmK2At4ZLhQ2pGhUkH+FelZSw60WUj0dSlK5ywpSlAK8wduOFZNqy5mVsyIy2OoBvZWHIix9rHnXp+vMPbdi4ZdpyNBIH/ZoshA0Ei5lK3t4rKE1F+NuVSu5aJAENuOvlXWDRjQmrN2QK+18FKoSj7Vmdn2Hiw0H69L98JGDwFzYyN5Bjb29KrfDws7Kii7MwVR1JNgPnV8R7MhbZiQsoJiXKGHxK6/a9CRfoawzzpJfJ2dLF22jbYfa3ewhwTJmGa3hs63tYg8iOdaDaO60bYgTYVFjNv2iBrFlkjBUot8oOjKQNDxHCozsLeg4MMuUSv3KwxjNb4Gl1sdL+Nb2+7Vhpu40sayJicspijU2N0Uqwa68NQbgfOuJqUJWjraTjUjabsS93holmXu3UAFSQeBIFipIINbvHyrLGVBIzKdR6f0v8jUA2puljI5XmgxEcq3ziF8ylQAfDG1yvM2vYa1sd3trjGOBGPCinvDwKPY2DfvX0t605Sv7P4M3ii48k+xUkyCLEyCZRKhYAk62OUE5TfTj9K367vxuA0UrKDw4OPUX51w3v3ZnTFzjDxGSM3kKAXI0VmKdbFtANa1uwt41Qd2wtqdenkemtTkUmrj+/0PY6SeJJQl+V/02+0IY8PhJo7+FUPEi5J4C/Utf51U7qRxq19tYJsfhzHDZpAQ4CkHNYHQnkLHj1FV6mzHbvS4ymI5WB4gi4I9rV0dBG4y+bPN/jbfqQj4S0aitxu9KVL25i1vmaxMLs15SREMxAJIuAbAXJ1NcoMO/PwLzJ0I9uNejjjUrZ4bO3HYn9ob6jT20rHRr8OFJWjB0zN/FYfQV3z45pHBa3wqosoAAC2AAUAVupbKEji2M6YHNJGUd8QbZlKsUESnmB4btp1qMQzESHU3Ite+ug0sfaptj94e/wANhkZszQRlWBOnxFVPD7oWoFf9p/N+dRbSTfyQj1puDvfDtHDqyuO+RVE8fAo9tdOakg2NSevJPZ/vAcBtOGW9oy4jl10MbkBr+mjeqCvW1c01UqNEKUpVCThMmZSL2uCL9NK8e7fwMkc8ySC0iyMrDzDEEjy6HpavYtefe2vZ6ptBn8NpY0Y5eOYAoc45XCi3pUx7mkPgqJ1tXXW1nw5I0BIHO30rBeK1WcSHE6RXK1fclZeAwTzOscSF5HNlVRck+VVoJEh7L4F/9QheT4Eu2o4nRBb0LA+1Xfs7ZcMiFkJF7gi+nyqB7K3XGDgZmIMmUC41CktmPzYJr0Uda2e52KE87+MqhW5W40fUEfn864OofLa8HqdNj4we6s1+3Oz5GmLiTKpI53sRz4j/APK3uC3CkjTNhsY2Ym+VrlD9dDW82tu2HW8cjo45ErY6c7qdKj64PaGG+AAjnklDK3mA9iD6fKsecmqs2ST3Fr9RPjdoYZHEsJlNrZoSG0/hNm+QNfOz6U4meSQxGMrlV3KlWbxA5W620GuvHrWHtrb+OZBHkKMzAZnsALm3Hn7XqwNjYZYUEN/G93LE3LOMuvtYD0FTjjxttFOonUaZ3bMwo7zPzLP9GMZH+UfKuza26mExBZpcNE7EasY1zH+YC9/O9duGlBcgEXDZrX1F7ZgR5nUGtq1apHDKTsjew93IMFC0cCmxubsxYk2ta55eVebcbKzwOdcxkLOPfX5E/SvVoFeVsXOIsbOtrqJ5AVPQSNp8q6+j9z+6MMzbRH1cjhX1yxOt7+dSLbWHWKU2VQua+UcLXvbra1dO0MbDJPG6KI10BGhAN7XtzFdvp/LMLNAy2rLMFsnUoT9WA/CvmPADn+hH41xOIJNzyAUeQH9/WoilF6D7GbK9lYgWuF/M127m6YyFzwjbOfRdfrw961TTHIF871stnYjuIXb7cnhXyA4n6/SnvdeO5XsjA2lbvGt1r2hs0kwxlviyLe/XKL3rxrsXC99Oin4cwLEi4AuOI6XsPevQnY/vC+KxO1AXdohOHiDMTkDtLdVvwXwjQaVjN27Lr4LPpSlUJI/v7tCfD4GaXD/4igeK18ilgGcA6HKCTrppfW1q807TleRi7szsdWd2zFj6nWvWU8KurIwBVgVYHgQRYg+1eUsZAY2eNyMyEqbcLjS4Hzq8DSBrMVOWABPAf3b++la+ZPpwrvmU3rrSMsbC2v8AetbWQ0dOGwUkrBI0Z2NgAoJNyQB9Tar23I3NTZeEmxE1jiu5Zmb/AHQyXCKevU8+HCof2ZYcSYtSigR4eMubXvI58Gc9bm9geFxbhVz47B97hpom1MkUin1ZCP79K480vBrGPkhe21zYVh1j/IVXu6k4V2dsxFruF4j99RxI4XFT1cWHwkTNYMVCOOjjwMB/MpquNrRGE5lJBViLrxNzpw1vz965sfZxZ6qVRUicbR2ziEUSRyLPARoQNQPf+vsawBvZMA2ZAtuOZglvW5sPx8qhv/qMuHRnSNwQwDhtEViDYlOJNwdTpw94risS8jF3Ysx4km5q8emi1s5MvWcXUUi19hbzJjMfh4Xl0z3yohyFxcgFjqdQOVqt3Hxgsh5oc3qCGUj639QKoTsUhVtoqzAHKjEepFtKubfWPEgI2HjaTXLZACRfS7D7o435VTNjS1Ew9SWTciSYWNTqAL9ba/Os0Go3ussxwyPIjK5LXRhZgAxUG3na/vW/jfSqR1plWj5KNa8m7Zs2NxJ5HEyfWRq9X42YLGz8lUk+wJ/KvIMExYsxOrNc+p1P412dIvrMcvY3W9B8fI2AFwdNABUeYW4caku1MJkghY650v8AU1G5q9JmCM/F4ZDEjq4zENmUi1rcLdb1qSK7hKcpXrb8b1wmFqxydrLI4xLc68Odc5nzHQeQFcL6VZ3ZdseDDQNtXHELEG7uDN9o6mRlHNsqsi+ZbhYGsm6jSJrZibZ2IuyMKUkIbFyxgOP92zeIIp/dXKxPX2qc/o34Erh8TM2nfSKq3+13YYkjqLyWv1FQXYWFfeLax73MkPikcKblEv8ACpItckqt7cPSrs2TBFHiUhhUJFCe7jVRoAqszepLlrk6moewlWyZUpSqEkW7Qt6f1DDFkt3z+GO+oBP2iPLU252rzVjJb3JJJOtzqST1/Grc7dJD3sC8mS49VYg/RxVO4yK3OrwNUtGIdTWdFFlhLHTn6n4RbyFyfeuOF2cz2NrA8DcaDrWRtmcWVRwHD0AsK3a0VRafYRgx3UzkakqOWuhP9+tWYXs9qrHsN2goikj5mQE3P7tvyHzqyto3VgwrzJ+5nRVkO21skLOUHwM4kUeVgD/muf5qim8Gw17xpXYrFHd2A+1kIZRrfi+nzqdb3TAYdp1IEmHGdQeEinRo29eR5ELxFwdPg8KNpQgIvhzKzFtL6hioAvcEGxvpqePLKndo6o5f6fFkfwG7ySYRJZVu05fvb2vaW+XjwKEREdCtUw6EEgixBsQeIPQ16L3omTD4cjEHu063sevh43NxoAKoTeLGpPippYxlSSQsARY6niQOZ4+9dWLucOYlfYyn+3g9FP4GvSUT1567C4M2MkPSP8Wr0FGLaVnm9wh7Tvke1jy518eO+orlcEetdanLpyrF99liNb24ths/HE6FcPKP8jAGvLmHOnvXqvfmEHAYwfew8nzyH/SvKcHOuzo9NmOU3eIxfeRxIfsC3zYnpWLt/ZxgcISDoDoeovWEJaydt48zPmIA8IGnkLflXoN6MEdWy8Pnf+FSx9rfmRWPjRZyKkG52FzidtdFVR/MSfwWtTtqOz35cNL2uKynvHYT+o4YCAOrXBsCL2463Gg5mpHj8Ri9pmKFEMeGgUJFHrkjAGW7H7chtq3XoK2PYykcmKaFvifIV8wGswAPOzX9AavHE7rQQTxSKD3byBZFOoublT7vYH1FZ/S0rJ3bo1/ZVusmzcI8r6O4zMT9xQTfyvqfTLWZuqM+IvbXK8jeTMw0/wAzfKurtA3mjjH6uG4WaU3sABqEv1JGvl61sOz7BOIDPKCrzkMFOhWMDwAjqblv5wDwqH2t+SfNEppSlZlip/0gIh3OFf7QkdR6MgY/+wVUGAxixK/hvI4ZbmxCqwAOhFr6HXjrVo/pBoc+DOpBSYcTYEGH2uQT8qpXES2rXG6NPBtZcblAudTb/T2rUySE6n3rpkmJt5CuPenWrynZEVROuyvaQTEPGSAXW6EngVOoHqpJ/kq+sJjg4McnxW+fpXkmOcqQykhgbgjiDxuKtXZfatF3CrLE4njQAOD4XYHl0011rjywt2jaM12ZP94dmLi4RhFbLnlBma2ojU3t5ktlFuhY8qje+m2Y9l4ZcNgv2We5zixdjqOd+diWPAEADXTv2dtGXEQJIwKySXJA0Nixt6eG3nVd78woswLYgTTC/eIvwQgWsinhewII4kkcKygrdM3nGl+SIbRxkkrEySPI3MuzMfmTWJQmjV1JHA3bJj2T7Y/VtoRkmyyAoemuov7gfOvS2HxCyEZSDYa66jpcV46jkKkMpsQbgjkRqDXoDd/vcZDhtoYVskgQxyp97KSD6i+tj1HOsc0fJrid/SWWkN+N9De3nXbNwrD2RjDIl2Fm+0OV/Km2caIYmc8gbX6/05nyBrn1Ro7vZqtqSiZnhI/ZqjZyeBOXh6AEE+o6V5Tg5+lenJoWXC4s8H7hxfic7KSfcXC/yV5jyZXK9CR+VdPS6dmOUGuDGsnGJY28qxTXdN0jFE03dvDs95dBmlOU87AAfjm0rC2thTHhAZQQ8hWVOGitqpPqpv7is/DoJUwuBW4aR40PkZGUX+bE1ue1TASzYk93E2RpO6hGX4liCx+Dqtxa/DpzqapcfsUSt39yNdlJttfB/wDN/wDFq9aSxhgVYBgeIIuD6iqI3b3B/UsdgZVfMwUmUW+FwoBsel3t7Ve0MoYXFclm1Gs2nu1hsRNHNNGJHj+HMTlGpIJW9mNzzBrb0pQgUpSgKz7ftlmTZ6zLxglDN/CwMZ/zFD7GvODyV6z7TsQE2Xi8yO4aF18C5spKMFdh90Na55ceVeRiasmWT0fS1fC1caVFkWfb18pSoIJVu7vpLAohlaRoLEeAoJFuPsuynTyrR7Qxwe4RAilieJZjqbZ3OpsPTrWDX2oryW5uqPlfa+UqSoq+f0f8V/sc6k/DPceV0X+lUNV3/o+C+HxY/wCIhHrlNUy+0vDuWxFGqEleB1tWq2o/eyKG/wAOPxt52F/zUeYZxWRjcRlQngACT7amtdgYHYEEeKQgN5C5zfi/0rl/Bs99zOghkGFbKivK4JysbAsddT0uTXlPHRGOd1b4lkIb1DWP1r2GBawHKvPPbNu6IMQZkFg8jB/Vv2qn3vIv/SNb4ZVopkVkH2gQWNuHL+tYcfxDyrOwKFytgGa4AXqbi1Svso3HXak0ueQokJjZgB8al/Et7jKSqtYjgbV35JLTOdIz+yHC/rG14DxESvIfZSi/5mU+1ej5MFGzK5RSyCykgXX+HpUG7O+zddmYmebvM+dAkfVQSHe/uFA/hJ51YNY5JcnZKVGt2ps3vCrLbMD8/wC/yrPgjyqF6CudKzotYpSlSQKUpQCvMnbVuauCxmfDraGcF8oGkb5rMqj7tyCOma3ACvTdRDtJ2D+s4cOqgvFmIuL+EjW3uFPsalVeweTmiI4gj2rhUx2ps0r9nTyPL+xXXu1uNitos5w8fhUG7HRb/dDHQt5X0Fz0veUKJoidfKnEvZRtVWt+qMfMSQkf/JUR2ngXgmkhkXLJG5Rh0YGxF+evOqUDFrskGgPqPz/OvsQFmvxt4fXMv/jm+Vcsw7u32g30t/W1Xj2a+xRnRXJltXxRc2HE13YhTnIHX1qEvpbJvZ0VKdi7YxOzGjxGGJCugzgglH1PhflfjYjUa+dRc1N+zdlLtnxEkBAyqe6EsRVtWWVWBFidRewvc8ahdmifJOIe1iLEJ48LKjm2bIylTqOGYjjw4VK90NoYnGuXKdxhh5kvIeQLWsF6hfLWuvYW7+z1OdhBiJTw7vDRgX46IinXzJqbILKLDL0GmnyrnlxXZG6utnJdSTUJ7XN3u/wGImW144gWB5hHEgYHqq97pz7w8KnUMfIVz2ns8TYeWE8JI3Q+jKVP41GJbsibpHjzYSr3yq4IuRY3Isb3vpyq3P0efBi8egtbKhFuFg72t/3VgbW7IMasEUiKkkyZborjUXta7WHIHjzPrVh9nG5EuBkM0vdhnhysqkkhiyMbm1rDL1PH59TqjGiwKUpVAKUpQClKUApSlAKUpQGmxO6uDkfO+GhZjxJQWPPUcD71toYlRQqgKo0AAAA9AOFc6UArzrv52X7TfFT4hI0nEsjPeN1BAJ0GV8p0Fhpfhxr0VSpsk8h4jcLaMYDSYWRFaRYwWyrd3bKoFzwJ0vw86zd8OzLG7NhWebu3iJsxidm7snhnDKvHgCLjTW1xf1Nj8DHOmSVQyXVrG/FWDqbjW4ZQfasLerYUeOwkuFkJCyLa44gghlI9GANudqWQeNI2sQehvW/2LsOSbDYvGBrdxkQLlJMrzEx5V8wDm58qmmwewvHSkHEyRYZLkEX7yThoQqnLYn98EdKubcbcqHZuFWAWlYSGRpGQAl+AZRc5bLYCx69TTlqhR5a3f3emxkxhiHjAJOa44aW4fEToBXpLs33AjwOCVJlDTyHPLcghWItkXl4RoSOJvysBIdg7qYPBF2w0CxtI2ZmuzMTr9pySBqdBpqa3VVJv4MPD7MjQWQZR5WruGHWu6lRxRPJnwC1faUqxU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Fx0bGBgYFRccGhcbIRgXGB4bFhobHCgiHBwnGxoXITEiJSkrLi4uGB8zODMsNygtLisBCgoKDg0OGhAQGywkICQvLCw3LC8sLCwsLC8sLCwsLCwsLDQsLCwsLCw0LCwsLCwsLCwsLDQsLCwsLCwsLCwsLP/AABEIAQQAwgMBIgACEQEDEQH/xAAcAAEAAgIDAQAAAAAAAAAAAAAABgcEBQIDCAH/xABEEAACAQIDBQYDBAgDBwUAAAABAgMAEQQSIQUGMUFRBxMiYXGBMpGhQlKxwQgUI2JygtHwM6LhJFNjc4OSwhWys9Lx/8QAGQEBAAMBAQAAAAAAAAAAAAAAAAECAwQF/8QALBEAAgICAQMDAwIHAAAAAAAAAAECEQMhEgQxQRMyUSJhcYHwBRQjkbHh8f/aAAwDAQACEQMRAD8AvGlKUApSlAKUrVbU2ysXCxPXl9ONVlJRVstGLk6RtaxpsfEhs0iA9Mwv8uNaKOSSXVibHkf/AKjSsuPCgf6aVg+o+EbehXdmwG0UPDMfRHt87WrkMYPut8h/WseNa5EU9aRHpxMhcUOhHt/SuQxC/eHvp+NYZrg6A8Reo9eQ9NG0pWlkBTxISDcaXOU68COV+F628MmYA8L8unlW8J8jOcOJzpSlXKClKUApSlAKUpQClKUApSlAKUpQClKUBp95to9xGDrZja9tAeQP98qhkEjFy7nNf4bn8uQqxMfhFljaNuDC39D7Gx9qqT9ZME7RyfZazAdeAHudfO1c+aL7nTgaosLAODw18+VZ9qjmyMaTw0AP1tfX51Ika4vXMvg0mc1FGoDRqv4MzjQ0NcJTpUFkY80mhHpoOeo4VuIFIUA8ba+tarCm5X+IfQk/lW5rowLVmWZ7oUpStzEUpSgFKUoBSlKAUpSgFKUoBSlKAUpSgFVP2rYLu8Sko4SJY9Mw0J9ctqtiqz7csUIsPCxDkh2+FbgaC5Y8uXGqzVo0xOpHzY+0AFS5tcDKBwHH+yetShdrxIgMkip/EQPxrznht5ZJGAH7NedmOY8bAHTLqeWvnWZtKThpY8yePueJ96iHRXts0lm+EXbPv5g1YKrmQkgAIpNyTYAVg4jtLwq3ASYuCQUKBSCLixu3HSq27OMF+s46IHVYz3jfy3Yc/vWqd9pW5zTOuIgQluEqr8TDkyjmeR9vOrPDijNRkU5SatA9qKcsNJ/3KBWZg9/UmuDEyafeU/0qt8Ruzio1ZngnVFuxZrKoHuf9a0cmFklDRwq7m2qgFiQdOAGta/y2FrX+SvqTTL/3S21BiJCsc0cjKM2VWBYDUEkDUatb3qW1TXYrsWbCYmRMTF3cncju9R4lZyzE25/s046j3q5axjBRVIZG27YpSlWKClKUApSlAKUpQClKUApSlAKUpQClK4u4HEgepoDlUH7V8AZ8MsYNs2YXPAXCi/sbVNe9XqPmKivaHiESKLO6JmkyjMwFzodL8eGtUyP6dGmP3Kzznj918Rgxnl7seLKoD3LH90AcBxN7dK3GxDEkqvicOJozbRpJFAHUBdDw5i3pXXvftJxj5I5NUyqIzwspCvcepuL+XlXFMUfCobwrHpw420/G/vXThblHZE6T0X1uljcJLCDhFRE5oqqpU9GA/Hn1rfkVUvZ3j48Lh8TjMQ9kLLGpI8TZQWygcSfEoA8qy8L2mylszxIsbaqpJzZeWZgSA1he1udczwScmol3OkrN1vftIMXja1lIshHHq3nxqtIBGjlgSDmvoeFr8Dy41Md7dv4bGYcyxSBJ4QWaNiAzxjVstvisPFprodNag2BQzj9kjuGJAKoSlxyLnwi1xxPOunFUYb0Zvb0WluBvGuOj7+xMsTlG4Xt1GnBhY+t6sPMLXvpxv5VQmzN38ZhcA8SSphTLIGkdzY5AoAVeAuTe9jwUdTW9w29seGgiiedsUY0sBza3C4tr5FrkWrjlljFutm3pynRaM+1okUuWGReL/ZHvz9qy4ZVdQykMpFwRwIqkMbvHJjVPesscZ4RrrlW9uHF5DwCgf62vunHkgUfDcBlQnVFsANPb3NzzpjyOTplJ4+KN3SlK2MhSlKAUpSgFKUoBSlKAUpSgPj8DbjVQ73bwNFO4sWJ55mWw00BXxcxfW1W/UN343XM695EBnXXhrf8AMHW4rHNFumdGCUU2n5Ksl3klJ8JQEcQMzEHzJlBrW7U3gWZQmLj72MG66i44XymzMt7a61scapYESIUKG3jZQF8wQtyp11GlQnaL3UstsoNs1rKT0UnVjbXgBWUI2zslwS2SzaG1dmY9YknaWFogFVkVScgFslwnw311GmvU19wuwNlc9pOEuLoSoLAcLnICPlUDbDXDEEtlGp5A8fw/OtvsHcybFrmByg8CbWP51fcVqTRlPHGW+JKsSdlBIoXx80kMRdlVVX4nNyWIQEn8Bp1rrn23sZWzf7XMBwTgv1IPzNfF7HpCLjEKf5SB89a7h2QSAfHnPRdPxqnrrtzZC6f7L+51N2l4WG5wmz0VtbPIwvwtrYX+tazF9ou0pzaMrCP+FEB/mIJ+tTPdfs9wzQiVlBuOLE3B5j2/rW7xuGw+GC2VGHMAXNhbULex9tel6weaF9r/ACbLDX+kUftIzuc88zM3VnZjr051wwLXU2kIdQbKqknNqRre1jbU8qmW8m0sDNMFVAEJys6jKym4Kta2qkGxBFxr0rY7vbswQ4oKBcmK4J1HEC49QePlW3qpKmqJeK1yi9Ea2e0Pdd5MzjEowyIv2jxLFvs9b35C3GrF3f3sdmE2rmPLCzgcQFVyOtvGbVm4js9wkzCQx5X5hXKo+lhcC9tSD4bdOGlb7dLceDDKVIBu2ZuJLkffYnUeQsPrVeSye3uYtqPfsTaNrgHqL1ypSu44BSlKAUpSgFKUoBSlKAUpSgFcZDYEjU24VyroxshC6enpUN0iUrZT+/2wpcWgKSRxvcPZtC+jfdF+J6VGtrbuIY1yqCIlsubgzGxLHlctflwFWBtLDuJljYhWkzNmJF9CBZB11FQ7a2FxcwfDxgIoYrrcZwTqw0vYdflXDGT+T0aT0itsBIcjBfEz5r+guOHIEmtnsPeSeNO5TvGub2iBzE2FgSNbDoLfjfI3ZwrRbQMMsYUspXLxW2vA24WuQfKrCbdGOKOKSAEOjEyGNsrkMc1xf4rEcDy4VplyRj38msMfKKTdNaILsra20S8uMw4lZYzaTvDdSGJsuSwBta9l4XFSjY3aTisXMmG7pUdyFvqAouGJAOpNgefOrD2fEXQZs5/eka7ew+yfO16jGL2GkW1IZ0U6kq5voulh8655ZIzvXgRhx1J7Idvhi9owYp8EkhyyM0iKgtmV2ZyAeJyknS/KsrZPZmZckjYmQJoZFs5Zra/szcAA6DUaedWXvRslJJYJyPGhsreth/WvrbMMRujsAfsk5h7X1Hpe1VeVw9qJ4RnFNvuVSvZ6/wCsB0LKpl0V2zMIxqWcjqbAA3NTKeMDEwhCA4sPILctcjoMp9ialiRqqE8zxNQNNuR4eXGSmzNHGWUHhw4e7ED3qlznJWbfTGEkjfbW2msuJSEArJYADmLsSbHmLAG/kKmGBxbHERxDXIhaZuV7ABfW7ZvYdaqXcrtT7+RocUYsMX+CYFgi21yuC2mlwCCBew53q6djbOSJcysZC4vnuCGB18NtLa3/ADNduPA4s8qeVNGxpSldZzClKUApSlAKUpQClKUApSlAK+EV9pQEP26Vw0jSswCIhazFWygXJYAjMLWPC/Kqmi26YmGKVGS7sxBuVKO3wdBbla1rnrVr9q+zVl2fK9gXiXMPNbguvndQaozeDe/Nh2gWMZHXLrb3Nhw1tbTl61k8Sfg6IZGtnPfDa6NisPPCbHK1xzW/I/M1Ndh70xlAGbxgXt15G3W2nzqk5JyzZjqeH0tVmbo7FilhglFrl9bngQbae44VjlxRjBJno9PneSUr/fgtnZs5YajXp0rA27PGJI0dgDnDgZrG6kEevKsrY8ptY8iQT6aflWm363SjxJWYMUlFhccCL9OTWvr864Ut7DnHlbN7tvHKmF75mGVRe9xbTWmz9pCfDrIAwuODAgg+9QDZWzMdI8GHkBbDpLmZmGhQagNrrqPwqyngWJAoHh4fM8fnSaJ5RVR+5Ftq4md3WOMjxEAEi/G4Ol+XG9QTe7ZncR7SjAuQmGs3En9oWe55aqT7CrewOECzMx+yun01+VdO7GzA5xMsoV/1h+BAI7tQVUG/G5Lt/N5Vfp21Ip1U1JUjylV//o8b0tLFJgZGu0Qzw3492TZlHkrEEfxnkBVQ7+x4VcdMuCVlhVitibjMCQ2Tnkvwvf5WrD3Y2/NgMSmJgIzpfQ6qwIIKsL6gg/geIr1U7R5DPZ1Khm5PaRhNoRZs6wTKLyRSOAV5XVjYMt+fmLgVKcHtGGW/dSxyW45HVrfI1IMqlKUApSlAKUpQClKUArB23taLCQPPO2WNBcnnxsABzJJAArOqg/0iNus2IhwgP7ONBIwB+J2LAX/hVdP4zQlKyzsf2jYGPBfrqyd5GWyKii0jSa+DK1ip0vrbTXmL0nvN2u7QxRIjk/VYzwWL4rfvSkZr+a5fSq9Z64FqvxSJVGXjMdJKc0sjyN1d2Y/Niaxa+V8qGWs78MLuotfxDTrqNKneGlk2dN3J8WHds6sPS39+lQCKQqQw4ggj1GoqTbN21iMQQkgEyAG4IUMo5lG0N+H0rOaTWzbBKSkuPcvvYeNGIgGX/EsLjhxUNqeQIN7+da3aGLxS3zrEjZtBnZ7DkQcq3qG7u7XnwCXmjlWJ2BMjQsALKq2LW0By86lGL26k/eKVjlCgWDZTcaHMQeABtr5V5+SNdjqxyUZ7X6MycFtuZP8AHmwqp1UkyHyCkAA/Oslg+MVWWWWID4WGS7631UrqDby8q0+xN0kdldfDGfETrlc8sovewNS7aWzDHAcjEW1vfXl7cKxcJeDolmxeEkzE3rxTRYeQo1nIVF9SQv4n6VEdo73NAuHwC3EzrGJjc/so7DS97hiuvUZr9K3G8O9EGDgWWUiWVr9zGD8TDQs33QD/AKVVuDRJmlknL9/I5dpYz1N7L0Gtrelaw1C2Vw9O8uRLwjVdo+7i4LFt3TK8Et3iKEEAEm6G3AqdPSxqKVbccEPcszKJVC5szgFjYHiba8OdVTimBdiosCTYdK6unzPJaa7HP/EOgXTU1K7OtT041JhPNlRnzZtLNfUacQSCQfcVHIZivDyv52N6nOz8ak0VxbpbTTnqOnnXo4Ty5HZs/tG2lDkC4uQqNLOEe48y4LH51YW6fbKpYR48KtzYTR3yj/mJxHqtx5CqZ2p8RtyrAQm9ayxxfgqmz0HtzttwsGI7qKJsQimzyq6hf+kD8eulyVGhsSNTYewtsw4yBJ4HzxuNDzB5hhyIOhFeOZYrkn6VY/YpvkMHM8MpJhmK2At4ZLhQ2pGhUkH+FelZSw60WUj0dSlK5ywpSlAK8wduOFZNqy5mVsyIy2OoBvZWHIix9rHnXp+vMPbdi4ZdpyNBIH/ZoshA0Ei5lK3t4rKE1F+NuVSu5aJAENuOvlXWDRjQmrN2QK+18FKoSj7Vmdn2Hiw0H69L98JGDwFzYyN5Bjb29KrfDws7Kii7MwVR1JNgPnV8R7MhbZiQsoJiXKGHxK6/a9CRfoawzzpJfJ2dLF22jbYfa3ewhwTJmGa3hs63tYg8iOdaDaO60bYgTYVFjNv2iBrFlkjBUot8oOjKQNDxHCozsLeg4MMuUSv3KwxjNb4Gl1sdL+Nb2+7Vhpu40sayJicspijU2N0Uqwa68NQbgfOuJqUJWjraTjUjabsS93holmXu3UAFSQeBIFipIINbvHyrLGVBIzKdR6f0v8jUA2puljI5XmgxEcq3ziF8ylQAfDG1yvM2vYa1sd3trjGOBGPCinvDwKPY2DfvX0t605Sv7P4M3ii48k+xUkyCLEyCZRKhYAk62OUE5TfTj9K367vxuA0UrKDw4OPUX51w3v3ZnTFzjDxGSM3kKAXI0VmKdbFtANa1uwt41Qd2wtqdenkemtTkUmrj+/0PY6SeJJQl+V/02+0IY8PhJo7+FUPEi5J4C/Utf51U7qRxq19tYJsfhzHDZpAQ4CkHNYHQnkLHj1FV6mzHbvS4ymI5WB4gi4I9rV0dBG4y+bPN/jbfqQj4S0aitxu9KVL25i1vmaxMLs15SREMxAJIuAbAXJ1NcoMO/PwLzJ0I9uNejjjUrZ4bO3HYn9ob6jT20rHRr8OFJWjB0zN/FYfQV3z45pHBa3wqosoAAC2AAUAVupbKEji2M6YHNJGUd8QbZlKsUESnmB4btp1qMQzESHU3Ite+ug0sfaptj94e/wANhkZszQRlWBOnxFVPD7oWoFf9p/N+dRbSTfyQj1puDvfDtHDqyuO+RVE8fAo9tdOakg2NSevJPZ/vAcBtOGW9oy4jl10MbkBr+mjeqCvW1c01UqNEKUpVCThMmZSL2uCL9NK8e7fwMkc8ySC0iyMrDzDEEjy6HpavYtefe2vZ6ptBn8NpY0Y5eOYAoc45XCi3pUx7mkPgqJ1tXXW1nw5I0BIHO30rBeK1WcSHE6RXK1fclZeAwTzOscSF5HNlVRck+VVoJEh7L4F/9QheT4Eu2o4nRBb0LA+1Xfs7ZcMiFkJF7gi+nyqB7K3XGDgZmIMmUC41CktmPzYJr0Uda2e52KE87+MqhW5W40fUEfn864OofLa8HqdNj4we6s1+3Oz5GmLiTKpI53sRz4j/APK3uC3CkjTNhsY2Ym+VrlD9dDW82tu2HW8cjo45ErY6c7qdKj64PaGG+AAjnklDK3mA9iD6fKsecmqs2ST3Fr9RPjdoYZHEsJlNrZoSG0/hNm+QNfOz6U4meSQxGMrlV3KlWbxA5W620GuvHrWHtrb+OZBHkKMzAZnsALm3Hn7XqwNjYZYUEN/G93LE3LOMuvtYD0FTjjxttFOonUaZ3bMwo7zPzLP9GMZH+UfKuza26mExBZpcNE7EasY1zH+YC9/O9duGlBcgEXDZrX1F7ZgR5nUGtq1apHDKTsjew93IMFC0cCmxubsxYk2ta55eVebcbKzwOdcxkLOPfX5E/SvVoFeVsXOIsbOtrqJ5AVPQSNp8q6+j9z+6MMzbRH1cjhX1yxOt7+dSLbWHWKU2VQua+UcLXvbra1dO0MbDJPG6KI10BGhAN7XtzFdvp/LMLNAy2rLMFsnUoT9WA/CvmPADn+hH41xOIJNzyAUeQH9/WoilF6D7GbK9lYgWuF/M127m6YyFzwjbOfRdfrw961TTHIF871stnYjuIXb7cnhXyA4n6/SnvdeO5XsjA2lbvGt1r2hs0kwxlviyLe/XKL3rxrsXC99Oin4cwLEi4AuOI6XsPevQnY/vC+KxO1AXdohOHiDMTkDtLdVvwXwjQaVjN27Lr4LPpSlUJI/v7tCfD4GaXD/4igeK18ilgGcA6HKCTrppfW1q807TleRi7szsdWd2zFj6nWvWU8KurIwBVgVYHgQRYg+1eUsZAY2eNyMyEqbcLjS4Hzq8DSBrMVOWABPAf3b++la+ZPpwrvmU3rrSMsbC2v8AetbWQ0dOGwUkrBI0Z2NgAoJNyQB9Tar23I3NTZeEmxE1jiu5Zmb/AHQyXCKevU8+HCof2ZYcSYtSigR4eMubXvI58Gc9bm9geFxbhVz47B97hpom1MkUin1ZCP79K480vBrGPkhe21zYVh1j/IVXu6k4V2dsxFruF4j99RxI4XFT1cWHwkTNYMVCOOjjwMB/MpquNrRGE5lJBViLrxNzpw1vz965sfZxZ6qVRUicbR2ziEUSRyLPARoQNQPf+vsawBvZMA2ZAtuOZglvW5sPx8qhv/qMuHRnSNwQwDhtEViDYlOJNwdTpw94risS8jF3Ysx4km5q8emi1s5MvWcXUUi19hbzJjMfh4Xl0z3yohyFxcgFjqdQOVqt3Hxgsh5oc3qCGUj639QKoTsUhVtoqzAHKjEepFtKubfWPEgI2HjaTXLZACRfS7D7o435VTNjS1Ew9SWTciSYWNTqAL9ba/Os0Go3ussxwyPIjK5LXRhZgAxUG3na/vW/jfSqR1plWj5KNa8m7Zs2NxJ5HEyfWRq9X42YLGz8lUk+wJ/KvIMExYsxOrNc+p1P412dIvrMcvY3W9B8fI2AFwdNABUeYW4caku1MJkghY650v8AU1G5q9JmCM/F4ZDEjq4zENmUi1rcLdb1qSK7hKcpXrb8b1wmFqxydrLI4xLc68Odc5nzHQeQFcL6VZ3ZdseDDQNtXHELEG7uDN9o6mRlHNsqsi+ZbhYGsm6jSJrZibZ2IuyMKUkIbFyxgOP92zeIIp/dXKxPX2qc/o34Erh8TM2nfSKq3+13YYkjqLyWv1FQXYWFfeLax73MkPikcKblEv8ACpItckqt7cPSrs2TBFHiUhhUJFCe7jVRoAqszepLlrk6moewlWyZUpSqEkW7Qt6f1DDFkt3z+GO+oBP2iPLU252rzVjJb3JJJOtzqST1/Grc7dJD3sC8mS49VYg/RxVO4yK3OrwNUtGIdTWdFFlhLHTn6n4RbyFyfeuOF2cz2NrA8DcaDrWRtmcWVRwHD0AsK3a0VRafYRgx3UzkakqOWuhP9+tWYXs9qrHsN2goikj5mQE3P7tvyHzqyto3VgwrzJ+5nRVkO21skLOUHwM4kUeVgD/muf5qim8Gw17xpXYrFHd2A+1kIZRrfi+nzqdb3TAYdp1IEmHGdQeEinRo29eR5ELxFwdPg8KNpQgIvhzKzFtL6hioAvcEGxvpqePLKndo6o5f6fFkfwG7ySYRJZVu05fvb2vaW+XjwKEREdCtUw6EEgixBsQeIPQ16L3omTD4cjEHu063sevh43NxoAKoTeLGpPippYxlSSQsARY6niQOZ4+9dWLucOYlfYyn+3g9FP4GvSUT1567C4M2MkPSP8Wr0FGLaVnm9wh7Tvke1jy518eO+orlcEetdanLpyrF99liNb24ths/HE6FcPKP8jAGvLmHOnvXqvfmEHAYwfew8nzyH/SvKcHOuzo9NmOU3eIxfeRxIfsC3zYnpWLt/ZxgcISDoDoeovWEJaydt48zPmIA8IGnkLflXoN6MEdWy8Pnf+FSx9rfmRWPjRZyKkG52FzidtdFVR/MSfwWtTtqOz35cNL2uKynvHYT+o4YCAOrXBsCL2463Gg5mpHj8Ri9pmKFEMeGgUJFHrkjAGW7H7chtq3XoK2PYykcmKaFvifIV8wGswAPOzX9AavHE7rQQTxSKD3byBZFOoublT7vYH1FZ/S0rJ3bo1/ZVusmzcI8r6O4zMT9xQTfyvqfTLWZuqM+IvbXK8jeTMw0/wAzfKurtA3mjjH6uG4WaU3sABqEv1JGvl61sOz7BOIDPKCrzkMFOhWMDwAjqblv5wDwqH2t+SfNEppSlZlip/0gIh3OFf7QkdR6MgY/+wVUGAxixK/hvI4ZbmxCqwAOhFr6HXjrVo/pBoc+DOpBSYcTYEGH2uQT8qpXES2rXG6NPBtZcblAudTb/T2rUySE6n3rpkmJt5CuPenWrynZEVROuyvaQTEPGSAXW6EngVOoHqpJ/kq+sJjg4McnxW+fpXkmOcqQykhgbgjiDxuKtXZfatF3CrLE4njQAOD4XYHl0011rjywt2jaM12ZP94dmLi4RhFbLnlBma2ojU3t5ktlFuhY8qje+m2Y9l4ZcNgv2We5zixdjqOd+diWPAEADXTv2dtGXEQJIwKySXJA0Nixt6eG3nVd78woswLYgTTC/eIvwQgWsinhewII4kkcKygrdM3nGl+SIbRxkkrEySPI3MuzMfmTWJQmjV1JHA3bJj2T7Y/VtoRkmyyAoemuov7gfOvS2HxCyEZSDYa66jpcV46jkKkMpsQbgjkRqDXoDd/vcZDhtoYVskgQxyp97KSD6i+tj1HOsc0fJrid/SWWkN+N9De3nXbNwrD2RjDIl2Fm+0OV/Km2caIYmc8gbX6/05nyBrn1Ro7vZqtqSiZnhI/ZqjZyeBOXh6AEE+o6V5Tg5+lenJoWXC4s8H7hxfic7KSfcXC/yV5jyZXK9CR+VdPS6dmOUGuDGsnGJY28qxTXdN0jFE03dvDs95dBmlOU87AAfjm0rC2thTHhAZQQ8hWVOGitqpPqpv7is/DoJUwuBW4aR40PkZGUX+bE1ue1TASzYk93E2RpO6hGX4liCx+Dqtxa/DpzqapcfsUSt39yNdlJttfB/wDN/wDFq9aSxhgVYBgeIIuD6iqI3b3B/UsdgZVfMwUmUW+FwoBsel3t7Ve0MoYXFclm1Gs2nu1hsRNHNNGJHj+HMTlGpIJW9mNzzBrb0pQgUpSgKz7ftlmTZ6zLxglDN/CwMZ/zFD7GvODyV6z7TsQE2Xi8yO4aF18C5spKMFdh90Na55ceVeRiasmWT0fS1fC1caVFkWfb18pSoIJVu7vpLAohlaRoLEeAoJFuPsuynTyrR7Qxwe4RAilieJZjqbZ3OpsPTrWDX2oryW5uqPlfa+UqSoq+f0f8V/sc6k/DPceV0X+lUNV3/o+C+HxY/wCIhHrlNUy+0vDuWxFGqEleB1tWq2o/eyKG/wAOPxt52F/zUeYZxWRjcRlQngACT7amtdgYHYEEeKQgN5C5zfi/0rl/Bs99zOghkGFbKivK4JysbAsddT0uTXlPHRGOd1b4lkIb1DWP1r2GBawHKvPPbNu6IMQZkFg8jB/Vv2qn3vIv/SNb4ZVopkVkH2gQWNuHL+tYcfxDyrOwKFytgGa4AXqbi1Svso3HXak0ueQokJjZgB8al/Et7jKSqtYjgbV35JLTOdIz+yHC/rG14DxESvIfZSi/5mU+1ej5MFGzK5RSyCykgXX+HpUG7O+zddmYmebvM+dAkfVQSHe/uFA/hJ51YNY5JcnZKVGt2ps3vCrLbMD8/wC/yrPgjyqF6CudKzotYpSlSQKUpQCvMnbVuauCxmfDraGcF8oGkb5rMqj7tyCOma3ACvTdRDtJ2D+s4cOqgvFmIuL+EjW3uFPsalVeweTmiI4gj2rhUx2ps0r9nTyPL+xXXu1uNitos5w8fhUG7HRb/dDHQt5X0Fz0veUKJoidfKnEvZRtVWt+qMfMSQkf/JUR2ngXgmkhkXLJG5Rh0YGxF+evOqUDFrskGgPqPz/OvsQFmvxt4fXMv/jm+Vcsw7u32g30t/W1Xj2a+xRnRXJltXxRc2HE13YhTnIHX1qEvpbJvZ0VKdi7YxOzGjxGGJCugzgglH1PhflfjYjUa+dRc1N+zdlLtnxEkBAyqe6EsRVtWWVWBFidRewvc8ahdmifJOIe1iLEJ48LKjm2bIylTqOGYjjw4VK90NoYnGuXKdxhh5kvIeQLWsF6hfLWuvYW7+z1OdhBiJTw7vDRgX46IinXzJqbILKLDL0GmnyrnlxXZG6utnJdSTUJ7XN3u/wGImW144gWB5hHEgYHqq97pz7w8KnUMfIVz2ns8TYeWE8JI3Q+jKVP41GJbsibpHjzYSr3yq4IuRY3Isb3vpyq3P0efBi8egtbKhFuFg72t/3VgbW7IMasEUiKkkyZborjUXta7WHIHjzPrVh9nG5EuBkM0vdhnhysqkkhiyMbm1rDL1PH59TqjGiwKUpVAKUpQClKUApSlAKUpQGmxO6uDkfO+GhZjxJQWPPUcD71toYlRQqgKo0AAAA9AOFc6UArzrv52X7TfFT4hI0nEsjPeN1BAJ0GV8p0Fhpfhxr0VSpsk8h4jcLaMYDSYWRFaRYwWyrd3bKoFzwJ0vw86zd8OzLG7NhWebu3iJsxidm7snhnDKvHgCLjTW1xf1Nj8DHOmSVQyXVrG/FWDqbjW4ZQfasLerYUeOwkuFkJCyLa44gghlI9GANudqWQeNI2sQehvW/2LsOSbDYvGBrdxkQLlJMrzEx5V8wDm58qmmwewvHSkHEyRYZLkEX7yThoQqnLYn98EdKubcbcqHZuFWAWlYSGRpGQAl+AZRc5bLYCx69TTlqhR5a3f3emxkxhiHjAJOa44aW4fEToBXpLs33AjwOCVJlDTyHPLcghWItkXl4RoSOJvysBIdg7qYPBF2w0CxtI2ZmuzMTr9pySBqdBpqa3VVJv4MPD7MjQWQZR5WruGHWu6lRxRPJnwC1faUqxU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SEhUUExQWFRQXFx0bGBgYFRccGhcbIRgXGB4bFhobHCgiHBwnGxoXITEiJSkrLi4uGB8zODMsNygtLisBCgoKDg0OGhAQGywkICQvLCw3LC8sLCwsLC8sLCwsLCwsLDQsLCwsLCw0LCwsLCwsLCwsLDQsLCwsLCwsLCwsLP/AABEIAQQAwgMBIgACEQEDEQH/xAAcAAEAAgIDAQAAAAAAAAAAAAAABgcEBQIDCAH/xABEEAACAQIDBQYDBAgDBwUAAAABAgMAEQQSIQUGMUFRBxMiYXGBMpGhQlKxwQgUI2JygtHwM6LhJFNjc4OSwhWys9Lx/8QAGQEBAAMBAQAAAAAAAAAAAAAAAAECAwQF/8QALBEAAgICAQMDAwIHAAAAAAAAAAECEQMhEgQxQRMyUSJhcYHwBRQjkbHh8f/aAAwDAQACEQMRAD8AvGlKUApSlAKUrVbU2ysXCxPXl9ONVlJRVstGLk6RtaxpsfEhs0iA9Mwv8uNaKOSSXVibHkf/AKjSsuPCgf6aVg+o+EbehXdmwG0UPDMfRHt87WrkMYPut8h/WseNa5EU9aRHpxMhcUOhHt/SuQxC/eHvp+NYZrg6A8Reo9eQ9NG0pWlkBTxISDcaXOU68COV+F628MmYA8L8unlW8J8jOcOJzpSlXKClKUApSlAKUpQClKUApSlAKUpQClKUBp95to9xGDrZja9tAeQP98qhkEjFy7nNf4bn8uQqxMfhFljaNuDC39D7Gx9qqT9ZME7RyfZazAdeAHudfO1c+aL7nTgaosLAODw18+VZ9qjmyMaTw0AP1tfX51Ika4vXMvg0mc1FGoDRqv4MzjQ0NcJTpUFkY80mhHpoOeo4VuIFIUA8ba+tarCm5X+IfQk/lW5rowLVmWZ7oUpStzEUpSgFKUoBSlKAUpSgFKUoBSlKAUpSgFVP2rYLu8Sko4SJY9Mw0J9ctqtiqz7csUIsPCxDkh2+FbgaC5Y8uXGqzVo0xOpHzY+0AFS5tcDKBwHH+yetShdrxIgMkip/EQPxrznht5ZJGAH7NedmOY8bAHTLqeWvnWZtKThpY8yePueJ96iHRXts0lm+EXbPv5g1YKrmQkgAIpNyTYAVg4jtLwq3ASYuCQUKBSCLixu3HSq27OMF+s46IHVYz3jfy3Yc/vWqd9pW5zTOuIgQluEqr8TDkyjmeR9vOrPDijNRkU5SatA9qKcsNJ/3KBWZg9/UmuDEyafeU/0qt8Ruzio1ZngnVFuxZrKoHuf9a0cmFklDRwq7m2qgFiQdOAGta/y2FrX+SvqTTL/3S21BiJCsc0cjKM2VWBYDUEkDUatb3qW1TXYrsWbCYmRMTF3cncju9R4lZyzE25/s046j3q5axjBRVIZG27YpSlWKClKUApSlAKUpQClKUApSlAKUpQClK4u4HEgepoDlUH7V8AZ8MsYNs2YXPAXCi/sbVNe9XqPmKivaHiESKLO6JmkyjMwFzodL8eGtUyP6dGmP3Kzznj918Rgxnl7seLKoD3LH90AcBxN7dK3GxDEkqvicOJozbRpJFAHUBdDw5i3pXXvftJxj5I5NUyqIzwspCvcepuL+XlXFMUfCobwrHpw420/G/vXThblHZE6T0X1uljcJLCDhFRE5oqqpU9GA/Hn1rfkVUvZ3j48Lh8TjMQ9kLLGpI8TZQWygcSfEoA8qy8L2mylszxIsbaqpJzZeWZgSA1he1udczwScmol3OkrN1vftIMXja1lIshHHq3nxqtIBGjlgSDmvoeFr8Dy41Md7dv4bGYcyxSBJ4QWaNiAzxjVstvisPFprodNag2BQzj9kjuGJAKoSlxyLnwi1xxPOunFUYb0Zvb0WluBvGuOj7+xMsTlG4Xt1GnBhY+t6sPMLXvpxv5VQmzN38ZhcA8SSphTLIGkdzY5AoAVeAuTe9jwUdTW9w29seGgiiedsUY0sBza3C4tr5FrkWrjlljFutm3pynRaM+1okUuWGReL/ZHvz9qy4ZVdQykMpFwRwIqkMbvHJjVPesscZ4RrrlW9uHF5DwCgf62vunHkgUfDcBlQnVFsANPb3NzzpjyOTplJ4+KN3SlK2MhSlKAUpSgFKUoBSlKAUpSgPj8DbjVQ73bwNFO4sWJ55mWw00BXxcxfW1W/UN343XM695EBnXXhrf8AMHW4rHNFumdGCUU2n5Ksl3klJ8JQEcQMzEHzJlBrW7U3gWZQmLj72MG66i44XymzMt7a61scapYESIUKG3jZQF8wQtyp11GlQnaL3UstsoNs1rKT0UnVjbXgBWUI2zslwS2SzaG1dmY9YknaWFogFVkVScgFslwnw311GmvU19wuwNlc9pOEuLoSoLAcLnICPlUDbDXDEEtlGp5A8fw/OtvsHcybFrmByg8CbWP51fcVqTRlPHGW+JKsSdlBIoXx80kMRdlVVX4nNyWIQEn8Bp1rrn23sZWzf7XMBwTgv1IPzNfF7HpCLjEKf5SB89a7h2QSAfHnPRdPxqnrrtzZC6f7L+51N2l4WG5wmz0VtbPIwvwtrYX+tazF9ou0pzaMrCP+FEB/mIJ+tTPdfs9wzQiVlBuOLE3B5j2/rW7xuGw+GC2VGHMAXNhbULex9tel6weaF9r/ACbLDX+kUftIzuc88zM3VnZjr051wwLXU2kIdQbKqknNqRre1jbU8qmW8m0sDNMFVAEJys6jKym4Kta2qkGxBFxr0rY7vbswQ4oKBcmK4J1HEC49QePlW3qpKmqJeK1yi9Ea2e0Pdd5MzjEowyIv2jxLFvs9b35C3GrF3f3sdmE2rmPLCzgcQFVyOtvGbVm4js9wkzCQx5X5hXKo+lhcC9tSD4bdOGlb7dLceDDKVIBu2ZuJLkffYnUeQsPrVeSye3uYtqPfsTaNrgHqL1ypSu44BSlKAUpSgFKUoBSlKAUpSgFcZDYEjU24VyroxshC6enpUN0iUrZT+/2wpcWgKSRxvcPZtC+jfdF+J6VGtrbuIY1yqCIlsubgzGxLHlctflwFWBtLDuJljYhWkzNmJF9CBZB11FQ7a2FxcwfDxgIoYrrcZwTqw0vYdflXDGT+T0aT0itsBIcjBfEz5r+guOHIEmtnsPeSeNO5TvGub2iBzE2FgSNbDoLfjfI3ZwrRbQMMsYUspXLxW2vA24WuQfKrCbdGOKOKSAEOjEyGNsrkMc1xf4rEcDy4VplyRj38msMfKKTdNaILsra20S8uMw4lZYzaTvDdSGJsuSwBta9l4XFSjY3aTisXMmG7pUdyFvqAouGJAOpNgefOrD2fEXQZs5/eka7ew+yfO16jGL2GkW1IZ0U6kq5voulh8655ZIzvXgRhx1J7Idvhi9owYp8EkhyyM0iKgtmV2ZyAeJyknS/KsrZPZmZckjYmQJoZFs5Zra/szcAA6DUaedWXvRslJJYJyPGhsreth/WvrbMMRujsAfsk5h7X1Hpe1VeVw9qJ4RnFNvuVSvZ6/wCsB0LKpl0V2zMIxqWcjqbAA3NTKeMDEwhCA4sPILctcjoMp9ialiRqqE8zxNQNNuR4eXGSmzNHGWUHhw4e7ED3qlznJWbfTGEkjfbW2msuJSEArJYADmLsSbHmLAG/kKmGBxbHERxDXIhaZuV7ABfW7ZvYdaqXcrtT7+RocUYsMX+CYFgi21yuC2mlwCCBew53q6djbOSJcysZC4vnuCGB18NtLa3/ADNduPA4s8qeVNGxpSldZzClKUApSlAKUpQClKUApSlAK+EV9pQEP26Vw0jSswCIhazFWygXJYAjMLWPC/Kqmi26YmGKVGS7sxBuVKO3wdBbla1rnrVr9q+zVl2fK9gXiXMPNbguvndQaozeDe/Nh2gWMZHXLrb3Nhw1tbTl61k8Sfg6IZGtnPfDa6NisPPCbHK1xzW/I/M1Ndh70xlAGbxgXt15G3W2nzqk5JyzZjqeH0tVmbo7FilhglFrl9bngQbae44VjlxRjBJno9PneSUr/fgtnZs5YajXp0rA27PGJI0dgDnDgZrG6kEevKsrY8ptY8iQT6aflWm363SjxJWYMUlFhccCL9OTWvr864Ut7DnHlbN7tvHKmF75mGVRe9xbTWmz9pCfDrIAwuODAgg+9QDZWzMdI8GHkBbDpLmZmGhQagNrrqPwqyngWJAoHh4fM8fnSaJ5RVR+5Ftq4md3WOMjxEAEi/G4Ol+XG9QTe7ZncR7SjAuQmGs3En9oWe55aqT7CrewOECzMx+yun01+VdO7GzA5xMsoV/1h+BAI7tQVUG/G5Lt/N5Vfp21Ip1U1JUjylV//o8b0tLFJgZGu0Qzw3492TZlHkrEEfxnkBVQ7+x4VcdMuCVlhVitibjMCQ2Tnkvwvf5WrD3Y2/NgMSmJgIzpfQ6qwIIKsL6gg/geIr1U7R5DPZ1Khm5PaRhNoRZs6wTKLyRSOAV5XVjYMt+fmLgVKcHtGGW/dSxyW45HVrfI1IMqlKUApSlAKUpQClKUArB23taLCQPPO2WNBcnnxsABzJJAArOqg/0iNus2IhwgP7ONBIwB+J2LAX/hVdP4zQlKyzsf2jYGPBfrqyd5GWyKii0jSa+DK1ip0vrbTXmL0nvN2u7QxRIjk/VYzwWL4rfvSkZr+a5fSq9Z64FqvxSJVGXjMdJKc0sjyN1d2Y/Niaxa+V8qGWs78MLuotfxDTrqNKneGlk2dN3J8WHds6sPS39+lQCKQqQw4ggj1GoqTbN21iMQQkgEyAG4IUMo5lG0N+H0rOaTWzbBKSkuPcvvYeNGIgGX/EsLjhxUNqeQIN7+da3aGLxS3zrEjZtBnZ7DkQcq3qG7u7XnwCXmjlWJ2BMjQsALKq2LW0By86lGL26k/eKVjlCgWDZTcaHMQeABtr5V5+SNdjqxyUZ7X6MycFtuZP8AHmwqp1UkyHyCkAA/Oslg+MVWWWWID4WGS7631UrqDby8q0+xN0kdldfDGfETrlc8sovewNS7aWzDHAcjEW1vfXl7cKxcJeDolmxeEkzE3rxTRYeQo1nIVF9SQv4n6VEdo73NAuHwC3EzrGJjc/so7DS97hiuvUZr9K3G8O9EGDgWWUiWVr9zGD8TDQs33QD/AKVVuDRJmlknL9/I5dpYz1N7L0Gtrelaw1C2Vw9O8uRLwjVdo+7i4LFt3TK8Et3iKEEAEm6G3AqdPSxqKVbccEPcszKJVC5szgFjYHiba8OdVTimBdiosCTYdK6unzPJaa7HP/EOgXTU1K7OtT041JhPNlRnzZtLNfUacQSCQfcVHIZivDyv52N6nOz8ak0VxbpbTTnqOnnXo4Ty5HZs/tG2lDkC4uQqNLOEe48y4LH51YW6fbKpYR48KtzYTR3yj/mJxHqtx5CqZ2p8RtyrAQm9ayxxfgqmz0HtzttwsGI7qKJsQimzyq6hf+kD8eulyVGhsSNTYewtsw4yBJ4HzxuNDzB5hhyIOhFeOZYrkn6VY/YpvkMHM8MpJhmK2At4ZLhQ2pGhUkH+FelZSw60WUj0dSlK5ywpSlAK8wduOFZNqy5mVsyIy2OoBvZWHIix9rHnXp+vMPbdi4ZdpyNBIH/ZoshA0Ei5lK3t4rKE1F+NuVSu5aJAENuOvlXWDRjQmrN2QK+18FKoSj7Vmdn2Hiw0H69L98JGDwFzYyN5Bjb29KrfDws7Kii7MwVR1JNgPnV8R7MhbZiQsoJiXKGHxK6/a9CRfoawzzpJfJ2dLF22jbYfa3ewhwTJmGa3hs63tYg8iOdaDaO60bYgTYVFjNv2iBrFlkjBUot8oOjKQNDxHCozsLeg4MMuUSv3KwxjNb4Gl1sdL+Nb2+7Vhpu40sayJicspijU2N0Uqwa68NQbgfOuJqUJWjraTjUjabsS93holmXu3UAFSQeBIFipIINbvHyrLGVBIzKdR6f0v8jUA2puljI5XmgxEcq3ziF8ylQAfDG1yvM2vYa1sd3trjGOBGPCinvDwKPY2DfvX0t605Sv7P4M3ii48k+xUkyCLEyCZRKhYAk62OUE5TfTj9K367vxuA0UrKDw4OPUX51w3v3ZnTFzjDxGSM3kKAXI0VmKdbFtANa1uwt41Qd2wtqdenkemtTkUmrj+/0PY6SeJJQl+V/02+0IY8PhJo7+FUPEi5J4C/Utf51U7qRxq19tYJsfhzHDZpAQ4CkHNYHQnkLHj1FV6mzHbvS4ymI5WB4gi4I9rV0dBG4y+bPN/jbfqQj4S0aitxu9KVL25i1vmaxMLs15SREMxAJIuAbAXJ1NcoMO/PwLzJ0I9uNejjjUrZ4bO3HYn9ob6jT20rHRr8OFJWjB0zN/FYfQV3z45pHBa3wqosoAAC2AAUAVupbKEji2M6YHNJGUd8QbZlKsUESnmB4btp1qMQzESHU3Ite+ug0sfaptj94e/wANhkZszQRlWBOnxFVPD7oWoFf9p/N+dRbSTfyQj1puDvfDtHDqyuO+RVE8fAo9tdOakg2NSevJPZ/vAcBtOGW9oy4jl10MbkBr+mjeqCvW1c01UqNEKUpVCThMmZSL2uCL9NK8e7fwMkc8ySC0iyMrDzDEEjy6HpavYtefe2vZ6ptBn8NpY0Y5eOYAoc45XCi3pUx7mkPgqJ1tXXW1nw5I0BIHO30rBeK1WcSHE6RXK1fclZeAwTzOscSF5HNlVRck+VVoJEh7L4F/9QheT4Eu2o4nRBb0LA+1Xfs7ZcMiFkJF7gi+nyqB7K3XGDgZmIMmUC41CktmPzYJr0Uda2e52KE87+MqhW5W40fUEfn864OofLa8HqdNj4we6s1+3Oz5GmLiTKpI53sRz4j/APK3uC3CkjTNhsY2Ym+VrlD9dDW82tu2HW8cjo45ErY6c7qdKj64PaGG+AAjnklDK3mA9iD6fKsecmqs2ST3Fr9RPjdoYZHEsJlNrZoSG0/hNm+QNfOz6U4meSQxGMrlV3KlWbxA5W620GuvHrWHtrb+OZBHkKMzAZnsALm3Hn7XqwNjYZYUEN/G93LE3LOMuvtYD0FTjjxttFOonUaZ3bMwo7zPzLP9GMZH+UfKuza26mExBZpcNE7EasY1zH+YC9/O9duGlBcgEXDZrX1F7ZgR5nUGtq1apHDKTsjew93IMFC0cCmxubsxYk2ta55eVebcbKzwOdcxkLOPfX5E/SvVoFeVsXOIsbOtrqJ5AVPQSNp8q6+j9z+6MMzbRH1cjhX1yxOt7+dSLbWHWKU2VQua+UcLXvbra1dO0MbDJPG6KI10BGhAN7XtzFdvp/LMLNAy2rLMFsnUoT9WA/CvmPADn+hH41xOIJNzyAUeQH9/WoilF6D7GbK9lYgWuF/M127m6YyFzwjbOfRdfrw961TTHIF871stnYjuIXb7cnhXyA4n6/SnvdeO5XsjA2lbvGt1r2hs0kwxlviyLe/XKL3rxrsXC99Oin4cwLEi4AuOI6XsPevQnY/vC+KxO1AXdohOHiDMTkDtLdVvwXwjQaVjN27Lr4LPpSlUJI/v7tCfD4GaXD/4igeK18ilgGcA6HKCTrppfW1q807TleRi7szsdWd2zFj6nWvWU8KurIwBVgVYHgQRYg+1eUsZAY2eNyMyEqbcLjS4Hzq8DSBrMVOWABPAf3b++la+ZPpwrvmU3rrSMsbC2v8AetbWQ0dOGwUkrBI0Z2NgAoJNyQB9Tar23I3NTZeEmxE1jiu5Zmb/AHQyXCKevU8+HCof2ZYcSYtSigR4eMubXvI58Gc9bm9geFxbhVz47B97hpom1MkUin1ZCP79K480vBrGPkhe21zYVh1j/IVXu6k4V2dsxFruF4j99RxI4XFT1cWHwkTNYMVCOOjjwMB/MpquNrRGE5lJBViLrxNzpw1vz965sfZxZ6qVRUicbR2ziEUSRyLPARoQNQPf+vsawBvZMA2ZAtuOZglvW5sPx8qhv/qMuHRnSNwQwDhtEViDYlOJNwdTpw94risS8jF3Ysx4km5q8emi1s5MvWcXUUi19hbzJjMfh4Xl0z3yohyFxcgFjqdQOVqt3Hxgsh5oc3qCGUj639QKoTsUhVtoqzAHKjEepFtKubfWPEgI2HjaTXLZACRfS7D7o435VTNjS1Ew9SWTciSYWNTqAL9ba/Os0Go3ussxwyPIjK5LXRhZgAxUG3na/vW/jfSqR1plWj5KNa8m7Zs2NxJ5HEyfWRq9X42YLGz8lUk+wJ/KvIMExYsxOrNc+p1P412dIvrMcvY3W9B8fI2AFwdNABUeYW4caku1MJkghY650v8AU1G5q9JmCM/F4ZDEjq4zENmUi1rcLdb1qSK7hKcpXrb8b1wmFqxydrLI4xLc68Odc5nzHQeQFcL6VZ3ZdseDDQNtXHELEG7uDN9o6mRlHNsqsi+ZbhYGsm6jSJrZibZ2IuyMKUkIbFyxgOP92zeIIp/dXKxPX2qc/o34Erh8TM2nfSKq3+13YYkjqLyWv1FQXYWFfeLax73MkPikcKblEv8ACpItckqt7cPSrs2TBFHiUhhUJFCe7jVRoAqszepLlrk6moewlWyZUpSqEkW7Qt6f1DDFkt3z+GO+oBP2iPLU252rzVjJb3JJJOtzqST1/Grc7dJD3sC8mS49VYg/RxVO4yK3OrwNUtGIdTWdFFlhLHTn6n4RbyFyfeuOF2cz2NrA8DcaDrWRtmcWVRwHD0AsK3a0VRafYRgx3UzkakqOWuhP9+tWYXs9qrHsN2goikj5mQE3P7tvyHzqyto3VgwrzJ+5nRVkO21skLOUHwM4kUeVgD/muf5qim8Gw17xpXYrFHd2A+1kIZRrfi+nzqdb3TAYdp1IEmHGdQeEinRo29eR5ELxFwdPg8KNpQgIvhzKzFtL6hioAvcEGxvpqePLKndo6o5f6fFkfwG7ySYRJZVu05fvb2vaW+XjwKEREdCtUw6EEgixBsQeIPQ16L3omTD4cjEHu063sevh43NxoAKoTeLGpPippYxlSSQsARY6niQOZ4+9dWLucOYlfYyn+3g9FP4GvSUT1567C4M2MkPSP8Wr0FGLaVnm9wh7Tvke1jy518eO+orlcEetdanLpyrF99liNb24ths/HE6FcPKP8jAGvLmHOnvXqvfmEHAYwfew8nzyH/SvKcHOuzo9NmOU3eIxfeRxIfsC3zYnpWLt/ZxgcISDoDoeovWEJaydt48zPmIA8IGnkLflXoN6MEdWy8Pnf+FSx9rfmRWPjRZyKkG52FzidtdFVR/MSfwWtTtqOz35cNL2uKynvHYT+o4YCAOrXBsCL2463Gg5mpHj8Ri9pmKFEMeGgUJFHrkjAGW7H7chtq3XoK2PYykcmKaFvifIV8wGswAPOzX9AavHE7rQQTxSKD3byBZFOoublT7vYH1FZ/S0rJ3bo1/ZVusmzcI8r6O4zMT9xQTfyvqfTLWZuqM+IvbXK8jeTMw0/wAzfKurtA3mjjH6uG4WaU3sABqEv1JGvl61sOz7BOIDPKCrzkMFOhWMDwAjqblv5wDwqH2t+SfNEppSlZlip/0gIh3OFf7QkdR6MgY/+wVUGAxixK/hvI4ZbmxCqwAOhFr6HXjrVo/pBoc+DOpBSYcTYEGH2uQT8qpXES2rXG6NPBtZcblAudTb/T2rUySE6n3rpkmJt5CuPenWrynZEVROuyvaQTEPGSAXW6EngVOoHqpJ/kq+sJjg4McnxW+fpXkmOcqQykhgbgjiDxuKtXZfatF3CrLE4njQAOD4XYHl0011rjywt2jaM12ZP94dmLi4RhFbLnlBma2ojU3t5ktlFuhY8qje+m2Y9l4ZcNgv2We5zixdjqOd+diWPAEADXTv2dtGXEQJIwKySXJA0Nixt6eG3nVd78woswLYgTTC/eIvwQgWsinhewII4kkcKygrdM3nGl+SIbRxkkrEySPI3MuzMfmTWJQmjV1JHA3bJj2T7Y/VtoRkmyyAoemuov7gfOvS2HxCyEZSDYa66jpcV46jkKkMpsQbgjkRqDXoDd/vcZDhtoYVskgQxyp97KSD6i+tj1HOsc0fJrid/SWWkN+N9De3nXbNwrD2RjDIl2Fm+0OV/Km2caIYmc8gbX6/05nyBrn1Ro7vZqtqSiZnhI/ZqjZyeBOXh6AEE+o6V5Tg5+lenJoWXC4s8H7hxfic7KSfcXC/yV5jyZXK9CR+VdPS6dmOUGuDGsnGJY28qxTXdN0jFE03dvDs95dBmlOU87AAfjm0rC2thTHhAZQQ8hWVOGitqpPqpv7is/DoJUwuBW4aR40PkZGUX+bE1ue1TASzYk93E2RpO6hGX4liCx+Dqtxa/DpzqapcfsUSt39yNdlJttfB/wDN/wDFq9aSxhgVYBgeIIuD6iqI3b3B/UsdgZVfMwUmUW+FwoBsel3t7Ve0MoYXFclm1Gs2nu1hsRNHNNGJHj+HMTlGpIJW9mNzzBrb0pQgUpSgKz7ftlmTZ6zLxglDN/CwMZ/zFD7GvODyV6z7TsQE2Xi8yO4aF18C5spKMFdh90Na55ceVeRiasmWT0fS1fC1caVFkWfb18pSoIJVu7vpLAohlaRoLEeAoJFuPsuynTyrR7Qxwe4RAilieJZjqbZ3OpsPTrWDX2oryW5uqPlfa+UqSoq+f0f8V/sc6k/DPceV0X+lUNV3/o+C+HxY/wCIhHrlNUy+0vDuWxFGqEleB1tWq2o/eyKG/wAOPxt52F/zUeYZxWRjcRlQngACT7amtdgYHYEEeKQgN5C5zfi/0rl/Bs99zOghkGFbKivK4JysbAsddT0uTXlPHRGOd1b4lkIb1DWP1r2GBawHKvPPbNu6IMQZkFg8jB/Vv2qn3vIv/SNb4ZVopkVkH2gQWNuHL+tYcfxDyrOwKFytgGa4AXqbi1Svso3HXak0ueQokJjZgB8al/Et7jKSqtYjgbV35JLTOdIz+yHC/rG14DxESvIfZSi/5mU+1ej5MFGzK5RSyCykgXX+HpUG7O+zddmYmebvM+dAkfVQSHe/uFA/hJ51YNY5JcnZKVGt2ps3vCrLbMD8/wC/yrPgjyqF6CudKzotYpSlSQKUpQCvMnbVuauCxmfDraGcF8oGkb5rMqj7tyCOma3ACvTdRDtJ2D+s4cOqgvFmIuL+EjW3uFPsalVeweTmiI4gj2rhUx2ps0r9nTyPL+xXXu1uNitos5w8fhUG7HRb/dDHQt5X0Fz0veUKJoidfKnEvZRtVWt+qMfMSQkf/JUR2ngXgmkhkXLJG5Rh0YGxF+evOqUDFrskGgPqPz/OvsQFmvxt4fXMv/jm+Vcsw7u32g30t/W1Xj2a+xRnRXJltXxRc2HE13YhTnIHX1qEvpbJvZ0VKdi7YxOzGjxGGJCugzgglH1PhflfjYjUa+dRc1N+zdlLtnxEkBAyqe6EsRVtWWVWBFidRewvc8ahdmifJOIe1iLEJ48LKjm2bIylTqOGYjjw4VK90NoYnGuXKdxhh5kvIeQLWsF6hfLWuvYW7+z1OdhBiJTw7vDRgX46IinXzJqbILKLDL0GmnyrnlxXZG6utnJdSTUJ7XN3u/wGImW144gWB5hHEgYHqq97pz7w8KnUMfIVz2ns8TYeWE8JI3Q+jKVP41GJbsibpHjzYSr3yq4IuRY3Isb3vpyq3P0efBi8egtbKhFuFg72t/3VgbW7IMasEUiKkkyZborjUXta7WHIHjzPrVh9nG5EuBkM0vdhnhysqkkhiyMbm1rDL1PH59TqjGiwKUpVAKUpQClKUApSlAKUpQGmxO6uDkfO+GhZjxJQWPPUcD71toYlRQqgKo0AAAA9AOFc6UArzrv52X7TfFT4hI0nEsjPeN1BAJ0GV8p0Fhpfhxr0VSpsk8h4jcLaMYDSYWRFaRYwWyrd3bKoFzwJ0vw86zd8OzLG7NhWebu3iJsxidm7snhnDKvHgCLjTW1xf1Nj8DHOmSVQyXVrG/FWDqbjW4ZQfasLerYUeOwkuFkJCyLa44gghlI9GANudqWQeNI2sQehvW/2LsOSbDYvGBrdxkQLlJMrzEx5V8wDm58qmmwewvHSkHEyRYZLkEX7yThoQqnLYn98EdKubcbcqHZuFWAWlYSGRpGQAl+AZRc5bLYCx69TTlqhR5a3f3emxkxhiHjAJOa44aW4fEToBXpLs33AjwOCVJlDTyHPLcghWItkXl4RoSOJvysBIdg7qYPBF2w0CxtI2ZmuzMTr9pySBqdBpqa3VVJv4MPD7MjQWQZR5WruGHWu6lRxRPJnwC1faUqxU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xQSEhUUExQWFRQXFx0bGBgYFRccGhcbIRgXGB4bFhobHCgiHBwnGxoXITEiJSkrLi4uGB8zODMsNygtLisBCgoKDg0OGhAQGywkICQvLCw3LC8sLCwsLC8sLCwsLCwsLDQsLCwsLCw0LCwsLCwsLCwsLDQsLCwsLCwsLCwsLP/AABEIAQQAwgMBIgACEQEDEQH/xAAcAAEAAgIDAQAAAAAAAAAAAAAABgcEBQIDCAH/xABEEAACAQIDBQYDBAgDBwUAAAABAgMAEQQSIQUGMUFRBxMiYXGBMpGhQlKxwQgUI2JygtHwM6LhJFNjc4OSwhWys9Lx/8QAGQEBAAMBAQAAAAAAAAAAAAAAAAECAwQF/8QALBEAAgICAQMDAwIHAAAAAAAAAAECEQMhEgQxQRMyUSJhcYHwBRQjkbHh8f/aAAwDAQACEQMRAD8AvGlKUApSlAKUrVbU2ysXCxPXl9ONVlJRVstGLk6RtaxpsfEhs0iA9Mwv8uNaKOSSXVibHkf/AKjSsuPCgf6aVg+o+EbehXdmwG0UPDMfRHt87WrkMYPut8h/WseNa5EU9aRHpxMhcUOhHt/SuQxC/eHvp+NYZrg6A8Reo9eQ9NG0pWlkBTxISDcaXOU68COV+F628MmYA8L8unlW8J8jOcOJzpSlXKClKUApSlAKUpQClKUApSlAKUpQClKUBp95to9xGDrZja9tAeQP98qhkEjFy7nNf4bn8uQqxMfhFljaNuDC39D7Gx9qqT9ZME7RyfZazAdeAHudfO1c+aL7nTgaosLAODw18+VZ9qjmyMaTw0AP1tfX51Ika4vXMvg0mc1FGoDRqv4MzjQ0NcJTpUFkY80mhHpoOeo4VuIFIUA8ba+tarCm5X+IfQk/lW5rowLVmWZ7oUpStzEUpSgFKUoBSlKAUpSgFKUoBSlKAUpSgFVP2rYLu8Sko4SJY9Mw0J9ctqtiqz7csUIsPCxDkh2+FbgaC5Y8uXGqzVo0xOpHzY+0AFS5tcDKBwHH+yetShdrxIgMkip/EQPxrznht5ZJGAH7NedmOY8bAHTLqeWvnWZtKThpY8yePueJ96iHRXts0lm+EXbPv5g1YKrmQkgAIpNyTYAVg4jtLwq3ASYuCQUKBSCLixu3HSq27OMF+s46IHVYz3jfy3Yc/vWqd9pW5zTOuIgQluEqr8TDkyjmeR9vOrPDijNRkU5SatA9qKcsNJ/3KBWZg9/UmuDEyafeU/0qt8Ruzio1ZngnVFuxZrKoHuf9a0cmFklDRwq7m2qgFiQdOAGta/y2FrX+SvqTTL/3S21BiJCsc0cjKM2VWBYDUEkDUatb3qW1TXYrsWbCYmRMTF3cncju9R4lZyzE25/s046j3q5axjBRVIZG27YpSlWKClKUApSlAKUpQClKUApSlAKUpQClK4u4HEgepoDlUH7V8AZ8MsYNs2YXPAXCi/sbVNe9XqPmKivaHiESKLO6JmkyjMwFzodL8eGtUyP6dGmP3Kzznj918Rgxnl7seLKoD3LH90AcBxN7dK3GxDEkqvicOJozbRpJFAHUBdDw5i3pXXvftJxj5I5NUyqIzwspCvcepuL+XlXFMUfCobwrHpw420/G/vXThblHZE6T0X1uljcJLCDhFRE5oqqpU9GA/Hn1rfkVUvZ3j48Lh8TjMQ9kLLGpI8TZQWygcSfEoA8qy8L2mylszxIsbaqpJzZeWZgSA1he1udczwScmol3OkrN1vftIMXja1lIshHHq3nxqtIBGjlgSDmvoeFr8Dy41Md7dv4bGYcyxSBJ4QWaNiAzxjVstvisPFprodNag2BQzj9kjuGJAKoSlxyLnwi1xxPOunFUYb0Zvb0WluBvGuOj7+xMsTlG4Xt1GnBhY+t6sPMLXvpxv5VQmzN38ZhcA8SSphTLIGkdzY5AoAVeAuTe9jwUdTW9w29seGgiiedsUY0sBza3C4tr5FrkWrjlljFutm3pynRaM+1okUuWGReL/ZHvz9qy4ZVdQykMpFwRwIqkMbvHJjVPesscZ4RrrlW9uHF5DwCgf62vunHkgUfDcBlQnVFsANPb3NzzpjyOTplJ4+KN3SlK2MhSlKAUpSgFKUoBSlKAUpSgPj8DbjVQ73bwNFO4sWJ55mWw00BXxcxfW1W/UN343XM695EBnXXhrf8AMHW4rHNFumdGCUU2n5Ksl3klJ8JQEcQMzEHzJlBrW7U3gWZQmLj72MG66i44XymzMt7a61scapYESIUKG3jZQF8wQtyp11GlQnaL3UstsoNs1rKT0UnVjbXgBWUI2zslwS2SzaG1dmY9YknaWFogFVkVScgFslwnw311GmvU19wuwNlc9pOEuLoSoLAcLnICPlUDbDXDEEtlGp5A8fw/OtvsHcybFrmByg8CbWP51fcVqTRlPHGW+JKsSdlBIoXx80kMRdlVVX4nNyWIQEn8Bp1rrn23sZWzf7XMBwTgv1IPzNfF7HpCLjEKf5SB89a7h2QSAfHnPRdPxqnrrtzZC6f7L+51N2l4WG5wmz0VtbPIwvwtrYX+tazF9ou0pzaMrCP+FEB/mIJ+tTPdfs9wzQiVlBuOLE3B5j2/rW7xuGw+GC2VGHMAXNhbULex9tel6weaF9r/ACbLDX+kUftIzuc88zM3VnZjr051wwLXU2kIdQbKqknNqRre1jbU8qmW8m0sDNMFVAEJys6jKym4Kta2qkGxBFxr0rY7vbswQ4oKBcmK4J1HEC49QePlW3qpKmqJeK1yi9Ea2e0Pdd5MzjEowyIv2jxLFvs9b35C3GrF3f3sdmE2rmPLCzgcQFVyOtvGbVm4js9wkzCQx5X5hXKo+lhcC9tSD4bdOGlb7dLceDDKVIBu2ZuJLkffYnUeQsPrVeSye3uYtqPfsTaNrgHqL1ypSu44BSlKAUpSgFKUoBSlKAUpSgFcZDYEjU24VyroxshC6enpUN0iUrZT+/2wpcWgKSRxvcPZtC+jfdF+J6VGtrbuIY1yqCIlsubgzGxLHlctflwFWBtLDuJljYhWkzNmJF9CBZB11FQ7a2FxcwfDxgIoYrrcZwTqw0vYdflXDGT+T0aT0itsBIcjBfEz5r+guOHIEmtnsPeSeNO5TvGub2iBzE2FgSNbDoLfjfI3ZwrRbQMMsYUspXLxW2vA24WuQfKrCbdGOKOKSAEOjEyGNsrkMc1xf4rEcDy4VplyRj38msMfKKTdNaILsra20S8uMw4lZYzaTvDdSGJsuSwBta9l4XFSjY3aTisXMmG7pUdyFvqAouGJAOpNgefOrD2fEXQZs5/eka7ew+yfO16jGL2GkW1IZ0U6kq5voulh8655ZIzvXgRhx1J7Idvhi9owYp8EkhyyM0iKgtmV2ZyAeJyknS/KsrZPZmZckjYmQJoZFs5Zra/szcAA6DUaedWXvRslJJYJyPGhsreth/WvrbMMRujsAfsk5h7X1Hpe1VeVw9qJ4RnFNvuVSvZ6/wCsB0LKpl0V2zMIxqWcjqbAA3NTKeMDEwhCA4sPILctcjoMp9ialiRqqE8zxNQNNuR4eXGSmzNHGWUHhw4e7ED3qlznJWbfTGEkjfbW2msuJSEArJYADmLsSbHmLAG/kKmGBxbHERxDXIhaZuV7ABfW7ZvYdaqXcrtT7+RocUYsMX+CYFgi21yuC2mlwCCBew53q6djbOSJcysZC4vnuCGB18NtLa3/ADNduPA4s8qeVNGxpSldZzClKUApSlAKUpQClKUApSlAK+EV9pQEP26Vw0jSswCIhazFWygXJYAjMLWPC/Kqmi26YmGKVGS7sxBuVKO3wdBbla1rnrVr9q+zVl2fK9gXiXMPNbguvndQaozeDe/Nh2gWMZHXLrb3Nhw1tbTl61k8Sfg6IZGtnPfDa6NisPPCbHK1xzW/I/M1Ndh70xlAGbxgXt15G3W2nzqk5JyzZjqeH0tVmbo7FilhglFrl9bngQbae44VjlxRjBJno9PneSUr/fgtnZs5YajXp0rA27PGJI0dgDnDgZrG6kEevKsrY8ptY8iQT6aflWm363SjxJWYMUlFhccCL9OTWvr864Ut7DnHlbN7tvHKmF75mGVRe9xbTWmz9pCfDrIAwuODAgg+9QDZWzMdI8GHkBbDpLmZmGhQagNrrqPwqyngWJAoHh4fM8fnSaJ5RVR+5Ftq4md3WOMjxEAEi/G4Ol+XG9QTe7ZncR7SjAuQmGs3En9oWe55aqT7CrewOECzMx+yun01+VdO7GzA5xMsoV/1h+BAI7tQVUG/G5Lt/N5Vfp21Ip1U1JUjylV//o8b0tLFJgZGu0Qzw3492TZlHkrEEfxnkBVQ7+x4VcdMuCVlhVitibjMCQ2Tnkvwvf5WrD3Y2/NgMSmJgIzpfQ6qwIIKsL6gg/geIr1U7R5DPZ1Khm5PaRhNoRZs6wTKLyRSOAV5XVjYMt+fmLgVKcHtGGW/dSxyW45HVrfI1IMqlKUApSlAKUpQClKUArB23taLCQPPO2WNBcnnxsABzJJAArOqg/0iNus2IhwgP7ONBIwB+J2LAX/hVdP4zQlKyzsf2jYGPBfrqyd5GWyKii0jSa+DK1ip0vrbTXmL0nvN2u7QxRIjk/VYzwWL4rfvSkZr+a5fSq9Z64FqvxSJVGXjMdJKc0sjyN1d2Y/Niaxa+V8qGWs78MLuotfxDTrqNKneGlk2dN3J8WHds6sPS39+lQCKQqQw4ggj1GoqTbN21iMQQkgEyAG4IUMo5lG0N+H0rOaTWzbBKSkuPcvvYeNGIgGX/EsLjhxUNqeQIN7+da3aGLxS3zrEjZtBnZ7DkQcq3qG7u7XnwCXmjlWJ2BMjQsALKq2LW0By86lGL26k/eKVjlCgWDZTcaHMQeABtr5V5+SNdjqxyUZ7X6MycFtuZP8AHmwqp1UkyHyCkAA/Oslg+MVWWWWID4WGS7631UrqDby8q0+xN0kdldfDGfETrlc8sovewNS7aWzDHAcjEW1vfXl7cKxcJeDolmxeEkzE3rxTRYeQo1nIVF9SQv4n6VEdo73NAuHwC3EzrGJjc/so7DS97hiuvUZr9K3G8O9EGDgWWUiWVr9zGD8TDQs33QD/AKVVuDRJmlknL9/I5dpYz1N7L0Gtrelaw1C2Vw9O8uRLwjVdo+7i4LFt3TK8Et3iKEEAEm6G3AqdPSxqKVbccEPcszKJVC5szgFjYHiba8OdVTimBdiosCTYdK6unzPJaa7HP/EOgXTU1K7OtT041JhPNlRnzZtLNfUacQSCQfcVHIZivDyv52N6nOz8ak0VxbpbTTnqOnnXo4Ty5HZs/tG2lDkC4uQqNLOEe48y4LH51YW6fbKpYR48KtzYTR3yj/mJxHqtx5CqZ2p8RtyrAQm9ayxxfgqmz0HtzttwsGI7qKJsQimzyq6hf+kD8eulyVGhsSNTYewtsw4yBJ4HzxuNDzB5hhyIOhFeOZYrkn6VY/YpvkMHM8MpJhmK2At4ZLhQ2pGhUkH+FelZSw60WUj0dSlK5ywpSlAK8wduOFZNqy5mVsyIy2OoBvZWHIix9rHnXp+vMPbdi4ZdpyNBIH/ZoshA0Ei5lK3t4rKE1F+NuVSu5aJAENuOvlXWDRjQmrN2QK+18FKoSj7Vmdn2Hiw0H69L98JGDwFzYyN5Bjb29KrfDws7Kii7MwVR1JNgPnV8R7MhbZiQsoJiXKGHxK6/a9CRfoawzzpJfJ2dLF22jbYfa3ewhwTJmGa3hs63tYg8iOdaDaO60bYgTYVFjNv2iBrFlkjBUot8oOjKQNDxHCozsLeg4MMuUSv3KwxjNb4Gl1sdL+Nb2+7Vhpu40sayJicspijU2N0Uqwa68NQbgfOuJqUJWjraTjUjabsS93holmXu3UAFSQeBIFipIINbvHyrLGVBIzKdR6f0v8jUA2puljI5XmgxEcq3ziF8ylQAfDG1yvM2vYa1sd3trjGOBGPCinvDwKPY2DfvX0t605Sv7P4M3ii48k+xUkyCLEyCZRKhYAk62OUE5TfTj9K367vxuA0UrKDw4OPUX51w3v3ZnTFzjDxGSM3kKAXI0VmKdbFtANa1uwt41Qd2wtqdenkemtTkUmrj+/0PY6SeJJQl+V/02+0IY8PhJo7+FUPEi5J4C/Utf51U7qRxq19tYJsfhzHDZpAQ4CkHNYHQnkLHj1FV6mzHbvS4ymI5WB4gi4I9rV0dBG4y+bPN/jbfqQj4S0aitxu9KVL25i1vmaxMLs15SREMxAJIuAbAXJ1NcoMO/PwLzJ0I9uNejjjUrZ4bO3HYn9ob6jT20rHRr8OFJWjB0zN/FYfQV3z45pHBa3wqosoAAC2AAUAVupbKEji2M6YHNJGUd8QbZlKsUESnmB4btp1qMQzESHU3Ite+ug0sfaptj94e/wANhkZszQRlWBOnxFVPD7oWoFf9p/N+dRbSTfyQj1puDvfDtHDqyuO+RVE8fAo9tdOakg2NSevJPZ/vAcBtOGW9oy4jl10MbkBr+mjeqCvW1c01UqNEKUpVCThMmZSL2uCL9NK8e7fwMkc8ySC0iyMrDzDEEjy6HpavYtefe2vZ6ptBn8NpY0Y5eOYAoc45XCi3pUx7mkPgqJ1tXXW1nw5I0BIHO30rBeK1WcSHE6RXK1fclZeAwTzOscSF5HNlVRck+VVoJEh7L4F/9QheT4Eu2o4nRBb0LA+1Xfs7ZcMiFkJF7gi+nyqB7K3XGDgZmIMmUC41CktmPzYJr0Uda2e52KE87+MqhW5W40fUEfn864OofLa8HqdNj4we6s1+3Oz5GmLiTKpI53sRz4j/APK3uC3CkjTNhsY2Ym+VrlD9dDW82tu2HW8cjo45ErY6c7qdKj64PaGG+AAjnklDK3mA9iD6fKsecmqs2ST3Fr9RPjdoYZHEsJlNrZoSG0/hNm+QNfOz6U4meSQxGMrlV3KlWbxA5W620GuvHrWHtrb+OZBHkKMzAZnsALm3Hn7XqwNjYZYUEN/G93LE3LOMuvtYD0FTjjxttFOonUaZ3bMwo7zPzLP9GMZH+UfKuza26mExBZpcNE7EasY1zH+YC9/O9duGlBcgEXDZrX1F7ZgR5nUGtq1apHDKTsjew93IMFC0cCmxubsxYk2ta55eVebcbKzwOdcxkLOPfX5E/SvVoFeVsXOIsbOtrqJ5AVPQSNp8q6+j9z+6MMzbRH1cjhX1yxOt7+dSLbWHWKU2VQua+UcLXvbra1dO0MbDJPG6KI10BGhAN7XtzFdvp/LMLNAy2rLMFsnUoT9WA/CvmPADn+hH41xOIJNzyAUeQH9/WoilF6D7GbK9lYgWuF/M127m6YyFzwjbOfRdfrw961TTHIF871stnYjuIXb7cnhXyA4n6/SnvdeO5XsjA2lbvGt1r2hs0kwxlviyLe/XKL3rxrsXC99Oin4cwLEi4AuOI6XsPevQnY/vC+KxO1AXdohOHiDMTkDtLdVvwXwjQaVjN27Lr4LPpSlUJI/v7tCfD4GaXD/4igeK18ilgGcA6HKCTrppfW1q807TleRi7szsdWd2zFj6nWvWU8KurIwBVgVYHgQRYg+1eUsZAY2eNyMyEqbcLjS4Hzq8DSBrMVOWABPAf3b++la+ZPpwrvmU3rrSMsbC2v8AetbWQ0dOGwUkrBI0Z2NgAoJNyQB9Tar23I3NTZeEmxE1jiu5Zmb/AHQyXCKevU8+HCof2ZYcSYtSigR4eMubXvI58Gc9bm9geFxbhVz47B97hpom1MkUin1ZCP79K480vBrGPkhe21zYVh1j/IVXu6k4V2dsxFruF4j99RxI4XFT1cWHwkTNYMVCOOjjwMB/MpquNrRGE5lJBViLrxNzpw1vz965sfZxZ6qVRUicbR2ziEUSRyLPARoQNQPf+vsawBvZMA2ZAtuOZglvW5sPx8qhv/qMuHRnSNwQwDhtEViDYlOJNwdTpw94risS8jF3Ysx4km5q8emi1s5MvWcXUUi19hbzJjMfh4Xl0z3yohyFxcgFjqdQOVqt3Hxgsh5oc3qCGUj639QKoTsUhVtoqzAHKjEepFtKubfWPEgI2HjaTXLZACRfS7D7o435VTNjS1Ew9SWTciSYWNTqAL9ba/Os0Go3ussxwyPIjK5LXRhZgAxUG3na/vW/jfSqR1plWj5KNa8m7Zs2NxJ5HEyfWRq9X42YLGz8lUk+wJ/KvIMExYsxOrNc+p1P412dIvrMcvY3W9B8fI2AFwdNABUeYW4caku1MJkghY650v8AU1G5q9JmCM/F4ZDEjq4zENmUi1rcLdb1qSK7hKcpXrb8b1wmFqxydrLI4xLc68Odc5nzHQeQFcL6VZ3ZdseDDQNtXHELEG7uDN9o6mRlHNsqsi+ZbhYGsm6jSJrZibZ2IuyMKUkIbFyxgOP92zeIIp/dXKxPX2qc/o34Erh8TM2nfSKq3+13YYkjqLyWv1FQXYWFfeLax73MkPikcKblEv8ACpItckqt7cPSrs2TBFHiUhhUJFCe7jVRoAqszepLlrk6moewlWyZUpSqEkW7Qt6f1DDFkt3z+GO+oBP2iPLU252rzVjJb3JJJOtzqST1/Grc7dJD3sC8mS49VYg/RxVO4yK3OrwNUtGIdTWdFFlhLHTn6n4RbyFyfeuOF2cz2NrA8DcaDrWRtmcWVRwHD0AsK3a0VRafYRgx3UzkakqOWuhP9+tWYXs9qrHsN2goikj5mQE3P7tvyHzqyto3VgwrzJ+5nRVkO21skLOUHwM4kUeVgD/muf5qim8Gw17xpXYrFHd2A+1kIZRrfi+nzqdb3TAYdp1IEmHGdQeEinRo29eR5ELxFwdPg8KNpQgIvhzKzFtL6hioAvcEGxvpqePLKndo6o5f6fFkfwG7ySYRJZVu05fvb2vaW+XjwKEREdCtUw6EEgixBsQeIPQ16L3omTD4cjEHu063sevh43NxoAKoTeLGpPippYxlSSQsARY6niQOZ4+9dWLucOYlfYyn+3g9FP4GvSUT1567C4M2MkPSP8Wr0FGLaVnm9wh7Tvke1jy518eO+orlcEetdanLpyrF99liNb24ths/HE6FcPKP8jAGvLmHOnvXqvfmEHAYwfew8nzyH/SvKcHOuzo9NmOU3eIxfeRxIfsC3zYnpWLt/ZxgcISDoDoeovWEJaydt48zPmIA8IGnkLflXoN6MEdWy8Pnf+FSx9rfmRWPjRZyKkG52FzidtdFVR/MSfwWtTtqOz35cNL2uKynvHYT+o4YCAOrXBsCL2463Gg5mpHj8Ri9pmKFEMeGgUJFHrkjAGW7H7chtq3XoK2PYykcmKaFvifIV8wGswAPOzX9AavHE7rQQTxSKD3byBZFOoublT7vYH1FZ/S0rJ3bo1/ZVusmzcI8r6O4zMT9xQTfyvqfTLWZuqM+IvbXK8jeTMw0/wAzfKurtA3mjjH6uG4WaU3sABqEv1JGvl61sOz7BOIDPKCrzkMFOhWMDwAjqblv5wDwqH2t+SfNEppSlZlip/0gIh3OFf7QkdR6MgY/+wVUGAxixK/hvI4ZbmxCqwAOhFr6HXjrVo/pBoc+DOpBSYcTYEGH2uQT8qpXES2rXG6NPBtZcblAudTb/T2rUySE6n3rpkmJt5CuPenWrynZEVROuyvaQTEPGSAXW6EngVOoHqpJ/kq+sJjg4McnxW+fpXkmOcqQykhgbgjiDxuKtXZfatF3CrLE4njQAOD4XYHl0011rjywt2jaM12ZP94dmLi4RhFbLnlBma2ojU3t5ktlFuhY8qje+m2Y9l4ZcNgv2We5zixdjqOd+diWPAEADXTv2dtGXEQJIwKySXJA0Nixt6eG3nVd78woswLYgTTC/eIvwQgWsinhewII4kkcKygrdM3nGl+SIbRxkkrEySPI3MuzMfmTWJQmjV1JHA3bJj2T7Y/VtoRkmyyAoemuov7gfOvS2HxCyEZSDYa66jpcV46jkKkMpsQbgjkRqDXoDd/vcZDhtoYVskgQxyp97KSD6i+tj1HOsc0fJrid/SWWkN+N9De3nXbNwrD2RjDIl2Fm+0OV/Km2caIYmc8gbX6/05nyBrn1Ro7vZqtqSiZnhI/ZqjZyeBOXh6AEE+o6V5Tg5+lenJoWXC4s8H7hxfic7KSfcXC/yV5jyZXK9CR+VdPS6dmOUGuDGsnGJY28qxTXdN0jFE03dvDs95dBmlOU87AAfjm0rC2thTHhAZQQ8hWVOGitqpPqpv7is/DoJUwuBW4aR40PkZGUX+bE1ue1TASzYk93E2RpO6hGX4liCx+Dqtxa/DpzqapcfsUSt39yNdlJttfB/wDN/wDFq9aSxhgVYBgeIIuD6iqI3b3B/UsdgZVfMwUmUW+FwoBsel3t7Ve0MoYXFclm1Gs2nu1hsRNHNNGJHj+HMTlGpIJW9mNzzBrb0pQgUpSgKz7ftlmTZ6zLxglDN/CwMZ/zFD7GvODyV6z7TsQE2Xi8yO4aF18C5spKMFdh90Na55ceVeRiasmWT0fS1fC1caVFkWfb18pSoIJVu7vpLAohlaRoLEeAoJFuPsuynTyrR7Qxwe4RAilieJZjqbZ3OpsPTrWDX2oryW5uqPlfa+UqSoq+f0f8V/sc6k/DPceV0X+lUNV3/o+C+HxY/wCIhHrlNUy+0vDuWxFGqEleB1tWq2o/eyKG/wAOPxt52F/zUeYZxWRjcRlQngACT7amtdgYHYEEeKQgN5C5zfi/0rl/Bs99zOghkGFbKivK4JysbAsddT0uTXlPHRGOd1b4lkIb1DWP1r2GBawHKvPPbNu6IMQZkFg8jB/Vv2qn3vIv/SNb4ZVopkVkH2gQWNuHL+tYcfxDyrOwKFytgGa4AXqbi1Svso3HXak0ueQokJjZgB8al/Et7jKSqtYjgbV35JLTOdIz+yHC/rG14DxESvIfZSi/5mU+1ej5MFGzK5RSyCykgXX+HpUG7O+zddmYmebvM+dAkfVQSHe/uFA/hJ51YNY5JcnZKVGt2ps3vCrLbMD8/wC/yrPgjyqF6CudKzotYpSlSQKUpQCvMnbVuauCxmfDraGcF8oGkb5rMqj7tyCOma3ACvTdRDtJ2D+s4cOqgvFmIuL+EjW3uFPsalVeweTmiI4gj2rhUx2ps0r9nTyPL+xXXu1uNitos5w8fhUG7HRb/dDHQt5X0Fz0veUKJoidfKnEvZRtVWt+qMfMSQkf/JUR2ngXgmkhkXLJG5Rh0YGxF+evOqUDFrskGgPqPz/OvsQFmvxt4fXMv/jm+Vcsw7u32g30t/W1Xj2a+xRnRXJltXxRc2HE13YhTnIHX1qEvpbJvZ0VKdi7YxOzGjxGGJCugzgglH1PhflfjYjUa+dRc1N+zdlLtnxEkBAyqe6EsRVtWWVWBFidRewvc8ahdmifJOIe1iLEJ48LKjm2bIylTqOGYjjw4VK90NoYnGuXKdxhh5kvIeQLWsF6hfLWuvYW7+z1OdhBiJTw7vDRgX46IinXzJqbILKLDL0GmnyrnlxXZG6utnJdSTUJ7XN3u/wGImW144gWB5hHEgYHqq97pz7w8KnUMfIVz2ns8TYeWE8JI3Q+jKVP41GJbsibpHjzYSr3yq4IuRY3Isb3vpyq3P0efBi8egtbKhFuFg72t/3VgbW7IMasEUiKkkyZborjUXta7WHIHjzPrVh9nG5EuBkM0vdhnhysqkkhiyMbm1rDL1PH59TqjGiwKUpVAKUpQClKUApSlAKUpQGmxO6uDkfO+GhZjxJQWPPUcD71toYlRQqgKo0AAAA9AOFc6UArzrv52X7TfFT4hI0nEsjPeN1BAJ0GV8p0Fhpfhxr0VSpsk8h4jcLaMYDSYWRFaRYwWyrd3bKoFzwJ0vw86zd8OzLG7NhWebu3iJsxidm7snhnDKvHgCLjTW1xf1Nj8DHOmSVQyXVrG/FWDqbjW4ZQfasLerYUeOwkuFkJCyLa44gghlI9GANudqWQeNI2sQehvW/2LsOSbDYvGBrdxkQLlJMrzEx5V8wDm58qmmwewvHSkHEyRYZLkEX7yThoQqnLYn98EdKubcbcqHZuFWAWlYSGRpGQAl+AZRc5bLYCx69TTlqhR5a3f3emxkxhiHjAJOa44aW4fEToBXpLs33AjwOCVJlDTyHPLcghWItkXl4RoSOJvysBIdg7qYPBF2w0CxtI2ZmuzMTr9pySBqdBpqa3VVJv4MPD7MjQWQZR5WruGHWu6lRxRPJnwC1faUqxU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xQSEhUUExQWFRQXFx0bGBgYFRccGhcbIRgXGB4bFhobHCgiHBwnGxoXITEiJSkrLi4uGB8zODMsNygtLisBCgoKDg0OGhAQGywkICQvLCw3LC8sLCwsLC8sLCwsLCwsLDQsLCwsLCw0LCwsLCwsLCwsLDQsLCwsLCwsLCwsLP/AABEIAQQAwgMBIgACEQEDEQH/xAAcAAEAAgIDAQAAAAAAAAAAAAAABgcEBQIDCAH/xABEEAACAQIDBQYDBAgDBwUAAAABAgMAEQQSIQUGMUFRBxMiYXGBMpGhQlKxwQgUI2JygtHwM6LhJFNjc4OSwhWys9Lx/8QAGQEBAAMBAQAAAAAAAAAAAAAAAAECAwQF/8QALBEAAgICAQMDAwIHAAAAAAAAAAECEQMhEgQxQRMyUSJhcYHwBRQjkbHh8f/aAAwDAQACEQMRAD8AvGlKUApSlAKUrVbU2ysXCxPXl9ONVlJRVstGLk6RtaxpsfEhs0iA9Mwv8uNaKOSSXVibHkf/AKjSsuPCgf6aVg+o+EbehXdmwG0UPDMfRHt87WrkMYPut8h/WseNa5EU9aRHpxMhcUOhHt/SuQxC/eHvp+NYZrg6A8Reo9eQ9NG0pWlkBTxISDcaXOU68COV+F628MmYA8L8unlW8J8jOcOJzpSlXKClKUApSlAKUpQClKUApSlAKUpQClKUBp95to9xGDrZja9tAeQP98qhkEjFy7nNf4bn8uQqxMfhFljaNuDC39D7Gx9qqT9ZME7RyfZazAdeAHudfO1c+aL7nTgaosLAODw18+VZ9qjmyMaTw0AP1tfX51Ika4vXMvg0mc1FGoDRqv4MzjQ0NcJTpUFkY80mhHpoOeo4VuIFIUA8ba+tarCm5X+IfQk/lW5rowLVmWZ7oUpStzEUpSgFKUoBSlKAUpSgFKUoBSlKAUpSgFVP2rYLu8Sko4SJY9Mw0J9ctqtiqz7csUIsPCxDkh2+FbgaC5Y8uXGqzVo0xOpHzY+0AFS5tcDKBwHH+yetShdrxIgMkip/EQPxrznht5ZJGAH7NedmOY8bAHTLqeWvnWZtKThpY8yePueJ96iHRXts0lm+EXbPv5g1YKrmQkgAIpNyTYAVg4jtLwq3ASYuCQUKBSCLixu3HSq27OMF+s46IHVYz3jfy3Yc/vWqd9pW5zTOuIgQluEqr8TDkyjmeR9vOrPDijNRkU5SatA9qKcsNJ/3KBWZg9/UmuDEyafeU/0qt8Ruzio1ZngnVFuxZrKoHuf9a0cmFklDRwq7m2qgFiQdOAGta/y2FrX+SvqTTL/3S21BiJCsc0cjKM2VWBYDUEkDUatb3qW1TXYrsWbCYmRMTF3cncju9R4lZyzE25/s046j3q5axjBRVIZG27YpSlWKClKUApSlAKUpQClKUApSlAKUpQClK4u4HEgepoDlUH7V8AZ8MsYNs2YXPAXCi/sbVNe9XqPmKivaHiESKLO6JmkyjMwFzodL8eGtUyP6dGmP3Kzznj918Rgxnl7seLKoD3LH90AcBxN7dK3GxDEkqvicOJozbRpJFAHUBdDw5i3pXXvftJxj5I5NUyqIzwspCvcepuL+XlXFMUfCobwrHpw420/G/vXThblHZE6T0X1uljcJLCDhFRE5oqqpU9GA/Hn1rfkVUvZ3j48Lh8TjMQ9kLLGpI8TZQWygcSfEoA8qy8L2mylszxIsbaqpJzZeWZgSA1he1udczwScmol3OkrN1vftIMXja1lIshHHq3nxqtIBGjlgSDmvoeFr8Dy41Md7dv4bGYcyxSBJ4QWaNiAzxjVstvisPFprodNag2BQzj9kjuGJAKoSlxyLnwi1xxPOunFUYb0Zvb0WluBvGuOj7+xMsTlG4Xt1GnBhY+t6sPMLXvpxv5VQmzN38ZhcA8SSphTLIGkdzY5AoAVeAuTe9jwUdTW9w29seGgiiedsUY0sBza3C4tr5FrkWrjlljFutm3pynRaM+1okUuWGReL/ZHvz9qy4ZVdQykMpFwRwIqkMbvHJjVPesscZ4RrrlW9uHF5DwCgf62vunHkgUfDcBlQnVFsANPb3NzzpjyOTplJ4+KN3SlK2MhSlKAUpSgFKUoBSlKAUpSgPj8DbjVQ73bwNFO4sWJ55mWw00BXxcxfW1W/UN343XM695EBnXXhrf8AMHW4rHNFumdGCUU2n5Ksl3klJ8JQEcQMzEHzJlBrW7U3gWZQmLj72MG66i44XymzMt7a61scapYESIUKG3jZQF8wQtyp11GlQnaL3UstsoNs1rKT0UnVjbXgBWUI2zslwS2SzaG1dmY9YknaWFogFVkVScgFslwnw311GmvU19wuwNlc9pOEuLoSoLAcLnICPlUDbDXDEEtlGp5A8fw/OtvsHcybFrmByg8CbWP51fcVqTRlPHGW+JKsSdlBIoXx80kMRdlVVX4nNyWIQEn8Bp1rrn23sZWzf7XMBwTgv1IPzNfF7HpCLjEKf5SB89a7h2QSAfHnPRdPxqnrrtzZC6f7L+51N2l4WG5wmz0VtbPIwvwtrYX+tazF9ou0pzaMrCP+FEB/mIJ+tTPdfs9wzQiVlBuOLE3B5j2/rW7xuGw+GC2VGHMAXNhbULex9tel6weaF9r/ACbLDX+kUftIzuc88zM3VnZjr051wwLXU2kIdQbKqknNqRre1jbU8qmW8m0sDNMFVAEJys6jKym4Kta2qkGxBFxr0rY7vbswQ4oKBcmK4J1HEC49QePlW3qpKmqJeK1yi9Ea2e0Pdd5MzjEowyIv2jxLFvs9b35C3GrF3f3sdmE2rmPLCzgcQFVyOtvGbVm4js9wkzCQx5X5hXKo+lhcC9tSD4bdOGlb7dLceDDKVIBu2ZuJLkffYnUeQsPrVeSye3uYtqPfsTaNrgHqL1ypSu44BSlKAUpSgFKUoBSlKAUpSgFcZDYEjU24VyroxshC6enpUN0iUrZT+/2wpcWgKSRxvcPZtC+jfdF+J6VGtrbuIY1yqCIlsubgzGxLHlctflwFWBtLDuJljYhWkzNmJF9CBZB11FQ7a2FxcwfDxgIoYrrcZwTqw0vYdflXDGT+T0aT0itsBIcjBfEz5r+guOHIEmtnsPeSeNO5TvGub2iBzE2FgSNbDoLfjfI3ZwrRbQMMsYUspXLxW2vA24WuQfKrCbdGOKOKSAEOjEyGNsrkMc1xf4rEcDy4VplyRj38msMfKKTdNaILsra20S8uMw4lZYzaTvDdSGJsuSwBta9l4XFSjY3aTisXMmG7pUdyFvqAouGJAOpNgefOrD2fEXQZs5/eka7ew+yfO16jGL2GkW1IZ0U6kq5voulh8655ZIzvXgRhx1J7Idvhi9owYp8EkhyyM0iKgtmV2ZyAeJyknS/KsrZPZmZckjYmQJoZFs5Zra/szcAA6DUaedWXvRslJJYJyPGhsreth/WvrbMMRujsAfsk5h7X1Hpe1VeVw9qJ4RnFNvuVSvZ6/wCsB0LKpl0V2zMIxqWcjqbAA3NTKeMDEwhCA4sPILctcjoMp9ialiRqqE8zxNQNNuR4eXGSmzNHGWUHhw4e7ED3qlznJWbfTGEkjfbW2msuJSEArJYADmLsSbHmLAG/kKmGBxbHERxDXIhaZuV7ABfW7ZvYdaqXcrtT7+RocUYsMX+CYFgi21yuC2mlwCCBew53q6djbOSJcysZC4vnuCGB18NtLa3/ADNduPA4s8qeVNGxpSldZzClKUApSlAKUpQClKUApSlAK+EV9pQEP26Vw0jSswCIhazFWygXJYAjMLWPC/Kqmi26YmGKVGS7sxBuVKO3wdBbla1rnrVr9q+zVl2fK9gXiXMPNbguvndQaozeDe/Nh2gWMZHXLrb3Nhw1tbTl61k8Sfg6IZGtnPfDa6NisPPCbHK1xzW/I/M1Ndh70xlAGbxgXt15G3W2nzqk5JyzZjqeH0tVmbo7FilhglFrl9bngQbae44VjlxRjBJno9PneSUr/fgtnZs5YajXp0rA27PGJI0dgDnDgZrG6kEevKsrY8ptY8iQT6aflWm363SjxJWYMUlFhccCL9OTWvr864Ut7DnHlbN7tvHKmF75mGVRe9xbTWmz9pCfDrIAwuODAgg+9QDZWzMdI8GHkBbDpLmZmGhQagNrrqPwqyngWJAoHh4fM8fnSaJ5RVR+5Ftq4md3WOMjxEAEi/G4Ol+XG9QTe7ZncR7SjAuQmGs3En9oWe55aqT7CrewOECzMx+yun01+VdO7GzA5xMsoV/1h+BAI7tQVUG/G5Lt/N5Vfp21Ip1U1JUjylV//o8b0tLFJgZGu0Qzw3492TZlHkrEEfxnkBVQ7+x4VcdMuCVlhVitibjMCQ2Tnkvwvf5WrD3Y2/NgMSmJgIzpfQ6qwIIKsL6gg/geIr1U7R5DPZ1Khm5PaRhNoRZs6wTKLyRSOAV5XVjYMt+fmLgVKcHtGGW/dSxyW45HVrfI1IMqlKUApSlAKUpQClKUArB23taLCQPPO2WNBcnnxsABzJJAArOqg/0iNus2IhwgP7ONBIwB+J2LAX/hVdP4zQlKyzsf2jYGPBfrqyd5GWyKii0jSa+DK1ip0vrbTXmL0nvN2u7QxRIjk/VYzwWL4rfvSkZr+a5fSq9Z64FqvxSJVGXjMdJKc0sjyN1d2Y/Niaxa+V8qGWs78MLuotfxDTrqNKneGlk2dN3J8WHds6sPS39+lQCKQqQw4ggj1GoqTbN21iMQQkgEyAG4IUMo5lG0N+H0rOaTWzbBKSkuPcvvYeNGIgGX/EsLjhxUNqeQIN7+da3aGLxS3zrEjZtBnZ7DkQcq3qG7u7XnwCXmjlWJ2BMjQsALKq2LW0By86lGL26k/eKVjlCgWDZTcaHMQeABtr5V5+SNdjqxyUZ7X6MycFtuZP8AHmwqp1UkyHyCkAA/Oslg+MVWWWWID4WGS7631UrqDby8q0+xN0kdldfDGfETrlc8sovewNS7aWzDHAcjEW1vfXl7cKxcJeDolmxeEkzE3rxTRYeQo1nIVF9SQv4n6VEdo73NAuHwC3EzrGJjc/so7DS97hiuvUZr9K3G8O9EGDgWWUiWVr9zGD8TDQs33QD/AKVVuDRJmlknL9/I5dpYz1N7L0Gtrelaw1C2Vw9O8uRLwjVdo+7i4LFt3TK8Et3iKEEAEm6G3AqdPSxqKVbccEPcszKJVC5szgFjYHiba8OdVTimBdiosCTYdK6unzPJaa7HP/EOgXTU1K7OtT041JhPNlRnzZtLNfUacQSCQfcVHIZivDyv52N6nOz8ak0VxbpbTTnqOnnXo4Ty5HZs/tG2lDkC4uQqNLOEe48y4LH51YW6fbKpYR48KtzYTR3yj/mJxHqtx5CqZ2p8RtyrAQm9ayxxfgqmz0HtzttwsGI7qKJsQimzyq6hf+kD8eulyVGhsSNTYewtsw4yBJ4HzxuNDzB5hhyIOhFeOZYrkn6VY/YpvkMHM8MpJhmK2At4ZLhQ2pGhUkH+FelZSw60WUj0dSlK5ywpSlAK8wduOFZNqy5mVsyIy2OoBvZWHIix9rHnXp+vMPbdi4ZdpyNBIH/ZoshA0Ei5lK3t4rKE1F+NuVSu5aJAENuOvlXWDRjQmrN2QK+18FKoSj7Vmdn2Hiw0H69L98JGDwFzYyN5Bjb29KrfDws7Kii7MwVR1JNgPnV8R7MhbZiQsoJiXKGHxK6/a9CRfoawzzpJfJ2dLF22jbYfa3ewhwTJmGa3hs63tYg8iOdaDaO60bYgTYVFjNv2iBrFlkjBUot8oOjKQNDxHCozsLeg4MMuUSv3KwxjNb4Gl1sdL+Nb2+7Vhpu40sayJicspijU2N0Uqwa68NQbgfOuJqUJWjraTjUjabsS93holmXu3UAFSQeBIFipIINbvHyrLGVBIzKdR6f0v8jUA2puljI5XmgxEcq3ziF8ylQAfDG1yvM2vYa1sd3trjGOBGPCinvDwKPY2DfvX0t605Sv7P4M3ii48k+xUkyCLEyCZRKhYAk62OUE5TfTj9K367vxuA0UrKDw4OPUX51w3v3ZnTFzjDxGSM3kKAXI0VmKdbFtANa1uwt41Qd2wtqdenkemtTkUmrj+/0PY6SeJJQl+V/02+0IY8PhJo7+FUPEi5J4C/Utf51U7qRxq19tYJsfhzHDZpAQ4CkHNYHQnkLHj1FV6mzHbvS4ymI5WB4gi4I9rV0dBG4y+bPN/jbfqQj4S0aitxu9KVL25i1vmaxMLs15SREMxAJIuAbAXJ1NcoMO/PwLzJ0I9uNejjjUrZ4bO3HYn9ob6jT20rHRr8OFJWjB0zN/FYfQV3z45pHBa3wqosoAAC2AAUAVupbKEji2M6YHNJGUd8QbZlKsUESnmB4btp1qMQzESHU3Ite+ug0sfaptj94e/wANhkZszQRlWBOnxFVPD7oWoFf9p/N+dRbSTfyQj1puDvfDtHDqyuO+RVE8fAo9tdOakg2NSevJPZ/vAcBtOGW9oy4jl10MbkBr+mjeqCvW1c01UqNEKUpVCThMmZSL2uCL9NK8e7fwMkc8ySC0iyMrDzDEEjy6HpavYtefe2vZ6ptBn8NpY0Y5eOYAoc45XCi3pUx7mkPgqJ1tXXW1nw5I0BIHO30rBeK1WcSHE6RXK1fclZeAwTzOscSF5HNlVRck+VVoJEh7L4F/9QheT4Eu2o4nRBb0LA+1Xfs7ZcMiFkJF7gi+nyqB7K3XGDgZmIMmUC41CktmPzYJr0Uda2e52KE87+MqhW5W40fUEfn864OofLa8HqdNj4we6s1+3Oz5GmLiTKpI53sRz4j/APK3uC3CkjTNhsY2Ym+VrlD9dDW82tu2HW8cjo45ErY6c7qdKj64PaGG+AAjnklDK3mA9iD6fKsecmqs2ST3Fr9RPjdoYZHEsJlNrZoSG0/hNm+QNfOz6U4meSQxGMrlV3KlWbxA5W620GuvHrWHtrb+OZBHkKMzAZnsALm3Hn7XqwNjYZYUEN/G93LE3LOMuvtYD0FTjjxttFOonUaZ3bMwo7zPzLP9GMZH+UfKuza26mExBZpcNE7EasY1zH+YC9/O9duGlBcgEXDZrX1F7ZgR5nUGtq1apHDKTsjew93IMFC0cCmxubsxYk2ta55eVebcbKzwOdcxkLOPfX5E/SvVoFeVsXOIsbOtrqJ5AVPQSNp8q6+j9z+6MMzbRH1cjhX1yxOt7+dSLbWHWKU2VQua+UcLXvbra1dO0MbDJPG6KI10BGhAN7XtzFdvp/LMLNAy2rLMFsnUoT9WA/CvmPADn+hH41xOIJNzyAUeQH9/WoilF6D7GbK9lYgWuF/M127m6YyFzwjbOfRdfrw961TTHIF871stnYjuIXb7cnhXyA4n6/SnvdeO5XsjA2lbvGt1r2hs0kwxlviyLe/XKL3rxrsXC99Oin4cwLEi4AuOI6XsPevQnY/vC+KxO1AXdohOHiDMTkDtLdVvwXwjQaVjN27Lr4LPpSlUJI/v7tCfD4GaXD/4igeK18ilgGcA6HKCTrppfW1q807TleRi7szsdWd2zFj6nWvWU8KurIwBVgVYHgQRYg+1eUsZAY2eNyMyEqbcLjS4Hzq8DSBrMVOWABPAf3b++la+ZPpwrvmU3rrSMsbC2v8AetbWQ0dOGwUkrBI0Z2NgAoJNyQB9Tar23I3NTZeEmxE1jiu5Zmb/AHQyXCKevU8+HCof2ZYcSYtSigR4eMubXvI58Gc9bm9geFxbhVz47B97hpom1MkUin1ZCP79K480vBrGPkhe21zYVh1j/IVXu6k4V2dsxFruF4j99RxI4XFT1cWHwkTNYMVCOOjjwMB/MpquNrRGE5lJBViLrxNzpw1vz965sfZxZ6qVRUicbR2ziEUSRyLPARoQNQPf+vsawBvZMA2ZAtuOZglvW5sPx8qhv/qMuHRnSNwQwDhtEViDYlOJNwdTpw94risS8jF3Ysx4km5q8emi1s5MvWcXUUi19hbzJjMfh4Xl0z3yohyFxcgFjqdQOVqt3Hxgsh5oc3qCGUj639QKoTsUhVtoqzAHKjEepFtKubfWPEgI2HjaTXLZACRfS7D7o435VTNjS1Ew9SWTciSYWNTqAL9ba/Os0Go3ussxwyPIjK5LXRhZgAxUG3na/vW/jfSqR1plWj5KNa8m7Zs2NxJ5HEyfWRq9X42YLGz8lUk+wJ/KvIMExYsxOrNc+p1P412dIvrMcvY3W9B8fI2AFwdNABUeYW4caku1MJkghY650v8AU1G5q9JmCM/F4ZDEjq4zENmUi1rcLdb1qSK7hKcpXrb8b1wmFqxydrLI4xLc68Odc5nzHQeQFcL6VZ3ZdseDDQNtXHELEG7uDN9o6mRlHNsqsi+ZbhYGsm6jSJrZibZ2IuyMKUkIbFyxgOP92zeIIp/dXKxPX2qc/o34Erh8TM2nfSKq3+13YYkjqLyWv1FQXYWFfeLax73MkPikcKblEv8ACpItckqt7cPSrs2TBFHiUhhUJFCe7jVRoAqszepLlrk6moewlWyZUpSqEkW7Qt6f1DDFkt3z+GO+oBP2iPLU252rzVjJb3JJJOtzqST1/Grc7dJD3sC8mS49VYg/RxVO4yK3OrwNUtGIdTWdFFlhLHTn6n4RbyFyfeuOF2cz2NrA8DcaDrWRtmcWVRwHD0AsK3a0VRafYRgx3UzkakqOWuhP9+tWYXs9qrHsN2goikj5mQE3P7tvyHzqyto3VgwrzJ+5nRVkO21skLOUHwM4kUeVgD/muf5qim8Gw17xpXYrFHd2A+1kIZRrfi+nzqdb3TAYdp1IEmHGdQeEinRo29eR5ELxFwdPg8KNpQgIvhzKzFtL6hioAvcEGxvpqePLKndo6o5f6fFkfwG7ySYRJZVu05fvb2vaW+XjwKEREdCtUw6EEgixBsQeIPQ16L3omTD4cjEHu063sevh43NxoAKoTeLGpPippYxlSSQsARY6niQOZ4+9dWLucOYlfYyn+3g9FP4GvSUT1567C4M2MkPSP8Wr0FGLaVnm9wh7Tvke1jy518eO+orlcEetdanLpyrF99liNb24ths/HE6FcPKP8jAGvLmHOnvXqvfmEHAYwfew8nzyH/SvKcHOuzo9NmOU3eIxfeRxIfsC3zYnpWLt/ZxgcISDoDoeovWEJaydt48zPmIA8IGnkLflXoN6MEdWy8Pnf+FSx9rfmRWPjRZyKkG52FzidtdFVR/MSfwWtTtqOz35cNL2uKynvHYT+o4YCAOrXBsCL2463Gg5mpHj8Ri9pmKFEMeGgUJFHrkjAGW7H7chtq3XoK2PYykcmKaFvifIV8wGswAPOzX9AavHE7rQQTxSKD3byBZFOoublT7vYH1FZ/S0rJ3bo1/ZVusmzcI8r6O4zMT9xQTfyvqfTLWZuqM+IvbXK8jeTMw0/wAzfKurtA3mjjH6uG4WaU3sABqEv1JGvl61sOz7BOIDPKCrzkMFOhWMDwAjqblv5wDwqH2t+SfNEppSlZlip/0gIh3OFf7QkdR6MgY/+wVUGAxixK/hvI4ZbmxCqwAOhFr6HXjrVo/pBoc+DOpBSYcTYEGH2uQT8qpXES2rXG6NPBtZcblAudTb/T2rUySE6n3rpkmJt5CuPenWrynZEVROuyvaQTEPGSAXW6EngVOoHqpJ/kq+sJjg4McnxW+fpXkmOcqQykhgbgjiDxuKtXZfatF3CrLE4njQAOD4XYHl0011rjywt2jaM12ZP94dmLi4RhFbLnlBma2ojU3t5ktlFuhY8qje+m2Y9l4ZcNgv2We5zixdjqOd+diWPAEADXTv2dtGXEQJIwKySXJA0Nixt6eG3nVd78woswLYgTTC/eIvwQgWsinhewII4kkcKygrdM3nGl+SIbRxkkrEySPI3MuzMfmTWJQmjV1JHA3bJj2T7Y/VtoRkmyyAoemuov7gfOvS2HxCyEZSDYa66jpcV46jkKkMpsQbgjkRqDXoDd/vcZDhtoYVskgQxyp97KSD6i+tj1HOsc0fJrid/SWWkN+N9De3nXbNwrD2RjDIl2Fm+0OV/Km2caIYmc8gbX6/05nyBrn1Ro7vZqtqSiZnhI/ZqjZyeBOXh6AEE+o6V5Tg5+lenJoWXC4s8H7hxfic7KSfcXC/yV5jyZXK9CR+VdPS6dmOUGuDGsnGJY28qxTXdN0jFE03dvDs95dBmlOU87AAfjm0rC2thTHhAZQQ8hWVOGitqpPqpv7is/DoJUwuBW4aR40PkZGUX+bE1ue1TASzYk93E2RpO6hGX4liCx+Dqtxa/DpzqapcfsUSt39yNdlJttfB/wDN/wDFq9aSxhgVYBgeIIuD6iqI3b3B/UsdgZVfMwUmUW+FwoBsel3t7Ve0MoYXFclm1Gs2nu1hsRNHNNGJHj+HMTlGpIJW9mNzzBrb0pQgUpSgKz7ftlmTZ6zLxglDN/CwMZ/zFD7GvODyV6z7TsQE2Xi8yO4aF18C5spKMFdh90Na55ceVeRiasmWT0fS1fC1caVFkWfb18pSoIJVu7vpLAohlaRoLEeAoJFuPsuynTyrR7Qxwe4RAilieJZjqbZ3OpsPTrWDX2oryW5uqPlfa+UqSoq+f0f8V/sc6k/DPceV0X+lUNV3/o+C+HxY/wCIhHrlNUy+0vDuWxFGqEleB1tWq2o/eyKG/wAOPxt52F/zUeYZxWRjcRlQngACT7amtdgYHYEEeKQgN5C5zfi/0rl/Bs99zOghkGFbKivK4JysbAsddT0uTXlPHRGOd1b4lkIb1DWP1r2GBawHKvPPbNu6IMQZkFg8jB/Vv2qn3vIv/SNb4ZVopkVkH2gQWNuHL+tYcfxDyrOwKFytgGa4AXqbi1Svso3HXak0ueQokJjZgB8al/Et7jKSqtYjgbV35JLTOdIz+yHC/rG14DxESvIfZSi/5mU+1ej5MFGzK5RSyCykgXX+HpUG7O+zddmYmebvM+dAkfVQSHe/uFA/hJ51YNY5JcnZKVGt2ps3vCrLbMD8/wC/yrPgjyqF6CudKzotYpSlSQKUpQCvMnbVuauCxmfDraGcF8oGkb5rMqj7tyCOma3ACvTdRDtJ2D+s4cOqgvFmIuL+EjW3uFPsalVeweTmiI4gj2rhUx2ps0r9nTyPL+xXXu1uNitos5w8fhUG7HRb/dDHQt5X0Fz0veUKJoidfKnEvZRtVWt+qMfMSQkf/JUR2ngXgmkhkXLJG5Rh0YGxF+evOqUDFrskGgPqPz/OvsQFmvxt4fXMv/jm+Vcsw7u32g30t/W1Xj2a+xRnRXJltXxRc2HE13YhTnIHX1qEvpbJvZ0VKdi7YxOzGjxGGJCugzgglH1PhflfjYjUa+dRc1N+zdlLtnxEkBAyqe6EsRVtWWVWBFidRewvc8ahdmifJOIe1iLEJ48LKjm2bIylTqOGYjjw4VK90NoYnGuXKdxhh5kvIeQLWsF6hfLWuvYW7+z1OdhBiJTw7vDRgX46IinXzJqbILKLDL0GmnyrnlxXZG6utnJdSTUJ7XN3u/wGImW144gWB5hHEgYHqq97pz7w8KnUMfIVz2ns8TYeWE8JI3Q+jKVP41GJbsibpHjzYSr3yq4IuRY3Isb3vpyq3P0efBi8egtbKhFuFg72t/3VgbW7IMasEUiKkkyZborjUXta7WHIHjzPrVh9nG5EuBkM0vdhnhysqkkhiyMbm1rDL1PH59TqjGiwKUpVAKUpQClKUApSlAKUpQGmxO6uDkfO+GhZjxJQWPPUcD71toYlRQqgKo0AAAA9AOFc6UArzrv52X7TfFT4hI0nEsjPeN1BAJ0GV8p0Fhpfhxr0VSpsk8h4jcLaMYDSYWRFaRYwWyrd3bKoFzwJ0vw86zd8OzLG7NhWebu3iJsxidm7snhnDKvHgCLjTW1xf1Nj8DHOmSVQyXVrG/FWDqbjW4ZQfasLerYUeOwkuFkJCyLa44gghlI9GANudqWQeNI2sQehvW/2LsOSbDYvGBrdxkQLlJMrzEx5V8wDm58qmmwewvHSkHEyRYZLkEX7yThoQqnLYn98EdKubcbcqHZuFWAWlYSGRpGQAl+AZRc5bLYCx69TTlqhR5a3f3emxkxhiHjAJOa44aW4fEToBXpLs33AjwOCVJlDTyHPLcghWItkXl4RoSOJvysBIdg7qYPBF2w0CxtI2ZmuzMTr9pySBqdBpqa3VVJv4MPD7MjQWQZR5WruGHWu6lRxRPJnwC1faUqxU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QSEhUUExQWFRQXFx0bGBgYFRccGhcbIRgXGB4bFhobHCgiHBwnGxoXITEiJSkrLi4uGB8zODMsNygtLisBCgoKDg0OGhAQGywkICQvLCw3LC8sLCwsLC8sLCwsLCwsLDQsLCwsLCw0LCwsLCwsLCwsLDQsLCwsLCwsLCwsLP/AABEIAQQAwgMBIgACEQEDEQH/xAAcAAEAAgIDAQAAAAAAAAAAAAAABgcEBQIDCAH/xABEEAACAQIDBQYDBAgDBwUAAAABAgMAEQQSIQUGMUFRBxMiYXGBMpGhQlKxwQgUI2JygtHwM6LhJFNjc4OSwhWys9Lx/8QAGQEBAAMBAQAAAAAAAAAAAAAAAAECAwQF/8QALBEAAgICAQMDAwIHAAAAAAAAAAECEQMhEgQxQRMyUSJhcYHwBRQjkbHh8f/aAAwDAQACEQMRAD8AvGlKUApSlAKUrVbU2ysXCxPXl9ONVlJRVstGLk6RtaxpsfEhs0iA9Mwv8uNaKOSSXVibHkf/AKjSsuPCgf6aVg+o+EbehXdmwG0UPDMfRHt87WrkMYPut8h/WseNa5EU9aRHpxMhcUOhHt/SuQxC/eHvp+NYZrg6A8Reo9eQ9NG0pWlkBTxISDcaXOU68COV+F628MmYA8L8unlW8J8jOcOJzpSlXKClKUApSlAKUpQClKUApSlAKUpQClKUBp95to9xGDrZja9tAeQP98qhkEjFy7nNf4bn8uQqxMfhFljaNuDC39D7Gx9qqT9ZME7RyfZazAdeAHudfO1c+aL7nTgaosLAODw18+VZ9qjmyMaTw0AP1tfX51Ika4vXMvg0mc1FGoDRqv4MzjQ0NcJTpUFkY80mhHpoOeo4VuIFIUA8ba+tarCm5X+IfQk/lW5rowLVmWZ7oUpStzEUpSgFKUoBSlKAUpSgFKUoBSlKAUpSgFVP2rYLu8Sko4SJY9Mw0J9ctqtiqz7csUIsPCxDkh2+FbgaC5Y8uXGqzVo0xOpHzY+0AFS5tcDKBwHH+yetShdrxIgMkip/EQPxrznht5ZJGAH7NedmOY8bAHTLqeWvnWZtKThpY8yePueJ96iHRXts0lm+EXbPv5g1YKrmQkgAIpNyTYAVg4jtLwq3ASYuCQUKBSCLixu3HSq27OMF+s46IHVYz3jfy3Yc/vWqd9pW5zTOuIgQluEqr8TDkyjmeR9vOrPDijNRkU5SatA9qKcsNJ/3KBWZg9/UmuDEyafeU/0qt8Ruzio1ZngnVFuxZrKoHuf9a0cmFklDRwq7m2qgFiQdOAGta/y2FrX+SvqTTL/3S21BiJCsc0cjKM2VWBYDUEkDUatb3qW1TXYrsWbCYmRMTF3cncju9R4lZyzE25/s046j3q5axjBRVIZG27YpSlWKClKUApSlAKUpQClKUApSlAKUpQClK4u4HEgepoDlUH7V8AZ8MsYNs2YXPAXCi/sbVNe9XqPmKivaHiESKLO6JmkyjMwFzodL8eGtUyP6dGmP3Kzznj918Rgxnl7seLKoD3LH90AcBxN7dK3GxDEkqvicOJozbRpJFAHUBdDw5i3pXXvftJxj5I5NUyqIzwspCvcepuL+XlXFMUfCobwrHpw420/G/vXThblHZE6T0X1uljcJLCDhFRE5oqqpU9GA/Hn1rfkVUvZ3j48Lh8TjMQ9kLLGpI8TZQWygcSfEoA8qy8L2mylszxIsbaqpJzZeWZgSA1he1udczwScmol3OkrN1vftIMXja1lIshHHq3nxqtIBGjlgSDmvoeFr8Dy41Md7dv4bGYcyxSBJ4QWaNiAzxjVstvisPFprodNag2BQzj9kjuGJAKoSlxyLnwi1xxPOunFUYb0Zvb0WluBvGuOj7+xMsTlG4Xt1GnBhY+t6sPMLXvpxv5VQmzN38ZhcA8SSphTLIGkdzY5AoAVeAuTe9jwUdTW9w29seGgiiedsUY0sBza3C4tr5FrkWrjlljFutm3pynRaM+1okUuWGReL/ZHvz9qy4ZVdQykMpFwRwIqkMbvHJjVPesscZ4RrrlW9uHF5DwCgf62vunHkgUfDcBlQnVFsANPb3NzzpjyOTplJ4+KN3SlK2MhSlKAUpSgFKUoBSlKAUpSgPj8DbjVQ73bwNFO4sWJ55mWw00BXxcxfW1W/UN343XM695EBnXXhrf8AMHW4rHNFumdGCUU2n5Ksl3klJ8JQEcQMzEHzJlBrW7U3gWZQmLj72MG66i44XymzMt7a61scapYESIUKG3jZQF8wQtyp11GlQnaL3UstsoNs1rKT0UnVjbXgBWUI2zslwS2SzaG1dmY9YknaWFogFVkVScgFslwnw311GmvU19wuwNlc9pOEuLoSoLAcLnICPlUDbDXDEEtlGp5A8fw/OtvsHcybFrmByg8CbWP51fcVqTRlPHGW+JKsSdlBIoXx80kMRdlVVX4nNyWIQEn8Bp1rrn23sZWzf7XMBwTgv1IPzNfF7HpCLjEKf5SB89a7h2QSAfHnPRdPxqnrrtzZC6f7L+51N2l4WG5wmz0VtbPIwvwtrYX+tazF9ou0pzaMrCP+FEB/mIJ+tTPdfs9wzQiVlBuOLE3B5j2/rW7xuGw+GC2VGHMAXNhbULex9tel6weaF9r/ACbLDX+kUftIzuc88zM3VnZjr051wwLXU2kIdQbKqknNqRre1jbU8qmW8m0sDNMFVAEJys6jKym4Kta2qkGxBFxr0rY7vbswQ4oKBcmK4J1HEC49QePlW3qpKmqJeK1yi9Ea2e0Pdd5MzjEowyIv2jxLFvs9b35C3GrF3f3sdmE2rmPLCzgcQFVyOtvGbVm4js9wkzCQx5X5hXKo+lhcC9tSD4bdOGlb7dLceDDKVIBu2ZuJLkffYnUeQsPrVeSye3uYtqPfsTaNrgHqL1ypSu44BSlKAUpSgFKUoBSlKAUpSgFcZDYEjU24VyroxshC6enpUN0iUrZT+/2wpcWgKSRxvcPZtC+jfdF+J6VGtrbuIY1yqCIlsubgzGxLHlctflwFWBtLDuJljYhWkzNmJF9CBZB11FQ7a2FxcwfDxgIoYrrcZwTqw0vYdflXDGT+T0aT0itsBIcjBfEz5r+guOHIEmtnsPeSeNO5TvGub2iBzE2FgSNbDoLfjfI3ZwrRbQMMsYUspXLxW2vA24WuQfKrCbdGOKOKSAEOjEyGNsrkMc1xf4rEcDy4VplyRj38msMfKKTdNaILsra20S8uMw4lZYzaTvDdSGJsuSwBta9l4XFSjY3aTisXMmG7pUdyFvqAouGJAOpNgefOrD2fEXQZs5/eka7ew+yfO16jGL2GkW1IZ0U6kq5voulh8655ZIzvXgRhx1J7Idvhi9owYp8EkhyyM0iKgtmV2ZyAeJyknS/KsrZPZmZckjYmQJoZFs5Zra/szcAA6DUaedWXvRslJJYJyPGhsreth/WvrbMMRujsAfsk5h7X1Hpe1VeVw9qJ4RnFNvuVSvZ6/wCsB0LKpl0V2zMIxqWcjqbAA3NTKeMDEwhCA4sPILctcjoMp9ialiRqqE8zxNQNNuR4eXGSmzNHGWUHhw4e7ED3qlznJWbfTGEkjfbW2msuJSEArJYADmLsSbHmLAG/kKmGBxbHERxDXIhaZuV7ABfW7ZvYdaqXcrtT7+RocUYsMX+CYFgi21yuC2mlwCCBew53q6djbOSJcysZC4vnuCGB18NtLa3/ADNduPA4s8qeVNGxpSldZzClKUApSlAKUpQClKUApSlAK+EV9pQEP26Vw0jSswCIhazFWygXJYAjMLWPC/Kqmi26YmGKVGS7sxBuVKO3wdBbla1rnrVr9q+zVl2fK9gXiXMPNbguvndQaozeDe/Nh2gWMZHXLrb3Nhw1tbTl61k8Sfg6IZGtnPfDa6NisPPCbHK1xzW/I/M1Ndh70xlAGbxgXt15G3W2nzqk5JyzZjqeH0tVmbo7FilhglFrl9bngQbae44VjlxRjBJno9PneSUr/fgtnZs5YajXp0rA27PGJI0dgDnDgZrG6kEevKsrY8ptY8iQT6aflWm363SjxJWYMUlFhccCL9OTWvr864Ut7DnHlbN7tvHKmF75mGVRe9xbTWmz9pCfDrIAwuODAgg+9QDZWzMdI8GHkBbDpLmZmGhQagNrrqPwqyngWJAoHh4fM8fnSaJ5RVR+5Ftq4md3WOMjxEAEi/G4Ol+XG9QTe7ZncR7SjAuQmGs3En9oWe55aqT7CrewOECzMx+yun01+VdO7GzA5xMsoV/1h+BAI7tQVUG/G5Lt/N5Vfp21Ip1U1JUjylV//o8b0tLFJgZGu0Qzw3492TZlHkrEEfxnkBVQ7+x4VcdMuCVlhVitibjMCQ2Tnkvwvf5WrD3Y2/NgMSmJgIzpfQ6qwIIKsL6gg/geIr1U7R5DPZ1Khm5PaRhNoRZs6wTKLyRSOAV5XVjYMt+fmLgVKcHtGGW/dSxyW45HVrfI1IMqlKUApSlAKUpQClKUArB23taLCQPPO2WNBcnnxsABzJJAArOqg/0iNus2IhwgP7ONBIwB+J2LAX/hVdP4zQlKyzsf2jYGPBfrqyd5GWyKii0jSa+DK1ip0vrbTXmL0nvN2u7QxRIjk/VYzwWL4rfvSkZr+a5fSq9Z64FqvxSJVGXjMdJKc0sjyN1d2Y/Niaxa+V8qGWs78MLuotfxDTrqNKneGlk2dN3J8WHds6sPS39+lQCKQqQw4ggj1GoqTbN21iMQQkgEyAG4IUMo5lG0N+H0rOaTWzbBKSkuPcvvYeNGIgGX/EsLjhxUNqeQIN7+da3aGLxS3zrEjZtBnZ7DkQcq3qG7u7XnwCXmjlWJ2BMjQsALKq2LW0By86lGL26k/eKVjlCgWDZTcaHMQeABtr5V5+SNdjqxyUZ7X6MycFtuZP8AHmwqp1UkyHyCkAA/Oslg+MVWWWWID4WGS7631UrqDby8q0+xN0kdldfDGfETrlc8sovewNS7aWzDHAcjEW1vfXl7cKxcJeDolmxeEkzE3rxTRYeQo1nIVF9SQv4n6VEdo73NAuHwC3EzrGJjc/so7DS97hiuvUZr9K3G8O9EGDgWWUiWVr9zGD8TDQs33QD/AKVVuDRJmlknL9/I5dpYz1N7L0Gtrelaw1C2Vw9O8uRLwjVdo+7i4LFt3TK8Et3iKEEAEm6G3AqdPSxqKVbccEPcszKJVC5szgFjYHiba8OdVTimBdiosCTYdK6unzPJaa7HP/EOgXTU1K7OtT041JhPNlRnzZtLNfUacQSCQfcVHIZivDyv52N6nOz8ak0VxbpbTTnqOnnXo4Ty5HZs/tG2lDkC4uQqNLOEe48y4LH51YW6fbKpYR48KtzYTR3yj/mJxHqtx5CqZ2p8RtyrAQm9ayxxfgqmz0HtzttwsGI7qKJsQimzyq6hf+kD8eulyVGhsSNTYewtsw4yBJ4HzxuNDzB5hhyIOhFeOZYrkn6VY/YpvkMHM8MpJhmK2At4ZLhQ2pGhUkH+FelZSw60WUj0dSlK5ywpSlAK8wduOFZNqy5mVsyIy2OoBvZWHIix9rHnXp+vMPbdi4ZdpyNBIH/ZoshA0Ei5lK3t4rKE1F+NuVSu5aJAENuOvlXWDRjQmrN2QK+18FKoSj7Vmdn2Hiw0H69L98JGDwFzYyN5Bjb29KrfDws7Kii7MwVR1JNgPnV8R7MhbZiQsoJiXKGHxK6/a9CRfoawzzpJfJ2dLF22jbYfa3ewhwTJmGa3hs63tYg8iOdaDaO60bYgTYVFjNv2iBrFlkjBUot8oOjKQNDxHCozsLeg4MMuUSv3KwxjNb4Gl1sdL+Nb2+7Vhpu40sayJicspijU2N0Uqwa68NQbgfOuJqUJWjraTjUjabsS93holmXu3UAFSQeBIFipIINbvHyrLGVBIzKdR6f0v8jUA2puljI5XmgxEcq3ziF8ylQAfDG1yvM2vYa1sd3trjGOBGPCinvDwKPY2DfvX0t605Sv7P4M3ii48k+xUkyCLEyCZRKhYAk62OUE5TfTj9K367vxuA0UrKDw4OPUX51w3v3ZnTFzjDxGSM3kKAXI0VmKdbFtANa1uwt41Qd2wtqdenkemtTkUmrj+/0PY6SeJJQl+V/02+0IY8PhJo7+FUPEi5J4C/Utf51U7qRxq19tYJsfhzHDZpAQ4CkHNYHQnkLHj1FV6mzHbvS4ymI5WB4gi4I9rV0dBG4y+bPN/jbfqQj4S0aitxu9KVL25i1vmaxMLs15SREMxAJIuAbAXJ1NcoMO/PwLzJ0I9uNejjjUrZ4bO3HYn9ob6jT20rHRr8OFJWjB0zN/FYfQV3z45pHBa3wqosoAAC2AAUAVupbKEji2M6YHNJGUd8QbZlKsUESnmB4btp1qMQzESHU3Ite+ug0sfaptj94e/wANhkZszQRlWBOnxFVPD7oWoFf9p/N+dRbSTfyQj1puDvfDtHDqyuO+RVE8fAo9tdOakg2NSevJPZ/vAcBtOGW9oy4jl10MbkBr+mjeqCvW1c01UqNEKUpVCThMmZSL2uCL9NK8e7fwMkc8ySC0iyMrDzDEEjy6HpavYtefe2vZ6ptBn8NpY0Y5eOYAoc45XCi3pUx7mkPgqJ1tXXW1nw5I0BIHO30rBeK1WcSHE6RXK1fclZeAwTzOscSF5HNlVRck+VVoJEh7L4F/9QheT4Eu2o4nRBb0LA+1Xfs7ZcMiFkJF7gi+nyqB7K3XGDgZmIMmUC41CktmPzYJr0Uda2e52KE87+MqhW5W40fUEfn864OofLa8HqdNj4we6s1+3Oz5GmLiTKpI53sRz4j/APK3uC3CkjTNhsY2Ym+VrlD9dDW82tu2HW8cjo45ErY6c7qdKj64PaGG+AAjnklDK3mA9iD6fKsecmqs2ST3Fr9RPjdoYZHEsJlNrZoSG0/hNm+QNfOz6U4meSQxGMrlV3KlWbxA5W620GuvHrWHtrb+OZBHkKMzAZnsALm3Hn7XqwNjYZYUEN/G93LE3LOMuvtYD0FTjjxttFOonUaZ3bMwo7zPzLP9GMZH+UfKuza26mExBZpcNE7EasY1zH+YC9/O9duGlBcgEXDZrX1F7ZgR5nUGtq1apHDKTsjew93IMFC0cCmxubsxYk2ta55eVebcbKzwOdcxkLOPfX5E/SvVoFeVsXOIsbOtrqJ5AVPQSNp8q6+j9z+6MMzbRH1cjhX1yxOt7+dSLbWHWKU2VQua+UcLXvbra1dO0MbDJPG6KI10BGhAN7XtzFdvp/LMLNAy2rLMFsnUoT9WA/CvmPADn+hH41xOIJNzyAUeQH9/WoilF6D7GbK9lYgWuF/M127m6YyFzwjbOfRdfrw961TTHIF871stnYjuIXb7cnhXyA4n6/SnvdeO5XsjA2lbvGt1r2hs0kwxlviyLe/XKL3rxrsXC99Oin4cwLEi4AuOI6XsPevQnY/vC+KxO1AXdohOHiDMTkDtLdVvwXwjQaVjN27Lr4LPpSlUJI/v7tCfD4GaXD/4igeK18ilgGcA6HKCTrppfW1q807TleRi7szsdWd2zFj6nWvWU8KurIwBVgVYHgQRYg+1eUsZAY2eNyMyEqbcLjS4Hzq8DSBrMVOWABPAf3b++la+ZPpwrvmU3rrSMsbC2v8AetbWQ0dOGwUkrBI0Z2NgAoJNyQB9Tar23I3NTZeEmxE1jiu5Zmb/AHQyXCKevU8+HCof2ZYcSYtSigR4eMubXvI58Gc9bm9geFxbhVz47B97hpom1MkUin1ZCP79K480vBrGPkhe21zYVh1j/IVXu6k4V2dsxFruF4j99RxI4XFT1cWHwkTNYMVCOOjjwMB/MpquNrRGE5lJBViLrxNzpw1vz965sfZxZ6qVRUicbR2ziEUSRyLPARoQNQPf+vsawBvZMA2ZAtuOZglvW5sPx8qhv/qMuHRnSNwQwDhtEViDYlOJNwdTpw94risS8jF3Ysx4km5q8emi1s5MvWcXUUi19hbzJjMfh4Xl0z3yohyFxcgFjqdQOVqt3Hxgsh5oc3qCGUj639QKoTsUhVtoqzAHKjEepFtKubfWPEgI2HjaTXLZACRfS7D7o435VTNjS1Ew9SWTciSYWNTqAL9ba/Os0Go3ussxwyPIjK5LXRhZgAxUG3na/vW/jfSqR1plWj5KNa8m7Zs2NxJ5HEyfWRq9X42YLGz8lUk+wJ/KvIMExYsxOrNc+p1P412dIvrMcvY3W9B8fI2AFwdNABUeYW4caku1MJkghY650v8AU1G5q9JmCM/F4ZDEjq4zENmUi1rcLdb1qSK7hKcpXrb8b1wmFqxydrLI4xLc68Odc5nzHQeQFcL6VZ3ZdseDDQNtXHELEG7uDN9o6mRlHNsqsi+ZbhYGsm6jSJrZibZ2IuyMKUkIbFyxgOP92zeIIp/dXKxPX2qc/o34Erh8TM2nfSKq3+13YYkjqLyWv1FQXYWFfeLax73MkPikcKblEv8ACpItckqt7cPSrs2TBFHiUhhUJFCe7jVRoAqszepLlrk6moewlWyZUpSqEkW7Qt6f1DDFkt3z+GO+oBP2iPLU252rzVjJb3JJJOtzqST1/Grc7dJD3sC8mS49VYg/RxVO4yK3OrwNUtGIdTWdFFlhLHTn6n4RbyFyfeuOF2cz2NrA8DcaDrWRtmcWVRwHD0AsK3a0VRafYRgx3UzkakqOWuhP9+tWYXs9qrHsN2goikj5mQE3P7tvyHzqyto3VgwrzJ+5nRVkO21skLOUHwM4kUeVgD/muf5qim8Gw17xpXYrFHd2A+1kIZRrfi+nzqdb3TAYdp1IEmHGdQeEinRo29eR5ELxFwdPg8KNpQgIvhzKzFtL6hioAvcEGxvpqePLKndo6o5f6fFkfwG7ySYRJZVu05fvb2vaW+XjwKEREdCtUw6EEgixBsQeIPQ16L3omTD4cjEHu063sevh43NxoAKoTeLGpPippYxlSSQsARY6niQOZ4+9dWLucOYlfYyn+3g9FP4GvSUT1567C4M2MkPSP8Wr0FGLaVnm9wh7Tvke1jy518eO+orlcEetdanLpyrF99liNb24ths/HE6FcPKP8jAGvLmHOnvXqvfmEHAYwfew8nzyH/SvKcHOuzo9NmOU3eIxfeRxIfsC3zYnpWLt/ZxgcISDoDoeovWEJaydt48zPmIA8IGnkLflXoN6MEdWy8Pnf+FSx9rfmRWPjRZyKkG52FzidtdFVR/MSfwWtTtqOz35cNL2uKynvHYT+o4YCAOrXBsCL2463Gg5mpHj8Ri9pmKFEMeGgUJFHrkjAGW7H7chtq3XoK2PYykcmKaFvifIV8wGswAPOzX9AavHE7rQQTxSKD3byBZFOoublT7vYH1FZ/S0rJ3bo1/ZVusmzcI8r6O4zMT9xQTfyvqfTLWZuqM+IvbXK8jeTMw0/wAzfKurtA3mjjH6uG4WaU3sABqEv1JGvl61sOz7BOIDPKCrzkMFOhWMDwAjqblv5wDwqH2t+SfNEppSlZlip/0gIh3OFf7QkdR6MgY/+wVUGAxixK/hvI4ZbmxCqwAOhFr6HXjrVo/pBoc+DOpBSYcTYEGH2uQT8qpXES2rXG6NPBtZcblAudTb/T2rUySE6n3rpkmJt5CuPenWrynZEVROuyvaQTEPGSAXW6EngVOoHqpJ/kq+sJjg4McnxW+fpXkmOcqQykhgbgjiDxuKtXZfatF3CrLE4njQAOD4XYHl0011rjywt2jaM12ZP94dmLi4RhFbLnlBma2ojU3t5ktlFuhY8qje+m2Y9l4ZcNgv2We5zixdjqOd+diWPAEADXTv2dtGXEQJIwKySXJA0Nixt6eG3nVd78woswLYgTTC/eIvwQgWsinhewII4kkcKygrdM3nGl+SIbRxkkrEySPI3MuzMfmTWJQmjV1JHA3bJj2T7Y/VtoRkmyyAoemuov7gfOvS2HxCyEZSDYa66jpcV46jkKkMpsQbgjkRqDXoDd/vcZDhtoYVskgQxyp97KSD6i+tj1HOsc0fJrid/SWWkN+N9De3nXbNwrD2RjDIl2Fm+0OV/Km2caIYmc8gbX6/05nyBrn1Ro7vZqtqSiZnhI/ZqjZyeBOXh6AEE+o6V5Tg5+lenJoWXC4s8H7hxfic7KSfcXC/yV5jyZXK9CR+VdPS6dmOUGuDGsnGJY28qxTXdN0jFE03dvDs95dBmlOU87AAfjm0rC2thTHhAZQQ8hWVOGitqpPqpv7is/DoJUwuBW4aR40PkZGUX+bE1ue1TASzYk93E2RpO6hGX4liCx+Dqtxa/DpzqapcfsUSt39yNdlJttfB/wDN/wDFq9aSxhgVYBgeIIuD6iqI3b3B/UsdgZVfMwUmUW+FwoBsel3t7Ve0MoYXFclm1Gs2nu1hsRNHNNGJHj+HMTlGpIJW9mNzzBrb0pQgUpSgKz7ftlmTZ6zLxglDN/CwMZ/zFD7GvODyV6z7TsQE2Xi8yO4aF18C5spKMFdh90Na55ceVeRiasmWT0fS1fC1caVFkWfb18pSoIJVu7vpLAohlaRoLEeAoJFuPsuynTyrR7Qxwe4RAilieJZjqbZ3OpsPTrWDX2oryW5uqPlfa+UqSoq+f0f8V/sc6k/DPceV0X+lUNV3/o+C+HxY/wCIhHrlNUy+0vDuWxFGqEleB1tWq2o/eyKG/wAOPxt52F/zUeYZxWRjcRlQngACT7amtdgYHYEEeKQgN5C5zfi/0rl/Bs99zOghkGFbKivK4JysbAsddT0uTXlPHRGOd1b4lkIb1DWP1r2GBawHKvPPbNu6IMQZkFg8jB/Vv2qn3vIv/SNb4ZVopkVkH2gQWNuHL+tYcfxDyrOwKFytgGa4AXqbi1Svso3HXak0ueQokJjZgB8al/Et7jKSqtYjgbV35JLTOdIz+yHC/rG14DxESvIfZSi/5mU+1ej5MFGzK5RSyCykgXX+HpUG7O+zddmYmebvM+dAkfVQSHe/uFA/hJ51YNY5JcnZKVGt2ps3vCrLbMD8/wC/yrPgjyqF6CudKzotYpSlSQKUpQCvMnbVuauCxmfDraGcF8oGkb5rMqj7tyCOma3ACvTdRDtJ2D+s4cOqgvFmIuL+EjW3uFPsalVeweTmiI4gj2rhUx2ps0r9nTyPL+xXXu1uNitos5w8fhUG7HRb/dDHQt5X0Fz0veUKJoidfKnEvZRtVWt+qMfMSQkf/JUR2ngXgmkhkXLJG5Rh0YGxF+evOqUDFrskGgPqPz/OvsQFmvxt4fXMv/jm+Vcsw7u32g30t/W1Xj2a+xRnRXJltXxRc2HE13YhTnIHX1qEvpbJvZ0VKdi7YxOzGjxGGJCugzgglH1PhflfjYjUa+dRc1N+zdlLtnxEkBAyqe6EsRVtWWVWBFidRewvc8ahdmifJOIe1iLEJ48LKjm2bIylTqOGYjjw4VK90NoYnGuXKdxhh5kvIeQLWsF6hfLWuvYW7+z1OdhBiJTw7vDRgX46IinXzJqbILKLDL0GmnyrnlxXZG6utnJdSTUJ7XN3u/wGImW144gWB5hHEgYHqq97pz7w8KnUMfIVz2ns8TYeWE8JI3Q+jKVP41GJbsibpHjzYSr3yq4IuRY3Isb3vpyq3P0efBi8egtbKhFuFg72t/3VgbW7IMasEUiKkkyZborjUXta7WHIHjzPrVh9nG5EuBkM0vdhnhysqkkhiyMbm1rDL1PH59TqjGiwKUpVAKUpQClKUApSlAKUpQGmxO6uDkfO+GhZjxJQWPPUcD71toYlRQqgKo0AAAA9AOFc6UArzrv52X7TfFT4hI0nEsjPeN1BAJ0GV8p0Fhpfhxr0VSpsk8h4jcLaMYDSYWRFaRYwWyrd3bKoFzwJ0vw86zd8OzLG7NhWebu3iJsxidm7snhnDKvHgCLjTW1xf1Nj8DHOmSVQyXVrG/FWDqbjW4ZQfasLerYUeOwkuFkJCyLa44gghlI9GANudqWQeNI2sQehvW/2LsOSbDYvGBrdxkQLlJMrzEx5V8wDm58qmmwewvHSkHEyRYZLkEX7yThoQqnLYn98EdKubcbcqHZuFWAWlYSGRpGQAl+AZRc5bLYCx69TTlqhR5a3f3emxkxhiHjAJOa44aW4fEToBXpLs33AjwOCVJlDTyHPLcghWItkXl4RoSOJvysBIdg7qYPBF2w0CxtI2ZmuzMTr9pySBqdBpqa3VVJv4MPD7MjQWQZR5WruGHWu6lRxRPJnwC1faUqxU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579077" y="2095500"/>
            <a:ext cx="4949825" cy="3676829"/>
            <a:chOff x="2579077" y="2095500"/>
            <a:chExt cx="4949825" cy="3676829"/>
          </a:xfrm>
        </p:grpSpPr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095500"/>
              <a:ext cx="184785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79077" y="4572000"/>
              <a:ext cx="49498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25000"/>
                    </a:schemeClr>
                  </a:solidFill>
                </a:rPr>
                <a:t>IT IS UP TO YOU</a:t>
              </a:r>
            </a:p>
            <a:p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03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Fiji can be Downloaded from: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fiji.sc/Downloads</a:t>
            </a:r>
            <a:endParaRPr lang="en-US" dirty="0"/>
          </a:p>
          <a:p>
            <a:pPr marL="109728" indent="0">
              <a:spcBef>
                <a:spcPts val="1800"/>
              </a:spcBef>
              <a:buNone/>
            </a:pPr>
            <a:r>
              <a:rPr lang="en-US" dirty="0" smtClean="0"/>
              <a:t>If you don’t have Java environment you’ll need to download it from </a:t>
            </a:r>
          </a:p>
          <a:p>
            <a:pPr marL="109728" indent="0">
              <a:buNone/>
            </a:pPr>
            <a:r>
              <a:rPr lang="en-US" dirty="0">
                <a:hlinkClick r:id="rId3"/>
              </a:rPr>
              <a:t>http://www.oracle.com/technetwork/java/javase/downloads/jdk7-downloads-1880260.html</a:t>
            </a:r>
            <a:r>
              <a:rPr lang="en-US" dirty="0" smtClean="0"/>
              <a:t> 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dirty="0" smtClean="0"/>
              <a:t>To setup Java environment please follow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Section 1</a:t>
            </a:r>
            <a:r>
              <a:rPr lang="en-US" dirty="0" smtClean="0"/>
              <a:t> of this tutorial </a:t>
            </a:r>
          </a:p>
          <a:p>
            <a:pPr marL="109728" indent="0">
              <a:buNone/>
            </a:pPr>
            <a:r>
              <a:rPr lang="en-US" dirty="0" smtClean="0">
                <a:hlinkClick r:id="rId4"/>
              </a:rPr>
              <a:t>http://javapapo.blogspot.com/2013/03/setup-your-java-development-environment.html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</a:t>
            </a:r>
            <a:r>
              <a:rPr lang="en-US" dirty="0" smtClean="0"/>
              <a:t>ImageJ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If you don’t have </a:t>
            </a:r>
            <a:r>
              <a:rPr lang="en-US" dirty="0"/>
              <a:t>Java developing tool </a:t>
            </a:r>
            <a:r>
              <a:rPr lang="en-US" b="1" dirty="0" smtClean="0"/>
              <a:t>Eclipse</a:t>
            </a:r>
            <a:r>
              <a:rPr lang="en-US" dirty="0" smtClean="0"/>
              <a:t>  on your computer you can download it from </a:t>
            </a:r>
          </a:p>
          <a:p>
            <a:pPr marL="109728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://www.eclipse.org/downloads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 fontAlgn="t">
              <a:buNone/>
            </a:pPr>
            <a:r>
              <a:rPr lang="en-US" dirty="0" smtClean="0"/>
              <a:t>If you are not familiar with Java, you may look at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://www.tutorialspoint.com/java/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ImageJ</a:t>
            </a:r>
          </a:p>
        </p:txBody>
      </p:sp>
    </p:spTree>
    <p:extLst>
      <p:ext uri="{BB962C8B-B14F-4D97-AF65-F5344CB8AC3E}">
        <p14:creationId xmlns:p14="http://schemas.microsoft.com/office/powerpoint/2010/main" val="6210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1646</Words>
  <Application>Microsoft Office PowerPoint</Application>
  <PresentationFormat>On-screen Show (4:3)</PresentationFormat>
  <Paragraphs>338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ImageJ Tutorial</vt:lpstr>
      <vt:lpstr>Outline</vt:lpstr>
      <vt:lpstr>Introduction to ImageJ</vt:lpstr>
      <vt:lpstr>Introduction to ImageJ</vt:lpstr>
      <vt:lpstr>Introduction to ImageJ</vt:lpstr>
      <vt:lpstr>Introduction to ImageJ</vt:lpstr>
      <vt:lpstr>Introduction to ImageJ</vt:lpstr>
      <vt:lpstr>Install ImageJ</vt:lpstr>
      <vt:lpstr>Install ImageJ</vt:lpstr>
      <vt:lpstr>Install ImageJ</vt:lpstr>
      <vt:lpstr>How to use ImageJ</vt:lpstr>
      <vt:lpstr>How to use ImageJ</vt:lpstr>
      <vt:lpstr>How to use ImageJ</vt:lpstr>
      <vt:lpstr>How to use ImageJ</vt:lpstr>
      <vt:lpstr>How to use ImageJ</vt:lpstr>
      <vt:lpstr>How to use ImageJ</vt:lpstr>
      <vt:lpstr>How to use ImageJ</vt:lpstr>
      <vt:lpstr>How to use ImageJ</vt:lpstr>
      <vt:lpstr>How to use ImageJ</vt:lpstr>
      <vt:lpstr>How to use ImageJ</vt:lpstr>
      <vt:lpstr>How to use ImageJ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Hello ImageJ——The first plugin</vt:lpstr>
      <vt:lpstr>Programming Tricks</vt:lpstr>
      <vt:lpstr>Programming Tricks</vt:lpstr>
      <vt:lpstr>Programming Tricks</vt:lpstr>
      <vt:lpstr>Programming Tricks</vt:lpstr>
      <vt:lpstr>Programming Tricks</vt:lpstr>
      <vt:lpstr>Programming Tricks</vt:lpstr>
      <vt:lpstr>Programming Tricks</vt:lpstr>
      <vt:lpstr>Programming Tricks</vt:lpstr>
      <vt:lpstr>Programming Tricks</vt:lpstr>
      <vt:lpstr>Programming Tricks</vt:lpstr>
      <vt:lpstr>Programming Tricks</vt:lpstr>
      <vt:lpstr>Programming Tricks</vt:lpstr>
      <vt:lpstr>Programming Tricks</vt:lpstr>
      <vt:lpstr>Test Data</vt:lpstr>
      <vt:lpstr>Download and Tutorial Links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ImageJ Tutorial</dc:title>
  <dc:creator>XC</dc:creator>
  <cp:lastModifiedBy>XC</cp:lastModifiedBy>
  <cp:revision>153</cp:revision>
  <dcterms:created xsi:type="dcterms:W3CDTF">2006-08-16T00:00:00Z</dcterms:created>
  <dcterms:modified xsi:type="dcterms:W3CDTF">2014-01-23T22:14:31Z</dcterms:modified>
</cp:coreProperties>
</file>