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1" r:id="rId4"/>
    <p:sldId id="275" r:id="rId5"/>
    <p:sldId id="258" r:id="rId6"/>
    <p:sldId id="259" r:id="rId7"/>
    <p:sldId id="276" r:id="rId8"/>
    <p:sldId id="260" r:id="rId9"/>
    <p:sldId id="261" r:id="rId10"/>
    <p:sldId id="28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2" r:id="rId25"/>
    <p:sldId id="283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919EC-02AE-4C9E-B0B8-06D15FD1E14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0FC3D-CA78-457F-A2E3-3B9802D20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2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and dropping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0FC3D-CA78-457F-A2E3-3B9802D207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5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11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3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1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2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2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0042E6-AB6C-4F38-A47B-7DE88EA429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96E4B6-3561-4E5C-99E7-53A8BC639D6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9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T3EpF2Esb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Uncertainty in Social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Written by: </a:t>
            </a:r>
            <a:r>
              <a:rPr lang="en-US" dirty="0" err="1" smtClean="0"/>
              <a:t>Eytan</a:t>
            </a:r>
            <a:r>
              <a:rPr lang="en-US" dirty="0" smtClean="0"/>
              <a:t> Adar and Christopher Re</a:t>
            </a:r>
          </a:p>
          <a:p>
            <a:r>
              <a:rPr lang="en-US" dirty="0" smtClean="0"/>
              <a:t>Presented by: Amir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6375400"/>
            <a:ext cx="954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Adar, E., &amp; Re, C. (2007). Managing uncertainty in social networks. </a:t>
            </a:r>
            <a:r>
              <a:rPr lang="en-US" i="1" dirty="0"/>
              <a:t>IEEE Data Eng. Bull.</a:t>
            </a:r>
            <a:r>
              <a:rPr lang="en-US" dirty="0"/>
              <a:t>, </a:t>
            </a:r>
            <a:r>
              <a:rPr lang="en-US" i="1" dirty="0"/>
              <a:t>30</a:t>
            </a:r>
            <a:r>
              <a:rPr lang="en-US" dirty="0"/>
              <a:t>(2), 15-22.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to find an accurate (up the level of certainty) data?</a:t>
            </a:r>
          </a:p>
          <a:p>
            <a:r>
              <a:rPr lang="en-US" sz="2400" dirty="0" smtClean="0"/>
              <a:t>How to find data fast?</a:t>
            </a:r>
          </a:p>
          <a:p>
            <a:r>
              <a:rPr lang="en-US" sz="2400" dirty="0" smtClean="0"/>
              <a:t>How to maintain large scale database?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2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relational databases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these </a:t>
            </a:r>
            <a:r>
              <a:rPr lang="en-US" sz="2400" dirty="0" smtClean="0">
                <a:solidFill>
                  <a:srgbClr val="FF0000"/>
                </a:solidFill>
              </a:rPr>
              <a:t>challenges</a:t>
            </a:r>
            <a:r>
              <a:rPr lang="en-US" sz="2400" dirty="0" smtClean="0"/>
              <a:t> can be </a:t>
            </a:r>
            <a:r>
              <a:rPr lang="en-US" sz="2400" dirty="0" smtClean="0">
                <a:solidFill>
                  <a:srgbClr val="FF0000"/>
                </a:solidFill>
              </a:rPr>
              <a:t>addressed</a:t>
            </a:r>
            <a:r>
              <a:rPr lang="en-US" sz="2400" dirty="0" smtClean="0"/>
              <a:t> with the help of </a:t>
            </a:r>
            <a:r>
              <a:rPr lang="en-US" sz="2400" dirty="0" smtClean="0">
                <a:solidFill>
                  <a:srgbClr val="FF0000"/>
                </a:solidFill>
              </a:rPr>
              <a:t>Probabilistic relational databases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As Adar</a:t>
            </a:r>
            <a:r>
              <a:rPr lang="en-US" sz="2400" dirty="0"/>
              <a:t> </a:t>
            </a:r>
            <a:r>
              <a:rPr lang="en-US" sz="2400" dirty="0" smtClean="0"/>
              <a:t>and Re</a:t>
            </a:r>
            <a:r>
              <a:rPr lang="en-US" sz="2400" dirty="0"/>
              <a:t> </a:t>
            </a:r>
            <a:r>
              <a:rPr lang="en-US" sz="2400" dirty="0" smtClean="0"/>
              <a:t>(2007) wrote, “</a:t>
            </a:r>
            <a:r>
              <a:rPr lang="en-US" sz="2400" b="1" u="sng" dirty="0" smtClean="0"/>
              <a:t>Probabilistic </a:t>
            </a:r>
            <a:r>
              <a:rPr lang="en-US" sz="2400" b="1" u="sng" dirty="0"/>
              <a:t>relational databases—the potential answer to these </a:t>
            </a:r>
            <a:r>
              <a:rPr lang="en-US" sz="2400" b="1" u="sng" dirty="0" smtClean="0"/>
              <a:t>issues…</a:t>
            </a:r>
            <a:r>
              <a:rPr lang="en-US" sz="2400" dirty="0" smtClean="0"/>
              <a:t>” (p. 2).</a:t>
            </a:r>
          </a:p>
          <a:p>
            <a:endParaRPr lang="en-US" sz="2400" dirty="0"/>
          </a:p>
          <a:p>
            <a:r>
              <a:rPr lang="en-US" sz="2400" dirty="0" smtClean="0"/>
              <a:t>In following slides I will try to explain how they used Probabilistic </a:t>
            </a:r>
            <a:r>
              <a:rPr lang="en-US" sz="2400" dirty="0"/>
              <a:t>relational </a:t>
            </a:r>
            <a:r>
              <a:rPr lang="en-US" sz="2400" dirty="0" smtClean="0"/>
              <a:t>databases to address mentioned challenges.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6375400"/>
            <a:ext cx="954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Adar, E., &amp; Re, C. (2007). Managing uncertainty in social networks. </a:t>
            </a:r>
            <a:r>
              <a:rPr lang="en-US" i="1" dirty="0"/>
              <a:t>IEEE Data Eng. Bull.</a:t>
            </a:r>
            <a:r>
              <a:rPr lang="en-US" dirty="0"/>
              <a:t>, </a:t>
            </a:r>
            <a:r>
              <a:rPr lang="en-US" i="1" dirty="0"/>
              <a:t>30</a:t>
            </a:r>
            <a:r>
              <a:rPr lang="en-US" dirty="0"/>
              <a:t>(2), 15-22.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9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and 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Tuples (i.e., rows of data) can be stored, searched, and aggregated in different ways.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26385"/>
              </p:ext>
            </p:extLst>
          </p:nvPr>
        </p:nvGraphicFramePr>
        <p:xfrm>
          <a:off x="1097280" y="2683933"/>
          <a:ext cx="37117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894">
                  <a:extLst>
                    <a:ext uri="{9D8B030D-6E8A-4147-A177-3AD203B41FA5}">
                      <a16:colId xmlns:a16="http://schemas.microsoft.com/office/drawing/2014/main" val="4224481041"/>
                    </a:ext>
                  </a:extLst>
                </a:gridCol>
                <a:gridCol w="1855894">
                  <a:extLst>
                    <a:ext uri="{9D8B030D-6E8A-4147-A177-3AD203B41FA5}">
                      <a16:colId xmlns:a16="http://schemas.microsoft.com/office/drawing/2014/main" val="1342969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8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35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09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26204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45768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22591"/>
              </p:ext>
            </p:extLst>
          </p:nvPr>
        </p:nvGraphicFramePr>
        <p:xfrm>
          <a:off x="5147733" y="2683933"/>
          <a:ext cx="49953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667">
                  <a:extLst>
                    <a:ext uri="{9D8B030D-6E8A-4147-A177-3AD203B41FA5}">
                      <a16:colId xmlns:a16="http://schemas.microsoft.com/office/drawing/2014/main" val="3864926812"/>
                    </a:ext>
                  </a:extLst>
                </a:gridCol>
                <a:gridCol w="2497667">
                  <a:extLst>
                    <a:ext uri="{9D8B030D-6E8A-4147-A177-3AD203B41FA5}">
                      <a16:colId xmlns:a16="http://schemas.microsoft.com/office/drawing/2014/main" val="3219073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CourseID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CourseName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7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to 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59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to Math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o Physics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059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1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03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045319"/>
              </p:ext>
            </p:extLst>
          </p:nvPr>
        </p:nvGraphicFramePr>
        <p:xfrm>
          <a:off x="3691784" y="2683933"/>
          <a:ext cx="401986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956">
                  <a:extLst>
                    <a:ext uri="{9D8B030D-6E8A-4147-A177-3AD203B41FA5}">
                      <a16:colId xmlns:a16="http://schemas.microsoft.com/office/drawing/2014/main" val="815586810"/>
                    </a:ext>
                  </a:extLst>
                </a:gridCol>
                <a:gridCol w="1339956">
                  <a:extLst>
                    <a:ext uri="{9D8B030D-6E8A-4147-A177-3AD203B41FA5}">
                      <a16:colId xmlns:a16="http://schemas.microsoft.com/office/drawing/2014/main" val="2245196900"/>
                    </a:ext>
                  </a:extLst>
                </a:gridCol>
                <a:gridCol w="1339956">
                  <a:extLst>
                    <a:ext uri="{9D8B030D-6E8A-4147-A177-3AD203B41FA5}">
                      <a16:colId xmlns:a16="http://schemas.microsoft.com/office/drawing/2014/main" val="3908011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EnrollmentID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CourseID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5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46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1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38212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Enrollment</a:t>
                      </a:r>
                      <a:r>
                        <a:rPr lang="en-US" baseline="0" dirty="0" smtClean="0"/>
                        <a:t>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75754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35634"/>
              </p:ext>
            </p:extLst>
          </p:nvPr>
        </p:nvGraphicFramePr>
        <p:xfrm>
          <a:off x="1097280" y="2683933"/>
          <a:ext cx="202575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78">
                  <a:extLst>
                    <a:ext uri="{9D8B030D-6E8A-4147-A177-3AD203B41FA5}">
                      <a16:colId xmlns:a16="http://schemas.microsoft.com/office/drawing/2014/main" val="4224481041"/>
                    </a:ext>
                  </a:extLst>
                </a:gridCol>
                <a:gridCol w="1012878">
                  <a:extLst>
                    <a:ext uri="{9D8B030D-6E8A-4147-A177-3AD203B41FA5}">
                      <a16:colId xmlns:a16="http://schemas.microsoft.com/office/drawing/2014/main" val="1342969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8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35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09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26204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45768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48093"/>
              </p:ext>
            </p:extLst>
          </p:nvPr>
        </p:nvGraphicFramePr>
        <p:xfrm>
          <a:off x="8280400" y="2683933"/>
          <a:ext cx="2726268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34">
                  <a:extLst>
                    <a:ext uri="{9D8B030D-6E8A-4147-A177-3AD203B41FA5}">
                      <a16:colId xmlns:a16="http://schemas.microsoft.com/office/drawing/2014/main" val="3864926812"/>
                    </a:ext>
                  </a:extLst>
                </a:gridCol>
                <a:gridCol w="1363134">
                  <a:extLst>
                    <a:ext uri="{9D8B030D-6E8A-4147-A177-3AD203B41FA5}">
                      <a16:colId xmlns:a16="http://schemas.microsoft.com/office/drawing/2014/main" val="3219073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CourseID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CourseName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7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to 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59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to Math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o Physics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059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1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7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412013"/>
              </p:ext>
            </p:extLst>
          </p:nvPr>
        </p:nvGraphicFramePr>
        <p:xfrm>
          <a:off x="2863532" y="2683933"/>
          <a:ext cx="546766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917">
                  <a:extLst>
                    <a:ext uri="{9D8B030D-6E8A-4147-A177-3AD203B41FA5}">
                      <a16:colId xmlns:a16="http://schemas.microsoft.com/office/drawing/2014/main" val="829180473"/>
                    </a:ext>
                  </a:extLst>
                </a:gridCol>
                <a:gridCol w="1366917">
                  <a:extLst>
                    <a:ext uri="{9D8B030D-6E8A-4147-A177-3AD203B41FA5}">
                      <a16:colId xmlns:a16="http://schemas.microsoft.com/office/drawing/2014/main" val="315317751"/>
                    </a:ext>
                  </a:extLst>
                </a:gridCol>
                <a:gridCol w="1366917">
                  <a:extLst>
                    <a:ext uri="{9D8B030D-6E8A-4147-A177-3AD203B41FA5}">
                      <a16:colId xmlns:a16="http://schemas.microsoft.com/office/drawing/2014/main" val="3835315936"/>
                    </a:ext>
                  </a:extLst>
                </a:gridCol>
                <a:gridCol w="1366917">
                  <a:extLst>
                    <a:ext uri="{9D8B030D-6E8A-4147-A177-3AD203B41FA5}">
                      <a16:colId xmlns:a16="http://schemas.microsoft.com/office/drawing/2014/main" val="3436942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EnrollmentID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CourseID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17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64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9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13330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Enrollment</a:t>
                      </a:r>
                      <a:r>
                        <a:rPr lang="en-US" baseline="0" dirty="0" smtClean="0"/>
                        <a:t>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13554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49384"/>
              </p:ext>
            </p:extLst>
          </p:nvPr>
        </p:nvGraphicFramePr>
        <p:xfrm>
          <a:off x="403020" y="2683933"/>
          <a:ext cx="202575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78">
                  <a:extLst>
                    <a:ext uri="{9D8B030D-6E8A-4147-A177-3AD203B41FA5}">
                      <a16:colId xmlns:a16="http://schemas.microsoft.com/office/drawing/2014/main" val="4224481041"/>
                    </a:ext>
                  </a:extLst>
                </a:gridCol>
                <a:gridCol w="1012878">
                  <a:extLst>
                    <a:ext uri="{9D8B030D-6E8A-4147-A177-3AD203B41FA5}">
                      <a16:colId xmlns:a16="http://schemas.microsoft.com/office/drawing/2014/main" val="1342969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8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35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09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26204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45768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43192"/>
              </p:ext>
            </p:extLst>
          </p:nvPr>
        </p:nvGraphicFramePr>
        <p:xfrm>
          <a:off x="8765956" y="2683933"/>
          <a:ext cx="2726268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34">
                  <a:extLst>
                    <a:ext uri="{9D8B030D-6E8A-4147-A177-3AD203B41FA5}">
                      <a16:colId xmlns:a16="http://schemas.microsoft.com/office/drawing/2014/main" val="3864926812"/>
                    </a:ext>
                  </a:extLst>
                </a:gridCol>
                <a:gridCol w="1363134">
                  <a:extLst>
                    <a:ext uri="{9D8B030D-6E8A-4147-A177-3AD203B41FA5}">
                      <a16:colId xmlns:a16="http://schemas.microsoft.com/office/drawing/2014/main" val="3219073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CourseID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CourseName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7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to 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59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to Math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o Physics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059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1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67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of imprecise 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have seen Paul in Apartment A </a:t>
            </a:r>
            <a:r>
              <a:rPr lang="en-US" sz="2400" dirty="0" smtClean="0">
                <a:solidFill>
                  <a:srgbClr val="FF0000"/>
                </a:solidFill>
              </a:rPr>
              <a:t>9 times </a:t>
            </a:r>
            <a:r>
              <a:rPr lang="en-US" sz="2400" dirty="0" smtClean="0"/>
              <a:t>and in Apartment B </a:t>
            </a:r>
            <a:r>
              <a:rPr lang="en-US" sz="2400" dirty="0" smtClean="0">
                <a:solidFill>
                  <a:srgbClr val="FF0000"/>
                </a:solidFill>
              </a:rPr>
              <a:t>1 time</a:t>
            </a:r>
            <a:r>
              <a:rPr lang="en-US" sz="2400" dirty="0" smtClean="0"/>
              <a:t>. </a:t>
            </a:r>
            <a:r>
              <a:rPr lang="en-US" sz="2400" u="sng" dirty="0" smtClean="0"/>
              <a:t>Which apartment does he live in</a:t>
            </a:r>
            <a:r>
              <a:rPr lang="en-US" sz="2400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9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400" dirty="0" smtClean="0"/>
              <a:t>“The </a:t>
            </a:r>
            <a:r>
              <a:rPr lang="en-US" sz="2400" dirty="0">
                <a:solidFill>
                  <a:srgbClr val="FF0000"/>
                </a:solidFill>
              </a:rPr>
              <a:t>diffusion model</a:t>
            </a:r>
            <a:r>
              <a:rPr lang="en-US" sz="2400" dirty="0"/>
              <a:t> is a model of the cognitive </a:t>
            </a:r>
            <a:r>
              <a:rPr lang="en-US" sz="2400" dirty="0">
                <a:solidFill>
                  <a:srgbClr val="FF0000"/>
                </a:solidFill>
              </a:rPr>
              <a:t>processes</a:t>
            </a:r>
            <a:r>
              <a:rPr lang="en-US" sz="2400" dirty="0"/>
              <a:t> involved in simple </a:t>
            </a:r>
            <a:r>
              <a:rPr lang="en-US" sz="2400" dirty="0">
                <a:solidFill>
                  <a:srgbClr val="FF0000"/>
                </a:solidFill>
              </a:rPr>
              <a:t>two-choice decisions</a:t>
            </a:r>
            <a:r>
              <a:rPr lang="en-US" sz="2400" dirty="0"/>
              <a:t>. It separates the quality of evidence entering the decision from decision criteria and from other, </a:t>
            </a:r>
            <a:r>
              <a:rPr lang="en-US" sz="2400" dirty="0" err="1"/>
              <a:t>nondecision</a:t>
            </a:r>
            <a:r>
              <a:rPr lang="en-US" sz="2400" dirty="0"/>
              <a:t>, processes such as stimulus encoding and response execution. The model should be applied only to </a:t>
            </a:r>
            <a:r>
              <a:rPr lang="en-US" sz="2400" dirty="0">
                <a:solidFill>
                  <a:srgbClr val="FF0000"/>
                </a:solidFill>
              </a:rPr>
              <a:t>relatively fast two-choice decisions </a:t>
            </a:r>
            <a:r>
              <a:rPr lang="en-US" sz="2400" dirty="0"/>
              <a:t>(mean RTs less than about 1000 to 1500 </a:t>
            </a:r>
            <a:r>
              <a:rPr lang="en-US" sz="2400" dirty="0" err="1"/>
              <a:t>ms</a:t>
            </a:r>
            <a:r>
              <a:rPr lang="en-US" sz="2400" dirty="0"/>
              <a:t>) and only to decisions that are a single-stage decision process (as opposed to the multiple-stage processes that might be involved in, for example, reasoning tasks</a:t>
            </a:r>
            <a:r>
              <a:rPr lang="en-US" sz="2400" dirty="0" smtClean="0"/>
              <a:t>).”</a:t>
            </a:r>
          </a:p>
          <a:p>
            <a:endParaRPr lang="en-US" dirty="0"/>
          </a:p>
          <a:p>
            <a:r>
              <a:rPr lang="en-US" dirty="0"/>
              <a:t>Ratcliff, R., &amp; </a:t>
            </a:r>
            <a:r>
              <a:rPr lang="en-US" dirty="0" err="1"/>
              <a:t>McKoon</a:t>
            </a:r>
            <a:r>
              <a:rPr lang="en-US" dirty="0"/>
              <a:t>, G. (2008). The diffusion decision model: theory and data for two-choice decision tasks. </a:t>
            </a:r>
            <a:r>
              <a:rPr lang="en-US" i="1" dirty="0"/>
              <a:t>Neural computation</a:t>
            </a:r>
            <a:r>
              <a:rPr lang="en-US" dirty="0"/>
              <a:t>, </a:t>
            </a:r>
            <a:r>
              <a:rPr lang="en-US" i="1" dirty="0"/>
              <a:t>20</a:t>
            </a:r>
            <a:r>
              <a:rPr lang="en-US" dirty="0"/>
              <a:t>(4), 873-922.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6366934"/>
            <a:ext cx="569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https://www.ncbi.nlm.nih.gov/pmc/articles/PMC2474742/</a:t>
            </a:r>
          </a:p>
        </p:txBody>
      </p:sp>
    </p:spTree>
    <p:extLst>
      <p:ext uri="{BB962C8B-B14F-4D97-AF65-F5344CB8AC3E}">
        <p14:creationId xmlns:p14="http://schemas.microsoft.com/office/powerpoint/2010/main" val="49776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and system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8148320" cy="4517389"/>
          </a:xfrm>
        </p:spPr>
      </p:pic>
    </p:spTree>
    <p:extLst>
      <p:ext uri="{BB962C8B-B14F-4D97-AF65-F5344CB8AC3E}">
        <p14:creationId xmlns:p14="http://schemas.microsoft.com/office/powerpoint/2010/main" val="429160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Fig 1: There are two types of data </a:t>
            </a:r>
          </a:p>
          <a:p>
            <a:r>
              <a:rPr lang="en-US" dirty="0" smtClean="0"/>
              <a:t>(1) standard actor/node information (e.g.., name, age, residing city, etc.) – see figure 1b</a:t>
            </a:r>
          </a:p>
          <a:p>
            <a:r>
              <a:rPr lang="en-US" dirty="0" smtClean="0"/>
              <a:t>(2) preference data (e.g., music preference) in terms of genre. </a:t>
            </a:r>
            <a:r>
              <a:rPr lang="en-US" dirty="0"/>
              <a:t>– see figure </a:t>
            </a:r>
            <a:r>
              <a:rPr lang="en-US" dirty="0" smtClean="0"/>
              <a:t>1c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88" y="3708367"/>
            <a:ext cx="3443667" cy="18415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784539"/>
            <a:ext cx="2255520" cy="243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62988" y="3784539"/>
            <a:ext cx="218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model is assigning a probability to tuple (p.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6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between genre and songs (see Fig 1d)</a:t>
            </a:r>
          </a:p>
          <a:p>
            <a:r>
              <a:rPr lang="en-US" dirty="0" smtClean="0"/>
              <a:t>“What is the probability that a user would like A?”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91896"/>
            <a:ext cx="2340015" cy="253103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17" y="2701887"/>
            <a:ext cx="3197283" cy="20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9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Social Network Analysis (SNA):</a:t>
            </a:r>
          </a:p>
          <a:p>
            <a:r>
              <a:rPr lang="en-US" sz="2400" dirty="0" smtClean="0"/>
              <a:t>It is a process to </a:t>
            </a:r>
            <a:r>
              <a:rPr lang="en-US" sz="2400" dirty="0" smtClean="0">
                <a:solidFill>
                  <a:srgbClr val="FF0000"/>
                </a:solidFill>
              </a:rPr>
              <a:t>analyze social network related data</a:t>
            </a:r>
            <a:r>
              <a:rPr lang="en-US" sz="2400" dirty="0" smtClean="0"/>
              <a:t> (e.g., network structure, use of network, etc.).</a:t>
            </a:r>
          </a:p>
          <a:p>
            <a:r>
              <a:rPr lang="en-US" sz="2400" dirty="0" smtClean="0"/>
              <a:t>Traditionally, the SNA is done by graph theory.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4" descr="Image result for social networ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73" y="0"/>
            <a:ext cx="206712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ocial netwo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81" y="2718988"/>
            <a:ext cx="4833620" cy="41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U.name </a:t>
            </a:r>
          </a:p>
          <a:p>
            <a:pPr lvl="1"/>
            <a:r>
              <a:rPr lang="en-US" dirty="0" smtClean="0"/>
              <a:t>FROM Users U, </a:t>
            </a:r>
            <a:r>
              <a:rPr lang="en-US" dirty="0" err="1" smtClean="0"/>
              <a:t>Prefs</a:t>
            </a:r>
            <a:r>
              <a:rPr lang="en-US" dirty="0" smtClean="0"/>
              <a:t> P, Songs S</a:t>
            </a:r>
          </a:p>
          <a:p>
            <a:pPr lvl="1"/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</a:rPr>
              <a:t>U.name = P.name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P.genre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S.genre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S.name =‘A’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User Kim would have probability of 0.75*0.1 = 0.075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88" y="3708367"/>
            <a:ext cx="3443667" cy="18415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3738469"/>
            <a:ext cx="2255520" cy="24388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36" y="3708367"/>
            <a:ext cx="2340015" cy="25310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56236" y="4025900"/>
            <a:ext cx="2156164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97780" y="4813300"/>
            <a:ext cx="225552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12743" y="4629133"/>
            <a:ext cx="3019912" cy="184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“What is the probability that Kim will be affected by these recommendations?”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SELECT </a:t>
            </a:r>
            <a:r>
              <a:rPr lang="en-US" dirty="0" err="1"/>
              <a:t>U.Name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FROM Users U , </a:t>
            </a:r>
            <a:r>
              <a:rPr lang="en-US" dirty="0" err="1"/>
              <a:t>Prefs</a:t>
            </a:r>
            <a:r>
              <a:rPr lang="en-US" dirty="0"/>
              <a:t> P, Song S, </a:t>
            </a:r>
            <a:r>
              <a:rPr lang="en-US" dirty="0" err="1"/>
              <a:t>MusicInfluence</a:t>
            </a:r>
            <a:r>
              <a:rPr lang="en-US" dirty="0"/>
              <a:t> M, Recommends 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</a:rPr>
              <a:t>U.name = P.name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P.Genre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S.genre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M.name2 = U.name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M.name1 = </a:t>
            </a:r>
            <a:r>
              <a:rPr lang="en-US" dirty="0" err="1">
                <a:solidFill>
                  <a:srgbClr val="FF0000"/>
                </a:solidFill>
              </a:rPr>
              <a:t>R.from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R.To</a:t>
            </a:r>
            <a:r>
              <a:rPr lang="en-US" dirty="0">
                <a:solidFill>
                  <a:srgbClr val="FF0000"/>
                </a:solidFill>
              </a:rPr>
              <a:t> = U.name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R.song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S.sname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>
                <a:solidFill>
                  <a:srgbClr val="FF0000"/>
                </a:solidFill>
              </a:rPr>
              <a:t>S.sname</a:t>
            </a:r>
            <a:r>
              <a:rPr lang="en-US" dirty="0">
                <a:solidFill>
                  <a:srgbClr val="FF0000"/>
                </a:solidFill>
              </a:rPr>
              <a:t> = ’D’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88" y="3708367"/>
            <a:ext cx="3443667" cy="18415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3738469"/>
            <a:ext cx="2255520" cy="24388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36" y="3684429"/>
            <a:ext cx="2340015" cy="25310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57836" y="4813300"/>
            <a:ext cx="2156164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97780" y="4813300"/>
            <a:ext cx="225552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12743" y="4629133"/>
            <a:ext cx="3019912" cy="184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060" y="1223000"/>
            <a:ext cx="2336840" cy="25092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526398" y="1941407"/>
            <a:ext cx="2156164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526398" y="1547565"/>
            <a:ext cx="2156164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7280" y="5886959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0.6*0.75*(1 – (1-0.8)*(1-0.9)) = 0.441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89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 (SNA)</a:t>
            </a:r>
          </a:p>
          <a:p>
            <a:r>
              <a:rPr lang="en-US" dirty="0"/>
              <a:t>“</a:t>
            </a:r>
            <a:r>
              <a:rPr lang="en-US" dirty="0" smtClean="0"/>
              <a:t>in our </a:t>
            </a:r>
            <a:r>
              <a:rPr lang="en-US" dirty="0"/>
              <a:t>scenario we may be interested in distributing free concert tickets for a new artist to a small subset of users</a:t>
            </a:r>
            <a:r>
              <a:rPr lang="en-US" dirty="0" smtClean="0"/>
              <a:t>. Since </a:t>
            </a:r>
            <a:r>
              <a:rPr lang="en-US" dirty="0"/>
              <a:t>there is a cost to providing these tickets, we would like to find a small group of consumers who have </a:t>
            </a:r>
            <a:r>
              <a:rPr lang="en-US" dirty="0" smtClean="0"/>
              <a:t>a large </a:t>
            </a:r>
            <a:r>
              <a:rPr lang="en-US" dirty="0"/>
              <a:t>amount of influence, i.e. a set of </a:t>
            </a:r>
            <a:r>
              <a:rPr lang="en-US" i="1" dirty="0"/>
              <a:t>trend-setters</a:t>
            </a:r>
            <a:r>
              <a:rPr lang="en-US" dirty="0"/>
              <a:t> or </a:t>
            </a:r>
            <a:r>
              <a:rPr lang="en-US" i="1" dirty="0"/>
              <a:t>influencers</a:t>
            </a:r>
            <a:r>
              <a:rPr lang="en-US" dirty="0" smtClean="0"/>
              <a:t>.”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would you identify influencers?</a:t>
            </a:r>
          </a:p>
          <a:p>
            <a:r>
              <a:rPr lang="en-US" dirty="0" smtClean="0"/>
              <a:t>Sol: </a:t>
            </a:r>
            <a:r>
              <a:rPr lang="en-US" i="1" dirty="0" smtClean="0">
                <a:solidFill>
                  <a:srgbClr val="00B050"/>
                </a:solidFill>
              </a:rPr>
              <a:t>Nodes </a:t>
            </a:r>
            <a:r>
              <a:rPr lang="en-US" i="1" dirty="0">
                <a:solidFill>
                  <a:srgbClr val="00B050"/>
                </a:solidFill>
              </a:rPr>
              <a:t>with a high degree-centrality measure (e.g. the number of outgoing edges is high</a:t>
            </a:r>
            <a:r>
              <a:rPr lang="en-US" i="1" dirty="0" smtClean="0">
                <a:solidFill>
                  <a:srgbClr val="00B050"/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Keep in mind that different social network may provide different values---uncertain data???</a:t>
            </a:r>
          </a:p>
          <a:p>
            <a:r>
              <a:rPr lang="en-US" dirty="0"/>
              <a:t>Sol: </a:t>
            </a:r>
            <a:r>
              <a:rPr lang="en-US" i="1" dirty="0" smtClean="0">
                <a:solidFill>
                  <a:srgbClr val="00B050"/>
                </a:solidFill>
              </a:rPr>
              <a:t>Send the </a:t>
            </a:r>
            <a:r>
              <a:rPr lang="en-US" i="1" dirty="0">
                <a:solidFill>
                  <a:srgbClr val="00B050"/>
                </a:solidFill>
              </a:rPr>
              <a:t>tickets to high value users, e.g. those with a high probability of having more than k </a:t>
            </a:r>
            <a:r>
              <a:rPr lang="en-US" i="1" dirty="0" smtClean="0">
                <a:solidFill>
                  <a:srgbClr val="00B050"/>
                </a:solidFill>
              </a:rPr>
              <a:t>edges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Image result for social network analysi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80" y="0"/>
            <a:ext cx="4566920" cy="250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9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Scalability: </a:t>
            </a:r>
          </a:p>
          <a:p>
            <a:r>
              <a:rPr lang="en-US" dirty="0" smtClean="0"/>
              <a:t>Find similar nodes? Record number of outgoing nodes and incoming nodes. List them, sort them.</a:t>
            </a:r>
          </a:p>
          <a:p>
            <a:r>
              <a:rPr lang="en-US" dirty="0" smtClean="0"/>
              <a:t>Sometimes, query may take long time to execute and degrade the performance of the system.</a:t>
            </a:r>
          </a:p>
          <a:p>
            <a:r>
              <a:rPr lang="en-US" dirty="0" smtClean="0"/>
              <a:t>Run: </a:t>
            </a:r>
            <a:r>
              <a:rPr lang="en-US" b="1" dirty="0" smtClean="0">
                <a:solidFill>
                  <a:srgbClr val="FF0000"/>
                </a:solidFill>
              </a:rPr>
              <a:t>SQL safe </a:t>
            </a:r>
            <a:r>
              <a:rPr lang="en-US" b="1" dirty="0">
                <a:solidFill>
                  <a:srgbClr val="FF0000"/>
                </a:solidFill>
              </a:rPr>
              <a:t>plans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sz="1400" dirty="0" smtClean="0">
                <a:solidFill>
                  <a:srgbClr val="0070C0"/>
                </a:solidFill>
              </a:rPr>
              <a:t>Safe </a:t>
            </a:r>
            <a:r>
              <a:rPr lang="en-US" sz="1400" dirty="0">
                <a:solidFill>
                  <a:srgbClr val="0070C0"/>
                </a:solidFill>
              </a:rPr>
              <a:t>plans tell us when a probabilistic query can be computed by simply multiplying (and</a:t>
            </a:r>
          </a:p>
          <a:p>
            <a:r>
              <a:rPr lang="en-US" sz="1400" dirty="0">
                <a:solidFill>
                  <a:srgbClr val="0070C0"/>
                </a:solidFill>
              </a:rPr>
              <a:t>summing) probabilities.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Also, </a:t>
            </a:r>
            <a:r>
              <a:rPr lang="en-US" dirty="0">
                <a:solidFill>
                  <a:srgbClr val="FF0000"/>
                </a:solidFill>
              </a:rPr>
              <a:t>materialize a probabilistic view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will help us to scale</a:t>
            </a:r>
            <a:endParaRPr lang="en-US" dirty="0"/>
          </a:p>
        </p:txBody>
      </p:sp>
      <p:pic>
        <p:nvPicPr>
          <p:cNvPr id="2052" name="Picture 4" descr="Image result for social network graph  .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8509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03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Materialized </a:t>
            </a:r>
            <a:r>
              <a:rPr lang="en-US" dirty="0"/>
              <a:t>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</a:t>
            </a:r>
            <a:r>
              <a:rPr lang="en-US" dirty="0"/>
              <a:t>materialized view is </a:t>
            </a:r>
            <a:r>
              <a:rPr lang="en-US" dirty="0" smtClean="0"/>
              <a:t>simply the </a:t>
            </a:r>
            <a:r>
              <a:rPr lang="en-US" dirty="0"/>
              <a:t>result of a query that has been </a:t>
            </a:r>
            <a:r>
              <a:rPr lang="en-US" dirty="0">
                <a:solidFill>
                  <a:srgbClr val="FF0000"/>
                </a:solidFill>
              </a:rPr>
              <a:t>precomputed and </a:t>
            </a:r>
            <a:r>
              <a:rPr lang="en-US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. </a:t>
            </a:r>
            <a:r>
              <a:rPr lang="en-US" dirty="0"/>
              <a:t>n traditional databases</a:t>
            </a:r>
            <a:r>
              <a:rPr lang="en-US" dirty="0" smtClean="0"/>
              <a:t>, materialized </a:t>
            </a:r>
            <a:r>
              <a:rPr lang="en-US" dirty="0"/>
              <a:t>views are used widely to speed up query </a:t>
            </a:r>
            <a:r>
              <a:rPr lang="en-US" dirty="0" smtClean="0"/>
              <a:t>processing” (</a:t>
            </a:r>
            <a:r>
              <a:rPr lang="en-US" dirty="0" err="1" smtClean="0"/>
              <a:t>Dalvi</a:t>
            </a:r>
            <a:r>
              <a:rPr lang="en-US" dirty="0"/>
              <a:t>, </a:t>
            </a:r>
            <a:r>
              <a:rPr lang="en-US" dirty="0" smtClean="0"/>
              <a:t>Re &amp; </a:t>
            </a:r>
            <a:r>
              <a:rPr lang="en-US" dirty="0" err="1" smtClean="0"/>
              <a:t>Suciu</a:t>
            </a:r>
            <a:r>
              <a:rPr lang="en-US" dirty="0" smtClean="0"/>
              <a:t>, 2011, p. 473).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5407429"/>
            <a:ext cx="906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Dalvi</a:t>
            </a:r>
            <a:r>
              <a:rPr lang="en-US" dirty="0"/>
              <a:t>, N., Re, C., &amp; </a:t>
            </a:r>
            <a:r>
              <a:rPr lang="en-US" dirty="0" err="1"/>
              <a:t>Suciu</a:t>
            </a:r>
            <a:r>
              <a:rPr lang="en-US" dirty="0"/>
              <a:t>, D. (2011). Queries and materialized views on probabilistic databases. </a:t>
            </a:r>
            <a:r>
              <a:rPr lang="en-US" i="1" dirty="0"/>
              <a:t>Journal of Computer and System Sciences</a:t>
            </a:r>
            <a:r>
              <a:rPr lang="en-US" dirty="0"/>
              <a:t>, </a:t>
            </a:r>
            <a:r>
              <a:rPr lang="en-US" i="1" dirty="0"/>
              <a:t>77</a:t>
            </a:r>
            <a:r>
              <a:rPr lang="en-US" dirty="0"/>
              <a:t>(3), 473-490.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5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" y="1949395"/>
            <a:ext cx="7620000" cy="3238500"/>
          </a:xfrm>
        </p:spPr>
      </p:pic>
      <p:sp>
        <p:nvSpPr>
          <p:cNvPr id="5" name="TextBox 4"/>
          <p:cNvSpPr txBox="1"/>
          <p:nvPr/>
        </p:nvSpPr>
        <p:spPr>
          <a:xfrm>
            <a:off x="7866269" y="1949395"/>
            <a:ext cx="3636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sort of copy of a table(s)</a:t>
            </a:r>
          </a:p>
          <a:p>
            <a:r>
              <a:rPr lang="en-US" dirty="0" smtClean="0"/>
              <a:t>Changes will reflect in the materialized view</a:t>
            </a:r>
          </a:p>
          <a:p>
            <a:endParaRPr lang="en-US" dirty="0" smtClean="0"/>
          </a:p>
          <a:p>
            <a:r>
              <a:rPr lang="en-US" dirty="0" smtClean="0"/>
              <a:t>This is run periodically</a:t>
            </a:r>
          </a:p>
          <a:p>
            <a:endParaRPr lang="en-US" dirty="0" smtClean="0"/>
          </a:p>
          <a:p>
            <a:r>
              <a:rPr lang="en-US" dirty="0" smtClean="0"/>
              <a:t>If can also create index in materialized view to improve performance</a:t>
            </a:r>
          </a:p>
          <a:p>
            <a:endParaRPr lang="en-US" dirty="0" smtClean="0"/>
          </a:p>
          <a:p>
            <a:r>
              <a:rPr lang="en-US" dirty="0" smtClean="0"/>
              <a:t>Delete will reflect immediately</a:t>
            </a:r>
          </a:p>
          <a:p>
            <a:endParaRPr lang="en-US" dirty="0" smtClean="0"/>
          </a:p>
          <a:p>
            <a:r>
              <a:rPr lang="en-US" dirty="0" smtClean="0"/>
              <a:t>Joining takes time, however, once created and stored, the view would be faster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new tuple adds new probability value. </a:t>
            </a:r>
          </a:p>
          <a:p>
            <a:r>
              <a:rPr lang="en-US" dirty="0" smtClean="0"/>
              <a:t>It also changes the relationship</a:t>
            </a:r>
          </a:p>
          <a:p>
            <a:endParaRPr lang="en-US" dirty="0"/>
          </a:p>
          <a:p>
            <a:r>
              <a:rPr lang="en-US" dirty="0" smtClean="0"/>
              <a:t>It is important for administrator to know </a:t>
            </a:r>
          </a:p>
          <a:p>
            <a:r>
              <a:rPr lang="en-US" dirty="0" smtClean="0"/>
              <a:t>how and why the probability value is computed.</a:t>
            </a:r>
          </a:p>
          <a:p>
            <a:endParaRPr lang="en-US" dirty="0"/>
          </a:p>
        </p:txBody>
      </p:sp>
      <p:pic>
        <p:nvPicPr>
          <p:cNvPr id="3074" name="Picture 2" descr="Image result for tuple relationsh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05" y="1244852"/>
            <a:ext cx="4651375" cy="46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66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Relational database allows to integrate databases (e.g., tables) using </a:t>
            </a:r>
            <a:r>
              <a:rPr lang="en-US" sz="2400" dirty="0" smtClean="0">
                <a:solidFill>
                  <a:srgbClr val="FF0000"/>
                </a:solidFill>
              </a:rPr>
              <a:t>reconciliation</a:t>
            </a:r>
            <a:r>
              <a:rPr lang="en-US" sz="2400" dirty="0" smtClean="0"/>
              <a:t> method.</a:t>
            </a:r>
            <a:endParaRPr lang="en-US" sz="2400" dirty="0"/>
          </a:p>
        </p:txBody>
      </p:sp>
      <p:pic>
        <p:nvPicPr>
          <p:cNvPr id="4098" name="Picture 2" descr="Image result for integration of relational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3154362"/>
            <a:ext cx="7375525" cy="30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91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734014"/>
              </p:ext>
            </p:extLst>
          </p:nvPr>
        </p:nvGraphicFramePr>
        <p:xfrm>
          <a:off x="1096963" y="1846263"/>
          <a:ext cx="10058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76488058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9347389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555036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632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71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A2</a:t>
                      </a:r>
                      <a:endParaRPr lang="en-US" strike="sngStrik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???0.3</a:t>
                      </a:r>
                      <a:endParaRPr lang="en-US" strike="sngStrik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4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0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90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B3</a:t>
                      </a:r>
                      <a:endParaRPr lang="en-US" strike="sngStrike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?? 0.2</a:t>
                      </a:r>
                      <a:endParaRPr lang="en-US" strike="sngStrike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49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4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trike="sngStrik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C2</a:t>
                      </a:r>
                      <a:endParaRPr lang="en-US" strike="sngStrik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?? 0.3</a:t>
                      </a:r>
                      <a:endParaRPr lang="en-US" strike="sngStrik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3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751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Probabilistic databases are </a:t>
            </a:r>
            <a:r>
              <a:rPr lang="en-US" sz="2400" dirty="0" smtClean="0">
                <a:solidFill>
                  <a:srgbClr val="FF0000"/>
                </a:solidFill>
              </a:rPr>
              <a:t>useful paradigm</a:t>
            </a:r>
          </a:p>
          <a:p>
            <a:r>
              <a:rPr lang="en-US" sz="2400" dirty="0" smtClean="0"/>
              <a:t>Helpful for </a:t>
            </a:r>
            <a:r>
              <a:rPr lang="en-US" sz="2400" dirty="0" smtClean="0">
                <a:solidFill>
                  <a:srgbClr val="FF0000"/>
                </a:solidFill>
              </a:rPr>
              <a:t>data collection and analysis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helps in many database related issues, e.g., </a:t>
            </a:r>
            <a:r>
              <a:rPr lang="en-US" sz="2400" dirty="0" smtClean="0">
                <a:solidFill>
                  <a:srgbClr val="FF0000"/>
                </a:solidFill>
              </a:rPr>
              <a:t>integration, calculation, handling missing data</a:t>
            </a:r>
            <a:r>
              <a:rPr lang="en-US" sz="2400" dirty="0" smtClean="0"/>
              <a:t>, etc.</a:t>
            </a:r>
          </a:p>
          <a:p>
            <a:r>
              <a:rPr lang="en-US" sz="2400" dirty="0" smtClean="0"/>
              <a:t>Still there is lot to explore.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4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</a:t>
            </a:r>
            <a:endParaRPr lang="en-US" dirty="0"/>
          </a:p>
        </p:txBody>
      </p:sp>
      <p:pic>
        <p:nvPicPr>
          <p:cNvPr id="4" name="xT3EpF2Esb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0056" y="1737360"/>
            <a:ext cx="8099790" cy="455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SNA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Multiple sources may provide different results.</a:t>
            </a:r>
          </a:p>
          <a:p>
            <a:pPr marL="635508" lvl="1" indent="-342900"/>
            <a:r>
              <a:rPr lang="en-US" sz="2200" dirty="0" smtClean="0"/>
              <a:t>Sometime you </a:t>
            </a:r>
            <a:r>
              <a:rPr lang="en-US" sz="2200" dirty="0" smtClean="0">
                <a:solidFill>
                  <a:srgbClr val="FF0000"/>
                </a:solidFill>
              </a:rPr>
              <a:t>forget to update </a:t>
            </a:r>
            <a:r>
              <a:rPr lang="en-US" sz="2200" dirty="0" smtClean="0"/>
              <a:t>your information in all places. Maybe, you are not focusing on all Social Networking Sites (SNS) at the same time.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to </a:t>
            </a:r>
            <a:r>
              <a:rPr lang="en-US" sz="2400" dirty="0" smtClean="0">
                <a:solidFill>
                  <a:srgbClr val="FF0000"/>
                </a:solidFill>
              </a:rPr>
              <a:t>combine these data</a:t>
            </a:r>
            <a:r>
              <a:rPr lang="en-US" sz="2400" dirty="0" smtClean="0"/>
              <a:t>?</a:t>
            </a:r>
          </a:p>
          <a:p>
            <a:pPr marL="635508" lvl="1" indent="-342900"/>
            <a:r>
              <a:rPr lang="en-US" sz="2200" dirty="0" smtClean="0"/>
              <a:t>Combine data from different SNS, blogs,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much </a:t>
            </a:r>
            <a:r>
              <a:rPr lang="en-US" sz="2400" dirty="0" smtClean="0">
                <a:solidFill>
                  <a:srgbClr val="FF0000"/>
                </a:solidFill>
              </a:rPr>
              <a:t>certainty</a:t>
            </a:r>
            <a:r>
              <a:rPr lang="en-US" sz="2400" dirty="0" smtClean="0"/>
              <a:t> each data has, and their </a:t>
            </a:r>
            <a:r>
              <a:rPr lang="en-US" sz="2400" dirty="0" smtClean="0">
                <a:solidFill>
                  <a:srgbClr val="FF0000"/>
                </a:solidFill>
              </a:rPr>
              <a:t>combinations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Network is growing, but, we still need </a:t>
            </a:r>
            <a:r>
              <a:rPr lang="en-US" sz="2400" dirty="0" smtClean="0">
                <a:solidFill>
                  <a:srgbClr val="FF0000"/>
                </a:solidFill>
              </a:rPr>
              <a:t>faster way </a:t>
            </a:r>
            <a:r>
              <a:rPr lang="en-US" sz="2400" dirty="0" smtClean="0"/>
              <a:t>to find the data.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lvl="2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079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Collecting Social Network (SN) related data may be </a:t>
            </a:r>
            <a:r>
              <a:rPr lang="en-US" sz="2800" dirty="0" smtClean="0">
                <a:solidFill>
                  <a:srgbClr val="FF0000"/>
                </a:solidFill>
              </a:rPr>
              <a:t>imprecise</a:t>
            </a:r>
            <a:r>
              <a:rPr lang="en-US" sz="2800" dirty="0" smtClean="0"/>
              <a:t> as the </a:t>
            </a:r>
            <a:r>
              <a:rPr lang="en-US" sz="2800" dirty="0" smtClean="0">
                <a:solidFill>
                  <a:srgbClr val="FF0000"/>
                </a:solidFill>
              </a:rPr>
              <a:t>network grows</a:t>
            </a:r>
            <a:r>
              <a:rPr lang="en-US" sz="2800" dirty="0" smtClean="0"/>
              <a:t> (e.g., shift in scale).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Traditional techniques </a:t>
            </a:r>
            <a:r>
              <a:rPr lang="en-US" sz="2800" dirty="0" smtClean="0"/>
              <a:t>(e.g., </a:t>
            </a:r>
            <a:r>
              <a:rPr lang="en-US" sz="2800" dirty="0" smtClean="0">
                <a:solidFill>
                  <a:srgbClr val="FF0000"/>
                </a:solidFill>
              </a:rPr>
              <a:t>graph theory</a:t>
            </a:r>
            <a:r>
              <a:rPr lang="en-US" sz="2800" dirty="0" smtClean="0"/>
              <a:t>) works fine with small database, however the degree of imprecision increases as the database become large.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Probabilistic database management </a:t>
            </a:r>
            <a:r>
              <a:rPr lang="en-US" sz="2800" dirty="0" smtClean="0"/>
              <a:t>addresses existing challenges. </a:t>
            </a:r>
            <a:endParaRPr lang="en-US" sz="2800" dirty="0"/>
          </a:p>
        </p:txBody>
      </p:sp>
      <p:pic>
        <p:nvPicPr>
          <p:cNvPr id="1028" name="Picture 4" descr="Image result for social networ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73" y="0"/>
            <a:ext cx="206712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last 50 years</a:t>
            </a:r>
            <a:r>
              <a:rPr lang="en-US" sz="2400" dirty="0" smtClean="0"/>
              <a:t>, SNA has grown a lot. Therefore, analyzing large-scale </a:t>
            </a:r>
            <a:r>
              <a:rPr lang="en-US" sz="2400" dirty="0" smtClean="0">
                <a:solidFill>
                  <a:srgbClr val="FF0000"/>
                </a:solidFill>
              </a:rPr>
              <a:t>social network received public attention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SNA helps to understand </a:t>
            </a:r>
            <a:r>
              <a:rPr lang="en-US" sz="2400" dirty="0" smtClean="0">
                <a:solidFill>
                  <a:srgbClr val="FF0000"/>
                </a:solidFill>
              </a:rPr>
              <a:t>marketing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health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communication</a:t>
            </a:r>
            <a:r>
              <a:rPr lang="en-US" sz="2400" dirty="0" smtClean="0"/>
              <a:t>, and trend of commercial applications.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Large-scale</a:t>
            </a:r>
            <a:r>
              <a:rPr lang="en-US" sz="2400" dirty="0" smtClean="0"/>
              <a:t> comes with </a:t>
            </a:r>
            <a:r>
              <a:rPr lang="en-US" sz="2400" dirty="0" smtClean="0">
                <a:solidFill>
                  <a:srgbClr val="FF0000"/>
                </a:solidFill>
              </a:rPr>
              <a:t>imprecision</a:t>
            </a:r>
            <a:r>
              <a:rPr lang="en-US" sz="2400" dirty="0" smtClean="0"/>
              <a:t>, we need ways to analyze the data with confidence. </a:t>
            </a:r>
          </a:p>
        </p:txBody>
      </p:sp>
    </p:spTree>
    <p:extLst>
      <p:ext uri="{BB962C8B-B14F-4D97-AF65-F5344CB8AC3E}">
        <p14:creationId xmlns:p14="http://schemas.microsoft.com/office/powerpoint/2010/main" val="7867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Traditionally managing and analyzing large-scale data has been the </a:t>
            </a:r>
            <a:r>
              <a:rPr lang="en-US" sz="2400" dirty="0" smtClean="0">
                <a:solidFill>
                  <a:srgbClr val="FF0000"/>
                </a:solidFill>
              </a:rPr>
              <a:t>domain of data management research and technologies</a:t>
            </a:r>
            <a:r>
              <a:rPr lang="en-US" sz="2400" dirty="0" smtClean="0"/>
              <a:t>, which have </a:t>
            </a:r>
            <a:r>
              <a:rPr lang="en-US" sz="2400" dirty="0" smtClean="0">
                <a:solidFill>
                  <a:srgbClr val="FF0000"/>
                </a:solidFill>
              </a:rPr>
              <a:t>almost</a:t>
            </a:r>
            <a:r>
              <a:rPr lang="en-US" sz="2400" dirty="0" smtClean="0"/>
              <a:t> always </a:t>
            </a:r>
            <a:r>
              <a:rPr lang="en-US" sz="2400" dirty="0" smtClean="0">
                <a:solidFill>
                  <a:srgbClr val="FF0000"/>
                </a:solidFill>
              </a:rPr>
              <a:t>assumed that the data is precise</a:t>
            </a:r>
            <a:r>
              <a:rPr lang="en-US" sz="2400" dirty="0" smtClean="0"/>
              <a:t>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Probabilistic databases (PDBs) </a:t>
            </a:r>
            <a:r>
              <a:rPr lang="en-US" sz="2400" dirty="0" smtClean="0"/>
              <a:t>can be a solution to model, manage and mine emerging SNA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68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Nodes</a:t>
            </a:r>
            <a:r>
              <a:rPr lang="en-US" sz="2400" dirty="0" smtClean="0"/>
              <a:t> are called actor--</a:t>
            </a:r>
            <a:r>
              <a:rPr lang="en-US" sz="2400" dirty="0" smtClean="0">
                <a:solidFill>
                  <a:srgbClr val="FF0000"/>
                </a:solidFill>
              </a:rPr>
              <a:t>people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Edges</a:t>
            </a:r>
            <a:r>
              <a:rPr lang="en-US" sz="2400" dirty="0" smtClean="0"/>
              <a:t> are </a:t>
            </a:r>
            <a:r>
              <a:rPr lang="en-US" sz="2400" dirty="0" smtClean="0">
                <a:solidFill>
                  <a:srgbClr val="FF0000"/>
                </a:solidFill>
              </a:rPr>
              <a:t>relationship</a:t>
            </a:r>
            <a:r>
              <a:rPr lang="en-US" sz="2400" dirty="0" smtClean="0"/>
              <a:t> between nodes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00" y="2542876"/>
            <a:ext cx="7200000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7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collecting Social Network 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Survey</a:t>
            </a:r>
          </a:p>
          <a:p>
            <a:r>
              <a:rPr lang="en-US" sz="2400" dirty="0" smtClean="0"/>
              <a:t>Observation\</a:t>
            </a:r>
            <a:r>
              <a:rPr lang="en-US" sz="2400" dirty="0" smtClean="0">
                <a:solidFill>
                  <a:srgbClr val="FF0000"/>
                </a:solidFill>
              </a:rPr>
              <a:t>Missed observation</a:t>
            </a:r>
          </a:p>
          <a:p>
            <a:r>
              <a:rPr lang="en-US" sz="2400" dirty="0" smtClean="0"/>
              <a:t>Reporting\</a:t>
            </a:r>
            <a:r>
              <a:rPr lang="en-US" sz="2400" dirty="0" smtClean="0">
                <a:solidFill>
                  <a:srgbClr val="FF0000"/>
                </a:solidFill>
              </a:rPr>
              <a:t>misreporting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Imitate involvement </a:t>
            </a:r>
            <a:r>
              <a:rPr lang="en-US" sz="2400" dirty="0" smtClean="0"/>
              <a:t>of researcher (frequently, and over extended periods)</a:t>
            </a:r>
          </a:p>
          <a:p>
            <a:r>
              <a:rPr lang="en-US" sz="2400" dirty="0" smtClean="0"/>
              <a:t>Internet\</a:t>
            </a:r>
            <a:r>
              <a:rPr lang="en-US" sz="2400" dirty="0" smtClean="0">
                <a:solidFill>
                  <a:srgbClr val="FF0000"/>
                </a:solidFill>
              </a:rPr>
              <a:t>spammers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Noise data</a:t>
            </a:r>
            <a:r>
              <a:rPr lang="en-US" sz="2400" dirty="0" smtClean="0"/>
              <a:t>: tremendous level of </a:t>
            </a:r>
            <a:r>
              <a:rPr lang="en-US" sz="2400" dirty="0" smtClean="0">
                <a:solidFill>
                  <a:srgbClr val="FF0000"/>
                </a:solidFill>
              </a:rPr>
              <a:t>uncertainty</a:t>
            </a:r>
            <a:r>
              <a:rPr lang="en-US" sz="2400" dirty="0" smtClean="0"/>
              <a:t> in the data.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66528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699</TotalTime>
  <Words>1445</Words>
  <Application>Microsoft Office PowerPoint</Application>
  <PresentationFormat>Widescreen</PresentationFormat>
  <Paragraphs>228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Calibri</vt:lpstr>
      <vt:lpstr>Calibri Light</vt:lpstr>
      <vt:lpstr>Retrospect</vt:lpstr>
      <vt:lpstr>Managing Uncertainty in Social Networks</vt:lpstr>
      <vt:lpstr>Social network analysis </vt:lpstr>
      <vt:lpstr>SNA</vt:lpstr>
      <vt:lpstr>Challenges in SNA</vt:lpstr>
      <vt:lpstr>Abstract</vt:lpstr>
      <vt:lpstr>Background and solution</vt:lpstr>
      <vt:lpstr>Background and solution</vt:lpstr>
      <vt:lpstr>Graph techniques</vt:lpstr>
      <vt:lpstr>Issues with collecting Social Network data </vt:lpstr>
      <vt:lpstr>Challenges</vt:lpstr>
      <vt:lpstr>Probabilistic relational databases </vt:lpstr>
      <vt:lpstr>PD and RD</vt:lpstr>
      <vt:lpstr>PowerPoint Presentation</vt:lpstr>
      <vt:lpstr>PowerPoint Presentation</vt:lpstr>
      <vt:lpstr>Another example of imprecise data </vt:lpstr>
      <vt:lpstr>Diffusion model</vt:lpstr>
      <vt:lpstr>Model and system</vt:lpstr>
      <vt:lpstr>Data</vt:lpstr>
      <vt:lpstr>Continue…</vt:lpstr>
      <vt:lpstr>PowerPoint Presentation</vt:lpstr>
      <vt:lpstr>PowerPoint Presentation</vt:lpstr>
      <vt:lpstr>Application area</vt:lpstr>
      <vt:lpstr>PowerPoint Presentation</vt:lpstr>
      <vt:lpstr>Materialized view</vt:lpstr>
      <vt:lpstr>PowerPoint Presentation</vt:lpstr>
      <vt:lpstr>Maintainability</vt:lpstr>
      <vt:lpstr>Integration</vt:lpstr>
      <vt:lpstr>Missing data</vt:lpstr>
      <vt:lpstr>Conclusion</vt:lpstr>
    </vt:vector>
  </TitlesOfParts>
  <Company>Kent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Uncertainty in Social Networks</dc:title>
  <dc:creator>Amiruzzaman, Md</dc:creator>
  <cp:lastModifiedBy>Amiruzzaman, Md</cp:lastModifiedBy>
  <cp:revision>95</cp:revision>
  <dcterms:created xsi:type="dcterms:W3CDTF">2017-09-03T18:27:59Z</dcterms:created>
  <dcterms:modified xsi:type="dcterms:W3CDTF">2017-09-19T12:18:41Z</dcterms:modified>
</cp:coreProperties>
</file>