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2" r:id="rId7"/>
    <p:sldId id="281" r:id="rId8"/>
    <p:sldId id="282" r:id="rId9"/>
    <p:sldId id="266" r:id="rId10"/>
    <p:sldId id="264" r:id="rId11"/>
    <p:sldId id="268" r:id="rId12"/>
    <p:sldId id="265" r:id="rId13"/>
    <p:sldId id="279" r:id="rId14"/>
    <p:sldId id="270" r:id="rId15"/>
    <p:sldId id="271" r:id="rId16"/>
    <p:sldId id="28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4F80"/>
    <a:srgbClr val="EDF1FF"/>
    <a:srgbClr val="2C282C"/>
    <a:srgbClr val="88B04B"/>
    <a:srgbClr val="62CBD5"/>
    <a:srgbClr val="FEE715"/>
    <a:srgbClr val="FF7913"/>
    <a:srgbClr val="F0A1BF"/>
    <a:srgbClr val="3850A0"/>
    <a:srgbClr val="A09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037" autoAdjust="0"/>
  </p:normalViewPr>
  <p:slideViewPr>
    <p:cSldViewPr snapToGrid="0">
      <p:cViewPr varScale="1">
        <p:scale>
          <a:sx n="99" d="100"/>
          <a:sy n="99" d="100"/>
        </p:scale>
        <p:origin x="72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31D06-2934-4E4B-A71E-30A12D218597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48882-44E3-4217-B97D-9DF5A65BF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51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48882-44E3-4217-B97D-9DF5A65BF1D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90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77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22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78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92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33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8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57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580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5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37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62C79-9269-426C-A9A4-A098E0D82061}" type="datetimeFigureOut">
              <a:rPr lang="zh-CN" altLang="en-US" smtClean="0"/>
              <a:t>2017/12/5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2F738-FAF8-4876-BE25-F3120CCD5D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94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57225" y="1887159"/>
            <a:ext cx="10862534" cy="2336024"/>
          </a:xfrm>
          <a:noFill/>
        </p:spPr>
        <p:txBody>
          <a:bodyPr wrap="square">
            <a:spAutoFit/>
          </a:bodyPr>
          <a:lstStyle/>
          <a:p>
            <a:r>
              <a:rPr lang="en-US" altLang="zh-CN" sz="5400" dirty="0" smtClean="0">
                <a:solidFill>
                  <a:srgbClr val="88B04B"/>
                </a:solidFill>
                <a:latin typeface="Georgia" panose="02040502050405020303" pitchFamily="18" charset="0"/>
              </a:rPr>
              <a:t>Probabilistic Range Query </a:t>
            </a:r>
            <a:r>
              <a:rPr lang="en-US" altLang="zh-CN" sz="5400" dirty="0">
                <a:solidFill>
                  <a:srgbClr val="88B04B"/>
                </a:solidFill>
                <a:latin typeface="Georgia" panose="02040502050405020303" pitchFamily="18" charset="0"/>
              </a:rPr>
              <a:t>on Uncertain Raster Cells of National Insect &amp; Disease Risk Maps</a:t>
            </a:r>
            <a:endParaRPr lang="zh-CN" altLang="en-US" sz="5400" dirty="0">
              <a:solidFill>
                <a:srgbClr val="88B04B"/>
              </a:solidFill>
              <a:latin typeface="Georgia" panose="02040502050405020303" pitchFamily="18" charset="0"/>
            </a:endParaRPr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 rot="20527387">
            <a:off x="303091" y="922434"/>
            <a:ext cx="2355049" cy="4801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u="sng" dirty="0" smtClean="0">
                <a:solidFill>
                  <a:srgbClr val="EDF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 Project</a:t>
            </a:r>
            <a:endParaRPr lang="zh-CN" altLang="en-US" sz="2800" u="sng" dirty="0">
              <a:solidFill>
                <a:srgbClr val="EDF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285824" y="4699900"/>
            <a:ext cx="1605336" cy="1454487"/>
            <a:chOff x="5285824" y="4699900"/>
            <a:chExt cx="1605336" cy="1454487"/>
          </a:xfrm>
        </p:grpSpPr>
        <p:grpSp>
          <p:nvGrpSpPr>
            <p:cNvPr id="18" name="组合 17"/>
            <p:cNvGrpSpPr/>
            <p:nvPr/>
          </p:nvGrpSpPr>
          <p:grpSpPr>
            <a:xfrm>
              <a:off x="5285824" y="4915757"/>
              <a:ext cx="680684" cy="814757"/>
              <a:chOff x="5285824" y="5115782"/>
              <a:chExt cx="680684" cy="81475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5470749" y="5115782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FEE715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EE715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285824" y="5434780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FEE715"/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rgbClr val="FEE715"/>
                    </a:solidFill>
                    <a:latin typeface="Corbel" panose="020B0503020204020204" pitchFamily="34" charset="0"/>
                  </a:rPr>
                  <a:t>K</a:t>
                </a:r>
                <a:endParaRPr lang="zh-CN" altLang="en-US" b="1" dirty="0">
                  <a:solidFill>
                    <a:srgbClr val="FEE715"/>
                  </a:solidFill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5655683" y="5445918"/>
              <a:ext cx="495759" cy="495759"/>
            </a:xfrm>
            <a:prstGeom prst="rect">
              <a:avLst/>
            </a:prstGeom>
            <a:solidFill>
              <a:srgbClr val="2C282C"/>
            </a:solidFill>
            <a:ln w="25400">
              <a:solidFill>
                <a:srgbClr val="62CBD5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rgbClr val="62CBD5"/>
                  </a:solidFill>
                  <a:latin typeface="Corbel" panose="020B0503020204020204" pitchFamily="34" charset="0"/>
                </a:rPr>
                <a:t>U</a:t>
              </a:r>
              <a:endParaRPr lang="zh-CN" altLang="en-US" b="1" dirty="0">
                <a:solidFill>
                  <a:srgbClr val="62CBD5"/>
                </a:solidFill>
                <a:latin typeface="Corbel" panose="020B0503020204020204" pitchFamily="34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027923" y="5337760"/>
              <a:ext cx="863237" cy="816627"/>
              <a:chOff x="6027923" y="5537785"/>
              <a:chExt cx="863237" cy="816627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6027923" y="5858653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E04F80"/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rgbClr val="E04F80"/>
                    </a:solidFill>
                    <a:latin typeface="Corbel" panose="020B0503020204020204" pitchFamily="34" charset="0"/>
                  </a:rPr>
                  <a:t>N</a:t>
                </a:r>
                <a:endParaRPr lang="zh-CN" altLang="en-US" b="1" dirty="0">
                  <a:solidFill>
                    <a:srgbClr val="E04F8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6210478" y="5537785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E04F80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E04F80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6395401" y="5858652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E04F80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E04F80"/>
                  </a:solidFill>
                  <a:latin typeface="Corbel" panose="020B0503020204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655684" y="4699900"/>
              <a:ext cx="865619" cy="814689"/>
              <a:chOff x="5655684" y="4899925"/>
              <a:chExt cx="865619" cy="814689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655684" y="5218855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FF7913"/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 smtClean="0">
                    <a:solidFill>
                      <a:srgbClr val="FF7913"/>
                    </a:solidFill>
                    <a:latin typeface="Corbel" panose="020B0503020204020204" pitchFamily="34" charset="0"/>
                  </a:rPr>
                  <a:t>H</a:t>
                </a:r>
                <a:endParaRPr lang="zh-CN" altLang="en-US" b="1" dirty="0">
                  <a:solidFill>
                    <a:srgbClr val="FF7913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840614" y="4899925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FF7913"/>
                </a:solidFill>
              </a:ln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7913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025544" y="5218855"/>
                <a:ext cx="495759" cy="495759"/>
              </a:xfrm>
              <a:prstGeom prst="rect">
                <a:avLst/>
              </a:prstGeom>
              <a:solidFill>
                <a:srgbClr val="2C282C"/>
              </a:solidFill>
              <a:ln w="25400">
                <a:solidFill>
                  <a:srgbClr val="FF7913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7913"/>
                  </a:solidFill>
                  <a:latin typeface="Corbel" panose="020B0503020204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42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9989" y="1315620"/>
            <a:ext cx="2718735" cy="1311128"/>
          </a:xfr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for Validations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1" t="33146" r="32027" b="37654"/>
          <a:stretch/>
        </p:blipFill>
        <p:spPr>
          <a:xfrm>
            <a:off x="4186990" y="789272"/>
            <a:ext cx="7469204" cy="46297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7" t="11140" r="44466" b="71646"/>
          <a:stretch/>
        </p:blipFill>
        <p:spPr>
          <a:xfrm>
            <a:off x="625642" y="3104148"/>
            <a:ext cx="4129238" cy="29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4416" y="956173"/>
            <a:ext cx="1895375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0" t="59368" r="16199" b="12983"/>
          <a:stretch/>
        </p:blipFill>
        <p:spPr>
          <a:xfrm>
            <a:off x="4499812" y="384891"/>
            <a:ext cx="3019865" cy="61970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3" t="64304" r="57956" b="9029"/>
          <a:stretch/>
        </p:blipFill>
        <p:spPr>
          <a:xfrm>
            <a:off x="7892648" y="314594"/>
            <a:ext cx="3962467" cy="61710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5" t="64024" r="32123" b="4818"/>
          <a:stretch/>
        </p:blipFill>
        <p:spPr>
          <a:xfrm>
            <a:off x="419173" y="2002055"/>
            <a:ext cx="3805859" cy="437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18122" y="5082159"/>
            <a:ext cx="1848437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4316" r="69883" b="60281"/>
          <a:stretch/>
        </p:blipFill>
        <p:spPr>
          <a:xfrm>
            <a:off x="8652847" y="2482445"/>
            <a:ext cx="3494293" cy="42447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6" t="6316" r="16525" b="65614"/>
          <a:stretch/>
        </p:blipFill>
        <p:spPr>
          <a:xfrm>
            <a:off x="1345232" y="125127"/>
            <a:ext cx="4294696" cy="40137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7" t="39043" r="14680" b="44140"/>
          <a:stretch/>
        </p:blipFill>
        <p:spPr>
          <a:xfrm>
            <a:off x="321938" y="3686476"/>
            <a:ext cx="3070459" cy="30407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42359" r="75121" b="36933"/>
          <a:stretch/>
        </p:blipFill>
        <p:spPr>
          <a:xfrm>
            <a:off x="5928897" y="735460"/>
            <a:ext cx="2723950" cy="37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3976" y="950312"/>
            <a:ext cx="2999266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8096" y="2372240"/>
            <a:ext cx="9785078" cy="86793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extension of probabilistic approaches can be applied to more practical cases.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78096" y="3240170"/>
            <a:ext cx="9785078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tools can implement and execute the probabilistic range query.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178097" y="4108100"/>
            <a:ext cx="9785077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query performance is acceptable empirically, but the effective estimations of performance require further verifications.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178096" y="1892109"/>
            <a:ext cx="9785078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results of queries are effective based on the experiment data.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984597" y="3298461"/>
            <a:ext cx="6130527" cy="48013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flexibility of the existing ArcGIS tools.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984597" y="4801737"/>
            <a:ext cx="638078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hard to combine with other models.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2984596" y="4050099"/>
            <a:ext cx="572626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Potential limitations from ArcGIS tools.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2984596" y="1459221"/>
            <a:ext cx="2809812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984596" y="2546823"/>
            <a:ext cx="661179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estimations of the query are needed.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1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0747" y="2702301"/>
            <a:ext cx="10046718" cy="480131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Implementations of other probabilistic operations on raster datasets.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000748" y="3382692"/>
            <a:ext cx="10145307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Introductions of models and indexing techniques 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facilitate queries.</a:t>
            </a:r>
            <a:endParaRPr lang="en-US" altLang="zh-CN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4234835" y="1470784"/>
            <a:ext cx="3503875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Works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000747" y="4063083"/>
            <a:ext cx="1063619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Applications on more different datasets and for more different problems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41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79084" y="2308221"/>
            <a:ext cx="5835824" cy="1311128"/>
          </a:xfrm>
        </p:spPr>
        <p:txBody>
          <a:bodyPr wrap="square">
            <a:spAutoFit/>
          </a:bodyPr>
          <a:lstStyle/>
          <a:p>
            <a:r>
              <a:rPr lang="en-US" altLang="zh-CN" sz="8800" dirty="0" smtClean="0">
                <a:solidFill>
                  <a:srgbClr val="FEE715"/>
                </a:solidFill>
                <a:latin typeface="Comic Sans MS" panose="030F0702030302020204" pitchFamily="66" charset="0"/>
              </a:rPr>
              <a:t>Thank</a:t>
            </a:r>
            <a:r>
              <a:rPr lang="en-US" altLang="zh-CN" sz="8800" dirty="0" smtClean="0">
                <a:solidFill>
                  <a:srgbClr val="EDF1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8800" dirty="0" smtClean="0">
                <a:solidFill>
                  <a:srgbClr val="88B04B"/>
                </a:solidFill>
                <a:latin typeface="Comic Sans MS" panose="030F0702030302020204" pitchFamily="66" charset="0"/>
              </a:rPr>
              <a:t>you</a:t>
            </a:r>
            <a:r>
              <a:rPr lang="en-US" altLang="zh-CN" sz="8800" dirty="0" smtClean="0">
                <a:solidFill>
                  <a:srgbClr val="FF7913"/>
                </a:solidFill>
                <a:latin typeface="Comic Sans MS" panose="030F0702030302020204" pitchFamily="66" charset="0"/>
              </a:rPr>
              <a:t>!</a:t>
            </a:r>
            <a:endParaRPr lang="zh-CN" altLang="en-US" sz="8800" dirty="0">
              <a:solidFill>
                <a:srgbClr val="FF7913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5333528" y="4429612"/>
            <a:ext cx="1526937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 smtClean="0">
                <a:solidFill>
                  <a:srgbClr val="F0A1BF"/>
                </a:solidFill>
                <a:latin typeface="Comic Sans MS" panose="030F0702030302020204" pitchFamily="66" charset="0"/>
              </a:rPr>
              <a:t>By</a:t>
            </a:r>
            <a:r>
              <a:rPr lang="en-US" altLang="zh-CN" sz="3200" dirty="0" smtClean="0">
                <a:solidFill>
                  <a:srgbClr val="EDF1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62CBD5"/>
                </a:solidFill>
                <a:latin typeface="Comic Sans MS" panose="030F0702030302020204" pitchFamily="66" charset="0"/>
              </a:rPr>
              <a:t>Kun</a:t>
            </a:r>
            <a:endParaRPr lang="zh-CN" altLang="en-US" sz="3200" dirty="0">
              <a:solidFill>
                <a:srgbClr val="62CBD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38003" y="952665"/>
            <a:ext cx="7880634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Raster Datasets Can Be Uncertain!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885570" y="2249297"/>
            <a:ext cx="2482705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3200" b="1" u="sng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Categories</a:t>
            </a:r>
            <a:endParaRPr lang="zh-CN" altLang="en-US" sz="3200" b="1" u="sng" dirty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004681" y="3056603"/>
            <a:ext cx="2792552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 Factors</a:t>
            </a:r>
            <a:endParaRPr lang="zh-CN" altLang="en-US" sz="2400" dirty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714051" y="3551500"/>
            <a:ext cx="3308918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Unreliable Measurement</a:t>
            </a:r>
            <a:endParaRPr lang="en-US" altLang="zh-CN" sz="2400" dirty="0" smtClean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556063" y="4046397"/>
            <a:ext cx="3689789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Distortion &amp; Displacement</a:t>
            </a:r>
            <a:endParaRPr lang="en-US" altLang="zh-CN" sz="2400" dirty="0" smtClean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4885512" y="4341256"/>
            <a:ext cx="4137929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Uncertain Raster Layer Group</a:t>
            </a:r>
            <a:endParaRPr lang="en-US" altLang="zh-CN" sz="2400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171495" y="3763866"/>
            <a:ext cx="4393560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 Spatial Uncertain Raster Layer</a:t>
            </a:r>
            <a:endParaRPr lang="en-US" altLang="zh-CN" sz="2400" i="1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5171496" y="3388462"/>
            <a:ext cx="4768946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1-A Statistical</a:t>
            </a:r>
            <a:r>
              <a:rPr lang="en-US" altLang="zh-CN" sz="24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 Raster Layer</a:t>
            </a:r>
            <a:endParaRPr lang="en-US" altLang="zh-CN" sz="2400" i="1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641964" y="2249297"/>
            <a:ext cx="3317402" cy="5355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3200" b="1" u="sng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 Factors</a:t>
            </a:r>
            <a:endParaRPr lang="zh-CN" altLang="en-US" sz="3200" b="1" u="sng" dirty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612630" y="4541294"/>
            <a:ext cx="3511760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Inaccuracy Restorations</a:t>
            </a:r>
            <a:endParaRPr lang="en-US" altLang="zh-CN" sz="2400" dirty="0" smtClean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内容占位符 2"/>
          <p:cNvSpPr txBox="1">
            <a:spLocks/>
          </p:cNvSpPr>
          <p:nvPr/>
        </p:nvSpPr>
        <p:spPr>
          <a:xfrm>
            <a:off x="906154" y="5036191"/>
            <a:ext cx="311681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 Imprecisions</a:t>
            </a:r>
            <a:endParaRPr lang="en-US" altLang="zh-CN" sz="2400" dirty="0" smtClean="0">
              <a:solidFill>
                <a:srgbClr val="E04F8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内容占位符 2"/>
          <p:cNvSpPr txBox="1">
            <a:spLocks/>
          </p:cNvSpPr>
          <p:nvPr/>
        </p:nvSpPr>
        <p:spPr>
          <a:xfrm>
            <a:off x="4853857" y="2963730"/>
            <a:ext cx="3286655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Uncertain Raster Layer</a:t>
            </a:r>
            <a:endParaRPr lang="en-US" altLang="zh-CN" sz="2400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内容占位符 2"/>
          <p:cNvSpPr txBox="1">
            <a:spLocks/>
          </p:cNvSpPr>
          <p:nvPr/>
        </p:nvSpPr>
        <p:spPr>
          <a:xfrm>
            <a:off x="5183894" y="4765988"/>
            <a:ext cx="5442353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2-A Raster Layer Pairs of Uncertain Ranges</a:t>
            </a:r>
            <a:endParaRPr lang="en-US" altLang="zh-CN" sz="2400" i="1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内容占位符 2"/>
          <p:cNvSpPr txBox="1">
            <a:spLocks/>
          </p:cNvSpPr>
          <p:nvPr/>
        </p:nvSpPr>
        <p:spPr>
          <a:xfrm>
            <a:off x="5171495" y="5171685"/>
            <a:ext cx="6703263" cy="4247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2-B Raster Layer Groups of Discrete Uncertain Values</a:t>
            </a:r>
            <a:endParaRPr lang="en-US" altLang="zh-CN" sz="2400" i="1" dirty="0" smtClean="0">
              <a:solidFill>
                <a:srgbClr val="FF79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内容占位符 2"/>
          <p:cNvSpPr txBox="1">
            <a:spLocks/>
          </p:cNvSpPr>
          <p:nvPr/>
        </p:nvSpPr>
        <p:spPr>
          <a:xfrm rot="1004886">
            <a:off x="8823305" y="2483325"/>
            <a:ext cx="26694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smtClean="0">
                <a:solidFill>
                  <a:srgbClr val="EDF1FF"/>
                </a:solidFill>
                <a:latin typeface="Lucida Handwriting" panose="03010101010101010101" pitchFamily="66" charset="0"/>
                <a:cs typeface="Calibri" panose="020F0502020204030204" pitchFamily="34" charset="0"/>
              </a:rPr>
              <a:t>Cells are atomic.</a:t>
            </a:r>
            <a:endParaRPr lang="zh-CN" altLang="en-US" sz="2000" dirty="0">
              <a:solidFill>
                <a:srgbClr val="EDF1FF"/>
              </a:solidFill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3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3488" y="4796654"/>
            <a:ext cx="7988166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PRQ on Raster Cells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6977356" y="2213869"/>
            <a:ext cx="2465028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Query Region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6977356" y="2717015"/>
            <a:ext cx="3215798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FEE7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Query Value Range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>
          <a:xfrm>
            <a:off x="6977356" y="3710013"/>
            <a:ext cx="3978956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Uncertain Raster Datasets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内容占位符 2"/>
          <p:cNvSpPr txBox="1">
            <a:spLocks/>
          </p:cNvSpPr>
          <p:nvPr/>
        </p:nvSpPr>
        <p:spPr>
          <a:xfrm>
            <a:off x="6977356" y="3223443"/>
            <a:ext cx="358185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Probability Threshold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内容占位符 2"/>
          <p:cNvSpPr txBox="1">
            <a:spLocks/>
          </p:cNvSpPr>
          <p:nvPr/>
        </p:nvSpPr>
        <p:spPr>
          <a:xfrm>
            <a:off x="1484301" y="2057770"/>
            <a:ext cx="4791771" cy="20313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altLang="zh-CN" dirty="0" smtClean="0">
                <a:solidFill>
                  <a:srgbClr val="88B0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altLang="zh-CN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raster datasets 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 the </a:t>
            </a:r>
            <a:r>
              <a:rPr lang="en-US" altLang="zh-CN" dirty="0" smtClean="0">
                <a:solidFill>
                  <a:srgbClr val="E04F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region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altLang="zh-CN" dirty="0" smtClean="0">
                <a:solidFill>
                  <a:srgbClr val="88B0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falling in the </a:t>
            </a:r>
            <a:r>
              <a:rPr lang="en-US" altLang="zh-CN" dirty="0" smtClean="0">
                <a:solidFill>
                  <a:srgbClr val="FEE7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 range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dirty="0" smtClean="0">
                <a:solidFill>
                  <a:srgbClr val="88B0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probabilities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less than the </a:t>
            </a:r>
            <a:r>
              <a:rPr lang="en-US" altLang="zh-CN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threshold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内容占位符 2"/>
          <p:cNvSpPr txBox="1">
            <a:spLocks/>
          </p:cNvSpPr>
          <p:nvPr/>
        </p:nvSpPr>
        <p:spPr>
          <a:xfrm>
            <a:off x="6977356" y="1715524"/>
            <a:ext cx="1993389" cy="3770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smtClean="0">
                <a:solidFill>
                  <a:srgbClr val="EDF1FF"/>
                </a:solidFill>
                <a:latin typeface="Lucida Handwriting" panose="03010101010101010101" pitchFamily="66" charset="0"/>
                <a:cs typeface="Calibri" panose="020F0502020204030204" pitchFamily="34" charset="0"/>
              </a:rPr>
              <a:t>All you need!</a:t>
            </a:r>
            <a:endParaRPr lang="zh-CN" altLang="en-US" sz="2000" dirty="0">
              <a:solidFill>
                <a:srgbClr val="EDF1FF"/>
              </a:solidFill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9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53715" y="2256284"/>
            <a:ext cx="4118811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Datasets &amp; Tools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83665" y="2256284"/>
            <a:ext cx="4038000" cy="480131"/>
          </a:xfr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Basal Area Loss Layer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1184309" y="3993802"/>
            <a:ext cx="5231533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FEE7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Nation Boundary </a:t>
            </a:r>
            <a:r>
              <a:rPr lang="en-US" altLang="zh-CN" dirty="0" err="1" smtClean="0">
                <a:solidFill>
                  <a:srgbClr val="FEE7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Shapefile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7426088" y="4049200"/>
            <a:ext cx="1150421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ArcGIS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2176688" y="2735879"/>
            <a:ext cx="325195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FF79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USDA Forest Health NIDRM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2018800" y="4473932"/>
            <a:ext cx="3562550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FEE7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Census Geography Maps &amp; Data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8716878" y="3735268"/>
            <a:ext cx="195954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Raster Calculator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8716878" y="4104600"/>
            <a:ext cx="185727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by Mask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8716878" y="4473932"/>
            <a:ext cx="229201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2000" i="1" dirty="0" smtClean="0">
                <a:solidFill>
                  <a:srgbClr val="62CBD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 by Attributes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 rot="21238069">
            <a:off x="2330986" y="1048989"/>
            <a:ext cx="310545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 smtClean="0">
                <a:solidFill>
                  <a:srgbClr val="EDF1FF"/>
                </a:solidFill>
                <a:latin typeface="Lucida Handwriting" panose="03010101010101010101" pitchFamily="66" charset="0"/>
                <a:cs typeface="Calibri" panose="020F0502020204030204" pitchFamily="34" charset="0"/>
              </a:rPr>
              <a:t>“Uncertain” Version</a:t>
            </a:r>
            <a:endParaRPr lang="zh-CN" altLang="en-US" sz="2000" dirty="0">
              <a:solidFill>
                <a:srgbClr val="EDF1FF"/>
              </a:solidFill>
              <a:latin typeface="Lucida Handwriting" panose="03010101010101010101" pitchFamily="66" charset="0"/>
              <a:cs typeface="Calibri" panose="020F0502020204030204" pitchFamily="34" charset="0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800074" y="1462277"/>
            <a:ext cx="125262" cy="770021"/>
          </a:xfrm>
          <a:custGeom>
            <a:avLst/>
            <a:gdLst>
              <a:gd name="connsiteX0" fmla="*/ 0 w 125262"/>
              <a:gd name="connsiteY0" fmla="*/ 0 h 770021"/>
              <a:gd name="connsiteX1" fmla="*/ 125128 w 125262"/>
              <a:gd name="connsiteY1" fmla="*/ 433136 h 770021"/>
              <a:gd name="connsiteX2" fmla="*/ 19250 w 125262"/>
              <a:gd name="connsiteY2" fmla="*/ 770021 h 770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262" h="770021">
                <a:moveTo>
                  <a:pt x="0" y="0"/>
                </a:moveTo>
                <a:cubicBezTo>
                  <a:pt x="60960" y="152399"/>
                  <a:pt x="121920" y="304799"/>
                  <a:pt x="125128" y="433136"/>
                </a:cubicBezTo>
                <a:cubicBezTo>
                  <a:pt x="128336" y="561473"/>
                  <a:pt x="73793" y="665747"/>
                  <a:pt x="19250" y="770021"/>
                </a:cubicBezTo>
              </a:path>
            </a:pathLst>
          </a:custGeom>
          <a:noFill/>
          <a:ln>
            <a:solidFill>
              <a:srgbClr val="EDF1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28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3192" y="1706164"/>
            <a:ext cx="3329539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Steps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2494922" y="2876825"/>
            <a:ext cx="793886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Clip raster datasets with query region polygon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2494922" y="3479161"/>
            <a:ext cx="5306443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Filter cells with query range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内容占位符 2"/>
          <p:cNvSpPr txBox="1">
            <a:spLocks/>
          </p:cNvSpPr>
          <p:nvPr/>
        </p:nvSpPr>
        <p:spPr>
          <a:xfrm>
            <a:off x="2494922" y="4081497"/>
            <a:ext cx="649507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Comput</a:t>
            </a: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probabilities as cell values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内容占位符 2"/>
          <p:cNvSpPr txBox="1">
            <a:spLocks/>
          </p:cNvSpPr>
          <p:nvPr/>
        </p:nvSpPr>
        <p:spPr>
          <a:xfrm>
            <a:off x="2494922" y="4683833"/>
            <a:ext cx="6726080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4: Select cells with probability threshold</a:t>
            </a:r>
            <a:endParaRPr lang="zh-CN" altLang="en-US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5031" y="3238932"/>
            <a:ext cx="1650490" cy="7017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1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592352" y="1238278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Raster of Upper Bound Values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6588736" y="1238279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Raster of </a:t>
            </a:r>
            <a:r>
              <a:rPr lang="en-US" altLang="zh-CN" dirty="0" smtClean="0"/>
              <a:t>Low</a:t>
            </a:r>
            <a:r>
              <a:rPr lang="en-US" altLang="zh-CN" dirty="0" smtClean="0"/>
              <a:t>er Bound Values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2286243" y="3084472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Query Region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257522" y="3041159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Extract by Mask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stCxn id="13" idx="6"/>
            <a:endCxn id="14" idx="1"/>
          </p:cNvCxnSpPr>
          <p:nvPr/>
        </p:nvCxnSpPr>
        <p:spPr>
          <a:xfrm>
            <a:off x="4423052" y="3589799"/>
            <a:ext cx="834470" cy="0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0" idx="4"/>
            <a:endCxn id="14" idx="0"/>
          </p:cNvCxnSpPr>
          <p:nvPr/>
        </p:nvCxnSpPr>
        <p:spPr>
          <a:xfrm>
            <a:off x="4660756" y="2248931"/>
            <a:ext cx="1453414" cy="792228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2" idx="4"/>
            <a:endCxn id="14" idx="0"/>
          </p:cNvCxnSpPr>
          <p:nvPr/>
        </p:nvCxnSpPr>
        <p:spPr>
          <a:xfrm flipH="1">
            <a:off x="6114170" y="2248932"/>
            <a:ext cx="1542971" cy="792227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3592352" y="4610292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UBR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6588736" y="4610291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LBR</a:t>
            </a:r>
            <a:endParaRPr lang="zh-CN" altLang="en-US" dirty="0"/>
          </a:p>
        </p:txBody>
      </p:sp>
      <p:cxnSp>
        <p:nvCxnSpPr>
          <p:cNvPr id="26" name="直接箭头连接符 25"/>
          <p:cNvCxnSpPr>
            <a:stCxn id="14" idx="2"/>
            <a:endCxn id="24" idx="7"/>
          </p:cNvCxnSpPr>
          <p:nvPr/>
        </p:nvCxnSpPr>
        <p:spPr>
          <a:xfrm flipH="1">
            <a:off x="5416232" y="4138439"/>
            <a:ext cx="697938" cy="619860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4" idx="2"/>
            <a:endCxn id="25" idx="1"/>
          </p:cNvCxnSpPr>
          <p:nvPr/>
        </p:nvCxnSpPr>
        <p:spPr>
          <a:xfrm>
            <a:off x="6114170" y="4138439"/>
            <a:ext cx="787494" cy="619859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70485" y="1679257"/>
            <a:ext cx="1601972" cy="7017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93685" y="4844572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Candidate Cells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3334175" y="4844573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Candidate Cell Mask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334175" y="917847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Query Range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3545932" y="3129305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stCxn id="13" idx="4"/>
            <a:endCxn id="14" idx="0"/>
          </p:cNvCxnSpPr>
          <p:nvPr/>
        </p:nvCxnSpPr>
        <p:spPr>
          <a:xfrm>
            <a:off x="4402580" y="1928500"/>
            <a:ext cx="0" cy="1200805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24" idx="4"/>
            <a:endCxn id="14" idx="1"/>
          </p:cNvCxnSpPr>
          <p:nvPr/>
        </p:nvCxnSpPr>
        <p:spPr>
          <a:xfrm>
            <a:off x="3132114" y="2939153"/>
            <a:ext cx="413818" cy="738792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25" idx="4"/>
            <a:endCxn id="14" idx="3"/>
          </p:cNvCxnSpPr>
          <p:nvPr/>
        </p:nvCxnSpPr>
        <p:spPr>
          <a:xfrm flipH="1">
            <a:off x="5259228" y="2939153"/>
            <a:ext cx="378461" cy="738792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2063710" y="1928500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UBR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4569285" y="1928500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LBR</a:t>
            </a:r>
            <a:endParaRPr lang="zh-CN" altLang="en-US" dirty="0"/>
          </a:p>
        </p:txBody>
      </p:sp>
      <p:cxnSp>
        <p:nvCxnSpPr>
          <p:cNvPr id="26" name="直接箭头连接符 25"/>
          <p:cNvCxnSpPr>
            <a:stCxn id="12" idx="6"/>
            <a:endCxn id="27" idx="1"/>
          </p:cNvCxnSpPr>
          <p:nvPr/>
        </p:nvCxnSpPr>
        <p:spPr>
          <a:xfrm flipV="1">
            <a:off x="5470984" y="5349899"/>
            <a:ext cx="454703" cy="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4" idx="2"/>
            <a:endCxn id="12" idx="0"/>
          </p:cNvCxnSpPr>
          <p:nvPr/>
        </p:nvCxnSpPr>
        <p:spPr>
          <a:xfrm>
            <a:off x="4402580" y="4226585"/>
            <a:ext cx="0" cy="617988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5925687" y="4801259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Extract by Attributes</a:t>
            </a:r>
            <a:endParaRPr lang="zh-CN" altLang="en-US" dirty="0"/>
          </a:p>
        </p:txBody>
      </p:sp>
      <p:cxnSp>
        <p:nvCxnSpPr>
          <p:cNvPr id="28" name="直接箭头连接符 27"/>
          <p:cNvCxnSpPr>
            <a:stCxn id="27" idx="3"/>
            <a:endCxn id="10" idx="2"/>
          </p:cNvCxnSpPr>
          <p:nvPr/>
        </p:nvCxnSpPr>
        <p:spPr>
          <a:xfrm>
            <a:off x="7638983" y="5349899"/>
            <a:ext cx="454702" cy="0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文本框 37"/>
              <p:cNvSpPr txBox="1"/>
              <p:nvPr/>
            </p:nvSpPr>
            <p:spPr>
              <a:xfrm>
                <a:off x="7638983" y="2868468"/>
                <a:ext cx="187518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𝑈𝐵𝑅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zh-CN" i="1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38" name="文本框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983" y="2868468"/>
                <a:ext cx="1875188" cy="276999"/>
              </a:xfrm>
              <a:prstGeom prst="rect">
                <a:avLst/>
              </a:prstGeom>
              <a:blipFill>
                <a:blip r:embed="rId2"/>
                <a:stretch>
                  <a:fillRect t="-4444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/>
              <p:cNvSpPr txBox="1"/>
              <p:nvPr/>
            </p:nvSpPr>
            <p:spPr>
              <a:xfrm>
                <a:off x="7638983" y="3720141"/>
                <a:ext cx="187518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CN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𝐿𝐵𝑅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zh-CN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983" y="3720141"/>
                <a:ext cx="1875188" cy="276999"/>
              </a:xfrm>
              <a:prstGeom prst="rect">
                <a:avLst/>
              </a:prstGeom>
              <a:blipFill>
                <a:blip r:embed="rId3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/>
              <p:cNvSpPr txBox="1"/>
              <p:nvPr/>
            </p:nvSpPr>
            <p:spPr>
              <a:xfrm>
                <a:off x="8358553" y="3294611"/>
                <a:ext cx="42583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8553" y="3294611"/>
                <a:ext cx="425836" cy="276999"/>
              </a:xfrm>
              <a:prstGeom prst="rect">
                <a:avLst/>
              </a:prstGeom>
              <a:blipFill>
                <a:blip r:embed="rId4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09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13398" y="2008753"/>
            <a:ext cx="1625867" cy="701731"/>
          </a:xfr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375518" y="720790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Candidate Cells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2156731" y="3833177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CCs in Clipped UBR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368488" y="2342902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cxnSp>
        <p:nvCxnSpPr>
          <p:cNvPr id="16" name="直接箭头连接符 15"/>
          <p:cNvCxnSpPr>
            <a:stCxn id="10" idx="4"/>
            <a:endCxn id="14" idx="0"/>
          </p:cNvCxnSpPr>
          <p:nvPr/>
        </p:nvCxnSpPr>
        <p:spPr>
          <a:xfrm flipH="1">
            <a:off x="3225136" y="1731443"/>
            <a:ext cx="1218786" cy="611459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24" idx="4"/>
            <a:endCxn id="14" idx="0"/>
          </p:cNvCxnSpPr>
          <p:nvPr/>
        </p:nvCxnSpPr>
        <p:spPr>
          <a:xfrm>
            <a:off x="1994349" y="1764869"/>
            <a:ext cx="1230787" cy="578033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25" idx="4"/>
            <a:endCxn id="19" idx="0"/>
          </p:cNvCxnSpPr>
          <p:nvPr/>
        </p:nvCxnSpPr>
        <p:spPr>
          <a:xfrm flipH="1">
            <a:off x="5733942" y="1759405"/>
            <a:ext cx="1159553" cy="583497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925945" y="754216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UBR</a:t>
            </a:r>
            <a:endParaRPr lang="zh-CN" altLang="en-US" dirty="0"/>
          </a:p>
        </p:txBody>
      </p:sp>
      <p:sp>
        <p:nvSpPr>
          <p:cNvPr id="25" name="椭圆 24"/>
          <p:cNvSpPr/>
          <p:nvPr/>
        </p:nvSpPr>
        <p:spPr>
          <a:xfrm>
            <a:off x="5825091" y="748752"/>
            <a:ext cx="2136808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Clipped LBR</a:t>
            </a:r>
            <a:endParaRPr lang="zh-CN" altLang="en-US" dirty="0"/>
          </a:p>
        </p:txBody>
      </p:sp>
      <p:cxnSp>
        <p:nvCxnSpPr>
          <p:cNvPr id="26" name="直接箭头连接符 25"/>
          <p:cNvCxnSpPr>
            <a:stCxn id="19" idx="2"/>
            <a:endCxn id="41" idx="0"/>
          </p:cNvCxnSpPr>
          <p:nvPr/>
        </p:nvCxnSpPr>
        <p:spPr>
          <a:xfrm>
            <a:off x="5733942" y="3440182"/>
            <a:ext cx="0" cy="392995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14" idx="2"/>
            <a:endCxn id="12" idx="0"/>
          </p:cNvCxnSpPr>
          <p:nvPr/>
        </p:nvCxnSpPr>
        <p:spPr>
          <a:xfrm>
            <a:off x="3225136" y="3440182"/>
            <a:ext cx="0" cy="392995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37" idx="6"/>
            <a:endCxn id="21" idx="1"/>
          </p:cNvCxnSpPr>
          <p:nvPr/>
        </p:nvCxnSpPr>
        <p:spPr>
          <a:xfrm>
            <a:off x="3225135" y="5686541"/>
            <a:ext cx="362139" cy="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文本框 38"/>
              <p:cNvSpPr txBox="1"/>
              <p:nvPr/>
            </p:nvSpPr>
            <p:spPr>
              <a:xfrm>
                <a:off x="7023961" y="3661563"/>
                <a:ext cx="4804745" cy="5866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</a:rPr>
                        <m:t>𝑃𝑟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EDF1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𝑈𝐵𝑅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CN" b="0" i="1" smtClean="0">
                                      <a:solidFill>
                                        <a:srgbClr val="EDF1FF"/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EDF1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𝑈𝐵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𝐿𝐵𝑅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),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𝐿𝐵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𝑈𝐵𝑅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EDF1FF"/>
                                  </a:solidFill>
                                  <a:latin typeface="Cambria Math" panose="02040503050406030204" pitchFamily="18" charset="0"/>
                                </a:rPr>
                                <m:t>𝐿𝐵𝑅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i="1">
                              <a:solidFill>
                                <a:srgbClr val="EDF1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39" name="文本框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961" y="3661563"/>
                <a:ext cx="4804745" cy="586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4877294" y="2342902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3587274" y="5137902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cxnSp>
        <p:nvCxnSpPr>
          <p:cNvPr id="30" name="直接箭头连接符 29"/>
          <p:cNvCxnSpPr>
            <a:stCxn id="10" idx="4"/>
            <a:endCxn id="19" idx="0"/>
          </p:cNvCxnSpPr>
          <p:nvPr/>
        </p:nvCxnSpPr>
        <p:spPr>
          <a:xfrm>
            <a:off x="4443922" y="1731443"/>
            <a:ext cx="1290020" cy="611459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/>
          <p:cNvSpPr/>
          <p:nvPr/>
        </p:nvSpPr>
        <p:spPr>
          <a:xfrm>
            <a:off x="1088326" y="5181214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Query Range</a:t>
            </a:r>
            <a:endParaRPr lang="zh-CN" altLang="en-US" dirty="0"/>
          </a:p>
        </p:txBody>
      </p:sp>
      <p:sp>
        <p:nvSpPr>
          <p:cNvPr id="41" name="椭圆 40"/>
          <p:cNvSpPr/>
          <p:nvPr/>
        </p:nvSpPr>
        <p:spPr>
          <a:xfrm>
            <a:off x="4665537" y="3833177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CCs in Clipped LBR</a:t>
            </a:r>
            <a:endParaRPr lang="zh-CN" altLang="en-US" dirty="0"/>
          </a:p>
        </p:txBody>
      </p:sp>
      <p:cxnSp>
        <p:nvCxnSpPr>
          <p:cNvPr id="44" name="直接箭头连接符 43"/>
          <p:cNvCxnSpPr>
            <a:stCxn id="12" idx="4"/>
            <a:endCxn id="21" idx="0"/>
          </p:cNvCxnSpPr>
          <p:nvPr/>
        </p:nvCxnSpPr>
        <p:spPr>
          <a:xfrm>
            <a:off x="3225136" y="4843830"/>
            <a:ext cx="1218786" cy="294072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>
            <a:stCxn id="41" idx="4"/>
            <a:endCxn id="21" idx="0"/>
          </p:cNvCxnSpPr>
          <p:nvPr/>
        </p:nvCxnSpPr>
        <p:spPr>
          <a:xfrm flipH="1">
            <a:off x="4443922" y="4843830"/>
            <a:ext cx="1290020" cy="294072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5733941" y="5181214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CCs with Probabilities</a:t>
            </a:r>
            <a:endParaRPr lang="zh-CN" altLang="en-US" dirty="0"/>
          </a:p>
        </p:txBody>
      </p:sp>
      <p:cxnSp>
        <p:nvCxnSpPr>
          <p:cNvPr id="51" name="直接箭头连接符 50"/>
          <p:cNvCxnSpPr>
            <a:stCxn id="21" idx="3"/>
            <a:endCxn id="50" idx="2"/>
          </p:cNvCxnSpPr>
          <p:nvPr/>
        </p:nvCxnSpPr>
        <p:spPr>
          <a:xfrm flipV="1">
            <a:off x="5300570" y="5686541"/>
            <a:ext cx="433371" cy="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文本框 58"/>
              <p:cNvSpPr txBox="1"/>
              <p:nvPr/>
            </p:nvSpPr>
            <p:spPr>
              <a:xfrm>
                <a:off x="3035673" y="1912654"/>
                <a:ext cx="3789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73" y="1912654"/>
                <a:ext cx="378929" cy="276999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文本框 59"/>
              <p:cNvSpPr txBox="1"/>
              <p:nvPr/>
            </p:nvSpPr>
            <p:spPr>
              <a:xfrm>
                <a:off x="5544476" y="1921269"/>
                <a:ext cx="3789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60" name="文本框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476" y="1921269"/>
                <a:ext cx="378929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内容占位符 2"/>
          <p:cNvSpPr txBox="1">
            <a:spLocks/>
          </p:cNvSpPr>
          <p:nvPr/>
        </p:nvSpPr>
        <p:spPr>
          <a:xfrm>
            <a:off x="7621599" y="3112923"/>
            <a:ext cx="360946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i="1" dirty="0" smtClean="0">
                <a:solidFill>
                  <a:srgbClr val="EDF1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Assumed as Uniform Distribution</a:t>
            </a:r>
            <a:endParaRPr lang="zh-CN" altLang="en-US" sz="2000" i="1" dirty="0">
              <a:solidFill>
                <a:srgbClr val="EDF1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8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9070" y="4647468"/>
            <a:ext cx="1645118" cy="701731"/>
          </a:xfrm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88B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 4</a:t>
            </a:r>
            <a:endParaRPr lang="zh-CN" altLang="en-US" dirty="0">
              <a:solidFill>
                <a:srgbClr val="88B0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84981" y="1400316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3973920" y="1443630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CCs with Probabilities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932755" y="2918894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Raste</a:t>
            </a:r>
            <a:r>
              <a:rPr lang="en-US" altLang="zh-CN" dirty="0" smtClean="0"/>
              <a:t>r Calculator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524923" y="4449694"/>
            <a:ext cx="1713296" cy="1097280"/>
          </a:xfrm>
          <a:prstGeom prst="rect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Extract by Attributes</a:t>
            </a:r>
            <a:endParaRPr lang="zh-CN" altLang="en-US" dirty="0"/>
          </a:p>
        </p:txBody>
      </p:sp>
      <p:sp>
        <p:nvSpPr>
          <p:cNvPr id="18" name="椭圆 17"/>
          <p:cNvSpPr/>
          <p:nvPr/>
        </p:nvSpPr>
        <p:spPr>
          <a:xfrm>
            <a:off x="1463129" y="1443630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Probability Threshold</a:t>
            </a:r>
            <a:endParaRPr lang="zh-CN" altLang="en-US" dirty="0"/>
          </a:p>
        </p:txBody>
      </p:sp>
      <p:cxnSp>
        <p:nvCxnSpPr>
          <p:cNvPr id="19" name="直接箭头连接符 18"/>
          <p:cNvCxnSpPr>
            <a:stCxn id="18" idx="4"/>
            <a:endCxn id="15" idx="0"/>
          </p:cNvCxnSpPr>
          <p:nvPr/>
        </p:nvCxnSpPr>
        <p:spPr>
          <a:xfrm>
            <a:off x="2531534" y="2454283"/>
            <a:ext cx="1257869" cy="46461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4" idx="4"/>
            <a:endCxn id="15" idx="0"/>
          </p:cNvCxnSpPr>
          <p:nvPr/>
        </p:nvCxnSpPr>
        <p:spPr>
          <a:xfrm flipH="1">
            <a:off x="3789403" y="2454283"/>
            <a:ext cx="1252922" cy="46461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3599938" y="2525950"/>
                <a:ext cx="3789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38" y="2525950"/>
                <a:ext cx="378929" cy="276999"/>
              </a:xfrm>
              <a:prstGeom prst="rect">
                <a:avLst/>
              </a:prstGeom>
              <a:blipFill>
                <a:blip r:embed="rId2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/>
          <p:cNvSpPr/>
          <p:nvPr/>
        </p:nvSpPr>
        <p:spPr>
          <a:xfrm>
            <a:off x="2720997" y="4493008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Probabilistic CCs Mask</a:t>
            </a:r>
            <a:endParaRPr lang="zh-CN" altLang="en-US" dirty="0"/>
          </a:p>
        </p:txBody>
      </p:sp>
      <p:cxnSp>
        <p:nvCxnSpPr>
          <p:cNvPr id="29" name="直接箭头连接符 28"/>
          <p:cNvCxnSpPr>
            <a:stCxn id="15" idx="2"/>
            <a:endCxn id="28" idx="0"/>
          </p:cNvCxnSpPr>
          <p:nvPr/>
        </p:nvCxnSpPr>
        <p:spPr>
          <a:xfrm flipH="1">
            <a:off x="3789402" y="4016174"/>
            <a:ext cx="1" cy="476834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8" idx="6"/>
            <a:endCxn id="17" idx="1"/>
          </p:cNvCxnSpPr>
          <p:nvPr/>
        </p:nvCxnSpPr>
        <p:spPr>
          <a:xfrm flipV="1">
            <a:off x="4857806" y="4998334"/>
            <a:ext cx="667117" cy="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椭圆 34"/>
          <p:cNvSpPr/>
          <p:nvPr/>
        </p:nvSpPr>
        <p:spPr>
          <a:xfrm>
            <a:off x="5313166" y="2962207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Probabilistic CCs</a:t>
            </a:r>
            <a:endParaRPr lang="zh-CN" altLang="en-US" dirty="0"/>
          </a:p>
        </p:txBody>
      </p:sp>
      <p:cxnSp>
        <p:nvCxnSpPr>
          <p:cNvPr id="36" name="直接箭头连接符 35"/>
          <p:cNvCxnSpPr>
            <a:stCxn id="17" idx="0"/>
            <a:endCxn id="35" idx="4"/>
          </p:cNvCxnSpPr>
          <p:nvPr/>
        </p:nvCxnSpPr>
        <p:spPr>
          <a:xfrm flipV="1">
            <a:off x="6381571" y="3972860"/>
            <a:ext cx="0" cy="476834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>
            <a:stCxn id="14" idx="6"/>
            <a:endCxn id="13" idx="1"/>
          </p:cNvCxnSpPr>
          <p:nvPr/>
        </p:nvCxnSpPr>
        <p:spPr>
          <a:xfrm flipV="1">
            <a:off x="6110729" y="1948956"/>
            <a:ext cx="1974252" cy="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35" idx="0"/>
            <a:endCxn id="13" idx="1"/>
          </p:cNvCxnSpPr>
          <p:nvPr/>
        </p:nvCxnSpPr>
        <p:spPr>
          <a:xfrm flipV="1">
            <a:off x="6381571" y="1948956"/>
            <a:ext cx="1703410" cy="101325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>
            <a:stCxn id="13" idx="2"/>
            <a:endCxn id="47" idx="0"/>
          </p:cNvCxnSpPr>
          <p:nvPr/>
        </p:nvCxnSpPr>
        <p:spPr>
          <a:xfrm>
            <a:off x="8941629" y="2497596"/>
            <a:ext cx="1" cy="464611"/>
          </a:xfrm>
          <a:prstGeom prst="straightConnector1">
            <a:avLst/>
          </a:prstGeom>
          <a:ln>
            <a:solidFill>
              <a:srgbClr val="EDF1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椭圆 46"/>
          <p:cNvSpPr/>
          <p:nvPr/>
        </p:nvSpPr>
        <p:spPr>
          <a:xfrm>
            <a:off x="7873225" y="2962207"/>
            <a:ext cx="2136809" cy="1010653"/>
          </a:xfrm>
          <a:prstGeom prst="ellipse">
            <a:avLst/>
          </a:prstGeom>
          <a:noFill/>
          <a:ln>
            <a:solidFill>
              <a:srgbClr val="EDF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Probabilistic Raster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文本框 60"/>
              <p:cNvSpPr txBox="1"/>
              <p:nvPr/>
            </p:nvSpPr>
            <p:spPr>
              <a:xfrm>
                <a:off x="7624674" y="1566152"/>
                <a:ext cx="3789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rgbClr val="EDF1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CN" altLang="en-US" dirty="0">
                  <a:solidFill>
                    <a:srgbClr val="EDF1FF"/>
                  </a:solidFill>
                </a:endParaRPr>
              </a:p>
            </p:txBody>
          </p:sp>
        </mc:Choice>
        <mc:Fallback>
          <p:sp>
            <p:nvSpPr>
              <p:cNvPr id="61" name="文本框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4674" y="1566152"/>
                <a:ext cx="378929" cy="276999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422</Words>
  <Application>Microsoft Office PowerPoint</Application>
  <PresentationFormat>宽屏</PresentationFormat>
  <Paragraphs>107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 Math</vt:lpstr>
      <vt:lpstr>Comic Sans MS</vt:lpstr>
      <vt:lpstr>Corbel</vt:lpstr>
      <vt:lpstr>Georgia</vt:lpstr>
      <vt:lpstr>Lucida Handwriting</vt:lpstr>
      <vt:lpstr>Times New Roman</vt:lpstr>
      <vt:lpstr>Office 主题​​</vt:lpstr>
      <vt:lpstr>Probabilistic Range Query on Uncertain Raster Cells of National Insect &amp; Disease Risk Maps</vt:lpstr>
      <vt:lpstr>Raster Datasets Can Be Uncertain!</vt:lpstr>
      <vt:lpstr>Definition of PRQ on Raster Cells</vt:lpstr>
      <vt:lpstr>Datasets &amp; Tools</vt:lpstr>
      <vt:lpstr>General Steps</vt:lpstr>
      <vt:lpstr>Step 1</vt:lpstr>
      <vt:lpstr>Step 2</vt:lpstr>
      <vt:lpstr>Step 3</vt:lpstr>
      <vt:lpstr>Step 4</vt:lpstr>
      <vt:lpstr>Areas for Validations</vt:lpstr>
      <vt:lpstr>Results</vt:lpstr>
      <vt:lpstr>Results</vt:lpstr>
      <vt:lpstr>Conclusions</vt:lpstr>
      <vt:lpstr>Limitations</vt:lpstr>
      <vt:lpstr>Future Works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Geovisual Analytic Approach to Understanding Geo- Social Relationships in the International Trade Network</dc:title>
  <dc:creator>KUN HU</dc:creator>
  <cp:lastModifiedBy>KUN HU</cp:lastModifiedBy>
  <cp:revision>152</cp:revision>
  <dcterms:created xsi:type="dcterms:W3CDTF">2017-09-17T03:58:05Z</dcterms:created>
  <dcterms:modified xsi:type="dcterms:W3CDTF">2017-12-05T14:05:29Z</dcterms:modified>
</cp:coreProperties>
</file>