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5" r:id="rId3"/>
    <p:sldId id="257" r:id="rId4"/>
    <p:sldId id="291" r:id="rId5"/>
    <p:sldId id="310" r:id="rId6"/>
    <p:sldId id="312" r:id="rId7"/>
    <p:sldId id="313" r:id="rId8"/>
    <p:sldId id="314" r:id="rId9"/>
    <p:sldId id="315" r:id="rId10"/>
    <p:sldId id="311" r:id="rId11"/>
    <p:sldId id="316" r:id="rId12"/>
    <p:sldId id="317" r:id="rId13"/>
    <p:sldId id="318" r:id="rId14"/>
    <p:sldId id="320" r:id="rId15"/>
    <p:sldId id="321" r:id="rId16"/>
    <p:sldId id="319" r:id="rId17"/>
    <p:sldId id="30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3" autoAdjust="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D4B3A2-E2C3-F54E-8B4E-32E31D40E496}" type="datetime1">
              <a:rPr lang="en-US"/>
              <a:pPr>
                <a:defRPr/>
              </a:pPr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0363B3-1E7F-7147-89EE-06C65BC3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3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4303D2-390E-0149-8488-DCC9E7B441D3}" type="datetime1">
              <a:rPr lang="en-US"/>
              <a:pPr>
                <a:defRPr/>
              </a:pPr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1D5D0AD-6023-7044-9595-58F75ECFF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05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AB9F71-BAB3-6E45-AB59-DA2CEF6F51B1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3632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K-means clustering assigns each vehicle to one of the K clusters such that its location is closer in Euclidean distance to that cluster's representative than any others' representatives.</a:t>
            </a:r>
            <a:endParaRPr lang="en-US" sz="1200" u="none" kern="12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Then the representative of each cluster is updated to the mean of the locations of the vehicles in the cluster. And each vehicle is re-assigned to the K clusters with the new representatives. </a:t>
            </a:r>
          </a:p>
          <a:p>
            <a:pPr eaLnBrk="1" hangingPunct="1"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This process repeats until some objectives is met, e.g. no changes of any vehicles' clusters between two successive processes.    </a:t>
            </a:r>
          </a:p>
          <a:p>
            <a:pPr eaLnBrk="1" hangingPunct="1">
              <a:defRPr/>
            </a:pPr>
            <a:endParaRPr lang="en-US" sz="1200" u="sng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82CD38-3B6A-2A41-9A0E-6D6A4135E6AC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5147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Assume one time stamp for the radius.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82CD38-3B6A-2A41-9A0E-6D6A4135E6AC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5881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4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8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4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1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85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58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8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98675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38437"/>
            <a:ext cx="4040188" cy="38147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98675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38437"/>
            <a:ext cx="4041775" cy="3814763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4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5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95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4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aper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0"/>
            <a:ext cx="887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 bwMode="auto">
          <a:xfrm>
            <a:off x="457200" y="2667000"/>
            <a:ext cx="8229600" cy="91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Clustering Uncertain Taxi data</a:t>
            </a:r>
            <a:endParaRPr lang="en-US" sz="3600" dirty="0"/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762000" y="3581400"/>
            <a:ext cx="274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/>
              <a:t>By: </a:t>
            </a:r>
            <a:r>
              <a:rPr lang="en-US" sz="2000" dirty="0" err="1" smtClean="0"/>
              <a:t>Jianfeng</a:t>
            </a:r>
            <a:r>
              <a:rPr lang="en-US" sz="2000" dirty="0" smtClean="0"/>
              <a:t> Zhu Salwa </a:t>
            </a:r>
            <a:r>
              <a:rPr lang="en-US" sz="2000" dirty="0" err="1" smtClean="0"/>
              <a:t>Aljehani</a:t>
            </a:r>
            <a:endParaRPr lang="en-US" sz="2000" dirty="0"/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14400" y="4343400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 smtClean="0"/>
              <a:t>Kent </a:t>
            </a:r>
            <a:r>
              <a:rPr lang="en-US" sz="1800" dirty="0"/>
              <a:t>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715000"/>
          </a:xfrm>
        </p:spPr>
        <p:txBody>
          <a:bodyPr/>
          <a:lstStyle/>
          <a:p>
            <a:r>
              <a:rPr lang="en-US" sz="1800" dirty="0" smtClean="0"/>
              <a:t>UK-Mean:</a:t>
            </a:r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7" name="Picture 6" descr="Screen Shot 2017-12-03 at 4.28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988300" cy="539749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828800" y="3962400"/>
            <a:ext cx="5562600" cy="457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2-03 at 4.28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r="4037"/>
          <a:stretch>
            <a:fillRect/>
          </a:stretch>
        </p:blipFill>
        <p:spPr>
          <a:xfrm>
            <a:off x="457200" y="1219200"/>
            <a:ext cx="8229600" cy="5287963"/>
          </a:xfrm>
        </p:spPr>
      </p:pic>
    </p:spTree>
    <p:extLst>
      <p:ext uri="{BB962C8B-B14F-4D97-AF65-F5344CB8AC3E}">
        <p14:creationId xmlns:p14="http://schemas.microsoft.com/office/powerpoint/2010/main" val="36292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23" r="-11623"/>
          <a:stretch>
            <a:fillRect/>
          </a:stretch>
        </p:blipFill>
        <p:spPr bwMode="auto">
          <a:xfrm>
            <a:off x="533400" y="1828800"/>
            <a:ext cx="7086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14400" y="1066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Clustering with K-mean: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" r="501"/>
          <a:stretch/>
        </p:blipFill>
        <p:spPr bwMode="auto">
          <a:xfrm>
            <a:off x="457200" y="1752600"/>
            <a:ext cx="585611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4400" y="1066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Clustering with UK</a:t>
            </a:r>
            <a:r>
              <a:rPr lang="en-US" dirty="0" smtClean="0"/>
              <a:t>-mean: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Pruning Method: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000" dirty="0" smtClean="0"/>
              <a:t>Considering the moving of the </a:t>
            </a:r>
            <a:r>
              <a:rPr lang="en-US" sz="2000" dirty="0" smtClean="0"/>
              <a:t>object </a:t>
            </a:r>
            <a:r>
              <a:rPr lang="en-US" sz="2800" dirty="0" smtClean="0"/>
              <a:t>:</a:t>
            </a:r>
            <a:endParaRPr lang="en-US" altLang="zh-CN" sz="2600" dirty="0" smtClean="0">
              <a:latin typeface="Times New Roman" pitchFamily="18" charset="0"/>
              <a:ea typeface="宋体" pitchFamily="2" charset="-122"/>
            </a:endParaRPr>
          </a:p>
          <a:p>
            <a:pPr algn="just" eaLnBrk="1" hangingPunct="1"/>
            <a:r>
              <a:rPr lang="en-US" altLang="zh-CN" sz="2600" dirty="0" smtClean="0">
                <a:latin typeface="Times New Roman" pitchFamily="18" charset="0"/>
                <a:ea typeface="宋体" pitchFamily="2" charset="-122"/>
              </a:rPr>
              <a:t>Basic </a:t>
            </a:r>
            <a:r>
              <a:rPr lang="en-US" altLang="zh-CN" sz="2600" dirty="0">
                <a:latin typeface="Times New Roman" pitchFamily="18" charset="0"/>
                <a:ea typeface="宋体" pitchFamily="2" charset="-122"/>
              </a:rPr>
              <a:t>idea</a:t>
            </a:r>
          </a:p>
          <a:p>
            <a:pPr lvl="1" algn="just" eaLnBrk="1" hangingPunct="1"/>
            <a:r>
              <a:rPr lang="en-US" altLang="zh-CN" sz="2200" dirty="0">
                <a:latin typeface="Times New Roman" pitchFamily="18" charset="0"/>
                <a:ea typeface="宋体" pitchFamily="2" charset="-122"/>
              </a:rPr>
              <a:t>Compute the lower/upper bounds of the 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Taxi speed, </a:t>
            </a:r>
            <a:r>
              <a:rPr lang="en-US" altLang="zh-CN" sz="2200" i="1" dirty="0" err="1" smtClean="0">
                <a:latin typeface="Times New Roman" pitchFamily="18" charset="0"/>
                <a:ea typeface="宋体" pitchFamily="2" charset="-122"/>
              </a:rPr>
              <a:t>spd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(</a:t>
            </a:r>
            <a:r>
              <a:rPr lang="en-US" altLang="zh-CN" sz="2200" i="1" dirty="0" smtClean="0">
                <a:latin typeface="Times New Roman" pitchFamily="18" charset="0"/>
                <a:ea typeface="宋体" pitchFamily="2" charset="-122"/>
              </a:rPr>
              <a:t>s1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2200" i="1" dirty="0" smtClean="0">
                <a:latin typeface="Times New Roman" pitchFamily="18" charset="0"/>
                <a:ea typeface="宋体" pitchFamily="2" charset="-122"/>
              </a:rPr>
              <a:t>s2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)</a:t>
            </a:r>
            <a:r>
              <a:rPr lang="en-US" altLang="zh-CN" sz="2200" dirty="0">
                <a:latin typeface="Times New Roman" pitchFamily="18" charset="0"/>
                <a:ea typeface="宋体" pitchFamily="2" charset="-122"/>
              </a:rPr>
              <a:t>, from o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bject point </a:t>
            </a:r>
            <a:r>
              <a:rPr lang="en-US" altLang="zh-CN" sz="2200" i="1" dirty="0" smtClean="0">
                <a:latin typeface="Times New Roman" pitchFamily="18" charset="0"/>
                <a:ea typeface="宋体" pitchFamily="2" charset="-122"/>
              </a:rPr>
              <a:t>T 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in the uncertain region.</a:t>
            </a:r>
            <a:endParaRPr lang="en-US" altLang="zh-CN" sz="2200" dirty="0">
              <a:latin typeface="Times New Roman" pitchFamily="18" charset="0"/>
              <a:ea typeface="宋体" pitchFamily="2" charset="-122"/>
            </a:endParaRPr>
          </a:p>
          <a:p>
            <a:pPr lvl="1" algn="just" eaLnBrk="1" hangingPunct="1"/>
            <a:r>
              <a:rPr lang="en-US" altLang="zh-CN" sz="2200" dirty="0">
                <a:latin typeface="Times New Roman" pitchFamily="18" charset="0"/>
                <a:ea typeface="宋体" pitchFamily="2" charset="-122"/>
              </a:rPr>
              <a:t>Use lower/upper 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bounds of speed </a:t>
            </a:r>
            <a:r>
              <a:rPr lang="en-US" altLang="zh-CN" sz="2200" dirty="0">
                <a:latin typeface="Times New Roman" pitchFamily="18" charset="0"/>
                <a:ea typeface="宋体" pitchFamily="2" charset="-122"/>
              </a:rPr>
              <a:t>to filter out false </a:t>
            </a:r>
            <a:r>
              <a:rPr lang="en-US" altLang="zh-CN" sz="2200" dirty="0" smtClean="0">
                <a:latin typeface="Times New Roman" pitchFamily="18" charset="0"/>
                <a:ea typeface="宋体" pitchFamily="2" charset="-122"/>
              </a:rPr>
              <a:t>sample points.</a:t>
            </a:r>
            <a:endParaRPr lang="en-US" altLang="zh-CN" sz="2200" dirty="0">
              <a:latin typeface="Times New Roman" pitchFamily="18" charset="0"/>
              <a:ea typeface="宋体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 this </a:t>
            </a:r>
            <a:r>
              <a:rPr lang="en-US" sz="2000" dirty="0" smtClean="0"/>
              <a:t>project we </a:t>
            </a:r>
            <a:r>
              <a:rPr lang="en-US" sz="2000" dirty="0"/>
              <a:t>studied the problem of clustering </a:t>
            </a:r>
            <a:r>
              <a:rPr lang="en-US" sz="2000" dirty="0" smtClean="0"/>
              <a:t>moving objects with </a:t>
            </a:r>
            <a:r>
              <a:rPr lang="en-US" sz="2000" dirty="0"/>
              <a:t>the uncertainty regions defined 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 smtClean="0"/>
              <a:t>applying </a:t>
            </a:r>
            <a:r>
              <a:rPr lang="en-US" sz="2000" dirty="0"/>
              <a:t>the UK-means algorithm to cluster </a:t>
            </a:r>
            <a:r>
              <a:rPr lang="en-US" sz="2000" dirty="0" smtClean="0"/>
              <a:t>uncertain objects using expected distances. </a:t>
            </a:r>
            <a:endParaRPr lang="en-US" sz="2000" dirty="0"/>
          </a:p>
          <a:p>
            <a:r>
              <a:rPr lang="en-US" sz="2000" dirty="0" smtClean="0"/>
              <a:t>To reduce the cost of expected </a:t>
            </a:r>
            <a:r>
              <a:rPr lang="en-US" sz="2000" dirty="0"/>
              <a:t>distance </a:t>
            </a:r>
            <a:r>
              <a:rPr lang="en-US" sz="2000" dirty="0" smtClean="0"/>
              <a:t>computations, effective pruning </a:t>
            </a:r>
            <a:r>
              <a:rPr lang="en-US" sz="2000" dirty="0"/>
              <a:t>techniques are </a:t>
            </a:r>
            <a:r>
              <a:rPr lang="en-US" sz="2000" dirty="0" smtClean="0"/>
              <a:t>necessary.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This work can applied to other clustering methods such as nearest neighbor </a:t>
            </a:r>
          </a:p>
          <a:p>
            <a:r>
              <a:rPr lang="en-US" sz="2000" dirty="0" smtClean="0"/>
              <a:t>Also we can apply for another pdf to computer the probability of the uncertain points, such as Gaussian distribution.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5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Reference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err="1"/>
              <a:t>Ngai</a:t>
            </a:r>
            <a:r>
              <a:rPr lang="en-US" sz="1400" dirty="0"/>
              <a:t>, Wang Kay, et al. "Efficient clustering of uncertain data." Data Mining, 2006. ICDM'06. Sixth International Conference on. IEEE, 2006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Yang, Z., &amp; Tang, H. (2010). A Model of Clustering Uncertain Data, 969–972. </a:t>
            </a:r>
            <a:endParaRPr lang="en-US" sz="1400" dirty="0" smtClean="0"/>
          </a:p>
          <a:p>
            <a:r>
              <a:rPr lang="en-US" sz="1400" dirty="0" err="1"/>
              <a:t>Patil</a:t>
            </a:r>
            <a:r>
              <a:rPr lang="en-US" sz="1400" dirty="0"/>
              <a:t>, A. B. (2014). A Review of Clustering Algorithms for Clustering Uncertain Data, (November), 3643–3646. </a:t>
            </a:r>
            <a:endParaRPr lang="en-US" sz="1400" dirty="0" smtClean="0"/>
          </a:p>
          <a:p>
            <a:r>
              <a:rPr lang="en-US" sz="1400" dirty="0"/>
              <a:t>https://</a:t>
            </a:r>
            <a:r>
              <a:rPr lang="en-US" sz="1400" dirty="0" smtClean="0"/>
              <a:t>mubaris.com/2017-10-01/kmeans-clustering-in-python</a:t>
            </a:r>
          </a:p>
          <a:p>
            <a:r>
              <a:rPr lang="en-US" sz="1400" dirty="0"/>
              <a:t>Dataset</a:t>
            </a:r>
            <a:r>
              <a:rPr lang="en-US" sz="1400" dirty="0" smtClean="0"/>
              <a:t>: https</a:t>
            </a:r>
            <a:r>
              <a:rPr lang="en-US" sz="1400" dirty="0"/>
              <a:t>://www.microsoft.com/en-us/research/publication/t-drive-trajectory-data-sample/</a:t>
            </a:r>
            <a:endParaRPr lang="en-US" sz="1400" dirty="0" smtClean="0"/>
          </a:p>
          <a:p>
            <a:endParaRPr lang="en-US" sz="1400" u="sng" dirty="0">
              <a:solidFill>
                <a:srgbClr val="FF0000"/>
              </a:solidFill>
            </a:endParaRP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92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 bwMode="auto">
          <a:xfrm>
            <a:off x="533400" y="2667000"/>
            <a:ext cx="8229600" cy="1676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Thank You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76400"/>
            <a:ext cx="8229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Introduction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Problem definition and solution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Experiment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Conclusion</a:t>
            </a:r>
          </a:p>
          <a:p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" y="1600200"/>
            <a:ext cx="822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E49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762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Introduction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05000"/>
            <a:ext cx="8229600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latin typeface="Arial" charset="0"/>
              </a:rPr>
              <a:t>Considering </a:t>
            </a:r>
            <a:r>
              <a:rPr lang="en-US" sz="2000" dirty="0">
                <a:latin typeface="Arial" charset="0"/>
              </a:rPr>
              <a:t>a database of location data reported from moving </a:t>
            </a:r>
            <a:r>
              <a:rPr lang="en-US" sz="2000" dirty="0" smtClean="0">
                <a:latin typeface="Arial" charset="0"/>
              </a:rPr>
              <a:t>Taxi in </a:t>
            </a:r>
            <a:r>
              <a:rPr lang="en-US" sz="2000" dirty="0">
                <a:latin typeface="Arial" charset="0"/>
              </a:rPr>
              <a:t>a </a:t>
            </a:r>
            <a:r>
              <a:rPr lang="en-US" sz="2000" dirty="0" smtClean="0">
                <a:latin typeface="Arial" charset="0"/>
              </a:rPr>
              <a:t>GPS system.</a:t>
            </a:r>
          </a:p>
          <a:p>
            <a:r>
              <a:rPr lang="en-US" sz="2000" dirty="0">
                <a:latin typeface="Arial" charset="0"/>
              </a:rPr>
              <a:t>Data </a:t>
            </a:r>
            <a:r>
              <a:rPr lang="en-US" sz="2000" dirty="0" smtClean="0">
                <a:latin typeface="Arial" charset="0"/>
              </a:rPr>
              <a:t>Clustering: used </a:t>
            </a:r>
            <a:r>
              <a:rPr lang="en-US" sz="2000" dirty="0">
                <a:latin typeface="Arial" charset="0"/>
              </a:rPr>
              <a:t>to discover any cluster patterns in a </a:t>
            </a:r>
            <a:r>
              <a:rPr lang="en-US" sz="2000" dirty="0" smtClean="0">
                <a:latin typeface="Arial" charset="0"/>
              </a:rPr>
              <a:t>dataset</a:t>
            </a:r>
          </a:p>
          <a:p>
            <a:r>
              <a:rPr lang="en-US" sz="2000" dirty="0" smtClean="0">
                <a:latin typeface="Arial" charset="0"/>
              </a:rPr>
              <a:t>dataset </a:t>
            </a:r>
            <a:r>
              <a:rPr lang="en-US" sz="2000" dirty="0">
                <a:latin typeface="Arial" charset="0"/>
              </a:rPr>
              <a:t>may </a:t>
            </a:r>
            <a:r>
              <a:rPr lang="en-US" sz="2000" dirty="0" smtClean="0">
                <a:latin typeface="Arial" charset="0"/>
              </a:rPr>
              <a:t>partitioned </a:t>
            </a:r>
            <a:r>
              <a:rPr lang="en-US" sz="2000" dirty="0">
                <a:latin typeface="Arial" charset="0"/>
              </a:rPr>
              <a:t>into several </a:t>
            </a:r>
            <a:r>
              <a:rPr lang="en-US" sz="2000" dirty="0" smtClean="0">
                <a:latin typeface="Arial" charset="0"/>
              </a:rPr>
              <a:t>groups:</a:t>
            </a:r>
          </a:p>
          <a:p>
            <a:pPr lvl="1"/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such that the data within the same cluster are closer to each other or more similar (based on some distance functions) than the data from any other clusters</a:t>
            </a:r>
            <a:r>
              <a:rPr lang="en-US" sz="1600" dirty="0">
                <a:latin typeface="Arial" charset="0"/>
              </a:rPr>
              <a:t>.      </a:t>
            </a:r>
            <a:endParaRPr lang="en-US" sz="1600" dirty="0" smtClean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Uncertainty on location:</a:t>
            </a:r>
          </a:p>
          <a:p>
            <a:pPr marL="685800" lvl="1"/>
            <a:r>
              <a:rPr lang="en-US" sz="1800" dirty="0" smtClean="0">
                <a:latin typeface="Arial" charset="0"/>
              </a:rPr>
              <a:t>In case of moving objects such as taxies, The actual </a:t>
            </a:r>
            <a:r>
              <a:rPr lang="en-US" sz="1800" dirty="0">
                <a:latin typeface="Arial" charset="0"/>
              </a:rPr>
              <a:t>locations may have changed when their reported locations data is received</a:t>
            </a:r>
            <a:r>
              <a:rPr lang="en-US" sz="1600" dirty="0" smtClean="0">
                <a:latin typeface="Arial" charset="0"/>
              </a:rPr>
              <a:t>.</a:t>
            </a:r>
          </a:p>
          <a:p>
            <a:r>
              <a:rPr lang="en-US" sz="2000" dirty="0" smtClean="0">
                <a:latin typeface="Arial" charset="0"/>
              </a:rPr>
              <a:t>Extending traditional clustering methods to handle the uncertain data.</a:t>
            </a:r>
          </a:p>
          <a:p>
            <a:endParaRPr lang="en-PH" sz="2000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57200" y="1752600"/>
            <a:ext cx="822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E49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Problem definition and Solution 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28800"/>
            <a:ext cx="8229600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lustering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on taxi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data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which is on weekend of summer holiday (Sunday,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Feb 3rd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, 2008), in Beijing City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China. 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To Find What is the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hotspots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for visitors. </a:t>
            </a:r>
          </a:p>
          <a:p>
            <a:r>
              <a:rPr lang="en-US" sz="2000" dirty="0">
                <a:latin typeface="Arial" charset="0"/>
              </a:rPr>
              <a:t>M</a:t>
            </a:r>
            <a:r>
              <a:rPr lang="en-US" sz="2000" dirty="0" smtClean="0">
                <a:latin typeface="Arial" charset="0"/>
              </a:rPr>
              <a:t>any </a:t>
            </a:r>
            <a:r>
              <a:rPr lang="en-US" sz="2000" dirty="0">
                <a:latin typeface="Arial" charset="0"/>
              </a:rPr>
              <a:t>methods for clustering data, </a:t>
            </a:r>
            <a:r>
              <a:rPr lang="en-US" sz="2000" dirty="0" smtClean="0">
                <a:latin typeface="Arial" charset="0"/>
              </a:rPr>
              <a:t>such as K</a:t>
            </a:r>
            <a:r>
              <a:rPr lang="en-US" sz="2000" dirty="0">
                <a:latin typeface="Arial" charset="0"/>
              </a:rPr>
              <a:t>-means </a:t>
            </a:r>
            <a:r>
              <a:rPr lang="en-US" sz="2000" dirty="0" smtClean="0">
                <a:latin typeface="Arial" charset="0"/>
              </a:rPr>
              <a:t>clustering.</a:t>
            </a:r>
          </a:p>
          <a:p>
            <a:r>
              <a:rPr lang="en-US" sz="2000" dirty="0">
                <a:latin typeface="Arial" charset="0"/>
              </a:rPr>
              <a:t>K-means clustering considers each cluster to have a </a:t>
            </a:r>
            <a:r>
              <a:rPr lang="en-US" sz="2000" dirty="0" smtClean="0">
                <a:latin typeface="Arial" charset="0"/>
              </a:rPr>
              <a:t>centroid (it </a:t>
            </a:r>
            <a:r>
              <a:rPr lang="en-US" sz="2000" dirty="0">
                <a:latin typeface="Arial" charset="0"/>
              </a:rPr>
              <a:t>is the mean of the data in the </a:t>
            </a:r>
            <a:r>
              <a:rPr lang="en-US" sz="2000" dirty="0" smtClean="0">
                <a:latin typeface="Arial" charset="0"/>
              </a:rPr>
              <a:t>cluster).</a:t>
            </a:r>
          </a:p>
          <a:p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" y="1752600"/>
            <a:ext cx="822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E49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590800" y="3962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creen Shot 2017-11-30 at 2.21.4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4514" r="1580"/>
          <a:stretch/>
        </p:blipFill>
        <p:spPr>
          <a:xfrm>
            <a:off x="1905000" y="3886200"/>
            <a:ext cx="5023556" cy="259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Problem definition and Solution 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28800"/>
            <a:ext cx="8229600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000" dirty="0">
                <a:latin typeface="Arial" charset="0"/>
              </a:rPr>
              <a:t>In </a:t>
            </a:r>
            <a:r>
              <a:rPr lang="en-US" sz="2000" dirty="0" smtClean="0">
                <a:latin typeface="Arial" charset="0"/>
              </a:rPr>
              <a:t>the case of uncertainty, </a:t>
            </a:r>
            <a:r>
              <a:rPr lang="en-US" sz="2000" dirty="0">
                <a:latin typeface="Arial" charset="0"/>
              </a:rPr>
              <a:t>the data in the database is not very accurate. 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charset="0"/>
              </a:rPr>
              <a:t>The Taxi data </a:t>
            </a:r>
            <a:r>
              <a:rPr lang="en-US" sz="2000" dirty="0">
                <a:latin typeface="Arial" charset="0"/>
              </a:rPr>
              <a:t>will have an "uncertainty" region around </a:t>
            </a:r>
            <a:r>
              <a:rPr lang="en-US" sz="2000" dirty="0" smtClean="0">
                <a:latin typeface="Arial" charset="0"/>
              </a:rPr>
              <a:t>the taxi where </a:t>
            </a:r>
            <a:r>
              <a:rPr lang="en-US" sz="2000" dirty="0">
                <a:latin typeface="Arial" charset="0"/>
              </a:rPr>
              <a:t>its </a:t>
            </a:r>
            <a:r>
              <a:rPr lang="en-US" sz="2000" dirty="0" smtClean="0">
                <a:latin typeface="Arial" charset="0"/>
              </a:rPr>
              <a:t>actual </a:t>
            </a:r>
            <a:r>
              <a:rPr lang="en-US" sz="2000" dirty="0">
                <a:latin typeface="Arial" charset="0"/>
              </a:rPr>
              <a:t>location lies </a:t>
            </a:r>
            <a:r>
              <a:rPr lang="en-US" sz="2000" dirty="0" smtClean="0">
                <a:latin typeface="Arial" charset="0"/>
              </a:rPr>
              <a:t>within this region.</a:t>
            </a:r>
            <a:endParaRPr lang="en-US" sz="20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000" dirty="0">
                <a:latin typeface="Arial" charset="0"/>
              </a:rPr>
              <a:t>The uncertainty region could be </a:t>
            </a:r>
            <a:r>
              <a:rPr lang="en-US" sz="2000" dirty="0" smtClean="0">
                <a:latin typeface="Arial" charset="0"/>
              </a:rPr>
              <a:t>a </a:t>
            </a:r>
            <a:r>
              <a:rPr lang="en-US" sz="2000" dirty="0">
                <a:latin typeface="Arial" charset="0"/>
              </a:rPr>
              <a:t>circle </a:t>
            </a:r>
            <a:r>
              <a:rPr lang="en-US" sz="2000" dirty="0" smtClean="0">
                <a:latin typeface="Arial" charset="0"/>
              </a:rPr>
              <a:t>region:</a:t>
            </a: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</a:rPr>
              <a:t>using </a:t>
            </a:r>
            <a:r>
              <a:rPr lang="en-US" sz="1800" dirty="0">
                <a:latin typeface="Arial" charset="0"/>
              </a:rPr>
              <a:t>the reported </a:t>
            </a:r>
            <a:r>
              <a:rPr lang="en-US" sz="1800" dirty="0" smtClean="0">
                <a:latin typeface="Arial" charset="0"/>
              </a:rPr>
              <a:t>location of the taxi </a:t>
            </a:r>
            <a:r>
              <a:rPr lang="en-US" sz="1800" dirty="0">
                <a:latin typeface="Arial" charset="0"/>
              </a:rPr>
              <a:t>as its center </a:t>
            </a:r>
            <a:endParaRPr lang="en-US" sz="1800" dirty="0" smtClean="0">
              <a:latin typeface="Arial" charset="0"/>
            </a:endParaRPr>
          </a:p>
          <a:p>
            <a:pPr lvl="1" eaLnBrk="1" hangingPunct="1">
              <a:defRPr/>
            </a:pPr>
            <a:r>
              <a:rPr lang="en-US" sz="1800" dirty="0" smtClean="0">
                <a:latin typeface="Arial" charset="0"/>
              </a:rPr>
              <a:t>and </a:t>
            </a:r>
            <a:r>
              <a:rPr lang="en-US" sz="1800" dirty="0">
                <a:latin typeface="Arial" charset="0"/>
              </a:rPr>
              <a:t>has a radius of the </a:t>
            </a:r>
            <a:r>
              <a:rPr lang="en-US" sz="1800" dirty="0" smtClean="0">
                <a:latin typeface="Arial" charset="0"/>
              </a:rPr>
              <a:t>taxi's </a:t>
            </a:r>
            <a:r>
              <a:rPr lang="en-US" sz="1800" dirty="0">
                <a:latin typeface="Arial" charset="0"/>
              </a:rPr>
              <a:t>maximum </a:t>
            </a:r>
            <a:r>
              <a:rPr lang="en-US" sz="1800" dirty="0" smtClean="0">
                <a:latin typeface="Arial" charset="0"/>
              </a:rPr>
              <a:t>speed. </a:t>
            </a:r>
            <a:endParaRPr lang="en-US" sz="18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57200" y="1752600"/>
            <a:ext cx="8229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2E49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590800" y="3962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02000" y="242711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1222" y="2413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7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xi uncertain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5" t="1041" r="36626" b="1041"/>
          <a:stretch/>
        </p:blipFill>
        <p:spPr>
          <a:xfrm>
            <a:off x="1752600" y="1143000"/>
            <a:ext cx="52775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Problem definition and Solution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latin typeface="Arial" charset="0"/>
              </a:rPr>
              <a:t>for the probability of the vehicle's actual location being in a particular point of the </a:t>
            </a:r>
            <a:r>
              <a:rPr lang="en-US" sz="2000" dirty="0" smtClean="0">
                <a:latin typeface="Arial" charset="0"/>
              </a:rPr>
              <a:t>region: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</a:rPr>
              <a:t>The </a:t>
            </a:r>
            <a:r>
              <a:rPr lang="en-US" sz="2000" dirty="0">
                <a:latin typeface="Arial" charset="0"/>
              </a:rPr>
              <a:t>uncertainty region could </a:t>
            </a:r>
            <a:r>
              <a:rPr lang="en-US" sz="2000" dirty="0" smtClean="0">
                <a:latin typeface="Arial" charset="0"/>
              </a:rPr>
              <a:t>be associated </a:t>
            </a:r>
            <a:r>
              <a:rPr lang="en-US" sz="2000" dirty="0">
                <a:latin typeface="Arial" charset="0"/>
              </a:rPr>
              <a:t>with an arbitrary probability density function (</a:t>
            </a:r>
            <a:r>
              <a:rPr lang="en-US" sz="2000" dirty="0" err="1">
                <a:latin typeface="Arial" charset="0"/>
              </a:rPr>
              <a:t>pdf</a:t>
            </a:r>
            <a:r>
              <a:rPr lang="en-US" sz="2000" dirty="0" smtClean="0">
                <a:latin typeface="Arial" charset="0"/>
              </a:rPr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</a:rPr>
              <a:t>Using uniform distribution </a:t>
            </a:r>
            <a:r>
              <a:rPr lang="en-US" sz="2000" dirty="0" smtClean="0"/>
              <a:t>Probability Function.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/>
              <a:t>Based on the total  number of the samples inside the region.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Arial" charset="0"/>
              </a:rPr>
              <a:t>If part </a:t>
            </a:r>
            <a:r>
              <a:rPr lang="en-US" sz="2000" dirty="0">
                <a:latin typeface="Arial" charset="0"/>
              </a:rPr>
              <a:t>of the region is sea or building , 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Arial" charset="0"/>
              </a:rPr>
              <a:t>that </a:t>
            </a:r>
            <a:r>
              <a:rPr lang="en-US" sz="1600" dirty="0">
                <a:latin typeface="Arial" charset="0"/>
              </a:rPr>
              <a:t>part may be associated with a total of 0.1 probability and </a:t>
            </a:r>
            <a:endParaRPr lang="en-US" sz="1600" dirty="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Arial" charset="0"/>
              </a:rPr>
              <a:t>A </a:t>
            </a:r>
            <a:r>
              <a:rPr lang="en-US" sz="1600" dirty="0">
                <a:latin typeface="Arial" charset="0"/>
              </a:rPr>
              <a:t>probability 0.9 is for the taxi to be in any points of the remaining part of the  region.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2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3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Problem definition and Solution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Arial" charset="0"/>
              </a:rPr>
              <a:t>UK</a:t>
            </a:r>
            <a:r>
              <a:rPr lang="en-US" sz="2000" dirty="0">
                <a:latin typeface="Arial" charset="0"/>
              </a:rPr>
              <a:t>-means </a:t>
            </a:r>
            <a:r>
              <a:rPr lang="en-US" sz="2000" dirty="0" smtClean="0">
                <a:latin typeface="Arial" charset="0"/>
              </a:rPr>
              <a:t>clustering is used with uncertain data .</a:t>
            </a:r>
          </a:p>
          <a:p>
            <a:r>
              <a:rPr lang="en-US" sz="2000" dirty="0" smtClean="0">
                <a:latin typeface="Arial" charset="0"/>
              </a:rPr>
              <a:t>UK</a:t>
            </a:r>
            <a:r>
              <a:rPr lang="en-US" sz="2000" dirty="0">
                <a:latin typeface="Arial" charset="0"/>
              </a:rPr>
              <a:t>-means </a:t>
            </a:r>
            <a:r>
              <a:rPr lang="en-US" sz="2000" dirty="0" smtClean="0">
                <a:latin typeface="Arial" charset="0"/>
              </a:rPr>
              <a:t> clustering is based on traditional K</a:t>
            </a:r>
            <a:r>
              <a:rPr lang="en-US" sz="2000" dirty="0">
                <a:latin typeface="Arial" charset="0"/>
              </a:rPr>
              <a:t>-means </a:t>
            </a:r>
            <a:r>
              <a:rPr lang="en-US" sz="2000" dirty="0" smtClean="0">
                <a:latin typeface="Arial" charset="0"/>
              </a:rPr>
              <a:t>clustering algorithm</a:t>
            </a:r>
          </a:p>
          <a:p>
            <a:r>
              <a:rPr lang="en-US" sz="2000" dirty="0" smtClean="0">
                <a:latin typeface="Arial" charset="0"/>
              </a:rPr>
              <a:t>its </a:t>
            </a:r>
            <a:r>
              <a:rPr lang="en-US" sz="2000" dirty="0">
                <a:latin typeface="Arial" charset="0"/>
              </a:rPr>
              <a:t>distance </a:t>
            </a:r>
            <a:r>
              <a:rPr lang="en-US" sz="2000" dirty="0" smtClean="0">
                <a:latin typeface="Arial" charset="0"/>
              </a:rPr>
              <a:t>function is  the </a:t>
            </a:r>
            <a:r>
              <a:rPr lang="en-US" sz="2000" dirty="0">
                <a:latin typeface="Arial" charset="0"/>
              </a:rPr>
              <a:t>"expected </a:t>
            </a:r>
            <a:r>
              <a:rPr lang="en-US" sz="2000" dirty="0" smtClean="0">
                <a:latin typeface="Arial" charset="0"/>
              </a:rPr>
              <a:t>distance”</a:t>
            </a:r>
          </a:p>
          <a:p>
            <a:pPr lvl="1"/>
            <a:r>
              <a:rPr lang="en-US" sz="1600" dirty="0" smtClean="0">
                <a:latin typeface="Arial" charset="0"/>
              </a:rPr>
              <a:t> </a:t>
            </a:r>
            <a:r>
              <a:rPr lang="en-US" sz="1800" dirty="0">
                <a:latin typeface="Arial" charset="0"/>
              </a:rPr>
              <a:t>from the </a:t>
            </a:r>
            <a:r>
              <a:rPr lang="en-US" sz="1800" dirty="0" smtClean="0">
                <a:latin typeface="Arial" charset="0"/>
              </a:rPr>
              <a:t>data's uncertainty region (the Taxi region ) </a:t>
            </a:r>
            <a:r>
              <a:rPr lang="en-US" sz="1800" dirty="0">
                <a:latin typeface="Arial" charset="0"/>
              </a:rPr>
              <a:t>to the </a:t>
            </a:r>
            <a:r>
              <a:rPr lang="en-US" sz="1800" dirty="0" smtClean="0">
                <a:latin typeface="Arial" charset="0"/>
              </a:rPr>
              <a:t>centroid of </a:t>
            </a:r>
            <a:r>
              <a:rPr lang="en-US" sz="1800" dirty="0">
                <a:latin typeface="Arial" charset="0"/>
              </a:rPr>
              <a:t>the </a:t>
            </a:r>
            <a:r>
              <a:rPr lang="en-US" sz="1800" dirty="0" smtClean="0">
                <a:latin typeface="Arial" charset="0"/>
              </a:rPr>
              <a:t>cluster that should assigned to</a:t>
            </a:r>
            <a:r>
              <a:rPr lang="en-US" sz="1600" dirty="0" smtClean="0">
                <a:latin typeface="Arial" charset="0"/>
              </a:rPr>
              <a:t>.</a:t>
            </a:r>
          </a:p>
          <a:p>
            <a:r>
              <a:rPr lang="en-US" sz="2000" dirty="0">
                <a:latin typeface="Arial" charset="0"/>
              </a:rPr>
              <a:t>For centroid c of the cluster, an uncertainty region R with a </a:t>
            </a:r>
            <a:r>
              <a:rPr lang="en-US" sz="2000" dirty="0" err="1">
                <a:latin typeface="Arial" charset="0"/>
              </a:rPr>
              <a:t>pdf</a:t>
            </a:r>
            <a:r>
              <a:rPr lang="en-US" sz="2000" dirty="0">
                <a:latin typeface="Arial" charset="0"/>
              </a:rPr>
              <a:t> f, and a Euclidean distance function D(</a:t>
            </a:r>
            <a:r>
              <a:rPr lang="en-US" sz="2000" dirty="0" err="1">
                <a:latin typeface="Arial" charset="0"/>
              </a:rPr>
              <a:t>p,c</a:t>
            </a:r>
            <a:r>
              <a:rPr lang="en-US" sz="2000" dirty="0">
                <a:latin typeface="Arial" charset="0"/>
              </a:rPr>
              <a:t>) 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>
                <a:latin typeface="Arial" charset="0"/>
              </a:rPr>
              <a:t>the expected </a:t>
            </a:r>
            <a:r>
              <a:rPr lang="en-US" sz="2000" dirty="0" smtClean="0">
                <a:latin typeface="Arial" charset="0"/>
              </a:rPr>
              <a:t>distance is:</a:t>
            </a:r>
            <a:endParaRPr lang="en-US" sz="2000" dirty="0"/>
          </a:p>
          <a:p>
            <a:endParaRPr lang="en-US" sz="2000" dirty="0">
              <a:latin typeface="Arial" charset="0"/>
            </a:endParaRPr>
          </a:p>
          <a:p>
            <a:endParaRPr lang="en-US" sz="2000" dirty="0" smtClean="0">
              <a:latin typeface="Arial" charset="0"/>
            </a:endParaRPr>
          </a:p>
          <a:p>
            <a:endParaRPr lang="en-US" sz="2000" dirty="0" smtClean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  <p:pic>
        <p:nvPicPr>
          <p:cNvPr id="4" name="Picture 3" descr="Screen Shot 2017-11-30 at 3.23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81600"/>
            <a:ext cx="4572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dataset </a:t>
            </a:r>
            <a:r>
              <a:rPr lang="en-US" sz="1800" dirty="0"/>
              <a:t>contains the GPS trajectories of 10,357 taxis </a:t>
            </a:r>
            <a:r>
              <a:rPr lang="en-US" sz="1800" dirty="0" smtClean="0"/>
              <a:t>during 3 days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dirty="0"/>
              <a:t>in Beijing. The total number of points in this dataset is about 15 million, and the total distance of the trajectories reaches to 9 million kilometers.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Experiment : </a:t>
            </a:r>
            <a:endParaRPr lang="en-US" dirty="0"/>
          </a:p>
        </p:txBody>
      </p:sp>
      <p:pic>
        <p:nvPicPr>
          <p:cNvPr id="5" name="Content Placeholder 3" descr="Taxi in Beinjing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1" t="28751" r="2333" b="28751"/>
          <a:stretch/>
        </p:blipFill>
        <p:spPr>
          <a:xfrm>
            <a:off x="2286000" y="3124200"/>
            <a:ext cx="3900311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5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815</Words>
  <Application>Microsoft Office PowerPoint</Application>
  <PresentationFormat>全屏显示(4:3)</PresentationFormat>
  <Paragraphs>77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ＭＳ Ｐゴシック</vt:lpstr>
      <vt:lpstr>宋体</vt:lpstr>
      <vt:lpstr>Arial</vt:lpstr>
      <vt:lpstr>Calibri</vt:lpstr>
      <vt:lpstr>Times New Roman</vt:lpstr>
      <vt:lpstr>Blank Presentation</vt:lpstr>
      <vt:lpstr>Clustering Uncertain Taxi data</vt:lpstr>
      <vt:lpstr>Outline</vt:lpstr>
      <vt:lpstr>Introduction</vt:lpstr>
      <vt:lpstr>Problem definition and Solution </vt:lpstr>
      <vt:lpstr>Problem definition and Solution </vt:lpstr>
      <vt:lpstr>PowerPoint 演示文稿</vt:lpstr>
      <vt:lpstr>Problem definition and Solution </vt:lpstr>
      <vt:lpstr>Problem definition and Solution </vt:lpstr>
      <vt:lpstr>Experiment : </vt:lpstr>
      <vt:lpstr>PowerPoint 演示文稿</vt:lpstr>
      <vt:lpstr>PowerPoint 演示文稿</vt:lpstr>
      <vt:lpstr>PowerPoint 演示文稿</vt:lpstr>
      <vt:lpstr>PowerPoint 演示文稿</vt:lpstr>
      <vt:lpstr>Pruning Method:</vt:lpstr>
      <vt:lpstr>Conclusion and Future Work:</vt:lpstr>
      <vt:lpstr>Reference:</vt:lpstr>
      <vt:lpstr>Thank You </vt:lpstr>
    </vt:vector>
  </TitlesOfParts>
  <Company>Nate Stine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Stine</dc:creator>
  <cp:lastModifiedBy>微软用户</cp:lastModifiedBy>
  <cp:revision>197</cp:revision>
  <dcterms:created xsi:type="dcterms:W3CDTF">2007-11-02T18:50:12Z</dcterms:created>
  <dcterms:modified xsi:type="dcterms:W3CDTF">2017-12-05T15:44:12Z</dcterms:modified>
</cp:coreProperties>
</file>