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en.wikipedia.org/wiki/B+_tree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1" name="Shape 28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Guttman. R-trees: a dynamic index structure for spatial searching. In </a:t>
            </a:r>
            <a:r>
              <a:rPr b="0" i="1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SIGMOD</a:t>
            </a: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1984.</a:t>
            </a: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http://cglab.ca/~cdillaba/comp5409_project/R_Trees.html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-US" sz="12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"/>
              </a:rPr>
              <a:t>https://en.wikipedia.org/wiki/B%2B_tree</a:t>
            </a: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ts val="1400"/>
              <a:buNone/>
              <a:defRPr sz="1800"/>
            </a:lvl2pPr>
            <a:lvl3pPr indent="0" lvl="2">
              <a:spcBef>
                <a:spcPts val="0"/>
              </a:spcBef>
              <a:buSzPts val="1400"/>
              <a:buNone/>
              <a:defRPr sz="1800"/>
            </a:lvl3pPr>
            <a:lvl4pPr indent="0" lvl="3">
              <a:spcBef>
                <a:spcPts val="0"/>
              </a:spcBef>
              <a:buSzPts val="1400"/>
              <a:buNone/>
              <a:defRPr sz="1800"/>
            </a:lvl4pPr>
            <a:lvl5pPr indent="0" lvl="4">
              <a:spcBef>
                <a:spcPts val="0"/>
              </a:spcBef>
              <a:buSzPts val="1400"/>
              <a:buNone/>
              <a:defRPr sz="1800"/>
            </a:lvl5pPr>
            <a:lvl6pPr indent="0" lvl="5">
              <a:spcBef>
                <a:spcPts val="0"/>
              </a:spcBef>
              <a:buSzPts val="1400"/>
              <a:buNone/>
              <a:defRPr sz="1800"/>
            </a:lvl6pPr>
            <a:lvl7pPr indent="0" lvl="6">
              <a:spcBef>
                <a:spcPts val="0"/>
              </a:spcBef>
              <a:buSzPts val="1400"/>
              <a:buNone/>
              <a:defRPr sz="1800"/>
            </a:lvl7pPr>
            <a:lvl8pPr indent="0" lvl="7">
              <a:spcBef>
                <a:spcPts val="0"/>
              </a:spcBef>
              <a:buSzPts val="1400"/>
              <a:buNone/>
              <a:defRPr sz="1800"/>
            </a:lvl8pPr>
            <a:lvl9pPr indent="0" lvl="8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ts val="1400"/>
              <a:buNone/>
              <a:defRPr sz="1800"/>
            </a:lvl2pPr>
            <a:lvl3pPr indent="0" lvl="2">
              <a:spcBef>
                <a:spcPts val="0"/>
              </a:spcBef>
              <a:buSzPts val="1400"/>
              <a:buNone/>
              <a:defRPr sz="1800"/>
            </a:lvl3pPr>
            <a:lvl4pPr indent="0" lvl="3">
              <a:spcBef>
                <a:spcPts val="0"/>
              </a:spcBef>
              <a:buSzPts val="1400"/>
              <a:buNone/>
              <a:defRPr sz="1800"/>
            </a:lvl4pPr>
            <a:lvl5pPr indent="0" lvl="4">
              <a:spcBef>
                <a:spcPts val="0"/>
              </a:spcBef>
              <a:buSzPts val="1400"/>
              <a:buNone/>
              <a:defRPr sz="1800"/>
            </a:lvl5pPr>
            <a:lvl6pPr indent="0" lvl="5">
              <a:spcBef>
                <a:spcPts val="0"/>
              </a:spcBef>
              <a:buSzPts val="1400"/>
              <a:buNone/>
              <a:defRPr sz="1800"/>
            </a:lvl6pPr>
            <a:lvl7pPr indent="0" lvl="6">
              <a:spcBef>
                <a:spcPts val="0"/>
              </a:spcBef>
              <a:buSzPts val="1400"/>
              <a:buNone/>
              <a:defRPr sz="1800"/>
            </a:lvl7pPr>
            <a:lvl8pPr indent="0" lvl="7">
              <a:spcBef>
                <a:spcPts val="0"/>
              </a:spcBef>
              <a:buSzPts val="1400"/>
              <a:buNone/>
              <a:defRPr sz="1800"/>
            </a:lvl8pPr>
            <a:lvl9pPr indent="0" lvl="8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ts val="1400"/>
              <a:buNone/>
              <a:defRPr sz="1800"/>
            </a:lvl2pPr>
            <a:lvl3pPr indent="0" lvl="2">
              <a:spcBef>
                <a:spcPts val="0"/>
              </a:spcBef>
              <a:buSzPts val="1400"/>
              <a:buNone/>
              <a:defRPr sz="1800"/>
            </a:lvl3pPr>
            <a:lvl4pPr indent="0" lvl="3">
              <a:spcBef>
                <a:spcPts val="0"/>
              </a:spcBef>
              <a:buSzPts val="1400"/>
              <a:buNone/>
              <a:defRPr sz="1800"/>
            </a:lvl4pPr>
            <a:lvl5pPr indent="0" lvl="4">
              <a:spcBef>
                <a:spcPts val="0"/>
              </a:spcBef>
              <a:buSzPts val="1400"/>
              <a:buNone/>
              <a:defRPr sz="1800"/>
            </a:lvl5pPr>
            <a:lvl6pPr indent="0" lvl="5">
              <a:spcBef>
                <a:spcPts val="0"/>
              </a:spcBef>
              <a:buSzPts val="1400"/>
              <a:buNone/>
              <a:defRPr sz="1800"/>
            </a:lvl6pPr>
            <a:lvl7pPr indent="0" lvl="6">
              <a:spcBef>
                <a:spcPts val="0"/>
              </a:spcBef>
              <a:buSzPts val="1400"/>
              <a:buNone/>
              <a:defRPr sz="1800"/>
            </a:lvl7pPr>
            <a:lvl8pPr indent="0" lvl="7">
              <a:spcBef>
                <a:spcPts val="0"/>
              </a:spcBef>
              <a:buSzPts val="1400"/>
              <a:buNone/>
              <a:defRPr sz="1800"/>
            </a:lvl8pPr>
            <a:lvl9pPr indent="0" lvl="8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ts val="1400"/>
              <a:buNone/>
              <a:defRPr sz="1800"/>
            </a:lvl2pPr>
            <a:lvl3pPr indent="0" lvl="2">
              <a:spcBef>
                <a:spcPts val="0"/>
              </a:spcBef>
              <a:buSzPts val="1400"/>
              <a:buNone/>
              <a:defRPr sz="1800"/>
            </a:lvl3pPr>
            <a:lvl4pPr indent="0" lvl="3">
              <a:spcBef>
                <a:spcPts val="0"/>
              </a:spcBef>
              <a:buSzPts val="1400"/>
              <a:buNone/>
              <a:defRPr sz="1800"/>
            </a:lvl4pPr>
            <a:lvl5pPr indent="0" lvl="4">
              <a:spcBef>
                <a:spcPts val="0"/>
              </a:spcBef>
              <a:buSzPts val="1400"/>
              <a:buNone/>
              <a:defRPr sz="1800"/>
            </a:lvl5pPr>
            <a:lvl6pPr indent="0" lvl="5">
              <a:spcBef>
                <a:spcPts val="0"/>
              </a:spcBef>
              <a:buSzPts val="1400"/>
              <a:buNone/>
              <a:defRPr sz="1800"/>
            </a:lvl6pPr>
            <a:lvl7pPr indent="0" lvl="6">
              <a:spcBef>
                <a:spcPts val="0"/>
              </a:spcBef>
              <a:buSzPts val="1400"/>
              <a:buNone/>
              <a:defRPr sz="1800"/>
            </a:lvl7pPr>
            <a:lvl8pPr indent="0" lvl="7">
              <a:spcBef>
                <a:spcPts val="0"/>
              </a:spcBef>
              <a:buSzPts val="1400"/>
              <a:buNone/>
              <a:defRPr sz="1800"/>
            </a:lvl8pPr>
            <a:lvl9pPr indent="0" lvl="8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ts val="1400"/>
              <a:buNone/>
              <a:defRPr sz="1800"/>
            </a:lvl2pPr>
            <a:lvl3pPr indent="0" lvl="2">
              <a:spcBef>
                <a:spcPts val="0"/>
              </a:spcBef>
              <a:buSzPts val="1400"/>
              <a:buNone/>
              <a:defRPr sz="1800"/>
            </a:lvl3pPr>
            <a:lvl4pPr indent="0" lvl="3">
              <a:spcBef>
                <a:spcPts val="0"/>
              </a:spcBef>
              <a:buSzPts val="1400"/>
              <a:buNone/>
              <a:defRPr sz="1800"/>
            </a:lvl4pPr>
            <a:lvl5pPr indent="0" lvl="4">
              <a:spcBef>
                <a:spcPts val="0"/>
              </a:spcBef>
              <a:buSzPts val="1400"/>
              <a:buNone/>
              <a:defRPr sz="1800"/>
            </a:lvl5pPr>
            <a:lvl6pPr indent="0" lvl="5">
              <a:spcBef>
                <a:spcPts val="0"/>
              </a:spcBef>
              <a:buSzPts val="1400"/>
              <a:buNone/>
              <a:defRPr sz="1800"/>
            </a:lvl6pPr>
            <a:lvl7pPr indent="0" lvl="6">
              <a:spcBef>
                <a:spcPts val="0"/>
              </a:spcBef>
              <a:buSzPts val="1400"/>
              <a:buNone/>
              <a:defRPr sz="1800"/>
            </a:lvl7pPr>
            <a:lvl8pPr indent="0" lvl="7">
              <a:spcBef>
                <a:spcPts val="0"/>
              </a:spcBef>
              <a:buSzPts val="1400"/>
              <a:buNone/>
              <a:defRPr sz="1800"/>
            </a:lvl8pPr>
            <a:lvl9pPr indent="0" lvl="8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ts val="1400"/>
              <a:buNone/>
              <a:defRPr sz="1800"/>
            </a:lvl2pPr>
            <a:lvl3pPr indent="0" lvl="2">
              <a:spcBef>
                <a:spcPts val="0"/>
              </a:spcBef>
              <a:buSzPts val="1400"/>
              <a:buNone/>
              <a:defRPr sz="1800"/>
            </a:lvl3pPr>
            <a:lvl4pPr indent="0" lvl="3">
              <a:spcBef>
                <a:spcPts val="0"/>
              </a:spcBef>
              <a:buSzPts val="1400"/>
              <a:buNone/>
              <a:defRPr sz="1800"/>
            </a:lvl4pPr>
            <a:lvl5pPr indent="0" lvl="4">
              <a:spcBef>
                <a:spcPts val="0"/>
              </a:spcBef>
              <a:buSzPts val="1400"/>
              <a:buNone/>
              <a:defRPr sz="1800"/>
            </a:lvl5pPr>
            <a:lvl6pPr indent="0" lvl="5">
              <a:spcBef>
                <a:spcPts val="0"/>
              </a:spcBef>
              <a:buSzPts val="1400"/>
              <a:buNone/>
              <a:defRPr sz="1800"/>
            </a:lvl6pPr>
            <a:lvl7pPr indent="0" lvl="6">
              <a:spcBef>
                <a:spcPts val="0"/>
              </a:spcBef>
              <a:buSzPts val="1400"/>
              <a:buNone/>
              <a:defRPr sz="1800"/>
            </a:lvl7pPr>
            <a:lvl8pPr indent="0" lvl="7">
              <a:spcBef>
                <a:spcPts val="0"/>
              </a:spcBef>
              <a:buSzPts val="1400"/>
              <a:buNone/>
              <a:defRPr sz="1800"/>
            </a:lvl8pPr>
            <a:lvl9pPr indent="0" lvl="8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ts val="1400"/>
              <a:buNone/>
              <a:defRPr sz="1800"/>
            </a:lvl2pPr>
            <a:lvl3pPr indent="0" lvl="2">
              <a:spcBef>
                <a:spcPts val="0"/>
              </a:spcBef>
              <a:buSzPts val="1400"/>
              <a:buNone/>
              <a:defRPr sz="1800"/>
            </a:lvl3pPr>
            <a:lvl4pPr indent="0" lvl="3">
              <a:spcBef>
                <a:spcPts val="0"/>
              </a:spcBef>
              <a:buSzPts val="1400"/>
              <a:buNone/>
              <a:defRPr sz="1800"/>
            </a:lvl4pPr>
            <a:lvl5pPr indent="0" lvl="4">
              <a:spcBef>
                <a:spcPts val="0"/>
              </a:spcBef>
              <a:buSzPts val="1400"/>
              <a:buNone/>
              <a:defRPr sz="1800"/>
            </a:lvl5pPr>
            <a:lvl6pPr indent="0" lvl="5">
              <a:spcBef>
                <a:spcPts val="0"/>
              </a:spcBef>
              <a:buSzPts val="1400"/>
              <a:buNone/>
              <a:defRPr sz="1800"/>
            </a:lvl6pPr>
            <a:lvl7pPr indent="0" lvl="6">
              <a:spcBef>
                <a:spcPts val="0"/>
              </a:spcBef>
              <a:buSzPts val="1400"/>
              <a:buNone/>
              <a:defRPr sz="1800"/>
            </a:lvl7pPr>
            <a:lvl8pPr indent="0" lvl="7">
              <a:spcBef>
                <a:spcPts val="0"/>
              </a:spcBef>
              <a:buSzPts val="1400"/>
              <a:buNone/>
              <a:defRPr sz="1800"/>
            </a:lvl8pPr>
            <a:lvl9pPr indent="0" lvl="8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ts val="1400"/>
              <a:buNone/>
              <a:defRPr sz="1800"/>
            </a:lvl2pPr>
            <a:lvl3pPr indent="0" lvl="2">
              <a:spcBef>
                <a:spcPts val="0"/>
              </a:spcBef>
              <a:buSzPts val="1400"/>
              <a:buNone/>
              <a:defRPr sz="1800"/>
            </a:lvl3pPr>
            <a:lvl4pPr indent="0" lvl="3">
              <a:spcBef>
                <a:spcPts val="0"/>
              </a:spcBef>
              <a:buSzPts val="1400"/>
              <a:buNone/>
              <a:defRPr sz="1800"/>
            </a:lvl4pPr>
            <a:lvl5pPr indent="0" lvl="4">
              <a:spcBef>
                <a:spcPts val="0"/>
              </a:spcBef>
              <a:buSzPts val="1400"/>
              <a:buNone/>
              <a:defRPr sz="1800"/>
            </a:lvl5pPr>
            <a:lvl6pPr indent="0" lvl="5">
              <a:spcBef>
                <a:spcPts val="0"/>
              </a:spcBef>
              <a:buSzPts val="1400"/>
              <a:buNone/>
              <a:defRPr sz="1800"/>
            </a:lvl6pPr>
            <a:lvl7pPr indent="0" lvl="6">
              <a:spcBef>
                <a:spcPts val="0"/>
              </a:spcBef>
              <a:buSzPts val="1400"/>
              <a:buNone/>
              <a:defRPr sz="1800"/>
            </a:lvl7pPr>
            <a:lvl8pPr indent="0" lvl="7">
              <a:spcBef>
                <a:spcPts val="0"/>
              </a:spcBef>
              <a:buSzPts val="1400"/>
              <a:buNone/>
              <a:defRPr sz="1800"/>
            </a:lvl8pPr>
            <a:lvl9pPr indent="0" lvl="8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ts val="1400"/>
              <a:buNone/>
              <a:defRPr sz="1800"/>
            </a:lvl2pPr>
            <a:lvl3pPr indent="0" lvl="2">
              <a:spcBef>
                <a:spcPts val="0"/>
              </a:spcBef>
              <a:buSzPts val="1400"/>
              <a:buNone/>
              <a:defRPr sz="1800"/>
            </a:lvl3pPr>
            <a:lvl4pPr indent="0" lvl="3">
              <a:spcBef>
                <a:spcPts val="0"/>
              </a:spcBef>
              <a:buSzPts val="1400"/>
              <a:buNone/>
              <a:defRPr sz="1800"/>
            </a:lvl4pPr>
            <a:lvl5pPr indent="0" lvl="4">
              <a:spcBef>
                <a:spcPts val="0"/>
              </a:spcBef>
              <a:buSzPts val="1400"/>
              <a:buNone/>
              <a:defRPr sz="1800"/>
            </a:lvl5pPr>
            <a:lvl6pPr indent="0" lvl="5">
              <a:spcBef>
                <a:spcPts val="0"/>
              </a:spcBef>
              <a:buSzPts val="1400"/>
              <a:buNone/>
              <a:defRPr sz="1800"/>
            </a:lvl6pPr>
            <a:lvl7pPr indent="0" lvl="6">
              <a:spcBef>
                <a:spcPts val="0"/>
              </a:spcBef>
              <a:buSzPts val="1400"/>
              <a:buNone/>
              <a:defRPr sz="1800"/>
            </a:lvl7pPr>
            <a:lvl8pPr indent="0" lvl="7">
              <a:spcBef>
                <a:spcPts val="0"/>
              </a:spcBef>
              <a:buSzPts val="1400"/>
              <a:buNone/>
              <a:defRPr sz="1800"/>
            </a:lvl8pPr>
            <a:lvl9pPr indent="0" lvl="8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ts val="1400"/>
              <a:buNone/>
              <a:defRPr sz="1800"/>
            </a:lvl2pPr>
            <a:lvl3pPr indent="0" lvl="2">
              <a:spcBef>
                <a:spcPts val="0"/>
              </a:spcBef>
              <a:buSzPts val="1400"/>
              <a:buNone/>
              <a:defRPr sz="1800"/>
            </a:lvl3pPr>
            <a:lvl4pPr indent="0" lvl="3">
              <a:spcBef>
                <a:spcPts val="0"/>
              </a:spcBef>
              <a:buSzPts val="1400"/>
              <a:buNone/>
              <a:defRPr sz="1800"/>
            </a:lvl4pPr>
            <a:lvl5pPr indent="0" lvl="4">
              <a:spcBef>
                <a:spcPts val="0"/>
              </a:spcBef>
              <a:buSzPts val="1400"/>
              <a:buNone/>
              <a:defRPr sz="1800"/>
            </a:lvl5pPr>
            <a:lvl6pPr indent="0" lvl="5">
              <a:spcBef>
                <a:spcPts val="0"/>
              </a:spcBef>
              <a:buSzPts val="1400"/>
              <a:buNone/>
              <a:defRPr sz="1800"/>
            </a:lvl6pPr>
            <a:lvl7pPr indent="0" lvl="6">
              <a:spcBef>
                <a:spcPts val="0"/>
              </a:spcBef>
              <a:buSzPts val="1400"/>
              <a:buNone/>
              <a:defRPr sz="1800"/>
            </a:lvl7pPr>
            <a:lvl8pPr indent="0" lvl="7">
              <a:spcBef>
                <a:spcPts val="0"/>
              </a:spcBef>
              <a:buSzPts val="1400"/>
              <a:buNone/>
              <a:defRPr sz="1800"/>
            </a:lvl8pPr>
            <a:lvl9pPr indent="0" lvl="8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ts val="1400"/>
              <a:buNone/>
              <a:defRPr sz="1800"/>
            </a:lvl2pPr>
            <a:lvl3pPr indent="0" lvl="2">
              <a:spcBef>
                <a:spcPts val="0"/>
              </a:spcBef>
              <a:buSzPts val="1400"/>
              <a:buNone/>
              <a:defRPr sz="1800"/>
            </a:lvl3pPr>
            <a:lvl4pPr indent="0" lvl="3">
              <a:spcBef>
                <a:spcPts val="0"/>
              </a:spcBef>
              <a:buSzPts val="1400"/>
              <a:buNone/>
              <a:defRPr sz="1800"/>
            </a:lvl4pPr>
            <a:lvl5pPr indent="0" lvl="4">
              <a:spcBef>
                <a:spcPts val="0"/>
              </a:spcBef>
              <a:buSzPts val="1400"/>
              <a:buNone/>
              <a:defRPr sz="1800"/>
            </a:lvl5pPr>
            <a:lvl6pPr indent="0" lvl="5">
              <a:spcBef>
                <a:spcPts val="0"/>
              </a:spcBef>
              <a:buSzPts val="1400"/>
              <a:buNone/>
              <a:defRPr sz="1800"/>
            </a:lvl6pPr>
            <a:lvl7pPr indent="0" lvl="6">
              <a:spcBef>
                <a:spcPts val="0"/>
              </a:spcBef>
              <a:buSzPts val="1400"/>
              <a:buNone/>
              <a:defRPr sz="1800"/>
            </a:lvl7pPr>
            <a:lvl8pPr indent="0" lvl="7">
              <a:spcBef>
                <a:spcPts val="0"/>
              </a:spcBef>
              <a:buSzPts val="1400"/>
              <a:buNone/>
              <a:defRPr sz="1800"/>
            </a:lvl8pPr>
            <a:lvl9pPr indent="0" lvl="8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13.jp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1411856" y="55302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30480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Distributed Probabilistic Range-Aggregate Query on Uncertain Data</a:t>
            </a:r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5240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0" marR="0" rtl="0" algn="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Presenters: Niranjan Rai and Weilong Ren</a:t>
            </a:r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Map-Reduce</a:t>
            </a:r>
          </a:p>
        </p:txBody>
      </p:sp>
      <p:grpSp>
        <p:nvGrpSpPr>
          <p:cNvPr id="226" name="Shape 226"/>
          <p:cNvGrpSpPr/>
          <p:nvPr/>
        </p:nvGrpSpPr>
        <p:grpSpPr>
          <a:xfrm>
            <a:off x="2877065" y="2032866"/>
            <a:ext cx="5962650" cy="3484245"/>
            <a:chOff x="0" y="0"/>
            <a:chExt cx="5962650" cy="3484245"/>
          </a:xfrm>
        </p:grpSpPr>
        <p:sp>
          <p:nvSpPr>
            <p:cNvPr id="227" name="Shape 227"/>
            <p:cNvSpPr/>
            <p:nvPr/>
          </p:nvSpPr>
          <p:spPr>
            <a:xfrm>
              <a:off x="0" y="0"/>
              <a:ext cx="5943600" cy="34842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095376" y="885825"/>
              <a:ext cx="533400" cy="1933575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accent5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29" name="Shape 229"/>
            <p:cNvCxnSpPr/>
            <p:nvPr/>
          </p:nvCxnSpPr>
          <p:spPr>
            <a:xfrm flipH="1" rot="10800000">
              <a:off x="1095376" y="1200150"/>
              <a:ext cx="552449" cy="9525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30" name="Shape 230"/>
            <p:cNvCxnSpPr/>
            <p:nvPr/>
          </p:nvCxnSpPr>
          <p:spPr>
            <a:xfrm>
              <a:off x="1114425" y="1438275"/>
              <a:ext cx="533400" cy="9526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31" name="Shape 231"/>
            <p:cNvCxnSpPr/>
            <p:nvPr/>
          </p:nvCxnSpPr>
          <p:spPr>
            <a:xfrm>
              <a:off x="1085851" y="1709738"/>
              <a:ext cx="561974" cy="4762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32" name="Shape 232"/>
            <p:cNvCxnSpPr/>
            <p:nvPr/>
          </p:nvCxnSpPr>
          <p:spPr>
            <a:xfrm>
              <a:off x="1095376" y="2219325"/>
              <a:ext cx="561974" cy="9525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33" name="Shape 233"/>
            <p:cNvCxnSpPr/>
            <p:nvPr/>
          </p:nvCxnSpPr>
          <p:spPr>
            <a:xfrm flipH="1" rot="10800000">
              <a:off x="1095376" y="2428875"/>
              <a:ext cx="533400" cy="9525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34" name="Shape 234"/>
            <p:cNvCxnSpPr/>
            <p:nvPr/>
          </p:nvCxnSpPr>
          <p:spPr>
            <a:xfrm>
              <a:off x="1067436" y="1980225"/>
              <a:ext cx="561340" cy="4445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35" name="Shape 235"/>
            <p:cNvCxnSpPr/>
            <p:nvPr/>
          </p:nvCxnSpPr>
          <p:spPr>
            <a:xfrm>
              <a:off x="1067436" y="2646975"/>
              <a:ext cx="561340" cy="4445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36" name="Shape 236"/>
            <p:cNvSpPr/>
            <p:nvPr/>
          </p:nvSpPr>
          <p:spPr>
            <a:xfrm>
              <a:off x="2352675" y="894375"/>
              <a:ext cx="514350" cy="266700"/>
            </a:xfrm>
            <a:prstGeom prst="ellipse">
              <a:avLst/>
            </a:prstGeom>
            <a:solidFill>
              <a:schemeClr val="accent1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Shape 237"/>
            <p:cNvSpPr/>
            <p:nvPr/>
          </p:nvSpPr>
          <p:spPr>
            <a:xfrm>
              <a:off x="2370750" y="1200150"/>
              <a:ext cx="514350" cy="266700"/>
            </a:xfrm>
            <a:prstGeom prst="ellipse">
              <a:avLst/>
            </a:prstGeom>
            <a:solidFill>
              <a:schemeClr val="accent1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Shape 238"/>
            <p:cNvSpPr/>
            <p:nvPr/>
          </p:nvSpPr>
          <p:spPr>
            <a:xfrm>
              <a:off x="2342175" y="2552700"/>
              <a:ext cx="514350" cy="266700"/>
            </a:xfrm>
            <a:prstGeom prst="ellipse">
              <a:avLst/>
            </a:prstGeom>
            <a:solidFill>
              <a:schemeClr val="accent1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Shape 239"/>
            <p:cNvSpPr txBox="1"/>
            <p:nvPr/>
          </p:nvSpPr>
          <p:spPr>
            <a:xfrm>
              <a:off x="75225" y="932475"/>
              <a:ext cx="942975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Partition 1</a:t>
              </a:r>
            </a:p>
          </p:txBody>
        </p:sp>
        <p:sp>
          <p:nvSpPr>
            <p:cNvPr id="240" name="Shape 240"/>
            <p:cNvSpPr txBox="1"/>
            <p:nvPr/>
          </p:nvSpPr>
          <p:spPr>
            <a:xfrm>
              <a:off x="65700" y="1219201"/>
              <a:ext cx="942975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Partition 2</a:t>
              </a:r>
            </a:p>
          </p:txBody>
        </p:sp>
        <p:sp>
          <p:nvSpPr>
            <p:cNvPr id="241" name="Shape 241"/>
            <p:cNvSpPr txBox="1"/>
            <p:nvPr/>
          </p:nvSpPr>
          <p:spPr>
            <a:xfrm>
              <a:off x="75225" y="2552700"/>
              <a:ext cx="942975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Partition N</a:t>
              </a:r>
            </a:p>
          </p:txBody>
        </p:sp>
        <p:sp>
          <p:nvSpPr>
            <p:cNvPr id="242" name="Shape 242"/>
            <p:cNvSpPr txBox="1"/>
            <p:nvPr/>
          </p:nvSpPr>
          <p:spPr>
            <a:xfrm>
              <a:off x="742950" y="2922225"/>
              <a:ext cx="1362075" cy="296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Uncertain Database</a:t>
              </a:r>
            </a:p>
          </p:txBody>
        </p:sp>
        <p:cxnSp>
          <p:nvCxnSpPr>
            <p:cNvPr id="243" name="Shape 243"/>
            <p:cNvCxnSpPr>
              <a:endCxn id="236" idx="2"/>
            </p:cNvCxnSpPr>
            <p:nvPr/>
          </p:nvCxnSpPr>
          <p:spPr>
            <a:xfrm flipH="1" rot="10800000">
              <a:off x="1628775" y="1027725"/>
              <a:ext cx="723900" cy="297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lg" w="lg" type="triangle"/>
            </a:ln>
          </p:spPr>
        </p:cxnSp>
        <p:cxnSp>
          <p:nvCxnSpPr>
            <p:cNvPr id="244" name="Shape 244"/>
            <p:cNvCxnSpPr>
              <a:endCxn id="237" idx="2"/>
            </p:cNvCxnSpPr>
            <p:nvPr/>
          </p:nvCxnSpPr>
          <p:spPr>
            <a:xfrm>
              <a:off x="1628850" y="1333500"/>
              <a:ext cx="741900" cy="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lg" w="lg" type="triangle"/>
            </a:ln>
          </p:spPr>
        </p:cxnSp>
        <p:cxnSp>
          <p:nvCxnSpPr>
            <p:cNvPr id="245" name="Shape 245"/>
            <p:cNvCxnSpPr>
              <a:endCxn id="238" idx="2"/>
            </p:cNvCxnSpPr>
            <p:nvPr/>
          </p:nvCxnSpPr>
          <p:spPr>
            <a:xfrm flipH="1" rot="10800000">
              <a:off x="1600275" y="2686050"/>
              <a:ext cx="741900" cy="582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lg" w="lg" type="triangle"/>
            </a:ln>
          </p:spPr>
        </p:cxnSp>
        <p:sp>
          <p:nvSpPr>
            <p:cNvPr id="246" name="Shape 246"/>
            <p:cNvSpPr txBox="1"/>
            <p:nvPr/>
          </p:nvSpPr>
          <p:spPr>
            <a:xfrm>
              <a:off x="2313600" y="2951774"/>
              <a:ext cx="942975" cy="2867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mapper</a:t>
              </a:r>
            </a:p>
          </p:txBody>
        </p:sp>
        <p:sp>
          <p:nvSpPr>
            <p:cNvPr id="247" name="Shape 247"/>
            <p:cNvSpPr txBox="1"/>
            <p:nvPr/>
          </p:nvSpPr>
          <p:spPr>
            <a:xfrm>
              <a:off x="2151675" y="208575"/>
              <a:ext cx="1439250" cy="420076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&lt;Range, Threshold&gt;</a:t>
              </a:r>
              <a:br>
                <a:rPr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R*-tree</a:t>
              </a:r>
            </a:p>
          </p:txBody>
        </p:sp>
        <p:sp>
          <p:nvSpPr>
            <p:cNvPr id="248" name="Shape 248"/>
            <p:cNvSpPr/>
            <p:nvPr/>
          </p:nvSpPr>
          <p:spPr>
            <a:xfrm>
              <a:off x="2552700" y="619125"/>
              <a:ext cx="45719" cy="257175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chemeClr val="accent1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Shape 249"/>
            <p:cNvSpPr/>
            <p:nvPr/>
          </p:nvSpPr>
          <p:spPr>
            <a:xfrm>
              <a:off x="3867150" y="1362076"/>
              <a:ext cx="485775" cy="390524"/>
            </a:xfrm>
            <a:prstGeom prst="ellipse">
              <a:avLst/>
            </a:prstGeom>
            <a:solidFill>
              <a:schemeClr val="accent1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Shape 250"/>
            <p:cNvSpPr/>
            <p:nvPr/>
          </p:nvSpPr>
          <p:spPr>
            <a:xfrm>
              <a:off x="3886200" y="1962785"/>
              <a:ext cx="485775" cy="389890"/>
            </a:xfrm>
            <a:prstGeom prst="ellipse">
              <a:avLst/>
            </a:prstGeom>
            <a:solidFill>
              <a:schemeClr val="accent1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51" name="Shape 251"/>
            <p:cNvCxnSpPr>
              <a:stCxn id="236" idx="6"/>
              <a:endCxn id="249" idx="2"/>
            </p:cNvCxnSpPr>
            <p:nvPr/>
          </p:nvCxnSpPr>
          <p:spPr>
            <a:xfrm>
              <a:off x="2867025" y="1027725"/>
              <a:ext cx="1000200" cy="5295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lg" w="lg" type="triangle"/>
            </a:ln>
          </p:spPr>
        </p:cxnSp>
        <p:cxnSp>
          <p:nvCxnSpPr>
            <p:cNvPr id="252" name="Shape 252"/>
            <p:cNvCxnSpPr>
              <a:stCxn id="236" idx="6"/>
              <a:endCxn id="250" idx="1"/>
            </p:cNvCxnSpPr>
            <p:nvPr/>
          </p:nvCxnSpPr>
          <p:spPr>
            <a:xfrm>
              <a:off x="2867025" y="1027725"/>
              <a:ext cx="1090200" cy="9921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lg" w="lg" type="triangle"/>
            </a:ln>
          </p:spPr>
        </p:cxnSp>
        <p:cxnSp>
          <p:nvCxnSpPr>
            <p:cNvPr id="253" name="Shape 253"/>
            <p:cNvCxnSpPr>
              <a:stCxn id="237" idx="6"/>
              <a:endCxn id="249" idx="2"/>
            </p:cNvCxnSpPr>
            <p:nvPr/>
          </p:nvCxnSpPr>
          <p:spPr>
            <a:xfrm>
              <a:off x="2885100" y="1333500"/>
              <a:ext cx="981900" cy="2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lg" w="lg" type="triangle"/>
            </a:ln>
          </p:spPr>
        </p:cxnSp>
        <p:cxnSp>
          <p:nvCxnSpPr>
            <p:cNvPr id="254" name="Shape 254"/>
            <p:cNvCxnSpPr>
              <a:stCxn id="237" idx="6"/>
              <a:endCxn id="250" idx="1"/>
            </p:cNvCxnSpPr>
            <p:nvPr/>
          </p:nvCxnSpPr>
          <p:spPr>
            <a:xfrm>
              <a:off x="2885100" y="1333500"/>
              <a:ext cx="1072200" cy="6864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lg" w="lg" type="triangle"/>
            </a:ln>
          </p:spPr>
        </p:cxnSp>
        <p:cxnSp>
          <p:nvCxnSpPr>
            <p:cNvPr id="255" name="Shape 255"/>
            <p:cNvCxnSpPr>
              <a:stCxn id="238" idx="6"/>
            </p:cNvCxnSpPr>
            <p:nvPr/>
          </p:nvCxnSpPr>
          <p:spPr>
            <a:xfrm flipH="1" rot="10800000">
              <a:off x="2856525" y="1600350"/>
              <a:ext cx="981900" cy="10857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lg" w="lg" type="triangle"/>
            </a:ln>
          </p:spPr>
        </p:cxnSp>
        <p:cxnSp>
          <p:nvCxnSpPr>
            <p:cNvPr id="256" name="Shape 256"/>
            <p:cNvCxnSpPr/>
            <p:nvPr/>
          </p:nvCxnSpPr>
          <p:spPr>
            <a:xfrm flipH="1" rot="10800000">
              <a:off x="2885100" y="2181225"/>
              <a:ext cx="972525" cy="5334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lg" w="lg" type="triangle"/>
            </a:ln>
          </p:spPr>
        </p:cxnSp>
        <p:sp>
          <p:nvSpPr>
            <p:cNvPr id="257" name="Shape 257"/>
            <p:cNvSpPr txBox="1"/>
            <p:nvPr/>
          </p:nvSpPr>
          <p:spPr>
            <a:xfrm>
              <a:off x="3732825" y="2590800"/>
              <a:ext cx="942975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reducer</a:t>
              </a:r>
            </a:p>
          </p:txBody>
        </p:sp>
        <p:sp>
          <p:nvSpPr>
            <p:cNvPr id="258" name="Shape 258"/>
            <p:cNvSpPr txBox="1"/>
            <p:nvPr/>
          </p:nvSpPr>
          <p:spPr>
            <a:xfrm>
              <a:off x="4838701" y="1566863"/>
              <a:ext cx="1123949" cy="47148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rPr lang="en-US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</a:p>
          </p:txBody>
        </p:sp>
        <p:cxnSp>
          <p:nvCxnSpPr>
            <p:cNvPr id="259" name="Shape 259"/>
            <p:cNvCxnSpPr>
              <a:endCxn id="258" idx="1"/>
            </p:cNvCxnSpPr>
            <p:nvPr/>
          </p:nvCxnSpPr>
          <p:spPr>
            <a:xfrm>
              <a:off x="4362301" y="1590806"/>
              <a:ext cx="476400" cy="211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lg" w="lg" type="triangle"/>
            </a:ln>
          </p:spPr>
        </p:cxnSp>
        <p:cxnSp>
          <p:nvCxnSpPr>
            <p:cNvPr id="260" name="Shape 260"/>
            <p:cNvCxnSpPr>
              <a:stCxn id="250" idx="6"/>
              <a:endCxn id="258" idx="1"/>
            </p:cNvCxnSpPr>
            <p:nvPr/>
          </p:nvCxnSpPr>
          <p:spPr>
            <a:xfrm flipH="1" rot="10800000">
              <a:off x="4371975" y="1802530"/>
              <a:ext cx="466800" cy="3552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med" w="med" type="none"/>
              <a:tailEnd len="lg" w="lg" type="triangle"/>
            </a:ln>
          </p:spPr>
        </p:cxnSp>
      </p:grpSp>
      <p:sp>
        <p:nvSpPr>
          <p:cNvPr id="261" name="Shape 26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Experimental Data set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obtain a database with probabilistic objects, we manually generated 1M objects, each of which has 1 to 10 instances with relative probabilities. So the overall data size is between 1M to 10M.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Especially, for each object, the probability sum of all instances is equal to 1. </a:t>
            </a:r>
          </a:p>
        </p:txBody>
      </p:sp>
      <p:sp>
        <p:nvSpPr>
          <p:cNvPr id="268" name="Shape 26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x="838200" y="768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Experimental Result</a:t>
            </a:r>
          </a:p>
        </p:txBody>
      </p:sp>
      <p:sp>
        <p:nvSpPr>
          <p:cNvPr id="274" name="Shape 27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275" name="Shape 2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050" y="1303125"/>
            <a:ext cx="5385050" cy="444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69025" y="1303125"/>
            <a:ext cx="5385049" cy="4443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Shape 277"/>
          <p:cNvSpPr txBox="1"/>
          <p:nvPr/>
        </p:nvSpPr>
        <p:spPr>
          <a:xfrm>
            <a:off x="2505825" y="5914475"/>
            <a:ext cx="15735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/>
              <a:t>Fig. (a) R-Tree 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8375225" y="5914475"/>
            <a:ext cx="15735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-US"/>
              <a:t>Fig. (b) R*-Tree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838200" y="365125"/>
            <a:ext cx="10515600" cy="27711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</a:p>
        </p:txBody>
      </p:sp>
      <p:sp>
        <p:nvSpPr>
          <p:cNvPr id="284" name="Shape 28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Probabilistic Range Query?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b="1" i="1" lang="en-US" sz="2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probabilistic range query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(PRQ) retrieves a set of data objects 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baseline="-2500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which are in the query region, 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QR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, with probability 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="0" baseline="-2500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greater than or equal to a threshold 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(≥ 0)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8" name="Shape 98"/>
          <p:cNvGrpSpPr/>
          <p:nvPr/>
        </p:nvGrpSpPr>
        <p:grpSpPr>
          <a:xfrm>
            <a:off x="5588599" y="3333391"/>
            <a:ext cx="3136901" cy="2209800"/>
            <a:chOff x="977900" y="3677673"/>
            <a:chExt cx="3136901" cy="2209800"/>
          </a:xfrm>
        </p:grpSpPr>
        <p:grpSp>
          <p:nvGrpSpPr>
            <p:cNvPr id="99" name="Shape 99"/>
            <p:cNvGrpSpPr/>
            <p:nvPr/>
          </p:nvGrpSpPr>
          <p:grpSpPr>
            <a:xfrm>
              <a:off x="977900" y="3677673"/>
              <a:ext cx="3136901" cy="2209800"/>
              <a:chOff x="192" y="1968"/>
              <a:chExt cx="1976" cy="1392"/>
            </a:xfrm>
          </p:grpSpPr>
          <p:pic>
            <p:nvPicPr>
              <p:cNvPr id="100" name="Shape 100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563" y="2160"/>
                <a:ext cx="1393" cy="120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01" name="Shape 101"/>
              <p:cNvCxnSpPr/>
              <p:nvPr/>
            </p:nvCxnSpPr>
            <p:spPr>
              <a:xfrm flipH="1" rot="10800000">
                <a:off x="1584" y="2208"/>
                <a:ext cx="48" cy="228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2" name="Shape 102"/>
              <p:cNvSpPr txBox="1"/>
              <p:nvPr/>
            </p:nvSpPr>
            <p:spPr>
              <a:xfrm>
                <a:off x="1296" y="1968"/>
                <a:ext cx="872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rPr b="1" i="1" lang="en-US" sz="18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query region</a:t>
                </a:r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192" y="2657"/>
                <a:ext cx="340" cy="365"/>
              </a:xfrm>
              <a:custGeom>
                <a:pathLst>
                  <a:path extrusionOk="0" h="120000" w="120000">
                    <a:moveTo>
                      <a:pt x="21818" y="10909"/>
                    </a:moveTo>
                    <a:lnTo>
                      <a:pt x="0" y="54545"/>
                    </a:lnTo>
                    <a:lnTo>
                      <a:pt x="65454" y="120000"/>
                    </a:lnTo>
                    <a:lnTo>
                      <a:pt x="120000" y="98181"/>
                    </a:lnTo>
                    <a:lnTo>
                      <a:pt x="120000" y="32727"/>
                    </a:lnTo>
                    <a:lnTo>
                      <a:pt x="98181" y="0"/>
                    </a:lnTo>
                    <a:lnTo>
                      <a:pt x="21818" y="10909"/>
                    </a:lnTo>
                    <a:close/>
                  </a:path>
                </a:pathLst>
              </a:custGeom>
              <a:solidFill>
                <a:srgbClr val="C0C0C0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4" name="Shape 104"/>
            <p:cNvSpPr/>
            <p:nvPr/>
          </p:nvSpPr>
          <p:spPr>
            <a:xfrm>
              <a:off x="2044700" y="4439673"/>
              <a:ext cx="1447800" cy="1371600"/>
            </a:xfrm>
            <a:prstGeom prst="rect">
              <a:avLst/>
            </a:prstGeom>
            <a:solidFill>
              <a:srgbClr val="FFC5C5">
                <a:alpha val="29803"/>
              </a:srgb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5" name="Shape 10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Aggregate Query?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Aggregate query is a query which will return the aggregate results such as COUNT, SUM, MIN/MAX, AVG,MEDIAN, QUARTILE values of the selected points or objects</a:t>
            </a:r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for probabilistic range-aggregate query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927" r="0" t="-3080"/>
            </a:stretch>
          </a:blip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19" name="Shape 119"/>
          <p:cNvSpPr/>
          <p:nvPr/>
        </p:nvSpPr>
        <p:spPr>
          <a:xfrm>
            <a:off x="7870168" y="3799414"/>
            <a:ext cx="2458528" cy="2337759"/>
          </a:xfrm>
          <a:prstGeom prst="ellipse">
            <a:avLst/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0" name="Shape 120"/>
          <p:cNvCxnSpPr>
            <a:stCxn id="119" idx="7"/>
          </p:cNvCxnSpPr>
          <p:nvPr/>
        </p:nvCxnSpPr>
        <p:spPr>
          <a:xfrm flipH="1" rot="10800000">
            <a:off x="9968653" y="4014571"/>
            <a:ext cx="765600" cy="127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sp>
        <p:nvSpPr>
          <p:cNvPr id="121" name="Shape 121"/>
          <p:cNvSpPr txBox="1"/>
          <p:nvPr/>
        </p:nvSpPr>
        <p:spPr>
          <a:xfrm>
            <a:off x="10677198" y="3772439"/>
            <a:ext cx="16067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Query Region</a:t>
            </a:r>
          </a:p>
        </p:txBody>
      </p:sp>
      <p:sp>
        <p:nvSpPr>
          <p:cNvPr id="122" name="Shape 122"/>
          <p:cNvSpPr/>
          <p:nvPr/>
        </p:nvSpPr>
        <p:spPr>
          <a:xfrm>
            <a:off x="8333116" y="4065628"/>
            <a:ext cx="483645" cy="536200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7659950" y="5041344"/>
            <a:ext cx="586596" cy="575105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8187600" y="4582230"/>
            <a:ext cx="621102" cy="543464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9117811" y="4602593"/>
            <a:ext cx="616787" cy="577970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9366540" y="5768436"/>
            <a:ext cx="534838" cy="543464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8173464" y="5596709"/>
            <a:ext cx="556404" cy="517585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8426686" y="4181561"/>
            <a:ext cx="3623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7691732" y="5119726"/>
            <a:ext cx="5230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0.5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8205966" y="5669608"/>
            <a:ext cx="5655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0.8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9429191" y="5855502"/>
            <a:ext cx="53544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0.3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8333116" y="4666826"/>
            <a:ext cx="3623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9271650" y="4706912"/>
            <a:ext cx="3623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DOCUME~1\xlian\LOCALS~1\Temp\@EUGK5_0O2}E5BPA4@T5)Z4.jpg" id="139" name="Shape 1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0"/>
            <a:ext cx="9144000" cy="751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>
            <p:ph type="title"/>
          </p:nvPr>
        </p:nvSpPr>
        <p:spPr>
          <a:xfrm>
            <a:off x="1981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Motivation of our project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3429000" y="2286000"/>
            <a:ext cx="990600" cy="9906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1500800000[1]" id="143" name="Shape 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88050" y="1782763"/>
            <a:ext cx="609600" cy="341312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44" name="Shape 144"/>
          <p:cNvSpPr/>
          <p:nvPr/>
        </p:nvSpPr>
        <p:spPr>
          <a:xfrm>
            <a:off x="5791200" y="1447800"/>
            <a:ext cx="990600" cy="9906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4338950000[1]" id="145" name="Shape 14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76801" y="3886201"/>
            <a:ext cx="479425" cy="428625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46" name="Shape 146"/>
          <p:cNvSpPr/>
          <p:nvPr/>
        </p:nvSpPr>
        <p:spPr>
          <a:xfrm>
            <a:off x="4495800" y="3429000"/>
            <a:ext cx="1219200" cy="12192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4338950000[1]" id="147" name="Shape 14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91201" y="2590801"/>
            <a:ext cx="479425" cy="428625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48" name="Shape 148"/>
          <p:cNvSpPr/>
          <p:nvPr/>
        </p:nvSpPr>
        <p:spPr>
          <a:xfrm>
            <a:off x="5410200" y="2133600"/>
            <a:ext cx="1219200" cy="12192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4338950000[1]" id="149" name="Shape 14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29601" y="3200401"/>
            <a:ext cx="479425" cy="428625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50" name="Shape 150"/>
          <p:cNvSpPr/>
          <p:nvPr/>
        </p:nvSpPr>
        <p:spPr>
          <a:xfrm>
            <a:off x="7848600" y="2743200"/>
            <a:ext cx="1219200" cy="12192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4338950000[1]" id="151" name="Shape 15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62401" y="4876801"/>
            <a:ext cx="479425" cy="428625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52" name="Shape 152"/>
          <p:cNvSpPr/>
          <p:nvPr/>
        </p:nvSpPr>
        <p:spPr>
          <a:xfrm>
            <a:off x="3581400" y="4419600"/>
            <a:ext cx="1219200" cy="12192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4338950000[1]" id="153" name="Shape 15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72001" y="4572001"/>
            <a:ext cx="479425" cy="428625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54" name="Shape 154"/>
          <p:cNvSpPr/>
          <p:nvPr/>
        </p:nvSpPr>
        <p:spPr>
          <a:xfrm>
            <a:off x="4191000" y="4114800"/>
            <a:ext cx="1219200" cy="12192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1500800000[1]" id="155" name="Shape 1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44850" y="4953001"/>
            <a:ext cx="609600" cy="341313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56" name="Shape 156"/>
          <p:cNvSpPr/>
          <p:nvPr/>
        </p:nvSpPr>
        <p:spPr>
          <a:xfrm>
            <a:off x="3048000" y="4648200"/>
            <a:ext cx="990600" cy="9906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1500800000[1]" id="157" name="Shape 15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64250" y="3962401"/>
            <a:ext cx="609600" cy="341313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58" name="Shape 158"/>
          <p:cNvSpPr/>
          <p:nvPr/>
        </p:nvSpPr>
        <p:spPr>
          <a:xfrm>
            <a:off x="5867400" y="3657600"/>
            <a:ext cx="990600" cy="9906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Pj04333820000[1]" id="159" name="Shape 15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58000" y="4876800"/>
            <a:ext cx="533400" cy="355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Cj00901970000[1]" id="160" name="Shape 16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391400" y="4867275"/>
            <a:ext cx="533400" cy="387350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pic>
        <p:nvPicPr>
          <p:cNvPr descr="MCj01500800000[1]" id="161" name="Shape 16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54850" y="4495801"/>
            <a:ext cx="609600" cy="341313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62" name="Shape 162"/>
          <p:cNvSpPr/>
          <p:nvPr/>
        </p:nvSpPr>
        <p:spPr>
          <a:xfrm>
            <a:off x="6858000" y="4191000"/>
            <a:ext cx="990600" cy="9906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1500800000[1]" id="163" name="Shape 16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88250" y="2057401"/>
            <a:ext cx="609600" cy="341313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64" name="Shape 164"/>
          <p:cNvSpPr/>
          <p:nvPr/>
        </p:nvSpPr>
        <p:spPr>
          <a:xfrm>
            <a:off x="7391400" y="1752600"/>
            <a:ext cx="990600" cy="9906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1500800000[1]" id="165" name="Shape 16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16850" y="2514601"/>
            <a:ext cx="609600" cy="341313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66" name="Shape 166"/>
          <p:cNvSpPr/>
          <p:nvPr/>
        </p:nvSpPr>
        <p:spPr>
          <a:xfrm>
            <a:off x="7620000" y="2209800"/>
            <a:ext cx="990600" cy="9906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4338950000[1]" id="167" name="Shape 16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38601" y="3886201"/>
            <a:ext cx="479425" cy="428625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3657600" y="3429000"/>
            <a:ext cx="1219200" cy="12192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4338950000[1]" id="169" name="Shape 16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95801" y="2971801"/>
            <a:ext cx="479425" cy="428625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70" name="Shape 170"/>
          <p:cNvSpPr/>
          <p:nvPr/>
        </p:nvSpPr>
        <p:spPr>
          <a:xfrm>
            <a:off x="4114800" y="2514600"/>
            <a:ext cx="1219200" cy="12192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4338950000[1]" id="171" name="Shape 17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76601" y="3886201"/>
            <a:ext cx="479425" cy="428625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72" name="Shape 172"/>
          <p:cNvSpPr/>
          <p:nvPr/>
        </p:nvSpPr>
        <p:spPr>
          <a:xfrm>
            <a:off x="2895600" y="3429000"/>
            <a:ext cx="1219200" cy="12192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1500800000[1]" id="173" name="Shape 17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35850" y="3733801"/>
            <a:ext cx="609600" cy="341313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74" name="Shape 174"/>
          <p:cNvSpPr/>
          <p:nvPr/>
        </p:nvSpPr>
        <p:spPr>
          <a:xfrm>
            <a:off x="7239000" y="3429000"/>
            <a:ext cx="990600" cy="9906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1500800000[1]" id="175" name="Shape 1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59850" y="2133601"/>
            <a:ext cx="609600" cy="341313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76" name="Shape 176"/>
          <p:cNvSpPr/>
          <p:nvPr/>
        </p:nvSpPr>
        <p:spPr>
          <a:xfrm>
            <a:off x="8763000" y="1828800"/>
            <a:ext cx="990600" cy="9906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1500800000[1]" id="177" name="Shape 17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45450" y="4267201"/>
            <a:ext cx="609600" cy="341313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78" name="Shape 178"/>
          <p:cNvSpPr/>
          <p:nvPr/>
        </p:nvSpPr>
        <p:spPr>
          <a:xfrm>
            <a:off x="7848600" y="3962400"/>
            <a:ext cx="990600" cy="9906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4338950000[1]" id="179" name="Shape 17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00401" y="2514601"/>
            <a:ext cx="479425" cy="428625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80" name="Shape 180"/>
          <p:cNvSpPr/>
          <p:nvPr/>
        </p:nvSpPr>
        <p:spPr>
          <a:xfrm>
            <a:off x="2743200" y="2057400"/>
            <a:ext cx="1219200" cy="12192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4338950000[1]" id="181" name="Shape 18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20001" y="1600201"/>
            <a:ext cx="479425" cy="428625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82" name="Shape 182"/>
          <p:cNvSpPr/>
          <p:nvPr/>
        </p:nvSpPr>
        <p:spPr>
          <a:xfrm>
            <a:off x="7239000" y="1143000"/>
            <a:ext cx="1219200" cy="12192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2920740000[1]" id="183" name="Shape 18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858000" y="2514600"/>
            <a:ext cx="503238" cy="685800"/>
          </a:xfrm>
          <a:prstGeom prst="rect">
            <a:avLst/>
          </a:prstGeom>
          <a:solidFill>
            <a:srgbClr val="3366FF"/>
          </a:solidFill>
          <a:ln>
            <a:noFill/>
          </a:ln>
        </p:spPr>
      </p:pic>
      <p:sp>
        <p:nvSpPr>
          <p:cNvPr id="184" name="Shape 184"/>
          <p:cNvSpPr/>
          <p:nvPr/>
        </p:nvSpPr>
        <p:spPr>
          <a:xfrm>
            <a:off x="5791201" y="1524000"/>
            <a:ext cx="2524125" cy="2590800"/>
          </a:xfrm>
          <a:prstGeom prst="ellipse">
            <a:avLst/>
          </a:prstGeom>
          <a:solidFill>
            <a:srgbClr val="FF00FF">
              <a:alpha val="9803"/>
            </a:srgbClr>
          </a:solidFill>
          <a:ln cap="flat" cmpd="sng" w="2857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1500800000[1]" id="185" name="Shape 18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64250" y="2316163"/>
            <a:ext cx="609600" cy="341312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86" name="Shape 186"/>
          <p:cNvSpPr/>
          <p:nvPr/>
        </p:nvSpPr>
        <p:spPr>
          <a:xfrm>
            <a:off x="5867400" y="2011363"/>
            <a:ext cx="990600" cy="990600"/>
          </a:xfrm>
          <a:prstGeom prst="ellipse">
            <a:avLst/>
          </a:prstGeom>
          <a:solidFill>
            <a:srgbClr val="CCFFFF">
              <a:alpha val="14901"/>
            </a:srgbClr>
          </a:solidFill>
          <a:ln cap="flat" cmpd="sng" w="28575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Cj01500800000[1]" id="187" name="Shape 18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25850" y="2667001"/>
            <a:ext cx="609600" cy="341313"/>
          </a:xfrm>
          <a:prstGeom prst="rect">
            <a:avLst/>
          </a:prstGeom>
          <a:solidFill>
            <a:srgbClr val="33CCCC"/>
          </a:solidFill>
          <a:ln>
            <a:noFill/>
          </a:ln>
        </p:spPr>
      </p:pic>
      <p:sp>
        <p:nvSpPr>
          <p:cNvPr id="188" name="Shape 18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Intuitive solution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every uncertain object with multiple possible instances, we compute the distance between object and the query point, and then prune these objects whose probabilities are smaller than the threshold 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p. 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Next, we return the aggregate result with a probability.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method is not efficient, and time consuming.</a:t>
            </a:r>
          </a:p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 in our project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Pruning method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R*-tree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Distributed System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Map-</a:t>
            </a:r>
            <a:r>
              <a:rPr lang="en-US"/>
              <a:t>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educe</a:t>
            </a:r>
          </a:p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R-Tree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Bounding Rectangle (MBR)</a:t>
            </a: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a smallest rectangle (or hyperrectangle in the multidimensional space) to bound objects/nodes </a:t>
            </a: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number of spatial objects (e.g., points, lines, rectangles, polygons, or irregular shapes)</a:t>
            </a:r>
          </a:p>
        </p:txBody>
      </p:sp>
      <p:sp>
        <p:nvSpPr>
          <p:cNvPr id="210" name="Shape 210"/>
          <p:cNvSpPr/>
          <p:nvPr/>
        </p:nvSpPr>
        <p:spPr>
          <a:xfrm>
            <a:off x="1882880" y="6172200"/>
            <a:ext cx="8327921" cy="36933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Guttman. R-trees: a dynamic index structure for spatial searching. In </a:t>
            </a:r>
            <a:r>
              <a:rPr i="1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SIGMOD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1984.</a:t>
            </a: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06839" y="4001294"/>
            <a:ext cx="3248025" cy="1923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96784" y="3890546"/>
            <a:ext cx="4910137" cy="1895786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Shape 2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R*-tree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R-tree aims to minimize the areas of the index nodes (e.g., while splitting nodes)</a:t>
            </a: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0" baseline="30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-tree further optimized the R-tree index</a:t>
            </a: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Essentially: coverage and overlap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