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9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7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866441" y="1447800"/>
            <a:ext cx="662096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866441" y="4777380"/>
            <a:ext cx="662096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66442" y="4800587"/>
            <a:ext cx="662096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66441" y="685800"/>
            <a:ext cx="662096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66442" y="5367325"/>
            <a:ext cx="662096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6620967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6620967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181408" y="1447800"/>
            <a:ext cx="6001049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448176" y="3771173"/>
            <a:ext cx="5461158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866441" y="4350657"/>
            <a:ext cx="6620967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673897" y="971253"/>
            <a:ext cx="601591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999689" y="2613786"/>
            <a:ext cx="601591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66441" y="3124200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74833" y="1981200"/>
            <a:ext cx="2210724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89475" y="2667000"/>
            <a:ext cx="2196084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2913503" y="1981200"/>
            <a:ext cx="220275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2905585" y="2667000"/>
            <a:ext cx="221067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5"/>
          </p:nvPr>
        </p:nvSpPr>
        <p:spPr>
          <a:xfrm>
            <a:off x="5344917" y="1981200"/>
            <a:ext cx="219965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6"/>
          </p:nvPr>
        </p:nvSpPr>
        <p:spPr>
          <a:xfrm>
            <a:off x="5344917" y="2667000"/>
            <a:ext cx="2199657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4" name="Shape 114"/>
          <p:cNvCxnSpPr/>
          <p:nvPr/>
        </p:nvCxnSpPr>
        <p:spPr>
          <a:xfrm>
            <a:off x="2795333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5223030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89475" y="4250948"/>
            <a:ext cx="220561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489475" y="2209800"/>
            <a:ext cx="2205611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89475" y="4827212"/>
            <a:ext cx="2205611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2917791" y="4250948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5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6"/>
          </p:nvPr>
        </p:nvSpPr>
        <p:spPr>
          <a:xfrm>
            <a:off x="2916775" y="4827210"/>
            <a:ext cx="2201377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7"/>
          </p:nvPr>
        </p:nvSpPr>
        <p:spPr>
          <a:xfrm>
            <a:off x="5344917" y="4250948"/>
            <a:ext cx="219965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8"/>
          </p:nvPr>
        </p:nvSpPr>
        <p:spPr>
          <a:xfrm>
            <a:off x="5344916" y="2209800"/>
            <a:ext cx="2199657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9"/>
          </p:nvPr>
        </p:nvSpPr>
        <p:spPr>
          <a:xfrm>
            <a:off x="5344823" y="4827208"/>
            <a:ext cx="2202571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30" name="Shape 130"/>
          <p:cNvCxnSpPr/>
          <p:nvPr/>
        </p:nvCxnSpPr>
        <p:spPr>
          <a:xfrm>
            <a:off x="2795333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5223030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 rot="5400000">
            <a:off x="2085786" y="794838"/>
            <a:ext cx="4195480" cy="6711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 rot="5400000">
            <a:off x="3974116" y="2685879"/>
            <a:ext cx="5826124" cy="13147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5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589396" y="1447800"/>
            <a:ext cx="3898012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27700" y="2060575"/>
            <a:ext cx="3298112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5146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62" marR="0" lvl="1" indent="-2044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20" marR="0" lvl="2" indent="-15749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27" marR="0" lvl="3" indent="-16766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33" marR="0" lvl="4" indent="-16767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42" marR="0" lvl="5" indent="-1676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49" marR="0" lvl="6" indent="-16768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57" marR="0" lvl="7" indent="-16769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64" marR="0" lvl="8" indent="-16770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241975" y="2056092"/>
            <a:ext cx="3298115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5146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62" marR="0" lvl="1" indent="-2044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20" marR="0" lvl="2" indent="-15749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27" marR="0" lvl="3" indent="-16766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33" marR="0" lvl="4" indent="-16767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42" marR="0" lvl="5" indent="-1676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49" marR="0" lvl="6" indent="-16768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57" marR="0" lvl="7" indent="-16769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64" marR="0" lvl="8" indent="-16770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5146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62" marR="0" lvl="1" indent="-2044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20" marR="0" lvl="2" indent="-15749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27" marR="0" lvl="3" indent="-16766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33" marR="0" lvl="4" indent="-16767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42" marR="0" lvl="5" indent="-1676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49" marR="0" lvl="6" indent="-16768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57" marR="0" lvl="7" indent="-16769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64" marR="0" lvl="8" indent="-16770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5146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62" marR="0" lvl="1" indent="-2044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20" marR="0" lvl="2" indent="-15749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27" marR="0" lvl="3" indent="-16766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33" marR="0" lvl="4" indent="-16767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42" marR="0" lvl="5" indent="-16768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49" marR="0" lvl="6" indent="-16768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57" marR="0" lvl="7" indent="-16769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64" marR="0" lvl="8" indent="-16770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65655" y="1854191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689832" y="-457200"/>
            <a:ext cx="1600199" cy="1600199"/>
          </a:xfrm>
          <a:prstGeom prst="ellipse">
            <a:avLst/>
          </a:prstGeom>
          <a:gradFill>
            <a:gsLst>
              <a:gs pos="0">
                <a:srgbClr val="4CB9C3">
                  <a:alpha val="13725"/>
                </a:srgbClr>
              </a:gs>
              <a:gs pos="36000">
                <a:srgbClr val="4CB9C3">
                  <a:alpha val="6666"/>
                </a:srgbClr>
              </a:gs>
              <a:gs pos="73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99432" y="6096000"/>
            <a:ext cx="990599" cy="990599"/>
          </a:xfrm>
          <a:prstGeom prst="ellipse">
            <a:avLst/>
          </a:prstGeom>
          <a:gradFill>
            <a:gsLst>
              <a:gs pos="0">
                <a:srgbClr val="4CB9C3">
                  <a:alpha val="8627"/>
                </a:srgbClr>
              </a:gs>
              <a:gs pos="36000">
                <a:srgbClr val="4CB9C3">
                  <a:alpha val="4705"/>
                </a:srgbClr>
              </a:gs>
              <a:gs pos="66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153988" y="2667000"/>
            <a:ext cx="4190999" cy="4190999"/>
          </a:xfrm>
          <a:prstGeom prst="ellipse">
            <a:avLst/>
          </a:prstGeom>
          <a:gradFill>
            <a:gsLst>
              <a:gs pos="0">
                <a:srgbClr val="4CB9C3">
                  <a:alpha val="10980"/>
                </a:srgbClr>
              </a:gs>
              <a:gs pos="36000">
                <a:srgbClr val="4CB9C3">
                  <a:alpha val="9803"/>
                </a:srgbClr>
              </a:gs>
              <a:gs pos="75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-839787" y="2895600"/>
            <a:ext cx="2362200" cy="2362200"/>
          </a:xfrm>
          <a:prstGeom prst="ellipse">
            <a:avLst/>
          </a:prstGeom>
          <a:gradFill>
            <a:gsLst>
              <a:gs pos="0">
                <a:srgbClr val="4CB9C3">
                  <a:alpha val="7843"/>
                </a:srgbClr>
              </a:gs>
              <a:gs pos="36000">
                <a:srgbClr val="4CB9C3">
                  <a:alpha val="7843"/>
                </a:srgbClr>
              </a:gs>
              <a:gs pos="72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7745643" y="0"/>
            <a:ext cx="685799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6" marR="0" lvl="0" indent="-2413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62" marR="0" lvl="1" indent="-19432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20" marR="0" lvl="2" indent="-1473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27" marR="0" lvl="3" indent="-15750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33" marR="0" lvl="4" indent="-15751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42" marR="0" lvl="5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49" marR="0" lvl="6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57" marR="0" lvl="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64" marR="0" lvl="8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 rot="5400000">
            <a:off x="7494988" y="1828770"/>
            <a:ext cx="990598" cy="228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 rot="5400000">
            <a:off x="6233335" y="3263371"/>
            <a:ext cx="3859794" cy="22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866441" y="1447800"/>
            <a:ext cx="6620967" cy="3329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Queries Over Graph Data: Presidential Election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866441" y="5334000"/>
            <a:ext cx="6620967" cy="861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KYLE BROWN, CHUKWUDI OGUEJIOFOR, ANDREW RADOSEVIC, TAPTI SAHA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the Graph with Neo4j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827700" y="2060575"/>
            <a:ext cx="3298112" cy="4195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6" marR="0" lvl="0" indent="-34290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1600"/>
              <a:buFont typeface="Noto Sans Symbols"/>
            </a:pPr>
            <a:r>
              <a:rPr lang="en-US" sz="153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statement is binned into a list for its sentiment.</a:t>
            </a:r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600"/>
              <a:buFont typeface="Noto Sans Symbols"/>
            </a:pPr>
            <a:r>
              <a:rPr lang="en-US" sz="153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all lists are iterated over and the statements are assigned to a node and related to their sentiment node</a:t>
            </a:r>
          </a:p>
          <a:p>
            <a:pPr marL="342906" marR="0" lvl="0" indent="-34290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600"/>
              <a:buFont typeface="Noto Sans Symbols"/>
            </a:pPr>
            <a:r>
              <a:rPr lang="en-US" sz="153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Timing:</a:t>
            </a:r>
          </a:p>
          <a:p>
            <a:pPr marL="742962" marR="0" lvl="1" indent="-28576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714"/>
              <a:buFont typeface="Noto Sans Symbols"/>
            </a:pPr>
            <a:r>
              <a:rPr lang="en-US" sz="136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Elapsed:      128.229000092s</a:t>
            </a:r>
          </a:p>
          <a:p>
            <a:pPr marL="742962" marR="0" lvl="1" indent="-28576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714"/>
              <a:buFont typeface="Noto Sans Symbols"/>
            </a:pPr>
            <a:r>
              <a:rPr lang="en-US" sz="136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to Clear DB:  1.07999992371s</a:t>
            </a:r>
          </a:p>
          <a:p>
            <a:pPr marL="742962" marR="0" lvl="1" indent="-28576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714"/>
              <a:buFont typeface="Noto Sans Symbols"/>
            </a:pPr>
            <a:r>
              <a:rPr lang="en-US" sz="136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to Init:      1.03800010681s</a:t>
            </a:r>
          </a:p>
          <a:p>
            <a:pPr marL="742962" marR="0" lvl="1" indent="-28576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714"/>
              <a:buFont typeface="Noto Sans Symbols"/>
            </a:pPr>
            <a:r>
              <a:rPr lang="en-US" sz="136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Loading Nodes:126.111000061s</a:t>
            </a:r>
          </a:p>
          <a:p>
            <a:pPr marL="742962" marR="0" lvl="1" indent="-28576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7714"/>
              <a:buFont typeface="Noto Sans Symbols"/>
            </a:pPr>
            <a:r>
              <a:rPr lang="en-US" sz="136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Node Count:  122</a:t>
            </a:r>
          </a:p>
        </p:txBody>
      </p:sp>
      <p:pic>
        <p:nvPicPr>
          <p:cNvPr id="207" name="Shape 20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41800" y="1793590"/>
            <a:ext cx="4064000" cy="397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4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Future Works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827700" y="2060575"/>
            <a:ext cx="3298200" cy="41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Use a larger dataset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More surveys or mining data from social media such as Twitter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Use Neo4j for statement similarity and machine learning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Split statements into individual words and create more relationships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4241975" y="2056092"/>
            <a:ext cx="3298200" cy="420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Expand to more than 3 dimensions (text, confidence, sentiment)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Possibly adding the target candidate as a dimension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More visualizations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More complex queries in Neo4j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93040" y="0"/>
            <a:ext cx="507715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</a:t>
            </a:r>
            <a:b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393040" y="1028700"/>
            <a:ext cx="8217558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hyped up election in history is also the most modern which allows for the largest data pool.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Hilary was not a heavy favorite but was noticeably favored to win.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Instead of polling on simple Y/N basis, it could be beneficial to look into people’s sentiment.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Trump was able to swing previously identified democratic voters in order to obtain victory.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676400" y="2590800"/>
            <a:ext cx="568675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Motivation: Presidential Election</a:t>
            </a:r>
            <a:b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2016 United States Presidential Election was one of the most heated campaigns in the history of our country.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projections pointed towards </a:t>
            </a:r>
            <a:r>
              <a:rPr lang="en-US"/>
              <a:t>Hillary</a:t>
            </a: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Clinton claiming victory over Donald Trump.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Take a look into finding sentiment based on language used in responses to questions.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was the polling off?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Big Data was a very new concept during the 2012 election, but it was used to predict the outcome.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big data be used to help win an election?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7055379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Proposed Solution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27700" y="2052925"/>
            <a:ext cx="6711653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6" marR="0" lvl="0" indent="-342906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performed a survey with more than 100 people of different age, religion etc to gather a wide variety of data and opinion.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determined the confidence using an open source online tool.</a:t>
            </a:r>
          </a:p>
          <a:p>
            <a:pPr marL="342906" marR="0" lvl="0" indent="-34290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needed to program the data.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Graph Viz</a:t>
            </a:r>
          </a:p>
          <a:p>
            <a:pPr lvl="1"/>
            <a:r>
              <a:rPr lang="en-US" dirty="0"/>
              <a:t>Produces graph visualizations quickly for large amounts of data</a:t>
            </a:r>
          </a:p>
          <a:p>
            <a:r>
              <a:rPr lang="en-US" dirty="0"/>
              <a:t>Neo4j Community Edition</a:t>
            </a:r>
          </a:p>
          <a:p>
            <a:pPr lvl="1"/>
            <a:r>
              <a:rPr lang="en-US" dirty="0"/>
              <a:t>Native property graph database</a:t>
            </a:r>
          </a:p>
          <a:p>
            <a:pPr lvl="1"/>
            <a:r>
              <a:rPr lang="en-US" dirty="0"/>
              <a:t>Database is visible to a browser</a:t>
            </a:r>
          </a:p>
          <a:p>
            <a:r>
              <a:rPr lang="en-US" dirty="0"/>
              <a:t>Sentiment Classifier Tool</a:t>
            </a:r>
          </a:p>
          <a:p>
            <a:pPr lvl="1"/>
            <a:r>
              <a:rPr lang="en-US" dirty="0"/>
              <a:t>Online tool for classifying the responses to our questionnaire </a:t>
            </a:r>
          </a:p>
          <a:p>
            <a:pPr lvl="1"/>
            <a:r>
              <a:rPr lang="en-US" dirty="0"/>
              <a:t>Based on Naïve Bayes classification</a:t>
            </a:r>
          </a:p>
          <a:p>
            <a:r>
              <a:rPr lang="en-US" dirty="0"/>
              <a:t>Python</a:t>
            </a:r>
          </a:p>
          <a:p>
            <a:pPr lvl="1"/>
            <a:r>
              <a:rPr lang="en-US" dirty="0" err="1"/>
              <a:t>GraphViz</a:t>
            </a:r>
            <a:r>
              <a:rPr lang="en-US" dirty="0"/>
              <a:t> and Neo4j are supported in python 2.7 and python 3</a:t>
            </a:r>
          </a:p>
        </p:txBody>
      </p:sp>
    </p:spTree>
    <p:extLst>
      <p:ext uri="{BB962C8B-B14F-4D97-AF65-F5344CB8AC3E}">
        <p14:creationId xmlns:p14="http://schemas.microsoft.com/office/powerpoint/2010/main" val="159788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28600" y="396827"/>
            <a:ext cx="5696881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Importing Libraries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524137" y="3390316"/>
            <a:ext cx="7172061" cy="30104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6" marR="0" lvl="0" indent="-34290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Library Attributes:</a:t>
            </a:r>
          </a:p>
          <a:p>
            <a:pPr marL="742962" marR="0" lvl="1" indent="-2857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style data frame works well with Pandas as it supports column header.</a:t>
            </a:r>
          </a:p>
          <a:p>
            <a:pPr marL="742962" marR="0" lvl="1" indent="-2857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/>
              <a:t>Handles d</a:t>
            </a: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ifferent data types in one package.</a:t>
            </a:r>
          </a:p>
          <a:p>
            <a:pPr marL="742962" marR="0" lvl="1" indent="-2857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Rendering graphs in graphviz is easy.</a:t>
            </a:r>
          </a:p>
          <a:p>
            <a:pPr marL="742962" marR="0" lvl="1" indent="-2857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Command line tool so it can generate any number of data.</a:t>
            </a:r>
          </a:p>
          <a:p>
            <a:pPr marL="742962" marR="0" lvl="1" indent="-2857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Neo4j Database is interactive and supports queries.</a:t>
            </a:r>
          </a:p>
          <a:p>
            <a:pPr marL="342906" marR="0" lvl="0" indent="-34290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Noto Sans Symbols"/>
              <a:buNone/>
            </a:pPr>
            <a:endParaRPr sz="2035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2035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604937" y="1098050"/>
            <a:ext cx="7934100" cy="16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used three libraries: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 Viz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Neo4j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400"/>
              <a:buFont typeface="Arial"/>
              <a:buChar char="•"/>
            </a:pPr>
            <a:r>
              <a:rPr lang="en-US" sz="203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Panda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2035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81000" y="-609600"/>
            <a:ext cx="525779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Loading Data</a:t>
            </a:r>
          </a:p>
        </p:txBody>
      </p:sp>
      <p:pic>
        <p:nvPicPr>
          <p:cNvPr id="178" name="Shape 1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019299"/>
            <a:ext cx="8235950" cy="464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381000" y="838200"/>
            <a:ext cx="5257799" cy="2895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used Excel to store our Database Data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143958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Sentiment Type</a:t>
            </a:r>
          </a:p>
        </p:txBody>
      </p:sp>
      <p:pic>
        <p:nvPicPr>
          <p:cNvPr id="185" name="Shape 1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657600"/>
            <a:ext cx="4876799" cy="267629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7315198" cy="4898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divided our sentiments(data classifier) into 3 different types: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Neutral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three types are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further divided into two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categories: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Century Gothic"/>
              <a:buAutoNum type="arabicPeriod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Lean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AutoNum type="arabicPeriod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Strong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533400" y="762000"/>
            <a:ext cx="3172158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3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Sorting</a:t>
            </a:r>
            <a:br>
              <a:rPr lang="en-US" sz="378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US" sz="378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828800"/>
            <a:ext cx="4873624" cy="481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381000" y="1981200"/>
            <a:ext cx="2551462" cy="2895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program will sort the data according to the sentiment and the confidence value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sorting the data, it will save into a new file with the </a:t>
            </a:r>
            <a:r>
              <a:rPr lang="en-US" sz="2200"/>
              <a:t>updated classifications</a:t>
            </a:r>
            <a:r>
              <a:rPr lang="en-US"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7" y="533400"/>
            <a:ext cx="6372560" cy="838200"/>
          </a:xfrm>
        </p:spPr>
        <p:txBody>
          <a:bodyPr/>
          <a:lstStyle/>
          <a:p>
            <a:r>
              <a:rPr lang="en-US" sz="4200" dirty="0"/>
              <a:t>Creating the Graph with </a:t>
            </a:r>
            <a:r>
              <a:rPr lang="en-US" sz="4200" dirty="0" err="1"/>
              <a:t>GraphViz</a:t>
            </a:r>
            <a:endParaRPr lang="en-US" sz="4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362200"/>
            <a:ext cx="57150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2551462" cy="289559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program will create the text for the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Nodes will all align at the 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graph will be created based on the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 time: 15s</a:t>
            </a:r>
          </a:p>
        </p:txBody>
      </p:sp>
    </p:spTree>
    <p:extLst>
      <p:ext uri="{BB962C8B-B14F-4D97-AF65-F5344CB8AC3E}">
        <p14:creationId xmlns:p14="http://schemas.microsoft.com/office/powerpoint/2010/main" val="1114977788"/>
      </p:ext>
    </p:extLst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On-screen Show (4:3)</PresentationFormat>
  <Paragraphs>83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Calibri</vt:lpstr>
      <vt:lpstr>Noto Sans Symbols</vt:lpstr>
      <vt:lpstr>Ion</vt:lpstr>
      <vt:lpstr>Queries Over Graph Data: Presidential Election</vt:lpstr>
      <vt:lpstr>Motivation: Presidential Election </vt:lpstr>
      <vt:lpstr>Proposed Solution</vt:lpstr>
      <vt:lpstr>Software Used</vt:lpstr>
      <vt:lpstr>Importing Libraries</vt:lpstr>
      <vt:lpstr>Loading Data</vt:lpstr>
      <vt:lpstr>Sentiment Type</vt:lpstr>
      <vt:lpstr>Sorting </vt:lpstr>
      <vt:lpstr>Creating the Graph with GraphViz</vt:lpstr>
      <vt:lpstr>Creating the Graph with Neo4j</vt:lpstr>
      <vt:lpstr>Future Works</vt:lpstr>
      <vt:lpstr>Conclusion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Queries Over Graph Data: Presidential Election</dc:title>
  <cp:lastModifiedBy>Andrew Radosevic</cp:lastModifiedBy>
  <cp:revision>1</cp:revision>
  <dcterms:modified xsi:type="dcterms:W3CDTF">2017-05-04T19:29:47Z</dcterms:modified>
</cp:coreProperties>
</file>