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81" r:id="rId4"/>
    <p:sldId id="331" r:id="rId5"/>
    <p:sldId id="332" r:id="rId6"/>
    <p:sldId id="343" r:id="rId7"/>
    <p:sldId id="344" r:id="rId8"/>
    <p:sldId id="376" r:id="rId9"/>
    <p:sldId id="385" r:id="rId10"/>
    <p:sldId id="377" r:id="rId11"/>
    <p:sldId id="363" r:id="rId12"/>
    <p:sldId id="364" r:id="rId13"/>
    <p:sldId id="333" r:id="rId14"/>
    <p:sldId id="33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62" r:id="rId26"/>
    <p:sldId id="378" r:id="rId27"/>
    <p:sldId id="379" r:id="rId28"/>
    <p:sldId id="380" r:id="rId29"/>
    <p:sldId id="381" r:id="rId30"/>
    <p:sldId id="382" r:id="rId31"/>
    <p:sldId id="383" r:id="rId32"/>
    <p:sldId id="336" r:id="rId33"/>
    <p:sldId id="355" r:id="rId34"/>
    <p:sldId id="337" r:id="rId35"/>
    <p:sldId id="358" r:id="rId36"/>
    <p:sldId id="359" r:id="rId37"/>
    <p:sldId id="360" r:id="rId38"/>
    <p:sldId id="361" r:id="rId39"/>
    <p:sldId id="384" r:id="rId40"/>
    <p:sldId id="338" r:id="rId41"/>
    <p:sldId id="356" r:id="rId42"/>
    <p:sldId id="357" r:id="rId43"/>
    <p:sldId id="339" r:id="rId44"/>
    <p:sldId id="340" r:id="rId45"/>
    <p:sldId id="375" r:id="rId46"/>
    <p:sldId id="365" r:id="rId47"/>
    <p:sldId id="366" r:id="rId48"/>
    <p:sldId id="367" r:id="rId49"/>
    <p:sldId id="386" r:id="rId50"/>
    <p:sldId id="387" r:id="rId51"/>
    <p:sldId id="368" r:id="rId52"/>
    <p:sldId id="369" r:id="rId53"/>
    <p:sldId id="371" r:id="rId54"/>
    <p:sldId id="374" r:id="rId55"/>
    <p:sldId id="372" r:id="rId56"/>
    <p:sldId id="373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808000"/>
    <a:srgbClr val="006600"/>
    <a:srgbClr val="FFBDBD"/>
    <a:srgbClr val="B7B7FF"/>
    <a:srgbClr val="FF9B9B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807" autoAdjust="0"/>
  </p:normalViewPr>
  <p:slideViewPr>
    <p:cSldViewPr>
      <p:cViewPr varScale="1">
        <p:scale>
          <a:sx n="126" d="100"/>
          <a:sy n="126" d="100"/>
        </p:scale>
        <p:origin x="29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8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http://www.cs.cmu.edu/~christos/courses/721.S03/LECTURES-PDF/0230-z-ordering.PDF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https://en.wikipedia.org/wiki/Z-order_curve#/media/File:Z-curve.svg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 V. </a:t>
            </a:r>
            <a:r>
              <a:rPr lang="en-US" dirty="0" err="1" smtClean="0"/>
              <a:t>Jagadish</a:t>
            </a:r>
            <a:r>
              <a:rPr lang="en-US" dirty="0" smtClean="0"/>
              <a:t>: Linear Clustering of Objects with Multiple </a:t>
            </a:r>
            <a:r>
              <a:rPr lang="en-US" dirty="0" err="1" smtClean="0"/>
              <a:t>Atributes</a:t>
            </a:r>
            <a:r>
              <a:rPr lang="en-US" dirty="0" smtClean="0"/>
              <a:t>. ACM SIGMOD Conference 1990: 332-342</a:t>
            </a:r>
          </a:p>
          <a:p>
            <a:r>
              <a:rPr lang="en-US" dirty="0" smtClean="0"/>
              <a:t>https://en.wikipedia.org/wiki/Hilbert_curve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https://en.wikipedia.org/wiki/Bitmap_index</a:t>
            </a:r>
          </a:p>
          <a:p>
            <a:endParaRPr lang="en-US" dirty="0" smtClean="0"/>
          </a:p>
          <a:p>
            <a:r>
              <a:rPr lang="en-US" dirty="0" smtClean="0"/>
              <a:t>https://docs.oracle.com/cd/B28359_01/server.111/b28313/indexes.htm#CIHGAFFF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http://www.vldb.org/pvldb/vol8/p1382-nagarkar.pdf</a:t>
            </a:r>
          </a:p>
          <a:p>
            <a:endParaRPr lang="en-US" dirty="0" smtClean="0"/>
          </a:p>
          <a:p>
            <a:r>
              <a:rPr lang="en-US" dirty="0" smtClean="0"/>
              <a:t>https://sdm.lbl.gov/~kewu/ps/LBNL-62756.pdf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 smtClean="0"/>
          </a:p>
          <a:p>
            <a:r>
              <a:rPr lang="en-US" dirty="0" smtClean="0"/>
              <a:t>Raphael </a:t>
            </a:r>
            <a:r>
              <a:rPr lang="en-US" dirty="0" err="1" smtClean="0"/>
              <a:t>Finkel</a:t>
            </a:r>
            <a:r>
              <a:rPr lang="en-US" dirty="0" smtClean="0"/>
              <a:t> and J.L. Bentley (1974). "Quad Trees: A Data Structure for Retrieval on Composite Keys".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Informatica</a:t>
            </a:r>
            <a:r>
              <a:rPr lang="en-US" dirty="0" smtClean="0"/>
              <a:t> 4 (1): 1–9. doi:10.1007/BF00288933.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Damn Cool Algorithms: Spatial indexing with </a:t>
            </a:r>
            <a:r>
              <a:rPr lang="en-US" dirty="0" err="1" smtClean="0"/>
              <a:t>Quadtrees</a:t>
            </a:r>
            <a:r>
              <a:rPr lang="en-US" dirty="0" smtClean="0"/>
              <a:t> and Hilbert Curves. http://blog.notdot. net/2009/11/Damn-Cool-Algorithms-Spatial-indexing-with-Quadtrees-and-Hilbert-Curves</a:t>
            </a:r>
          </a:p>
          <a:p>
            <a:endParaRPr lang="en-US" dirty="0" smtClean="0"/>
          </a:p>
          <a:p>
            <a:r>
              <a:rPr lang="en-US" dirty="0" smtClean="0"/>
              <a:t>http://web.eecs.utk.edu/~cphillip/cs594_spring2014/quadtree-Allan.pdf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60F35-27CB-47BC-81AE-D227505344E2}" type="slidenum">
              <a:rPr lang="en-US" altLang="en-US" sz="1200">
                <a:latin typeface="Century Gothic" panose="020B0502020202020204" pitchFamily="34" charset="0"/>
              </a:rPr>
              <a:pPr/>
              <a:t>8</a:t>
            </a:fld>
            <a:endParaRPr lang="en-US" altLang="en-US" sz="12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89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https://www.mcgill.ca/library/find/maps/epoi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https://www.cs.utah.edu/~lifeifei/SpatialDataset.htm</a:t>
            </a:r>
          </a:p>
          <a:p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Scholl, M.,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Voisard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2002. Spatial Databases - with application to GIS. Morgan Kaufmann, San Francisco, 410pp.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B+_tre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824038" TargetMode="External"/><Relationship Id="rId2" Type="http://schemas.openxmlformats.org/officeDocument/2006/relationships/hyperlink" Target="http://bsolano.com/ecci/claroline/backends/download.php/TGlicm9zX2RlX3RleHRvL1NwYXRpYWxEQnNXaXRoQXBwbGljYXRpb25Ub0dJUy5wZGY=?cidReset=true&amp;cidReq=CI13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076819" TargetMode="External"/><Relationship Id="rId4" Type="http://schemas.openxmlformats.org/officeDocument/2006/relationships/hyperlink" Target="https://pdfs.semanticscholar.org/65ee/4429b5509173f12309539e809ac533e84690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49995 &amp; CS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63016 </a:t>
            </a:r>
            <a:b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ST: Big 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2: Indexing Big Data (1)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on Relational Tables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– database language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data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conditions of tuples in the query 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retains listed columns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4191000"/>
            <a:ext cx="7239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SELECT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Name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FROM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Student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WHERE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Status = ‘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soph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’ and ID &gt;1000 and ID&lt;2000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4399" y="4967828"/>
            <a:ext cx="1905000" cy="38100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967828"/>
            <a:ext cx="2971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6420" y="550914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 query</a:t>
            </a:r>
            <a:endParaRPr lang="en-US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50914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  <a:endParaRPr lang="en-US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48000" y="5419546"/>
            <a:ext cx="94396" cy="219254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27362" y="5419546"/>
            <a:ext cx="94396" cy="2192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0B14C-F8DD-4F8A-A684-6B9E602FF1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905000" y="1327666"/>
            <a:ext cx="59499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S1996    4.0 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987654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717171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765432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515151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878787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05000" y="13276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3246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905000" y="29278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1905000" y="3156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1905000" y="4680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905000" y="49852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905000" y="6585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6324600" y="31564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63246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9050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905000" y="315646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9050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28" y="5562600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51466"/>
            <a:ext cx="1295400" cy="5410200"/>
          </a:xfrm>
          <a:prstGeom prst="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01283-4774-43A5-BF90-4BB0A25842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7772400" cy="762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91618" y="1335544"/>
            <a:ext cx="60051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</a:t>
            </a:r>
            <a:r>
              <a:rPr lang="en-US" altLang="en-US" sz="2400" dirty="0" smtClean="0"/>
              <a:t> MGT123    </a:t>
            </a:r>
            <a:r>
              <a:rPr lang="en-US" altLang="en-US" sz="2400" dirty="0"/>
              <a:t>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CS305        S1996    4.0        </a:t>
            </a:r>
            <a:r>
              <a:rPr lang="en-US" altLang="en-US" sz="2400" dirty="0" smtClean="0"/>
              <a:t>page </a:t>
            </a:r>
            <a:r>
              <a:rPr lang="en-US" altLang="en-US" sz="2400" dirty="0"/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232323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313131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91618" y="1335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311218" y="13355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891618" y="2859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1618" y="3164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891618" y="4688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1618" y="49931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91618" y="6593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311218" y="31643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112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891618" y="141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891618" y="3164344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8916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 File</a:t>
            </a:r>
            <a:endParaRPr lang="en-US" altLang="en-US" b="1" dirty="0" smtClean="0">
              <a:solidFill>
                <a:srgbClr val="0000CC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(sorted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418" y="1259344"/>
            <a:ext cx="1295400" cy="541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1332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build indexes over one or multiple attributes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43400" y="3312909"/>
            <a:ext cx="3733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Location Mechanism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913109"/>
            <a:ext cx="556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989309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Index entries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38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9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344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8200" y="24747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00200" y="2779509"/>
            <a:ext cx="1290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Search key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value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53000" y="29319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48000" y="2855709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96000" y="42273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0215" y="3834758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Location mechanism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facilitates finding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index entry for S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429000" y="445590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038600" y="4989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114800" y="6284709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14800" y="6284709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S, …….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5290" y="520134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Once index entry is found, the row can be directly accessed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1000" y="5446509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895600" y="6056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structure vs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storage structure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532" y="2514600"/>
            <a:ext cx="2286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Contains 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and (main) index</a:t>
            </a:r>
          </a:p>
        </p:txBody>
      </p:sp>
      <p:pic>
        <p:nvPicPr>
          <p:cNvPr id="6" name="Picture 6" descr="INDEX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8536"/>
            <a:ext cx="34316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0" y="2514600"/>
            <a:ext cx="4825022" cy="3280355"/>
            <a:chOff x="958812" y="1722193"/>
            <a:chExt cx="6280188" cy="437380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2362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0" y="2057400"/>
              <a:ext cx="1905000" cy="403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Storage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structure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for table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00200" y="28194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21465" y="1890015"/>
              <a:ext cx="2319667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Location mechanism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44523" y="2727325"/>
              <a:ext cx="1970025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Index entries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733800" y="31242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505200" y="3124200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828800" y="3124200"/>
              <a:ext cx="3352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395043" y="2285962"/>
              <a:ext cx="1648315" cy="52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</a:rPr>
                <a:t>Index file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81400" y="2332038"/>
            <a:ext cx="0" cy="36115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360E2-CA4B-43F0-953F-FBB665F909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 Secondary Index</a:t>
            </a:r>
          </a:p>
        </p:txBody>
      </p:sp>
      <p:pic>
        <p:nvPicPr>
          <p:cNvPr id="45060" name="Picture 4" descr="INDEX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007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77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71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172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50" y="2667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65" y="3200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65" y="33939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65" y="357701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65" y="47164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869" y="5943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8E848-C872-4561-B801-927EE0C5E4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Index</a:t>
            </a:r>
          </a:p>
        </p:txBody>
      </p:sp>
      <p:pic>
        <p:nvPicPr>
          <p:cNvPr id="47108" name="Picture 3" descr="UNC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5500"/>
            <a:ext cx="6858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57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51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142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3046" y="412362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046" y="51814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046" y="47508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046" y="607436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750" y="3477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8584C-3313-499A-9DC7-A66E84C51C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has index entry for each data record  </a:t>
            </a:r>
          </a:p>
          <a:p>
            <a:pPr lvl="1"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dense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Clustered index need not be dense</a:t>
            </a:r>
          </a:p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has index entry for each page of data file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clustered</a:t>
            </a:r>
          </a:p>
        </p:txBody>
      </p:sp>
    </p:spTree>
    <p:extLst>
      <p:ext uri="{BB962C8B-B14F-4D97-AF65-F5344CB8AC3E}">
        <p14:creationId xmlns:p14="http://schemas.microsoft.com/office/powerpoint/2010/main" val="3297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F9ACB-4BC1-4B67-8EAB-7B34157D92E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pic>
        <p:nvPicPr>
          <p:cNvPr id="51204" name="Picture 3" descr="SP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75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-76200" y="3657600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Sparse, clustered</a:t>
            </a:r>
            <a:endParaRPr lang="en-US" altLang="en-US" sz="2000" i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index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Id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53200" y="5257800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Dense, </a:t>
            </a:r>
            <a:r>
              <a:rPr lang="en-US" altLang="en-US" sz="2000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unclustered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index 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743200" y="533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Data file sorted on Id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895600" y="1524000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Id</a:t>
            </a:r>
            <a:r>
              <a:rPr lang="en-US" altLang="en-US" sz="2400" dirty="0">
                <a:cs typeface="Times New Roman" panose="02020603050405020304" pitchFamily="18" charset="0"/>
              </a:rPr>
              <a:t>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Name</a:t>
            </a:r>
            <a:r>
              <a:rPr lang="en-US" altLang="en-US" sz="2400" dirty="0">
                <a:cs typeface="Times New Roman" panose="02020603050405020304" pitchFamily="18" charset="0"/>
              </a:rPr>
              <a:t>      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Dept</a:t>
            </a:r>
            <a:endParaRPr lang="en-US" altLang="en-US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Indexes for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latin typeface="Times New Roman" pitchFamily="18" charset="0"/>
              </a:rPr>
              <a:t>Quadtree</a:t>
            </a:r>
            <a:endParaRPr lang="en-US" altLang="zh-CN" sz="2400" dirty="0" smtClean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  <a:endParaRPr lang="en-US" altLang="zh-CN" sz="2400" i="1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Inverted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Local sensitive hashing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Distributed indexes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1C1F5-9067-49DD-8905-3C4F3AEA36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47" y="223838"/>
            <a:ext cx="8763000" cy="685800"/>
          </a:xfrm>
        </p:spPr>
        <p:txBody>
          <a:bodyPr/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3200400"/>
          </a:xfrm>
        </p:spPr>
        <p:txBody>
          <a:bodyPr/>
          <a:lstStyle/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an integrated storage structure</a:t>
            </a:r>
          </a:p>
          <a:p>
            <a:pPr lvl="1"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Clustered, index entries contain rows</a:t>
            </a:r>
          </a:p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 entry = (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search key value;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pointer to a lower level page</a:t>
            </a:r>
          </a:p>
          <a:p>
            <a:pPr algn="just"/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set of search key values in the two subtrees pointed at by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pic>
        <p:nvPicPr>
          <p:cNvPr id="57349" name="Picture 4" descr="ISAM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5115"/>
            <a:ext cx="6629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2D25F-FA42-45DF-A833-DD2AAF58A2F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Index Sequential Access Method</a:t>
            </a:r>
          </a:p>
        </p:txBody>
      </p:sp>
      <p:pic>
        <p:nvPicPr>
          <p:cNvPr id="58372" name="Picture 3" descr="IS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97601"/>
            <a:ext cx="9067800" cy="57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 rot="-5400000">
            <a:off x="-150018" y="3038220"/>
            <a:ext cx="1338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809627" y="207143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9A647-C72E-4EFC-9474-86D7A10FAB55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Overflow Chains</a:t>
            </a:r>
          </a:p>
        </p:txBody>
      </p:sp>
      <p:pic>
        <p:nvPicPr>
          <p:cNvPr id="60420" name="Picture 3" descr="IS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64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- Contents of leaf pages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Row deletion yields empty slot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in leaf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Row insertion can result in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overflow leaf page and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ultimately overflow chain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Chains can be long, unsorted,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scattered on disk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Thus ISAM can be inefficient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 if table is dynamic</a:t>
            </a:r>
            <a:endParaRPr lang="en-US" altLang="en-US" sz="2000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8422-4E77-4089-B871-B6EACDE27D0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843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pic>
        <p:nvPicPr>
          <p:cNvPr id="62468" name="Picture 3" descr="BTSC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7" y="903000"/>
            <a:ext cx="81407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43647" y="4371975"/>
            <a:ext cx="75453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Leaf level is a (sorted) linked list of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Sibling pointers support range searches in spite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allocation and deallocation of leaf pages (but leaf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pages might not be physically contiguous on disk)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F81A1-0888-42A3-B388-63F22CD195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7581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371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"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614228"/>
            <a:ext cx="7885112" cy="362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247" y="5715000"/>
            <a:ext cx="404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2C5A9-A6BB-4520-B4F6-05C620FF1A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6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Deletion in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tree changes to handle row insertion and deletion –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overflow chains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remains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all paths from root to index entries have same length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guarantees that the number of separator entries in an index page is between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maximum search cost is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+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ISAM search cost depends on length of overflow chain)</a:t>
            </a:r>
          </a:p>
        </p:txBody>
      </p:sp>
    </p:spTree>
    <p:extLst>
      <p:ext uri="{BB962C8B-B14F-4D97-AF65-F5344CB8AC3E}">
        <p14:creationId xmlns:p14="http://schemas.microsoft.com/office/powerpoint/2010/main" val="1263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D3853-0CB4-4492-A587-9A16229FB779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- Example</a:t>
            </a:r>
          </a:p>
        </p:txBody>
      </p:sp>
      <p:pic>
        <p:nvPicPr>
          <p:cNvPr id="64516" name="Picture 3" descr="B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0600"/>
            <a:ext cx="67373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29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Insert </a:t>
            </a:r>
            <a:r>
              <a:rPr lang="en-US" altLang="en-US" sz="2400">
                <a:cs typeface="Times New Roman" panose="02020603050405020304" pitchFamily="18" charset="0"/>
              </a:rPr>
              <a:t> “vince”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66371-08A0-4E5D-AE15-F98EE63159A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5540" name="Picture 3" descr="BTRE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7163"/>
            <a:ext cx="6248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0230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Insert “vera”:  Since there is no room in leaf page: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1. Create new leaf page,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2. Split index entries between B and C (but maintain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3. Add separator entry at parent level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01F04-873F-4550-8EDC-95B489672F34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8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6564" name="Picture 3" descr="BTRE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184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52438" y="1066800"/>
            <a:ext cx="746794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Insert “rob”. Since there is no room in leaf page 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1. Split A into A1 and A2 and divide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between the two (but maintain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2. Split D into D1 and D2 to make room for additional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3. Three separators are needed: “sol”, “tom” and “vince”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3816E-77F6-4B71-A3E4-D9943DF7C6AA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517525" y="1057275"/>
            <a:ext cx="688361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When splitting a separator page, push a separator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Repeat process at next 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Height of tree increases by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B1939-E88C-4FDF-B356-4A4CB6AEF2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Deletions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can cause page to have fewer than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entries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Entries can be redistributed over adjacent pages to maintain minimum occupancy requirement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adjacent pages must be merged, and if merge propagates up the tree, height might be reduced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book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tables generally grow, and merge algorithm is often not implemented</a:t>
            </a:r>
          </a:p>
          <a:p>
            <a:pPr lvl="1"/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tree to compact it</a:t>
            </a:r>
          </a:p>
        </p:txBody>
      </p:sp>
    </p:spTree>
    <p:extLst>
      <p:ext uri="{BB962C8B-B14F-4D97-AF65-F5344CB8AC3E}">
        <p14:creationId xmlns:p14="http://schemas.microsoft.com/office/powerpoint/2010/main" val="29847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entries partitioned into buckets in accordance with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ranges over search key values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identified by an address,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 at address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all index entries with search key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stored in a page (with possible overflow chain)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index entries contain rows, set of buckets forms an integrated storage structure; else set of buckets forms an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secondary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E8EA3-DC1B-48A5-BA52-E0C707ECE4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Search with Hash Index</a:t>
            </a:r>
          </a:p>
        </p:txBody>
      </p:sp>
      <p:pic>
        <p:nvPicPr>
          <p:cNvPr id="70660" name="Picture 3" descr="H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286000"/>
            <a:ext cx="50990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88925" y="2124075"/>
            <a:ext cx="3773488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Given </a:t>
            </a:r>
            <a:r>
              <a:rPr lang="en-US" altLang="en-US" sz="2800" i="1" dirty="0"/>
              <a:t>v</a:t>
            </a:r>
            <a:r>
              <a:rPr lang="en-US" altLang="en-US" sz="2800" dirty="0"/>
              <a:t>:</a:t>
            </a:r>
            <a:endParaRPr lang="en-US" altLang="en-US" sz="2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1. Compute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2. Fetch bucket at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3. Search bucket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Cost = number of pages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in bucket (cheaper than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tree, if no overflow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chains)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267200" y="1524000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Location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mechanism</a:t>
            </a:r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44196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7400" y="28956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48500" y="2025650"/>
            <a:ext cx="152400" cy="838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1384984"/>
            <a:ext cx="298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bucket, instead of using an overflow chain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Hashing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hash functions based on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 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the last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time a unique hash,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depending on the number of times buckets have been split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D44E5-43E4-4F06-8432-712B6694C96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</a:p>
        </p:txBody>
      </p:sp>
      <p:pic>
        <p:nvPicPr>
          <p:cNvPr id="74756" name="Picture 3" descr="DHA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775325" y="1489075"/>
            <a:ext cx="25090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i="1" dirty="0">
                <a:cs typeface="Times New Roman" panose="02020603050405020304" pitchFamily="18" charset="0"/>
              </a:rPr>
              <a:t>v             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pete</a:t>
            </a:r>
            <a:r>
              <a:rPr lang="en-US" altLang="en-US" sz="2400" dirty="0">
                <a:cs typeface="Times New Roman" panose="02020603050405020304" pitchFamily="18" charset="0"/>
              </a:rPr>
              <a:t>        110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mary</a:t>
            </a:r>
            <a:r>
              <a:rPr lang="en-US" altLang="en-US" sz="2400" dirty="0">
                <a:cs typeface="Times New Roman" panose="02020603050405020304" pitchFamily="18" charset="0"/>
              </a:rPr>
              <a:t>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jane        111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bill   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john        010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vince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karen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58674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Extendable hashing uses a directory  (level of indirection)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to accommodate </a:t>
            </a:r>
            <a:r>
              <a:rPr lang="en-US" altLang="en-US" sz="2400" dirty="0">
                <a:cs typeface="Times New Roman" panose="02020603050405020304" pitchFamily="18" charset="0"/>
              </a:rPr>
              <a:t>family of hash functions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Suppose next action is to insert sol, where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sol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cs typeface="Times New Roman" panose="02020603050405020304" pitchFamily="18" charset="0"/>
              </a:rPr>
              <a:t> = 100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01</a:t>
            </a:r>
            <a:r>
              <a:rPr lang="en-US" altLang="en-US" sz="2400" i="1" dirty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Problem</a:t>
            </a:r>
            <a:r>
              <a:rPr lang="en-US" altLang="en-US" sz="2400" dirty="0">
                <a:cs typeface="Times New Roman" panose="02020603050405020304" pitchFamily="18" charset="0"/>
              </a:rPr>
              <a:t>:  This causes overflow in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1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990600" y="3641725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74761" name="Line 8"/>
          <p:cNvSpPr>
            <a:spLocks noChangeShapeType="1"/>
          </p:cNvSpPr>
          <p:nvPr/>
        </p:nvSpPr>
        <p:spPr bwMode="auto">
          <a:xfrm>
            <a:off x="9906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133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628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66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89560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10AB-80DD-47B3-BFC8-6954E3ADE9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pic>
        <p:nvPicPr>
          <p:cNvPr id="75780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86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53181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5013325" y="914400"/>
            <a:ext cx="4130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1. Switch  to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  </a:t>
            </a:r>
            <a:r>
              <a:rPr lang="en-US" altLang="en-US" sz="2400" dirty="0"/>
              <a:t>2. Concatenate copy of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directory to new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3. Split overflowed bucket,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into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r>
              <a:rPr lang="en-US" altLang="en-US" sz="2400" i="1" dirty="0"/>
              <a:t>, </a:t>
            </a:r>
            <a:r>
              <a:rPr lang="en-US" altLang="en-US" sz="2400" dirty="0"/>
              <a:t>dividing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entries in </a:t>
            </a:r>
            <a:r>
              <a:rPr lang="en-US" altLang="en-US" sz="2400" i="1" dirty="0"/>
              <a:t>B</a:t>
            </a:r>
            <a:r>
              <a:rPr lang="en-US" altLang="en-US" sz="2400" dirty="0"/>
              <a:t> between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two using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baseline="-25000" dirty="0"/>
              <a:t>     </a:t>
            </a:r>
            <a:r>
              <a:rPr lang="en-US" altLang="en-US" sz="2400" dirty="0"/>
              <a:t>4. Pointer to </a:t>
            </a:r>
            <a:r>
              <a:rPr lang="en-US" altLang="en-US" sz="2400" i="1" dirty="0"/>
              <a:t>B </a:t>
            </a:r>
            <a:r>
              <a:rPr lang="en-US" altLang="en-US" sz="2400" dirty="0"/>
              <a:t>in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copy replaced by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to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endParaRPr lang="en-US" altLang="en-US" sz="2400" i="1" dirty="0"/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106363" y="5105400"/>
            <a:ext cx="576103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 smtClean="0"/>
              <a:t>current_hash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identifies current </a:t>
            </a:r>
            <a:r>
              <a:rPr lang="en-US" altLang="en-US" sz="2400" dirty="0" smtClean="0"/>
              <a:t>hash function</a:t>
            </a: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905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376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3622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6670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440" y="29834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440" y="32161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9440" y="3440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440" y="37454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0800" y="4648200"/>
            <a:ext cx="1636987" cy="2169825"/>
            <a:chOff x="6400800" y="4648200"/>
            <a:chExt cx="1636987" cy="216982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400800" y="4648200"/>
              <a:ext cx="1636987" cy="2169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jane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john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01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sol 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6400800" y="4954588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066800" y="4724400"/>
            <a:ext cx="457200" cy="30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8B7E1-E78F-4E10-80FF-F6E690E26F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pic>
        <p:nvPicPr>
          <p:cNvPr id="76804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737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3515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Next action:  Insert </a:t>
            </a:r>
            <a:r>
              <a:rPr lang="en-US" altLang="en-US" sz="2400" dirty="0" err="1"/>
              <a:t>judy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where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judy</a:t>
            </a:r>
            <a:r>
              <a:rPr lang="en-US" altLang="en-US" sz="2400" dirty="0"/>
              <a:t>)</a:t>
            </a:r>
            <a:r>
              <a:rPr lang="en-US" altLang="en-US" sz="2400" i="1" dirty="0"/>
              <a:t> = 00</a:t>
            </a:r>
            <a:r>
              <a:rPr lang="en-US" altLang="en-US" sz="2400" b="1" i="1" dirty="0">
                <a:solidFill>
                  <a:srgbClr val="FF0000"/>
                </a:solidFill>
              </a:rPr>
              <a:t>110</a:t>
            </a:r>
            <a:r>
              <a:rPr lang="en-US" altLang="en-US" sz="2400" i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but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need not be extended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415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:  When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we need a mechanism for deciding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whether the directory has to be doubled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</a:t>
            </a:r>
            <a:r>
              <a:rPr lang="en-US" altLang="en-US" sz="2400" dirty="0"/>
              <a:t> records the number of times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has been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split.  If </a:t>
            </a:r>
            <a:r>
              <a:rPr lang="en-US" altLang="en-US" sz="2400" i="1" dirty="0" err="1"/>
              <a:t>current_hash</a:t>
            </a:r>
            <a:r>
              <a:rPr lang="en-US" altLang="en-US" sz="2400" i="1" dirty="0"/>
              <a:t> &gt;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], </a:t>
            </a:r>
            <a:r>
              <a:rPr lang="en-US" altLang="en-US" sz="2400" dirty="0"/>
              <a:t>do not enlarge directory</a:t>
            </a:r>
            <a:endParaRPr lang="en-US" altLang="en-US" sz="2400" i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9485" y="18288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9485" y="20614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485" y="2286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5" y="25908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725" y="28310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6725" y="30637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6725" y="32882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725" y="35930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CD9C4-F043-49CD-9164-F97B8ABACA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pic>
        <p:nvPicPr>
          <p:cNvPr id="77828" name="Picture 3" descr="DHASH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7911"/>
            <a:ext cx="562384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1981200"/>
            <a:ext cx="1648208" cy="2400657"/>
            <a:chOff x="7086600" y="1981200"/>
            <a:chExt cx="1648208" cy="240065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1648208" cy="24006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jane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john        01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sol 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judy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086600" y="2286000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78468"/>
            <a:ext cx="5791200" cy="4531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0343"/>
            <a:ext cx="435029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https://www.mcgill.ca/library/find/maps/epoi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650468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of Interests (POIs)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14800" y="221829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321375"/>
            <a:ext cx="395440" cy="8325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2800" y="1451097"/>
            <a:ext cx="1676400" cy="1676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5" y="886067"/>
            <a:ext cx="1523998" cy="1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real applications, we usually collect data of large scale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 with millions of records (tuples)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with thousands of sensor nodes, each collecting data such as temperature, humidity, etc. over time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mobile computing or location-based services, millions of mobile users move around in the city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large scale of data, it is very necessary to build indexes for accelerating the search over large data sets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– a spatial index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2-dimensional spatial data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077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Scholl,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Francisco, 2002.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660039"/>
            <a:ext cx="2616508" cy="275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588334"/>
            <a:ext cx="2729724" cy="2709153"/>
          </a:xfrm>
          <a:prstGeom prst="rect">
            <a:avLst/>
          </a:prstGeom>
        </p:spPr>
      </p:pic>
      <p:pic>
        <p:nvPicPr>
          <p:cNvPr id="1026" name="Picture 2" descr="https://www.cs.utah.edu/~lifeifei/research/tpq/calpoi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64" y="5493"/>
            <a:ext cx="324612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 into cells of equal size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query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2616508" cy="27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076" y="2895600"/>
            <a:ext cx="2729724" cy="2709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3810000"/>
            <a:ext cx="381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02968" y="4250176"/>
            <a:ext cx="983232" cy="301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8972" y="44860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14545" y="3934517"/>
            <a:ext cx="104083" cy="10408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87663" y="3048000"/>
            <a:ext cx="251137" cy="86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652" y="267866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Construction without Overflow Pages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104730"/>
            <a:ext cx="5257800" cy="502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352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3203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817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412" y="5817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51" y="357302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4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for Rectangular Objects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2" y="1621857"/>
            <a:ext cx="8059957" cy="436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25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048" y="12885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144" y="904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356" y="12525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435" y="161975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013054" y="1089198"/>
            <a:ext cx="124462" cy="78566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403597" y="1086036"/>
            <a:ext cx="219483" cy="785664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203200" cy="62992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grid directory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array: a 2-dimensional array (disk-based), each element with a pointer,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to a bucket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scales: two vectors (memory-based 1-dimensional array),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range of cells on the two dimensions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[0, 20, 40, 60, 80] and last name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[A, H, O, U, Z]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over grid with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(35,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ian)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match: at most 2 I/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search: (1) use linear scales to obtain relevant cells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access the grid array to obtain bucket addresses; and (3) retrieve data from buckets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32164"/>
            <a:ext cx="1918855" cy="17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3264" y="8959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array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53200" y="1600200"/>
            <a:ext cx="1371600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2116" y="381000"/>
            <a:ext cx="0" cy="12192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6066" y="12873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997" y="18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Related Research Topics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Indexes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fixed grid, 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the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cells?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vs. variable grid?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 vs. data partitioning?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Curves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space-filling curve defines a total order on the cells (or pixels) of a 2D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2-dimensional points/cells to a 1-dimensional value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partially preserves the proximity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close cells in the data space are more likely to be close in the total order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Curves (cont'd)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31" y="1417638"/>
            <a:ext cx="4218469" cy="410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6859" y="5673358"/>
            <a:ext cx="311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 or Z-ordering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567335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50" y="1501368"/>
            <a:ext cx="4282273" cy="41176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48200" y="1219200"/>
            <a:ext cx="0" cy="491582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Z-Ordering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60310"/>
              </p:ext>
            </p:extLst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3220" y="3461659"/>
            <a:ext cx="181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889" y="232007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84888" y="2895051"/>
            <a:ext cx="30312" cy="6463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56234" y="2895683"/>
            <a:ext cx="141874" cy="645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49978" y="2895051"/>
            <a:ext cx="178832" cy="64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6325" y="2904438"/>
            <a:ext cx="48705" cy="64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records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{(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PID: 1, Age: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25), (PID: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31)}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10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efficiency is not scalable for large data sets!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the binary coordinate values yields binary z-values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0" y="2060789"/>
            <a:ext cx="4200006" cy="4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Over Z-Values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number of 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2D coordinates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z-value,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o.z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 to organize z-values of all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in a 2D data space can be mapped to a set of intervals for the converted z-values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962" y="4214842"/>
            <a:ext cx="6396038" cy="26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are close in 1D space are also close in 2D space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close in 2D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close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 has some "jumps", whereas Hilbert curve does not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2337312" cy="219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2134068" cy="2146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6773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425" y="61423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Definition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Hilbert curve for 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location (2D coordinates) of a cell, we can obtain a Hilbert value; vice versa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77814"/>
            <a:ext cx="2157412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443288"/>
            <a:ext cx="2500312" cy="250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05188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3" y="3455194"/>
            <a:ext cx="2350294" cy="2350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640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8136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4425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04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3146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609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094" y="32983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1446" y="330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1446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1094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1846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5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5937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808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957" y="52839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4598194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1208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4382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4382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9703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60694" y="566765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3751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 can be used in data warehouses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response time for large classes of ad hoc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storage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representations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the domain of an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attribute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{0, 1, 2, 3},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bitmap needs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bits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represent, instead of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bytes (i.e., 32 bits)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relatively small number of CPUs or a small amount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Bitwise logical operations: AND, OR, NOT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range query [1, 2]</a:t>
            </a:r>
          </a:p>
          <a:p>
            <a:pPr lvl="3" algn="just">
              <a:defRPr/>
            </a:pP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aseline="-25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17" y="4189867"/>
            <a:ext cx="1553102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400800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Bitmaps 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attribute X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1217" y="4501537"/>
            <a:ext cx="914400" cy="1946259"/>
          </a:xfrm>
          <a:prstGeom prst="rect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6442" y="4505254"/>
            <a:ext cx="204068" cy="19462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15000" y="4648200"/>
            <a:ext cx="951442" cy="826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5410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70040" y="4572000"/>
            <a:ext cx="522007" cy="86979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4140" y="54315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space-partitioning index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1" y="2362200"/>
            <a:ext cx="8942719" cy="325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514601"/>
            <a:ext cx="1447799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8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3950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4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849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8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9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99" y="3940880"/>
            <a:ext cx="1447799" cy="154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7851" y="2509776"/>
            <a:ext cx="723880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7848" y="3216786"/>
            <a:ext cx="742943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71741" y="3216786"/>
            <a:ext cx="742959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1731" y="2509776"/>
            <a:ext cx="742969" cy="702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39" y="2515279"/>
            <a:ext cx="1447800" cy="1407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1748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50" y="3935272"/>
            <a:ext cx="1447799" cy="155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2270"/>
            <a:ext cx="3259052" cy="189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067" y="2115908"/>
            <a:ext cx="84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44947" y="2455663"/>
            <a:ext cx="365053" cy="28753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267200" y="2452183"/>
            <a:ext cx="990600" cy="41964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8" grpId="0" animBg="1"/>
      <p:bldP spid="8" grpId="1" animBg="1"/>
      <p:bldP spid="25" grpId="0" animBg="1"/>
      <p:bldP spid="10" grpId="0" animBg="1"/>
      <p:bldP spid="10" grpId="1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1012"/>
            <a:ext cx="3922813" cy="38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4" y="1213644"/>
            <a:ext cx="2905125" cy="184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823" y="3396059"/>
            <a:ext cx="4376753" cy="1880791"/>
            <a:chOff x="4364823" y="3396059"/>
            <a:chExt cx="4376753" cy="1880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823" y="3455987"/>
              <a:ext cx="4376753" cy="182086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460727" y="3396059"/>
              <a:ext cx="184944" cy="1849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53000" y="1751012"/>
            <a:ext cx="3062497" cy="4123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3905" y="1807368"/>
            <a:ext cx="1926652" cy="18814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159115"/>
            <a:ext cx="1295400" cy="7176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http://bsolano.com/ecci/claroline/backends/download.php/TGlicm9zX2RlX3RleHRvL1NwYXRpYWxEQnNXaXRoQXBwbGljYXRpb25Ub0dJUy5wZGY%3D?cidReset=true&amp;cidReq=CI1314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(Bitmap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Nagarkar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Bhat. Compressed Spatial Hierarchical Bitmap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Indexes for Efficiently Processing Spatial Range Query Workloads.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8(12), pages 1382-1393, 2015.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http://dl.acm.org/citation.cfm?id=2824038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https://pdfs.semanticscholar.org/65ee/4429b5509173f12309539e809ac533e84690.pdf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http://dl.acm.org/citation.cfm?id=1076819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size of the answer set is much smaller than the total data size (e.g., 1,000,000)!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often used to reduce the search space, that is, access only a small number of records (&lt;&lt;1,000,000) before we obtain answers</a:t>
            </a:r>
          </a:p>
          <a:p>
            <a:pPr algn="just">
              <a:defRPr/>
            </a:pP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7A963-5E63-4CD2-9A3E-285750FC76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rows, or tuples (no duplicates)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different entity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 particular fact about each entity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column has an associated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{fresh,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junior, senior}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46650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Times New Roman" panose="02020603050405020304" pitchFamily="18" charset="0"/>
              </a:rPr>
              <a:t>ID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Address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1111	John	123 Main	fresh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2222	Mary	321 Oak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1234	Bob	444 Pine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9999	Joan	777 Grand	senior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05000" y="4038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1905000" y="3733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7056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9050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9050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42" y="4736068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3020" y="4076700"/>
            <a:ext cx="5353579" cy="38272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1" y="3561226"/>
            <a:ext cx="1143000" cy="2145308"/>
          </a:xfrm>
          <a:prstGeom prst="rect">
            <a:avLst/>
          </a:prstGeom>
          <a:noFill/>
          <a:ln>
            <a:solidFill>
              <a:srgbClr val="8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Entity-Relationship (ER) Model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Course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4953000"/>
            <a:ext cx="6858000" cy="685800"/>
            <a:chOff x="1143000" y="3092565"/>
            <a:chExt cx="6858000" cy="685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430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484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567378" y="3092565"/>
              <a:ext cx="1995222" cy="685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enroll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562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2895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371600" y="3219450"/>
              <a:ext cx="11240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Student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6604817" y="3204633"/>
              <a:ext cx="10567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Course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667000" y="4068820"/>
            <a:ext cx="900378" cy="80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821" y="4336757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01389" y="2352666"/>
            <a:ext cx="4800600" cy="1981200"/>
            <a:chOff x="4152900" y="1936630"/>
            <a:chExt cx="4800600" cy="19812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229100" y="1936630"/>
              <a:ext cx="466506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>
                  <a:cs typeface="Times New Roman" panose="02020603050405020304" pitchFamily="18" charset="0"/>
                </a:rPr>
                <a:t>ID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Name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Address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Status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1111	John	123 Main	fresh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2222	Mary	321 Oak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1234	Bob	444 Pine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9999	Joan	777 Grand	senior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152900" y="23176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152900" y="2012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9535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1529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152900" y="3917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3073</Words>
  <Application>Microsoft Office PowerPoint</Application>
  <PresentationFormat>On-screen Show (4:3)</PresentationFormat>
  <Paragraphs>649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宋体</vt:lpstr>
      <vt:lpstr>Arial</vt:lpstr>
      <vt:lpstr>Calibri</vt:lpstr>
      <vt:lpstr>Century Gothic</vt:lpstr>
      <vt:lpstr>Garamond</vt:lpstr>
      <vt:lpstr>Symbol</vt:lpstr>
      <vt:lpstr>Tahoma</vt:lpstr>
      <vt:lpstr>Times New Roman</vt:lpstr>
      <vt:lpstr>Wingdings</vt:lpstr>
      <vt:lpstr>Edge</vt:lpstr>
      <vt:lpstr>CS 49995 &amp; CS 63016  ST: Big Data Analytics</vt:lpstr>
      <vt:lpstr>Objectives</vt:lpstr>
      <vt:lpstr>Outline</vt:lpstr>
      <vt:lpstr>Introduction</vt:lpstr>
      <vt:lpstr>The Reason for Indexes</vt:lpstr>
      <vt:lpstr>The Reason for Indexes (cont'd)</vt:lpstr>
      <vt:lpstr>Outline</vt:lpstr>
      <vt:lpstr>Relational Tables</vt:lpstr>
      <vt:lpstr>ER Model</vt:lpstr>
      <vt:lpstr>Queries on Relational Tables</vt:lpstr>
      <vt:lpstr>Example: Enroll Table</vt:lpstr>
      <vt:lpstr>Example: Enroll Table (cont'd)</vt:lpstr>
      <vt:lpstr>Indexing for Relational Tables</vt:lpstr>
      <vt:lpstr>Indexing for Relational Tables (cont'd)</vt:lpstr>
      <vt:lpstr>Clustered Secondary Index</vt:lpstr>
      <vt:lpstr>Unclustered Secondary Index</vt:lpstr>
      <vt:lpstr>Sparse vs. Dense Index</vt:lpstr>
      <vt:lpstr>Sparse Vs. Dense Index</vt:lpstr>
      <vt:lpstr>Indexes for Relational Tables</vt:lpstr>
      <vt:lpstr>Index Sequential Access Method (ISAM)</vt:lpstr>
      <vt:lpstr>Example: Index Sequential Access Method</vt:lpstr>
      <vt:lpstr>Overflow Chains</vt:lpstr>
      <vt:lpstr>B+-Tree Structure</vt:lpstr>
      <vt:lpstr>Example: B+-Tree</vt:lpstr>
      <vt:lpstr>Example: B+-Tree (cont'd)</vt:lpstr>
      <vt:lpstr>Insertion and Deletion in B+ Tree</vt:lpstr>
      <vt:lpstr>Handling Insertions - Example</vt:lpstr>
      <vt:lpstr>Handling Insertions (cont’d)</vt:lpstr>
      <vt:lpstr>Handling Insertions (con’t)</vt:lpstr>
      <vt:lpstr>Handling Insertions (cont’d)</vt:lpstr>
      <vt:lpstr>Handling Deletions</vt:lpstr>
      <vt:lpstr>Hash Index</vt:lpstr>
      <vt:lpstr>Equality Search with Hash Index</vt:lpstr>
      <vt:lpstr>Extensible Hashing</vt:lpstr>
      <vt:lpstr>Example: Extendable Hashing</vt:lpstr>
      <vt:lpstr>Example: Extendable Hashing (cont’d)</vt:lpstr>
      <vt:lpstr>Example: Extendable Hashing (cont’d)</vt:lpstr>
      <vt:lpstr>Example: Extendable Hashing (cont’d)</vt:lpstr>
      <vt:lpstr>Spatial Data</vt:lpstr>
      <vt:lpstr>Grid File</vt:lpstr>
      <vt:lpstr>Grid File (cont'd)</vt:lpstr>
      <vt:lpstr>Grid Construction without Overflow Pages</vt:lpstr>
      <vt:lpstr>Fixed Grid for Rectangular Objects</vt:lpstr>
      <vt:lpstr>Grid File Implementation</vt:lpstr>
      <vt:lpstr>Grid Related Research Topics</vt:lpstr>
      <vt:lpstr>Space-Filling Curves</vt:lpstr>
      <vt:lpstr>Space-Filling Curves (cont'd)</vt:lpstr>
      <vt:lpstr>Z-Ordering</vt:lpstr>
      <vt:lpstr>Bit-Shuffling </vt:lpstr>
      <vt:lpstr>Bit-Shuffling (cont'd)</vt:lpstr>
      <vt:lpstr>Indexing Over Z-Values</vt:lpstr>
      <vt:lpstr>Hilbert Curve</vt:lpstr>
      <vt:lpstr>Hilbert Curve (cont'd)</vt:lpstr>
      <vt:lpstr>Bitmap Index</vt:lpstr>
      <vt:lpstr>Quad Trees</vt:lpstr>
      <vt:lpstr>Another Example of Quad Trees</vt:lpstr>
      <vt:lpstr>Reading Materials</vt:lpstr>
      <vt:lpstr>Exercises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610</cp:revision>
  <dcterms:created xsi:type="dcterms:W3CDTF">2006-08-16T00:00:00Z</dcterms:created>
  <dcterms:modified xsi:type="dcterms:W3CDTF">2017-02-14T21:54:19Z</dcterms:modified>
</cp:coreProperties>
</file>