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1"/>
  </p:notesMasterIdLst>
  <p:sldIdLst>
    <p:sldId id="256" r:id="rId2"/>
    <p:sldId id="257" r:id="rId3"/>
    <p:sldId id="281" r:id="rId4"/>
    <p:sldId id="427" r:id="rId5"/>
    <p:sldId id="424" r:id="rId6"/>
    <p:sldId id="428" r:id="rId7"/>
    <p:sldId id="429" r:id="rId8"/>
    <p:sldId id="425" r:id="rId9"/>
    <p:sldId id="430" r:id="rId10"/>
    <p:sldId id="437" r:id="rId11"/>
    <p:sldId id="431" r:id="rId12"/>
    <p:sldId id="432" r:id="rId13"/>
    <p:sldId id="433" r:id="rId14"/>
    <p:sldId id="434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35" r:id="rId24"/>
    <p:sldId id="446" r:id="rId25"/>
    <p:sldId id="454" r:id="rId26"/>
    <p:sldId id="456" r:id="rId27"/>
    <p:sldId id="451" r:id="rId28"/>
    <p:sldId id="452" r:id="rId29"/>
    <p:sldId id="466" r:id="rId30"/>
    <p:sldId id="467" r:id="rId31"/>
    <p:sldId id="468" r:id="rId32"/>
    <p:sldId id="469" r:id="rId33"/>
    <p:sldId id="457" r:id="rId34"/>
    <p:sldId id="458" r:id="rId35"/>
    <p:sldId id="459" r:id="rId36"/>
    <p:sldId id="461" r:id="rId37"/>
    <p:sldId id="460" r:id="rId38"/>
    <p:sldId id="455" r:id="rId39"/>
    <p:sldId id="453" r:id="rId40"/>
    <p:sldId id="447" r:id="rId41"/>
    <p:sldId id="462" r:id="rId42"/>
    <p:sldId id="470" r:id="rId43"/>
    <p:sldId id="463" r:id="rId44"/>
    <p:sldId id="464" r:id="rId45"/>
    <p:sldId id="471" r:id="rId46"/>
    <p:sldId id="476" r:id="rId47"/>
    <p:sldId id="474" r:id="rId48"/>
    <p:sldId id="481" r:id="rId49"/>
    <p:sldId id="472" r:id="rId50"/>
    <p:sldId id="475" r:id="rId51"/>
    <p:sldId id="473" r:id="rId52"/>
    <p:sldId id="465" r:id="rId53"/>
    <p:sldId id="482" r:id="rId54"/>
    <p:sldId id="489" r:id="rId55"/>
    <p:sldId id="490" r:id="rId56"/>
    <p:sldId id="491" r:id="rId57"/>
    <p:sldId id="485" r:id="rId58"/>
    <p:sldId id="486" r:id="rId59"/>
    <p:sldId id="487" r:id="rId60"/>
    <p:sldId id="488" r:id="rId61"/>
    <p:sldId id="492" r:id="rId62"/>
    <p:sldId id="448" r:id="rId63"/>
    <p:sldId id="477" r:id="rId64"/>
    <p:sldId id="493" r:id="rId65"/>
    <p:sldId id="478" r:id="rId66"/>
    <p:sldId id="494" r:id="rId67"/>
    <p:sldId id="483" r:id="rId68"/>
    <p:sldId id="484" r:id="rId69"/>
    <p:sldId id="503" r:id="rId70"/>
    <p:sldId id="479" r:id="rId71"/>
    <p:sldId id="480" r:id="rId72"/>
    <p:sldId id="495" r:id="rId73"/>
    <p:sldId id="501" r:id="rId74"/>
    <p:sldId id="500" r:id="rId75"/>
    <p:sldId id="502" r:id="rId76"/>
    <p:sldId id="504" r:id="rId77"/>
    <p:sldId id="505" r:id="rId78"/>
    <p:sldId id="506" r:id="rId79"/>
    <p:sldId id="507" r:id="rId80"/>
    <p:sldId id="508" r:id="rId81"/>
    <p:sldId id="496" r:id="rId82"/>
    <p:sldId id="497" r:id="rId83"/>
    <p:sldId id="498" r:id="rId84"/>
    <p:sldId id="499" r:id="rId85"/>
    <p:sldId id="449" r:id="rId86"/>
    <p:sldId id="450" r:id="rId87"/>
    <p:sldId id="436" r:id="rId88"/>
    <p:sldId id="509" r:id="rId89"/>
    <p:sldId id="510" r:id="rId90"/>
    <p:sldId id="511" r:id="rId91"/>
    <p:sldId id="512" r:id="rId92"/>
    <p:sldId id="518" r:id="rId93"/>
    <p:sldId id="513" r:id="rId94"/>
    <p:sldId id="514" r:id="rId95"/>
    <p:sldId id="515" r:id="rId96"/>
    <p:sldId id="516" r:id="rId97"/>
    <p:sldId id="517" r:id="rId98"/>
    <p:sldId id="519" r:id="rId99"/>
    <p:sldId id="520" r:id="rId100"/>
    <p:sldId id="521" r:id="rId101"/>
    <p:sldId id="527" r:id="rId102"/>
    <p:sldId id="523" r:id="rId103"/>
    <p:sldId id="528" r:id="rId104"/>
    <p:sldId id="529" r:id="rId105"/>
    <p:sldId id="530" r:id="rId106"/>
    <p:sldId id="531" r:id="rId107"/>
    <p:sldId id="532" r:id="rId108"/>
    <p:sldId id="534" r:id="rId109"/>
    <p:sldId id="533" r:id="rId110"/>
    <p:sldId id="535" r:id="rId111"/>
    <p:sldId id="522" r:id="rId112"/>
    <p:sldId id="524" r:id="rId113"/>
    <p:sldId id="525" r:id="rId114"/>
    <p:sldId id="526" r:id="rId115"/>
    <p:sldId id="536" r:id="rId116"/>
    <p:sldId id="341" r:id="rId117"/>
    <p:sldId id="537" r:id="rId118"/>
    <p:sldId id="538" r:id="rId119"/>
    <p:sldId id="420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1D03FD-C7D5-4FD8-86CD-6B4C57C1AAEE}">
          <p14:sldIdLst>
            <p14:sldId id="256"/>
            <p14:sldId id="257"/>
            <p14:sldId id="281"/>
            <p14:sldId id="427"/>
            <p14:sldId id="424"/>
            <p14:sldId id="428"/>
            <p14:sldId id="429"/>
            <p14:sldId id="425"/>
            <p14:sldId id="430"/>
            <p14:sldId id="437"/>
            <p14:sldId id="431"/>
            <p14:sldId id="432"/>
            <p14:sldId id="433"/>
            <p14:sldId id="434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35"/>
            <p14:sldId id="446"/>
            <p14:sldId id="454"/>
            <p14:sldId id="456"/>
            <p14:sldId id="451"/>
            <p14:sldId id="452"/>
            <p14:sldId id="466"/>
            <p14:sldId id="467"/>
            <p14:sldId id="468"/>
            <p14:sldId id="469"/>
            <p14:sldId id="457"/>
            <p14:sldId id="458"/>
            <p14:sldId id="459"/>
            <p14:sldId id="461"/>
            <p14:sldId id="460"/>
            <p14:sldId id="455"/>
            <p14:sldId id="453"/>
            <p14:sldId id="447"/>
            <p14:sldId id="462"/>
            <p14:sldId id="470"/>
            <p14:sldId id="463"/>
            <p14:sldId id="464"/>
            <p14:sldId id="471"/>
            <p14:sldId id="476"/>
            <p14:sldId id="474"/>
            <p14:sldId id="481"/>
            <p14:sldId id="472"/>
            <p14:sldId id="475"/>
            <p14:sldId id="473"/>
            <p14:sldId id="465"/>
            <p14:sldId id="482"/>
            <p14:sldId id="489"/>
            <p14:sldId id="490"/>
            <p14:sldId id="491"/>
            <p14:sldId id="485"/>
            <p14:sldId id="486"/>
            <p14:sldId id="487"/>
            <p14:sldId id="488"/>
            <p14:sldId id="492"/>
            <p14:sldId id="448"/>
            <p14:sldId id="477"/>
            <p14:sldId id="493"/>
            <p14:sldId id="478"/>
            <p14:sldId id="494"/>
            <p14:sldId id="483"/>
            <p14:sldId id="484"/>
            <p14:sldId id="503"/>
            <p14:sldId id="479"/>
            <p14:sldId id="480"/>
            <p14:sldId id="495"/>
            <p14:sldId id="501"/>
            <p14:sldId id="500"/>
            <p14:sldId id="502"/>
            <p14:sldId id="504"/>
            <p14:sldId id="505"/>
            <p14:sldId id="506"/>
            <p14:sldId id="507"/>
            <p14:sldId id="508"/>
            <p14:sldId id="496"/>
            <p14:sldId id="497"/>
            <p14:sldId id="498"/>
            <p14:sldId id="499"/>
            <p14:sldId id="449"/>
            <p14:sldId id="450"/>
            <p14:sldId id="436"/>
            <p14:sldId id="509"/>
            <p14:sldId id="510"/>
            <p14:sldId id="511"/>
            <p14:sldId id="512"/>
            <p14:sldId id="518"/>
            <p14:sldId id="513"/>
            <p14:sldId id="514"/>
            <p14:sldId id="515"/>
            <p14:sldId id="516"/>
            <p14:sldId id="517"/>
            <p14:sldId id="519"/>
            <p14:sldId id="520"/>
            <p14:sldId id="521"/>
            <p14:sldId id="527"/>
          </p14:sldIdLst>
        </p14:section>
        <p14:section name="Untitled Section" id="{6D326A07-E504-4CEE-A5C6-8E99E577A35F}">
          <p14:sldIdLst>
            <p14:sldId id="523"/>
            <p14:sldId id="528"/>
            <p14:sldId id="529"/>
            <p14:sldId id="530"/>
            <p14:sldId id="531"/>
            <p14:sldId id="532"/>
            <p14:sldId id="534"/>
            <p14:sldId id="533"/>
            <p14:sldId id="535"/>
            <p14:sldId id="522"/>
            <p14:sldId id="524"/>
            <p14:sldId id="525"/>
            <p14:sldId id="526"/>
            <p14:sldId id="536"/>
            <p14:sldId id="341"/>
            <p14:sldId id="537"/>
            <p14:sldId id="538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CC00FF"/>
    <a:srgbClr val="FF33CC"/>
    <a:srgbClr val="006600"/>
    <a:srgbClr val="FFC5C5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7674" autoAdjust="0"/>
  </p:normalViewPr>
  <p:slideViewPr>
    <p:cSldViewPr>
      <p:cViewPr varScale="1">
        <p:scale>
          <a:sx n="130" d="100"/>
          <a:sy n="130" d="100"/>
        </p:scale>
        <p:origin x="262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https://adriancolyer.files.wordpress.com/2016/03/trajectory-mining-fig-3.png?w=600</a:t>
            </a:r>
          </a:p>
          <a:p>
            <a:endParaRPr lang="en-US" dirty="0" smtClean="0"/>
          </a:p>
          <a:p>
            <a:r>
              <a:rPr lang="en-US" dirty="0" smtClean="0"/>
              <a:t>https://www.microsoft.com/en-us/research/wp-content/uploads/2016/03/trajectorycomputing-head.png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http://waynesword.palomar.edu/chemid1.htm</a:t>
            </a:r>
          </a:p>
          <a:p>
            <a:pPr eaLnBrk="1" hangingPunct="1"/>
            <a:r>
              <a:rPr lang="en-US" altLang="en-US" smtClean="0"/>
              <a:t>http://creationwiki.org/Chemical_compound</a:t>
            </a:r>
          </a:p>
          <a:p>
            <a:pPr eaLnBrk="1" hangingPunct="1"/>
            <a:r>
              <a:rPr lang="en-US" altLang="en-US" smtClean="0"/>
              <a:t>http://media-2.web.britannica.com/eb-media/20/13820-004-47BA0779.jpg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498B82-F070-46F9-A3AB-4F68539BEA8F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1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http://milicicvuk.com/blog/wp-content/uploads/2011/08/rdf_graph_example.png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B1CA40-EDED-4B0C-98D6-27E166C48BC6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7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F3CA9-5E56-4AB9-8AB6-E5864ACB62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https://thumbs.dreamstime.com/x/data-stream-22469049.jpg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96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http://nickyguides.digital-digest.com/pictures/key_exap.jpg</a:t>
            </a:r>
          </a:p>
          <a:p>
            <a:endParaRPr lang="en-US" dirty="0" smtClean="0"/>
          </a:p>
          <a:p>
            <a:r>
              <a:rPr lang="en-US" dirty="0" smtClean="0"/>
              <a:t>http://cfa.wpengine.netdna-cdn.com/investor/files/2012/12/BID-stock-prices.png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08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http://www.informatics.indiana.edu/mhottell/i101/labs/summer05/images/table2.gif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5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http://sysnet.ucsd.edu/~cfleizac/cse262/R-Trees.ppt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13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http://infolab.usc.edu/papers/VorTree.pdf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1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63D27-2E14-4359-AD47-920EB089D2AE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D. </a:t>
            </a:r>
            <a:r>
              <a:rPr lang="en-US" dirty="0" err="1"/>
              <a:t>Papadias</a:t>
            </a:r>
            <a:r>
              <a:rPr lang="en-US" dirty="0"/>
              <a:t>, Q. Shen, Y. Tao, and K. </a:t>
            </a:r>
            <a:r>
              <a:rPr lang="en-US" dirty="0" err="1"/>
              <a:t>Mouratidis</a:t>
            </a:r>
            <a:r>
              <a:rPr lang="en-US" dirty="0"/>
              <a:t>, “Group Nearest Neighbor Queries,” Proc. 20th Int’l Conf. Data Eng. (ICDE), 2004.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Nearest Neighbor 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4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Singh, A.,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Ferhatosmanoglu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H.,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Tosun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High Dimensional Reverse Nearest Neighbor Queries.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CIKM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1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2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4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https://www.coursehero.com/file/18972603/442-s09-Topkppt/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6DF4-11B3-4FBC-9CB0-A0F0CB110210}" type="slidenum">
              <a:rPr lang="zh-CN" altLang="en-US"/>
              <a:pPr/>
              <a:t>80</a:t>
            </a:fld>
            <a:endParaRPr lang="en-US" altLang="zh-CN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839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8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http://www.cs.ust.hk/~dimitris/PAPERS/SIGMOD03-Skyline.pdf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2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http://www.cs.ust.hk/~dimitris/PAPERS/SIGMOD03-Skyline.pdf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http://www.cs.ust.hk/~dimitris/PAPERS/SIGMOD03-Skyline.pdf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50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C40C6-7E60-4FE4-B42E-B12023D42EEE}" type="slidenum">
              <a:rPr lang="zh-CN" altLang="en-US"/>
              <a:pPr/>
              <a:t>101</a:t>
            </a:fld>
            <a:endParaRPr lang="en-US" altLang="zh-CN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624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46A08-73B7-42BD-8501-5371A2425F34}" type="slidenum">
              <a:rPr lang="zh-CN" altLang="en-US"/>
              <a:pPr/>
              <a:t>103</a:t>
            </a:fld>
            <a:endParaRPr lang="en-US" altLang="zh-CN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968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6008E-0BEE-4C71-92C9-4906F5F210E6}" type="slidenum">
              <a:rPr lang="zh-CN" altLang="en-US"/>
              <a:pPr/>
              <a:t>104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976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29FF1-4B6A-4993-B542-9138981E5C43}" type="slidenum">
              <a:rPr lang="zh-CN" altLang="en-US"/>
              <a:pPr/>
              <a:t>105</a:t>
            </a:fld>
            <a:endParaRPr lang="en-US" altLang="zh-CN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785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8A1B4-E877-412F-B36F-ED4752817AE6}" type="slidenum">
              <a:rPr lang="zh-CN" altLang="en-US"/>
              <a:pPr/>
              <a:t>106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54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D721C-1090-4B39-8612-2650A7B39245}" type="slidenum">
              <a:rPr lang="zh-CN" altLang="en-US"/>
              <a:pPr/>
              <a:t>107</a:t>
            </a:fld>
            <a:endParaRPr lang="en-US" altLang="zh-CN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427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F0607-E4A4-4954-85F3-098201E7C6BC}" type="slidenum">
              <a:rPr lang="zh-CN" altLang="en-US"/>
              <a:pPr/>
              <a:t>108</a:t>
            </a:fld>
            <a:endParaRPr lang="en-US" altLang="zh-CN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40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http://www.broderie-creationviv.com/wp-content/uploads/2017/01/GPS-LOGIC.png</a:t>
            </a:r>
          </a:p>
          <a:p>
            <a:endParaRPr lang="en-US" dirty="0" smtClean="0"/>
          </a:p>
          <a:p>
            <a:r>
              <a:rPr lang="en-US" dirty="0" smtClean="0"/>
              <a:t>https://www.figonet.com/wp-content/uploads/2013/12/science-of-gps.jpg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12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208D4-4A50-4DEF-BB9D-084957072B88}" type="slidenum">
              <a:rPr lang="zh-CN" altLang="en-US"/>
              <a:pPr/>
              <a:t>109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507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Lazaridis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Mehrotra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Progressive Approximate Aggregate Queries with a Multi-Resolution Tree Structure. In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err="1" smtClean="0"/>
              <a:t>Papadias</a:t>
            </a:r>
            <a:r>
              <a:rPr lang="en-US" dirty="0" smtClean="0"/>
              <a:t>, P. </a:t>
            </a:r>
            <a:r>
              <a:rPr lang="en-US" dirty="0" err="1" smtClean="0"/>
              <a:t>Kalnis</a:t>
            </a:r>
            <a:r>
              <a:rPr lang="en-US" dirty="0" smtClean="0"/>
              <a:t>, J. Zhang, and Y. Tao. Efficient OLAP Operations in Spatial Data Warehouses. In SSTD, 2001.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L.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Mamoulis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Efficient Processing of Top-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 on Multi-Dimensional Data.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http://www.altenergymag.com/articles/08.12.01/links/contents_clip_image006.jpg</a:t>
            </a:r>
          </a:p>
          <a:p>
            <a:endParaRPr lang="en-US" dirty="0" smtClean="0"/>
          </a:p>
          <a:p>
            <a:r>
              <a:rPr lang="en-US" dirty="0" smtClean="0"/>
              <a:t>https://upload.wikimedia.org/wikipedia/commons/thumb/2/2c/3D_coordinate_system.svg/2000px-3D_coordinate_system.svg.png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http://www.computersdontsee.net/images/NLmeans/patch-lexico.png</a:t>
            </a:r>
          </a:p>
          <a:p>
            <a:endParaRPr lang="en-US" dirty="0" smtClean="0"/>
          </a:p>
          <a:p>
            <a:r>
              <a:rPr lang="en-US" dirty="0" smtClean="0"/>
              <a:t>https://i.stack.imgur.com/jCQ31.png</a:t>
            </a:r>
          </a:p>
          <a:p>
            <a:endParaRPr lang="en-US" dirty="0" smtClean="0"/>
          </a:p>
          <a:p>
            <a:r>
              <a:rPr lang="en-US" dirty="0" smtClean="0"/>
              <a:t>https://cdn.vectorstock.com/i/composite/49,59/my-best-feature-vector-8034959.jpg</a:t>
            </a:r>
          </a:p>
          <a:p>
            <a:endParaRPr lang="en-US" dirty="0" smtClean="0"/>
          </a:p>
          <a:p>
            <a:r>
              <a:rPr lang="en-US" dirty="0" smtClean="0"/>
              <a:t>https://assets.pando.com/uploads/2013/10/big-data-darpa.jpg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https://www.researchgate.net/profile/Karolina_Nurzynska/publication/278816831/figure/fig3/AS:294398391799810@1447201454580/Fig-6-Creation-of-the-concatenated-feature-vector-with-the-LBP-texture-operator.png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0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1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http://www.investmentpostcards.com/wp-content/uploads/2008/03/6-maart-2.jpg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http://www.medicalestudy.com/wp-content/uploads/2016/10/EEG.jpg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IEEE TKDE'08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756BFC-F2F6-4F74-9BDC-EC57B05115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277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ICDE 2005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286411-B069-49F5-8578-D02D0FDA72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6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9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11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iki.csc.calpoly.edu/csc560/attachment/wiki/Relative%20Region%20Coordinate/bas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wmf"/><Relationship Id="rId9" Type="http://schemas.openxmlformats.org/officeDocument/2006/relationships/image" Target="../media/image6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4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49995 &amp; CS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63016 </a:t>
            </a:r>
            <a:b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ST: Big 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3130062"/>
            <a:ext cx="815340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5: Queries Over Big Data (1)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data: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…}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134500"/>
            <a:ext cx="6553200" cy="40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BBS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209800"/>
            <a:ext cx="3550853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6352" y="1824830"/>
            <a:ext cx="5246373" cy="1673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660" y="3733800"/>
            <a:ext cx="50387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32E1D-522D-4FA7-8C8A-F38AD60E1BB6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Motivation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Example of Spatial Skylines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Assume we have a number of candidate locations to open a shop in a city</a:t>
            </a:r>
          </a:p>
          <a:p>
            <a:pPr algn="just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The shop is targeting at customers in some residential areas</a:t>
            </a:r>
          </a:p>
          <a:p>
            <a:pPr algn="just">
              <a:lnSpc>
                <a:spcPct val="90000"/>
              </a:lnSpc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The problem is to find out appropriate locations such that there are no better locations in terms of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travelling distances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to customers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5343525" y="2540000"/>
            <a:ext cx="2992438" cy="2039938"/>
            <a:chOff x="3366" y="1600"/>
            <a:chExt cx="1885" cy="1285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4047" y="160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4838" y="185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5155" y="254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4653" y="27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586" y="223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4025" y="231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3426" y="267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3366" y="200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3610" y="18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4157" y="186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5884863" y="2836863"/>
            <a:ext cx="1816100" cy="1254125"/>
            <a:chOff x="3707" y="1787"/>
            <a:chExt cx="1144" cy="790"/>
          </a:xfrm>
        </p:grpSpPr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4372" y="178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3707" y="243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4711" y="2349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5867400" y="1066800"/>
            <a:ext cx="2792413" cy="2895600"/>
            <a:chOff x="3696" y="672"/>
            <a:chExt cx="1759" cy="1824"/>
          </a:xfrm>
        </p:grpSpPr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V="1">
              <a:off x="4136" y="1156"/>
              <a:ext cx="205" cy="40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3936" y="672"/>
              <a:ext cx="151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candidate locations</a:t>
              </a:r>
            </a:p>
            <a:p>
              <a:pPr algn="ctr"/>
              <a:r>
                <a:rPr lang="en-US" altLang="zh-CN" sz="2200" b="1" i="1">
                  <a:solidFill>
                    <a:srgbClr val="3333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to open a shop</a:t>
              </a:r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V="1">
              <a:off x="3696" y="1152"/>
              <a:ext cx="528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H="1" flipV="1">
              <a:off x="4752" y="1152"/>
              <a:ext cx="96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 flipV="1">
              <a:off x="4896" y="1152"/>
              <a:ext cx="288" cy="13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3" name="Group 33"/>
          <p:cNvGrpSpPr>
            <a:grpSpLocks/>
          </p:cNvGrpSpPr>
          <p:nvPr/>
        </p:nvGrpSpPr>
        <p:grpSpPr bwMode="auto">
          <a:xfrm>
            <a:off x="5334000" y="3200400"/>
            <a:ext cx="2455863" cy="1951038"/>
            <a:chOff x="3360" y="2016"/>
            <a:chExt cx="1547" cy="1229"/>
          </a:xfrm>
        </p:grpSpPr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360" y="2976"/>
              <a:ext cx="15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00" b="1" i="1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targeting customers</a:t>
              </a: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3840" y="2640"/>
              <a:ext cx="192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 flipH="1">
              <a:off x="4224" y="2496"/>
              <a:ext cx="48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H="1">
              <a:off x="4128" y="2016"/>
              <a:ext cx="288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6502400" y="3036888"/>
            <a:ext cx="485775" cy="66198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V="1">
            <a:off x="6096000" y="3792538"/>
            <a:ext cx="287338" cy="13493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6553200" y="3733800"/>
            <a:ext cx="914400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5686425" y="2978150"/>
            <a:ext cx="211138" cy="2222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5791200" y="2514600"/>
            <a:ext cx="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6356350" y="3646488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6400800" y="3962400"/>
            <a:ext cx="33338" cy="2286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5822950" y="3211513"/>
            <a:ext cx="142875" cy="674687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V="1">
            <a:off x="5910263" y="2971800"/>
            <a:ext cx="1023937" cy="10795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5943600" y="3124200"/>
            <a:ext cx="152400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4" grpId="0" animBg="1"/>
      <p:bldP spid="10275" grpId="0" animBg="1"/>
      <p:bldP spid="10276" grpId="0" animBg="1"/>
      <p:bldP spid="10278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Multi-Source Skyline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of objects are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static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dynamically computed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w.r.t. a number of query points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 points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each object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dynamic attribute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on 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multi-source skyline query retrieves those objects that are not dynamically dominated by other 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98" y="6201388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Deng, X. Zhou, and H. T. Shen. Multi-source skyline query processing in road networks. In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2007.</a:t>
            </a:r>
          </a:p>
        </p:txBody>
      </p:sp>
      <p:sp>
        <p:nvSpPr>
          <p:cNvPr id="6" name="Oval 5"/>
          <p:cNvSpPr/>
          <p:nvPr/>
        </p:nvSpPr>
        <p:spPr>
          <a:xfrm>
            <a:off x="4491316" y="4384128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69777" y="585302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5952" y="56388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endCxn id="6" idx="3"/>
          </p:cNvCxnSpPr>
          <p:nvPr/>
        </p:nvCxnSpPr>
        <p:spPr>
          <a:xfrm flipV="1">
            <a:off x="3602899" y="4579250"/>
            <a:ext cx="921895" cy="292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4"/>
          </p:cNvCxnSpPr>
          <p:nvPr/>
        </p:nvCxnSpPr>
        <p:spPr>
          <a:xfrm flipH="1">
            <a:off x="4284077" y="4612728"/>
            <a:ext cx="321539" cy="122227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67755" y="480549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405284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0909" y="48006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1894" y="437919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4610" y="51317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7084" y="384534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endCxn id="21" idx="1"/>
          </p:cNvCxnSpPr>
          <p:nvPr/>
        </p:nvCxnSpPr>
        <p:spPr>
          <a:xfrm>
            <a:off x="4490800" y="5639483"/>
            <a:ext cx="1112714" cy="300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03514" y="5708914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distance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327651" y="4682159"/>
            <a:ext cx="1372145" cy="1121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614189" y="4292708"/>
            <a:ext cx="2594041" cy="5983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141050" y="414469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endCxn id="27" idx="3"/>
          </p:cNvCxnSpPr>
          <p:nvPr/>
        </p:nvCxnSpPr>
        <p:spPr>
          <a:xfrm flipV="1">
            <a:off x="4371379" y="4339815"/>
            <a:ext cx="1803149" cy="15450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70747" y="4117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3463" y="48704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8194"/>
          <p:cNvSpPr/>
          <p:nvPr/>
        </p:nvSpPr>
        <p:spPr>
          <a:xfrm>
            <a:off x="60166" y="5247249"/>
            <a:ext cx="283674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Skyline Queries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 animBg="1"/>
      <p:bldP spid="30" grpId="0"/>
      <p:bldP spid="3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ECA7-2934-4D9E-B55D-F9F62D4302FB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 Metric </a:t>
            </a:r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Skyline </a:t>
            </a:r>
            <a:r>
              <a:rPr lang="en-US" altLang="zh-CN" sz="4000" smtClean="0">
                <a:latin typeface="Times New Roman" panose="02020603050405020304" pitchFamily="18" charset="0"/>
                <a:ea typeface="宋体" panose="02010600030101010101" pitchFamily="2" charset="-122"/>
              </a:rPr>
              <a:t>Query</a:t>
            </a:r>
            <a:endParaRPr lang="en-US" altLang="zh-CN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algn="just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Metric Skyline</a:t>
            </a:r>
          </a:p>
          <a:p>
            <a:pPr lvl="1" algn="just"/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Given a database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with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data objects in a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metric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space, and a set of query objects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= {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, …,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}, </a:t>
            </a:r>
            <a:endParaRPr lang="en-US" altLang="zh-CN" sz="22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2" algn="just"/>
            <a:r>
              <a:rPr lang="en-US" altLang="zh-CN" sz="1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metric skyline 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query retrieves all the objects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 such that their dynamic attribute vectors &lt;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18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), …,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8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18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)&gt; are not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dominated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 by those of other objects, where </a:t>
            </a:r>
            <a:r>
              <a:rPr lang="en-US" altLang="zh-CN" sz="18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(., .) is a </a:t>
            </a:r>
            <a:r>
              <a:rPr lang="en-US" altLang="zh-CN" sz="1800" i="1" dirty="0">
                <a:latin typeface="Times New Roman" panose="02020603050405020304" pitchFamily="18" charset="0"/>
                <a:ea typeface="宋体" panose="02010600030101010101" pitchFamily="2" charset="-122"/>
              </a:rPr>
              <a:t>metric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</a:rPr>
              <a:t> distance function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3421063" y="3970338"/>
            <a:ext cx="2992437" cy="2039937"/>
            <a:chOff x="3366" y="1600"/>
            <a:chExt cx="1885" cy="1285"/>
          </a:xfrm>
        </p:grpSpPr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4047" y="1600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4838" y="185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5155" y="254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4653" y="27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4586" y="2235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4025" y="231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3426" y="2671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3366" y="200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3610" y="188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4157" y="1867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3962400" y="4267200"/>
            <a:ext cx="1816100" cy="1254125"/>
            <a:chOff x="3707" y="1787"/>
            <a:chExt cx="1144" cy="790"/>
          </a:xfrm>
        </p:grpSpPr>
        <p:sp>
          <p:nvSpPr>
            <p:cNvPr id="18450" name="Oval 18"/>
            <p:cNvSpPr>
              <a:spLocks noChangeArrowheads="1"/>
            </p:cNvSpPr>
            <p:nvPr/>
          </p:nvSpPr>
          <p:spPr bwMode="auto">
            <a:xfrm>
              <a:off x="4372" y="178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3707" y="2437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4711" y="2349"/>
              <a:ext cx="140" cy="1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5105400" y="3886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791200" y="49530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3505200" y="5181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495800" y="518160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H="1">
            <a:off x="4597400" y="4484688"/>
            <a:ext cx="485775" cy="66198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V="1">
            <a:off x="4191000" y="5240338"/>
            <a:ext cx="287338" cy="134937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4648200" y="5181600"/>
            <a:ext cx="914400" cy="762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179850"/>
            <a:ext cx="82296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and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skyline queries in metric spaces. In </a:t>
            </a:r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EDBT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/>
      <p:bldP spid="18467" grpId="0"/>
      <p:bldP spid="18468" grpId="0"/>
      <p:bldP spid="18469" grpId="0"/>
      <p:bldP spid="18470" grpId="0" animBg="1"/>
      <p:bldP spid="18471" grpId="0" animBg="1"/>
      <p:bldP spid="1847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DCCA5-6F99-4DD7-9ABD-514316549731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3851275" y="4506913"/>
            <a:ext cx="1343025" cy="1343025"/>
          </a:xfrm>
          <a:prstGeom prst="ellipse">
            <a:avLst/>
          </a:prstGeom>
          <a:solidFill>
            <a:srgbClr val="FF99CC">
              <a:alpha val="10001"/>
            </a:srgbClr>
          </a:solidFill>
          <a:ln w="952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/>
          <a:lstStyle/>
          <a:p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Properties of Metric Distance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For any 3 objects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in a metric space,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1.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) 0,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2.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= 0 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3.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=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just"/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4. </a:t>
            </a:r>
            <a:r>
              <a:rPr lang="en-US" altLang="zh-CN" sz="22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b="1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Triangle inequality</a:t>
            </a:r>
            <a:r>
              <a:rPr lang="en-US" altLang="zh-CN" sz="2200" b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just">
              <a:buFont typeface="Wingdings" panose="05000000000000000000" pitchFamily="2" charset="2"/>
              <a:buNone/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	|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-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z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)| 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z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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+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z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2057400" y="5105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981200" y="533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195763" y="51054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4876800" y="55626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876800" y="57150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572000" y="5257800"/>
            <a:ext cx="409575" cy="439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297113" y="5227638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4419600" y="51054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155825" y="4475163"/>
            <a:ext cx="1270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3840163" y="4770438"/>
            <a:ext cx="6350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155825" y="4953000"/>
            <a:ext cx="1654175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1066800" y="3657600"/>
            <a:ext cx="2514600" cy="533400"/>
          </a:xfrm>
          <a:prstGeom prst="wedgeRoundRectCallout">
            <a:avLst>
              <a:gd name="adj1" fmla="val 25255"/>
              <a:gd name="adj2" fmla="val 179764"/>
              <a:gd name="adj3" fmla="val 16667"/>
            </a:avLst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5181600" y="4500563"/>
            <a:ext cx="127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V="1">
            <a:off x="2133600" y="4648200"/>
            <a:ext cx="3024188" cy="34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5170488" y="3657600"/>
            <a:ext cx="2397125" cy="579438"/>
          </a:xfrm>
          <a:prstGeom prst="wedgeRoundRectCallout">
            <a:avLst>
              <a:gd name="adj1" fmla="val -85495"/>
              <a:gd name="adj2" fmla="val 124796"/>
              <a:gd name="adj3" fmla="val 16667"/>
            </a:avLst>
          </a:prstGeom>
          <a:solidFill>
            <a:srgbClr val="0000FF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2286000" y="5257800"/>
            <a:ext cx="2660650" cy="4222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4876800" y="5562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V="1">
            <a:off x="1295400" y="5257800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57200" y="5029200"/>
            <a:ext cx="92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query</a:t>
            </a:r>
          </a:p>
          <a:p>
            <a:pPr algn="ctr"/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object</a:t>
            </a:r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 flipH="1">
            <a:off x="4713288" y="4876800"/>
            <a:ext cx="1077912" cy="2809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791200" y="44958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5562600" y="54864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4641850" y="5251450"/>
            <a:ext cx="920750" cy="311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581400" y="57912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 flipV="1">
            <a:off x="3733800" y="5257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 flipV="1">
            <a:off x="3124200" y="4114800"/>
            <a:ext cx="914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02395 0.02014 L -0.04323 0.02685 L -0.0625 0.02685 L -0.08194 0.01528 L -0.1026 -0.00509 L -0.11666 -0.02917 L -0.1243 -0.05996 L -0.1243 -0.1044 L -0.10868 -0.13542 L -0.0868 -0.15764 L -0.06406 -0.17269 L -0.03593 -0.17107 L -0.01024 -0.15718 L 0.01025 -0.12824 L 0.02084 -0.09283 L 0.02205 -0.05 L -3.33333E-6 2.22222E-6 Z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76" grpId="0" animBg="1"/>
      <p:bldP spid="19477" grpId="0" animBg="1"/>
      <p:bldP spid="19478" grpId="0" animBg="1"/>
      <p:bldP spid="19479" grpId="0" animBg="1"/>
      <p:bldP spid="19481" grpId="0" animBg="1"/>
      <p:bldP spid="19482" grpId="0" animBg="1"/>
      <p:bldP spid="19483" grpId="0" animBg="1"/>
      <p:bldP spid="19485" grpId="0" animBg="1"/>
      <p:bldP spid="19488" grpId="0" animBg="1"/>
      <p:bldP spid="19489" grpId="0"/>
      <p:bldP spid="19491" grpId="0" animBg="1"/>
      <p:bldP spid="19492" grpId="0"/>
      <p:bldP spid="19493" grpId="0" animBg="1"/>
      <p:bldP spid="19494" grpId="0" animBg="1"/>
      <p:bldP spid="19495" grpId="0" animBg="1"/>
      <p:bldP spid="19496" grpId="0" animBg="1"/>
      <p:bldP spid="1949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9FC1-6D38-4710-9E90-94C34C16D2C1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Triangle-Based Pruning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Denote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LB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 |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 –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)| and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UB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= 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 +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dist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), where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is a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pivot</a:t>
            </a:r>
          </a:p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Given a database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and a set of query points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={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…,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}, a data object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can be safely pruned if there exists an object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 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such that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UB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kj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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LB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ij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for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all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1 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</a:p>
        </p:txBody>
      </p:sp>
      <p:graphicFrame>
        <p:nvGraphicFramePr>
          <p:cNvPr id="860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24400" y="3657600"/>
          <a:ext cx="32766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Microsoft Drawing 1.01" r:id="rId4" imgW="4683240" imgH="3619440" progId="MSDraw.1.01">
                  <p:embed/>
                </p:oleObj>
              </mc:Choice>
              <mc:Fallback>
                <p:oleObj name="Microsoft Drawing 1.01" r:id="rId4" imgW="4683240" imgH="361944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32766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2438400" y="4038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1143000" y="4800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62000" y="4876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1" i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743200" y="3886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b="1" baseline="-2500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2400" b="1" i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2133600" y="46482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981200" y="4800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i="1" baseline="-2500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endParaRPr lang="en-US" altLang="zh-CN" sz="2400" b="1" i="1">
              <a:solidFill>
                <a:srgbClr val="33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3352800" y="5486400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b="1" i="1" baseline="-250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2400" b="1" i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1354138" y="4800600"/>
            <a:ext cx="779462" cy="10318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H="1">
            <a:off x="2303463" y="4256088"/>
            <a:ext cx="204787" cy="42545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2590800" y="4267200"/>
            <a:ext cx="533400" cy="14478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3048000" y="57150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377950" y="4994275"/>
            <a:ext cx="1746250" cy="873125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Oval 17"/>
          <p:cNvSpPr>
            <a:spLocks noChangeArrowheads="1"/>
          </p:cNvSpPr>
          <p:nvPr/>
        </p:nvSpPr>
        <p:spPr bwMode="auto">
          <a:xfrm>
            <a:off x="1676400" y="41910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175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b="1" i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36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FD1-A4BB-4302-8C2B-8155F69F218F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Conceptual Vector Space (CVS)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By the triangle inequality, we can convert each data object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into a hyperrectangle in an attribute (vector) space, namely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conceptual vector space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(CVS), where each dimension corresponds to [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LB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UB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ij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]</a:t>
            </a:r>
          </a:p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Intuitively, we want to conduct a skyline computation in CVS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1090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100638" y="1905000"/>
          <a:ext cx="4043362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Microsoft Drawing 1.01" r:id="rId4" imgW="5216400" imgH="4448160" progId="MSDraw.1.01">
                  <p:embed/>
                </p:oleObj>
              </mc:Choice>
              <mc:Fallback>
                <p:oleObj name="Microsoft Drawing 1.01" r:id="rId4" imgW="5216400" imgH="444816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1905000"/>
                        <a:ext cx="4043362" cy="344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8177-30FF-4E36-A756-4BF0BB2CFC7B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Indexing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We assume data are indexed by M-tree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81000" y="2362200"/>
          <a:ext cx="381000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Microsoft Drawing 1.01" r:id="rId4" imgW="4573588" imgH="4206875" progId="MSDraw.1.01">
                  <p:embed/>
                </p:oleObj>
              </mc:Choice>
              <mc:Fallback>
                <p:oleObj name="Microsoft Drawing 1.01" r:id="rId4" imgW="4573588" imgH="420687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3810000" cy="350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267200" y="3124200"/>
          <a:ext cx="46482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Microsoft Drawing 1.01" r:id="rId6" imgW="4335463" imgH="2003425" progId="MSDraw.1.01">
                  <p:embed/>
                </p:oleObj>
              </mc:Choice>
              <mc:Fallback>
                <p:oleObj name="Microsoft Drawing 1.01" r:id="rId6" imgW="4335463" imgH="200342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4648200" cy="214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7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25EF-ED1C-4015-9F2F-C32A6F4CF8D4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Pruning Intermediate Nodes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15000" cy="4724400"/>
          </a:xfrm>
        </p:spPr>
        <p:txBody>
          <a:bodyPr/>
          <a:lstStyle/>
          <a:p>
            <a:pPr algn="just"/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Let 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6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 be an intermediate node of M-tree with pivot 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6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piv</a:t>
            </a:r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 and radius 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600" i="1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6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2600" i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en-US" altLang="zh-CN" sz="2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2600" dirty="0">
                <a:latin typeface="Times New Roman" panose="02020603050405020304" pitchFamily="18" charset="0"/>
                <a:ea typeface="宋体" panose="02010600030101010101" pitchFamily="2" charset="-122"/>
              </a:rPr>
              <a:t>By the triangle inequality, we have:</a:t>
            </a:r>
          </a:p>
          <a:p>
            <a:pPr lvl="1" algn="just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For any object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 </a:t>
            </a:r>
            <a:r>
              <a:rPr lang="en-US" altLang="zh-CN" sz="24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just"/>
            <a:r>
              <a:rPr lang="en-US" altLang="zh-CN" sz="24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q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4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</a:t>
            </a:r>
          </a:p>
          <a:p>
            <a:pPr lvl="1" algn="just"/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just"/>
            <a:endParaRPr lang="en-US" altLang="zh-CN" sz="22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just"/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A node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can be safely pruned if lower bound of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dist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q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) is </a:t>
            </a:r>
            <a:r>
              <a:rPr lang="en-US" altLang="zh-CN" sz="2200" dirty="0" smtClean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greater than </a:t>
            </a:r>
            <a:r>
              <a:rPr lang="en-US" altLang="zh-CN" sz="2200" i="1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UB</a:t>
            </a:r>
            <a:r>
              <a:rPr lang="en-US" altLang="zh-CN" sz="22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kj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for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all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1 </a:t>
            </a:r>
            <a:r>
              <a:rPr lang="en-US" altLang="zh-CN" sz="21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 </a:t>
            </a:r>
            <a:r>
              <a:rPr lang="en-US" altLang="zh-CN" sz="21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1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21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, for some candidate </a:t>
            </a:r>
            <a:r>
              <a:rPr lang="en-US" altLang="zh-CN" sz="2100" i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 sz="2100" i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k</a:t>
            </a:r>
            <a:endParaRPr lang="en-US" altLang="zh-CN" sz="2100" dirty="0">
              <a:latin typeface="Times New Roman" panose="02020603050405020304" pitchFamily="18" charset="0"/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graphicFrame>
        <p:nvGraphicFramePr>
          <p:cNvPr id="235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477000" y="838200"/>
          <a:ext cx="2347913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Microsoft Drawing 1.01" r:id="rId4" imgW="2320920" imgH="3746520" progId="MSDraw.1.01">
                  <p:embed/>
                </p:oleObj>
              </mc:Choice>
              <mc:Fallback>
                <p:oleObj name="Microsoft Drawing 1.01" r:id="rId4" imgW="2320920" imgH="374652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347913" cy="378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5867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143000" y="3962400"/>
            <a:ext cx="5638800" cy="304800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143000" y="4267200"/>
            <a:ext cx="5638800" cy="304800"/>
          </a:xfrm>
          <a:prstGeom prst="rect">
            <a:avLst/>
          </a:prstGeom>
          <a:solidFill>
            <a:srgbClr val="FF00FF">
              <a:alpha val="28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3788-3ABB-42E0-8480-2AE4F94A2010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Metric Skyline Query Processing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We index data objects in the metric space with an M-tree</a:t>
            </a:r>
          </a:p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We traverse the M-tree in a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best-first 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manner such that skyline is implicitly computed in CVS</a:t>
            </a:r>
          </a:p>
          <a:p>
            <a:pPr lvl="1"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Maintain a minimum heap with entries in the form (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key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), where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is a point/node, and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key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is a summation of minimum distances from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to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q</a:t>
            </a:r>
            <a:r>
              <a:rPr lang="en-US" altLang="zh-CN" sz="2400" i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j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, for 1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j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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4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EEG: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(x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…}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84387"/>
            <a:ext cx="6297019" cy="40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Skyline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Advantages/disadvantages of 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size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need to be specified by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</a:p>
          <a:p>
            <a:pPr lvl="1" algn="just">
              <a:defRPr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on the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 at different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Advantages/disadvantages of skyline query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size cannot be controlled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ranking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need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specified by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is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scales at different dimensions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in high dimensional spaces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objects are skylines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Meaningless!</a:t>
            </a: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Rank objects by scores!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define the score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number of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6149072"/>
            <a:ext cx="819443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L.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Mamoulis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Efficient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Top-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 on Multi-Dimensional Data.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214" y="4735369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size can be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ranking functions need to be specified by users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independent of the scales at different </a:t>
            </a:r>
            <a:r>
              <a:rPr lang="en-US" alt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an integer parameter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top-k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dominating query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highest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number of dominated objects by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587898"/>
            <a:ext cx="3705225" cy="3112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54864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=2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3587898"/>
            <a:ext cx="1905000" cy="166990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1167" y="3587899"/>
            <a:ext cx="1582433" cy="137082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34199" y="3811646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8086" y="4273311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 ?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R-tree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67699"/>
            <a:ext cx="82296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Lazaridis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Mehrotra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Progressive Approximate Aggregate Queries with a Multi-Resolution Tree Structure.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493" y="2174631"/>
            <a:ext cx="8717013" cy="37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for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bounding functions via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LB_f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pPr lvl="1" algn="just">
              <a:defRPr/>
            </a:pPr>
            <a:endParaRPr lang="en-US" sz="2400" b="1" dirty="0">
              <a:solidFill>
                <a:srgbClr val="008000"/>
              </a:solidFill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586563"/>
            <a:ext cx="4105275" cy="4042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4126767"/>
            <a:ext cx="791308" cy="738554"/>
          </a:xfrm>
          <a:prstGeom prst="rect">
            <a:avLst/>
          </a:prstGeom>
          <a:solidFill>
            <a:srgbClr val="0000CC">
              <a:alpha val="20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83369" y="2643229"/>
            <a:ext cx="1629507" cy="148353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15508" y="2643229"/>
            <a:ext cx="2407992" cy="222209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0973" y="3106987"/>
            <a:ext cx="149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LB_f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0010" y="4128682"/>
            <a:ext cx="1498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41616" y="3384998"/>
            <a:ext cx="94839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8679" y="3615513"/>
            <a:ext cx="951331" cy="7747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37210" y="4513750"/>
            <a:ext cx="952800" cy="201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/>
      <p:bldP spid="1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Pruning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nodes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|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≥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LB_f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node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(Range Query)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Beckmann,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Schneider,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Seeger.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R*-tree: An Efficient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Robust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Method for Points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Rectangles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Depth-First) </a:t>
            </a:r>
            <a:r>
              <a:rPr lang="en-US" sz="2000" dirty="0">
                <a:latin typeface="Times New Roman" panose="02020603050405020304" pitchFamily="18" charset="0"/>
              </a:rPr>
              <a:t>N. </a:t>
            </a:r>
            <a:r>
              <a:rPr lang="en-US" sz="2000" dirty="0" err="1">
                <a:latin typeface="Times New Roman" panose="02020603050405020304" pitchFamily="18" charset="0"/>
              </a:rPr>
              <a:t>Roussopoulos</a:t>
            </a:r>
            <a:r>
              <a:rPr lang="en-US" sz="2000" dirty="0">
                <a:latin typeface="Times New Roman" panose="02020603050405020304" pitchFamily="18" charset="0"/>
              </a:rPr>
              <a:t>, S. Kelly, and F. Vincent. Nearest Neighbor Queries. In </a:t>
            </a:r>
            <a:r>
              <a:rPr lang="en-US" sz="2000" i="1" dirty="0">
                <a:latin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</a:rPr>
              <a:t>, 1995.</a:t>
            </a:r>
            <a:endParaRPr lang="en-US" sz="2000" dirty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Best-First) </a:t>
            </a:r>
            <a:r>
              <a:rPr lang="en-US" sz="2000" dirty="0">
                <a:latin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</a:rPr>
              <a:t>Henrich</a:t>
            </a:r>
            <a:r>
              <a:rPr lang="en-US" sz="2000" dirty="0" smtClean="0">
                <a:latin typeface="Times New Roman" panose="02020603050405020304" pitchFamily="18" charset="0"/>
              </a:rPr>
              <a:t>. A </a:t>
            </a:r>
            <a:r>
              <a:rPr lang="en-US" sz="2000" dirty="0">
                <a:latin typeface="Times New Roman" panose="02020603050405020304" pitchFamily="18" charset="0"/>
              </a:rPr>
              <a:t>Distance Scan Algorithm for Spatial Access Structures. </a:t>
            </a:r>
            <a:r>
              <a:rPr lang="en-US" sz="2000" dirty="0" smtClean="0">
                <a:latin typeface="Times New Roman" panose="02020603050405020304" pitchFamily="18" charset="0"/>
              </a:rPr>
              <a:t>In </a:t>
            </a:r>
            <a:r>
              <a:rPr lang="en-US" sz="2000" i="1" dirty="0" smtClean="0">
                <a:latin typeface="Times New Roman" panose="02020603050405020304" pitchFamily="18" charset="0"/>
              </a:rPr>
              <a:t>ACM </a:t>
            </a:r>
            <a:r>
              <a:rPr lang="en-US" sz="2000" i="1" dirty="0">
                <a:latin typeface="Times New Roman" panose="02020603050405020304" pitchFamily="18" charset="0"/>
              </a:rPr>
              <a:t>GIS</a:t>
            </a:r>
            <a:r>
              <a:rPr lang="en-US" sz="2000" dirty="0">
                <a:latin typeface="Times New Roman" panose="02020603050405020304" pitchFamily="18" charset="0"/>
              </a:rPr>
              <a:t>, 1994.</a:t>
            </a:r>
            <a:endParaRPr lang="en-US" sz="2000" dirty="0"/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-Nearest Neighbor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-Tree: R-trees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Diagrams for Efficient Processing of Spatial Nearest Neighbor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Nearest Neighbor Query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Group Nearest Neighbor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Nearest Neighbor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KM) </a:t>
            </a:r>
            <a:r>
              <a:rPr lang="en-US" sz="1800" dirty="0">
                <a:latin typeface="Times New Roman" panose="02020603050405020304" pitchFamily="18" charset="0"/>
              </a:rPr>
              <a:t>F. </a:t>
            </a:r>
            <a:r>
              <a:rPr lang="en-US" sz="1800" dirty="0" err="1">
                <a:latin typeface="Times New Roman" panose="02020603050405020304" pitchFamily="18" charset="0"/>
              </a:rPr>
              <a:t>Korn</a:t>
            </a:r>
            <a:r>
              <a:rPr lang="en-US" sz="1800" dirty="0">
                <a:latin typeface="Times New Roman" panose="02020603050405020304" pitchFamily="18" charset="0"/>
              </a:rPr>
              <a:t> and S. </a:t>
            </a:r>
            <a:r>
              <a:rPr lang="en-US" sz="1800" dirty="0" err="1">
                <a:latin typeface="Times New Roman" panose="02020603050405020304" pitchFamily="18" charset="0"/>
              </a:rPr>
              <a:t>Muthukrishnan</a:t>
            </a:r>
            <a:r>
              <a:rPr lang="en-US" sz="1800" dirty="0">
                <a:latin typeface="Times New Roman" panose="02020603050405020304" pitchFamily="18" charset="0"/>
              </a:rPr>
              <a:t>. Influence Sets Based on Reverse Nearest Neighbor Queries. In </a:t>
            </a:r>
            <a:r>
              <a:rPr lang="en-US" sz="1800" i="1" dirty="0">
                <a:latin typeface="Times New Roman" panose="02020603050405020304" pitchFamily="18" charset="0"/>
              </a:rPr>
              <a:t>SIGMOD, </a:t>
            </a:r>
            <a:r>
              <a:rPr lang="en-US" sz="1800" dirty="0">
                <a:latin typeface="Times New Roman" panose="02020603050405020304" pitchFamily="18" charset="0"/>
              </a:rPr>
              <a:t>2000</a:t>
            </a:r>
            <a:r>
              <a:rPr lang="en-US" sz="1800" dirty="0" smtClean="0">
                <a:latin typeface="Times New Roman" panose="02020603050405020304" pitchFamily="18" charset="0"/>
              </a:rPr>
              <a:t>.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YL) </a:t>
            </a:r>
            <a:r>
              <a:rPr lang="en-US" sz="2000" dirty="0">
                <a:latin typeface="Times New Roman" panose="02020603050405020304" pitchFamily="18" charset="0"/>
              </a:rPr>
              <a:t>C. Yang and K. Lin. An Index Structure for Efficient Reverse Nearest Neighbor Queries. In </a:t>
            </a:r>
            <a:r>
              <a:rPr lang="en-US" sz="2000" i="1" dirty="0">
                <a:latin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</a:rPr>
              <a:t>, 2001.</a:t>
            </a:r>
            <a:endParaRPr lang="en-US" sz="2000" dirty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(Reverse 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SAA) </a:t>
            </a:r>
            <a:r>
              <a:rPr lang="it-IT" sz="2000" dirty="0">
                <a:latin typeface="Times New Roman" panose="02020603050405020304" pitchFamily="18" charset="0"/>
              </a:rPr>
              <a:t>I. Stanoi, D. Agrawal, and A. Abbadi. Reverse </a:t>
            </a:r>
            <a:r>
              <a:rPr lang="en-US" sz="2000" dirty="0">
                <a:latin typeface="Times New Roman" panose="02020603050405020304" pitchFamily="18" charset="0"/>
              </a:rPr>
              <a:t>Nearest Neighbor Queries for Dynamic Databases. In </a:t>
            </a:r>
            <a:r>
              <a:rPr lang="en-US" sz="2000" i="1" dirty="0">
                <a:latin typeface="Times New Roman" panose="02020603050405020304" pitchFamily="18" charset="0"/>
              </a:rPr>
              <a:t>SIGMOD Workshop on Research Issues in Data Mining and Knowledge Discovery</a:t>
            </a:r>
            <a:r>
              <a:rPr lang="en-US" sz="2000" dirty="0">
                <a:latin typeface="Times New Roman" panose="02020603050405020304" pitchFamily="18" charset="0"/>
              </a:rPr>
              <a:t>, 2000.</a:t>
            </a:r>
            <a:endParaRPr lang="en-US" sz="2000" dirty="0"/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(Reverse Nearest Neighbor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TPL) </a:t>
            </a:r>
            <a:r>
              <a:rPr lang="en-US" sz="2000" dirty="0">
                <a:latin typeface="Times New Roman" panose="02020603050405020304" pitchFamily="18" charset="0"/>
              </a:rPr>
              <a:t>Y. Tao, D. </a:t>
            </a:r>
            <a:r>
              <a:rPr lang="en-US" sz="2000" dirty="0" err="1">
                <a:latin typeface="Times New Roman" panose="02020603050405020304" pitchFamily="18" charset="0"/>
              </a:rPr>
              <a:t>Papadias</a:t>
            </a:r>
            <a:r>
              <a:rPr lang="en-US" sz="2000" dirty="0">
                <a:latin typeface="Times New Roman" panose="02020603050405020304" pitchFamily="18" charset="0"/>
              </a:rPr>
              <a:t>, and X. Lian. Reverse </a:t>
            </a:r>
            <a:r>
              <a:rPr lang="en-US" sz="2000" i="1" dirty="0" err="1">
                <a:latin typeface="Times New Roman" panose="02020603050405020304" pitchFamily="18" charset="0"/>
              </a:rPr>
              <a:t>k</a:t>
            </a:r>
            <a:r>
              <a:rPr lang="en-US" sz="2000" dirty="0" err="1">
                <a:latin typeface="Times New Roman" panose="02020603050405020304" pitchFamily="18" charset="0"/>
              </a:rPr>
              <a:t>NN</a:t>
            </a:r>
            <a:r>
              <a:rPr lang="en-US" sz="2000" dirty="0">
                <a:latin typeface="Times New Roman" panose="02020603050405020304" pitchFamily="18" charset="0"/>
              </a:rPr>
              <a:t> Search in Arbitrary Dimensionality. In </a:t>
            </a:r>
            <a:r>
              <a:rPr lang="en-US" sz="2000" i="1" dirty="0">
                <a:latin typeface="Times New Roman" panose="02020603050405020304" pitchFamily="18" charset="0"/>
              </a:rPr>
              <a:t>VLDB</a:t>
            </a:r>
            <a:r>
              <a:rPr lang="en-US" sz="2000" dirty="0">
                <a:latin typeface="Times New Roman" panose="02020603050405020304" pitchFamily="18" charset="0"/>
              </a:rPr>
              <a:t>, 2004.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Query; Onion)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Y.-C. Chang, L. D. Bergman, V.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Castelli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C.-S. Li, M.-L. Lo, and J. R. Smith. The Onion technique: indexing for linear optimization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2000.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(Top-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Query;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Hristidis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Koudas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Papakonstantinou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PREFER: A system for the efficient execution of multi-parametric ranked queries.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BNL &amp; D&amp;C)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K. Stocker. The Skyline Operator.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Bitmap &amp; Index)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Tan, P.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 Progressive Skyline Computation. In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NN)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Ramsak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Shooting Stars in the Sky: an Online Algorithm for Skyline Queries. In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(Skyline Query; BBS)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Y. Tao, G. Fu, and B. Seeger. An Optimal and Progressive Algorithm for Skyline Queries.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2003.</a:t>
            </a:r>
          </a:p>
          <a:p>
            <a:pPr algn="just"/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(Spatial Skyline)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Spatial Skyline Queries.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2006.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(Multi-Source Skyline)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Deng, X. Zhou, and H. T. Shen. Multi-source skyline query processing in road networks.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(Metric Skyline)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Chen and X. Lian. Dynamic skyline queries in metric spaces. In 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EDBT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2008.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(Top-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L.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Mamoulis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Efficient Processing of Top-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Queries on Multi-Dimensional Data.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</a:t>
            </a:r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-Tree)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Lazaridis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Mehrotra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Progressive Approximate Aggregate Queries with a Multi-Resolution Tree Structure. In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 data: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{(x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(x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altLang="en-US" sz="28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…}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609" y="2082800"/>
            <a:ext cx="8744391" cy="2373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33" y="4456113"/>
            <a:ext cx="7190934" cy="22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XML documents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 descr="Simple XML Tree Stru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3325"/>
            <a:ext cx="946672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application data can be represented by graphs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RDF graph database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Compounds</a:t>
            </a:r>
          </a:p>
        </p:txBody>
      </p:sp>
      <p:pic>
        <p:nvPicPr>
          <p:cNvPr id="81922" name="Picture 2" descr="C:\Users\xlian\AppData\Roaming\360se6\Application\User Data\temp\heptan1c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7925"/>
            <a:ext cx="44481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C:\Users\xlian\AppData\Roaming\360se6\Application\User Data\temp\250px-638px-Tetraborate-ion-3D-vdW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56" y="3448843"/>
            <a:ext cx="28797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C:\Users\xlian\AppData\Roaming\360se6\Application\User Data\temp\13820-004-47BA077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43000"/>
            <a:ext cx="31115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81526" y="3521308"/>
            <a:ext cx="936104" cy="216024"/>
          </a:xfrm>
          <a:prstGeom prst="rect">
            <a:avLst/>
          </a:prstGeom>
          <a:solidFill>
            <a:srgbClr val="F3F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42900" y="260350"/>
            <a:ext cx="8801100" cy="12795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Databases – Protein-to-Protein</a:t>
            </a:r>
            <a:r>
              <a:rPr lang="en-US" alt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Networks</a:t>
            </a:r>
          </a:p>
        </p:txBody>
      </p:sp>
      <p:pic>
        <p:nvPicPr>
          <p:cNvPr id="5" name="Picture 2" descr="C:\Users\lianx\Documents\personal document_local\award\job application\2015\interview\PPI network ex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80034"/>
            <a:ext cx="6080907" cy="443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1325" y="3097213"/>
            <a:ext cx="1082675" cy="2035175"/>
            <a:chOff x="7832056" y="617559"/>
            <a:chExt cx="1082370" cy="2035403"/>
          </a:xfrm>
        </p:grpSpPr>
        <p:pic>
          <p:nvPicPr>
            <p:cNvPr id="6150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736" y="639753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096" y="2241059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056" y="1290332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456" y="617559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522" y="1829157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3066" y="1327059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" descr="C:\Users\Will\AppData\Local\Microsoft\Windows\Temporary Internet Files\Content.IE5\MK5YZDAH\MC9004368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214" y="1383107"/>
              <a:ext cx="261360" cy="41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42900" y="260350"/>
            <a:ext cx="8801100" cy="12795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Databases – Gene Regulatory Networks (GRNs)</a:t>
            </a:r>
          </a:p>
        </p:txBody>
      </p:sp>
      <p:pic>
        <p:nvPicPr>
          <p:cNvPr id="69634" name="Picture 2" descr="C:\Users\xlian\AppData\Roaming\360se6\Application\User Data\temp\DG_Network_in_Hybrid_Ric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6246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Networks</a:t>
            </a:r>
          </a:p>
        </p:txBody>
      </p:sp>
      <p:pic>
        <p:nvPicPr>
          <p:cNvPr id="8197" name="Picture 3" descr="C:\Users\xlian\AppData\Local\Microsoft\Windows\Temporary Internet Files\Content.IE5\PHTY18BR\internet_intranet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47838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http://www.cad.zju.edu.cn/home/xiaofeihe/ImageGrap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433513"/>
            <a:ext cx="38957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547813" y="5243513"/>
            <a:ext cx="126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5243513"/>
            <a:ext cx="161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Web Pages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Networks </a:t>
            </a:r>
          </a:p>
        </p:txBody>
      </p: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584200" y="1920875"/>
            <a:ext cx="7588250" cy="2786063"/>
            <a:chOff x="1024778" y="1916832"/>
            <a:chExt cx="5394325" cy="1981200"/>
          </a:xfrm>
        </p:grpSpPr>
        <p:grpSp>
          <p:nvGrpSpPr>
            <p:cNvPr id="9224" name="Group 4"/>
            <p:cNvGrpSpPr>
              <a:grpSpLocks/>
            </p:cNvGrpSpPr>
            <p:nvPr/>
          </p:nvGrpSpPr>
          <p:grpSpPr bwMode="auto">
            <a:xfrm>
              <a:off x="1024778" y="1916832"/>
              <a:ext cx="5257800" cy="1981200"/>
              <a:chOff x="2057400" y="4191000"/>
              <a:chExt cx="4974049" cy="1752600"/>
            </a:xfrm>
          </p:grpSpPr>
          <p:pic>
            <p:nvPicPr>
              <p:cNvPr id="9226" name="Picture 13" descr="SensorNetwor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4191000"/>
                <a:ext cx="4974049" cy="175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642" y="4459960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4612360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9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5624109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0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493" y="5320116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795" y="5460246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2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5388083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7450" y="5195968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4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4326" y="4815775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5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535" y="5245208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6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8536" y="4727467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7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0135" y="4994974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8" name="Picture 7" descr="sens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4606" y="5530958"/>
                <a:ext cx="361507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5" name="Picture 7" descr="sens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015" y="2439119"/>
              <a:ext cx="700088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8172450" y="2947988"/>
            <a:ext cx="73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sink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3822700" y="52292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3924300" y="4505325"/>
            <a:ext cx="358775" cy="723900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Learn different query types over large-scale data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Understand how to design the pruning strategies 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query processing algorithms via indexes over large-scale databases</a:t>
            </a:r>
            <a:endParaRPr lang="en-US" altLang="zh-CN" sz="24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Networks</a:t>
            </a:r>
          </a:p>
        </p:txBody>
      </p:sp>
      <p:pic>
        <p:nvPicPr>
          <p:cNvPr id="10245" name="Picture 2" descr="C:\Users\xlian\AppData\Local\Microsoft\Windows\Temporary Internet Files\Content.IE5\ALAUYMOL\social-network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068638"/>
            <a:ext cx="48498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162050"/>
            <a:ext cx="19478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xlian\AppData\Local\Microsoft\Windows\Temporary Internet Files\Content.IE5\XC0XQ9IC\social.networking.scheme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03563"/>
            <a:ext cx="399256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Web and Workflows</a:t>
            </a:r>
          </a:p>
        </p:txBody>
      </p:sp>
      <p:pic>
        <p:nvPicPr>
          <p:cNvPr id="11268" name="Picture 2" descr="C:\Users\xlian\AppData\Roaming\360se6\Application\User Data\temp\rdf_graph_exampl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" y="2690813"/>
            <a:ext cx="4460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1529080" y="4814888"/>
            <a:ext cx="2117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RDF Graph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78742" y="2546350"/>
            <a:ext cx="0" cy="2728913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5" descr="C:\Users\xlian\AppData\Local\Microsoft\Windows\Temporary Internet Files\Content.IE5\6IX0G7AM\4774777905_f20021132a_z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05" y="1898650"/>
            <a:ext cx="27336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2"/>
          <p:cNvSpPr txBox="1">
            <a:spLocks noChangeArrowheads="1"/>
          </p:cNvSpPr>
          <p:nvPr/>
        </p:nvSpPr>
        <p:spPr bwMode="auto">
          <a:xfrm>
            <a:off x="6547167" y="4800600"/>
            <a:ext cx="211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9256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data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Networks</a:t>
            </a: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2148483" y="6243935"/>
            <a:ext cx="4847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Networks (from Google Map)</a:t>
            </a: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DB1A-060A-4E3F-B35D-E6BA25721345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91" y="1061720"/>
            <a:ext cx="9384782" cy="5095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6341"/>
            <a:ext cx="9384782" cy="50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Streams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continuously arrive at the system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data from computer networks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Sensory data from sensor networks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 data from mobile devices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data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data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5896" y="2362200"/>
            <a:ext cx="5364304" cy="36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Streams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…}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9038" y="3718231"/>
            <a:ext cx="5027762" cy="1670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6961" y="54242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en-US" b="1" i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487487"/>
            <a:ext cx="3152775" cy="16465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26865" y="301941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0" y="2399709"/>
            <a:ext cx="1073183" cy="1663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17" y="2713038"/>
            <a:ext cx="1073183" cy="1663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91" y="2895600"/>
            <a:ext cx="1073183" cy="16637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10304"/>
            <a:ext cx="1676400" cy="19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Relational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133600"/>
            <a:ext cx="6338887" cy="36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 Over Big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(NN) Query</a:t>
            </a:r>
          </a:p>
          <a:p>
            <a:pPr algn="just">
              <a:defRPr/>
            </a:pP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Nearest Neighbor (GNN) Query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Nearest Neighbor (RNN)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Dominating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Skyline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Inverse Ranking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Queries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Keyword Search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 Queries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widely used spatial queries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range query retrieves all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falling into the query range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3006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549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36985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7185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0642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311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39471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044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835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48128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530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70623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663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4949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425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7881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52800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7325" y="3270721"/>
            <a:ext cx="2324100" cy="1168879"/>
          </a:xfrm>
          <a:prstGeom prst="rect">
            <a:avLst/>
          </a:prstGeom>
          <a:solidFill>
            <a:srgbClr val="FF0000">
              <a:alpha val="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38900" y="424980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2565" y="42681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75850" y="2923493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48325" y="6390482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objects o</a:t>
            </a:r>
            <a:r>
              <a:rPr lang="en-US" sz="24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59402" y="5292881"/>
            <a:ext cx="1548333" cy="115966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69126" y="5256510"/>
            <a:ext cx="476553" cy="1196039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36335" y="6012759"/>
            <a:ext cx="96382" cy="43979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6022" y="4575374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3947" y="560214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636578" y="4481281"/>
            <a:ext cx="194999" cy="192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47782" y="5505998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5" grpId="0"/>
      <p:bldP spid="22" grpId="0" animBg="1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Straightforward Method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if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the query range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efficient for large-scale spatial data sets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Query Types</a:t>
            </a:r>
          </a:p>
          <a:p>
            <a:pPr lvl="1" algn="just" eaLnBrk="1" hangingPunct="1"/>
            <a:r>
              <a:rPr lang="en-US" altLang="zh-CN" sz="2800" dirty="0">
                <a:latin typeface="Times New Roman" pitchFamily="18" charset="0"/>
              </a:rPr>
              <a:t>Problem </a:t>
            </a:r>
            <a:r>
              <a:rPr lang="en-US" altLang="zh-CN" sz="2800" dirty="0" smtClean="0">
                <a:latin typeface="Times New Roman" pitchFamily="18" charset="0"/>
              </a:rPr>
              <a:t>Definitions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Pruning Strategies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Indexing Mechanisms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Query Answering Algorithms</a:t>
            </a:r>
          </a:p>
          <a:p>
            <a:pPr lvl="1" algn="just" eaLnBrk="1" hangingPunct="1"/>
            <a:endParaRPr lang="en-US" altLang="zh-CN" sz="2800" dirty="0" smtClean="0">
              <a:latin typeface="Times New Roman" pitchFamily="18" charset="0"/>
            </a:endParaRPr>
          </a:p>
          <a:p>
            <a:pPr lvl="1" algn="just" eaLnBrk="1" hangingPunct="1"/>
            <a:endParaRPr lang="en-US" altLang="zh-CN" sz="28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Recall: R-Tree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Rectangle (MBR)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smallest rectangle (or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hyperrectangle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multidimensional space) to bound objects/nodes </a:t>
            </a:r>
          </a:p>
        </p:txBody>
      </p:sp>
      <p:sp>
        <p:nvSpPr>
          <p:cNvPr id="2" name="Oval 1"/>
          <p:cNvSpPr/>
          <p:nvPr/>
        </p:nvSpPr>
        <p:spPr>
          <a:xfrm>
            <a:off x="3874396" y="338675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81949" y="39294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63850" y="4381718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91480" y="52319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2781" y="405609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91480" y="4472169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19109" y="4743524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0463" y="3793784"/>
            <a:ext cx="407031" cy="271354"/>
          </a:xfrm>
          <a:prstGeom prst="rect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74405" y="3522430"/>
            <a:ext cx="407031" cy="407031"/>
          </a:xfrm>
          <a:prstGeom prst="line">
            <a:avLst/>
          </a:prstGeom>
          <a:ln w="60325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90166" y="4635193"/>
            <a:ext cx="350520" cy="386080"/>
          </a:xfrm>
          <a:custGeom>
            <a:avLst/>
            <a:gdLst>
              <a:gd name="connsiteX0" fmla="*/ 167640 w 350520"/>
              <a:gd name="connsiteY0" fmla="*/ 55880 h 386080"/>
              <a:gd name="connsiteX1" fmla="*/ 0 w 350520"/>
              <a:gd name="connsiteY1" fmla="*/ 309880 h 386080"/>
              <a:gd name="connsiteX2" fmla="*/ 187960 w 350520"/>
              <a:gd name="connsiteY2" fmla="*/ 386080 h 386080"/>
              <a:gd name="connsiteX3" fmla="*/ 350520 w 350520"/>
              <a:gd name="connsiteY3" fmla="*/ 218440 h 386080"/>
              <a:gd name="connsiteX4" fmla="*/ 345440 w 350520"/>
              <a:gd name="connsiteY4" fmla="*/ 0 h 386080"/>
              <a:gd name="connsiteX5" fmla="*/ 167640 w 350520"/>
              <a:gd name="connsiteY5" fmla="*/ 558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" h="386080">
                <a:moveTo>
                  <a:pt x="167640" y="55880"/>
                </a:moveTo>
                <a:lnTo>
                  <a:pt x="0" y="309880"/>
                </a:lnTo>
                <a:lnTo>
                  <a:pt x="187960" y="386080"/>
                </a:lnTo>
                <a:lnTo>
                  <a:pt x="350520" y="218440"/>
                </a:lnTo>
                <a:lnTo>
                  <a:pt x="345440" y="0"/>
                </a:lnTo>
                <a:lnTo>
                  <a:pt x="167640" y="55880"/>
                </a:lnTo>
                <a:close/>
              </a:path>
            </a:pathLst>
          </a:cu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6326" y="3344873"/>
            <a:ext cx="3271520" cy="219456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5808794" y="4442153"/>
            <a:ext cx="1195734" cy="21817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4528" y="44294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07846" y="5793433"/>
            <a:ext cx="457200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7846" y="2897833"/>
            <a:ext cx="0" cy="2895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71417" y="5341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0646" y="2667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6326" y="571723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7846" y="572739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44888" y="3342829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44888" y="5529464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12646" y="57105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9291" y="56950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646" y="518209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646" y="30471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1437" y="4766691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Recall: R-Tree Data 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is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height-balanced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multi-way external memory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over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multidimensional data objects (height: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 (or intermediate node):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 number of entries (MBRs) that minimally bound their child nodes, as well as pointers pointing to child nodes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spatial objects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663" y="3989687"/>
            <a:ext cx="4910137" cy="189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962400"/>
            <a:ext cx="3248025" cy="1923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157676"/>
            <a:ext cx="3123385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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Recall: Example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R-Tree in 2D Space</a:t>
            </a:r>
          </a:p>
        </p:txBody>
      </p:sp>
      <p:pic>
        <p:nvPicPr>
          <p:cNvPr id="5" name="Picture 4" descr="schem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3303"/>
            <a:ext cx="553085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681797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Strategy with the index (e.g., R-tree family)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 if the query range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intersection with an MBR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006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36985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7185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0642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311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39471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044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8356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48128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5308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70623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663207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4949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4259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78818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52800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97325" y="3270721"/>
            <a:ext cx="2324100" cy="1168879"/>
          </a:xfrm>
          <a:prstGeom prst="rect">
            <a:avLst/>
          </a:prstGeom>
          <a:solidFill>
            <a:srgbClr val="FF0000">
              <a:alpha val="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38900" y="424980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72565" y="42681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75850" y="2923493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0" y="6313487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MBR node E in a R-tree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972519" y="5983598"/>
            <a:ext cx="304800" cy="37370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712" y="4650918"/>
            <a:ext cx="13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3947" y="560214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543338" y="4502124"/>
            <a:ext cx="286223" cy="254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47782" y="5505998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986275" y="4528006"/>
            <a:ext cx="2146442" cy="1406824"/>
          </a:xfrm>
          <a:prstGeom prst="rect">
            <a:avLst/>
          </a:prstGeom>
          <a:solidFill>
            <a:srgbClr val="0000CC">
              <a:alpha val="9000"/>
            </a:srgbClr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70571" y="438512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11569" y="415652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68769" y="385172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25969" y="502707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37094" y="2591569"/>
            <a:ext cx="2324100" cy="1168879"/>
          </a:xfrm>
          <a:prstGeom prst="rect">
            <a:avLst/>
          </a:prstGeom>
          <a:solidFill>
            <a:srgbClr val="FF0000">
              <a:alpha val="9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8669" y="357065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12334" y="35889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15619" y="2244341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91733" y="567084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MBR node E in a R-tree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712288" y="5304446"/>
            <a:ext cx="304800" cy="37370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8481" y="3971766"/>
            <a:ext cx="13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3716" y="4922997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83107" y="3822972"/>
            <a:ext cx="286223" cy="2544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87551" y="4826846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726044" y="3848854"/>
            <a:ext cx="2146442" cy="1406824"/>
          </a:xfrm>
          <a:prstGeom prst="rect">
            <a:avLst/>
          </a:prstGeom>
          <a:solidFill>
            <a:srgbClr val="0000CC">
              <a:alpha val="9000"/>
            </a:srgbClr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Heuristics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basic idea: if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</a:t>
            </a:r>
            <a:r>
              <a:rPr lang="en-US" altLang="en-US" sz="2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query range </a:t>
            </a:r>
            <a:r>
              <a:rPr lang="en-US" altLang="en-US" sz="2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overlap 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all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 </a:t>
            </a:r>
            <a:endParaRPr lang="en-US" alt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(i.e., [</a:t>
            </a:r>
            <a:r>
              <a:rPr lang="en-US" alt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600" baseline="-25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600" baseline="-25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00" baseline="-25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600" baseline="-25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on all dimensions </a:t>
            </a:r>
            <a:r>
              <a:rPr lang="en-US" alt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overlap; </a:t>
            </a:r>
          </a:p>
          <a:p>
            <a:pPr marL="0" indent="0" algn="just">
              <a:buNone/>
              <a:defRPr/>
            </a:pPr>
            <a:r>
              <a:rPr lang="en-US" alt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otherwise, two nodes are disjoint</a:t>
            </a: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 = true;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dimension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([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and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imax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overlap with each other)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overlap = false;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break;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overlap;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55973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Input: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MBR node</a:t>
            </a:r>
            <a:r>
              <a:rPr lang="en-US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(x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1min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1max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2min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0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2max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…;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000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dmin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000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dmax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rectangular query range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1max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2max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 …;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dmax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Heuristics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 for circular query range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46439" y="480582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7437" y="457722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4637" y="427242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1837" y="544776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4537" y="399134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88202" y="40096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1487" y="2665032"/>
            <a:ext cx="2748950" cy="2782362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8156" y="5725137"/>
            <a:ext cx="304800" cy="37370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29584" y="5343688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query range 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63419" y="5247537"/>
            <a:ext cx="251801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01912" y="4269545"/>
            <a:ext cx="2146442" cy="1406824"/>
          </a:xfrm>
          <a:prstGeom prst="rect">
            <a:avLst/>
          </a:prstGeom>
          <a:solidFill>
            <a:srgbClr val="0000CC">
              <a:alpha val="9000"/>
            </a:srgbClr>
          </a:solidFill>
          <a:ln w="444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7601" y="6091535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MBR node E in a R-tree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448354" y="4078291"/>
            <a:ext cx="2306183" cy="191254"/>
          </a:xfrm>
          <a:prstGeom prst="line">
            <a:avLst/>
          </a:prstGeom>
          <a:ln w="3175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3602544"/>
            <a:ext cx="381000" cy="453669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092" y="3139441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259774" y="2806775"/>
            <a:ext cx="569810" cy="1182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9708" y="3093494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 r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Processing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Traverse the R-tree index,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starting from the root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encounter a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check if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the query range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yes, add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an answer set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encounter a non-leaf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entry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check if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intersecting with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yes, continue to check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's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Algorithm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H=empty;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root(index I) into H;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(H is not empty)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Pop out a node E from H;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(E is a leaf node)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for each object o in E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o is in Q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add o to candidate set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// non-leaf nodes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for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entry,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intersects with Q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insert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H;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 algn="just">
              <a:buNone/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(NN)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point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(NN) query retrieves an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the closed to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other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165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241862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52810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8768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2225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469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41054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202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993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63953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689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86448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821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5108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584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9464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68625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19600" y="486275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25256" y="43830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7571" y="6283047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objects o</a:t>
            </a:r>
            <a:r>
              <a:rPr lang="en-US" sz="24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259402" y="5451134"/>
            <a:ext cx="1283898" cy="90115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43386" y="5414763"/>
            <a:ext cx="502294" cy="93752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36335" y="6171012"/>
            <a:ext cx="40139" cy="18127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23" idx="6"/>
            <a:endCxn id="18" idx="1"/>
          </p:cNvCxnSpPr>
          <p:nvPr/>
        </p:nvCxnSpPr>
        <p:spPr>
          <a:xfrm>
            <a:off x="4648200" y="4977051"/>
            <a:ext cx="414478" cy="16466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lang="zh-CN" altLang="en-US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real-world applications, we need to manage and analyze different data types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Spatial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Temporal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Time-series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Tree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Graph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Stream data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Documents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Relational tables</a:t>
            </a:r>
          </a:p>
          <a:p>
            <a:pPr lvl="1" algn="just" eaLnBrk="1" hangingPunct="1">
              <a:defRPr/>
            </a:pP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just" eaLnBrk="1" hangingPunct="1">
              <a:defRPr/>
            </a:pP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Pruning Heuristics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object candidate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 MBR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point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all objects in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safely pruned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08097" y="58728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8882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3505200"/>
            <a:ext cx="2971800" cy="1759521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35135" y="503860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51032" y="5264722"/>
            <a:ext cx="168207" cy="590568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0685" y="45949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>
            <a:stCxn id="5" idx="7"/>
          </p:cNvCxnSpPr>
          <p:nvPr/>
        </p:nvCxnSpPr>
        <p:spPr>
          <a:xfrm flipV="1">
            <a:off x="2703219" y="5300200"/>
            <a:ext cx="1792581" cy="606127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381500" y="510507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06061" y="4154127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42443" y="5080145"/>
            <a:ext cx="1759908" cy="175990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3727" y="534362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5604" y="5631954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Pruning Heuristics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MBR nodes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node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safely pruned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sz="28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08136" y="599989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3239" y="6015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1963" y="3121400"/>
            <a:ext cx="2971800" cy="1759521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18" idx="3"/>
          </p:cNvCxnSpPr>
          <p:nvPr/>
        </p:nvCxnSpPr>
        <p:spPr>
          <a:xfrm flipV="1">
            <a:off x="2513343" y="4233722"/>
            <a:ext cx="1025335" cy="1747548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7"/>
            <a:endCxn id="12" idx="3"/>
          </p:cNvCxnSpPr>
          <p:nvPr/>
        </p:nvCxnSpPr>
        <p:spPr>
          <a:xfrm flipV="1">
            <a:off x="2503258" y="4916400"/>
            <a:ext cx="2327883" cy="1116976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97663" y="472127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22224" y="377032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51070" y="4153969"/>
            <a:ext cx="1189003" cy="958192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74223" y="439553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907" y="3754669"/>
            <a:ext cx="4719058" cy="4719058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2598" y="517931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9341" y="555813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05200" y="40386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 Pruning Heuristics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we prune more objects?</a:t>
            </a:r>
          </a:p>
          <a:p>
            <a:pPr lvl="1"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800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800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800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node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safely pruned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sz="28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1963" y="3121400"/>
            <a:ext cx="2971800" cy="1759521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  <a:endCxn id="12" idx="3"/>
          </p:cNvCxnSpPr>
          <p:nvPr/>
        </p:nvCxnSpPr>
        <p:spPr>
          <a:xfrm flipV="1">
            <a:off x="2503258" y="4916400"/>
            <a:ext cx="2327883" cy="1116976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97663" y="472127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22224" y="377032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907" y="3754669"/>
            <a:ext cx="4719058" cy="47190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18" idx="3"/>
          </p:cNvCxnSpPr>
          <p:nvPr/>
        </p:nvCxnSpPr>
        <p:spPr>
          <a:xfrm flipV="1">
            <a:off x="2513343" y="4234791"/>
            <a:ext cx="1025335" cy="1747548"/>
          </a:xfrm>
          <a:prstGeom prst="line">
            <a:avLst/>
          </a:prstGeom>
          <a:ln w="254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51070" y="4153969"/>
            <a:ext cx="1189003" cy="958192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0" y="4039669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74223" y="439553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85102" y="4493591"/>
            <a:ext cx="3274667" cy="327466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2598" y="517931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9341" y="5558135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89974" y="498341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4068" y="3276600"/>
            <a:ext cx="840259" cy="1416770"/>
          </a:xfrm>
          <a:prstGeom prst="rect">
            <a:avLst/>
          </a:prstGeom>
          <a:solidFill>
            <a:srgbClr val="0000CC">
              <a:alpha val="10000"/>
            </a:srgbClr>
          </a:soli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85097" y="5227038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minmaxdist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>
            <a:endCxn id="19" idx="3"/>
          </p:cNvCxnSpPr>
          <p:nvPr/>
        </p:nvCxnSpPr>
        <p:spPr>
          <a:xfrm flipV="1">
            <a:off x="2584080" y="5178540"/>
            <a:ext cx="939372" cy="776365"/>
          </a:xfrm>
          <a:prstGeom prst="line">
            <a:avLst/>
          </a:prstGeom>
          <a:ln w="317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5474888"/>
            <a:ext cx="174966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308136" y="5999898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3239" y="6015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Query Processing Over 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032167"/>
            <a:ext cx="4106248" cy="33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542323"/>
            <a:ext cx="4038600" cy="3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(DF) Traversal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</a:rPr>
              <a:t>Roussopoulos</a:t>
            </a:r>
            <a:r>
              <a:rPr lang="en-US" dirty="0">
                <a:latin typeface="Times New Roman" panose="02020603050405020304" pitchFamily="18" charset="0"/>
              </a:rPr>
              <a:t>, S</a:t>
            </a:r>
            <a:r>
              <a:rPr lang="en-US" dirty="0" smtClean="0">
                <a:latin typeface="Times New Roman" panose="02020603050405020304" pitchFamily="18" charset="0"/>
              </a:rPr>
              <a:t>. Kelly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</a:rPr>
              <a:t>F. Vincent. </a:t>
            </a:r>
            <a:r>
              <a:rPr lang="en-US" dirty="0" smtClean="0">
                <a:latin typeface="Times New Roman" panose="02020603050405020304" pitchFamily="18" charset="0"/>
              </a:rPr>
              <a:t>Nearest </a:t>
            </a:r>
            <a:r>
              <a:rPr lang="en-US" dirty="0">
                <a:latin typeface="Times New Roman" panose="02020603050405020304" pitchFamily="18" charset="0"/>
              </a:rPr>
              <a:t>Neighbor Queries. </a:t>
            </a:r>
            <a:r>
              <a:rPr lang="en-US" dirty="0" smtClean="0">
                <a:latin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</a:rPr>
              <a:t>SIGMOD</a:t>
            </a:r>
            <a:r>
              <a:rPr lang="en-US" dirty="0">
                <a:latin typeface="Times New Roman" panose="02020603050405020304" pitchFamily="18" charset="0"/>
              </a:rPr>
              <a:t>, 1995.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5769" y="2038029"/>
            <a:ext cx="4106248" cy="33663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0" y="2362200"/>
            <a:ext cx="457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61184" y="3200400"/>
            <a:ext cx="457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7384" y="3962400"/>
            <a:ext cx="1201616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21" y="1599676"/>
            <a:ext cx="4416909" cy="42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(BF) Traversal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minimum heap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traverse the R-tree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7752" y="2495753"/>
            <a:ext cx="4106248" cy="3366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904" y="2057400"/>
            <a:ext cx="4416909" cy="4243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</a:rPr>
              <a:t>Henrich</a:t>
            </a:r>
            <a:r>
              <a:rPr lang="en-US" dirty="0" smtClean="0">
                <a:latin typeface="Times New Roman" panose="02020603050405020304" pitchFamily="18" charset="0"/>
              </a:rPr>
              <a:t>. A </a:t>
            </a:r>
            <a:r>
              <a:rPr lang="en-US" dirty="0">
                <a:latin typeface="Times New Roman" panose="02020603050405020304" pitchFamily="18" charset="0"/>
              </a:rPr>
              <a:t>Distance Scan Algorithm </a:t>
            </a:r>
            <a:r>
              <a:rPr lang="en-US" dirty="0" smtClean="0">
                <a:latin typeface="Times New Roman" panose="02020603050405020304" pitchFamily="18" charset="0"/>
              </a:rPr>
              <a:t>for Spatial </a:t>
            </a:r>
            <a:r>
              <a:rPr lang="en-US" dirty="0">
                <a:latin typeface="Times New Roman" panose="02020603050405020304" pitchFamily="18" charset="0"/>
              </a:rPr>
              <a:t>Access Structures. </a:t>
            </a:r>
            <a:r>
              <a:rPr lang="en-US" dirty="0" smtClean="0">
                <a:latin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</a:rPr>
              <a:t>ACM </a:t>
            </a:r>
            <a:r>
              <a:rPr lang="en-US" i="1" dirty="0">
                <a:latin typeface="Times New Roman" panose="02020603050405020304" pitchFamily="18" charset="0"/>
              </a:rPr>
              <a:t>GIS</a:t>
            </a:r>
            <a:r>
              <a:rPr lang="en-US" dirty="0">
                <a:latin typeface="Times New Roman" panose="02020603050405020304" pitchFamily="18" charset="0"/>
              </a:rPr>
              <a:t>, 1994.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(BF) Traversal (cont'd)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9285" y="1417638"/>
            <a:ext cx="3740961" cy="3066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214" y="914400"/>
            <a:ext cx="4023986" cy="38655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46" y="4671564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</a:rPr>
              <a:t>H</a:t>
            </a:r>
            <a:r>
              <a:rPr lang="pt-BR" sz="2400" dirty="0">
                <a:latin typeface="Times New Roman" panose="02020603050405020304" pitchFamily="18" charset="0"/>
              </a:rPr>
              <a:t>={&lt;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1</a:t>
            </a:r>
            <a:r>
              <a:rPr lang="pt-BR" sz="2400" dirty="0"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1</a:t>
            </a:r>
            <a:r>
              <a:rPr lang="pt-BR" sz="2400" dirty="0" smtClean="0"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latin typeface="Times New Roman" panose="02020603050405020304" pitchFamily="18" charset="0"/>
              </a:rPr>
              <a:t>q</a:t>
            </a:r>
            <a:r>
              <a:rPr lang="pt-BR" sz="2400" dirty="0"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latin typeface="Times New Roman" panose="02020603050405020304" pitchFamily="18" charset="0"/>
              </a:rPr>
              <a:t>2</a:t>
            </a:r>
            <a:r>
              <a:rPr lang="pt-BR" sz="2400" dirty="0" smtClean="0"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latin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</a:rPr>
              <a:t>&gt;}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99646" y="507092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H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={&lt;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)&gt;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}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488831"/>
            <a:ext cx="886264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H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={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6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6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CC00FF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CC00FF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)&gt;</a:t>
            </a:r>
            <a:r>
              <a:rPr lang="en-US" sz="240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}</a:t>
            </a:r>
            <a:endParaRPr lang="en-US" sz="2400" dirty="0">
              <a:solidFill>
                <a:srgbClr val="CC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248400"/>
            <a:ext cx="8862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H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={&lt;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4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)&gt;, &lt;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&gt;, 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&lt;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 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mindist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N</a:t>
            </a:r>
            <a:r>
              <a:rPr lang="pt-BR" sz="2400" i="1" baseline="-25000" dirty="0">
                <a:solidFill>
                  <a:srgbClr val="008000"/>
                </a:solidFill>
                <a:latin typeface="Times New Roman" panose="02020603050405020304" pitchFamily="18" charset="0"/>
              </a:rPr>
              <a:t>3</a:t>
            </a:r>
            <a:r>
              <a:rPr lang="pt-BR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,</a:t>
            </a:r>
            <a:r>
              <a:rPr lang="pt-BR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q</a:t>
            </a:r>
            <a:r>
              <a:rPr lang="pt-BR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)&gt;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}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35937" y="4913918"/>
            <a:ext cx="2590800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5937" y="5312212"/>
            <a:ext cx="2590800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35937" y="5742044"/>
            <a:ext cx="2590800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11165" y="1708597"/>
            <a:ext cx="4572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2438400"/>
            <a:ext cx="762000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49184" y="1683872"/>
            <a:ext cx="457200" cy="4572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53984" y="2438400"/>
            <a:ext cx="747016" cy="457200"/>
          </a:xfrm>
          <a:prstGeom prst="rect">
            <a:avLst/>
          </a:prstGeom>
          <a:solidFill>
            <a:srgbClr val="FF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04046" y="3687762"/>
            <a:ext cx="1082754" cy="4572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63461" y="3171092"/>
            <a:ext cx="609600" cy="487362"/>
          </a:xfrm>
          <a:prstGeom prst="ellipse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" idx="3"/>
          </p:cNvCxnSpPr>
          <p:nvPr/>
        </p:nvCxnSpPr>
        <p:spPr>
          <a:xfrm flipV="1">
            <a:off x="635937" y="6472238"/>
            <a:ext cx="8050863" cy="4665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Best-First Algorithm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defRPr/>
            </a:pP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cand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=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a minimum heap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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&lt;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))&gt; into heap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empty)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pop-out 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terminate;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leaf node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compute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if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// non-leaf node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 each entry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compute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if 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pruning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insert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 into heap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update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best_dist_so_far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minmaxdist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442452" y="1002890"/>
            <a:ext cx="6017342" cy="4911213"/>
          </a:xfrm>
          <a:custGeom>
            <a:avLst/>
            <a:gdLst>
              <a:gd name="connsiteX0" fmla="*/ 5987845 w 6017342"/>
              <a:gd name="connsiteY0" fmla="*/ 73742 h 4911213"/>
              <a:gd name="connsiteX1" fmla="*/ 2625213 w 6017342"/>
              <a:gd name="connsiteY1" fmla="*/ 4911213 h 4911213"/>
              <a:gd name="connsiteX2" fmla="*/ 0 w 6017342"/>
              <a:gd name="connsiteY2" fmla="*/ 4911213 h 4911213"/>
              <a:gd name="connsiteX3" fmla="*/ 14748 w 6017342"/>
              <a:gd name="connsiteY3" fmla="*/ 0 h 4911213"/>
              <a:gd name="connsiteX4" fmla="*/ 6017342 w 6017342"/>
              <a:gd name="connsiteY4" fmla="*/ 14749 h 491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7342" h="4911213">
                <a:moveTo>
                  <a:pt x="5987845" y="73742"/>
                </a:moveTo>
                <a:lnTo>
                  <a:pt x="2625213" y="4911213"/>
                </a:lnTo>
                <a:lnTo>
                  <a:pt x="0" y="4911213"/>
                </a:lnTo>
                <a:lnTo>
                  <a:pt x="14748" y="0"/>
                </a:lnTo>
                <a:lnTo>
                  <a:pt x="6017342" y="14749"/>
                </a:lnTo>
              </a:path>
            </a:pathLst>
          </a:custGeom>
          <a:solidFill>
            <a:srgbClr val="0000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Interpretation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03497" y="280396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27264" y="235773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032097" y="3004002"/>
            <a:ext cx="1225703" cy="1149192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257800" y="411480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55804" y="380577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53193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88296" y="41302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64947" y="1086465"/>
            <a:ext cx="3343227" cy="480060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550485" y="3339282"/>
            <a:ext cx="227992" cy="152400"/>
            <a:chOff x="4550485" y="3339282"/>
            <a:chExt cx="227992" cy="1524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550485" y="3339282"/>
              <a:ext cx="94463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644950" y="3339282"/>
              <a:ext cx="133527" cy="126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4236730" y="3137718"/>
            <a:ext cx="94463" cy="215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53000" y="3821521"/>
            <a:ext cx="94463" cy="215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73600" y="1692723"/>
            <a:ext cx="302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bisector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>
            <a:stCxn id="13" idx="7"/>
          </p:cNvCxnSpPr>
          <p:nvPr/>
        </p:nvCxnSpPr>
        <p:spPr>
          <a:xfrm flipV="1">
            <a:off x="2848315" y="3058316"/>
            <a:ext cx="983809" cy="1089962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2"/>
          </p:cNvCxnSpPr>
          <p:nvPr/>
        </p:nvCxnSpPr>
        <p:spPr>
          <a:xfrm>
            <a:off x="2888296" y="4229100"/>
            <a:ext cx="2369504" cy="0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 animBg="1"/>
      <p:bldP spid="14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49072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Sharifzadeh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Shahabi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R-trees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Diagrams for Efficient Processing of Spatial 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4354" y="2022309"/>
            <a:ext cx="6172200" cy="40794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67000" y="3886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8998" y="35052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data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551737"/>
            <a:ext cx="5879357" cy="31248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1635740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(latitude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longitude, elevation)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2591118"/>
            <a:ext cx="3064176" cy="2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nodes: data objects with their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Voronoi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Diagrams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46" y="2908695"/>
            <a:ext cx="4105275" cy="3209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2036" y="3276600"/>
            <a:ext cx="4809564" cy="25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-Nearest Neighbor (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Query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586" y="914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query point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-NN) query retrieves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objects in a set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any objects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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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it holds that: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≤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o'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algn="just">
              <a:defRPr/>
            </a:pPr>
            <a:endParaRPr lang="en-US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05000" y="3165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284990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452810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2602" y="38768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30802" y="52225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4700" y="3469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41054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41662" y="4202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49939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76900" y="463953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0" y="46891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586448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900" y="3821460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5108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5842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5946434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468625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600" y="486275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25256" y="43830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7571" y="6283047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objects o</a:t>
            </a:r>
            <a:r>
              <a:rPr lang="en-US" sz="24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259402" y="5451134"/>
            <a:ext cx="1283898" cy="90115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43386" y="5414763"/>
            <a:ext cx="502294" cy="93752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6335" y="6171012"/>
            <a:ext cx="40139" cy="18127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6"/>
            <a:endCxn id="18" idx="1"/>
          </p:cNvCxnSpPr>
          <p:nvPr/>
        </p:nvCxnSpPr>
        <p:spPr>
          <a:xfrm>
            <a:off x="4648200" y="4977051"/>
            <a:ext cx="414478" cy="16466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9630" y="5517118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284796" y="4316760"/>
            <a:ext cx="211004" cy="57946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Pruning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we have obtained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candidate set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endParaRPr lang="en-US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the maximum distance from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candidates</a:t>
            </a:r>
          </a:p>
          <a:p>
            <a:pPr lvl="1" algn="just">
              <a:defRPr/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1,..., 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if it holds that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alt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 </a:t>
            </a:r>
            <a:r>
              <a:rPr lang="en-US" alt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(Why?)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we need to update the candidate set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(adding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removing the one with the maximum distance), and set a new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best_so_far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Pruning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set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algn="just">
              <a:defRPr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386394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74261" y="435628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83661" y="533283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9836" y="52665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7" idx="7"/>
          </p:cNvCxnSpPr>
          <p:nvPr/>
        </p:nvCxnSpPr>
        <p:spPr>
          <a:xfrm flipV="1">
            <a:off x="3378783" y="4571918"/>
            <a:ext cx="795478" cy="79439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4"/>
          </p:cNvCxnSpPr>
          <p:nvPr/>
        </p:nvCxnSpPr>
        <p:spPr>
          <a:xfrm flipH="1">
            <a:off x="3297961" y="4092541"/>
            <a:ext cx="321539" cy="122227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39724" y="3365685"/>
            <a:ext cx="1981200" cy="12192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6"/>
          </p:cNvCxnSpPr>
          <p:nvPr/>
        </p:nvCxnSpPr>
        <p:spPr>
          <a:xfrm flipV="1">
            <a:off x="3412261" y="4594808"/>
            <a:ext cx="2327463" cy="8523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418" y="4267200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</a:t>
            </a:r>
            <a:r>
              <a:rPr lang="en-US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5480" y="5266548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28684" y="35326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1039" y="38896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2316" y="526431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3" name="Group 8192"/>
          <p:cNvGrpSpPr/>
          <p:nvPr/>
        </p:nvGrpSpPr>
        <p:grpSpPr>
          <a:xfrm>
            <a:off x="6019800" y="2590800"/>
            <a:ext cx="1524000" cy="2590800"/>
            <a:chOff x="6019800" y="2590800"/>
            <a:chExt cx="1524000" cy="25908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" name="Straight Connector 8191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96" name="Straight Connector 8195"/>
          <p:cNvCxnSpPr/>
          <p:nvPr/>
        </p:nvCxnSpPr>
        <p:spPr>
          <a:xfrm>
            <a:off x="2819400" y="1905000"/>
            <a:ext cx="2362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20F3-82AC-47BE-A048-2B968DEF6272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itchFamily="18" charset="0"/>
              </a:rPr>
              <a:t>Group Nearest </a:t>
            </a:r>
            <a:r>
              <a:rPr lang="en-US" altLang="zh-CN" dirty="0" smtClean="0">
                <a:latin typeface="Times New Roman" pitchFamily="18" charset="0"/>
              </a:rPr>
              <a:t>Neighbor (GNN) </a:t>
            </a:r>
            <a:r>
              <a:rPr lang="en-US" altLang="zh-CN" dirty="0">
                <a:latin typeface="Times New Roman" pitchFamily="18" charset="0"/>
              </a:rPr>
              <a:t>Query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1828800"/>
          </a:xfrm>
        </p:spPr>
        <p:txBody>
          <a:bodyPr/>
          <a:lstStyle/>
          <a:p>
            <a:r>
              <a:rPr lang="en-US" altLang="zh-CN" sz="2600" dirty="0">
                <a:latin typeface="Times New Roman" pitchFamily="18" charset="0"/>
              </a:rPr>
              <a:t>Group Nearest Neighbor (GNN) Search [ICDE04]</a:t>
            </a:r>
          </a:p>
          <a:p>
            <a:pPr lvl="1" algn="just"/>
            <a:r>
              <a:rPr lang="en-US" altLang="zh-CN" sz="2400" dirty="0">
                <a:latin typeface="Times New Roman" pitchFamily="18" charset="0"/>
              </a:rPr>
              <a:t>Given a database </a:t>
            </a:r>
            <a:r>
              <a:rPr lang="en-US" altLang="zh-CN" sz="2400" i="1" dirty="0">
                <a:latin typeface="Times New Roman" pitchFamily="18" charset="0"/>
              </a:rPr>
              <a:t>D</a:t>
            </a:r>
            <a:r>
              <a:rPr lang="en-US" altLang="zh-CN" sz="2400" dirty="0">
                <a:latin typeface="Times New Roman" pitchFamily="18" charset="0"/>
              </a:rPr>
              <a:t> and</a:t>
            </a:r>
            <a:r>
              <a:rPr lang="en-US" altLang="zh-CN" sz="2400" i="1" dirty="0">
                <a:latin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</a:rPr>
              <a:t>a </a:t>
            </a:r>
            <a:r>
              <a:rPr lang="en-US" altLang="zh-CN" sz="2400" dirty="0" smtClean="0">
                <a:latin typeface="Times New Roman" pitchFamily="18" charset="0"/>
              </a:rPr>
              <a:t>set, </a:t>
            </a:r>
            <a:r>
              <a:rPr lang="en-US" altLang="zh-CN" sz="2400" i="1" dirty="0" smtClean="0">
                <a:latin typeface="Times New Roman" pitchFamily="18" charset="0"/>
              </a:rPr>
              <a:t>Q</a:t>
            </a:r>
            <a:r>
              <a:rPr lang="en-US" altLang="zh-CN" sz="2400" dirty="0" smtClean="0">
                <a:latin typeface="Times New Roman" pitchFamily="18" charset="0"/>
              </a:rPr>
              <a:t>, </a:t>
            </a:r>
            <a:r>
              <a:rPr lang="en-US" altLang="zh-CN" sz="2400" dirty="0">
                <a:latin typeface="Times New Roman" pitchFamily="18" charset="0"/>
              </a:rPr>
              <a:t>of query objects </a:t>
            </a:r>
            <a:r>
              <a:rPr lang="en-US" altLang="zh-CN" sz="2400" i="1" dirty="0">
                <a:latin typeface="Times New Roman" pitchFamily="18" charset="0"/>
              </a:rPr>
              <a:t>q</a:t>
            </a:r>
            <a:r>
              <a:rPr lang="en-US" altLang="zh-CN" sz="2400" baseline="-25000" dirty="0">
                <a:latin typeface="Times New Roman" pitchFamily="18" charset="0"/>
              </a:rPr>
              <a:t>1</a:t>
            </a:r>
            <a:r>
              <a:rPr lang="en-US" altLang="zh-CN" sz="2400" dirty="0">
                <a:latin typeface="Times New Roman" pitchFamily="18" charset="0"/>
              </a:rPr>
              <a:t>, </a:t>
            </a:r>
            <a:r>
              <a:rPr lang="en-US" altLang="zh-CN" sz="2400" i="1" dirty="0">
                <a:latin typeface="Times New Roman" pitchFamily="18" charset="0"/>
              </a:rPr>
              <a:t>q</a:t>
            </a:r>
            <a:r>
              <a:rPr lang="en-US" altLang="zh-CN" sz="2400" baseline="-25000" dirty="0">
                <a:latin typeface="Times New Roman" pitchFamily="18" charset="0"/>
              </a:rPr>
              <a:t>2</a:t>
            </a:r>
            <a:r>
              <a:rPr lang="en-US" altLang="zh-CN" sz="2400" dirty="0">
                <a:latin typeface="Times New Roman" pitchFamily="18" charset="0"/>
              </a:rPr>
              <a:t>, …, and </a:t>
            </a:r>
            <a:r>
              <a:rPr lang="en-US" altLang="zh-CN" sz="2400" i="1" dirty="0" err="1">
                <a:latin typeface="Times New Roman" pitchFamily="18" charset="0"/>
              </a:rPr>
              <a:t>q</a:t>
            </a:r>
            <a:r>
              <a:rPr lang="en-US" altLang="zh-CN" sz="2400" i="1" baseline="-25000" dirty="0" err="1">
                <a:latin typeface="Times New Roman" pitchFamily="18" charset="0"/>
              </a:rPr>
              <a:t>n</a:t>
            </a:r>
            <a:r>
              <a:rPr lang="en-US" altLang="zh-CN" sz="2400" dirty="0">
                <a:latin typeface="Times New Roman" pitchFamily="18" charset="0"/>
              </a:rPr>
              <a:t>, a GNN query retrieves an object </a:t>
            </a:r>
            <a:r>
              <a:rPr lang="en-US" altLang="zh-CN" sz="2400" i="1" dirty="0">
                <a:latin typeface="Times New Roman" pitchFamily="18" charset="0"/>
              </a:rPr>
              <a:t>o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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that has the smallest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summed distance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to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, i.e. </a:t>
            </a:r>
            <a:r>
              <a:rPr lang="en-US" altLang="zh-CN" sz="2400" i="1" baseline="-25000" dirty="0" err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aseline="-25000" dirty="0">
                <a:latin typeface="Times New Roman" pitchFamily="18" charset="0"/>
                <a:sym typeface="Symbol" pitchFamily="18" charset="2"/>
              </a:rPr>
              <a:t>=1~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sym typeface="Symbol" pitchFamily="18" charset="2"/>
              </a:rPr>
              <a:t>dist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i="1" dirty="0" smtClean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altLang="zh-CN" sz="24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3429000"/>
          <a:ext cx="3911600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Microsoft Drawing 1.01" r:id="rId4" imgW="3911760" imgH="2384280" progId="MSDraw.1.01">
                  <p:embed/>
                </p:oleObj>
              </mc:Choice>
              <mc:Fallback>
                <p:oleObj name="Microsoft Drawing 1.01" r:id="rId4" imgW="3911760" imgH="238428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3911600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276600" y="44196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667000" y="4191000"/>
            <a:ext cx="3048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3200400" y="4038600"/>
            <a:ext cx="2514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791200" y="37338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400" i="1">
                <a:latin typeface="Times New Roman" pitchFamily="18" charset="0"/>
              </a:rPr>
              <a:t>find a data object o that minimizes</a:t>
            </a:r>
          </a:p>
          <a:p>
            <a:pPr algn="ctr"/>
            <a:r>
              <a:rPr lang="en-US" altLang="zh-CN" sz="2400">
                <a:latin typeface="Times New Roman" pitchFamily="18" charset="0"/>
                <a:sym typeface="Symbol" pitchFamily="18" charset="2"/>
              </a:rPr>
              <a:t></a:t>
            </a:r>
            <a:r>
              <a:rPr lang="en-US" altLang="zh-CN" sz="240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aseline="-25000">
                <a:latin typeface="Times New Roman" pitchFamily="18" charset="0"/>
                <a:sym typeface="Symbol" pitchFamily="18" charset="2"/>
              </a:rPr>
              <a:t>=1~3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i="1">
                <a:latin typeface="Times New Roman" pitchFamily="18" charset="0"/>
                <a:sym typeface="Symbol" pitchFamily="18" charset="2"/>
              </a:rPr>
              <a:t>dist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i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i="1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zh-CN" sz="24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867400"/>
            <a:ext cx="830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</p:txBody>
      </p:sp>
    </p:spTree>
    <p:extLst>
      <p:ext uri="{BB962C8B-B14F-4D97-AF65-F5344CB8AC3E}">
        <p14:creationId xmlns:p14="http://schemas.microsoft.com/office/powerpoint/2010/main" val="35265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78C7-C697-47CB-9E8B-ADB2FA31E47A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An Example of GNN Query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 algn="just"/>
            <a:r>
              <a:rPr lang="en-US" altLang="zh-CN" sz="2600">
                <a:latin typeface="Times New Roman" pitchFamily="18" charset="0"/>
              </a:rPr>
              <a:t>In a city, there are many restaurants</a:t>
            </a:r>
          </a:p>
          <a:p>
            <a:pPr algn="just"/>
            <a:r>
              <a:rPr lang="en-US" altLang="zh-CN" sz="2600">
                <a:latin typeface="Times New Roman" pitchFamily="18" charset="0"/>
              </a:rPr>
              <a:t>Three people want to have lunch together at a restaurant</a:t>
            </a:r>
          </a:p>
          <a:p>
            <a:pPr algn="just"/>
            <a:r>
              <a:rPr lang="en-US" altLang="zh-CN" sz="2600">
                <a:latin typeface="Times New Roman" pitchFamily="18" charset="0"/>
              </a:rPr>
              <a:t>Problem: </a:t>
            </a:r>
          </a:p>
          <a:p>
            <a:pPr lvl="1" algn="just"/>
            <a:r>
              <a:rPr lang="en-US" altLang="zh-CN" sz="2400">
                <a:latin typeface="Times New Roman" pitchFamily="18" charset="0"/>
              </a:rPr>
              <a:t>To find a restaurant in the city that minimizes its total distances to these 3 people</a:t>
            </a:r>
          </a:p>
          <a:p>
            <a:pPr lvl="1" algn="just"/>
            <a:endParaRPr lang="en-US" altLang="zh-CN" sz="2400">
              <a:latin typeface="Times New Roman" pitchFamily="18" charset="0"/>
            </a:endParaRPr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5088" y="1817688"/>
          <a:ext cx="3424237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" name="Microsoft Drawing 1.01" r:id="rId3" imgW="4140360" imgH="4038480" progId="MSDraw.1.01">
                  <p:embed/>
                </p:oleObj>
              </mc:Choice>
              <mc:Fallback>
                <p:oleObj name="Microsoft Drawing 1.01" r:id="rId3" imgW="4140360" imgH="403848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817688"/>
                        <a:ext cx="3424237" cy="334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6810375" y="3573463"/>
            <a:ext cx="47625" cy="28575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6054725" y="3768725"/>
            <a:ext cx="642938" cy="157163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6805613" y="4057650"/>
            <a:ext cx="87312" cy="51435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681788" y="3857625"/>
            <a:ext cx="222250" cy="2095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E586-A347-4738-8FCA-B9622E4DCFE6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Other GNN Applications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pPr algn="just"/>
            <a:r>
              <a:rPr lang="en-US" altLang="zh-CN" sz="2800" dirty="0">
                <a:latin typeface="Times New Roman" pitchFamily="18" charset="0"/>
              </a:rPr>
              <a:t>Image Retrieval</a:t>
            </a:r>
          </a:p>
          <a:p>
            <a:pPr lvl="1" algn="just"/>
            <a:r>
              <a:rPr lang="en-US" altLang="zh-CN" sz="2400" dirty="0">
                <a:latin typeface="Times New Roman" pitchFamily="18" charset="0"/>
              </a:rPr>
              <a:t>Find an image in the database that is similar to a group of user-specified query images</a:t>
            </a:r>
          </a:p>
          <a:p>
            <a:pPr algn="just"/>
            <a:r>
              <a:rPr lang="en-US" altLang="zh-CN" sz="2800" dirty="0">
                <a:latin typeface="Times New Roman" pitchFamily="18" charset="0"/>
              </a:rPr>
              <a:t>Geographic information system</a:t>
            </a:r>
          </a:p>
          <a:p>
            <a:pPr algn="just"/>
            <a:r>
              <a:rPr lang="en-US" altLang="zh-CN" sz="2800" dirty="0">
                <a:latin typeface="Times New Roman" pitchFamily="18" charset="0"/>
              </a:rPr>
              <a:t>Mobile computing applications</a:t>
            </a:r>
          </a:p>
          <a:p>
            <a:pPr algn="just"/>
            <a:endParaRPr lang="en-US" altLang="zh-CN" sz="2800" dirty="0">
              <a:latin typeface="Times New Roman" pitchFamily="18" charset="0"/>
            </a:endParaRPr>
          </a:p>
        </p:txBody>
      </p:sp>
      <p:graphicFrame>
        <p:nvGraphicFramePr>
          <p:cNvPr id="3789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562600" y="2527300"/>
          <a:ext cx="33020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1" name="Microsoft Drawing 1.01" r:id="rId3" imgW="3911760" imgH="2384280" progId="MSDraw.1.01">
                  <p:embed/>
                </p:oleObj>
              </mc:Choice>
              <mc:Fallback>
                <p:oleObj name="Microsoft Drawing 1.01" r:id="rId3" imgW="3911760" imgH="238428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27300"/>
                        <a:ext cx="3302000" cy="201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1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Pruning Idea for GNN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upper bound threshold of the smallest summed 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</a:t>
            </a:r>
            <a:r>
              <a:rPr lang="en-US" altLang="zh-CN" sz="2400" i="1" baseline="-25000" dirty="0" err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aseline="-25000" dirty="0">
                <a:latin typeface="Times New Roman" pitchFamily="18" charset="0"/>
                <a:sym typeface="Symbol" pitchFamily="18" charset="2"/>
              </a:rPr>
              <a:t>=1~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i="1" dirty="0" err="1">
                <a:latin typeface="Times New Roman" pitchFamily="18" charset="0"/>
                <a:sym typeface="Symbol" pitchFamily="18" charset="2"/>
              </a:rPr>
              <a:t>dist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i="1" baseline="-25000" dirty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dirty="0"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i="1" dirty="0">
                <a:latin typeface="Times New Roman" pitchFamily="18" charset="0"/>
                <a:sym typeface="Symbol" pitchFamily="18" charset="2"/>
              </a:rPr>
              <a:t>o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),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pruning other objects/MBRs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in the example = ?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upper bound is smaller than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</a:t>
            </a:r>
            <a:r>
              <a:rPr lang="en-US" altLang="zh-CN" sz="2400" b="1" i="1" baseline="-25000" dirty="0" err="1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="1" baseline="-250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=1~</a:t>
            </a:r>
            <a:r>
              <a:rPr lang="en-US" altLang="zh-CN" sz="2400" b="1" i="1" baseline="-25000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zh-CN" sz="2400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CN" sz="2400" b="1" i="1" dirty="0" err="1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mindist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zh-CN" sz="2400" b="1" i="1" baseline="-25000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altLang="zh-CN" sz="2400" b="1" dirty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, then all objects in </a:t>
            </a:r>
            <a:r>
              <a:rPr lang="en-US" altLang="zh-CN" sz="2400" i="1" dirty="0" smtClean="0">
                <a:latin typeface="Times New Roman" pitchFamily="18" charset="0"/>
                <a:sym typeface="Symbol" pitchFamily="18" charset="2"/>
              </a:rPr>
              <a:t>E </a:t>
            </a:r>
            <a:r>
              <a:rPr lang="en-US" altLang="zh-CN" sz="2400" dirty="0" smtClean="0">
                <a:latin typeface="Times New Roman" pitchFamily="18" charset="0"/>
                <a:sym typeface="Symbol" pitchFamily="18" charset="2"/>
              </a:rPr>
              <a:t>can be safely pruned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03007" y="386394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58215" y="3992106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81468" y="5332836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7643" y="52665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endCxn id="6" idx="3"/>
          </p:cNvCxnSpPr>
          <p:nvPr/>
        </p:nvCxnSpPr>
        <p:spPr>
          <a:xfrm flipV="1">
            <a:off x="2314590" y="4059063"/>
            <a:ext cx="921895" cy="292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4"/>
          </p:cNvCxnSpPr>
          <p:nvPr/>
        </p:nvCxnSpPr>
        <p:spPr>
          <a:xfrm flipH="1">
            <a:off x="2995768" y="4092541"/>
            <a:ext cx="321539" cy="122227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079446" y="428530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6491" y="353265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1369" y="35052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46563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7" idx="2"/>
          </p:cNvCxnSpPr>
          <p:nvPr/>
        </p:nvCxnSpPr>
        <p:spPr>
          <a:xfrm flipV="1">
            <a:off x="2310842" y="4106406"/>
            <a:ext cx="3347373" cy="260378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7" idx="3"/>
          </p:cNvCxnSpPr>
          <p:nvPr/>
        </p:nvCxnSpPr>
        <p:spPr>
          <a:xfrm flipV="1">
            <a:off x="3110068" y="4187228"/>
            <a:ext cx="2581625" cy="1209509"/>
          </a:xfrm>
          <a:prstGeom prst="line">
            <a:avLst/>
          </a:prstGeom>
          <a:ln w="19050">
            <a:solidFill>
              <a:srgbClr val="CC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98924" y="3868420"/>
            <a:ext cx="152400" cy="457200"/>
            <a:chOff x="6019800" y="2590800"/>
            <a:chExt cx="1524000" cy="259080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513585" y="38590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6301" y="46115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0042" y="379903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6483" y="48275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51942" y="4927297"/>
            <a:ext cx="1765865" cy="86390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>
            <a:stCxn id="12" idx="6"/>
          </p:cNvCxnSpPr>
          <p:nvPr/>
        </p:nvCxnSpPr>
        <p:spPr>
          <a:xfrm>
            <a:off x="2308046" y="4399603"/>
            <a:ext cx="3243896" cy="541141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1"/>
          </p:cNvCxnSpPr>
          <p:nvPr/>
        </p:nvCxnSpPr>
        <p:spPr>
          <a:xfrm flipV="1">
            <a:off x="3095006" y="5359249"/>
            <a:ext cx="2456936" cy="62949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5861573" y="4631039"/>
            <a:ext cx="1035289" cy="1456418"/>
            <a:chOff x="6019800" y="2590800"/>
            <a:chExt cx="1524000" cy="25908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26" grpId="0"/>
      <p:bldP spid="27" grpId="0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Query Method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(MQM)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NN search for each query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138246"/>
            <a:ext cx="5168900" cy="40490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149072"/>
            <a:ext cx="830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61929" y="4056697"/>
            <a:ext cx="262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best_dist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|+|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962400"/>
            <a:ext cx="1201616" cy="4572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1867" y="2819400"/>
            <a:ext cx="1201616" cy="2977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33225" y="3633653"/>
            <a:ext cx="288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best_dist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|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|+|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|=7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11668" y="3843545"/>
            <a:ext cx="2805975" cy="417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11668" y="4468543"/>
            <a:ext cx="313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5</a:t>
            </a:r>
            <a:endParaRPr lang="en-US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1867" y="3114004"/>
            <a:ext cx="1201616" cy="297778"/>
          </a:xfrm>
          <a:prstGeom prst="rect">
            <a:avLst/>
          </a:prstGeom>
          <a:solidFill>
            <a:srgbClr val="CC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050726">
            <a:off x="8454784" y="4317990"/>
            <a:ext cx="553998" cy="2670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668" y="4777232"/>
            <a:ext cx="3132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 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|+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6</a:t>
            </a:r>
            <a:endParaRPr lang="en-US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033225" y="4680190"/>
            <a:ext cx="2957455" cy="115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1" grpId="0"/>
      <p:bldP spid="13" grpId="0"/>
      <p:bldP spid="14" grpId="0" animBg="1"/>
      <p:bldP spid="4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Method (SPM)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MQM has the problem of multiple NN queries accessing the same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Instead, SPM computes with a centroid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query set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centroid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minimizing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442501"/>
            <a:ext cx="3238500" cy="58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174" y="4028488"/>
            <a:ext cx="4630451" cy="1685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32" y="5958230"/>
            <a:ext cx="4462734" cy="570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869316" y="6494900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step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214563"/>
            <a:ext cx="4495800" cy="35950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1635740"/>
            <a:ext cx="624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(temperature, humidity, density of oxygen, …)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0878" y="2150715"/>
            <a:ext cx="4542962" cy="3783201"/>
            <a:chOff x="4590878" y="2150715"/>
            <a:chExt cx="4542962" cy="37832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90878" y="2407126"/>
              <a:ext cx="4229445" cy="352679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95525" y="3031222"/>
              <a:ext cx="15458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temperature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53709" y="4170521"/>
              <a:ext cx="11801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humidity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2150715"/>
              <a:ext cx="20778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 of oxygen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56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Conditions for SPM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MBR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pruned, if it holds that:</a:t>
            </a: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best_dist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best GNN found so far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083561"/>
            <a:ext cx="4973937" cy="3077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1" y="2057400"/>
            <a:ext cx="3276600" cy="60267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057400" y="4953000"/>
            <a:ext cx="1035289" cy="1456418"/>
            <a:chOff x="6019800" y="2590800"/>
            <a:chExt cx="1524000" cy="25908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2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Bounding Method (MBM)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MBM uses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bounding rectangle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(instead of the centroid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prune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space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799" y="2745837"/>
            <a:ext cx="6877263" cy="27405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00200" y="4029982"/>
            <a:ext cx="1035289" cy="1456418"/>
            <a:chOff x="6019800" y="2590800"/>
            <a:chExt cx="1524000" cy="25908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19800" y="2590800"/>
              <a:ext cx="1447800" cy="2514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096000" y="2743200"/>
              <a:ext cx="1447800" cy="24384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9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for GNN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of three approaches</a:t>
            </a:r>
          </a:p>
          <a:p>
            <a:pPr lvl="1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data sets: 24,493 populated places in North America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478930"/>
            <a:ext cx="6639560" cy="3622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149072"/>
            <a:ext cx="8305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Q. Shen, Y. Tao, and K.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Mouratidis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Queries.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</p:txBody>
      </p:sp>
    </p:spTree>
    <p:extLst>
      <p:ext uri="{BB962C8B-B14F-4D97-AF65-F5344CB8AC3E}">
        <p14:creationId xmlns:p14="http://schemas.microsoft.com/office/powerpoint/2010/main" val="634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6AE39-869B-4158-A051-EDFCAF3BF16A}" type="slidenum">
              <a:rPr lang="en-US" altLang="en-US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ea typeface="宋体" pitchFamily="2" charset="-122"/>
              </a:rPr>
              <a:t>Reverse Nearest Neighbor Query (RNN)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algn="just" eaLnBrk="1" hangingPunct="1"/>
            <a:r>
              <a:rPr lang="en-US" altLang="zh-CN" sz="2600" smtClean="0">
                <a:latin typeface="Times New Roman" pitchFamily="18" charset="0"/>
                <a:ea typeface="宋体" pitchFamily="2" charset="-122"/>
              </a:rPr>
              <a:t>Rescue tasks in oceans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In the case of emergency, a ship will ask its nearest ship for help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A rescue ship needs to monitor those ships that have itself as their nearest neighbors</a:t>
            </a:r>
          </a:p>
          <a:p>
            <a:pPr lvl="1" algn="just" eaLnBrk="1" hangingPunct="1"/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In other words, the rescue ship  needs to obtain its </a:t>
            </a:r>
            <a:r>
              <a:rPr lang="en-US" altLang="zh-CN" sz="2200" i="1" smtClean="0">
                <a:latin typeface="Times New Roman" pitchFamily="18" charset="0"/>
                <a:ea typeface="宋体" pitchFamily="2" charset="-122"/>
              </a:rPr>
              <a:t>reverse nearest neighbors</a:t>
            </a:r>
            <a:r>
              <a:rPr lang="en-US" altLang="zh-CN" sz="2200" smtClean="0">
                <a:latin typeface="Times New Roman" pitchFamily="18" charset="0"/>
                <a:ea typeface="宋体" pitchFamily="2" charset="-122"/>
              </a:rPr>
              <a:t> (RNNs)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102"/>
          <p:cNvGraphicFramePr>
            <a:graphicFrameLocks noChangeAspect="1"/>
          </p:cNvGraphicFramePr>
          <p:nvPr/>
        </p:nvGraphicFramePr>
        <p:xfrm>
          <a:off x="5029200" y="1676400"/>
          <a:ext cx="3810000" cy="38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Microsoft Drawing 1.01" r:id="rId3" imgW="6354763" imgH="6523038" progId="MSDraw.1.01">
                  <p:embed/>
                </p:oleObj>
              </mc:Choice>
              <mc:Fallback>
                <p:oleObj name="Microsoft Drawing 1.01" r:id="rId3" imgW="6354763" imgH="65230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76400"/>
                        <a:ext cx="3810000" cy="383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14" descr="MCj04099850000[1]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76600"/>
            <a:ext cx="685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MCj0410345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2860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MCj041034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1242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MCj0410345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8862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MCj041034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4191000"/>
            <a:ext cx="9144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Applications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Mixed-Reality Games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70909"/>
              </p:ext>
            </p:extLst>
          </p:nvPr>
        </p:nvGraphicFramePr>
        <p:xfrm>
          <a:off x="2743200" y="2070817"/>
          <a:ext cx="4051300" cy="417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" name="Microsoft Drawing 1.01" r:id="rId3" imgW="6181560" imgH="6367320" progId="MSDraw.1.01">
                  <p:embed/>
                </p:oleObj>
              </mc:Choice>
              <mc:Fallback>
                <p:oleObj name="Microsoft Drawing 1.01" r:id="rId3" imgW="6181560" imgH="636732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70817"/>
                        <a:ext cx="4051300" cy="4172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88A9-680C-4245-953F-A065698325D3}" type="slidenum">
              <a:rPr lang="en-US" altLang="zh-CN"/>
              <a:pPr/>
              <a:t>65</a:t>
            </a:fld>
            <a:endParaRPr lang="en-US" altLang="zh-CN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514600" y="4114800"/>
            <a:ext cx="1905000" cy="1828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</a:rPr>
              <a:t>RNN Problem Definition</a:t>
            </a:r>
            <a:endParaRPr lang="en-US" altLang="zh-CN" dirty="0"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</a:rPr>
              <a:t>Reverse Nearest Neighbor Query (RNN) </a:t>
            </a:r>
          </a:p>
          <a:p>
            <a:pPr lvl="1" algn="just"/>
            <a:r>
              <a:rPr lang="en-US" altLang="zh-CN" dirty="0">
                <a:latin typeface="Times New Roman" pitchFamily="18" charset="0"/>
              </a:rPr>
              <a:t>Given a database </a:t>
            </a:r>
            <a:r>
              <a:rPr lang="en-US" altLang="zh-CN" i="1" dirty="0">
                <a:latin typeface="Times New Roman" pitchFamily="18" charset="0"/>
              </a:rPr>
              <a:t>D</a:t>
            </a:r>
            <a:r>
              <a:rPr lang="en-US" altLang="zh-CN" dirty="0">
                <a:latin typeface="Times New Roman" pitchFamily="18" charset="0"/>
              </a:rPr>
              <a:t> and a query object </a:t>
            </a:r>
            <a:r>
              <a:rPr lang="en-US" altLang="zh-CN" i="1" dirty="0">
                <a:latin typeface="Times New Roman" pitchFamily="18" charset="0"/>
              </a:rPr>
              <a:t>q</a:t>
            </a:r>
            <a:r>
              <a:rPr lang="en-US" altLang="zh-CN" dirty="0">
                <a:latin typeface="Times New Roman" pitchFamily="18" charset="0"/>
              </a:rPr>
              <a:t>, a RNN query retrieves those data objects </a:t>
            </a:r>
            <a:r>
              <a:rPr lang="en-US" altLang="zh-CN" i="1" dirty="0">
                <a:latin typeface="Times New Roman" pitchFamily="18" charset="0"/>
              </a:rPr>
              <a:t>o</a:t>
            </a:r>
            <a:r>
              <a:rPr lang="en-US" altLang="zh-CN" dirty="0">
                <a:latin typeface="Times New Roman" pitchFamily="18" charset="0"/>
                <a:sym typeface="Symbol" pitchFamily="18" charset="2"/>
              </a:rPr>
              <a:t> </a:t>
            </a:r>
            <a:r>
              <a:rPr lang="en-US" altLang="zh-CN" i="1" dirty="0">
                <a:latin typeface="Times New Roman" pitchFamily="18" charset="0"/>
              </a:rPr>
              <a:t>D</a:t>
            </a:r>
            <a:r>
              <a:rPr lang="en-US" altLang="zh-CN" dirty="0">
                <a:latin typeface="Times New Roman" pitchFamily="18" charset="0"/>
              </a:rPr>
              <a:t> that have </a:t>
            </a:r>
            <a:r>
              <a:rPr lang="en-US" altLang="zh-CN" i="1" dirty="0">
                <a:latin typeface="Times New Roman" pitchFamily="18" charset="0"/>
              </a:rPr>
              <a:t>q</a:t>
            </a:r>
            <a:r>
              <a:rPr lang="en-US" altLang="zh-CN" dirty="0">
                <a:latin typeface="Times New Roman" pitchFamily="18" charset="0"/>
              </a:rPr>
              <a:t> as </a:t>
            </a:r>
            <a:r>
              <a:rPr lang="en-US" altLang="zh-CN" dirty="0" smtClean="0">
                <a:latin typeface="Times New Roman" pitchFamily="18" charset="0"/>
              </a:rPr>
              <a:t>their nearest neighbors</a:t>
            </a:r>
            <a:endParaRPr lang="en-US" altLang="zh-CN" i="1" dirty="0">
              <a:latin typeface="Times New Roman" pitchFamily="18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953000" y="4976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0198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375025" y="4964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257800" y="39862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257800" y="56626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0" y="3810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q</a:t>
            </a: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440113" y="40401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971800" y="4876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105400" y="48006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953000" y="5638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248400" y="43434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4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486400" y="3810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</a:rPr>
              <a:t>o</a:t>
            </a:r>
            <a:r>
              <a:rPr lang="en-US" altLang="zh-CN" sz="2000" b="1" baseline="-25000">
                <a:latin typeface="Times New Roman" pitchFamily="18" charset="0"/>
              </a:rPr>
              <a:t>5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267200" y="4267200"/>
            <a:ext cx="1524000" cy="1524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4419600" y="3124200"/>
            <a:ext cx="1828800" cy="1828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6190565"/>
            <a:ext cx="75755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</a:rPr>
              <a:t>Korn</a:t>
            </a:r>
            <a:r>
              <a:rPr lang="en-US" dirty="0" smtClean="0">
                <a:latin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</a:rPr>
              <a:t>S.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Muthukrishnan</a:t>
            </a:r>
            <a:r>
              <a:rPr lang="en-US" dirty="0" smtClean="0">
                <a:latin typeface="Times New Roman" panose="02020603050405020304" pitchFamily="18" charset="0"/>
              </a:rPr>
              <a:t>. Influence Sets Based </a:t>
            </a:r>
            <a:r>
              <a:rPr lang="en-US" dirty="0">
                <a:latin typeface="Times New Roman" panose="02020603050405020304" pitchFamily="18" charset="0"/>
              </a:rPr>
              <a:t>on Reverse Nearest Neighbor Queries</a:t>
            </a:r>
            <a:r>
              <a:rPr lang="en-US" dirty="0" smtClean="0">
                <a:latin typeface="Times New Roman" panose="02020603050405020304" pitchFamily="18" charset="0"/>
              </a:rPr>
              <a:t>. In </a:t>
            </a:r>
            <a:r>
              <a:rPr lang="en-US" i="1" dirty="0" smtClean="0">
                <a:latin typeface="Times New Roman" panose="02020603050405020304" pitchFamily="18" charset="0"/>
              </a:rPr>
              <a:t>SIGMOD</a:t>
            </a:r>
            <a:r>
              <a:rPr lang="en-US" i="1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2" grpId="0"/>
      <p:bldP spid="8204" grpId="0" animBg="1"/>
      <p:bldP spid="8210" grpId="0" animBg="1"/>
      <p:bldP spid="82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 Method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Pre-compute the nearest neighbor, NN(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190565"/>
            <a:ext cx="75755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</a:rPr>
              <a:t>Korn</a:t>
            </a:r>
            <a:r>
              <a:rPr lang="en-US" dirty="0" smtClean="0">
                <a:latin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</a:rPr>
              <a:t>S.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Muthukrishnan</a:t>
            </a:r>
            <a:r>
              <a:rPr lang="en-US" dirty="0" smtClean="0">
                <a:latin typeface="Times New Roman" panose="02020603050405020304" pitchFamily="18" charset="0"/>
              </a:rPr>
              <a:t>. Influence Sets Based </a:t>
            </a:r>
            <a:r>
              <a:rPr lang="en-US" dirty="0">
                <a:latin typeface="Times New Roman" panose="02020603050405020304" pitchFamily="18" charset="0"/>
              </a:rPr>
              <a:t>on Reverse Nearest Neighbor Queries</a:t>
            </a:r>
            <a:r>
              <a:rPr lang="en-US" dirty="0" smtClean="0">
                <a:latin typeface="Times New Roman" panose="02020603050405020304" pitchFamily="18" charset="0"/>
              </a:rPr>
              <a:t>. In </a:t>
            </a:r>
            <a:r>
              <a:rPr lang="en-US" i="1" dirty="0" smtClean="0">
                <a:latin typeface="Times New Roman" panose="02020603050405020304" pitchFamily="18" charset="0"/>
              </a:rPr>
              <a:t>SIGMOD</a:t>
            </a:r>
            <a:r>
              <a:rPr lang="en-US" i="1" dirty="0"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2000.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0900" y="2580422"/>
            <a:ext cx="4477220" cy="3463925"/>
            <a:chOff x="2070900" y="2580422"/>
            <a:chExt cx="4477220" cy="3463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0900" y="2580422"/>
              <a:ext cx="4477220" cy="346392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4226546" y="499089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9300" y="4874360"/>
              <a:ext cx="3385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139323" y="4931253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397375" y="47578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6323" y="4689694"/>
            <a:ext cx="143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</a:rPr>
              <a:t>vicinity circle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>
            <a:endCxn id="9" idx="1"/>
          </p:cNvCxnSpPr>
          <p:nvPr/>
        </p:nvCxnSpPr>
        <p:spPr>
          <a:xfrm>
            <a:off x="6523569" y="4757828"/>
            <a:ext cx="282754" cy="11653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6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712913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vicinity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circles 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NN(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))) of objects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an R-tree index, called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RNN-tree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update of the RNN-tree index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160452"/>
            <a:ext cx="838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RNN-tree 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 is designed specific for RNN queries, but not optimized  for NN queries!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2998153"/>
            <a:ext cx="4022931" cy="3112452"/>
            <a:chOff x="25560" y="2696527"/>
            <a:chExt cx="4477220" cy="3463925"/>
          </a:xfrm>
        </p:grpSpPr>
        <p:grpSp>
          <p:nvGrpSpPr>
            <p:cNvPr id="15" name="Group 14"/>
            <p:cNvGrpSpPr/>
            <p:nvPr/>
          </p:nvGrpSpPr>
          <p:grpSpPr>
            <a:xfrm>
              <a:off x="25560" y="2696527"/>
              <a:ext cx="4477220" cy="3463925"/>
              <a:chOff x="2070900" y="2580422"/>
              <a:chExt cx="4477220" cy="346392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70900" y="2580422"/>
                <a:ext cx="4477220" cy="3463925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4226546" y="4990893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09300" y="4874360"/>
                <a:ext cx="33855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b="1" baseline="-25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093983" y="5047358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2035" y="487393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200" y="2685659"/>
            <a:ext cx="4170510" cy="344987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26185" y="4819869"/>
            <a:ext cx="2318484" cy="1099153"/>
            <a:chOff x="6781800" y="4812895"/>
            <a:chExt cx="2318484" cy="1099153"/>
          </a:xfrm>
        </p:grpSpPr>
        <p:sp>
          <p:nvSpPr>
            <p:cNvPr id="8" name="Oval 7"/>
            <p:cNvSpPr/>
            <p:nvPr/>
          </p:nvSpPr>
          <p:spPr>
            <a:xfrm>
              <a:off x="6781800" y="4812895"/>
              <a:ext cx="457200" cy="457200"/>
            </a:xfrm>
            <a:prstGeom prst="ellipse">
              <a:avLst/>
            </a:prstGeom>
            <a:noFill/>
            <a:ln>
              <a:solidFill>
                <a:srgbClr val="0000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162800" y="5270095"/>
              <a:ext cx="381000" cy="292505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47130" y="5542716"/>
              <a:ext cx="2153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insertion of object </a:t>
              </a:r>
              <a:r>
                <a:rPr lang="en-US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baseline="-250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3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 Method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 RNN-tree and R-tree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 of the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contains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vicinity circles of data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intermediate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MBR of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underlying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(</a:t>
            </a:r>
            <a:r>
              <a:rPr lang="en-US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their vicinity circles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distance from every point in the sub-tree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its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</a:rPr>
              <a:t>. Yang and </a:t>
            </a:r>
            <a:r>
              <a:rPr lang="en-US" sz="1600" dirty="0">
                <a:latin typeface="Times New Roman" panose="02020603050405020304" pitchFamily="18" charset="0"/>
              </a:rPr>
              <a:t>K.</a:t>
            </a:r>
            <a:r>
              <a:rPr lang="en-US" sz="1600" dirty="0" smtClean="0">
                <a:latin typeface="Times New Roman" panose="02020603050405020304" pitchFamily="18" charset="0"/>
              </a:rPr>
              <a:t> Lin. An </a:t>
            </a:r>
            <a:r>
              <a:rPr lang="en-US" sz="1600" dirty="0">
                <a:latin typeface="Times New Roman" panose="02020603050405020304" pitchFamily="18" charset="0"/>
              </a:rPr>
              <a:t>Index Structure </a:t>
            </a:r>
            <a:r>
              <a:rPr lang="en-US" sz="1600" dirty="0" smtClean="0">
                <a:latin typeface="Times New Roman" panose="02020603050405020304" pitchFamily="18" charset="0"/>
              </a:rPr>
              <a:t>for Efficient </a:t>
            </a:r>
            <a:r>
              <a:rPr lang="en-US" sz="1600" dirty="0">
                <a:latin typeface="Times New Roman" panose="02020603050405020304" pitchFamily="18" charset="0"/>
              </a:rPr>
              <a:t>Reverse Nearest </a:t>
            </a:r>
            <a:r>
              <a:rPr lang="en-US" sz="1600" dirty="0" smtClean="0">
                <a:latin typeface="Times New Roman" panose="02020603050405020304" pitchFamily="18" charset="0"/>
              </a:rPr>
              <a:t>Neighbor Queries. In </a:t>
            </a:r>
            <a:r>
              <a:rPr lang="en-US" sz="1600" i="1" dirty="0" smtClean="0">
                <a:latin typeface="Times New Roman" panose="02020603050405020304" pitchFamily="18" charset="0"/>
              </a:rPr>
              <a:t>ICDE</a:t>
            </a:r>
            <a:r>
              <a:rPr lang="en-US" sz="1600" dirty="0">
                <a:latin typeface="Times New Roman" panose="02020603050405020304" pitchFamily="18" charset="0"/>
              </a:rPr>
              <a:t>, 2001.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33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 Method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 only applies to RNN in the 2D space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3058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</a:rPr>
              <a:t>I</a:t>
            </a:r>
            <a:r>
              <a:rPr lang="it-IT" sz="1600" dirty="0" smtClean="0">
                <a:latin typeface="Times New Roman" panose="02020603050405020304" pitchFamily="18" charset="0"/>
              </a:rPr>
              <a:t>. Stanoi, </a:t>
            </a:r>
            <a:r>
              <a:rPr lang="it-IT" sz="1600" dirty="0">
                <a:latin typeface="Times New Roman" panose="02020603050405020304" pitchFamily="18" charset="0"/>
              </a:rPr>
              <a:t>D</a:t>
            </a:r>
            <a:r>
              <a:rPr lang="it-IT" sz="1600" dirty="0" smtClean="0">
                <a:latin typeface="Times New Roman" panose="02020603050405020304" pitchFamily="18" charset="0"/>
              </a:rPr>
              <a:t>. Agrawal, and A. Abbadi. Reverse </a:t>
            </a:r>
            <a:r>
              <a:rPr lang="en-US" sz="1600" dirty="0" smtClean="0">
                <a:latin typeface="Times New Roman" panose="02020603050405020304" pitchFamily="18" charset="0"/>
              </a:rPr>
              <a:t>Nearest </a:t>
            </a:r>
            <a:r>
              <a:rPr lang="en-US" sz="1600" dirty="0">
                <a:latin typeface="Times New Roman" panose="02020603050405020304" pitchFamily="18" charset="0"/>
              </a:rPr>
              <a:t>Neighbor Queries for </a:t>
            </a:r>
            <a:r>
              <a:rPr lang="en-US" sz="1600" dirty="0" smtClean="0">
                <a:latin typeface="Times New Roman" panose="02020603050405020304" pitchFamily="18" charset="0"/>
              </a:rPr>
              <a:t>Dynamic Databases</a:t>
            </a:r>
            <a:r>
              <a:rPr lang="en-US" sz="1600" dirty="0">
                <a:latin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</a:rPr>
              <a:t>In </a:t>
            </a:r>
            <a:r>
              <a:rPr lang="en-US" sz="1600" i="1" dirty="0" smtClean="0">
                <a:latin typeface="Times New Roman" panose="02020603050405020304" pitchFamily="18" charset="0"/>
              </a:rPr>
              <a:t>SIGMOD </a:t>
            </a:r>
            <a:r>
              <a:rPr lang="en-US" sz="1600" dirty="0">
                <a:latin typeface="Times New Roman" panose="02020603050405020304" pitchFamily="18" charset="0"/>
              </a:rPr>
              <a:t>Workshop on </a:t>
            </a:r>
            <a:r>
              <a:rPr lang="en-US" sz="1600" dirty="0" smtClean="0">
                <a:latin typeface="Times New Roman" panose="02020603050405020304" pitchFamily="18" charset="0"/>
              </a:rPr>
              <a:t>Research Issues </a:t>
            </a:r>
            <a:r>
              <a:rPr lang="en-US" sz="1600" dirty="0">
                <a:latin typeface="Times New Roman" panose="02020603050405020304" pitchFamily="18" charset="0"/>
              </a:rPr>
              <a:t>in Data Mining and </a:t>
            </a:r>
            <a:r>
              <a:rPr lang="en-US" sz="1600" dirty="0" smtClean="0">
                <a:latin typeface="Times New Roman" panose="02020603050405020304" pitchFamily="18" charset="0"/>
              </a:rPr>
              <a:t>Knowledge Discovery</a:t>
            </a:r>
            <a:r>
              <a:rPr lang="en-US" sz="1600" dirty="0">
                <a:latin typeface="Times New Roman" panose="02020603050405020304" pitchFamily="18" charset="0"/>
              </a:rPr>
              <a:t>, 2000.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438400"/>
            <a:ext cx="4360964" cy="32956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3751262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8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Databases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vectors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histogram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points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81400"/>
            <a:ext cx="4387273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1121" y="2728595"/>
            <a:ext cx="3638649" cy="27930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3048000"/>
            <a:ext cx="0" cy="2435225"/>
          </a:xfrm>
          <a:prstGeom prst="line">
            <a:avLst/>
          </a:prstGeom>
          <a:ln w="254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7917" y="381000"/>
            <a:ext cx="1798491" cy="2484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563" y="1092869"/>
            <a:ext cx="2814637" cy="1837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8582" y="5477193"/>
            <a:ext cx="5166836" cy="148399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Connector 12"/>
          <p:cNvCxnSpPr/>
          <p:nvPr/>
        </p:nvCxnSpPr>
        <p:spPr>
          <a:xfrm>
            <a:off x="1509029" y="5449887"/>
            <a:ext cx="6588619" cy="16669"/>
          </a:xfrm>
          <a:prstGeom prst="line">
            <a:avLst/>
          </a:prstGeom>
          <a:ln w="2540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46531" y="282829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giraffe</a:t>
            </a:r>
          </a:p>
        </p:txBody>
      </p:sp>
    </p:spTree>
    <p:extLst>
      <p:ext uri="{BB962C8B-B14F-4D97-AF65-F5344CB8AC3E}">
        <p14:creationId xmlns:p14="http://schemas.microsoft.com/office/powerpoint/2010/main" val="10972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29DC16-3E73-41D6-8FC1-B0F8ABEED1AD}" type="slidenum">
              <a:rPr lang="en-US" altLang="zh-CN" sz="1200">
                <a:latin typeface="Garamond" pitchFamily="18" charset="0"/>
                <a:ea typeface="宋体" pitchFamily="2" charset="-122"/>
              </a:rPr>
              <a:pPr algn="r"/>
              <a:t>70</a:t>
            </a:fld>
            <a:endParaRPr lang="en-US" altLang="zh-CN" sz="1200"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TPL Pruning Idea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TPL Approach</a:t>
            </a: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6400800" y="3452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8"/>
          <p:cNvSpPr>
            <a:spLocks noChangeArrowheads="1"/>
          </p:cNvSpPr>
          <p:nvPr/>
        </p:nvSpPr>
        <p:spPr bwMode="auto">
          <a:xfrm>
            <a:off x="5562600" y="29194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3581400" y="24384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38920" name="Oval 11"/>
          <p:cNvSpPr>
            <a:spLocks noChangeArrowheads="1"/>
          </p:cNvSpPr>
          <p:nvPr/>
        </p:nvSpPr>
        <p:spPr bwMode="auto">
          <a:xfrm>
            <a:off x="3744913" y="2973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15"/>
          <p:cNvSpPr txBox="1">
            <a:spLocks noChangeArrowheads="1"/>
          </p:cNvSpPr>
          <p:nvPr/>
        </p:nvSpPr>
        <p:spPr bwMode="auto">
          <a:xfrm>
            <a:off x="6705600" y="32766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4</a:t>
            </a:r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5867400" y="27432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5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295400" y="3276600"/>
            <a:ext cx="6400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1266825" y="3260725"/>
            <a:ext cx="6429375" cy="2405063"/>
          </a:xfrm>
          <a:custGeom>
            <a:avLst/>
            <a:gdLst>
              <a:gd name="T0" fmla="*/ 2147483647 w 4050"/>
              <a:gd name="T1" fmla="*/ 0 h 1515"/>
              <a:gd name="T2" fmla="*/ 2147483647 w 4050"/>
              <a:gd name="T3" fmla="*/ 2147483647 h 1515"/>
              <a:gd name="T4" fmla="*/ 2147483647 w 4050"/>
              <a:gd name="T5" fmla="*/ 2147483647 h 1515"/>
              <a:gd name="T6" fmla="*/ 0 w 4050"/>
              <a:gd name="T7" fmla="*/ 2147483647 h 1515"/>
              <a:gd name="T8" fmla="*/ 0 60000 65536"/>
              <a:gd name="T9" fmla="*/ 0 60000 65536"/>
              <a:gd name="T10" fmla="*/ 0 60000 65536"/>
              <a:gd name="T11" fmla="*/ 0 60000 65536"/>
              <a:gd name="T12" fmla="*/ 0 w 4050"/>
              <a:gd name="T13" fmla="*/ 0 h 1515"/>
              <a:gd name="T14" fmla="*/ 4050 w 4050"/>
              <a:gd name="T15" fmla="*/ 1515 h 15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50" h="1515">
                <a:moveTo>
                  <a:pt x="7" y="0"/>
                </a:moveTo>
                <a:lnTo>
                  <a:pt x="4046" y="389"/>
                </a:lnTo>
                <a:lnTo>
                  <a:pt x="4050" y="1515"/>
                </a:lnTo>
                <a:lnTo>
                  <a:pt x="0" y="1499"/>
                </a:lnTo>
              </a:path>
            </a:pathLst>
          </a:custGeom>
          <a:solidFill>
            <a:srgbClr val="C0C0C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Oval 19"/>
          <p:cNvSpPr>
            <a:spLocks noChangeArrowheads="1"/>
          </p:cNvSpPr>
          <p:nvPr/>
        </p:nvSpPr>
        <p:spPr bwMode="auto">
          <a:xfrm>
            <a:off x="5257800" y="39100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20"/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21"/>
          <p:cNvSpPr>
            <a:spLocks noChangeArrowheads="1"/>
          </p:cNvSpPr>
          <p:nvPr/>
        </p:nvSpPr>
        <p:spPr bwMode="auto">
          <a:xfrm>
            <a:off x="5562600" y="4595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Text Box 22"/>
          <p:cNvSpPr txBox="1">
            <a:spLocks noChangeArrowheads="1"/>
          </p:cNvSpPr>
          <p:nvPr/>
        </p:nvSpPr>
        <p:spPr bwMode="auto">
          <a:xfrm>
            <a:off x="3276600" y="3810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38929" name="Text Box 23"/>
          <p:cNvSpPr txBox="1">
            <a:spLocks noChangeArrowheads="1"/>
          </p:cNvSpPr>
          <p:nvPr/>
        </p:nvSpPr>
        <p:spPr bwMode="auto">
          <a:xfrm>
            <a:off x="5410200" y="3733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38930" name="Text Box 24"/>
          <p:cNvSpPr txBox="1">
            <a:spLocks noChangeArrowheads="1"/>
          </p:cNvSpPr>
          <p:nvPr/>
        </p:nvSpPr>
        <p:spPr bwMode="auto">
          <a:xfrm>
            <a:off x="5257800" y="4572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3</a:t>
            </a: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3736975" y="3121025"/>
            <a:ext cx="77788" cy="81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 flipV="1">
            <a:off x="2667000" y="31242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676400" y="2667000"/>
            <a:ext cx="181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宋体" pitchFamily="2" charset="-122"/>
              </a:rPr>
              <a:t>RNN </a:t>
            </a:r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candidate</a:t>
            </a:r>
            <a:endParaRPr lang="en-US" altLang="zh-CN" sz="2000" b="1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786188" y="3414713"/>
            <a:ext cx="100012" cy="90487"/>
            <a:chOff x="2385" y="2151"/>
            <a:chExt cx="63" cy="57"/>
          </a:xfrm>
        </p:grpSpPr>
        <p:sp>
          <p:nvSpPr>
            <p:cNvPr id="38938" name="Line 28"/>
            <p:cNvSpPr>
              <a:spLocks noChangeShapeType="1"/>
            </p:cNvSpPr>
            <p:nvPr/>
          </p:nvSpPr>
          <p:spPr bwMode="auto">
            <a:xfrm>
              <a:off x="2385" y="2151"/>
              <a:ext cx="63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29"/>
            <p:cNvSpPr>
              <a:spLocks noChangeShapeType="1"/>
            </p:cNvSpPr>
            <p:nvPr/>
          </p:nvSpPr>
          <p:spPr bwMode="auto">
            <a:xfrm flipH="1">
              <a:off x="2441" y="2160"/>
              <a:ext cx="7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1" name="Line 31"/>
          <p:cNvSpPr>
            <a:spLocks noChangeShapeType="1"/>
          </p:cNvSpPr>
          <p:nvPr/>
        </p:nvSpPr>
        <p:spPr bwMode="auto">
          <a:xfrm flipH="1" flipV="1">
            <a:off x="3889375" y="3084513"/>
            <a:ext cx="136525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 flipV="1">
            <a:off x="3810000" y="3962400"/>
            <a:ext cx="1489075" cy="3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447800" y="502920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pruning region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199" y="6172200"/>
            <a:ext cx="82296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</a:rPr>
              <a:t>Y. </a:t>
            </a:r>
            <a:r>
              <a:rPr lang="en-US" sz="1600" dirty="0">
                <a:latin typeface="Times New Roman" panose="02020603050405020304" pitchFamily="18" charset="0"/>
              </a:rPr>
              <a:t>Tao, </a:t>
            </a:r>
            <a:r>
              <a:rPr lang="en-US" sz="1600" dirty="0" smtClean="0">
                <a:latin typeface="Times New Roman" panose="02020603050405020304" pitchFamily="18" charset="0"/>
              </a:rPr>
              <a:t>D. </a:t>
            </a:r>
            <a:r>
              <a:rPr lang="en-US" sz="1600" dirty="0" err="1">
                <a:latin typeface="Times New Roman" panose="02020603050405020304" pitchFamily="18" charset="0"/>
              </a:rPr>
              <a:t>Papadias</a:t>
            </a:r>
            <a:r>
              <a:rPr lang="en-US" sz="1600" dirty="0">
                <a:latin typeface="Times New Roman" panose="02020603050405020304" pitchFamily="18" charset="0"/>
              </a:rPr>
              <a:t>, and </a:t>
            </a:r>
            <a:r>
              <a:rPr lang="en-US" sz="1600" dirty="0" smtClean="0">
                <a:latin typeface="Times New Roman" panose="02020603050405020304" pitchFamily="18" charset="0"/>
              </a:rPr>
              <a:t>X. </a:t>
            </a:r>
            <a:r>
              <a:rPr lang="en-US" sz="1600" dirty="0">
                <a:latin typeface="Times New Roman" panose="02020603050405020304" pitchFamily="18" charset="0"/>
              </a:rPr>
              <a:t>Lian. Reverse </a:t>
            </a:r>
            <a:r>
              <a:rPr lang="en-US" sz="1600" i="1" dirty="0" err="1">
                <a:latin typeface="Times New Roman" panose="02020603050405020304" pitchFamily="18" charset="0"/>
              </a:rPr>
              <a:t>k</a:t>
            </a:r>
            <a:r>
              <a:rPr lang="en-US" sz="1600" dirty="0" err="1">
                <a:latin typeface="Times New Roman" panose="02020603050405020304" pitchFamily="18" charset="0"/>
              </a:rPr>
              <a:t>NN</a:t>
            </a:r>
            <a:r>
              <a:rPr lang="en-US" sz="1600" dirty="0">
                <a:latin typeface="Times New Roman" panose="02020603050405020304" pitchFamily="18" charset="0"/>
              </a:rPr>
              <a:t> Search in Arbitrary Dimensionality. In </a:t>
            </a:r>
            <a:r>
              <a:rPr lang="en-US" sz="1600" i="1" dirty="0" smtClean="0">
                <a:latin typeface="Times New Roman" panose="02020603050405020304" pitchFamily="18" charset="0"/>
              </a:rPr>
              <a:t>VLDB</a:t>
            </a:r>
            <a:r>
              <a:rPr lang="en-US" sz="1600" dirty="0" smtClean="0">
                <a:latin typeface="Times New Roman" panose="02020603050405020304" pitchFamily="18" charset="0"/>
              </a:rPr>
              <a:t>, 2004</a:t>
            </a:r>
            <a:r>
              <a:rPr lang="en-US" sz="1600" dirty="0">
                <a:latin typeface="Times New Roman" panose="02020603050405020304" pitchFamily="18" charset="0"/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65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8" grpId="0" animBg="1"/>
      <p:bldP spid="10265" grpId="0" animBg="1"/>
      <p:bldP spid="10266" grpId="0" animBg="1"/>
      <p:bldP spid="10267" grpId="0"/>
      <p:bldP spid="10271" grpId="0" animBg="1"/>
      <p:bldP spid="10272" grpId="0" animBg="1"/>
      <p:bldP spid="1027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7533A5-712B-45A8-AA5C-9847BAFE6A4C}" type="slidenum">
              <a:rPr lang="en-US" altLang="zh-CN" sz="1200">
                <a:latin typeface="Garamond" pitchFamily="18" charset="0"/>
                <a:ea typeface="宋体" pitchFamily="2" charset="-122"/>
              </a:rPr>
              <a:pPr algn="r"/>
              <a:t>71</a:t>
            </a:fld>
            <a:endParaRPr lang="en-US" altLang="zh-CN" sz="1200"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  <a:ea typeface="宋体" pitchFamily="2" charset="-122"/>
              </a:rPr>
              <a:t>TPL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Pruning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Idea (cont'd)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TPL Approach [VLDB'04]</a:t>
            </a:r>
          </a:p>
        </p:txBody>
      </p:sp>
      <p:sp>
        <p:nvSpPr>
          <p:cNvPr id="39941" name="Oval 4"/>
          <p:cNvSpPr>
            <a:spLocks noChangeArrowheads="1"/>
          </p:cNvSpPr>
          <p:nvPr/>
        </p:nvSpPr>
        <p:spPr bwMode="auto">
          <a:xfrm>
            <a:off x="6400800" y="3452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5562600" y="29194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3581400" y="24384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i="1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39944" name="Oval 7"/>
          <p:cNvSpPr>
            <a:spLocks noChangeArrowheads="1"/>
          </p:cNvSpPr>
          <p:nvPr/>
        </p:nvSpPr>
        <p:spPr bwMode="auto">
          <a:xfrm>
            <a:off x="3744913" y="2973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6705600" y="32766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4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5867400" y="27432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5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1295400" y="3276600"/>
            <a:ext cx="64008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Freeform 11"/>
          <p:cNvSpPr>
            <a:spLocks/>
          </p:cNvSpPr>
          <p:nvPr/>
        </p:nvSpPr>
        <p:spPr bwMode="auto">
          <a:xfrm>
            <a:off x="1266825" y="3260725"/>
            <a:ext cx="6429375" cy="2405063"/>
          </a:xfrm>
          <a:custGeom>
            <a:avLst/>
            <a:gdLst>
              <a:gd name="T0" fmla="*/ 2147483647 w 4050"/>
              <a:gd name="T1" fmla="*/ 0 h 1515"/>
              <a:gd name="T2" fmla="*/ 2147483647 w 4050"/>
              <a:gd name="T3" fmla="*/ 2147483647 h 1515"/>
              <a:gd name="T4" fmla="*/ 2147483647 w 4050"/>
              <a:gd name="T5" fmla="*/ 2147483647 h 1515"/>
              <a:gd name="T6" fmla="*/ 0 w 4050"/>
              <a:gd name="T7" fmla="*/ 2147483647 h 1515"/>
              <a:gd name="T8" fmla="*/ 0 60000 65536"/>
              <a:gd name="T9" fmla="*/ 0 60000 65536"/>
              <a:gd name="T10" fmla="*/ 0 60000 65536"/>
              <a:gd name="T11" fmla="*/ 0 60000 65536"/>
              <a:gd name="T12" fmla="*/ 0 w 4050"/>
              <a:gd name="T13" fmla="*/ 0 h 1515"/>
              <a:gd name="T14" fmla="*/ 4050 w 4050"/>
              <a:gd name="T15" fmla="*/ 1515 h 15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50" h="1515">
                <a:moveTo>
                  <a:pt x="7" y="0"/>
                </a:moveTo>
                <a:lnTo>
                  <a:pt x="4046" y="389"/>
                </a:lnTo>
                <a:lnTo>
                  <a:pt x="4050" y="1515"/>
                </a:lnTo>
                <a:lnTo>
                  <a:pt x="0" y="1499"/>
                </a:lnTo>
              </a:path>
            </a:pathLst>
          </a:custGeom>
          <a:solidFill>
            <a:srgbClr val="C0C0C0">
              <a:alpha val="36862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Oval 12"/>
          <p:cNvSpPr>
            <a:spLocks noChangeArrowheads="1"/>
          </p:cNvSpPr>
          <p:nvPr/>
        </p:nvSpPr>
        <p:spPr bwMode="auto">
          <a:xfrm>
            <a:off x="5257800" y="39100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3"/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Oval 14"/>
          <p:cNvSpPr>
            <a:spLocks noChangeArrowheads="1"/>
          </p:cNvSpPr>
          <p:nvPr/>
        </p:nvSpPr>
        <p:spPr bwMode="auto">
          <a:xfrm>
            <a:off x="5562600" y="45958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3276600" y="3810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5410200" y="3733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2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5257800" y="45720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o</a:t>
            </a:r>
            <a:r>
              <a:rPr lang="en-US" altLang="zh-CN" sz="2000" b="1" baseline="-25000">
                <a:latin typeface="Times New Roman" pitchFamily="18" charset="0"/>
                <a:ea typeface="宋体" pitchFamily="2" charset="-122"/>
              </a:rPr>
              <a:t>3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3736975" y="3121025"/>
            <a:ext cx="77788" cy="81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 flipV="1">
            <a:off x="2667000" y="31242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1676400" y="2667000"/>
            <a:ext cx="181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宋体" pitchFamily="2" charset="-122"/>
              </a:rPr>
              <a:t>RNN </a:t>
            </a:r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candidate</a:t>
            </a:r>
            <a:endParaRPr lang="en-US" altLang="zh-CN" sz="2000" b="1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86188" y="3414713"/>
            <a:ext cx="100012" cy="90487"/>
            <a:chOff x="2385" y="2151"/>
            <a:chExt cx="63" cy="57"/>
          </a:xfrm>
        </p:grpSpPr>
        <p:sp>
          <p:nvSpPr>
            <p:cNvPr id="39970" name="Line 22"/>
            <p:cNvSpPr>
              <a:spLocks noChangeShapeType="1"/>
            </p:cNvSpPr>
            <p:nvPr/>
          </p:nvSpPr>
          <p:spPr bwMode="auto">
            <a:xfrm>
              <a:off x="2385" y="2151"/>
              <a:ext cx="63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Line 23"/>
            <p:cNvSpPr>
              <a:spLocks noChangeShapeType="1"/>
            </p:cNvSpPr>
            <p:nvPr/>
          </p:nvSpPr>
          <p:spPr bwMode="auto">
            <a:xfrm flipH="1">
              <a:off x="2441" y="2160"/>
              <a:ext cx="7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Line 24"/>
          <p:cNvSpPr>
            <a:spLocks noChangeShapeType="1"/>
          </p:cNvSpPr>
          <p:nvPr/>
        </p:nvSpPr>
        <p:spPr bwMode="auto">
          <a:xfrm flipH="1" flipV="1">
            <a:off x="3889375" y="3084513"/>
            <a:ext cx="136525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Line 25"/>
          <p:cNvSpPr>
            <a:spLocks noChangeShapeType="1"/>
          </p:cNvSpPr>
          <p:nvPr/>
        </p:nvSpPr>
        <p:spPr bwMode="auto">
          <a:xfrm flipH="1" flipV="1">
            <a:off x="3810000" y="3962400"/>
            <a:ext cx="1489075" cy="36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 flipV="1">
            <a:off x="5791200" y="2514600"/>
            <a:ext cx="3048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Text Box 27"/>
          <p:cNvSpPr txBox="1">
            <a:spLocks noChangeArrowheads="1"/>
          </p:cNvSpPr>
          <p:nvPr/>
        </p:nvSpPr>
        <p:spPr bwMode="auto">
          <a:xfrm>
            <a:off x="5638800" y="2133600"/>
            <a:ext cx="181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Times New Roman" pitchFamily="18" charset="0"/>
                <a:ea typeface="宋体" pitchFamily="2" charset="-122"/>
              </a:rPr>
              <a:t>RNN </a:t>
            </a:r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candidate</a:t>
            </a:r>
            <a:endParaRPr lang="en-US" altLang="zh-CN" sz="2000" b="1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3886200" y="2997200"/>
            <a:ext cx="1666875" cy="5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4648200" y="2057400"/>
            <a:ext cx="15240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4648200" y="2049463"/>
            <a:ext cx="3052763" cy="3589337"/>
          </a:xfrm>
          <a:custGeom>
            <a:avLst/>
            <a:gdLst>
              <a:gd name="T0" fmla="*/ 0 w 1923"/>
              <a:gd name="T1" fmla="*/ 2147483647 h 2261"/>
              <a:gd name="T2" fmla="*/ 2147483647 w 1923"/>
              <a:gd name="T3" fmla="*/ 2147483647 h 2261"/>
              <a:gd name="T4" fmla="*/ 2147483647 w 1923"/>
              <a:gd name="T5" fmla="*/ 2147483647 h 2261"/>
              <a:gd name="T6" fmla="*/ 2147483647 w 1923"/>
              <a:gd name="T7" fmla="*/ 0 h 2261"/>
              <a:gd name="T8" fmla="*/ 2147483647 w 1923"/>
              <a:gd name="T9" fmla="*/ 0 h 2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3"/>
              <a:gd name="T16" fmla="*/ 0 h 2261"/>
              <a:gd name="T17" fmla="*/ 1923 w 1923"/>
              <a:gd name="T18" fmla="*/ 2261 h 2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3" h="2261">
                <a:moveTo>
                  <a:pt x="0" y="5"/>
                </a:moveTo>
                <a:lnTo>
                  <a:pt x="96" y="2261"/>
                </a:lnTo>
                <a:lnTo>
                  <a:pt x="1920" y="2261"/>
                </a:lnTo>
                <a:lnTo>
                  <a:pt x="1923" y="0"/>
                </a:lnTo>
                <a:lnTo>
                  <a:pt x="14" y="0"/>
                </a:lnTo>
              </a:path>
            </a:pathLst>
          </a:custGeom>
          <a:solidFill>
            <a:srgbClr val="C0C0C0">
              <a:alpha val="3294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Text Box 31"/>
          <p:cNvSpPr txBox="1">
            <a:spLocks noChangeArrowheads="1"/>
          </p:cNvSpPr>
          <p:nvPr/>
        </p:nvSpPr>
        <p:spPr bwMode="auto">
          <a:xfrm>
            <a:off x="1447800" y="5029200"/>
            <a:ext cx="1770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>
                <a:latin typeface="Times New Roman" pitchFamily="18" charset="0"/>
                <a:ea typeface="宋体" pitchFamily="2" charset="-122"/>
              </a:rPr>
              <a:t>pruning region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572000" y="2886075"/>
            <a:ext cx="120650" cy="131763"/>
            <a:chOff x="2880" y="1818"/>
            <a:chExt cx="76" cy="83"/>
          </a:xfrm>
        </p:grpSpPr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>
              <a:off x="2880" y="1824"/>
              <a:ext cx="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Line 33"/>
            <p:cNvSpPr>
              <a:spLocks noChangeShapeType="1"/>
            </p:cNvSpPr>
            <p:nvPr/>
          </p:nvSpPr>
          <p:spPr bwMode="auto">
            <a:xfrm>
              <a:off x="2880" y="1818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72200" y="4206875"/>
            <a:ext cx="1219200" cy="669925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6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with MBRs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6313" y="1828800"/>
            <a:ext cx="4880487" cy="2819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981200"/>
            <a:ext cx="3487055" cy="2514600"/>
            <a:chOff x="600599" y="3200400"/>
            <a:chExt cx="3487055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599" y="3200400"/>
              <a:ext cx="3487055" cy="2514600"/>
            </a:xfrm>
            <a:prstGeom prst="rect">
              <a:avLst/>
            </a:prstGeom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338152" y="5127308"/>
              <a:ext cx="31115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b="1" i="1" dirty="0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1185752" y="515778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6699" y="4048125"/>
            <a:ext cx="387350" cy="396875"/>
            <a:chOff x="5496859" y="4063365"/>
            <a:chExt cx="387350" cy="396875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496859" y="4063365"/>
              <a:ext cx="234950" cy="3968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>
                  <a:solidFill>
                    <a:srgbClr val="FF3300"/>
                  </a:solidFill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731809" y="4109402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8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TPL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799307"/>
            <a:ext cx="7046356" cy="416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4343400"/>
            <a:ext cx="4646615" cy="20026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97150" y="3383597"/>
            <a:ext cx="2349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en-US" altLang="zh-CN" sz="2000" b="1" i="1" dirty="0">
                <a:solidFill>
                  <a:srgbClr val="FF3300"/>
                </a:solidFill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520950" y="324643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TPL Query Processing Algorithm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 minimum heap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1905000"/>
            <a:ext cx="5358014" cy="481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29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TPL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spatial data sets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SFT [CIKM 2003]: an approximate approach to retrieve KNNs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846" y="2819400"/>
            <a:ext cx="6435907" cy="38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search by contents (multi-features/examples)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engines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requirements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Multi-criteria ranking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aggregation from external sources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Joining ranked infinite streams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applications are interested in the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top-k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14212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Picture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9263" y="4808538"/>
            <a:ext cx="4038600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15" name="Rectangle 3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Ranking in Multimedia Retrieval</a:t>
            </a:r>
          </a:p>
        </p:txBody>
      </p:sp>
      <p:pic>
        <p:nvPicPr>
          <p:cNvPr id="166916" name="Picture 4" descr="Pictur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27188"/>
            <a:ext cx="4038600" cy="87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7" name="Picture 5" descr="Pictur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590800"/>
            <a:ext cx="4038600" cy="877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18" name="Picture 6" descr="Picture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7838" y="3549650"/>
            <a:ext cx="4038600" cy="881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2209800" y="1828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Color Histogram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209800" y="2819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Edge Histogram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3048000" y="3810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762000" y="1371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2209800" y="4724400"/>
            <a:ext cx="1905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Color Histogram </a:t>
            </a:r>
          </a:p>
          <a:p>
            <a:pPr algn="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Edge Histogram</a:t>
            </a:r>
          </a:p>
          <a:p>
            <a:pPr algn="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</a:p>
        </p:txBody>
      </p:sp>
      <p:grpSp>
        <p:nvGrpSpPr>
          <p:cNvPr id="166924" name="Group 12"/>
          <p:cNvGrpSpPr>
            <a:grpSpLocks/>
          </p:cNvGrpSpPr>
          <p:nvPr/>
        </p:nvGrpSpPr>
        <p:grpSpPr bwMode="auto">
          <a:xfrm>
            <a:off x="4170363" y="1600200"/>
            <a:ext cx="4183062" cy="4114800"/>
            <a:chOff x="2592" y="960"/>
            <a:chExt cx="2784" cy="2688"/>
          </a:xfrm>
        </p:grpSpPr>
        <p:sp>
          <p:nvSpPr>
            <p:cNvPr id="166925" name="Rectangle 13"/>
            <p:cNvSpPr>
              <a:spLocks noChangeArrowheads="1"/>
            </p:cNvSpPr>
            <p:nvPr/>
          </p:nvSpPr>
          <p:spPr bwMode="auto">
            <a:xfrm>
              <a:off x="3279" y="2213"/>
              <a:ext cx="722" cy="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26" name="Rectangle 14"/>
            <p:cNvSpPr>
              <a:spLocks noChangeArrowheads="1"/>
            </p:cNvSpPr>
            <p:nvPr/>
          </p:nvSpPr>
          <p:spPr bwMode="auto">
            <a:xfrm>
              <a:off x="4654" y="1579"/>
              <a:ext cx="722" cy="6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27" name="Rectangle 15"/>
            <p:cNvSpPr>
              <a:spLocks noChangeArrowheads="1"/>
            </p:cNvSpPr>
            <p:nvPr/>
          </p:nvSpPr>
          <p:spPr bwMode="auto">
            <a:xfrm>
              <a:off x="2592" y="960"/>
              <a:ext cx="722" cy="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28" name="Rectangle 16"/>
            <p:cNvSpPr>
              <a:spLocks noChangeArrowheads="1"/>
            </p:cNvSpPr>
            <p:nvPr/>
          </p:nvSpPr>
          <p:spPr bwMode="auto">
            <a:xfrm>
              <a:off x="2626" y="3029"/>
              <a:ext cx="722" cy="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 useBgFill="1">
        <p:nvSpPr>
          <p:cNvPr id="166929" name="AutoShape 17"/>
          <p:cNvSpPr>
            <a:spLocks noChangeArrowheads="1"/>
          </p:cNvSpPr>
          <p:nvPr/>
        </p:nvSpPr>
        <p:spPr bwMode="auto">
          <a:xfrm>
            <a:off x="288925" y="4114800"/>
            <a:ext cx="1768475" cy="1524000"/>
          </a:xfrm>
          <a:prstGeom prst="can">
            <a:avLst>
              <a:gd name="adj" fmla="val 24792"/>
            </a:avLst>
          </a:prstGeom>
          <a:ln w="12700" cap="sq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</p:txBody>
      </p:sp>
      <p:sp>
        <p:nvSpPr>
          <p:cNvPr id="166930" name="AutoShape 18"/>
          <p:cNvSpPr>
            <a:spLocks noChangeArrowheads="1"/>
          </p:cNvSpPr>
          <p:nvPr/>
        </p:nvSpPr>
        <p:spPr bwMode="auto">
          <a:xfrm rot="5400000">
            <a:off x="723900" y="3238500"/>
            <a:ext cx="914400" cy="533400"/>
          </a:xfrm>
          <a:custGeom>
            <a:avLst/>
            <a:gdLst>
              <a:gd name="G0" fmla="+- 15525 0 0"/>
              <a:gd name="G1" fmla="+- 7328 0 0"/>
              <a:gd name="G2" fmla="+- 21600 0 7328"/>
              <a:gd name="G3" fmla="+- 10800 0 7328"/>
              <a:gd name="G4" fmla="+- 21600 0 15525"/>
              <a:gd name="G5" fmla="*/ G4 G3 10800"/>
              <a:gd name="G6" fmla="+- 21600 0 G5"/>
              <a:gd name="T0" fmla="*/ 15525 w 21600"/>
              <a:gd name="T1" fmla="*/ 0 h 21600"/>
              <a:gd name="T2" fmla="*/ 0 w 21600"/>
              <a:gd name="T3" fmla="*/ 10800 h 21600"/>
              <a:gd name="T4" fmla="*/ 1552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25" y="0"/>
                </a:moveTo>
                <a:lnTo>
                  <a:pt x="15525" y="7328"/>
                </a:lnTo>
                <a:lnTo>
                  <a:pt x="3375" y="7328"/>
                </a:lnTo>
                <a:lnTo>
                  <a:pt x="3375" y="14272"/>
                </a:lnTo>
                <a:lnTo>
                  <a:pt x="15525" y="14272"/>
                </a:lnTo>
                <a:lnTo>
                  <a:pt x="1552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328"/>
                </a:moveTo>
                <a:lnTo>
                  <a:pt x="1350" y="14272"/>
                </a:lnTo>
                <a:lnTo>
                  <a:pt x="2700" y="14272"/>
                </a:lnTo>
                <a:lnTo>
                  <a:pt x="2700" y="7328"/>
                </a:lnTo>
                <a:close/>
              </a:path>
              <a:path w="21600" h="21600">
                <a:moveTo>
                  <a:pt x="0" y="7328"/>
                </a:moveTo>
                <a:lnTo>
                  <a:pt x="0" y="14272"/>
                </a:lnTo>
                <a:lnTo>
                  <a:pt x="675" y="14272"/>
                </a:lnTo>
                <a:lnTo>
                  <a:pt x="675" y="73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6931" name="Picture 19" descr="Picture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16795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1219200" y="3657600"/>
            <a:ext cx="7086600" cy="1600200"/>
            <a:chOff x="960" y="2304"/>
            <a:chExt cx="4224" cy="1008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4032" cy="100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3264" y="3072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RANK( ) OVER in SQL 99</a:t>
              </a:r>
            </a:p>
          </p:txBody>
        </p:sp>
      </p:grpSp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SQL Over Relational Database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209800"/>
            <a:ext cx="6096000" cy="304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h.id 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.name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houses h , schools s</a:t>
            </a:r>
            <a:endParaRPr lang="en-US" altLang="en-US" sz="2800" i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h.location = s.location</a:t>
            </a:r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ORDER BY </a:t>
            </a:r>
            <a:r>
              <a:rPr lang="en-US" altLang="en-US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h.price+10 x s.tuition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STOP AFTER </a:t>
            </a: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6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6" name="Rectangle 98"/>
          <p:cNvSpPr>
            <a:spLocks noChangeArrowheads="1"/>
          </p:cNvSpPr>
          <p:nvPr/>
        </p:nvSpPr>
        <p:spPr bwMode="auto">
          <a:xfrm>
            <a:off x="8153400" y="1524000"/>
            <a:ext cx="914400" cy="19812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8" name="Rectangle 50"/>
          <p:cNvSpPr>
            <a:spLocks noChangeArrowheads="1"/>
          </p:cNvSpPr>
          <p:nvPr/>
        </p:nvSpPr>
        <p:spPr bwMode="auto">
          <a:xfrm>
            <a:off x="3810000" y="3200400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4" name="Rectangle 46"/>
          <p:cNvSpPr>
            <a:spLocks noChangeArrowheads="1"/>
          </p:cNvSpPr>
          <p:nvPr/>
        </p:nvSpPr>
        <p:spPr bwMode="auto">
          <a:xfrm>
            <a:off x="3810000" y="2862263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3810000" y="2503488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3808413" y="2133600"/>
            <a:ext cx="32766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0" name="Rectangle 52"/>
          <p:cNvSpPr>
            <a:spLocks noChangeArrowheads="1"/>
          </p:cNvSpPr>
          <p:nvPr/>
        </p:nvSpPr>
        <p:spPr bwMode="auto">
          <a:xfrm>
            <a:off x="228600" y="2906713"/>
            <a:ext cx="3190875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3" name="Rectangle 45"/>
          <p:cNvSpPr>
            <a:spLocks noChangeArrowheads="1"/>
          </p:cNvSpPr>
          <p:nvPr/>
        </p:nvSpPr>
        <p:spPr bwMode="auto">
          <a:xfrm>
            <a:off x="228600" y="2536825"/>
            <a:ext cx="32004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2" name="Rectangle 44"/>
          <p:cNvSpPr>
            <a:spLocks noChangeArrowheads="1"/>
          </p:cNvSpPr>
          <p:nvPr/>
        </p:nvSpPr>
        <p:spPr bwMode="auto">
          <a:xfrm>
            <a:off x="228600" y="2189163"/>
            <a:ext cx="3200400" cy="304800"/>
          </a:xfrm>
          <a:prstGeom prst="rect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 2 (Cont’d)</a:t>
            </a:r>
          </a:p>
        </p:txBody>
      </p:sp>
      <p:graphicFrame>
        <p:nvGraphicFramePr>
          <p:cNvPr id="165993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30486"/>
              </p:ext>
            </p:extLst>
          </p:nvPr>
        </p:nvGraphicFramePr>
        <p:xfrm>
          <a:off x="381000" y="1684338"/>
          <a:ext cx="2971800" cy="3121152"/>
        </p:xfrm>
        <a:graphic>
          <a:graphicData uri="http://schemas.openxmlformats.org/drawingml/2006/table">
            <a:tbl>
              <a:tblPr/>
              <a:tblGrid>
                <a:gridCol w="473075"/>
                <a:gridCol w="1504950"/>
                <a:gridCol w="993775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W.Lafayette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……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110,000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111,000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118,000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125,000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154,000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0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10003"/>
              </p:ext>
            </p:extLst>
          </p:nvPr>
        </p:nvGraphicFramePr>
        <p:xfrm>
          <a:off x="3930650" y="1676400"/>
          <a:ext cx="3003550" cy="3352800"/>
        </p:xfrm>
        <a:graphic>
          <a:graphicData uri="http://schemas.openxmlformats.org/drawingml/2006/table">
            <a:tbl>
              <a:tblPr/>
              <a:tblGrid>
                <a:gridCol w="485775"/>
                <a:gridCol w="1541463"/>
                <a:gridCol w="976312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Tuition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W.Lafayette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Lafayette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Indianapolis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Kokomo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7900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8200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923" name="Line 35"/>
          <p:cNvSpPr>
            <a:spLocks noChangeShapeType="1"/>
          </p:cNvSpPr>
          <p:nvPr/>
        </p:nvSpPr>
        <p:spPr bwMode="auto">
          <a:xfrm>
            <a:off x="3351213" y="4114800"/>
            <a:ext cx="1587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4" name="Line 36"/>
          <p:cNvSpPr>
            <a:spLocks noChangeShapeType="1"/>
          </p:cNvSpPr>
          <p:nvPr/>
        </p:nvSpPr>
        <p:spPr bwMode="auto">
          <a:xfrm flipV="1">
            <a:off x="381000" y="39751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5" name="Line 37"/>
          <p:cNvSpPr>
            <a:spLocks noChangeShapeType="1"/>
          </p:cNvSpPr>
          <p:nvPr/>
        </p:nvSpPr>
        <p:spPr bwMode="auto">
          <a:xfrm>
            <a:off x="2349500" y="3276600"/>
            <a:ext cx="127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6" name="Line 38"/>
          <p:cNvSpPr>
            <a:spLocks noChangeShapeType="1"/>
          </p:cNvSpPr>
          <p:nvPr/>
        </p:nvSpPr>
        <p:spPr bwMode="auto">
          <a:xfrm>
            <a:off x="846138" y="3594100"/>
            <a:ext cx="127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7" name="Freeform 39"/>
          <p:cNvSpPr>
            <a:spLocks/>
          </p:cNvSpPr>
          <p:nvPr/>
        </p:nvSpPr>
        <p:spPr bwMode="auto">
          <a:xfrm>
            <a:off x="368300" y="5257800"/>
            <a:ext cx="2984500" cy="685800"/>
          </a:xfrm>
          <a:custGeom>
            <a:avLst/>
            <a:gdLst>
              <a:gd name="T0" fmla="*/ 2112 w 2112"/>
              <a:gd name="T1" fmla="*/ 0 h 432"/>
              <a:gd name="T2" fmla="*/ 1392 w 2112"/>
              <a:gd name="T3" fmla="*/ 48 h 432"/>
              <a:gd name="T4" fmla="*/ 336 w 2112"/>
              <a:gd name="T5" fmla="*/ 240 h 432"/>
              <a:gd name="T6" fmla="*/ 0 w 2112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432">
                <a:moveTo>
                  <a:pt x="2112" y="0"/>
                </a:moveTo>
                <a:cubicBezTo>
                  <a:pt x="1900" y="4"/>
                  <a:pt x="1688" y="8"/>
                  <a:pt x="1392" y="48"/>
                </a:cubicBezTo>
                <a:cubicBezTo>
                  <a:pt x="1096" y="88"/>
                  <a:pt x="568" y="176"/>
                  <a:pt x="336" y="240"/>
                </a:cubicBezTo>
                <a:cubicBezTo>
                  <a:pt x="104" y="304"/>
                  <a:pt x="52" y="368"/>
                  <a:pt x="0" y="43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8" name="Line 40"/>
          <p:cNvSpPr>
            <a:spLocks noChangeShapeType="1"/>
          </p:cNvSpPr>
          <p:nvPr/>
        </p:nvSpPr>
        <p:spPr bwMode="auto">
          <a:xfrm flipV="1">
            <a:off x="3930650" y="43434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29" name="Freeform 41"/>
          <p:cNvSpPr>
            <a:spLocks/>
          </p:cNvSpPr>
          <p:nvPr/>
        </p:nvSpPr>
        <p:spPr bwMode="auto">
          <a:xfrm>
            <a:off x="3930650" y="5651500"/>
            <a:ext cx="3003550" cy="685800"/>
          </a:xfrm>
          <a:custGeom>
            <a:avLst/>
            <a:gdLst>
              <a:gd name="T0" fmla="*/ 2112 w 2112"/>
              <a:gd name="T1" fmla="*/ 0 h 432"/>
              <a:gd name="T2" fmla="*/ 1392 w 2112"/>
              <a:gd name="T3" fmla="*/ 48 h 432"/>
              <a:gd name="T4" fmla="*/ 336 w 2112"/>
              <a:gd name="T5" fmla="*/ 240 h 432"/>
              <a:gd name="T6" fmla="*/ 0 w 2112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2" h="432">
                <a:moveTo>
                  <a:pt x="2112" y="0"/>
                </a:moveTo>
                <a:cubicBezTo>
                  <a:pt x="1900" y="4"/>
                  <a:pt x="1688" y="8"/>
                  <a:pt x="1392" y="48"/>
                </a:cubicBezTo>
                <a:cubicBezTo>
                  <a:pt x="1096" y="88"/>
                  <a:pt x="568" y="176"/>
                  <a:pt x="336" y="240"/>
                </a:cubicBezTo>
                <a:cubicBezTo>
                  <a:pt x="104" y="304"/>
                  <a:pt x="52" y="368"/>
                  <a:pt x="0" y="43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30" name="Text Box 42"/>
          <p:cNvSpPr txBox="1">
            <a:spLocks noChangeArrowheads="1"/>
          </p:cNvSpPr>
          <p:nvPr/>
        </p:nvSpPr>
        <p:spPr bwMode="auto">
          <a:xfrm>
            <a:off x="5226050" y="5902325"/>
            <a:ext cx="1342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</a:p>
        </p:txBody>
      </p:sp>
      <p:sp>
        <p:nvSpPr>
          <p:cNvPr id="165931" name="Text Box 43"/>
          <p:cNvSpPr txBox="1">
            <a:spLocks noChangeArrowheads="1"/>
          </p:cNvSpPr>
          <p:nvPr/>
        </p:nvSpPr>
        <p:spPr bwMode="auto">
          <a:xfrm>
            <a:off x="1295400" y="5867400"/>
            <a:ext cx="1281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Houses</a:t>
            </a:r>
          </a:p>
        </p:txBody>
      </p:sp>
      <p:cxnSp>
        <p:nvCxnSpPr>
          <p:cNvPr id="165936" name="AutoShape 48"/>
          <p:cNvCxnSpPr>
            <a:cxnSpLocks noChangeShapeType="1"/>
            <a:stCxn id="165932" idx="3"/>
            <a:endCxn id="165934" idx="1"/>
          </p:cNvCxnSpPr>
          <p:nvPr/>
        </p:nvCxnSpPr>
        <p:spPr bwMode="auto">
          <a:xfrm>
            <a:off x="3429000" y="2341563"/>
            <a:ext cx="381000" cy="67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7" name="AutoShape 49"/>
          <p:cNvCxnSpPr>
            <a:cxnSpLocks noChangeShapeType="1"/>
            <a:stCxn id="165933" idx="3"/>
            <a:endCxn id="165935" idx="1"/>
          </p:cNvCxnSpPr>
          <p:nvPr/>
        </p:nvCxnSpPr>
        <p:spPr bwMode="auto">
          <a:xfrm flipV="1">
            <a:off x="3429000" y="2655888"/>
            <a:ext cx="381000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39" name="AutoShape 51"/>
          <p:cNvCxnSpPr>
            <a:cxnSpLocks noChangeShapeType="1"/>
            <a:stCxn id="165932" idx="3"/>
            <a:endCxn id="165938" idx="1"/>
          </p:cNvCxnSpPr>
          <p:nvPr/>
        </p:nvCxnSpPr>
        <p:spPr bwMode="auto">
          <a:xfrm>
            <a:off x="3429000" y="2341563"/>
            <a:ext cx="381000" cy="1011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942" name="AutoShape 54"/>
          <p:cNvCxnSpPr>
            <a:cxnSpLocks noChangeShapeType="1"/>
            <a:stCxn id="165940" idx="3"/>
            <a:endCxn id="165941" idx="1"/>
          </p:cNvCxnSpPr>
          <p:nvPr/>
        </p:nvCxnSpPr>
        <p:spPr bwMode="auto">
          <a:xfrm flipV="1">
            <a:off x="3419475" y="2286000"/>
            <a:ext cx="388938" cy="773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943" name="Line 55"/>
          <p:cNvSpPr>
            <a:spLocks noChangeShapeType="1"/>
          </p:cNvSpPr>
          <p:nvPr/>
        </p:nvSpPr>
        <p:spPr bwMode="auto">
          <a:xfrm flipV="1">
            <a:off x="4419600" y="40513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4" name="Line 56"/>
          <p:cNvSpPr>
            <a:spLocks noChangeShapeType="1"/>
          </p:cNvSpPr>
          <p:nvPr/>
        </p:nvSpPr>
        <p:spPr bwMode="auto">
          <a:xfrm flipV="1">
            <a:off x="5954713" y="3749675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45" name="Line 57"/>
          <p:cNvSpPr>
            <a:spLocks noChangeShapeType="1"/>
          </p:cNvSpPr>
          <p:nvPr/>
        </p:nvSpPr>
        <p:spPr bwMode="auto">
          <a:xfrm flipV="1">
            <a:off x="6934200" y="368935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598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42746"/>
              </p:ext>
            </p:extLst>
          </p:nvPr>
        </p:nvGraphicFramePr>
        <p:xfrm>
          <a:off x="7391400" y="1676400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122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5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25578"/>
              </p:ext>
            </p:extLst>
          </p:nvPr>
        </p:nvGraphicFramePr>
        <p:xfrm>
          <a:off x="7391400" y="2103438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152000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66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98789"/>
              </p:ext>
            </p:extLst>
          </p:nvPr>
        </p:nvGraphicFramePr>
        <p:xfrm>
          <a:off x="7391400" y="2514600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7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4602"/>
              </p:ext>
            </p:extLst>
          </p:nvPr>
        </p:nvGraphicFramePr>
        <p:xfrm>
          <a:off x="7391400" y="2903538"/>
          <a:ext cx="1752600" cy="396240"/>
        </p:xfrm>
        <a:graphic>
          <a:graphicData uri="http://schemas.openxmlformats.org/drawingml/2006/table">
            <a:tbl>
              <a:tblPr/>
              <a:tblGrid>
                <a:gridCol w="350838"/>
                <a:gridCol w="350837"/>
                <a:gridCol w="1050925"/>
              </a:tblGrid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9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86" grpId="0" animBg="1"/>
      <p:bldP spid="165938" grpId="0" animBg="1"/>
      <p:bldP spid="165934" grpId="0" animBg="1"/>
      <p:bldP spid="165935" grpId="0" animBg="1"/>
      <p:bldP spid="165941" grpId="0" animBg="1"/>
      <p:bldP spid="165940" grpId="0" animBg="1"/>
      <p:bldP spid="165933" grpId="0" animBg="1"/>
      <p:bldP spid="1659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Databases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object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computing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25040" y="3342201"/>
            <a:ext cx="1721037" cy="501837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76120" y="3691638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37673" y="5248815"/>
            <a:ext cx="864184" cy="42036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419600" y="5546937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85558" y="4071199"/>
            <a:ext cx="569959" cy="1331439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12838" y="5355917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8940" y="4398961"/>
            <a:ext cx="810801" cy="501838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60060" y="4649881"/>
            <a:ext cx="1831340" cy="108557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311140" y="4497480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18878" y="2765519"/>
            <a:ext cx="1046480" cy="827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57800" y="2514600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15601" y="4802280"/>
            <a:ext cx="304800" cy="3048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1868320"/>
            <a:ext cx="685800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78" y="3806600"/>
            <a:ext cx="685800" cy="685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80" y="3265156"/>
            <a:ext cx="685800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5352518"/>
            <a:ext cx="685800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32" y="5417556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14" y="477319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879 -0.0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25 0.134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21076 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8387E-17 L -0.10226 -0.06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625 -0.2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04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8872 -0.081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8" grpId="0" animBg="1"/>
      <p:bldP spid="2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5DEF-4B23-425C-AAB9-66E06E09D1BB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Example 3: Coal Mine Surveillance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In a coal mine surveillance application, a number of sensors are deployed to detect density of gas, temperature, and so on</a:t>
            </a:r>
          </a:p>
          <a:p>
            <a:pPr algn="just"/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Assume we have a preference function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) =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O.temp </a:t>
            </a:r>
            <a:r>
              <a:rPr lang="en-US" altLang="zh-CN" sz="2600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600" i="1">
                <a:latin typeface="Times New Roman" panose="02020603050405020304" pitchFamily="18" charset="0"/>
                <a:ea typeface="宋体" panose="02010600030101010101" pitchFamily="2" charset="-122"/>
              </a:rPr>
              <a:t>O.den</a:t>
            </a:r>
            <a:endParaRPr lang="en-US" altLang="zh-CN" sz="2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en-US" altLang="zh-CN" sz="2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endParaRPr lang="zh-CN" altLang="en-US" sz="2600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51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038725" y="1938338"/>
          <a:ext cx="363855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Microsoft Drawing 1.01" r:id="rId4" imgW="4629240" imgH="4181400" progId="MSDraw.1.01">
                  <p:embed/>
                </p:oleObj>
              </mc:Choice>
              <mc:Fallback>
                <p:oleObj name="Microsoft Drawing 1.01" r:id="rId4" imgW="4629240" imgH="41814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938338"/>
                        <a:ext cx="363855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248400" y="1905000"/>
            <a:ext cx="2133600" cy="243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684838" y="2308225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532438" y="2460625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410200" y="2590800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4976813" y="2905125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4800600" y="3124200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6248400" y="1905000"/>
            <a:ext cx="2133600" cy="2438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5833 0.17777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ranking function (or preference function)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integer parameter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top-k query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the database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they have the highest ranking score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among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3278110"/>
            <a:ext cx="2957168" cy="28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Ranking Functions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ranking functions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Pre-Computation Techniques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hull of objects in the data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4800600" cy="357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1066800"/>
            <a:ext cx="2282300" cy="2221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179850"/>
            <a:ext cx="826585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Y.-C. Chang, L. D. Bergman, 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Castelli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C.-S. Li, M.-L. Lo, and J. R. Smith. The Onion technique: indexing for linear optimization queries.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1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Onion for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answers must be in the first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layers of the convex hulls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895600"/>
            <a:ext cx="4680672" cy="30810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179850"/>
            <a:ext cx="826585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Y.-C. Chang, L. D. Bergman, 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Castelli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C.-S. Li, M.-L. Lo, and J. R. Smith. The Onion technique: indexing for linear optimization queries.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80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View-Based Approach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Pre-define some preference functions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materialized view of objects in non-descending order w.r.t.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preference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ranking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(.),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select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pre-computed views, with respect to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preference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(·) that is the most similar to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(·)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Sequentially scan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portion of this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materialized view (w.r.t.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(·)),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at 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watermark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Hristidis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Koudas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Papakonstantinou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PREFER: A system for the efficient execution of multi-parametric ranked queries.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</a:p>
        </p:txBody>
      </p:sp>
    </p:spTree>
    <p:extLst>
      <p:ext uri="{BB962C8B-B14F-4D97-AF65-F5344CB8AC3E}">
        <p14:creationId xmlns:p14="http://schemas.microsoft.com/office/powerpoint/2010/main" val="33952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1938763"/>
            <a:ext cx="5029200" cy="3471437"/>
            <a:chOff x="2743200" y="2514600"/>
            <a:chExt cx="3124200" cy="2667000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505200" y="25146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352800" y="28194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0"/>
            <p:cNvSpPr>
              <a:spLocks noChangeShapeType="1"/>
            </p:cNvSpPr>
            <p:nvPr/>
          </p:nvSpPr>
          <p:spPr bwMode="auto">
            <a:xfrm>
              <a:off x="3124200" y="30480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2895600" y="32766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2743200" y="3581400"/>
              <a:ext cx="2362200" cy="160020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PREFER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4255020" y="1650478"/>
            <a:ext cx="2643906" cy="25999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954359" y="4184103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691949" y="4771535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216170" y="4924866"/>
            <a:ext cx="60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b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solidFill>
                  <a:srgbClr val="CC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CC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13371" y="2130066"/>
            <a:ext cx="4714351" cy="3421627"/>
            <a:chOff x="1713371" y="2130066"/>
            <a:chExt cx="4714351" cy="3421627"/>
          </a:xfrm>
        </p:grpSpPr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1713371" y="2130066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H="1">
              <a:off x="2001644" y="2415075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2716442" y="3064436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H="1">
              <a:off x="3042424" y="3426834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H="1">
              <a:off x="3750287" y="3947959"/>
              <a:ext cx="2677435" cy="1603734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>
            <a:off x="4549352" y="3466466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77667" y="265135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47829" y="2990576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53867" y="422880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95800" y="495620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/>
      <p:bldP spid="2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with MBRs?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lower/upper bounds of ranking scores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3909294" y="2246206"/>
            <a:ext cx="2643906" cy="25999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37732" y="394958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66047" y="313447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36209" y="347369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480059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87492" y="551816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6047" y="3134473"/>
            <a:ext cx="624085" cy="967515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4789603"/>
            <a:ext cx="381000" cy="879794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6209" y="3473697"/>
            <a:ext cx="440391" cy="359387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24200" y="368068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83334" y="379718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3056404" y="3050103"/>
            <a:ext cx="2643906" cy="25999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6615361" y="4476806"/>
            <a:ext cx="1125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b="1" i="1" baseline="-25000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top</a:t>
            </a:r>
            <a:r>
              <a:rPr lang="en-US" altLang="zh-CN" b="1" i="1" baseline="-250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-right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5639877" y="5336482"/>
            <a:ext cx="12650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b="1" i="1" baseline="-25000" dirty="0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bottom</a:t>
            </a:r>
            <a:r>
              <a:rPr lang="en-US" altLang="zh-CN" b="1" i="1" baseline="-25000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-left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b="1" i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2920294" y="3120194"/>
            <a:ext cx="2643906" cy="259993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448980" y="3492269"/>
            <a:ext cx="2643906" cy="259993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2095354" y="3841654"/>
            <a:ext cx="2643906" cy="2599932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1372974" y="4385115"/>
            <a:ext cx="2643906" cy="2599932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Conditions for Top-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Queries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 objects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threshold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the smallest lower bound of ranking scores for all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 MBR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score upper bound,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UB_f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smaller than or equal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all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0" y="3378605"/>
            <a:ext cx="3840707" cy="3322233"/>
            <a:chOff x="1372974" y="2246206"/>
            <a:chExt cx="5478393" cy="4738841"/>
          </a:xfrm>
        </p:grpSpPr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3909294" y="2246206"/>
              <a:ext cx="2643906" cy="25999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637732" y="394958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166047" y="3134473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6209" y="347369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95600" y="4800599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7492" y="5518167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66047" y="3134473"/>
              <a:ext cx="624085" cy="967515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7000" y="4789603"/>
              <a:ext cx="381000" cy="879794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36209" y="3473697"/>
              <a:ext cx="440391" cy="359387"/>
            </a:xfrm>
            <a:prstGeom prst="rect">
              <a:avLst/>
            </a:prstGeom>
            <a:solidFill>
              <a:srgbClr val="0000CC">
                <a:alpha val="20000"/>
              </a:srgb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24200" y="3680684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83334" y="3797188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3468178" y="2789667"/>
              <a:ext cx="2643906" cy="25999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5417258" y="5594367"/>
              <a:ext cx="1434109" cy="52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UB_f</a:t>
              </a:r>
              <a:r>
                <a:rPr lang="en-US" altLang="zh-CN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(</a:t>
              </a:r>
              <a:r>
                <a:rPr lang="en-US" altLang="zh-CN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r>
                <a:rPr lang="en-US" altLang="zh-CN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endPara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5980072" y="5245722"/>
              <a:ext cx="464622" cy="52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en-US" altLang="zh-CN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2920294" y="3120194"/>
              <a:ext cx="2643906" cy="259993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448980" y="3492269"/>
              <a:ext cx="2643906" cy="259993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2095354" y="3841654"/>
              <a:ext cx="2643906" cy="259993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372974" y="4385115"/>
              <a:ext cx="2643906" cy="259993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8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477" y="6172200"/>
            <a:ext cx="82296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Stocker.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" y="2286000"/>
            <a:ext cx="4736180" cy="3414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87" y="2759590"/>
            <a:ext cx="3686175" cy="246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04682" y="5660785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Skyline of Manhattan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8435" y="5666859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Skyline of Hotels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account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2600" y="5778351"/>
            <a:ext cx="56388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52600" y="2654151"/>
            <a:ext cx="0" cy="31242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4553" y="578197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238652"/>
            <a:ext cx="126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752600" y="4953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4216251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3429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7248" y="472216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3483" y="39854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380" y="32043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895600" y="5549751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38600" y="5549751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05400" y="5549751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86380" y="5791200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082" y="579120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5710" y="5786735"/>
            <a:ext cx="757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28800" y="4952999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71800" y="3413759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20539" y="3413759"/>
            <a:ext cx="48440" cy="1557567"/>
          </a:xfrm>
          <a:prstGeom prst="line">
            <a:avLst/>
          </a:prstGeom>
          <a:ln w="381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32437" y="3443812"/>
            <a:ext cx="521" cy="795298"/>
          </a:xfrm>
          <a:prstGeom prst="line">
            <a:avLst/>
          </a:prstGeom>
          <a:ln w="3810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32437" y="4239110"/>
            <a:ext cx="2822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86380" y="3204369"/>
            <a:ext cx="514020" cy="541264"/>
          </a:xfrm>
          <a:prstGeom prst="ellipse">
            <a:avLst/>
          </a:pr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136548" y="2654152"/>
            <a:ext cx="310358" cy="46046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66468" y="2224663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 $100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41082" y="3171642"/>
            <a:ext cx="514020" cy="541264"/>
          </a:xfrm>
          <a:prstGeom prst="ellipse">
            <a:avLst/>
          </a:prstGeom>
          <a:noFill/>
          <a:ln>
            <a:solidFill>
              <a:srgbClr val="CC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33CC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292137" y="2687042"/>
            <a:ext cx="335990" cy="415499"/>
          </a:xfrm>
          <a:prstGeom prst="line">
            <a:avLst/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94134" y="223865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withdraw $50</a:t>
            </a:r>
            <a:endParaRPr lang="en-US" sz="2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41" grpId="0" animBg="1"/>
      <p:bldP spid="4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≤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for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&lt;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for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one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74277" y="6130500"/>
            <a:ext cx="4618892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74277" y="3539700"/>
            <a:ext cx="0" cy="25908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98951" y="60892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124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beach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106" y="545300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i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0231" y="3539700"/>
            <a:ext cx="3776844" cy="1790700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130231" y="35397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44531" y="5330400"/>
            <a:ext cx="3648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043714" y="426921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02723" y="41526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015931" y="5216100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66792" y="59762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58109" y="5216626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17369" y="47618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p'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17923" y="38137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7183" y="3358912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p"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307224" y="4255295"/>
            <a:ext cx="816249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4069" y="4135222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dominating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of 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7144" y="6231217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hotels</a:t>
            </a:r>
            <a:endParaRPr lang="en-US" sz="28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/>
      <p:bldP spid="27" grpId="0" animBg="1"/>
      <p:bldP spid="28" grpId="0"/>
      <p:bldP spid="3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Query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spatial database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query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retrieves those objects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not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dominated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other 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93467" y="6096000"/>
            <a:ext cx="4618892" cy="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93467" y="3505200"/>
            <a:ext cx="0" cy="25908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18141" y="605472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190" y="30897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beach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247" y="524527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07628" y="4779749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31938" y="477067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35121" y="5181600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85982" y="59417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41945" y="5025801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8485" y="555214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37113" y="3779213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33800" y="5596235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26168" y="4373931"/>
            <a:ext cx="228600" cy="228600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58772" y="38201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62849" y="431703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3721" y="334234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25843" y="426525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630408" y="385071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3414" y="555214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>
            <a:stCxn id="24" idx="0"/>
          </p:cNvCxnSpPr>
          <p:nvPr/>
        </p:nvCxnSpPr>
        <p:spPr>
          <a:xfrm flipV="1">
            <a:off x="2640468" y="3505192"/>
            <a:ext cx="21779" cy="868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32741" y="5718001"/>
            <a:ext cx="3648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29070" y="5596235"/>
            <a:ext cx="228600" cy="2286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3039013" y="4463316"/>
            <a:ext cx="23062" cy="7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843646" y="5291365"/>
            <a:ext cx="13669" cy="299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74428" y="4488231"/>
            <a:ext cx="2749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63721" y="5293120"/>
            <a:ext cx="693594" cy="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869679" y="3614263"/>
            <a:ext cx="1509294" cy="731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17477" y="3762188"/>
            <a:ext cx="1249943" cy="1369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3912667" y="3847652"/>
            <a:ext cx="750551" cy="1697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10026" y="328768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objects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Naïve Way to Compute Skylines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dominated by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other points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skyline point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|D|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Nested Loop (BNL)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idea: BNL scans the data file and keeps a list of candidate skylines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Initially, the first object is inserted into the list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for each subsequent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dominated by any point in the list, it is discarded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dominates any point in the list, it is inserted into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list,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points in the list dominated by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dropped.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neither dominated, nor dominates, any point in the list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inserted into the list as it may be part of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477" y="6172200"/>
            <a:ext cx="82296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Stocker.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Divide-and-Conquer (D&amp;C)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D&amp;C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Divides the data set into partitions, each fitting in memory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partial skylines for each partition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 partial skylines into a final skyline set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3186229"/>
            <a:ext cx="3324225" cy="29859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172199"/>
            <a:ext cx="79248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Börzsönyi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Stocker.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Skyline Operator.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2001.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Skyline Approaches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Tan,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Efficient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Computation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Bitmap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Ramsak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Shooting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Sky: an Online Algorithm for Skyline Queries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Method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 of origin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always a skyline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185987"/>
            <a:ext cx="4407520" cy="3986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82296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Kossmann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Ramsak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Shooting Stars in the Sky: an Online Algorithm for Skyline Queries. In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0656" y="2185987"/>
            <a:ext cx="4347482" cy="3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Method for the 3D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23" y="1524000"/>
            <a:ext cx="387369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752599"/>
            <a:ext cx="3708885" cy="1570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96" y="3810000"/>
            <a:ext cx="358072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49480"/>
            <a:ext cx="3708885" cy="15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 and Bound Skyline (BBS)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BBS uses R-tree to retrieve the skyline objects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438400"/>
            <a:ext cx="3983884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0013" y="3738195"/>
            <a:ext cx="5246373" cy="16732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197025"/>
            <a:ext cx="84582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Y. Tao, G. Fu, and B. Seeger. An Optimal and Progressive Algorithm for Skyline Queries. In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BBS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760530"/>
            <a:ext cx="5923279" cy="426243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849740" y="71735"/>
            <a:ext cx="4017723" cy="2218730"/>
            <a:chOff x="4849740" y="71735"/>
            <a:chExt cx="4017723" cy="22187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257225" y="2182356"/>
              <a:ext cx="32466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5257224" y="147340"/>
              <a:ext cx="1" cy="203501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528909" y="177057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6005" y="133162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CC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800" b="1" baseline="-25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998879" y="1267956"/>
              <a:ext cx="228600" cy="2286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49740" y="18288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102771" y="198895"/>
              <a:ext cx="10408" cy="1069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7479" y="1403057"/>
              <a:ext cx="2276422" cy="14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914267" y="71735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85800" y="3200400"/>
            <a:ext cx="4724400" cy="26848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86425" y="1194636"/>
            <a:ext cx="739437" cy="431421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80563" y="603797"/>
            <a:ext cx="739437" cy="431421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0675" y="6196302"/>
            <a:ext cx="518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BBS is proved to be I/O optimal!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50" grpId="1" animBg="1"/>
      <p:bldP spid="46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26786</TotalTime>
  <Words>5593</Words>
  <Application>Microsoft Office PowerPoint</Application>
  <PresentationFormat>On-screen Show (4:3)</PresentationFormat>
  <Paragraphs>983</Paragraphs>
  <Slides>119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30" baseType="lpstr">
      <vt:lpstr>宋体</vt:lpstr>
      <vt:lpstr>宋体</vt:lpstr>
      <vt:lpstr>Arial</vt:lpstr>
      <vt:lpstr>Calibri</vt:lpstr>
      <vt:lpstr>Garamond</vt:lpstr>
      <vt:lpstr>Symbol</vt:lpstr>
      <vt:lpstr>Tahoma</vt:lpstr>
      <vt:lpstr>Times New Roman</vt:lpstr>
      <vt:lpstr>Wingdings</vt:lpstr>
      <vt:lpstr>Edge</vt:lpstr>
      <vt:lpstr>Microsoft Drawing 1.01</vt:lpstr>
      <vt:lpstr>CS 49995 &amp; CS 63016  ST: Big Data Analytics</vt:lpstr>
      <vt:lpstr>Objectives</vt:lpstr>
      <vt:lpstr>Outline</vt:lpstr>
      <vt:lpstr>Introduction</vt:lpstr>
      <vt:lpstr>Spatial Databases</vt:lpstr>
      <vt:lpstr>Spatial Databases (cont'd)</vt:lpstr>
      <vt:lpstr>Spatial Databases (cont'd)</vt:lpstr>
      <vt:lpstr>Temporal Databases</vt:lpstr>
      <vt:lpstr>Temporal Databases (cont'd)</vt:lpstr>
      <vt:lpstr>Time-Series Databases</vt:lpstr>
      <vt:lpstr>Time-Series Databases (cont'd)</vt:lpstr>
      <vt:lpstr>Time-Series Databases (cont'd)</vt:lpstr>
      <vt:lpstr>Tree Data</vt:lpstr>
      <vt:lpstr>Graph Databases</vt:lpstr>
      <vt:lpstr>Chemical Compounds</vt:lpstr>
      <vt:lpstr>Biological Databases – Protein-to-Protein Interaction Networks</vt:lpstr>
      <vt:lpstr>Biological Databases – Gene Regulatory Networks (GRNs)</vt:lpstr>
      <vt:lpstr>Computer Networks</vt:lpstr>
      <vt:lpstr>Sensor Networks </vt:lpstr>
      <vt:lpstr>Social Networks</vt:lpstr>
      <vt:lpstr>Semantic Web and Workflows</vt:lpstr>
      <vt:lpstr>Road Networks</vt:lpstr>
      <vt:lpstr>Stream Data</vt:lpstr>
      <vt:lpstr>Stream Data (cont'd)</vt:lpstr>
      <vt:lpstr>Documents</vt:lpstr>
      <vt:lpstr>Relational Tables</vt:lpstr>
      <vt:lpstr>Queries Over Big Data</vt:lpstr>
      <vt:lpstr>Range Queries</vt:lpstr>
      <vt:lpstr>A Straightforward Method</vt:lpstr>
      <vt:lpstr>Recall: R-Tree Data Structure</vt:lpstr>
      <vt:lpstr>Recall: R-Tree Data Structure (cont'd)</vt:lpstr>
      <vt:lpstr>Recall: Example of R-Tree in 2D Space</vt:lpstr>
      <vt:lpstr>Pruning Heuristics</vt:lpstr>
      <vt:lpstr>Pruning Heuristics (cont'd)</vt:lpstr>
      <vt:lpstr>Pruning Heuristics (cont'd)</vt:lpstr>
      <vt:lpstr>Pruning Heuristics (cont'd)</vt:lpstr>
      <vt:lpstr>Range Query Processing</vt:lpstr>
      <vt:lpstr>Range Query Processing Algorithm</vt:lpstr>
      <vt:lpstr>Nearest Neighbor (NN) Query</vt:lpstr>
      <vt:lpstr>NN Pruning Heuristics </vt:lpstr>
      <vt:lpstr>NN Pruning Heuristics (cont'd)</vt:lpstr>
      <vt:lpstr>NN Pruning Heuristics (cont'd)</vt:lpstr>
      <vt:lpstr>NN Query Processing Over R-Tree</vt:lpstr>
      <vt:lpstr>Depth-First (DF) Traversal</vt:lpstr>
      <vt:lpstr>Best-First (BF) Traversal</vt:lpstr>
      <vt:lpstr>Best-First (BF) Traversal (cont'd)</vt:lpstr>
      <vt:lpstr>Best-First Algorithm</vt:lpstr>
      <vt:lpstr>Nearest Neighbor Interpretation</vt:lpstr>
      <vt:lpstr>VoR-Tree</vt:lpstr>
      <vt:lpstr>VoR-Tree Structure</vt:lpstr>
      <vt:lpstr>k-Nearest Neighbor (kNN) Query</vt:lpstr>
      <vt:lpstr>kNN Pruning Heuristics</vt:lpstr>
      <vt:lpstr>Example of kNN Pruning</vt:lpstr>
      <vt:lpstr>Group Nearest Neighbor (GNN) Query</vt:lpstr>
      <vt:lpstr>An Example of GNN Query</vt:lpstr>
      <vt:lpstr>Other GNN Applications</vt:lpstr>
      <vt:lpstr>Basic Pruning Idea for GNN Query</vt:lpstr>
      <vt:lpstr>Multiple Query Method (MQM) </vt:lpstr>
      <vt:lpstr>Single Point Method (SPM)</vt:lpstr>
      <vt:lpstr>Pruning Conditions for SPM</vt:lpstr>
      <vt:lpstr>Minimum Bounding Method (MBM)</vt:lpstr>
      <vt:lpstr>Experimental Results for GNN</vt:lpstr>
      <vt:lpstr>Reverse Nearest Neighbor Query (RNN)</vt:lpstr>
      <vt:lpstr>Other Applications</vt:lpstr>
      <vt:lpstr>RNN Problem Definition</vt:lpstr>
      <vt:lpstr>KM Method</vt:lpstr>
      <vt:lpstr>KM Method (cont'd)</vt:lpstr>
      <vt:lpstr>YL Method</vt:lpstr>
      <vt:lpstr>SAA Method</vt:lpstr>
      <vt:lpstr>TPL Pruning Idea</vt:lpstr>
      <vt:lpstr>TPL Pruning Idea (cont'd)</vt:lpstr>
      <vt:lpstr>Pruning with MBRs</vt:lpstr>
      <vt:lpstr>Example of TPL Query Processing</vt:lpstr>
      <vt:lpstr>TPL Query Processing Algorithm</vt:lpstr>
      <vt:lpstr>The Performance of TPL</vt:lpstr>
      <vt:lpstr>Motivation of Top-k Queries</vt:lpstr>
      <vt:lpstr>Example 1: Ranking in Multimedia Retrieval</vt:lpstr>
      <vt:lpstr>Example 2: SQL Over Relational Database</vt:lpstr>
      <vt:lpstr>Example 2 (Cont’d)</vt:lpstr>
      <vt:lpstr>Example 3: Coal Mine Surveillance</vt:lpstr>
      <vt:lpstr>Top-k Queries</vt:lpstr>
      <vt:lpstr>Ranking Functions</vt:lpstr>
      <vt:lpstr>Pre-Computation Techniques</vt:lpstr>
      <vt:lpstr>Onion for Top-k Queries</vt:lpstr>
      <vt:lpstr>A View-Based Approach</vt:lpstr>
      <vt:lpstr>Example of PREFER</vt:lpstr>
      <vt:lpstr>Pruning with MBRs?</vt:lpstr>
      <vt:lpstr>Pruning Conditions for Top-k Queries</vt:lpstr>
      <vt:lpstr>Skyline</vt:lpstr>
      <vt:lpstr>Dominance</vt:lpstr>
      <vt:lpstr>Skyline Query</vt:lpstr>
      <vt:lpstr>A Naïve Way to Compute Skylines</vt:lpstr>
      <vt:lpstr>Block Nested Loop (BNL)</vt:lpstr>
      <vt:lpstr>Divide-and-Conquer (D&amp;C)</vt:lpstr>
      <vt:lpstr>Other Skyline Approaches</vt:lpstr>
      <vt:lpstr>Nearest Neighbor Method</vt:lpstr>
      <vt:lpstr>Nearest Neighbor Method for the 3D Space</vt:lpstr>
      <vt:lpstr>Branch and Bound Skyline (BBS)</vt:lpstr>
      <vt:lpstr>BBS Algorithm</vt:lpstr>
      <vt:lpstr>Example of BBS Algorithm</vt:lpstr>
      <vt:lpstr>Motivation Example of Spatial Skylines</vt:lpstr>
      <vt:lpstr>Spatial Skyline or Multi-Source Skyline Query</vt:lpstr>
      <vt:lpstr>The Metric Skyline Query</vt:lpstr>
      <vt:lpstr>Properties of Metric Distance Functions</vt:lpstr>
      <vt:lpstr>Triangle-Based Pruning</vt:lpstr>
      <vt:lpstr>Conceptual Vector Space (CVS)</vt:lpstr>
      <vt:lpstr>Indexing</vt:lpstr>
      <vt:lpstr>Pruning Intermediate Nodes</vt:lpstr>
      <vt:lpstr>Metric Skyline Query Processing</vt:lpstr>
      <vt:lpstr>Top-k vs. Skyline Queries</vt:lpstr>
      <vt:lpstr>Top-k Dominating Query</vt:lpstr>
      <vt:lpstr>Top-k Dominating Query</vt:lpstr>
      <vt:lpstr>aR-Tree Index</vt:lpstr>
      <vt:lpstr>Pruning for Top-k Dominating Queries</vt:lpstr>
      <vt:lpstr>Basic Pruning Idea</vt:lpstr>
      <vt:lpstr>Reading Materials</vt:lpstr>
      <vt:lpstr>Reading Materials (cont'd)</vt:lpstr>
      <vt:lpstr>Reading Materials (cont'd)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2383</cp:revision>
  <dcterms:created xsi:type="dcterms:W3CDTF">2006-08-16T00:00:00Z</dcterms:created>
  <dcterms:modified xsi:type="dcterms:W3CDTF">2017-03-23T21:16:08Z</dcterms:modified>
</cp:coreProperties>
</file>