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365" r:id="rId3"/>
    <p:sldId id="331" r:id="rId4"/>
    <p:sldId id="332" r:id="rId5"/>
    <p:sldId id="336" r:id="rId6"/>
    <p:sldId id="337" r:id="rId7"/>
    <p:sldId id="338" r:id="rId8"/>
    <p:sldId id="339" r:id="rId9"/>
    <p:sldId id="340" r:id="rId10"/>
    <p:sldId id="342" r:id="rId11"/>
    <p:sldId id="343" r:id="rId12"/>
    <p:sldId id="344" r:id="rId13"/>
    <p:sldId id="345" r:id="rId14"/>
    <p:sldId id="346" r:id="rId15"/>
    <p:sldId id="347" r:id="rId16"/>
    <p:sldId id="351" r:id="rId17"/>
    <p:sldId id="352" r:id="rId18"/>
    <p:sldId id="353" r:id="rId19"/>
    <p:sldId id="350" r:id="rId20"/>
    <p:sldId id="354" r:id="rId21"/>
    <p:sldId id="333" r:id="rId22"/>
    <p:sldId id="334" r:id="rId23"/>
    <p:sldId id="361" r:id="rId24"/>
    <p:sldId id="364" r:id="rId25"/>
    <p:sldId id="363" r:id="rId26"/>
    <p:sldId id="355" r:id="rId27"/>
    <p:sldId id="335" r:id="rId28"/>
    <p:sldId id="360" r:id="rId29"/>
    <p:sldId id="359"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62" autoAdjust="0"/>
    <p:restoredTop sz="86172" autoAdjust="0"/>
  </p:normalViewPr>
  <p:slideViewPr>
    <p:cSldViewPr>
      <p:cViewPr varScale="1">
        <p:scale>
          <a:sx n="128" d="100"/>
          <a:sy n="128" d="100"/>
        </p:scale>
        <p:origin x="2856" y="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BFF21E-EC4D-402C-A8B9-667E4032678C}" type="datetimeFigureOut">
              <a:rPr lang="en-US" smtClean="0"/>
              <a:pPr/>
              <a:t>1/23/2018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033E84-6385-41D0-8ED3-74655242C4C0}" type="slidenum">
              <a:rPr lang="en-US" smtClean="0"/>
              <a:pPr/>
              <a:t>‹#›</a:t>
            </a:fld>
            <a:endParaRPr lang="en-US"/>
          </a:p>
        </p:txBody>
      </p:sp>
    </p:spTree>
    <p:extLst>
      <p:ext uri="{BB962C8B-B14F-4D97-AF65-F5344CB8AC3E}">
        <p14:creationId xmlns:p14="http://schemas.microsoft.com/office/powerpoint/2010/main" val="1859133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baseline="0" dirty="0" smtClean="0"/>
              <a:t>slides of this </a:t>
            </a:r>
            <a:r>
              <a:rPr lang="en-US" dirty="0" smtClean="0"/>
              <a:t>course</a:t>
            </a:r>
            <a:r>
              <a:rPr lang="en-US" baseline="0" dirty="0" smtClean="0"/>
              <a:t> used some public slides/materials on the Web. I would like to acknowledge these resources, and please let me know if I failed to cite them.</a:t>
            </a:r>
            <a:endParaRPr lang="en-US" dirty="0"/>
          </a:p>
        </p:txBody>
      </p:sp>
      <p:sp>
        <p:nvSpPr>
          <p:cNvPr id="4" name="Slide Number Placeholder 3"/>
          <p:cNvSpPr>
            <a:spLocks noGrp="1"/>
          </p:cNvSpPr>
          <p:nvPr>
            <p:ph type="sldNum" sz="quarter" idx="10"/>
          </p:nvPr>
        </p:nvSpPr>
        <p:spPr/>
        <p:txBody>
          <a:bodyPr/>
          <a:lstStyle/>
          <a:p>
            <a:fld id="{15033E84-6385-41D0-8ED3-74655242C4C0}" type="slidenum">
              <a:rPr lang="en-US" smtClean="0"/>
              <a:pPr/>
              <a:t>1</a:t>
            </a:fld>
            <a:endParaRPr lang="en-US"/>
          </a:p>
        </p:txBody>
      </p:sp>
    </p:spTree>
    <p:extLst>
      <p:ext uri="{BB962C8B-B14F-4D97-AF65-F5344CB8AC3E}">
        <p14:creationId xmlns:p14="http://schemas.microsoft.com/office/powerpoint/2010/main" val="4067400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9DDFD6-1CB2-3941-864E-E3880347DF8A}" type="slidenum">
              <a:rPr lang="en-US" smtClean="0"/>
              <a:t>16</a:t>
            </a:fld>
            <a:endParaRPr lang="en-US"/>
          </a:p>
        </p:txBody>
      </p:sp>
    </p:spTree>
    <p:extLst>
      <p:ext uri="{BB962C8B-B14F-4D97-AF65-F5344CB8AC3E}">
        <p14:creationId xmlns:p14="http://schemas.microsoft.com/office/powerpoint/2010/main" val="4272152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kern="1200" dirty="0">
                <a:solidFill>
                  <a:schemeClr val="tx1"/>
                </a:solidFill>
                <a:effectLst/>
                <a:latin typeface="+mn-lt"/>
                <a:ea typeface="+mn-ea"/>
                <a:cs typeface="+mn-cs"/>
              </a:rPr>
              <a:t>To</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show</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effectiveness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of</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our</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model,</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we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built</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a</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3D</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reconstruction</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showcase.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In</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the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figures</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each</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triangle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indicates</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a</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photo.</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The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left</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figure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shows</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a</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result</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based</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on</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23</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photos</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taken</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by</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workers</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and</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the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right</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figure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shows</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a</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result</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based</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on</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55</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photos</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taken</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by</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ourselves.</a:t>
            </a:r>
            <a:endParaRPr lang="en-US" dirty="0"/>
          </a:p>
        </p:txBody>
      </p:sp>
      <p:sp>
        <p:nvSpPr>
          <p:cNvPr id="4" name="Slide Number Placeholder 3"/>
          <p:cNvSpPr>
            <a:spLocks noGrp="1"/>
          </p:cNvSpPr>
          <p:nvPr>
            <p:ph type="sldNum" sz="quarter" idx="10"/>
          </p:nvPr>
        </p:nvSpPr>
        <p:spPr/>
        <p:txBody>
          <a:bodyPr/>
          <a:lstStyle/>
          <a:p>
            <a:fld id="{169DDFD6-1CB2-3941-864E-E3880347DF8A}" type="slidenum">
              <a:rPr lang="en-US" smtClean="0"/>
              <a:t>17</a:t>
            </a:fld>
            <a:endParaRPr lang="en-US"/>
          </a:p>
        </p:txBody>
      </p:sp>
    </p:spTree>
    <p:extLst>
      <p:ext uri="{BB962C8B-B14F-4D97-AF65-F5344CB8AC3E}">
        <p14:creationId xmlns:p14="http://schemas.microsoft.com/office/powerpoint/2010/main" val="3713973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finial</a:t>
            </a:r>
            <a:r>
              <a:rPr lang="zh-CN" altLang="en-US" sz="1200" kern="120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results</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are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very</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similar</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with</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each</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other.</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This</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shows</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our</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model</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can</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guarantee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the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diversity</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of</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the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answers.</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For</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more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information,</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you</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can</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see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a</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demo</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video</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on</a:t>
            </a:r>
            <a:r>
              <a:rPr lang="zh-CN" altLang="en-US" sz="1200" kern="1200" baseline="0" dirty="0">
                <a:solidFill>
                  <a:schemeClr val="tx1"/>
                </a:solidFill>
                <a:effectLst/>
                <a:latin typeface="+mn-lt"/>
                <a:ea typeface="+mn-ea"/>
                <a:cs typeface="+mn-cs"/>
              </a:rPr>
              <a:t> </a:t>
            </a:r>
            <a:r>
              <a:rPr lang="en-US" altLang="zh-CN" sz="1200" kern="1200" baseline="0" dirty="0" err="1">
                <a:solidFill>
                  <a:schemeClr val="tx1"/>
                </a:solidFill>
                <a:effectLst/>
                <a:latin typeface="+mn-lt"/>
                <a:ea typeface="+mn-ea"/>
                <a:cs typeface="+mn-cs"/>
              </a:rPr>
              <a:t>youtube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or</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just</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simply</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go</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to</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the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homepage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of</a:t>
            </a:r>
            <a:r>
              <a:rPr lang="zh-CN" altLang="en-US" sz="1200" kern="1200" baseline="0" dirty="0">
                <a:solidFill>
                  <a:schemeClr val="tx1"/>
                </a:solidFill>
                <a:effectLst/>
                <a:latin typeface="+mn-lt"/>
                <a:ea typeface="+mn-ea"/>
                <a:cs typeface="+mn-cs"/>
              </a:rPr>
              <a:t> </a:t>
            </a:r>
            <a:r>
              <a:rPr lang="en-US" altLang="zh-CN" sz="1200" kern="1200" baseline="0" dirty="0" err="1">
                <a:solidFill>
                  <a:schemeClr val="tx1"/>
                </a:solidFill>
                <a:effectLst/>
                <a:latin typeface="+mn-lt"/>
                <a:ea typeface="+mn-ea"/>
                <a:cs typeface="+mn-cs"/>
              </a:rPr>
              <a:t>gmission</a:t>
            </a:r>
            <a:r>
              <a:rPr lang="en-US" altLang="zh-CN" sz="1200" kern="1200" baseline="0" dirty="0">
                <a:solidFill>
                  <a:schemeClr val="tx1"/>
                </a:solidFill>
                <a:effectLst/>
                <a:latin typeface="+mn-lt"/>
                <a:ea typeface="+mn-ea"/>
                <a:cs typeface="+mn-cs"/>
              </a:rPr>
              <a:t>.</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We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put</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the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video</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on</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it.</a:t>
            </a:r>
            <a:endParaRPr lang="en-US" dirty="0"/>
          </a:p>
        </p:txBody>
      </p:sp>
      <p:sp>
        <p:nvSpPr>
          <p:cNvPr id="4" name="Slide Number Placeholder 3"/>
          <p:cNvSpPr>
            <a:spLocks noGrp="1"/>
          </p:cNvSpPr>
          <p:nvPr>
            <p:ph type="sldNum" sz="quarter" idx="10"/>
          </p:nvPr>
        </p:nvSpPr>
        <p:spPr/>
        <p:txBody>
          <a:bodyPr/>
          <a:lstStyle/>
          <a:p>
            <a:fld id="{169DDFD6-1CB2-3941-864E-E3880347DF8A}" type="slidenum">
              <a:rPr lang="en-US" smtClean="0"/>
              <a:t>18</a:t>
            </a:fld>
            <a:endParaRPr lang="en-US"/>
          </a:p>
        </p:txBody>
      </p:sp>
    </p:spTree>
    <p:extLst>
      <p:ext uri="{BB962C8B-B14F-4D97-AF65-F5344CB8AC3E}">
        <p14:creationId xmlns:p14="http://schemas.microsoft.com/office/powerpoint/2010/main" val="2506590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9DDFD6-1CB2-3941-864E-E3880347DF8A}" type="slidenum">
              <a:rPr lang="en-US" smtClean="0"/>
              <a:t>19</a:t>
            </a:fld>
            <a:endParaRPr lang="en-US"/>
          </a:p>
        </p:txBody>
      </p:sp>
    </p:spTree>
    <p:extLst>
      <p:ext uri="{BB962C8B-B14F-4D97-AF65-F5344CB8AC3E}">
        <p14:creationId xmlns:p14="http://schemas.microsoft.com/office/powerpoint/2010/main" val="2762978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thescholarship.ecu.edu/</a:t>
            </a:r>
            <a:r>
              <a:rPr lang="en-US" altLang="en-US" dirty="0" err="1"/>
              <a:t>bitstream</a:t>
            </a:r>
            <a:r>
              <a:rPr lang="en-US" altLang="en-US" dirty="0"/>
              <a:t>/handle/10342/1858/Crowdsourcing.ppt</a:t>
            </a:r>
          </a:p>
          <a:p>
            <a:endParaRPr lang="en-US" altLang="en-US" dirty="0"/>
          </a:p>
          <a:p>
            <a:r>
              <a:rPr lang="en-US" altLang="en-US" dirty="0"/>
              <a:t>Crowdsourcing is a term that was coined by Jeff Howe in a 2006 article for Wired magazine. The basic premise is that a task normally performed by a regular paid employee would get “outsourced” to a large group of people by harnessing the internet to bring them together. The advantages Howe touted were cheap, even free labor for some of the companies using the method, and innovative solutions that were otherwise not happening via traditional research and development. The use of the term has grown and morphed since that original article to mean simply any end that is achieved by harnessing the wisdom and labor of crowds. It can also mean that the burden of a large endeavor doesn't fall to just one person, but is distributed among many people.</a:t>
            </a:r>
          </a:p>
          <a:p>
            <a:endParaRPr lang="en-US" altLang="en-US" dirty="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EB05230-E6B0-4FDC-A82D-446CA3FD43E6}" type="slidenum">
              <a:rPr lang="en-US" altLang="en-US">
                <a:latin typeface="Calibri" panose="020F0502020204030204" pitchFamily="34" charset="0"/>
              </a:rPr>
              <a:pPr eaLnBrk="1" hangingPunct="1"/>
              <a:t>5</a:t>
            </a:fld>
            <a:endParaRPr lang="en-US" altLang="en-US">
              <a:latin typeface="Calibri" panose="020F0502020204030204" pitchFamily="34" charset="0"/>
            </a:endParaRPr>
          </a:p>
        </p:txBody>
      </p:sp>
    </p:spTree>
    <p:extLst>
      <p:ext uri="{BB962C8B-B14F-4D97-AF65-F5344CB8AC3E}">
        <p14:creationId xmlns:p14="http://schemas.microsoft.com/office/powerpoint/2010/main" val="2600267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dirty="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11F6F72-62E6-46B1-9BD2-E9A6E11B789D}" type="slidenum">
              <a:rPr lang="en-US" altLang="en-US">
                <a:latin typeface="Calibri" panose="020F0502020204030204" pitchFamily="34" charset="0"/>
              </a:rPr>
              <a:pPr eaLnBrk="1" hangingPunct="1"/>
              <a:t>6</a:t>
            </a:fld>
            <a:endParaRPr lang="en-US" altLang="en-US">
              <a:latin typeface="Calibri" panose="020F0502020204030204" pitchFamily="34" charset="0"/>
            </a:endParaRPr>
          </a:p>
        </p:txBody>
      </p:sp>
    </p:spTree>
    <p:extLst>
      <p:ext uri="{BB962C8B-B14F-4D97-AF65-F5344CB8AC3E}">
        <p14:creationId xmlns:p14="http://schemas.microsoft.com/office/powerpoint/2010/main" val="310298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9DDFD6-1CB2-3941-864E-E3880347DF8A}" type="slidenum">
              <a:rPr lang="en-US" smtClean="0"/>
              <a:t>10</a:t>
            </a:fld>
            <a:endParaRPr lang="en-US"/>
          </a:p>
        </p:txBody>
      </p:sp>
    </p:spTree>
    <p:extLst>
      <p:ext uri="{BB962C8B-B14F-4D97-AF65-F5344CB8AC3E}">
        <p14:creationId xmlns:p14="http://schemas.microsoft.com/office/powerpoint/2010/main" val="2694339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Nowadays,</a:t>
            </a:r>
            <a:r>
              <a:rPr lang="zh-CN" altLang="en-US" baseline="0" dirty="0"/>
              <a:t> </a:t>
            </a:r>
            <a:r>
              <a:rPr lang="en-US" altLang="zh-CN" baseline="0" dirty="0"/>
              <a:t>the</a:t>
            </a:r>
            <a:r>
              <a:rPr lang="zh-CN" altLang="en-US" baseline="0" dirty="0"/>
              <a:t> </a:t>
            </a:r>
            <a:r>
              <a:rPr lang="en-US" altLang="zh-CN" baseline="0" dirty="0"/>
              <a:t>popularity</a:t>
            </a:r>
            <a:r>
              <a:rPr lang="zh-CN" altLang="en-US" baseline="0" dirty="0"/>
              <a:t> </a:t>
            </a:r>
            <a:r>
              <a:rPr lang="en-US" altLang="zh-CN" baseline="0" dirty="0"/>
              <a:t>of</a:t>
            </a:r>
            <a:r>
              <a:rPr lang="zh-CN" altLang="en-US" baseline="0" dirty="0"/>
              <a:t> </a:t>
            </a:r>
            <a:r>
              <a:rPr lang="en-US" altLang="zh-CN" baseline="0" dirty="0"/>
              <a:t>smartphones</a:t>
            </a:r>
            <a:r>
              <a:rPr lang="zh-CN" altLang="en-US" baseline="0" dirty="0"/>
              <a:t> </a:t>
            </a:r>
            <a:r>
              <a:rPr lang="en-US" altLang="zh-CN" baseline="0" dirty="0"/>
              <a:t>bring</a:t>
            </a:r>
            <a:r>
              <a:rPr lang="zh-CN" altLang="en-US" baseline="0" dirty="0"/>
              <a:t> </a:t>
            </a:r>
            <a:r>
              <a:rPr lang="en-US" altLang="zh-CN" baseline="0" dirty="0"/>
              <a:t>the</a:t>
            </a:r>
            <a:r>
              <a:rPr lang="zh-CN" altLang="en-US" baseline="0" dirty="0"/>
              <a:t> </a:t>
            </a:r>
            <a:r>
              <a:rPr lang="en-US" altLang="zh-CN" baseline="0" dirty="0"/>
              <a:t>convenience</a:t>
            </a:r>
            <a:r>
              <a:rPr lang="zh-CN" altLang="en-US" baseline="0" dirty="0"/>
              <a:t> </a:t>
            </a:r>
            <a:r>
              <a:rPr lang="en-US" altLang="zh-CN" baseline="0" dirty="0"/>
              <a:t>to</a:t>
            </a:r>
            <a:r>
              <a:rPr lang="zh-CN" altLang="en-US" baseline="0" dirty="0"/>
              <a:t> </a:t>
            </a:r>
            <a:r>
              <a:rPr lang="en-US" altLang="zh-CN" baseline="0" dirty="0"/>
              <a:t>our</a:t>
            </a:r>
            <a:r>
              <a:rPr lang="zh-CN" altLang="en-US" baseline="0" dirty="0"/>
              <a:t> </a:t>
            </a:r>
            <a:r>
              <a:rPr lang="en-US" altLang="zh-CN" baseline="0" dirty="0"/>
              <a:t>daily</a:t>
            </a:r>
            <a:r>
              <a:rPr lang="zh-CN" altLang="en-US" baseline="0" dirty="0"/>
              <a:t> </a:t>
            </a:r>
            <a:r>
              <a:rPr lang="en-US" altLang="zh-CN" baseline="0" dirty="0"/>
              <a:t>life.</a:t>
            </a:r>
            <a:r>
              <a:rPr lang="zh-CN" altLang="en-US" baseline="0" dirty="0"/>
              <a:t> </a:t>
            </a:r>
            <a:r>
              <a:rPr lang="en-US" altLang="zh-CN" baseline="0" dirty="0"/>
              <a:t>At</a:t>
            </a:r>
            <a:r>
              <a:rPr lang="zh-CN" altLang="en-US" baseline="0" dirty="0"/>
              <a:t> </a:t>
            </a:r>
            <a:r>
              <a:rPr lang="en-US" altLang="zh-CN" baseline="0" dirty="0"/>
              <a:t>the</a:t>
            </a:r>
            <a:r>
              <a:rPr lang="zh-CN" altLang="en-US" baseline="0" dirty="0"/>
              <a:t> </a:t>
            </a:r>
            <a:r>
              <a:rPr lang="en-US" altLang="zh-CN" baseline="0" dirty="0"/>
              <a:t>same</a:t>
            </a:r>
            <a:r>
              <a:rPr lang="zh-CN" altLang="en-US" baseline="0" dirty="0"/>
              <a:t> </a:t>
            </a:r>
            <a:r>
              <a:rPr lang="en-US" altLang="zh-CN" baseline="0" dirty="0"/>
              <a:t>time,</a:t>
            </a:r>
            <a:r>
              <a:rPr lang="zh-CN" altLang="en-US" baseline="0" dirty="0"/>
              <a:t> </a:t>
            </a:r>
            <a:r>
              <a:rPr lang="en-US" altLang="zh-CN" baseline="0" dirty="0"/>
              <a:t>every</a:t>
            </a:r>
            <a:r>
              <a:rPr lang="zh-CN" altLang="en-US" baseline="0" dirty="0"/>
              <a:t> </a:t>
            </a:r>
            <a:r>
              <a:rPr lang="en-US" altLang="zh-CN" baseline="0" dirty="0"/>
              <a:t>person,</a:t>
            </a:r>
            <a:r>
              <a:rPr lang="zh-CN" altLang="en-US" baseline="0" dirty="0"/>
              <a:t> </a:t>
            </a:r>
            <a:r>
              <a:rPr lang="en-US" altLang="zh-CN" baseline="0" dirty="0"/>
              <a:t>in</a:t>
            </a:r>
            <a:r>
              <a:rPr lang="zh-CN" altLang="en-US" baseline="0" dirty="0"/>
              <a:t> </a:t>
            </a:r>
            <a:r>
              <a:rPr lang="en-US" altLang="zh-CN" baseline="0" dirty="0"/>
              <a:t>fact,</a:t>
            </a:r>
            <a:r>
              <a:rPr lang="zh-CN" altLang="en-US" baseline="0" dirty="0"/>
              <a:t> </a:t>
            </a:r>
            <a:r>
              <a:rPr lang="en-US" altLang="zh-CN" baseline="0" dirty="0"/>
              <a:t>becomes</a:t>
            </a:r>
            <a:r>
              <a:rPr lang="zh-CN" altLang="en-US" baseline="0" dirty="0"/>
              <a:t> </a:t>
            </a:r>
            <a:r>
              <a:rPr lang="en-US" altLang="zh-CN" baseline="0" dirty="0"/>
              <a:t>a</a:t>
            </a:r>
            <a:r>
              <a:rPr lang="zh-CN" altLang="en-US" baseline="0" dirty="0"/>
              <a:t> </a:t>
            </a:r>
            <a:r>
              <a:rPr lang="en-US" altLang="zh-CN" baseline="0" dirty="0"/>
              <a:t>powerful</a:t>
            </a:r>
            <a:r>
              <a:rPr lang="zh-CN" altLang="en-US" baseline="0" dirty="0"/>
              <a:t> </a:t>
            </a:r>
            <a:r>
              <a:rPr lang="en-US" altLang="zh-CN" baseline="0" dirty="0"/>
              <a:t>and</a:t>
            </a:r>
            <a:r>
              <a:rPr lang="zh-CN" altLang="en-US" baseline="0" dirty="0"/>
              <a:t> </a:t>
            </a:r>
            <a:r>
              <a:rPr lang="en-US" altLang="zh-CN" baseline="0" dirty="0"/>
              <a:t>useful</a:t>
            </a:r>
            <a:r>
              <a:rPr lang="zh-CN" altLang="en-US" baseline="0" dirty="0"/>
              <a:t> </a:t>
            </a:r>
            <a:r>
              <a:rPr lang="en-US" altLang="zh-CN" baseline="0" dirty="0"/>
              <a:t>moving</a:t>
            </a:r>
            <a:r>
              <a:rPr lang="zh-CN" altLang="en-US" baseline="0" dirty="0"/>
              <a:t> </a:t>
            </a:r>
            <a:r>
              <a:rPr lang="en-US" altLang="zh-CN" baseline="0" dirty="0"/>
              <a:t>agent</a:t>
            </a:r>
            <a:r>
              <a:rPr lang="zh-CN" altLang="en-US" baseline="0" dirty="0"/>
              <a:t> </a:t>
            </a:r>
            <a:r>
              <a:rPr lang="en-US" altLang="zh-CN" baseline="0" dirty="0"/>
              <a:t>with</a:t>
            </a:r>
            <a:r>
              <a:rPr lang="zh-CN" altLang="en-US" baseline="0" dirty="0"/>
              <a:t> </a:t>
            </a:r>
            <a:r>
              <a:rPr lang="en-US" altLang="zh-CN" baseline="0" dirty="0"/>
              <a:t>smartphones.</a:t>
            </a:r>
            <a:r>
              <a:rPr lang="zh-CN" altLang="en-US" baseline="0" dirty="0"/>
              <a:t> </a:t>
            </a:r>
            <a:r>
              <a:rPr lang="en-US" altLang="zh-CN" baseline="0" dirty="0"/>
              <a:t>We</a:t>
            </a:r>
            <a:r>
              <a:rPr lang="zh-CN" altLang="en-US" baseline="0" dirty="0"/>
              <a:t> </a:t>
            </a:r>
            <a:r>
              <a:rPr lang="en-US" altLang="zh-CN" baseline="0" dirty="0"/>
              <a:t>can</a:t>
            </a:r>
            <a:r>
              <a:rPr lang="zh-CN" altLang="en-US" baseline="0" dirty="0"/>
              <a:t> </a:t>
            </a:r>
            <a:r>
              <a:rPr lang="en-US" altLang="zh-CN" baseline="0" dirty="0"/>
              <a:t>capture</a:t>
            </a:r>
            <a:r>
              <a:rPr lang="zh-CN" altLang="en-US" baseline="0" dirty="0"/>
              <a:t> </a:t>
            </a:r>
            <a:r>
              <a:rPr lang="en-US" altLang="zh-CN" baseline="0" dirty="0"/>
              <a:t>the</a:t>
            </a:r>
            <a:r>
              <a:rPr lang="zh-CN" altLang="en-US" baseline="0" dirty="0"/>
              <a:t> </a:t>
            </a:r>
            <a:r>
              <a:rPr lang="en-US" altLang="zh-CN" baseline="0" dirty="0"/>
              <a:t>information</a:t>
            </a:r>
            <a:r>
              <a:rPr lang="zh-CN" altLang="en-US" baseline="0" dirty="0"/>
              <a:t> </a:t>
            </a:r>
            <a:r>
              <a:rPr lang="en-US" altLang="zh-CN" baseline="0" dirty="0"/>
              <a:t>around</a:t>
            </a:r>
            <a:r>
              <a:rPr lang="zh-CN" altLang="en-US" baseline="0" dirty="0"/>
              <a:t> </a:t>
            </a:r>
            <a:r>
              <a:rPr lang="en-US" altLang="zh-CN" baseline="0" dirty="0"/>
              <a:t>us,</a:t>
            </a:r>
            <a:r>
              <a:rPr lang="zh-CN" altLang="en-US" baseline="0" dirty="0"/>
              <a:t> </a:t>
            </a:r>
            <a:r>
              <a:rPr lang="en-US" altLang="zh-CN" baseline="0" dirty="0"/>
              <a:t>like</a:t>
            </a:r>
            <a:r>
              <a:rPr lang="zh-CN" altLang="en-US" baseline="0" dirty="0"/>
              <a:t> </a:t>
            </a:r>
            <a:r>
              <a:rPr lang="en-US" altLang="zh-CN" baseline="0" dirty="0"/>
              <a:t>taking</a:t>
            </a:r>
            <a:r>
              <a:rPr lang="zh-CN" altLang="en-US" baseline="0" dirty="0"/>
              <a:t> </a:t>
            </a:r>
            <a:r>
              <a:rPr lang="en-US" altLang="zh-CN" baseline="0" dirty="0"/>
              <a:t>photos.</a:t>
            </a:r>
            <a:r>
              <a:rPr lang="zh-CN" altLang="en-US" baseline="0" dirty="0"/>
              <a:t> </a:t>
            </a:r>
            <a:r>
              <a:rPr lang="en-US" altLang="zh-CN" baseline="0" dirty="0"/>
              <a:t>Moreover,</a:t>
            </a:r>
            <a:r>
              <a:rPr lang="zh-CN" altLang="en-US" baseline="0" dirty="0"/>
              <a:t> </a:t>
            </a:r>
            <a:r>
              <a:rPr lang="en-US" altLang="zh-CN" baseline="0" dirty="0"/>
              <a:t>high</a:t>
            </a:r>
            <a:r>
              <a:rPr lang="zh-CN" altLang="en-US" baseline="0" dirty="0"/>
              <a:t> </a:t>
            </a:r>
            <a:r>
              <a:rPr lang="en-US" altLang="zh-CN" baseline="0" dirty="0"/>
              <a:t>speed</a:t>
            </a:r>
            <a:r>
              <a:rPr lang="zh-CN" altLang="en-US" baseline="0" dirty="0"/>
              <a:t> </a:t>
            </a:r>
            <a:r>
              <a:rPr lang="en-US" altLang="zh-CN" baseline="0" dirty="0"/>
              <a:t>network</a:t>
            </a:r>
            <a:r>
              <a:rPr lang="zh-CN" altLang="en-US" baseline="0" dirty="0"/>
              <a:t> </a:t>
            </a:r>
            <a:r>
              <a:rPr lang="en-US" altLang="zh-CN" baseline="0" dirty="0"/>
              <a:t>enable</a:t>
            </a:r>
            <a:r>
              <a:rPr lang="zh-CN" altLang="en-US" baseline="0" dirty="0"/>
              <a:t> </a:t>
            </a:r>
            <a:r>
              <a:rPr lang="en-US" altLang="zh-CN" baseline="0" dirty="0"/>
              <a:t>us</a:t>
            </a:r>
            <a:r>
              <a:rPr lang="zh-CN" altLang="en-US" baseline="0" dirty="0"/>
              <a:t> </a:t>
            </a:r>
            <a:r>
              <a:rPr lang="en-US" altLang="zh-CN" baseline="0" dirty="0"/>
              <a:t>to</a:t>
            </a:r>
            <a:r>
              <a:rPr lang="zh-CN" altLang="en-US" baseline="0" dirty="0"/>
              <a:t> </a:t>
            </a:r>
            <a:r>
              <a:rPr lang="en-US" altLang="zh-CN" baseline="0" dirty="0"/>
              <a:t>transfer</a:t>
            </a:r>
            <a:r>
              <a:rPr lang="zh-CN" altLang="en-US" baseline="0" dirty="0"/>
              <a:t> </a:t>
            </a:r>
            <a:r>
              <a:rPr lang="en-US" altLang="zh-CN" baseline="0" dirty="0"/>
              <a:t>information</a:t>
            </a:r>
            <a:r>
              <a:rPr lang="zh-CN" altLang="en-US" baseline="0" dirty="0"/>
              <a:t> </a:t>
            </a:r>
            <a:r>
              <a:rPr lang="en-US" altLang="zh-CN" baseline="0" dirty="0"/>
              <a:t>more</a:t>
            </a:r>
            <a:r>
              <a:rPr lang="zh-CN" altLang="en-US" baseline="0" dirty="0"/>
              <a:t> </a:t>
            </a:r>
            <a:r>
              <a:rPr lang="en-US" altLang="zh-CN" baseline="0" dirty="0"/>
              <a:t>easily.</a:t>
            </a:r>
            <a:endParaRPr lang="en-US" dirty="0"/>
          </a:p>
        </p:txBody>
      </p:sp>
      <p:sp>
        <p:nvSpPr>
          <p:cNvPr id="4" name="Slide Number Placeholder 3"/>
          <p:cNvSpPr>
            <a:spLocks noGrp="1"/>
          </p:cNvSpPr>
          <p:nvPr>
            <p:ph type="sldNum" sz="quarter" idx="10"/>
          </p:nvPr>
        </p:nvSpPr>
        <p:spPr/>
        <p:txBody>
          <a:bodyPr/>
          <a:lstStyle/>
          <a:p>
            <a:fld id="{169DDFD6-1CB2-3941-864E-E3880347DF8A}" type="slidenum">
              <a:rPr lang="en-US" smtClean="0"/>
              <a:t>11</a:t>
            </a:fld>
            <a:endParaRPr lang="en-US"/>
          </a:p>
        </p:txBody>
      </p:sp>
    </p:spTree>
    <p:extLst>
      <p:ext uri="{BB962C8B-B14F-4D97-AF65-F5344CB8AC3E}">
        <p14:creationId xmlns:p14="http://schemas.microsoft.com/office/powerpoint/2010/main" val="1251405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These</a:t>
            </a:r>
            <a:r>
              <a:rPr lang="zh-CN" altLang="en-US" dirty="0"/>
              <a:t> </a:t>
            </a:r>
            <a:r>
              <a:rPr lang="en-US" altLang="zh-CN" dirty="0"/>
              <a:t>moving</a:t>
            </a:r>
            <a:r>
              <a:rPr lang="zh-CN" altLang="en-US" dirty="0"/>
              <a:t> </a:t>
            </a:r>
            <a:r>
              <a:rPr lang="en-US" altLang="zh-CN" dirty="0"/>
              <a:t>powerful</a:t>
            </a:r>
            <a:r>
              <a:rPr lang="zh-CN" altLang="en-US" baseline="0" dirty="0"/>
              <a:t> </a:t>
            </a:r>
            <a:r>
              <a:rPr lang="en-US" altLang="zh-CN" baseline="0" dirty="0"/>
              <a:t>agents</a:t>
            </a:r>
            <a:r>
              <a:rPr lang="zh-CN" altLang="en-US" baseline="0" dirty="0"/>
              <a:t> </a:t>
            </a:r>
            <a:r>
              <a:rPr lang="en-US" altLang="zh-CN" baseline="0" dirty="0"/>
              <a:t>can</a:t>
            </a:r>
            <a:r>
              <a:rPr lang="zh-CN" altLang="en-US" baseline="0" dirty="0"/>
              <a:t> </a:t>
            </a:r>
            <a:r>
              <a:rPr lang="en-US" altLang="zh-CN" baseline="0" dirty="0"/>
              <a:t>help</a:t>
            </a:r>
            <a:r>
              <a:rPr lang="zh-CN" altLang="en-US" baseline="0" dirty="0"/>
              <a:t> </a:t>
            </a:r>
            <a:r>
              <a:rPr lang="en-US" altLang="zh-CN" baseline="0" dirty="0"/>
              <a:t>us</a:t>
            </a:r>
            <a:r>
              <a:rPr lang="zh-CN" altLang="en-US" baseline="0" dirty="0"/>
              <a:t> </a:t>
            </a:r>
            <a:r>
              <a:rPr lang="en-US" altLang="zh-CN" baseline="0" dirty="0"/>
              <a:t>solve</a:t>
            </a:r>
            <a:r>
              <a:rPr lang="zh-CN" altLang="en-US" baseline="0" dirty="0"/>
              <a:t> </a:t>
            </a:r>
            <a:r>
              <a:rPr lang="en-US" altLang="zh-CN" baseline="0" dirty="0"/>
              <a:t>a</a:t>
            </a:r>
            <a:r>
              <a:rPr lang="zh-CN" altLang="en-US" baseline="0" dirty="0"/>
              <a:t> </a:t>
            </a:r>
            <a:r>
              <a:rPr lang="en-US" altLang="zh-CN" baseline="0" dirty="0"/>
              <a:t>lot</a:t>
            </a:r>
            <a:r>
              <a:rPr lang="zh-CN" altLang="en-US" baseline="0" dirty="0"/>
              <a:t> </a:t>
            </a:r>
            <a:r>
              <a:rPr lang="en-US" altLang="zh-CN" baseline="0" dirty="0"/>
              <a:t>of</a:t>
            </a:r>
            <a:r>
              <a:rPr lang="zh-CN" altLang="en-US" baseline="0" dirty="0"/>
              <a:t> </a:t>
            </a:r>
            <a:r>
              <a:rPr lang="en-US" altLang="zh-CN" baseline="0" dirty="0"/>
              <a:t>problems</a:t>
            </a:r>
            <a:r>
              <a:rPr lang="zh-CN" altLang="en-US" baseline="0" dirty="0"/>
              <a:t> </a:t>
            </a:r>
            <a:r>
              <a:rPr lang="en-US" altLang="zh-CN" baseline="0" dirty="0"/>
              <a:t>when</a:t>
            </a:r>
            <a:r>
              <a:rPr lang="zh-CN" altLang="en-US" baseline="0" dirty="0"/>
              <a:t> </a:t>
            </a:r>
            <a:r>
              <a:rPr lang="en-US" altLang="zh-CN" baseline="0" dirty="0"/>
              <a:t>using</a:t>
            </a:r>
            <a:r>
              <a:rPr lang="zh-CN" altLang="en-US" baseline="0" dirty="0"/>
              <a:t> </a:t>
            </a:r>
            <a:r>
              <a:rPr lang="en-US" altLang="zh-CN" baseline="0" dirty="0"/>
              <a:t>crowdsourcing.</a:t>
            </a:r>
            <a:r>
              <a:rPr lang="zh-CN" altLang="en-US" baseline="0" dirty="0"/>
              <a:t> </a:t>
            </a:r>
            <a:r>
              <a:rPr lang="en-US" altLang="zh-CN" baseline="0" dirty="0"/>
              <a:t>In</a:t>
            </a:r>
            <a:r>
              <a:rPr lang="zh-CN" altLang="en-US" baseline="0" dirty="0"/>
              <a:t> </a:t>
            </a:r>
            <a:r>
              <a:rPr lang="en-US" altLang="zh-CN" baseline="0" dirty="0"/>
              <a:t>fact,</a:t>
            </a:r>
            <a:r>
              <a:rPr lang="zh-CN" altLang="en-US" baseline="0" dirty="0"/>
              <a:t> </a:t>
            </a:r>
            <a:r>
              <a:rPr lang="en-US" altLang="zh-CN" baseline="0" dirty="0"/>
              <a:t>some</a:t>
            </a:r>
            <a:r>
              <a:rPr lang="zh-CN" altLang="en-US" baseline="0" dirty="0"/>
              <a:t> </a:t>
            </a:r>
            <a:r>
              <a:rPr lang="en-US" altLang="zh-CN" dirty="0"/>
              <a:t>company</a:t>
            </a:r>
            <a:r>
              <a:rPr lang="zh-CN" altLang="en-US" baseline="0" dirty="0"/>
              <a:t> </a:t>
            </a:r>
            <a:r>
              <a:rPr lang="en-US" altLang="zh-CN" baseline="0" dirty="0"/>
              <a:t>already</a:t>
            </a:r>
            <a:r>
              <a:rPr lang="zh-CN" altLang="en-US" baseline="0" dirty="0"/>
              <a:t> </a:t>
            </a:r>
            <a:r>
              <a:rPr lang="en-US" altLang="zh-CN" baseline="0" dirty="0"/>
              <a:t>see</a:t>
            </a:r>
            <a:r>
              <a:rPr lang="zh-CN" altLang="en-US" baseline="0" dirty="0"/>
              <a:t> </a:t>
            </a:r>
            <a:r>
              <a:rPr lang="en-US" altLang="zh-CN" baseline="0" dirty="0"/>
              <a:t>this</a:t>
            </a:r>
            <a:r>
              <a:rPr lang="zh-CN" altLang="en-US" baseline="0" dirty="0"/>
              <a:t> </a:t>
            </a:r>
            <a:r>
              <a:rPr lang="en-US" altLang="zh-CN" baseline="0" dirty="0"/>
              <a:t>opportunity</a:t>
            </a:r>
            <a:r>
              <a:rPr lang="zh-CN" altLang="en-US" baseline="0" dirty="0"/>
              <a:t> </a:t>
            </a:r>
            <a:r>
              <a:rPr lang="en-US" altLang="zh-CN" baseline="0" dirty="0"/>
              <a:t>and</a:t>
            </a:r>
            <a:r>
              <a:rPr lang="zh-CN" altLang="en-US" baseline="0" dirty="0"/>
              <a:t> </a:t>
            </a:r>
            <a:r>
              <a:rPr lang="en-US" altLang="zh-CN" baseline="0" dirty="0"/>
              <a:t>have</a:t>
            </a:r>
            <a:r>
              <a:rPr lang="zh-CN" altLang="en-US" baseline="0" dirty="0"/>
              <a:t> </a:t>
            </a:r>
            <a:r>
              <a:rPr lang="en-US" altLang="zh-CN" baseline="0" dirty="0"/>
              <a:t>developed</a:t>
            </a:r>
            <a:r>
              <a:rPr lang="zh-CN" altLang="en-US" baseline="0" dirty="0"/>
              <a:t> </a:t>
            </a:r>
            <a:r>
              <a:rPr lang="en-US" altLang="zh-CN" baseline="0" dirty="0"/>
              <a:t>some</a:t>
            </a:r>
            <a:r>
              <a:rPr lang="zh-CN" altLang="en-US" baseline="0" dirty="0"/>
              <a:t> </a:t>
            </a:r>
            <a:r>
              <a:rPr lang="en-US" altLang="zh-CN" baseline="0" dirty="0"/>
              <a:t>spatial</a:t>
            </a:r>
            <a:r>
              <a:rPr lang="zh-CN" altLang="en-US" baseline="0" dirty="0"/>
              <a:t> </a:t>
            </a:r>
            <a:r>
              <a:rPr lang="en-US" altLang="zh-CN" baseline="0" dirty="0"/>
              <a:t>crowdsourcing</a:t>
            </a:r>
            <a:r>
              <a:rPr lang="zh-CN" altLang="en-US" baseline="0" dirty="0"/>
              <a:t> </a:t>
            </a:r>
            <a:r>
              <a:rPr lang="en-US" altLang="zh-CN" baseline="0" dirty="0"/>
              <a:t>applications.</a:t>
            </a:r>
            <a:r>
              <a:rPr lang="zh-CN" altLang="en-US" baseline="0" dirty="0"/>
              <a:t> </a:t>
            </a:r>
            <a:r>
              <a:rPr lang="en-US" altLang="zh-CN" baseline="0" dirty="0"/>
              <a:t>Spatial</a:t>
            </a:r>
            <a:r>
              <a:rPr lang="zh-CN" altLang="en-US" baseline="0" dirty="0"/>
              <a:t> </a:t>
            </a:r>
            <a:r>
              <a:rPr lang="en-US" altLang="zh-CN" baseline="0" dirty="0"/>
              <a:t>crowdsourcing</a:t>
            </a:r>
            <a:r>
              <a:rPr lang="zh-CN" altLang="en-US" baseline="0" dirty="0"/>
              <a:t> </a:t>
            </a:r>
            <a:r>
              <a:rPr lang="en-US" altLang="zh-CN" baseline="0" dirty="0"/>
              <a:t>means</a:t>
            </a:r>
            <a:r>
              <a:rPr lang="zh-CN" altLang="en-US" baseline="0" dirty="0"/>
              <a:t> </a:t>
            </a:r>
            <a:r>
              <a:rPr lang="en-US" altLang="zh-CN" baseline="0" dirty="0"/>
              <a:t>workers</a:t>
            </a:r>
            <a:r>
              <a:rPr lang="zh-CN" altLang="en-US" baseline="0" dirty="0"/>
              <a:t> </a:t>
            </a:r>
            <a:r>
              <a:rPr lang="en-US" altLang="zh-CN" baseline="0" dirty="0"/>
              <a:t>need</a:t>
            </a:r>
            <a:r>
              <a:rPr lang="zh-CN" altLang="en-US" baseline="0" dirty="0"/>
              <a:t> </a:t>
            </a:r>
            <a:r>
              <a:rPr lang="en-US" altLang="zh-CN" baseline="0" dirty="0"/>
              <a:t>to</a:t>
            </a:r>
            <a:r>
              <a:rPr lang="zh-CN" altLang="en-US" baseline="0" dirty="0"/>
              <a:t> </a:t>
            </a:r>
            <a:r>
              <a:rPr lang="en-US" altLang="zh-CN" baseline="0" dirty="0"/>
              <a:t>physically</a:t>
            </a:r>
            <a:r>
              <a:rPr lang="zh-CN" altLang="en-US" baseline="0" dirty="0"/>
              <a:t> </a:t>
            </a:r>
            <a:r>
              <a:rPr lang="en-US" altLang="zh-CN" baseline="0" dirty="0"/>
              <a:t>move</a:t>
            </a:r>
            <a:r>
              <a:rPr lang="zh-CN" altLang="en-US" baseline="0" dirty="0"/>
              <a:t> </a:t>
            </a:r>
            <a:r>
              <a:rPr lang="en-US" altLang="zh-CN" baseline="0" dirty="0"/>
              <a:t>the</a:t>
            </a:r>
            <a:r>
              <a:rPr lang="zh-CN" altLang="en-US" baseline="0" dirty="0"/>
              <a:t> </a:t>
            </a:r>
            <a:r>
              <a:rPr lang="en-US" altLang="zh-CN" baseline="0" dirty="0"/>
              <a:t>specified</a:t>
            </a:r>
            <a:r>
              <a:rPr lang="zh-CN" altLang="en-US" baseline="0" dirty="0"/>
              <a:t> </a:t>
            </a:r>
            <a:r>
              <a:rPr lang="en-US" altLang="zh-CN" baseline="0" dirty="0"/>
              <a:t>locations</a:t>
            </a:r>
            <a:r>
              <a:rPr lang="zh-CN" altLang="en-US" baseline="0" dirty="0"/>
              <a:t> </a:t>
            </a:r>
            <a:r>
              <a:rPr lang="en-US" altLang="zh-CN" baseline="0" dirty="0"/>
              <a:t>to</a:t>
            </a:r>
            <a:r>
              <a:rPr lang="zh-CN" altLang="en-US" baseline="0" dirty="0"/>
              <a:t> </a:t>
            </a:r>
            <a:r>
              <a:rPr lang="en-US" altLang="zh-CN" baseline="0" dirty="0"/>
              <a:t>conduct</a:t>
            </a:r>
            <a:r>
              <a:rPr lang="zh-CN" altLang="en-US" baseline="0" dirty="0"/>
              <a:t> </a:t>
            </a:r>
            <a:r>
              <a:rPr lang="en-US" altLang="zh-CN" baseline="0" dirty="0"/>
              <a:t>tasks.</a:t>
            </a:r>
            <a:r>
              <a:rPr lang="zh-CN" altLang="en-US" baseline="0" dirty="0"/>
              <a:t> </a:t>
            </a:r>
            <a:r>
              <a:rPr lang="en-US" altLang="zh-CN" baseline="0" dirty="0"/>
              <a:t>This</a:t>
            </a:r>
            <a:r>
              <a:rPr lang="zh-CN" altLang="en-US" baseline="0" dirty="0"/>
              <a:t> </a:t>
            </a:r>
            <a:r>
              <a:rPr lang="en-US" altLang="zh-CN" baseline="0" dirty="0"/>
              <a:t>is</a:t>
            </a:r>
            <a:r>
              <a:rPr lang="zh-CN" altLang="en-US" baseline="0" dirty="0"/>
              <a:t> </a:t>
            </a:r>
            <a:r>
              <a:rPr lang="en-US" altLang="zh-CN" baseline="0" dirty="0"/>
              <a:t>a</a:t>
            </a:r>
            <a:r>
              <a:rPr lang="zh-CN" altLang="en-US" baseline="0" dirty="0"/>
              <a:t> </a:t>
            </a:r>
            <a:r>
              <a:rPr lang="en-US" altLang="zh-CN" baseline="0" dirty="0"/>
              <a:t>little</a:t>
            </a:r>
            <a:r>
              <a:rPr lang="zh-CN" altLang="en-US" baseline="0" dirty="0"/>
              <a:t> </a:t>
            </a:r>
            <a:r>
              <a:rPr lang="en-US" altLang="zh-CN" baseline="0" dirty="0"/>
              <a:t>bit</a:t>
            </a:r>
            <a:r>
              <a:rPr lang="zh-CN" altLang="en-US" baseline="0" dirty="0"/>
              <a:t> </a:t>
            </a:r>
            <a:r>
              <a:rPr lang="en-US" altLang="zh-CN" baseline="0" dirty="0"/>
              <a:t>different</a:t>
            </a:r>
            <a:r>
              <a:rPr lang="zh-CN" altLang="en-US" baseline="0" dirty="0"/>
              <a:t> </a:t>
            </a:r>
            <a:r>
              <a:rPr lang="en-US" altLang="zh-CN" baseline="0" dirty="0"/>
              <a:t>from</a:t>
            </a:r>
            <a:r>
              <a:rPr lang="zh-CN" altLang="en-US" baseline="0" dirty="0"/>
              <a:t> </a:t>
            </a:r>
            <a:r>
              <a:rPr lang="en-US" altLang="zh-CN" baseline="0" dirty="0"/>
              <a:t>the</a:t>
            </a:r>
            <a:r>
              <a:rPr lang="zh-CN" altLang="en-US" baseline="0" dirty="0"/>
              <a:t> </a:t>
            </a:r>
            <a:r>
              <a:rPr lang="en-US" altLang="zh-CN" baseline="0" dirty="0"/>
              <a:t>traditional</a:t>
            </a:r>
            <a:r>
              <a:rPr lang="zh-CN" altLang="en-US" baseline="0" dirty="0"/>
              <a:t> </a:t>
            </a:r>
            <a:r>
              <a:rPr lang="en-US" altLang="zh-CN" baseline="0" dirty="0"/>
              <a:t>crowdsourcing</a:t>
            </a:r>
            <a:endParaRPr lang="en-US" dirty="0"/>
          </a:p>
        </p:txBody>
      </p:sp>
      <p:sp>
        <p:nvSpPr>
          <p:cNvPr id="4" name="Slide Number Placeholder 3"/>
          <p:cNvSpPr>
            <a:spLocks noGrp="1"/>
          </p:cNvSpPr>
          <p:nvPr>
            <p:ph type="sldNum" sz="quarter" idx="10"/>
          </p:nvPr>
        </p:nvSpPr>
        <p:spPr/>
        <p:txBody>
          <a:bodyPr/>
          <a:lstStyle/>
          <a:p>
            <a:fld id="{169DDFD6-1CB2-3941-864E-E3880347DF8A}" type="slidenum">
              <a:rPr lang="en-US" smtClean="0"/>
              <a:t>12</a:t>
            </a:fld>
            <a:endParaRPr lang="en-US"/>
          </a:p>
        </p:txBody>
      </p:sp>
    </p:spTree>
    <p:extLst>
      <p:ext uri="{BB962C8B-B14F-4D97-AF65-F5344CB8AC3E}">
        <p14:creationId xmlns:p14="http://schemas.microsoft.com/office/powerpoint/2010/main" val="724580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a:t>
            </a:r>
            <a:r>
              <a:rPr lang="zh-CN" altLang="en-US" dirty="0"/>
              <a:t> </a:t>
            </a:r>
            <a:r>
              <a:rPr lang="en-US" altLang="zh-CN" dirty="0"/>
              <a:t>on</a:t>
            </a:r>
            <a:r>
              <a:rPr lang="en-US" dirty="0"/>
              <a:t> </a:t>
            </a:r>
            <a:r>
              <a:rPr lang="en-US" dirty="0" err="1"/>
              <a:t>gigwalk</a:t>
            </a:r>
            <a:r>
              <a:rPr lang="en-US" altLang="zh-CN" dirty="0"/>
              <a:t>,</a:t>
            </a:r>
            <a:r>
              <a:rPr lang="en-US" baseline="0" dirty="0"/>
              <a:t> </a:t>
            </a:r>
            <a:r>
              <a:rPr lang="en-US" altLang="zh-CN" baseline="0" dirty="0"/>
              <a:t>requesters</a:t>
            </a:r>
            <a:r>
              <a:rPr lang="zh-CN" altLang="en-US" baseline="0" dirty="0"/>
              <a:t> </a:t>
            </a:r>
            <a:r>
              <a:rPr lang="en-US" altLang="zh-CN" baseline="0" dirty="0"/>
              <a:t>can</a:t>
            </a:r>
            <a:r>
              <a:rPr lang="zh-CN" altLang="en-US" baseline="0" dirty="0"/>
              <a:t> </a:t>
            </a:r>
            <a:r>
              <a:rPr lang="en-US" altLang="zh-CN" baseline="0" dirty="0"/>
              <a:t>post</a:t>
            </a:r>
            <a:r>
              <a:rPr lang="zh-CN" altLang="en-US" baseline="0" dirty="0"/>
              <a:t> </a:t>
            </a:r>
            <a:r>
              <a:rPr lang="en-US" altLang="zh-CN" baseline="0" dirty="0"/>
              <a:t>tasks</a:t>
            </a:r>
            <a:r>
              <a:rPr lang="zh-CN" altLang="en-US" baseline="0" dirty="0"/>
              <a:t> </a:t>
            </a:r>
            <a:r>
              <a:rPr lang="en-US" altLang="zh-CN" baseline="0" dirty="0"/>
              <a:t>with</a:t>
            </a:r>
            <a:r>
              <a:rPr lang="zh-CN" altLang="en-US" baseline="0" dirty="0"/>
              <a:t> </a:t>
            </a:r>
            <a:r>
              <a:rPr lang="en-US" altLang="zh-CN" baseline="0" dirty="0"/>
              <a:t>specified</a:t>
            </a:r>
            <a:r>
              <a:rPr lang="zh-CN" altLang="en-US" baseline="0" dirty="0"/>
              <a:t> </a:t>
            </a:r>
            <a:r>
              <a:rPr lang="en-US" altLang="zh-CN" baseline="0" dirty="0"/>
              <a:t>locations.</a:t>
            </a:r>
            <a:r>
              <a:rPr lang="zh-CN" altLang="en-US" baseline="0" dirty="0"/>
              <a:t> </a:t>
            </a:r>
            <a:r>
              <a:rPr lang="en-US" altLang="zh-CN" baseline="0" dirty="0"/>
              <a:t>The</a:t>
            </a:r>
            <a:r>
              <a:rPr lang="zh-CN" altLang="en-US" baseline="0" dirty="0"/>
              <a:t> </a:t>
            </a:r>
            <a:r>
              <a:rPr lang="en-US" altLang="zh-CN" baseline="0" dirty="0"/>
              <a:t>tasks</a:t>
            </a:r>
            <a:r>
              <a:rPr lang="zh-CN" altLang="en-US" baseline="0" dirty="0"/>
              <a:t> </a:t>
            </a:r>
            <a:r>
              <a:rPr lang="en-US" altLang="zh-CN" baseline="0" dirty="0"/>
              <a:t>can</a:t>
            </a:r>
            <a:r>
              <a:rPr lang="zh-CN" altLang="en-US" baseline="0" dirty="0"/>
              <a:t> </a:t>
            </a:r>
            <a:r>
              <a:rPr lang="en-US" altLang="zh-CN" baseline="0" dirty="0"/>
              <a:t>be</a:t>
            </a:r>
            <a:r>
              <a:rPr lang="zh-CN" altLang="en-US" baseline="0" dirty="0"/>
              <a:t> </a:t>
            </a:r>
            <a:r>
              <a:rPr lang="en-US" altLang="zh-CN" baseline="0" dirty="0"/>
              <a:t>tracing</a:t>
            </a:r>
            <a:r>
              <a:rPr lang="zh-CN" altLang="en-US" baseline="0" dirty="0"/>
              <a:t> </a:t>
            </a:r>
            <a:r>
              <a:rPr lang="en-US" altLang="zh-CN" baseline="0" dirty="0"/>
              <a:t>store</a:t>
            </a:r>
            <a:r>
              <a:rPr lang="zh-CN" altLang="en-US" baseline="0" dirty="0"/>
              <a:t> </a:t>
            </a:r>
            <a:r>
              <a:rPr lang="en-US" altLang="zh-CN" baseline="0" dirty="0"/>
              <a:t>of</a:t>
            </a:r>
            <a:r>
              <a:rPr lang="zh-CN" altLang="en-US" baseline="0" dirty="0"/>
              <a:t> </a:t>
            </a:r>
            <a:r>
              <a:rPr lang="en-US" altLang="zh-CN" baseline="0" dirty="0"/>
              <a:t>products</a:t>
            </a:r>
            <a:r>
              <a:rPr lang="zh-CN" altLang="en-US" baseline="0" dirty="0"/>
              <a:t> </a:t>
            </a:r>
            <a:r>
              <a:rPr lang="en-US" altLang="zh-CN" baseline="0" dirty="0"/>
              <a:t>in</a:t>
            </a:r>
            <a:r>
              <a:rPr lang="zh-CN" altLang="en-US" baseline="0" dirty="0"/>
              <a:t> </a:t>
            </a:r>
            <a:r>
              <a:rPr lang="en-US" altLang="zh-CN" baseline="0" dirty="0"/>
              <a:t>shops,</a:t>
            </a:r>
            <a:r>
              <a:rPr lang="zh-CN" altLang="en-US" baseline="0" dirty="0"/>
              <a:t> </a:t>
            </a:r>
            <a:r>
              <a:rPr lang="en-US" altLang="zh-CN" baseline="0" dirty="0"/>
              <a:t>taking</a:t>
            </a:r>
            <a:r>
              <a:rPr lang="zh-CN" altLang="en-US" baseline="0" dirty="0"/>
              <a:t> </a:t>
            </a:r>
            <a:r>
              <a:rPr lang="en-US" altLang="zh-CN" baseline="0" dirty="0"/>
              <a:t>photos</a:t>
            </a:r>
            <a:r>
              <a:rPr lang="zh-CN" altLang="en-US" baseline="0" dirty="0"/>
              <a:t> </a:t>
            </a:r>
            <a:r>
              <a:rPr lang="en-US" altLang="zh-CN" baseline="0" dirty="0"/>
              <a:t>of</a:t>
            </a:r>
            <a:r>
              <a:rPr lang="zh-CN" altLang="en-US" baseline="0" dirty="0"/>
              <a:t> </a:t>
            </a:r>
            <a:r>
              <a:rPr lang="en-US" altLang="zh-CN" baseline="0" dirty="0"/>
              <a:t>a</a:t>
            </a:r>
            <a:r>
              <a:rPr lang="zh-CN" altLang="en-US" baseline="0" dirty="0"/>
              <a:t> </a:t>
            </a:r>
            <a:r>
              <a:rPr lang="en-US" altLang="zh-CN" baseline="0" dirty="0"/>
              <a:t>landmark</a:t>
            </a:r>
            <a:r>
              <a:rPr lang="zh-CN" altLang="en-US" baseline="0" dirty="0"/>
              <a:t> </a:t>
            </a:r>
            <a:r>
              <a:rPr lang="en-US" altLang="zh-CN" baseline="0" dirty="0"/>
              <a:t>or</a:t>
            </a:r>
            <a:r>
              <a:rPr lang="zh-CN" altLang="en-US" baseline="0" dirty="0"/>
              <a:t> </a:t>
            </a:r>
            <a:r>
              <a:rPr lang="en-US" altLang="zh-CN" baseline="0" dirty="0"/>
              <a:t>just</a:t>
            </a:r>
            <a:r>
              <a:rPr lang="zh-CN" altLang="en-US" baseline="0" dirty="0"/>
              <a:t> </a:t>
            </a:r>
            <a:r>
              <a:rPr lang="en-US" altLang="zh-CN" baseline="0" dirty="0"/>
              <a:t>reporting</a:t>
            </a:r>
            <a:r>
              <a:rPr lang="zh-CN" altLang="en-US" baseline="0" dirty="0"/>
              <a:t> </a:t>
            </a:r>
            <a:r>
              <a:rPr lang="en-US" altLang="zh-CN" baseline="0" dirty="0"/>
              <a:t>the</a:t>
            </a:r>
            <a:r>
              <a:rPr lang="zh-CN" altLang="en-US" baseline="0" dirty="0"/>
              <a:t> </a:t>
            </a:r>
            <a:r>
              <a:rPr lang="en-US" altLang="zh-CN" baseline="0" dirty="0"/>
              <a:t>waiting</a:t>
            </a:r>
            <a:r>
              <a:rPr lang="zh-CN" altLang="en-US" baseline="0" dirty="0"/>
              <a:t> </a:t>
            </a:r>
            <a:r>
              <a:rPr lang="en-US" altLang="zh-CN" baseline="0" dirty="0"/>
              <a:t>time</a:t>
            </a:r>
            <a:r>
              <a:rPr lang="zh-CN" altLang="en-US" baseline="0" dirty="0"/>
              <a:t> </a:t>
            </a:r>
            <a:r>
              <a:rPr lang="en-US" altLang="zh-CN" baseline="0" dirty="0"/>
              <a:t>of</a:t>
            </a:r>
            <a:r>
              <a:rPr lang="zh-CN" altLang="en-US" baseline="0" dirty="0"/>
              <a:t> </a:t>
            </a:r>
            <a:r>
              <a:rPr lang="en-US" altLang="zh-CN" baseline="0" dirty="0"/>
              <a:t>a</a:t>
            </a:r>
            <a:r>
              <a:rPr lang="zh-CN" altLang="en-US" baseline="0" dirty="0"/>
              <a:t> </a:t>
            </a:r>
            <a:r>
              <a:rPr lang="en-US" altLang="zh-CN" baseline="0" dirty="0"/>
              <a:t>hot</a:t>
            </a:r>
            <a:r>
              <a:rPr lang="zh-CN" altLang="en-US" baseline="0" dirty="0"/>
              <a:t> </a:t>
            </a:r>
            <a:r>
              <a:rPr lang="en-US" altLang="zh-CN" baseline="0" dirty="0"/>
              <a:t>restaurant.</a:t>
            </a:r>
            <a:r>
              <a:rPr lang="zh-CN" altLang="en-US" baseline="0" dirty="0"/>
              <a:t> </a:t>
            </a:r>
            <a:r>
              <a:rPr lang="en-US" altLang="zh-CN" baseline="0" dirty="0"/>
              <a:t>Then</a:t>
            </a:r>
            <a:r>
              <a:rPr lang="zh-CN" altLang="en-US" baseline="0" dirty="0"/>
              <a:t> </a:t>
            </a:r>
            <a:r>
              <a:rPr lang="en-US" altLang="zh-CN" baseline="0" dirty="0"/>
              <a:t>the</a:t>
            </a:r>
            <a:r>
              <a:rPr lang="zh-CN" altLang="en-US" baseline="0" dirty="0"/>
              <a:t> </a:t>
            </a:r>
            <a:r>
              <a:rPr lang="en-US" altLang="zh-CN" baseline="0" dirty="0"/>
              <a:t>dynamically</a:t>
            </a:r>
            <a:r>
              <a:rPr lang="zh-CN" altLang="en-US" baseline="0" dirty="0"/>
              <a:t> </a:t>
            </a:r>
            <a:r>
              <a:rPr lang="en-US" altLang="zh-CN" baseline="0" dirty="0"/>
              <a:t>moving</a:t>
            </a:r>
            <a:r>
              <a:rPr lang="zh-CN" altLang="en-US" baseline="0" dirty="0"/>
              <a:t>  </a:t>
            </a:r>
            <a:r>
              <a:rPr lang="en-US" altLang="zh-CN" baseline="0" dirty="0"/>
              <a:t>workers</a:t>
            </a:r>
            <a:r>
              <a:rPr lang="zh-CN" altLang="en-US" baseline="0" dirty="0"/>
              <a:t> </a:t>
            </a:r>
            <a:r>
              <a:rPr lang="en-US" altLang="zh-CN" baseline="0" dirty="0"/>
              <a:t>around</a:t>
            </a:r>
            <a:r>
              <a:rPr lang="zh-CN" altLang="en-US" baseline="0" dirty="0"/>
              <a:t> </a:t>
            </a:r>
            <a:r>
              <a:rPr lang="en-US" altLang="zh-CN" baseline="0" dirty="0"/>
              <a:t>these</a:t>
            </a:r>
            <a:r>
              <a:rPr lang="zh-CN" altLang="en-US" baseline="0" dirty="0"/>
              <a:t> </a:t>
            </a:r>
            <a:r>
              <a:rPr lang="en-US" altLang="zh-CN" baseline="0" dirty="0"/>
              <a:t>tasks</a:t>
            </a:r>
            <a:r>
              <a:rPr lang="zh-CN" altLang="en-US" baseline="0" dirty="0"/>
              <a:t> </a:t>
            </a:r>
            <a:r>
              <a:rPr lang="en-US" altLang="zh-CN" baseline="0" dirty="0"/>
              <a:t>can</a:t>
            </a:r>
            <a:r>
              <a:rPr lang="zh-CN" altLang="en-US" baseline="0" dirty="0"/>
              <a:t> </a:t>
            </a:r>
            <a:r>
              <a:rPr lang="en-US" altLang="zh-CN" baseline="0" dirty="0"/>
              <a:t>move</a:t>
            </a:r>
            <a:r>
              <a:rPr lang="zh-CN" altLang="en-US" baseline="0" dirty="0"/>
              <a:t> </a:t>
            </a:r>
            <a:r>
              <a:rPr lang="en-US" altLang="zh-CN" baseline="0" dirty="0"/>
              <a:t>to</a:t>
            </a:r>
            <a:r>
              <a:rPr lang="zh-CN" altLang="en-US" baseline="0" dirty="0"/>
              <a:t> </a:t>
            </a:r>
            <a:r>
              <a:rPr lang="en-US" altLang="zh-CN" baseline="0" dirty="0"/>
              <a:t>the</a:t>
            </a:r>
            <a:r>
              <a:rPr lang="zh-CN" altLang="en-US" baseline="0" dirty="0"/>
              <a:t> </a:t>
            </a:r>
            <a:r>
              <a:rPr lang="en-US" altLang="zh-CN" baseline="0" dirty="0"/>
              <a:t>specified</a:t>
            </a:r>
            <a:r>
              <a:rPr lang="zh-CN" altLang="en-US" baseline="0" dirty="0"/>
              <a:t> </a:t>
            </a:r>
            <a:r>
              <a:rPr lang="en-US" altLang="zh-CN" baseline="0" dirty="0"/>
              <a:t>locations</a:t>
            </a:r>
            <a:r>
              <a:rPr lang="zh-CN" altLang="en-US" baseline="0" dirty="0"/>
              <a:t> </a:t>
            </a:r>
            <a:r>
              <a:rPr lang="en-US" altLang="zh-CN" baseline="0" dirty="0"/>
              <a:t>and</a:t>
            </a:r>
            <a:r>
              <a:rPr lang="zh-CN" altLang="en-US" baseline="0" dirty="0"/>
              <a:t> </a:t>
            </a:r>
            <a:r>
              <a:rPr lang="en-US" altLang="zh-CN" baseline="0" dirty="0"/>
              <a:t>conduct</a:t>
            </a:r>
            <a:r>
              <a:rPr lang="zh-CN" altLang="en-US" baseline="0" dirty="0"/>
              <a:t> </a:t>
            </a:r>
            <a:r>
              <a:rPr lang="en-US" altLang="zh-CN" baseline="0" dirty="0"/>
              <a:t>them</a:t>
            </a:r>
            <a:r>
              <a:rPr lang="zh-CN" altLang="en-US" baseline="0" dirty="0"/>
              <a:t> </a:t>
            </a:r>
            <a:r>
              <a:rPr lang="en-US" altLang="zh-CN" baseline="0" dirty="0"/>
              <a:t>on</a:t>
            </a:r>
            <a:r>
              <a:rPr lang="zh-CN" altLang="en-US" baseline="0" dirty="0"/>
              <a:t> </a:t>
            </a:r>
            <a:r>
              <a:rPr lang="en-US" altLang="zh-CN" baseline="0" dirty="0"/>
              <a:t>the</a:t>
            </a:r>
            <a:r>
              <a:rPr lang="zh-CN" altLang="en-US" baseline="0" dirty="0"/>
              <a:t> </a:t>
            </a:r>
            <a:r>
              <a:rPr lang="en-US" altLang="zh-CN" baseline="0" dirty="0"/>
              <a:t>fly.</a:t>
            </a:r>
            <a:endParaRPr lang="en-US" dirty="0"/>
          </a:p>
        </p:txBody>
      </p:sp>
      <p:sp>
        <p:nvSpPr>
          <p:cNvPr id="4" name="Slide Number Placeholder 3"/>
          <p:cNvSpPr>
            <a:spLocks noGrp="1"/>
          </p:cNvSpPr>
          <p:nvPr>
            <p:ph type="sldNum" sz="quarter" idx="10"/>
          </p:nvPr>
        </p:nvSpPr>
        <p:spPr/>
        <p:txBody>
          <a:bodyPr/>
          <a:lstStyle/>
          <a:p>
            <a:fld id="{169DDFD6-1CB2-3941-864E-E3880347DF8A}" type="slidenum">
              <a:rPr lang="en-US" smtClean="0"/>
              <a:t>13</a:t>
            </a:fld>
            <a:endParaRPr lang="en-US"/>
          </a:p>
        </p:txBody>
      </p:sp>
    </p:spTree>
    <p:extLst>
      <p:ext uri="{BB962C8B-B14F-4D97-AF65-F5344CB8AC3E}">
        <p14:creationId xmlns:p14="http://schemas.microsoft.com/office/powerpoint/2010/main" val="1992745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err="1"/>
              <a:t>TaskRabbit</a:t>
            </a:r>
            <a:r>
              <a:rPr lang="zh-CN" altLang="en-US" baseline="0" dirty="0"/>
              <a:t> </a:t>
            </a:r>
            <a:r>
              <a:rPr lang="en-US" altLang="zh-CN" baseline="0" dirty="0"/>
              <a:t>is</a:t>
            </a:r>
            <a:r>
              <a:rPr lang="zh-CN" altLang="en-US" baseline="0" dirty="0"/>
              <a:t> </a:t>
            </a:r>
            <a:r>
              <a:rPr lang="en-US" altLang="zh-CN" baseline="0" dirty="0"/>
              <a:t>another</a:t>
            </a:r>
            <a:r>
              <a:rPr lang="zh-CN" altLang="en-US" baseline="0" dirty="0"/>
              <a:t> </a:t>
            </a:r>
            <a:r>
              <a:rPr lang="en-US" altLang="zh-CN" baseline="0" dirty="0"/>
              <a:t>example</a:t>
            </a:r>
            <a:r>
              <a:rPr lang="zh-CN" altLang="en-US" baseline="0" dirty="0"/>
              <a:t> </a:t>
            </a:r>
            <a:r>
              <a:rPr lang="en-US" altLang="zh-CN" baseline="0" dirty="0"/>
              <a:t>of</a:t>
            </a:r>
            <a:r>
              <a:rPr lang="zh-CN" altLang="en-US" baseline="0" dirty="0"/>
              <a:t> </a:t>
            </a:r>
            <a:r>
              <a:rPr lang="en-US" altLang="zh-CN" baseline="0" dirty="0"/>
              <a:t>spatial</a:t>
            </a:r>
            <a:r>
              <a:rPr lang="zh-CN" altLang="en-US" baseline="0" dirty="0"/>
              <a:t> </a:t>
            </a:r>
            <a:r>
              <a:rPr lang="en-US" altLang="zh-CN" baseline="0" dirty="0"/>
              <a:t>crowdsourcing</a:t>
            </a:r>
            <a:r>
              <a:rPr lang="zh-CN" altLang="en-US" baseline="0" dirty="0"/>
              <a:t> </a:t>
            </a:r>
            <a:r>
              <a:rPr lang="en-US" altLang="zh-CN" baseline="0" dirty="0"/>
              <a:t>application.</a:t>
            </a:r>
            <a:r>
              <a:rPr lang="zh-CN" altLang="en-US" baseline="0" dirty="0"/>
              <a:t> </a:t>
            </a:r>
            <a:r>
              <a:rPr lang="en-US" altLang="zh-CN" baseline="0" dirty="0"/>
              <a:t>On</a:t>
            </a:r>
            <a:r>
              <a:rPr lang="zh-CN" altLang="en-US" baseline="0" dirty="0"/>
              <a:t> </a:t>
            </a:r>
            <a:r>
              <a:rPr lang="en-US" altLang="zh-CN" baseline="0" dirty="0" err="1"/>
              <a:t>TaskRabbit</a:t>
            </a:r>
            <a:r>
              <a:rPr lang="en-US" altLang="zh-CN" baseline="0" dirty="0"/>
              <a:t>,</a:t>
            </a:r>
            <a:r>
              <a:rPr lang="zh-CN" altLang="en-US" baseline="0" dirty="0"/>
              <a:t> </a:t>
            </a:r>
            <a:r>
              <a:rPr lang="en-US" altLang="zh-CN" baseline="0" dirty="0"/>
              <a:t>the</a:t>
            </a:r>
            <a:r>
              <a:rPr lang="zh-CN" altLang="en-US" baseline="0" dirty="0"/>
              <a:t> </a:t>
            </a:r>
            <a:r>
              <a:rPr lang="en-US" altLang="zh-CN" baseline="0" dirty="0"/>
              <a:t>tasks</a:t>
            </a:r>
            <a:r>
              <a:rPr lang="zh-CN" altLang="en-US" baseline="0" dirty="0"/>
              <a:t> </a:t>
            </a:r>
            <a:r>
              <a:rPr lang="en-US" altLang="zh-CN" baseline="0" dirty="0"/>
              <a:t>can</a:t>
            </a:r>
            <a:r>
              <a:rPr lang="zh-CN" altLang="en-US" baseline="0" dirty="0"/>
              <a:t> </a:t>
            </a:r>
            <a:r>
              <a:rPr lang="en-US" altLang="zh-CN" baseline="0" dirty="0"/>
              <a:t>be</a:t>
            </a:r>
            <a:r>
              <a:rPr lang="zh-CN" altLang="en-US" baseline="0" dirty="0"/>
              <a:t> </a:t>
            </a:r>
            <a:r>
              <a:rPr lang="en-US" altLang="zh-CN" baseline="0" dirty="0"/>
              <a:t>more</a:t>
            </a:r>
            <a:r>
              <a:rPr lang="zh-CN" altLang="en-US" baseline="0" dirty="0"/>
              <a:t> </a:t>
            </a:r>
            <a:r>
              <a:rPr lang="en-US" altLang="zh-CN" baseline="0" dirty="0"/>
              <a:t>complex,</a:t>
            </a:r>
            <a:r>
              <a:rPr lang="zh-CN" altLang="en-US" baseline="0" dirty="0"/>
              <a:t> </a:t>
            </a:r>
            <a:r>
              <a:rPr lang="en-US" altLang="zh-CN" baseline="0" dirty="0"/>
              <a:t>like</a:t>
            </a:r>
            <a:r>
              <a:rPr lang="zh-CN" altLang="en-US" baseline="0" dirty="0"/>
              <a:t> </a:t>
            </a:r>
            <a:r>
              <a:rPr lang="en-US" altLang="zh-CN" baseline="0" dirty="0"/>
              <a:t>help</a:t>
            </a:r>
            <a:r>
              <a:rPr lang="zh-CN" altLang="en-US" baseline="0" dirty="0"/>
              <a:t> </a:t>
            </a:r>
            <a:r>
              <a:rPr lang="en-US" altLang="zh-CN" baseline="0" dirty="0"/>
              <a:t>the</a:t>
            </a:r>
            <a:r>
              <a:rPr lang="zh-CN" altLang="en-US" baseline="0" dirty="0"/>
              <a:t> </a:t>
            </a:r>
            <a:r>
              <a:rPr lang="en-US" altLang="zh-CN" baseline="0" dirty="0"/>
              <a:t>requesters</a:t>
            </a:r>
            <a:r>
              <a:rPr lang="zh-CN" altLang="en-US" baseline="0" dirty="0"/>
              <a:t> </a:t>
            </a:r>
            <a:r>
              <a:rPr lang="en-US" altLang="zh-CN" baseline="0" dirty="0"/>
              <a:t>in</a:t>
            </a:r>
            <a:r>
              <a:rPr lang="zh-CN" altLang="en-US" baseline="0" dirty="0"/>
              <a:t> </a:t>
            </a:r>
            <a:r>
              <a:rPr lang="en-US" altLang="zh-CN" baseline="0" dirty="0"/>
              <a:t>moving</a:t>
            </a:r>
            <a:r>
              <a:rPr lang="zh-CN" altLang="en-US" baseline="0" dirty="0"/>
              <a:t> </a:t>
            </a:r>
            <a:r>
              <a:rPr lang="en-US" sz="1200" kern="1200" dirty="0">
                <a:solidFill>
                  <a:schemeClr val="tx1"/>
                </a:solidFill>
                <a:latin typeface="+mn-lt"/>
                <a:ea typeface="+mn-ea"/>
                <a:cs typeface="+mn-cs"/>
              </a:rPr>
              <a:t>heavy stuff</a:t>
            </a:r>
            <a:r>
              <a:rPr lang="en-US" altLang="zh-CN" sz="1200" kern="1200" dirty="0">
                <a:solidFill>
                  <a:schemeClr val="tx1"/>
                </a:solidFill>
                <a:latin typeface="+mn-lt"/>
                <a:ea typeface="+mn-ea"/>
                <a:cs typeface="+mn-cs"/>
              </a:rPr>
              <a:t>,</a:t>
            </a:r>
            <a:r>
              <a:rPr lang="zh-CN" altLang="en-US" sz="1200" kern="1200" baseline="0" dirty="0">
                <a:solidFill>
                  <a:schemeClr val="tx1"/>
                </a:solidFill>
                <a:latin typeface="+mn-lt"/>
                <a:ea typeface="+mn-ea"/>
                <a:cs typeface="+mn-cs"/>
              </a:rPr>
              <a:t> </a:t>
            </a:r>
            <a:r>
              <a:rPr lang="en-US" altLang="zh-CN" sz="1200" kern="1200" baseline="0" dirty="0">
                <a:solidFill>
                  <a:schemeClr val="tx1"/>
                </a:solidFill>
                <a:latin typeface="+mn-lt"/>
                <a:ea typeface="+mn-ea"/>
                <a:cs typeface="+mn-cs"/>
              </a:rPr>
              <a:t>cleaning</a:t>
            </a:r>
            <a:r>
              <a:rPr lang="zh-CN" altLang="en-US" sz="1200" kern="1200" baseline="0" dirty="0">
                <a:solidFill>
                  <a:schemeClr val="tx1"/>
                </a:solidFill>
                <a:latin typeface="+mn-lt"/>
                <a:ea typeface="+mn-ea"/>
                <a:cs typeface="+mn-cs"/>
              </a:rPr>
              <a:t> </a:t>
            </a:r>
            <a:r>
              <a:rPr lang="en-US" altLang="zh-CN" sz="1200" kern="1200" baseline="0" dirty="0">
                <a:solidFill>
                  <a:schemeClr val="tx1"/>
                </a:solidFill>
                <a:latin typeface="+mn-lt"/>
                <a:ea typeface="+mn-ea"/>
                <a:cs typeface="+mn-cs"/>
              </a:rPr>
              <a:t>room</a:t>
            </a:r>
            <a:r>
              <a:rPr lang="zh-CN" altLang="en-US" sz="1200" kern="1200" baseline="0" dirty="0">
                <a:solidFill>
                  <a:schemeClr val="tx1"/>
                </a:solidFill>
                <a:latin typeface="+mn-lt"/>
                <a:ea typeface="+mn-ea"/>
                <a:cs typeface="+mn-cs"/>
              </a:rPr>
              <a:t> </a:t>
            </a:r>
            <a:r>
              <a:rPr lang="en-US" altLang="zh-CN" sz="1200" kern="1200" baseline="0" dirty="0">
                <a:solidFill>
                  <a:schemeClr val="tx1"/>
                </a:solidFill>
                <a:latin typeface="+mn-lt"/>
                <a:ea typeface="+mn-ea"/>
                <a:cs typeface="+mn-cs"/>
              </a:rPr>
              <a:t>and</a:t>
            </a:r>
            <a:r>
              <a:rPr lang="zh-CN" altLang="en-US" sz="1200" kern="1200" baseline="0" dirty="0">
                <a:solidFill>
                  <a:schemeClr val="tx1"/>
                </a:solidFill>
                <a:latin typeface="+mn-lt"/>
                <a:ea typeface="+mn-ea"/>
                <a:cs typeface="+mn-cs"/>
              </a:rPr>
              <a:t> </a:t>
            </a:r>
            <a:r>
              <a:rPr lang="en-US" altLang="zh-CN" sz="1200" kern="1200" baseline="0" dirty="0">
                <a:solidFill>
                  <a:schemeClr val="tx1"/>
                </a:solidFill>
                <a:latin typeface="+mn-lt"/>
                <a:ea typeface="+mn-ea"/>
                <a:cs typeface="+mn-cs"/>
              </a:rPr>
              <a:t>cooking</a:t>
            </a:r>
            <a:r>
              <a:rPr lang="zh-CN" altLang="en-US" sz="1200" kern="1200" baseline="0" dirty="0">
                <a:solidFill>
                  <a:schemeClr val="tx1"/>
                </a:solidFill>
                <a:latin typeface="+mn-lt"/>
                <a:ea typeface="+mn-ea"/>
                <a:cs typeface="+mn-cs"/>
              </a:rPr>
              <a:t> </a:t>
            </a:r>
            <a:r>
              <a:rPr lang="en-US" altLang="zh-CN" sz="1200" kern="1200" baseline="0" dirty="0">
                <a:solidFill>
                  <a:schemeClr val="tx1"/>
                </a:solidFill>
                <a:latin typeface="+mn-lt"/>
                <a:ea typeface="+mn-ea"/>
                <a:cs typeface="+mn-cs"/>
              </a:rPr>
              <a:t>food.</a:t>
            </a:r>
            <a:endParaRPr lang="en-US" dirty="0"/>
          </a:p>
        </p:txBody>
      </p:sp>
      <p:sp>
        <p:nvSpPr>
          <p:cNvPr id="4" name="Slide Number Placeholder 3"/>
          <p:cNvSpPr>
            <a:spLocks noGrp="1"/>
          </p:cNvSpPr>
          <p:nvPr>
            <p:ph type="sldNum" sz="quarter" idx="10"/>
          </p:nvPr>
        </p:nvSpPr>
        <p:spPr/>
        <p:txBody>
          <a:bodyPr/>
          <a:lstStyle/>
          <a:p>
            <a:fld id="{169DDFD6-1CB2-3941-864E-E3880347DF8A}" type="slidenum">
              <a:rPr lang="en-US" smtClean="0"/>
              <a:t>14</a:t>
            </a:fld>
            <a:endParaRPr lang="en-US"/>
          </a:p>
        </p:txBody>
      </p:sp>
    </p:spTree>
    <p:extLst>
      <p:ext uri="{BB962C8B-B14F-4D97-AF65-F5344CB8AC3E}">
        <p14:creationId xmlns:p14="http://schemas.microsoft.com/office/powerpoint/2010/main" val="43056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9DDFD6-1CB2-3941-864E-E3880347DF8A}" type="slidenum">
              <a:rPr lang="en-US" smtClean="0"/>
              <a:t>15</a:t>
            </a:fld>
            <a:endParaRPr lang="en-US"/>
          </a:p>
        </p:txBody>
      </p:sp>
    </p:spTree>
    <p:extLst>
      <p:ext uri="{BB962C8B-B14F-4D97-AF65-F5344CB8AC3E}">
        <p14:creationId xmlns:p14="http://schemas.microsoft.com/office/powerpoint/2010/main" val="1482014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914400 h 1000"/>
              <a:gd name="T2" fmla="*/ 0 w 1000"/>
              <a:gd name="T3" fmla="*/ 0 h 1000"/>
              <a:gd name="T4" fmla="*/ 79248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endParaRPr>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
        <p:nvSpPr>
          <p:cNvPr id="11266" name="Rectangle 2"/>
          <p:cNvSpPr>
            <a:spLocks noGrp="1" noChangeArrowheads="1"/>
          </p:cNvSpPr>
          <p:nvPr>
            <p:ph type="ctrTitle"/>
          </p:nvPr>
        </p:nvSpPr>
        <p:spPr>
          <a:xfrm>
            <a:off x="914400" y="1524000"/>
            <a:ext cx="7623175" cy="1752600"/>
          </a:xfrm>
        </p:spPr>
        <p:txBody>
          <a:bodyPr/>
          <a:lstStyle>
            <a:lvl1pPr>
              <a:defRPr sz="5000"/>
            </a:lvl1pPr>
          </a:lstStyle>
          <a:p>
            <a:pPr lvl="0"/>
            <a:r>
              <a:rPr lang="en-US" altLang="zh-CN" noProof="0" smtClean="0"/>
              <a:t>Click to edit Master title style</a:t>
            </a:r>
          </a:p>
        </p:txBody>
      </p:sp>
      <p:sp>
        <p:nvSpPr>
          <p:cNvPr id="11267"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pPr lvl="0"/>
            <a:r>
              <a:rPr lang="en-US" altLang="zh-CN" noProof="0" smtClean="0"/>
              <a:t>Click to edit Master subtitle style</a:t>
            </a:r>
          </a:p>
        </p:txBody>
      </p:sp>
      <p:sp>
        <p:nvSpPr>
          <p:cNvPr id="6" name="Rectangle 4"/>
          <p:cNvSpPr>
            <a:spLocks noGrp="1" noChangeArrowheads="1"/>
          </p:cNvSpPr>
          <p:nvPr>
            <p:ph type="dt" sz="half" idx="10"/>
          </p:nvPr>
        </p:nvSpPr>
        <p:spPr/>
        <p:txBody>
          <a:bodyPr/>
          <a:lstStyle>
            <a:lvl1pPr>
              <a:defRPr smtClean="0"/>
            </a:lvl1pPr>
          </a:lstStyle>
          <a:p>
            <a:pPr>
              <a:defRPr/>
            </a:pPr>
            <a:endParaRPr lang="en-US" altLang="zh-CN">
              <a:solidFill>
                <a:srgbClr val="000000"/>
              </a:solidFill>
            </a:endParaRPr>
          </a:p>
        </p:txBody>
      </p:sp>
      <p:sp>
        <p:nvSpPr>
          <p:cNvPr id="7" name="Rectangle 5"/>
          <p:cNvSpPr>
            <a:spLocks noGrp="1" noChangeArrowheads="1"/>
          </p:cNvSpPr>
          <p:nvPr>
            <p:ph type="ftr" sz="quarter" idx="11"/>
          </p:nvPr>
        </p:nvSpPr>
        <p:spPr>
          <a:xfrm>
            <a:off x="3124200" y="6243638"/>
            <a:ext cx="2895600" cy="457200"/>
          </a:xfrm>
        </p:spPr>
        <p:txBody>
          <a:bodyPr/>
          <a:lstStyle>
            <a:lvl1pPr>
              <a:defRPr smtClean="0"/>
            </a:lvl1pPr>
          </a:lstStyle>
          <a:p>
            <a:pPr>
              <a:defRPr/>
            </a:pPr>
            <a:endParaRPr lang="en-US" altLang="zh-CN">
              <a:solidFill>
                <a:srgbClr val="000000"/>
              </a:solidFill>
            </a:endParaRPr>
          </a:p>
        </p:txBody>
      </p:sp>
      <p:sp>
        <p:nvSpPr>
          <p:cNvPr id="8" name="Rectangle 6"/>
          <p:cNvSpPr>
            <a:spLocks noGrp="1" noChangeArrowheads="1"/>
          </p:cNvSpPr>
          <p:nvPr>
            <p:ph type="sldNum" sz="quarter" idx="12"/>
          </p:nvPr>
        </p:nvSpPr>
        <p:spPr/>
        <p:txBody>
          <a:bodyPr/>
          <a:lstStyle>
            <a:lvl1pPr>
              <a:defRPr smtClean="0"/>
            </a:lvl1pPr>
          </a:lstStyle>
          <a:p>
            <a:pPr>
              <a:defRPr/>
            </a:pPr>
            <a:fld id="{1C58099E-2FB3-4AE7-8B19-9FB9B614AB27}"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658641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555C193-50C7-4EAC-8F23-9605DDFD994B}"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557396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4556F6-CC10-40A0-BEBD-D1C8D9DD3250}"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295423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D442EF-3B18-4B98-A531-9906D68737B3}"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9343834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D4143C-3574-47BD-8AAD-34B80097BC1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965118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72F5DA-90B2-4D51-8478-A1F31B98EE3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946677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1867985-D365-4D14-9DC2-77325BD78F0B}"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395368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B9242D8-F8DF-4750-9687-EDC89A7B49D5}"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940671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84647EE-E56E-4E99-887D-FE3F2656548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892692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E3CD282-BBD1-4B81-8DF8-E0A19C24518A}"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133706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60320C7-C108-4F81-8E78-3DAD5C574276}"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851674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44" name="Rectangle 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mj-lt"/>
              </a:defRPr>
            </a:lvl1pPr>
          </a:lstStyle>
          <a:p>
            <a:pPr fontAlgn="base">
              <a:spcBef>
                <a:spcPct val="0"/>
              </a:spcBef>
              <a:spcAft>
                <a:spcPct val="0"/>
              </a:spcAft>
              <a:defRPr/>
            </a:pPr>
            <a:endParaRPr lang="en-US" altLang="zh-CN">
              <a:solidFill>
                <a:srgbClr val="000000"/>
              </a:solidFill>
            </a:endParaRPr>
          </a:p>
        </p:txBody>
      </p:sp>
      <p:sp>
        <p:nvSpPr>
          <p:cNvPr id="1024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smtClean="0">
                <a:latin typeface="+mj-lt"/>
              </a:defRPr>
            </a:lvl1pPr>
          </a:lstStyle>
          <a:p>
            <a:pPr fontAlgn="base">
              <a:spcBef>
                <a:spcPct val="0"/>
              </a:spcBef>
              <a:spcAft>
                <a:spcPct val="0"/>
              </a:spcAft>
              <a:defRPr/>
            </a:pPr>
            <a:endParaRPr lang="en-US" altLang="zh-CN">
              <a:solidFill>
                <a:srgbClr val="000000"/>
              </a:solidFill>
            </a:endParaRPr>
          </a:p>
        </p:txBody>
      </p:sp>
      <p:sp>
        <p:nvSpPr>
          <p:cNvPr id="10246" name="Rectangle 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mj-lt"/>
              </a:defRPr>
            </a:lvl1pPr>
          </a:lstStyle>
          <a:p>
            <a:pPr fontAlgn="base">
              <a:spcBef>
                <a:spcPct val="0"/>
              </a:spcBef>
              <a:spcAft>
                <a:spcPct val="0"/>
              </a:spcAft>
              <a:defRPr/>
            </a:pPr>
            <a:fld id="{EC8C0897-8DF3-409E-A4A0-CAF434E18AE0}" type="slidenum">
              <a:rPr lang="en-US" altLang="zh-CN">
                <a:solidFill>
                  <a:srgbClr val="000000"/>
                </a:solidFill>
              </a:rPr>
              <a:pPr fontAlgn="base">
                <a:spcBef>
                  <a:spcPct val="0"/>
                </a:spcBef>
                <a:spcAft>
                  <a:spcPct val="0"/>
                </a:spcAft>
                <a:defRPr/>
              </a:pPr>
              <a:t>‹#›</a:t>
            </a:fld>
            <a:endParaRPr lang="en-US" altLang="zh-CN">
              <a:solidFill>
                <a:srgbClr val="000000"/>
              </a:solidFill>
            </a:endParaRPr>
          </a:p>
        </p:txBody>
      </p:sp>
      <p:sp>
        <p:nvSpPr>
          <p:cNvPr id="1031" name="Freeform 7"/>
          <p:cNvSpPr>
            <a:spLocks noChangeArrowheads="1"/>
          </p:cNvSpPr>
          <p:nvPr/>
        </p:nvSpPr>
        <p:spPr bwMode="auto">
          <a:xfrm>
            <a:off x="381000" y="228600"/>
            <a:ext cx="8229600" cy="609600"/>
          </a:xfrm>
          <a:custGeom>
            <a:avLst/>
            <a:gdLst>
              <a:gd name="T0" fmla="*/ 0 w 1000"/>
              <a:gd name="T1" fmla="*/ 6096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endParaRPr>
          </a:p>
        </p:txBody>
      </p:sp>
      <p:sp>
        <p:nvSpPr>
          <p:cNvPr id="1032"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Tree>
    <p:extLst>
      <p:ext uri="{BB962C8B-B14F-4D97-AF65-F5344CB8AC3E}">
        <p14:creationId xmlns:p14="http://schemas.microsoft.com/office/powerpoint/2010/main" val="449827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ea typeface="宋体" pitchFamily="2" charset="-122"/>
        </a:defRPr>
      </a:lvl2pPr>
      <a:lvl3pPr algn="l" rtl="0" eaLnBrk="0" fontAlgn="base" hangingPunct="0">
        <a:spcBef>
          <a:spcPct val="0"/>
        </a:spcBef>
        <a:spcAft>
          <a:spcPct val="0"/>
        </a:spcAft>
        <a:defRPr sz="4200">
          <a:solidFill>
            <a:schemeClr val="tx2"/>
          </a:solidFill>
          <a:latin typeface="Garamond" pitchFamily="18" charset="0"/>
          <a:ea typeface="宋体" pitchFamily="2" charset="-122"/>
        </a:defRPr>
      </a:lvl3pPr>
      <a:lvl4pPr algn="l" rtl="0" eaLnBrk="0" fontAlgn="base" hangingPunct="0">
        <a:spcBef>
          <a:spcPct val="0"/>
        </a:spcBef>
        <a:spcAft>
          <a:spcPct val="0"/>
        </a:spcAft>
        <a:defRPr sz="4200">
          <a:solidFill>
            <a:schemeClr val="tx2"/>
          </a:solidFill>
          <a:latin typeface="Garamond" pitchFamily="18" charset="0"/>
          <a:ea typeface="宋体" pitchFamily="2" charset="-122"/>
        </a:defRPr>
      </a:lvl4pPr>
      <a:lvl5pPr algn="l" rtl="0" eaLnBrk="0" fontAlgn="base" hangingPunct="0">
        <a:spcBef>
          <a:spcPct val="0"/>
        </a:spcBef>
        <a:spcAft>
          <a:spcPct val="0"/>
        </a:spcAft>
        <a:defRPr sz="4200">
          <a:solidFill>
            <a:schemeClr val="tx2"/>
          </a:solidFill>
          <a:latin typeface="Garamond" pitchFamily="18" charset="0"/>
          <a:ea typeface="宋体" pitchFamily="2" charset="-122"/>
        </a:defRPr>
      </a:lvl5pPr>
      <a:lvl6pPr marL="457200" algn="l" rtl="0" fontAlgn="base">
        <a:spcBef>
          <a:spcPct val="0"/>
        </a:spcBef>
        <a:spcAft>
          <a:spcPct val="0"/>
        </a:spcAft>
        <a:defRPr sz="4200">
          <a:solidFill>
            <a:schemeClr val="tx2"/>
          </a:solidFill>
          <a:latin typeface="Garamond" pitchFamily="18" charset="0"/>
          <a:ea typeface="宋体" pitchFamily="2" charset="-122"/>
        </a:defRPr>
      </a:lvl6pPr>
      <a:lvl7pPr marL="914400" algn="l" rtl="0" fontAlgn="base">
        <a:spcBef>
          <a:spcPct val="0"/>
        </a:spcBef>
        <a:spcAft>
          <a:spcPct val="0"/>
        </a:spcAft>
        <a:defRPr sz="4200">
          <a:solidFill>
            <a:schemeClr val="tx2"/>
          </a:solidFill>
          <a:latin typeface="Garamond" pitchFamily="18" charset="0"/>
          <a:ea typeface="宋体" pitchFamily="2" charset="-122"/>
        </a:defRPr>
      </a:lvl7pPr>
      <a:lvl8pPr marL="1371600" algn="l" rtl="0" fontAlgn="base">
        <a:spcBef>
          <a:spcPct val="0"/>
        </a:spcBef>
        <a:spcAft>
          <a:spcPct val="0"/>
        </a:spcAft>
        <a:defRPr sz="4200">
          <a:solidFill>
            <a:schemeClr val="tx2"/>
          </a:solidFill>
          <a:latin typeface="Garamond" pitchFamily="18" charset="0"/>
          <a:ea typeface="宋体" pitchFamily="2" charset="-122"/>
        </a:defRPr>
      </a:lvl8pPr>
      <a:lvl9pPr marL="1828800" algn="l" rtl="0" fontAlgn="base">
        <a:spcBef>
          <a:spcPct val="0"/>
        </a:spcBef>
        <a:spcAft>
          <a:spcPct val="0"/>
        </a:spcAft>
        <a:defRPr sz="4200">
          <a:solidFill>
            <a:schemeClr val="tx2"/>
          </a:solidFill>
          <a:latin typeface="Garamond" pitchFamily="18" charset="0"/>
          <a:ea typeface="宋体" pitchFamily="2" charset="-122"/>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ea typeface="+mn-ea"/>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ea typeface="+mn-ea"/>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ea typeface="+mn-ea"/>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hyperlink" Target="https://www.waze.com/" TargetMode="External"/><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gmissionhkust.com/" TargetMode="External"/><Relationship Id="rId5" Type="http://schemas.openxmlformats.org/officeDocument/2006/relationships/hyperlink" Target="https://www.taskrabbit.com/" TargetMode="External"/><Relationship Id="rId4" Type="http://schemas.openxmlformats.org/officeDocument/2006/relationships/hyperlink" Target="https://play.google.com/store/apps/details?id=com.gigwalk&amp;hl=e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6.gif"/><Relationship Id="rId5" Type="http://schemas.openxmlformats.org/officeDocument/2006/relationships/image" Target="../media/image35.jpe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cs.kent.edu/~xlian/2018Spring_CS49901_CS44901/project_list.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hyperlink" Target="https://www.youvisit.com/tour/kent?pl=v" TargetMode="External"/><Relationship Id="rId7" Type="http://schemas.openxmlformats.org/officeDocument/2006/relationships/image" Target="../media/image42.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jpeg"/><Relationship Id="rId9" Type="http://schemas.openxmlformats.org/officeDocument/2006/relationships/image" Target="../media/image44.png"/></Relationships>
</file>

<file path=ppt/slides/_rels/slide2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0.png"/><Relationship Id="rId7" Type="http://schemas.openxmlformats.org/officeDocument/2006/relationships/image" Target="../media/image46.jpe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49.png"/><Relationship Id="rId4" Type="http://schemas.openxmlformats.org/officeDocument/2006/relationships/image" Target="../media/image41.jpeg"/><Relationship Id="rId9"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cs.kent.edu/~xlian/2018Spring_CS49901_CS44901/project_list.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mturk.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298986"/>
            <a:ext cx="7848600" cy="1752600"/>
          </a:xfrm>
        </p:spPr>
        <p:txBody>
          <a:bodyPr>
            <a:noAutofit/>
          </a:bodyPr>
          <a:lstStyle/>
          <a:p>
            <a:r>
              <a:rPr lang="en-US" sz="4400" dirty="0">
                <a:latin typeface="Times New Roman" pitchFamily="18" charset="0"/>
                <a:ea typeface="Tahoma" pitchFamily="34" charset="0"/>
                <a:cs typeface="Times New Roman" pitchFamily="18" charset="0"/>
              </a:rPr>
              <a:t>CS 49901 </a:t>
            </a:r>
            <a:r>
              <a:rPr lang="en-US" sz="4400" dirty="0" smtClean="0">
                <a:latin typeface="Times New Roman" pitchFamily="18" charset="0"/>
                <a:ea typeface="Tahoma" pitchFamily="34" charset="0"/>
                <a:cs typeface="Times New Roman" pitchFamily="18" charset="0"/>
              </a:rPr>
              <a:t>&amp; CS 44901 Capstone </a:t>
            </a:r>
            <a:r>
              <a:rPr lang="en-US" sz="4400" dirty="0">
                <a:latin typeface="Times New Roman" pitchFamily="18" charset="0"/>
                <a:ea typeface="Tahoma" pitchFamily="34" charset="0"/>
                <a:cs typeface="Times New Roman" pitchFamily="18" charset="0"/>
              </a:rPr>
              <a:t>Project &amp; </a:t>
            </a:r>
            <a:r>
              <a:rPr lang="en-US" sz="4400" dirty="0" smtClean="0">
                <a:latin typeface="Times New Roman" pitchFamily="18" charset="0"/>
                <a:ea typeface="Tahoma" pitchFamily="34" charset="0"/>
                <a:cs typeface="Times New Roman" pitchFamily="18" charset="0"/>
              </a:rPr>
              <a:t>Software </a:t>
            </a:r>
            <a:r>
              <a:rPr lang="en-US" sz="4400" dirty="0">
                <a:latin typeface="Times New Roman" pitchFamily="18" charset="0"/>
                <a:ea typeface="Tahoma" pitchFamily="34" charset="0"/>
                <a:cs typeface="Times New Roman" pitchFamily="18" charset="0"/>
              </a:rPr>
              <a:t>Development Project</a:t>
            </a:r>
          </a:p>
        </p:txBody>
      </p:sp>
      <p:sp>
        <p:nvSpPr>
          <p:cNvPr id="3" name="Subtitle 2"/>
          <p:cNvSpPr>
            <a:spLocks noGrp="1"/>
          </p:cNvSpPr>
          <p:nvPr>
            <p:ph type="subTitle" idx="1"/>
          </p:nvPr>
        </p:nvSpPr>
        <p:spPr>
          <a:xfrm>
            <a:off x="1996440" y="4312920"/>
            <a:ext cx="6385560" cy="2087880"/>
          </a:xfrm>
        </p:spPr>
        <p:txBody>
          <a:bodyPr>
            <a:normAutofit fontScale="85000" lnSpcReduction="20000"/>
          </a:bodyPr>
          <a:lstStyle/>
          <a:p>
            <a:r>
              <a:rPr lang="en-US" altLang="en-US" sz="3000" dirty="0" smtClean="0">
                <a:latin typeface="Times New Roman" panose="02020603050405020304" pitchFamily="18" charset="0"/>
                <a:cs typeface="Times New Roman" panose="02020603050405020304" pitchFamily="18" charset="0"/>
              </a:rPr>
              <a:t>Xiang </a:t>
            </a:r>
            <a:r>
              <a:rPr lang="en-US" altLang="en-US" sz="3000" dirty="0">
                <a:latin typeface="Times New Roman" panose="02020603050405020304" pitchFamily="18" charset="0"/>
                <a:cs typeface="Times New Roman" panose="02020603050405020304" pitchFamily="18" charset="0"/>
              </a:rPr>
              <a:t>Lian</a:t>
            </a:r>
          </a:p>
          <a:p>
            <a:r>
              <a:rPr lang="en-US" altLang="en-US" sz="3000" dirty="0" smtClean="0">
                <a:latin typeface="Times New Roman" panose="02020603050405020304" pitchFamily="18" charset="0"/>
                <a:cs typeface="Times New Roman" panose="02020603050405020304" pitchFamily="18" charset="0"/>
              </a:rPr>
              <a:t>Department of Computer Science</a:t>
            </a:r>
          </a:p>
          <a:p>
            <a:r>
              <a:rPr lang="en-US" altLang="en-US" sz="3000" dirty="0" smtClean="0">
                <a:latin typeface="Times New Roman" panose="02020603050405020304" pitchFamily="18" charset="0"/>
                <a:cs typeface="Times New Roman" panose="02020603050405020304" pitchFamily="18" charset="0"/>
              </a:rPr>
              <a:t>Kent </a:t>
            </a:r>
            <a:r>
              <a:rPr lang="en-US" altLang="en-US" sz="3000" dirty="0">
                <a:latin typeface="Times New Roman" panose="02020603050405020304" pitchFamily="18" charset="0"/>
                <a:cs typeface="Times New Roman" panose="02020603050405020304" pitchFamily="18" charset="0"/>
              </a:rPr>
              <a:t>State University</a:t>
            </a:r>
          </a:p>
          <a:p>
            <a:r>
              <a:rPr lang="en-US" altLang="en-US" sz="3000" dirty="0" smtClean="0">
                <a:latin typeface="Times New Roman" panose="02020603050405020304" pitchFamily="18" charset="0"/>
                <a:cs typeface="Times New Roman" panose="02020603050405020304" pitchFamily="18" charset="0"/>
              </a:rPr>
              <a:t>Email: </a:t>
            </a:r>
            <a:r>
              <a:rPr lang="en-US" altLang="en-US" sz="3000" i="1" dirty="0" smtClean="0">
                <a:latin typeface="Times New Roman" panose="02020603050405020304" pitchFamily="18" charset="0"/>
                <a:cs typeface="Times New Roman" panose="02020603050405020304" pitchFamily="18" charset="0"/>
              </a:rPr>
              <a:t>xlian@kent.edu </a:t>
            </a:r>
          </a:p>
          <a:p>
            <a:r>
              <a:rPr lang="en-US" altLang="en-US" sz="3000" dirty="0" smtClean="0">
                <a:latin typeface="Times New Roman" panose="02020603050405020304" pitchFamily="18" charset="0"/>
                <a:cs typeface="Times New Roman" panose="02020603050405020304" pitchFamily="18" charset="0"/>
              </a:rPr>
              <a:t>Homepage: </a:t>
            </a:r>
            <a:r>
              <a:rPr lang="en-US" altLang="en-US" sz="3000" i="1" dirty="0" smtClean="0">
                <a:latin typeface="Times New Roman" panose="02020603050405020304" pitchFamily="18" charset="0"/>
                <a:cs typeface="Times New Roman" panose="02020603050405020304" pitchFamily="18" charset="0"/>
              </a:rPr>
              <a:t>http</a:t>
            </a:r>
            <a:r>
              <a:rPr lang="en-US" altLang="en-US" sz="3000" i="1" dirty="0">
                <a:latin typeface="Times New Roman" panose="02020603050405020304" pitchFamily="18" charset="0"/>
                <a:cs typeface="Times New Roman" panose="02020603050405020304" pitchFamily="18" charset="0"/>
              </a:rPr>
              <a:t>://www.cs.kent.edu/~xlian/</a:t>
            </a:r>
          </a:p>
        </p:txBody>
      </p:sp>
      <p:sp>
        <p:nvSpPr>
          <p:cNvPr id="4" name="Title 1"/>
          <p:cNvSpPr txBox="1">
            <a:spLocks/>
          </p:cNvSpPr>
          <p:nvPr/>
        </p:nvSpPr>
        <p:spPr bwMode="auto">
          <a:xfrm>
            <a:off x="3078480" y="3263153"/>
            <a:ext cx="637032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algn="l" rtl="0" eaLnBrk="0" fontAlgn="base" hangingPunct="0">
              <a:spcBef>
                <a:spcPct val="0"/>
              </a:spcBef>
              <a:spcAft>
                <a:spcPct val="0"/>
              </a:spcAft>
              <a:defRPr sz="50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ea typeface="宋体" pitchFamily="2" charset="-122"/>
              </a:defRPr>
            </a:lvl2pPr>
            <a:lvl3pPr algn="l" rtl="0" eaLnBrk="0" fontAlgn="base" hangingPunct="0">
              <a:spcBef>
                <a:spcPct val="0"/>
              </a:spcBef>
              <a:spcAft>
                <a:spcPct val="0"/>
              </a:spcAft>
              <a:defRPr sz="4200">
                <a:solidFill>
                  <a:schemeClr val="tx2"/>
                </a:solidFill>
                <a:latin typeface="Garamond" pitchFamily="18" charset="0"/>
                <a:ea typeface="宋体" pitchFamily="2" charset="-122"/>
              </a:defRPr>
            </a:lvl3pPr>
            <a:lvl4pPr algn="l" rtl="0" eaLnBrk="0" fontAlgn="base" hangingPunct="0">
              <a:spcBef>
                <a:spcPct val="0"/>
              </a:spcBef>
              <a:spcAft>
                <a:spcPct val="0"/>
              </a:spcAft>
              <a:defRPr sz="4200">
                <a:solidFill>
                  <a:schemeClr val="tx2"/>
                </a:solidFill>
                <a:latin typeface="Garamond" pitchFamily="18" charset="0"/>
                <a:ea typeface="宋体" pitchFamily="2" charset="-122"/>
              </a:defRPr>
            </a:lvl4pPr>
            <a:lvl5pPr algn="l" rtl="0" eaLnBrk="0" fontAlgn="base" hangingPunct="0">
              <a:spcBef>
                <a:spcPct val="0"/>
              </a:spcBef>
              <a:spcAft>
                <a:spcPct val="0"/>
              </a:spcAft>
              <a:defRPr sz="4200">
                <a:solidFill>
                  <a:schemeClr val="tx2"/>
                </a:solidFill>
                <a:latin typeface="Garamond" pitchFamily="18" charset="0"/>
                <a:ea typeface="宋体" pitchFamily="2" charset="-122"/>
              </a:defRPr>
            </a:lvl5pPr>
            <a:lvl6pPr marL="457200" algn="l" rtl="0" fontAlgn="base">
              <a:spcBef>
                <a:spcPct val="0"/>
              </a:spcBef>
              <a:spcAft>
                <a:spcPct val="0"/>
              </a:spcAft>
              <a:defRPr sz="4200">
                <a:solidFill>
                  <a:schemeClr val="tx2"/>
                </a:solidFill>
                <a:latin typeface="Garamond" pitchFamily="18" charset="0"/>
                <a:ea typeface="宋体" pitchFamily="2" charset="-122"/>
              </a:defRPr>
            </a:lvl6pPr>
            <a:lvl7pPr marL="914400" algn="l" rtl="0" fontAlgn="base">
              <a:spcBef>
                <a:spcPct val="0"/>
              </a:spcBef>
              <a:spcAft>
                <a:spcPct val="0"/>
              </a:spcAft>
              <a:defRPr sz="4200">
                <a:solidFill>
                  <a:schemeClr val="tx2"/>
                </a:solidFill>
                <a:latin typeface="Garamond" pitchFamily="18" charset="0"/>
                <a:ea typeface="宋体" pitchFamily="2" charset="-122"/>
              </a:defRPr>
            </a:lvl7pPr>
            <a:lvl8pPr marL="1371600" algn="l" rtl="0" fontAlgn="base">
              <a:spcBef>
                <a:spcPct val="0"/>
              </a:spcBef>
              <a:spcAft>
                <a:spcPct val="0"/>
              </a:spcAft>
              <a:defRPr sz="4200">
                <a:solidFill>
                  <a:schemeClr val="tx2"/>
                </a:solidFill>
                <a:latin typeface="Garamond" pitchFamily="18" charset="0"/>
                <a:ea typeface="宋体" pitchFamily="2" charset="-122"/>
              </a:defRPr>
            </a:lvl8pPr>
            <a:lvl9pPr marL="1828800" algn="l" rtl="0" fontAlgn="base">
              <a:spcBef>
                <a:spcPct val="0"/>
              </a:spcBef>
              <a:spcAft>
                <a:spcPct val="0"/>
              </a:spcAft>
              <a:defRPr sz="4200">
                <a:solidFill>
                  <a:schemeClr val="tx2"/>
                </a:solidFill>
                <a:latin typeface="Garamond" pitchFamily="18" charset="0"/>
                <a:ea typeface="宋体" pitchFamily="2" charset="-122"/>
              </a:defRPr>
            </a:lvl9pPr>
          </a:lstStyle>
          <a:p>
            <a:r>
              <a:rPr lang="en-US" sz="4000" kern="0" dirty="0" smtClean="0">
                <a:solidFill>
                  <a:schemeClr val="tx1"/>
                </a:solidFill>
                <a:latin typeface="Times New Roman" pitchFamily="18" charset="0"/>
                <a:ea typeface="Tahoma" pitchFamily="34" charset="0"/>
                <a:cs typeface="Times New Roman" pitchFamily="18" charset="0"/>
              </a:rPr>
              <a:t>Project Descriptions (1)</a:t>
            </a:r>
            <a:endParaRPr lang="en-US" sz="4000" kern="0" dirty="0">
              <a:solidFill>
                <a:schemeClr val="tx1"/>
              </a:solidFill>
              <a:latin typeface="Times New Roman" pitchFamily="18" charset="0"/>
              <a:ea typeface="Tahoma" pitchFamily="34" charset="0"/>
              <a:cs typeface="Times New Roman" pitchFamily="18" charset="0"/>
            </a:endParaRPr>
          </a:p>
        </p:txBody>
      </p:sp>
      <p:sp>
        <p:nvSpPr>
          <p:cNvPr id="6" name="Slide Number Placeholder 5"/>
          <p:cNvSpPr>
            <a:spLocks noGrp="1"/>
          </p:cNvSpPr>
          <p:nvPr>
            <p:ph type="sldNum" sz="quarter" idx="12"/>
          </p:nvPr>
        </p:nvSpPr>
        <p:spPr/>
        <p:txBody>
          <a:bodyPr/>
          <a:lstStyle/>
          <a:p>
            <a:pPr>
              <a:defRPr/>
            </a:pPr>
            <a:fld id="{1C58099E-2FB3-4AE7-8B19-9FB9B614AB27}" type="slidenum">
              <a:rPr lang="en-US" altLang="zh-CN" smtClean="0">
                <a:solidFill>
                  <a:srgbClr val="000000"/>
                </a:solidFill>
              </a:rPr>
              <a:pPr>
                <a:defRPr/>
              </a:pPr>
              <a:t>1</a:t>
            </a:fld>
            <a:endParaRPr lang="en-US" altLang="zh-CN">
              <a:solidFill>
                <a:srgbClr val="000000"/>
              </a:solidFill>
            </a:endParaRPr>
          </a:p>
        </p:txBody>
      </p:sp>
    </p:spTree>
    <p:extLst>
      <p:ext uri="{BB962C8B-B14F-4D97-AF65-F5344CB8AC3E}">
        <p14:creationId xmlns:p14="http://schemas.microsoft.com/office/powerpoint/2010/main" val="26719835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Outline</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altLang="zh-CN" sz="4000" dirty="0" smtClean="0">
                <a:latin typeface="Times New Roman" panose="02020603050405020304" pitchFamily="18" charset="0"/>
                <a:cs typeface="Times New Roman" panose="02020603050405020304" pitchFamily="18" charset="0"/>
              </a:rPr>
              <a:t>Crowdsourcing</a:t>
            </a:r>
          </a:p>
          <a:p>
            <a:r>
              <a:rPr lang="en-US" altLang="zh-CN" sz="4000" dirty="0" smtClean="0">
                <a:latin typeface="Times New Roman" panose="02020603050405020304" pitchFamily="18" charset="0"/>
                <a:cs typeface="Times New Roman" panose="02020603050405020304" pitchFamily="18" charset="0"/>
              </a:rPr>
              <a:t>Spatial Crowdsourcing</a:t>
            </a:r>
            <a:endParaRPr lang="zh-CN" altLang="en-US" sz="4000" dirty="0">
              <a:latin typeface="Times New Roman" panose="02020603050405020304" pitchFamily="18" charset="0"/>
              <a:cs typeface="Times New Roman" panose="02020603050405020304" pitchFamily="18" charset="0"/>
            </a:endParaRPr>
          </a:p>
          <a:p>
            <a:endParaRPr lang="en-US" sz="40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10</a:t>
            </a:fld>
            <a:endParaRPr lang="en-US" altLang="zh-CN">
              <a:solidFill>
                <a:srgbClr val="000000"/>
              </a:solidFill>
            </a:endParaRPr>
          </a:p>
        </p:txBody>
      </p:sp>
    </p:spTree>
    <p:extLst>
      <p:ext uri="{BB962C8B-B14F-4D97-AF65-F5344CB8AC3E}">
        <p14:creationId xmlns:p14="http://schemas.microsoft.com/office/powerpoint/2010/main" val="1857145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latin typeface="Times New Roman" panose="02020603050405020304" pitchFamily="18" charset="0"/>
                <a:cs typeface="Times New Roman" panose="02020603050405020304" pitchFamily="18" charset="0"/>
              </a:rPr>
              <a:t>Motivation</a:t>
            </a:r>
            <a:endParaRPr lang="en-US" dirty="0">
              <a:latin typeface="Times New Roman" panose="02020603050405020304" pitchFamily="18" charset="0"/>
              <a:cs typeface="Times New Roman" panose="02020603050405020304" pitchFamily="18" charset="0"/>
            </a:endParaRPr>
          </a:p>
        </p:txBody>
      </p:sp>
      <p:sp>
        <p:nvSpPr>
          <p:cNvPr id="5" name="Content Placeholder 2"/>
          <p:cNvSpPr txBox="1">
            <a:spLocks/>
          </p:cNvSpPr>
          <p:nvPr/>
        </p:nvSpPr>
        <p:spPr>
          <a:xfrm>
            <a:off x="628650" y="1825625"/>
            <a:ext cx="7886700" cy="15824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Smart devices are so popular now</a:t>
            </a:r>
          </a:p>
          <a:p>
            <a:r>
              <a:rPr lang="en-US" dirty="0">
                <a:latin typeface="Times New Roman" panose="02020603050405020304" pitchFamily="18" charset="0"/>
                <a:cs typeface="Times New Roman" panose="02020603050405020304" pitchFamily="18" charset="0"/>
              </a:rPr>
              <a:t>Smart devices have various sensors</a:t>
            </a:r>
          </a:p>
          <a:p>
            <a:r>
              <a:rPr lang="en-US" dirty="0">
                <a:latin typeface="Times New Roman" panose="02020603050405020304" pitchFamily="18" charset="0"/>
                <a:cs typeface="Times New Roman" panose="02020603050405020304" pitchFamily="18" charset="0"/>
              </a:rPr>
              <a:t>The network quality becomes better</a:t>
            </a:r>
          </a:p>
        </p:txBody>
      </p:sp>
      <p:pic>
        <p:nvPicPr>
          <p:cNvPr id="6" name="Picture 5" descr="mobile-adoptio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533" y="3550640"/>
            <a:ext cx="2539767" cy="2539767"/>
          </a:xfrm>
          <a:prstGeom prst="rect">
            <a:avLst/>
          </a:prstGeom>
        </p:spPr>
      </p:pic>
      <p:pic>
        <p:nvPicPr>
          <p:cNvPr id="7" name="Picture 6" descr="sensors-13-01402f1-1024.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4183" y="3548542"/>
            <a:ext cx="3058762" cy="2399252"/>
          </a:xfrm>
          <a:prstGeom prst="rect">
            <a:avLst/>
          </a:prstGeom>
        </p:spPr>
      </p:pic>
      <p:pic>
        <p:nvPicPr>
          <p:cNvPr id="8" name="Picture 7" descr="Img375795066.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2107" y="3900879"/>
            <a:ext cx="2877773" cy="1946957"/>
          </a:xfrm>
          <a:prstGeom prst="rect">
            <a:avLst/>
          </a:prstGeom>
        </p:spPr>
      </p:pic>
      <p:sp>
        <p:nvSpPr>
          <p:cNvPr id="3" name="Slide Number Placeholder 2"/>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11</a:t>
            </a:fld>
            <a:endParaRPr lang="en-US" altLang="zh-CN">
              <a:solidFill>
                <a:srgbClr val="000000"/>
              </a:solidFill>
            </a:endParaRPr>
          </a:p>
        </p:txBody>
      </p:sp>
    </p:spTree>
    <p:extLst>
      <p:ext uri="{BB962C8B-B14F-4D97-AF65-F5344CB8AC3E}">
        <p14:creationId xmlns:p14="http://schemas.microsoft.com/office/powerpoint/2010/main" val="3689978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6"/>
            <a:ext cx="8155427" cy="1325563"/>
          </a:xfrm>
        </p:spPr>
        <p:txBody>
          <a:bodyPr/>
          <a:lstStyle/>
          <a:p>
            <a:r>
              <a:rPr lang="en-US" dirty="0">
                <a:latin typeface="Times New Roman" panose="02020603050405020304" pitchFamily="18" charset="0"/>
                <a:cs typeface="Times New Roman" panose="02020603050405020304" pitchFamily="18" charset="0"/>
              </a:rPr>
              <a:t>Spatial Crowdsourcing Applications</a:t>
            </a:r>
          </a:p>
        </p:txBody>
      </p:sp>
      <p:sp>
        <p:nvSpPr>
          <p:cNvPr id="5" name="Content Placeholder 2"/>
          <p:cNvSpPr txBox="1">
            <a:spLocks/>
          </p:cNvSpPr>
          <p:nvPr/>
        </p:nvSpPr>
        <p:spPr>
          <a:xfrm>
            <a:off x="536222" y="2062534"/>
            <a:ext cx="4949484" cy="394315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Waze: </a:t>
            </a:r>
            <a:r>
              <a:rPr lang="en-US" dirty="0">
                <a:latin typeface="Times New Roman" panose="02020603050405020304" pitchFamily="18" charset="0"/>
                <a:cs typeface="Times New Roman" panose="02020603050405020304" pitchFamily="18" charset="0"/>
                <a:hlinkClick r:id="rId3"/>
              </a:rPr>
              <a:t>https://www.waze.com/</a:t>
            </a:r>
            <a:r>
              <a:rPr lang="en-US" dirty="0">
                <a:latin typeface="Times New Roman" panose="02020603050405020304" pitchFamily="18" charset="0"/>
                <a:cs typeface="Times New Roman" panose="02020603050405020304" pitchFamily="18" charset="0"/>
              </a:rPr>
              <a:t> </a:t>
            </a:r>
          </a:p>
          <a:p>
            <a:r>
              <a:rPr lang="en-US" altLang="zh-CN" dirty="0" err="1">
                <a:latin typeface="Times New Roman" panose="02020603050405020304" pitchFamily="18" charset="0"/>
                <a:cs typeface="Times New Roman" panose="02020603050405020304" pitchFamily="18" charset="0"/>
              </a:rPr>
              <a:t>Gigwalk</a:t>
            </a:r>
            <a:r>
              <a:rPr lang="en-US" altLang="zh-CN"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hlinkClick r:id="rId4"/>
              </a:rPr>
              <a:t>https://play.google.com/store/apps/details?id=com.gigwalk&amp;hl=en</a:t>
            </a:r>
            <a:r>
              <a:rPr lang="en-US" altLang="zh-CN"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TaskRabbit</a:t>
            </a:r>
            <a:r>
              <a:rPr 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hlinkClick r:id="rId5"/>
              </a:rPr>
              <a:t>https://www.taskrabbit.com/</a:t>
            </a:r>
            <a:r>
              <a:rPr lang="en-US" dirty="0">
                <a:latin typeface="Times New Roman" panose="02020603050405020304" pitchFamily="18" charset="0"/>
                <a:cs typeface="Times New Roman" panose="02020603050405020304" pitchFamily="18" charset="0"/>
              </a:rPr>
              <a:t> </a:t>
            </a:r>
          </a:p>
          <a:p>
            <a:r>
              <a:rPr lang="en-US" dirty="0" err="1">
                <a:latin typeface="Times New Roman" panose="02020603050405020304" pitchFamily="18" charset="0"/>
                <a:cs typeface="Times New Roman" panose="02020603050405020304" pitchFamily="18" charset="0"/>
              </a:rPr>
              <a:t>gMission</a:t>
            </a:r>
            <a:r>
              <a:rPr 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hlinkClick r:id="rId6"/>
              </a:rPr>
              <a:t>http://www.gmissionhkust.com</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a:t>
            </a:r>
          </a:p>
        </p:txBody>
      </p:sp>
      <p:pic>
        <p:nvPicPr>
          <p:cNvPr id="6" name="Picture 5" descr="sc_apps.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85706" y="2062534"/>
            <a:ext cx="3326830" cy="3155372"/>
          </a:xfrm>
          <a:prstGeom prst="rect">
            <a:avLst/>
          </a:prstGeom>
        </p:spPr>
      </p:pic>
      <p:sp>
        <p:nvSpPr>
          <p:cNvPr id="7" name="TextBox 6"/>
          <p:cNvSpPr txBox="1"/>
          <p:nvPr/>
        </p:nvSpPr>
        <p:spPr>
          <a:xfrm>
            <a:off x="5913694" y="5217906"/>
            <a:ext cx="2960041"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(Picture</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provided</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by</a:t>
            </a:r>
            <a:r>
              <a:rPr lang="zh-CN" altLang="en-US"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Hien</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To)</a:t>
            </a:r>
            <a:endParaRPr lang="en-US"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12</a:t>
            </a:fld>
            <a:endParaRPr lang="en-US" altLang="zh-CN">
              <a:solidFill>
                <a:srgbClr val="000000"/>
              </a:solidFill>
            </a:endParaRPr>
          </a:p>
        </p:txBody>
      </p:sp>
    </p:spTree>
    <p:extLst>
      <p:ext uri="{BB962C8B-B14F-4D97-AF65-F5344CB8AC3E}">
        <p14:creationId xmlns:p14="http://schemas.microsoft.com/office/powerpoint/2010/main" val="2814277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Gigwalk</a:t>
            </a:r>
            <a:endParaRPr lang="en-US"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674" y="2405204"/>
            <a:ext cx="2971378" cy="255580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8323" y="2267863"/>
            <a:ext cx="4363573" cy="2693142"/>
          </a:xfrm>
          <a:prstGeom prst="rect">
            <a:avLst/>
          </a:prstGeom>
        </p:spPr>
      </p:pic>
      <p:sp>
        <p:nvSpPr>
          <p:cNvPr id="3" name="Slide Number Placeholder 2"/>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13</a:t>
            </a:fld>
            <a:endParaRPr lang="en-US" altLang="zh-CN">
              <a:solidFill>
                <a:srgbClr val="000000"/>
              </a:solidFill>
            </a:endParaRPr>
          </a:p>
        </p:txBody>
      </p:sp>
    </p:spTree>
    <p:extLst>
      <p:ext uri="{BB962C8B-B14F-4D97-AF65-F5344CB8AC3E}">
        <p14:creationId xmlns:p14="http://schemas.microsoft.com/office/powerpoint/2010/main" val="2289116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28650" y="365126"/>
            <a:ext cx="7886700" cy="1325563"/>
          </a:xfrm>
        </p:spPr>
        <p:txBody>
          <a:bodyPr/>
          <a:lstStyle/>
          <a:p>
            <a:r>
              <a:rPr lang="en-US" dirty="0" err="1">
                <a:latin typeface="Times New Roman" panose="02020603050405020304" pitchFamily="18" charset="0"/>
                <a:cs typeface="Times New Roman" panose="02020603050405020304" pitchFamily="18" charset="0"/>
              </a:rPr>
              <a:t>TaskRabbit</a:t>
            </a:r>
            <a:endParaRPr lang="en-US" dirty="0">
              <a:latin typeface="Times New Roman" panose="02020603050405020304" pitchFamily="18" charset="0"/>
              <a:cs typeface="Times New Roman" panose="02020603050405020304" pitchFamily="18" charset="0"/>
            </a:endParaRPr>
          </a:p>
        </p:txBody>
      </p:sp>
      <p:sp>
        <p:nvSpPr>
          <p:cNvPr id="8" name="Slide Number Placeholder 4"/>
          <p:cNvSpPr txBox="1">
            <a:spLocks/>
          </p:cNvSpPr>
          <p:nvPr/>
        </p:nvSpPr>
        <p:spPr>
          <a:xfrm>
            <a:off x="6495021" y="650862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68819-D075-5045-A510-91802760EE57}" type="slidenum">
              <a:rPr lang="en-US" smtClean="0">
                <a:latin typeface="Times New Roman" panose="02020603050405020304" pitchFamily="18" charset="0"/>
                <a:cs typeface="Times New Roman" panose="02020603050405020304" pitchFamily="18" charset="0"/>
              </a:rPr>
              <a:pPr/>
              <a:t>14</a:t>
            </a:fld>
            <a:endParaRPr lang="en-US">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2042767"/>
            <a:ext cx="8047740" cy="3963911"/>
          </a:xfrm>
          <a:prstGeom prst="rect">
            <a:avLst/>
          </a:prstGeom>
        </p:spPr>
      </p:pic>
      <p:sp>
        <p:nvSpPr>
          <p:cNvPr id="10" name="TextBox 9"/>
          <p:cNvSpPr txBox="1"/>
          <p:nvPr/>
        </p:nvSpPr>
        <p:spPr>
          <a:xfrm>
            <a:off x="617838" y="6105977"/>
            <a:ext cx="3011722"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https://</a:t>
            </a:r>
            <a:r>
              <a:rPr lang="en-US" sz="2000" dirty="0" err="1">
                <a:latin typeface="Times New Roman" panose="02020603050405020304" pitchFamily="18" charset="0"/>
                <a:cs typeface="Times New Roman" panose="02020603050405020304" pitchFamily="18" charset="0"/>
              </a:rPr>
              <a:t>www.taskrabbit.com</a:t>
            </a:r>
            <a:endParaRPr lang="en-US" sz="20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14</a:t>
            </a:fld>
            <a:endParaRPr lang="en-US" altLang="zh-CN">
              <a:solidFill>
                <a:srgbClr val="000000"/>
              </a:solidFill>
            </a:endParaRPr>
          </a:p>
        </p:txBody>
      </p:sp>
    </p:spTree>
    <p:extLst>
      <p:ext uri="{BB962C8B-B14F-4D97-AF65-F5344CB8AC3E}">
        <p14:creationId xmlns:p14="http://schemas.microsoft.com/office/powerpoint/2010/main" val="2529955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Spatial</a:t>
            </a:r>
            <a:r>
              <a:rPr lang="zh-CN" altLang="en-US" dirty="0">
                <a:latin typeface="Times New Roman" panose="02020603050405020304" pitchFamily="18" charset="0"/>
                <a:cs typeface="Times New Roman" panose="02020603050405020304" pitchFamily="18" charset="0"/>
              </a:rPr>
              <a:t> </a:t>
            </a:r>
            <a:r>
              <a:rPr lang="en-US" altLang="zh-CN" dirty="0" smtClean="0">
                <a:latin typeface="Times New Roman" panose="02020603050405020304" pitchFamily="18" charset="0"/>
                <a:cs typeface="Times New Roman" panose="02020603050405020304" pitchFamily="18" charset="0"/>
              </a:rPr>
              <a:t>Task (Taking a Photo of Landmarks)</a:t>
            </a:r>
            <a:endParaRPr lang="en-US" dirty="0">
              <a:latin typeface="Times New Roman" panose="02020603050405020304" pitchFamily="18" charset="0"/>
              <a:cs typeface="Times New Roman" panose="02020603050405020304" pitchFamily="18" charset="0"/>
            </a:endParaRP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24731" y="3327425"/>
            <a:ext cx="558154" cy="1081694"/>
          </a:xfrm>
        </p:spPr>
      </p:pic>
      <p:sp>
        <p:nvSpPr>
          <p:cNvPr id="7" name="Cloud Callout 6"/>
          <p:cNvSpPr/>
          <p:nvPr/>
        </p:nvSpPr>
        <p:spPr>
          <a:xfrm>
            <a:off x="1403808" y="2276556"/>
            <a:ext cx="1417213" cy="1050869"/>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15691" y="2406359"/>
            <a:ext cx="593446" cy="791261"/>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6195" y="2698778"/>
            <a:ext cx="941321" cy="1887757"/>
          </a:xfrm>
          <a:prstGeom prst="rect">
            <a:avLst/>
          </a:prstGeom>
        </p:spPr>
      </p:pic>
      <p:cxnSp>
        <p:nvCxnSpPr>
          <p:cNvPr id="11" name="Straight Arrow Connector 10"/>
          <p:cNvCxnSpPr/>
          <p:nvPr/>
        </p:nvCxnSpPr>
        <p:spPr>
          <a:xfrm>
            <a:off x="2094768" y="3868272"/>
            <a:ext cx="155310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288500" y="3474549"/>
            <a:ext cx="1165640" cy="400110"/>
          </a:xfrm>
          <a:prstGeom prst="rect">
            <a:avLst/>
          </a:prstGeom>
          <a:noFill/>
        </p:spPr>
        <p:txBody>
          <a:bodyPr wrap="none" rtlCol="0">
            <a:spAutoFit/>
          </a:bodyPr>
          <a:lstStyle/>
          <a:p>
            <a:r>
              <a:rPr lang="en-US" altLang="zh-CN" sz="2000" dirty="0">
                <a:latin typeface="Times New Roman" panose="02020603050405020304" pitchFamily="18" charset="0"/>
                <a:cs typeface="Times New Roman" panose="02020603050405020304" pitchFamily="18" charset="0"/>
              </a:rPr>
              <a:t>Post</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Task</a:t>
            </a:r>
            <a:endParaRPr lang="en-US" sz="2000" dirty="0">
              <a:latin typeface="Times New Roman" panose="02020603050405020304" pitchFamily="18" charset="0"/>
              <a:cs typeface="Times New Roman" panose="02020603050405020304" pitchFamily="18" charset="0"/>
            </a:endParaRPr>
          </a:p>
        </p:txBody>
      </p:sp>
      <p:cxnSp>
        <p:nvCxnSpPr>
          <p:cNvPr id="14" name="Straight Arrow Connector 13"/>
          <p:cNvCxnSpPr/>
          <p:nvPr/>
        </p:nvCxnSpPr>
        <p:spPr>
          <a:xfrm>
            <a:off x="4786009" y="3868272"/>
            <a:ext cx="11186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84775" y="1335942"/>
            <a:ext cx="1384976" cy="1846634"/>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64274" y="2406359"/>
            <a:ext cx="1874736" cy="2499648"/>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05102" y="4025773"/>
            <a:ext cx="1279088" cy="1917827"/>
          </a:xfrm>
          <a:prstGeom prst="rect">
            <a:avLst/>
          </a:prstGeom>
        </p:spPr>
      </p:pic>
      <p:sp>
        <p:nvSpPr>
          <p:cNvPr id="19" name="Rectangle 18"/>
          <p:cNvSpPr/>
          <p:nvPr/>
        </p:nvSpPr>
        <p:spPr>
          <a:xfrm>
            <a:off x="677288" y="1851687"/>
            <a:ext cx="3530647" cy="400110"/>
          </a:xfrm>
          <a:prstGeom prst="rect">
            <a:avLst/>
          </a:prstGeom>
        </p:spPr>
        <p:txBody>
          <a:bodyPr wrap="none">
            <a:spAutoFit/>
          </a:bodyPr>
          <a:lstStyle/>
          <a:p>
            <a:r>
              <a:rPr lang="en-US" altLang="zh-CN" sz="2000" b="1" dirty="0">
                <a:latin typeface="Times New Roman" panose="02020603050405020304" pitchFamily="18" charset="0"/>
                <a:cs typeface="Times New Roman" panose="02020603050405020304" pitchFamily="18" charset="0"/>
              </a:rPr>
              <a:t>Taking</a:t>
            </a:r>
            <a:r>
              <a:rPr lang="zh-CN" altLang="en-US" sz="2000" b="1" dirty="0">
                <a:latin typeface="Times New Roman" panose="02020603050405020304" pitchFamily="18" charset="0"/>
                <a:cs typeface="Times New Roman" panose="02020603050405020304" pitchFamily="18" charset="0"/>
              </a:rPr>
              <a:t> </a:t>
            </a:r>
            <a:r>
              <a:rPr lang="en-US" altLang="zh-CN" sz="2000" b="1" dirty="0">
                <a:latin typeface="Times New Roman" panose="02020603050405020304" pitchFamily="18" charset="0"/>
                <a:cs typeface="Times New Roman" panose="02020603050405020304" pitchFamily="18" charset="0"/>
              </a:rPr>
              <a:t>Photos</a:t>
            </a:r>
            <a:r>
              <a:rPr lang="zh-CN" altLang="en-US" sz="2000" b="1" dirty="0">
                <a:latin typeface="Times New Roman" panose="02020603050405020304" pitchFamily="18" charset="0"/>
                <a:cs typeface="Times New Roman" panose="02020603050405020304" pitchFamily="18" charset="0"/>
              </a:rPr>
              <a:t> </a:t>
            </a:r>
            <a:r>
              <a:rPr lang="en-US" altLang="zh-CN" sz="2000" b="1" dirty="0">
                <a:latin typeface="Times New Roman" panose="02020603050405020304" pitchFamily="18" charset="0"/>
                <a:cs typeface="Times New Roman" panose="02020603050405020304" pitchFamily="18" charset="0"/>
              </a:rPr>
              <a:t>of</a:t>
            </a:r>
            <a:r>
              <a:rPr lang="zh-CN" altLang="en-US" sz="2000" b="1" dirty="0">
                <a:latin typeface="Times New Roman" panose="02020603050405020304" pitchFamily="18" charset="0"/>
                <a:cs typeface="Times New Roman" panose="02020603050405020304" pitchFamily="18" charset="0"/>
              </a:rPr>
              <a:t> </a:t>
            </a:r>
            <a:r>
              <a:rPr lang="en-US" altLang="zh-CN" sz="2000" b="1" dirty="0">
                <a:latin typeface="Times New Roman" panose="02020603050405020304" pitchFamily="18" charset="0"/>
                <a:cs typeface="Times New Roman" panose="02020603050405020304" pitchFamily="18" charset="0"/>
              </a:rPr>
              <a:t>a</a:t>
            </a:r>
            <a:r>
              <a:rPr lang="zh-CN" altLang="en-US" sz="2000" b="1" dirty="0">
                <a:latin typeface="Times New Roman" panose="02020603050405020304" pitchFamily="18" charset="0"/>
                <a:cs typeface="Times New Roman" panose="02020603050405020304" pitchFamily="18" charset="0"/>
              </a:rPr>
              <a:t> </a:t>
            </a:r>
            <a:r>
              <a:rPr lang="en-US" altLang="zh-CN" sz="2000" b="1" dirty="0">
                <a:latin typeface="Times New Roman" panose="02020603050405020304" pitchFamily="18" charset="0"/>
                <a:cs typeface="Times New Roman" panose="02020603050405020304" pitchFamily="18" charset="0"/>
              </a:rPr>
              <a:t>Landmark</a:t>
            </a:r>
            <a:endParaRPr lang="en-US" sz="2000"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15</a:t>
            </a:fld>
            <a:endParaRPr lang="en-US" altLang="zh-CN">
              <a:solidFill>
                <a:srgbClr val="000000"/>
              </a:solidFill>
            </a:endParaRPr>
          </a:p>
        </p:txBody>
      </p:sp>
    </p:spTree>
    <p:extLst>
      <p:ext uri="{BB962C8B-B14F-4D97-AF65-F5344CB8AC3E}">
        <p14:creationId xmlns:p14="http://schemas.microsoft.com/office/powerpoint/2010/main" val="4267886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500"/>
                            </p:stCondLst>
                            <p:childTnLst>
                              <p:par>
                                <p:cTn id="21" presetID="9"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dissolve">
                                      <p:cBhvr>
                                        <p:cTn id="23" dur="500"/>
                                        <p:tgtEl>
                                          <p:spTgt spid="16"/>
                                        </p:tgtEl>
                                      </p:cBhvr>
                                    </p:animEffect>
                                  </p:childTnLst>
                                </p:cTn>
                              </p:par>
                              <p:par>
                                <p:cTn id="24" presetID="9"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dissolve">
                                      <p:cBhvr>
                                        <p:cTn id="26" dur="500"/>
                                        <p:tgtEl>
                                          <p:spTgt spid="15"/>
                                        </p:tgtEl>
                                      </p:cBhvr>
                                    </p:animEffect>
                                  </p:childTnLst>
                                </p:cTn>
                              </p:par>
                              <p:par>
                                <p:cTn id="27" presetID="9"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dissolve">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Spatial</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Task</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(Taking a Photo of Landmarks)</a:t>
            </a:r>
            <a:endParaRPr lang="en-US" dirty="0">
              <a:latin typeface="Times New Roman" panose="02020603050405020304" pitchFamily="18" charset="0"/>
              <a:cs typeface="Times New Roman" panose="02020603050405020304" pitchFamily="18" charset="0"/>
            </a:endParaRPr>
          </a:p>
        </p:txBody>
      </p:sp>
      <p:grpSp>
        <p:nvGrpSpPr>
          <p:cNvPr id="22" name="Group 21"/>
          <p:cNvGrpSpPr/>
          <p:nvPr/>
        </p:nvGrpSpPr>
        <p:grpSpPr>
          <a:xfrm>
            <a:off x="1248032" y="1789543"/>
            <a:ext cx="5839876" cy="4150131"/>
            <a:chOff x="1088068" y="1754481"/>
            <a:chExt cx="5839876" cy="4150131"/>
          </a:xfrm>
        </p:grpSpPr>
        <p:grpSp>
          <p:nvGrpSpPr>
            <p:cNvPr id="33" name="Group 32"/>
            <p:cNvGrpSpPr/>
            <p:nvPr/>
          </p:nvGrpSpPr>
          <p:grpSpPr>
            <a:xfrm>
              <a:off x="2040835" y="2490424"/>
              <a:ext cx="4887109" cy="3414188"/>
              <a:chOff x="1661454" y="2334781"/>
              <a:chExt cx="4887109" cy="3414188"/>
            </a:xfrm>
          </p:grpSpPr>
          <p:grpSp>
            <p:nvGrpSpPr>
              <p:cNvPr id="3" name="Group 2"/>
              <p:cNvGrpSpPr/>
              <p:nvPr/>
            </p:nvGrpSpPr>
            <p:grpSpPr>
              <a:xfrm>
                <a:off x="1661454" y="3637694"/>
                <a:ext cx="4887109" cy="2111275"/>
                <a:chOff x="-245888" y="3262159"/>
                <a:chExt cx="4887109" cy="2111275"/>
              </a:xfrm>
            </p:grpSpPr>
            <p:pic>
              <p:nvPicPr>
                <p:cNvPr id="12" name="Picture 11" descr="418829096-at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2142" y="3262159"/>
                  <a:ext cx="1129079" cy="1505438"/>
                </a:xfrm>
                <a:prstGeom prst="rect">
                  <a:avLst/>
                </a:prstGeom>
              </p:spPr>
            </p:pic>
            <p:pic>
              <p:nvPicPr>
                <p:cNvPr id="13" name="Picture 12" descr="441852762-at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15940" y="3262159"/>
                  <a:ext cx="1129079" cy="1505438"/>
                </a:xfrm>
                <a:prstGeom prst="rect">
                  <a:avLst/>
                </a:prstGeom>
              </p:spPr>
            </p:pic>
            <p:pic>
              <p:nvPicPr>
                <p:cNvPr id="14" name="Picture 13" descr="509680941-att.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3502" y="3262159"/>
                  <a:ext cx="1129079" cy="1505438"/>
                </a:xfrm>
                <a:prstGeom prst="rect">
                  <a:avLst/>
                </a:prstGeom>
              </p:spPr>
            </p:pic>
            <p:pic>
              <p:nvPicPr>
                <p:cNvPr id="15" name="Picture 14" descr="20110617_398733244fb97932c38c47Y8jajCjTmh.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29828" y="4879727"/>
                  <a:ext cx="493707" cy="493707"/>
                </a:xfrm>
                <a:prstGeom prst="rect">
                  <a:avLst/>
                </a:prstGeom>
              </p:spPr>
            </p:pic>
            <p:pic>
              <p:nvPicPr>
                <p:cNvPr id="16" name="Picture 15" descr="images.jpe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273" y="4879727"/>
                  <a:ext cx="318465" cy="318465"/>
                </a:xfrm>
                <a:prstGeom prst="rect">
                  <a:avLst/>
                </a:prstGeom>
              </p:spPr>
            </p:pic>
            <p:pic>
              <p:nvPicPr>
                <p:cNvPr id="17" name="Picture 16" descr="images.jpe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21247" y="4963905"/>
                  <a:ext cx="318465" cy="318465"/>
                </a:xfrm>
                <a:prstGeom prst="rect">
                  <a:avLst/>
                </a:prstGeom>
              </p:spPr>
            </p:pic>
            <p:sp>
              <p:nvSpPr>
                <p:cNvPr id="31" name="Rounded Rectangle 30"/>
                <p:cNvSpPr/>
                <p:nvPr/>
              </p:nvSpPr>
              <p:spPr>
                <a:xfrm>
                  <a:off x="-245888" y="3262159"/>
                  <a:ext cx="1283686" cy="150543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Times New Roman" panose="02020603050405020304" pitchFamily="18" charset="0"/>
                      <a:cs typeface="Times New Roman" panose="02020603050405020304" pitchFamily="18" charset="0"/>
                    </a:rPr>
                    <a:t>Reject</a:t>
                  </a:r>
                  <a:endParaRPr lang="zh-CN" altLang="en-US" dirty="0">
                    <a:solidFill>
                      <a:schemeClr val="tx1"/>
                    </a:solidFill>
                    <a:latin typeface="Times New Roman" panose="02020603050405020304" pitchFamily="18" charset="0"/>
                    <a:cs typeface="Times New Roman" panose="02020603050405020304" pitchFamily="18" charset="0"/>
                  </a:endParaRPr>
                </a:p>
                <a:p>
                  <a:pPr algn="ctr"/>
                  <a:r>
                    <a:rPr lang="en-US" altLang="zh-CN" dirty="0">
                      <a:solidFill>
                        <a:schemeClr val="tx1"/>
                      </a:solidFill>
                      <a:latin typeface="Times New Roman" panose="02020603050405020304" pitchFamily="18" charset="0"/>
                      <a:cs typeface="Times New Roman" panose="02020603050405020304" pitchFamily="18" charset="0"/>
                    </a:rPr>
                    <a:t>Task</a:t>
                  </a:r>
                  <a:endParaRPr lang="zh-CN" altLang="en-US" dirty="0">
                    <a:solidFill>
                      <a:schemeClr val="tx1"/>
                    </a:solidFill>
                    <a:latin typeface="Times New Roman" panose="02020603050405020304" pitchFamily="18" charset="0"/>
                    <a:cs typeface="Times New Roman" panose="02020603050405020304" pitchFamily="18" charset="0"/>
                  </a:endParaRPr>
                </a:p>
                <a:p>
                  <a:pPr algn="ctr"/>
                  <a:r>
                    <a:rPr lang="en-US" altLang="zh-CN" dirty="0">
                      <a:solidFill>
                        <a:schemeClr val="tx1"/>
                      </a:solidFill>
                      <a:latin typeface="Times New Roman" panose="02020603050405020304" pitchFamily="18" charset="0"/>
                      <a:cs typeface="Times New Roman" panose="02020603050405020304" pitchFamily="18" charset="0"/>
                    </a:rPr>
                    <a:t>or</a:t>
                  </a:r>
                  <a:endParaRPr lang="zh-CN" altLang="en-US" dirty="0">
                    <a:solidFill>
                      <a:schemeClr val="tx1"/>
                    </a:solidFill>
                    <a:latin typeface="Times New Roman" panose="02020603050405020304" pitchFamily="18" charset="0"/>
                    <a:cs typeface="Times New Roman" panose="02020603050405020304" pitchFamily="18" charset="0"/>
                  </a:endParaRPr>
                </a:p>
                <a:p>
                  <a:pPr algn="ctr"/>
                  <a:r>
                    <a:rPr lang="en-US" altLang="zh-CN" dirty="0">
                      <a:solidFill>
                        <a:schemeClr val="tx1"/>
                      </a:solidFill>
                      <a:latin typeface="Times New Roman" panose="02020603050405020304" pitchFamily="18" charset="0"/>
                      <a:cs typeface="Times New Roman" panose="02020603050405020304" pitchFamily="18" charset="0"/>
                    </a:rPr>
                    <a:t>Miss</a:t>
                  </a:r>
                  <a:endParaRPr lang="zh-CN" altLang="en-US" dirty="0">
                    <a:solidFill>
                      <a:schemeClr val="tx1"/>
                    </a:solidFill>
                    <a:latin typeface="Times New Roman" panose="02020603050405020304" pitchFamily="18" charset="0"/>
                    <a:cs typeface="Times New Roman" panose="02020603050405020304" pitchFamily="18" charset="0"/>
                  </a:endParaRPr>
                </a:p>
                <a:p>
                  <a:pPr algn="ctr"/>
                  <a:r>
                    <a:rPr lang="en-US" altLang="zh-CN" dirty="0">
                      <a:solidFill>
                        <a:schemeClr val="tx1"/>
                      </a:solidFill>
                      <a:latin typeface="Times New Roman" panose="02020603050405020304" pitchFamily="18" charset="0"/>
                      <a:cs typeface="Times New Roman" panose="02020603050405020304" pitchFamily="18" charset="0"/>
                    </a:rPr>
                    <a:t>Deadline</a:t>
                  </a:r>
                  <a:r>
                    <a:rPr lang="zh-CN" altLang="en-US" dirty="0">
                      <a:solidFill>
                        <a:schemeClr val="tx1"/>
                      </a:solidFill>
                      <a:latin typeface="Times New Roman" panose="02020603050405020304" pitchFamily="18" charset="0"/>
                      <a:cs typeface="Times New Roman" panose="02020603050405020304" pitchFamily="18" charset="0"/>
                    </a:rPr>
                    <a:t> </a:t>
                  </a:r>
                </a:p>
              </p:txBody>
            </p:sp>
            <p:pic>
              <p:nvPicPr>
                <p:cNvPr id="34" name="Picture 33" descr="images.jpe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38809" y="4963905"/>
                  <a:ext cx="318465" cy="318465"/>
                </a:xfrm>
                <a:prstGeom prst="rect">
                  <a:avLst/>
                </a:prstGeom>
              </p:spPr>
            </p:pic>
          </p:grpSp>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74215" y="2334781"/>
                <a:ext cx="617623" cy="954161"/>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60608" y="2486415"/>
                <a:ext cx="710810" cy="802527"/>
              </a:xfrm>
              <a:prstGeom prst="rect">
                <a:avLst/>
              </a:prstGeom>
            </p:spPr>
          </p:pic>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00238" y="2452298"/>
                <a:ext cx="606666" cy="836644"/>
              </a:xfrm>
              <a:prstGeom prst="rect">
                <a:avLst/>
              </a:prstGeom>
            </p:spPr>
          </p:pic>
          <p:pic>
            <p:nvPicPr>
              <p:cNvPr id="21" name="Picture 2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373935" y="2407199"/>
                <a:ext cx="815785" cy="926841"/>
              </a:xfrm>
              <a:prstGeom prst="rect">
                <a:avLst/>
              </a:prstGeom>
            </p:spPr>
          </p:pic>
          <p:cxnSp>
            <p:nvCxnSpPr>
              <p:cNvPr id="24" name="Straight Arrow Connector 23"/>
              <p:cNvCxnSpPr>
                <a:endCxn id="31" idx="0"/>
              </p:cNvCxnSpPr>
              <p:nvPr/>
            </p:nvCxnSpPr>
            <p:spPr>
              <a:xfrm flipH="1">
                <a:off x="2303297" y="3288942"/>
                <a:ext cx="56030" cy="3487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8" idx="2"/>
                <a:endCxn id="14" idx="0"/>
              </p:cNvCxnSpPr>
              <p:nvPr/>
            </p:nvCxnSpPr>
            <p:spPr>
              <a:xfrm>
                <a:off x="3603571" y="3288942"/>
                <a:ext cx="1813" cy="3487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1" idx="2"/>
                <a:endCxn id="13" idx="0"/>
              </p:cNvCxnSpPr>
              <p:nvPr/>
            </p:nvCxnSpPr>
            <p:spPr>
              <a:xfrm>
                <a:off x="4781828" y="3334040"/>
                <a:ext cx="5994" cy="3036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5" idx="2"/>
                <a:endCxn id="12" idx="0"/>
              </p:cNvCxnSpPr>
              <p:nvPr/>
            </p:nvCxnSpPr>
            <p:spPr>
              <a:xfrm>
                <a:off x="5983027" y="3288942"/>
                <a:ext cx="997" cy="3487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3335042" y="1754481"/>
              <a:ext cx="3275216" cy="461665"/>
            </a:xfrm>
            <a:prstGeom prst="rect">
              <a:avLst/>
            </a:prstGeom>
            <a:noFill/>
            <a:ln>
              <a:solidFill>
                <a:schemeClr val="accent1"/>
              </a:solidFill>
            </a:ln>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Take</a:t>
              </a: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a</a:t>
              </a: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photo</a:t>
              </a: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of</a:t>
              </a: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Firebird.</a:t>
              </a:r>
              <a:endParaRPr lang="en-US" sz="2400" dirty="0">
                <a:latin typeface="Times New Roman" panose="02020603050405020304" pitchFamily="18" charset="0"/>
                <a:cs typeface="Times New Roman" panose="02020603050405020304" pitchFamily="18" charset="0"/>
              </a:endParaRPr>
            </a:p>
          </p:txBody>
        </p:sp>
        <p:sp>
          <p:nvSpPr>
            <p:cNvPr id="39" name="TextBox 38"/>
            <p:cNvSpPr txBox="1"/>
            <p:nvPr/>
          </p:nvSpPr>
          <p:spPr>
            <a:xfrm>
              <a:off x="1088068" y="2802564"/>
              <a:ext cx="1303049" cy="461665"/>
            </a:xfrm>
            <a:prstGeom prst="rect">
              <a:avLst/>
            </a:prstGeom>
            <a:noFill/>
          </p:spPr>
          <p:txBody>
            <a:bodyPr wrap="none" rtlCol="0">
              <a:spAutoFit/>
            </a:bodyPr>
            <a:lstStyle/>
            <a:p>
              <a:r>
                <a:rPr lang="en-US" altLang="zh-CN" sz="2400">
                  <a:latin typeface="Times New Roman" panose="02020603050405020304" pitchFamily="18" charset="0"/>
                  <a:cs typeface="Times New Roman" panose="02020603050405020304" pitchFamily="18" charset="0"/>
                </a:rPr>
                <a:t>Workers:</a:t>
              </a:r>
              <a:endParaRPr lang="en-US" sz="2400">
                <a:latin typeface="Times New Roman" panose="02020603050405020304" pitchFamily="18" charset="0"/>
                <a:cs typeface="Times New Roman" panose="02020603050405020304" pitchFamily="18" charset="0"/>
              </a:endParaRPr>
            </a:p>
          </p:txBody>
        </p:sp>
        <p:cxnSp>
          <p:nvCxnSpPr>
            <p:cNvPr id="41" name="Straight Connector 40"/>
            <p:cNvCxnSpPr>
              <a:stCxn id="36" idx="2"/>
              <a:endCxn id="10" idx="0"/>
            </p:cNvCxnSpPr>
            <p:nvPr/>
          </p:nvCxnSpPr>
          <p:spPr>
            <a:xfrm flipH="1">
              <a:off x="2895394" y="2216146"/>
              <a:ext cx="2077256" cy="425912"/>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36" idx="2"/>
            </p:cNvCxnSpPr>
            <p:nvPr/>
          </p:nvCxnSpPr>
          <p:spPr>
            <a:xfrm flipH="1">
              <a:off x="4143998" y="2216146"/>
              <a:ext cx="828652" cy="425912"/>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36" idx="2"/>
              <a:endCxn id="21" idx="0"/>
            </p:cNvCxnSpPr>
            <p:nvPr/>
          </p:nvCxnSpPr>
          <p:spPr>
            <a:xfrm>
              <a:off x="4972650" y="2216146"/>
              <a:ext cx="188559" cy="346696"/>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36" idx="2"/>
              <a:endCxn id="5" idx="0"/>
            </p:cNvCxnSpPr>
            <p:nvPr/>
          </p:nvCxnSpPr>
          <p:spPr>
            <a:xfrm>
              <a:off x="4972650" y="2216146"/>
              <a:ext cx="1389758" cy="274278"/>
            </a:xfrm>
            <a:prstGeom prst="line">
              <a:avLst/>
            </a:prstGeom>
          </p:spPr>
          <p:style>
            <a:lnRef idx="1">
              <a:schemeClr val="accent1"/>
            </a:lnRef>
            <a:fillRef idx="0">
              <a:schemeClr val="accent1"/>
            </a:fillRef>
            <a:effectRef idx="0">
              <a:schemeClr val="accent1"/>
            </a:effectRef>
            <a:fontRef idx="minor">
              <a:schemeClr val="tx1"/>
            </a:fontRef>
          </p:style>
        </p:cxnSp>
      </p:grpSp>
      <p:sp>
        <p:nvSpPr>
          <p:cNvPr id="6" name="Slide Number Placeholder 5"/>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16</a:t>
            </a:fld>
            <a:endParaRPr lang="en-US" altLang="zh-CN">
              <a:solidFill>
                <a:srgbClr val="000000"/>
              </a:solidFill>
            </a:endParaRPr>
          </a:p>
        </p:txBody>
      </p:sp>
    </p:spTree>
    <p:extLst>
      <p:ext uri="{BB962C8B-B14F-4D97-AF65-F5344CB8AC3E}">
        <p14:creationId xmlns:p14="http://schemas.microsoft.com/office/powerpoint/2010/main" val="1551072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Experiments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8650" y="1825625"/>
            <a:ext cx="5231823" cy="452062"/>
          </a:xfrm>
        </p:spPr>
        <p:txBody>
          <a:bodyPr>
            <a:normAutofit fontScale="92500" lnSpcReduction="20000"/>
          </a:bodyPr>
          <a:lstStyle/>
          <a:p>
            <a:r>
              <a:rPr lang="en-US" altLang="zh-CN" dirty="0">
                <a:latin typeface="Times New Roman" panose="02020603050405020304" pitchFamily="18" charset="0"/>
                <a:cs typeface="Times New Roman" panose="02020603050405020304" pitchFamily="18" charset="0"/>
              </a:rPr>
              <a:t>A</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3D</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reconstruction</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showcase</a:t>
            </a:r>
            <a:r>
              <a:rPr lang="zh-CN" altLang="en-US"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8B880006-C75C-D04E-8147-561906C86DAB}" type="slidenum">
              <a:rPr lang="en-US" smtClean="0">
                <a:latin typeface="Times New Roman" panose="02020603050405020304" pitchFamily="18" charset="0"/>
                <a:cs typeface="Times New Roman" panose="02020603050405020304" pitchFamily="18" charset="0"/>
              </a:rPr>
              <a:t>17</a:t>
            </a:fld>
            <a:endParaRPr lang="en-US">
              <a:latin typeface="Times New Roman" panose="02020603050405020304" pitchFamily="18" charset="0"/>
              <a:cs typeface="Times New Roman" panose="02020603050405020304" pitchFamily="18" charset="0"/>
            </a:endParaRPr>
          </a:p>
        </p:txBody>
      </p:sp>
      <p:grpSp>
        <p:nvGrpSpPr>
          <p:cNvPr id="12" name="Group 11"/>
          <p:cNvGrpSpPr/>
          <p:nvPr/>
        </p:nvGrpSpPr>
        <p:grpSpPr>
          <a:xfrm>
            <a:off x="628649" y="2412623"/>
            <a:ext cx="8132795" cy="3473967"/>
            <a:chOff x="628650" y="2412623"/>
            <a:chExt cx="7492884" cy="2944981"/>
          </a:xfrm>
        </p:grpSpPr>
        <p:pic>
          <p:nvPicPr>
            <p:cNvPr id="5" name="Picture 4" descr="gtSpars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2344" y="2412623"/>
              <a:ext cx="3489190" cy="2496952"/>
            </a:xfrm>
            <a:prstGeom prst="rect">
              <a:avLst/>
            </a:prstGeom>
          </p:spPr>
        </p:pic>
        <p:pic>
          <p:nvPicPr>
            <p:cNvPr id="6" name="Picture 5" descr="realSparse.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3515" y="2412623"/>
              <a:ext cx="3367929" cy="2616892"/>
            </a:xfrm>
            <a:prstGeom prst="rect">
              <a:avLst/>
            </a:prstGeom>
          </p:spPr>
        </p:pic>
        <p:sp>
          <p:nvSpPr>
            <p:cNvPr id="7" name="TextBox 6"/>
            <p:cNvSpPr txBox="1"/>
            <p:nvPr/>
          </p:nvSpPr>
          <p:spPr>
            <a:xfrm>
              <a:off x="628650" y="5038143"/>
              <a:ext cx="3123884" cy="313093"/>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Sparse</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model</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of</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experimental</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data</a:t>
              </a:r>
              <a:endParaRPr lang="en-US" dirty="0">
                <a:latin typeface="Times New Roman" panose="02020603050405020304" pitchFamily="18" charset="0"/>
                <a:cs typeface="Times New Roman" panose="02020603050405020304" pitchFamily="18" charset="0"/>
              </a:endParaRPr>
            </a:p>
          </p:txBody>
        </p:sp>
        <p:sp>
          <p:nvSpPr>
            <p:cNvPr id="8" name="TextBox 7"/>
            <p:cNvSpPr txBox="1"/>
            <p:nvPr/>
          </p:nvSpPr>
          <p:spPr>
            <a:xfrm>
              <a:off x="4698417" y="5044511"/>
              <a:ext cx="3070717" cy="313093"/>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Sparse</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model</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of</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ground</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truth</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data</a:t>
              </a:r>
              <a:endParaRPr lang="en-US" dirty="0">
                <a:latin typeface="Times New Roman" panose="02020603050405020304" pitchFamily="18" charset="0"/>
                <a:cs typeface="Times New Roman" panose="02020603050405020304" pitchFamily="18" charset="0"/>
              </a:endParaRPr>
            </a:p>
          </p:txBody>
        </p:sp>
      </p:grpSp>
      <p:sp>
        <p:nvSpPr>
          <p:cNvPr id="16" name="TextBox 15"/>
          <p:cNvSpPr txBox="1"/>
          <p:nvPr/>
        </p:nvSpPr>
        <p:spPr>
          <a:xfrm>
            <a:off x="224684" y="6122237"/>
            <a:ext cx="8672310" cy="461665"/>
          </a:xfrm>
          <a:prstGeom prst="rect">
            <a:avLst/>
          </a:prstGeom>
          <a:noFill/>
        </p:spPr>
        <p:txBody>
          <a:bodyPr wrap="none" rtlCol="0">
            <a:spAutoFit/>
          </a:bodyPr>
          <a:lstStyle/>
          <a:p>
            <a:r>
              <a:rPr lang="zh-CN" altLang="en-US"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https://</a:t>
            </a:r>
            <a:r>
              <a:rPr lang="en-US" sz="2400" dirty="0" err="1">
                <a:latin typeface="Times New Roman" panose="02020603050405020304" pitchFamily="18" charset="0"/>
                <a:cs typeface="Times New Roman" panose="02020603050405020304" pitchFamily="18" charset="0"/>
              </a:rPr>
              <a:t>youtu.be</a:t>
            </a:r>
            <a:r>
              <a:rPr lang="en-US" sz="2400" dirty="0">
                <a:latin typeface="Times New Roman" panose="02020603050405020304" pitchFamily="18" charset="0"/>
                <a:cs typeface="Times New Roman" panose="02020603050405020304" pitchFamily="18" charset="0"/>
              </a:rPr>
              <a:t>/FfNoeqFc084   or http://</a:t>
            </a:r>
            <a:r>
              <a:rPr lang="en-US" sz="2400" dirty="0" err="1">
                <a:latin typeface="Times New Roman" panose="02020603050405020304" pitchFamily="18" charset="0"/>
                <a:cs typeface="Times New Roman" panose="02020603050405020304" pitchFamily="18" charset="0"/>
              </a:rPr>
              <a:t>www.gmissionhkust.com</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7103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Experiments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8650" y="1825625"/>
            <a:ext cx="5231823" cy="452062"/>
          </a:xfrm>
        </p:spPr>
        <p:txBody>
          <a:bodyPr>
            <a:normAutofit fontScale="92500" lnSpcReduction="20000"/>
          </a:bodyPr>
          <a:lstStyle/>
          <a:p>
            <a:r>
              <a:rPr lang="en-US" altLang="zh-CN" dirty="0">
                <a:latin typeface="Times New Roman" panose="02020603050405020304" pitchFamily="18" charset="0"/>
                <a:cs typeface="Times New Roman" panose="02020603050405020304" pitchFamily="18" charset="0"/>
              </a:rPr>
              <a:t>A</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3D</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reconstruction</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showcase</a:t>
            </a:r>
            <a:r>
              <a:rPr lang="zh-CN" altLang="en-US"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8B880006-C75C-D04E-8147-561906C86DAB}" type="slidenum">
              <a:rPr lang="en-US" smtClean="0">
                <a:latin typeface="Times New Roman" panose="02020603050405020304" pitchFamily="18" charset="0"/>
                <a:cs typeface="Times New Roman" panose="02020603050405020304" pitchFamily="18" charset="0"/>
              </a:rPr>
              <a:t>18</a:t>
            </a:fld>
            <a:endParaRPr lang="en-US">
              <a:latin typeface="Times New Roman" panose="02020603050405020304" pitchFamily="18" charset="0"/>
              <a:cs typeface="Times New Roman" panose="02020603050405020304" pitchFamily="18" charset="0"/>
            </a:endParaRPr>
          </a:p>
        </p:txBody>
      </p:sp>
      <p:grpSp>
        <p:nvGrpSpPr>
          <p:cNvPr id="15" name="Group 14"/>
          <p:cNvGrpSpPr/>
          <p:nvPr/>
        </p:nvGrpSpPr>
        <p:grpSpPr>
          <a:xfrm>
            <a:off x="803497" y="2304074"/>
            <a:ext cx="8119586" cy="3536738"/>
            <a:chOff x="9144000" y="2526350"/>
            <a:chExt cx="7036146" cy="2873671"/>
          </a:xfrm>
        </p:grpSpPr>
        <p:grpSp>
          <p:nvGrpSpPr>
            <p:cNvPr id="11" name="Group 10"/>
            <p:cNvGrpSpPr/>
            <p:nvPr/>
          </p:nvGrpSpPr>
          <p:grpSpPr>
            <a:xfrm>
              <a:off x="9144000" y="2526350"/>
              <a:ext cx="7036146" cy="2515906"/>
              <a:chOff x="897802" y="2470814"/>
              <a:chExt cx="7036146" cy="2515906"/>
            </a:xfrm>
          </p:grpSpPr>
          <p:pic>
            <p:nvPicPr>
              <p:cNvPr id="9" name="Picture 8" descr="groundTruthFull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0043" y="2470814"/>
                <a:ext cx="3253905" cy="2515906"/>
              </a:xfrm>
              <a:prstGeom prst="rect">
                <a:avLst/>
              </a:prstGeom>
            </p:spPr>
          </p:pic>
          <p:pic>
            <p:nvPicPr>
              <p:cNvPr id="10" name="Picture 9" descr="realFull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7802" y="2470815"/>
                <a:ext cx="3424078" cy="2459589"/>
              </a:xfrm>
              <a:prstGeom prst="rect">
                <a:avLst/>
              </a:prstGeom>
            </p:spPr>
          </p:pic>
        </p:grpSp>
        <p:sp>
          <p:nvSpPr>
            <p:cNvPr id="13" name="TextBox 12"/>
            <p:cNvSpPr txBox="1"/>
            <p:nvPr/>
          </p:nvSpPr>
          <p:spPr>
            <a:xfrm>
              <a:off x="9144000" y="5099931"/>
              <a:ext cx="2904898" cy="300090"/>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Dense</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model</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of</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experimental</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data</a:t>
              </a:r>
              <a:endParaRPr lang="en-US"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12948578" y="5099931"/>
              <a:ext cx="2854890" cy="300090"/>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Dense</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model</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of</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ground</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truth</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data</a:t>
              </a:r>
              <a:endParaRPr lang="en-US" dirty="0">
                <a:latin typeface="Times New Roman" panose="02020603050405020304" pitchFamily="18" charset="0"/>
                <a:cs typeface="Times New Roman" panose="02020603050405020304" pitchFamily="18" charset="0"/>
              </a:endParaRPr>
            </a:p>
          </p:txBody>
        </p:sp>
      </p:grpSp>
      <p:sp>
        <p:nvSpPr>
          <p:cNvPr id="16" name="TextBox 15"/>
          <p:cNvSpPr txBox="1"/>
          <p:nvPr/>
        </p:nvSpPr>
        <p:spPr>
          <a:xfrm>
            <a:off x="471690" y="6167735"/>
            <a:ext cx="8672310" cy="461665"/>
          </a:xfrm>
          <a:prstGeom prst="rect">
            <a:avLst/>
          </a:prstGeom>
          <a:noFill/>
        </p:spPr>
        <p:txBody>
          <a:bodyPr wrap="none" rtlCol="0">
            <a:spAutoFit/>
          </a:bodyPr>
          <a:lstStyle/>
          <a:p>
            <a:r>
              <a:rPr lang="zh-CN" altLang="en-US"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https://</a:t>
            </a:r>
            <a:r>
              <a:rPr lang="en-US" sz="2400" dirty="0" err="1">
                <a:latin typeface="Times New Roman" panose="02020603050405020304" pitchFamily="18" charset="0"/>
                <a:cs typeface="Times New Roman" panose="02020603050405020304" pitchFamily="18" charset="0"/>
              </a:rPr>
              <a:t>youtu.be</a:t>
            </a:r>
            <a:r>
              <a:rPr lang="en-US" sz="2400" dirty="0">
                <a:latin typeface="Times New Roman" panose="02020603050405020304" pitchFamily="18" charset="0"/>
                <a:cs typeface="Times New Roman" panose="02020603050405020304" pitchFamily="18" charset="0"/>
              </a:rPr>
              <a:t>/FfNoeqFc084   or http://</a:t>
            </a:r>
            <a:r>
              <a:rPr lang="en-US" sz="2400" dirty="0" err="1">
                <a:latin typeface="Times New Roman" panose="02020603050405020304" pitchFamily="18" charset="0"/>
                <a:cs typeface="Times New Roman" panose="02020603050405020304" pitchFamily="18" charset="0"/>
              </a:rPr>
              <a:t>www.gmissionhkust.com</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9216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Spatial</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Task</a:t>
            </a:r>
            <a:r>
              <a:rPr lang="zh-CN" altLang="en-US" dirty="0">
                <a:latin typeface="Times New Roman" panose="02020603050405020304" pitchFamily="18" charset="0"/>
                <a:cs typeface="Times New Roman" panose="02020603050405020304" pitchFamily="18" charset="0"/>
              </a:rPr>
              <a:t> </a:t>
            </a:r>
            <a:r>
              <a:rPr lang="en-US" altLang="zh-CN" dirty="0" smtClean="0">
                <a:latin typeface="Times New Roman" panose="02020603050405020304" pitchFamily="18" charset="0"/>
                <a:cs typeface="Times New Roman" panose="02020603050405020304" pitchFamily="18" charset="0"/>
              </a:rPr>
              <a:t>(Taking a Photo of Parking Lots)</a:t>
            </a:r>
            <a:endParaRPr lang="en-US" dirty="0">
              <a:latin typeface="Times New Roman" panose="02020603050405020304" pitchFamily="18" charset="0"/>
              <a:cs typeface="Times New Roman" panose="02020603050405020304" pitchFamily="18" charset="0"/>
            </a:endParaRPr>
          </a:p>
        </p:txBody>
      </p:sp>
      <p:grpSp>
        <p:nvGrpSpPr>
          <p:cNvPr id="7" name="Group 6"/>
          <p:cNvGrpSpPr/>
          <p:nvPr/>
        </p:nvGrpSpPr>
        <p:grpSpPr>
          <a:xfrm>
            <a:off x="457200" y="1828800"/>
            <a:ext cx="8458200" cy="4267200"/>
            <a:chOff x="1352142" y="3131989"/>
            <a:chExt cx="6206634" cy="2880977"/>
          </a:xfrm>
        </p:grpSpPr>
        <p:grpSp>
          <p:nvGrpSpPr>
            <p:cNvPr id="8" name="Group 7"/>
            <p:cNvGrpSpPr/>
            <p:nvPr/>
          </p:nvGrpSpPr>
          <p:grpSpPr>
            <a:xfrm>
              <a:off x="1398004" y="3131989"/>
              <a:ext cx="5806088" cy="2454976"/>
              <a:chOff x="779587" y="2695868"/>
              <a:chExt cx="7285891" cy="3080678"/>
            </a:xfrm>
          </p:grpSpPr>
          <p:grpSp>
            <p:nvGrpSpPr>
              <p:cNvPr id="11" name="Group 10"/>
              <p:cNvGrpSpPr/>
              <p:nvPr/>
            </p:nvGrpSpPr>
            <p:grpSpPr>
              <a:xfrm>
                <a:off x="779587" y="4967058"/>
                <a:ext cx="7285891" cy="809488"/>
                <a:chOff x="779587" y="4342804"/>
                <a:chExt cx="7285891" cy="809488"/>
              </a:xfrm>
            </p:grpSpPr>
            <p:cxnSp>
              <p:nvCxnSpPr>
                <p:cNvPr id="22" name="Straight Arrow Connector 21"/>
                <p:cNvCxnSpPr/>
                <p:nvPr/>
              </p:nvCxnSpPr>
              <p:spPr>
                <a:xfrm>
                  <a:off x="1248508" y="5117123"/>
                  <a:ext cx="6400800" cy="351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248508" y="4783015"/>
                  <a:ext cx="0" cy="33410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640516" y="4809391"/>
                  <a:ext cx="0" cy="33410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25" name="Rectangular Callout 24"/>
                <p:cNvSpPr/>
                <p:nvPr/>
              </p:nvSpPr>
              <p:spPr>
                <a:xfrm>
                  <a:off x="779587" y="4342804"/>
                  <a:ext cx="899744" cy="400646"/>
                </a:xfrm>
                <a:prstGeom prst="wedgeRectCallout">
                  <a:avLst>
                    <a:gd name="adj1" fmla="val 1346"/>
                    <a:gd name="adj2" fmla="val 708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Times New Roman" panose="02020603050405020304" pitchFamily="18" charset="0"/>
                      <a:cs typeface="Times New Roman" panose="02020603050405020304" pitchFamily="18" charset="0"/>
                    </a:rPr>
                    <a:t>Begin</a:t>
                  </a:r>
                  <a:endParaRPr lang="en-US" dirty="0">
                    <a:latin typeface="Times New Roman" panose="02020603050405020304" pitchFamily="18" charset="0"/>
                    <a:cs typeface="Times New Roman" panose="02020603050405020304" pitchFamily="18" charset="0"/>
                  </a:endParaRPr>
                </a:p>
              </p:txBody>
            </p:sp>
            <p:sp>
              <p:nvSpPr>
                <p:cNvPr id="26" name="Rectangular Callout 25"/>
                <p:cNvSpPr/>
                <p:nvPr/>
              </p:nvSpPr>
              <p:spPr>
                <a:xfrm>
                  <a:off x="7212382" y="4350061"/>
                  <a:ext cx="853096" cy="397784"/>
                </a:xfrm>
                <a:prstGeom prst="wedgeRectCallout">
                  <a:avLst>
                    <a:gd name="adj1" fmla="val -1340"/>
                    <a:gd name="adj2" fmla="val 6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Times New Roman" panose="02020603050405020304" pitchFamily="18" charset="0"/>
                      <a:cs typeface="Times New Roman" panose="02020603050405020304" pitchFamily="18" charset="0"/>
                    </a:rPr>
                    <a:t>End</a:t>
                  </a:r>
                  <a:endParaRPr lang="en-US" dirty="0">
                    <a:latin typeface="Times New Roman" panose="02020603050405020304" pitchFamily="18" charset="0"/>
                    <a:cs typeface="Times New Roman" panose="02020603050405020304" pitchFamily="18" charset="0"/>
                  </a:endParaRPr>
                </a:p>
              </p:txBody>
            </p:sp>
          </p:grpSp>
          <p:cxnSp>
            <p:nvCxnSpPr>
              <p:cNvPr id="12" name="Straight Connector 11"/>
              <p:cNvCxnSpPr>
                <a:stCxn id="20" idx="2"/>
              </p:cNvCxnSpPr>
              <p:nvPr/>
            </p:nvCxnSpPr>
            <p:spPr>
              <a:xfrm flipH="1">
                <a:off x="2066192" y="3971193"/>
                <a:ext cx="1" cy="177897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pic>
            <p:nvPicPr>
              <p:cNvPr id="13" name="Picture 12" descr="2662b8e3-7487-4dec-9041-3e3801f46d2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1454" y="2774189"/>
                <a:ext cx="1969477" cy="1197004"/>
              </a:xfrm>
              <a:prstGeom prst="rect">
                <a:avLst/>
              </a:prstGeom>
            </p:spPr>
          </p:pic>
          <p:cxnSp>
            <p:nvCxnSpPr>
              <p:cNvPr id="14" name="Straight Connector 13"/>
              <p:cNvCxnSpPr/>
              <p:nvPr/>
            </p:nvCxnSpPr>
            <p:spPr>
              <a:xfrm>
                <a:off x="2869224" y="5258531"/>
                <a:ext cx="0" cy="485781"/>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pic>
            <p:nvPicPr>
              <p:cNvPr id="15" name="Picture 14" descr="the-cost-of-parking-your-car-in-the-city-is-set-to-rise-by-10p-per-hour-44711082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9366" y="4085710"/>
                <a:ext cx="1735992" cy="1154505"/>
              </a:xfrm>
              <a:prstGeom prst="rect">
                <a:avLst/>
              </a:prstGeom>
            </p:spPr>
          </p:pic>
          <p:cxnSp>
            <p:nvCxnSpPr>
              <p:cNvPr id="16" name="Straight Connector 15"/>
              <p:cNvCxnSpPr/>
              <p:nvPr/>
            </p:nvCxnSpPr>
            <p:spPr>
              <a:xfrm flipH="1">
                <a:off x="4155831" y="3851031"/>
                <a:ext cx="12700" cy="189621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pic>
            <p:nvPicPr>
              <p:cNvPr id="17" name="Picture 16" descr="lonely-car-on-an-empty-parking-lot.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73804" y="2805721"/>
                <a:ext cx="1564054" cy="1133939"/>
              </a:xfrm>
              <a:prstGeom prst="rect">
                <a:avLst/>
              </a:prstGeom>
            </p:spPr>
          </p:pic>
          <p:cxnSp>
            <p:nvCxnSpPr>
              <p:cNvPr id="18" name="Straight Connector 17"/>
              <p:cNvCxnSpPr/>
              <p:nvPr/>
            </p:nvCxnSpPr>
            <p:spPr>
              <a:xfrm>
                <a:off x="5272454" y="5281972"/>
                <a:ext cx="0" cy="485781"/>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pic>
            <p:nvPicPr>
              <p:cNvPr id="19" name="Picture 18" descr="MainVisitorCarPark.gif"/>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39004" y="4448334"/>
                <a:ext cx="1974363" cy="824845"/>
              </a:xfrm>
              <a:prstGeom prst="rect">
                <a:avLst/>
              </a:prstGeom>
            </p:spPr>
          </p:pic>
          <p:cxnSp>
            <p:nvCxnSpPr>
              <p:cNvPr id="20" name="Straight Connector 19"/>
              <p:cNvCxnSpPr/>
              <p:nvPr/>
            </p:nvCxnSpPr>
            <p:spPr>
              <a:xfrm flipH="1">
                <a:off x="6877783" y="3862749"/>
                <a:ext cx="12700" cy="189621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pic>
            <p:nvPicPr>
              <p:cNvPr id="21" name="Picture 20" descr="1457164_2d36c5db.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29791" y="2695868"/>
                <a:ext cx="1658324" cy="1243743"/>
              </a:xfrm>
              <a:prstGeom prst="rect">
                <a:avLst/>
              </a:prstGeom>
            </p:spPr>
          </p:pic>
        </p:grpSp>
        <p:sp>
          <p:nvSpPr>
            <p:cNvPr id="9" name="TextBox 8"/>
            <p:cNvSpPr txBox="1"/>
            <p:nvPr/>
          </p:nvSpPr>
          <p:spPr>
            <a:xfrm>
              <a:off x="1352142" y="5583671"/>
              <a:ext cx="1010213" cy="400110"/>
            </a:xfrm>
            <a:prstGeom prst="rect">
              <a:avLst/>
            </a:prstGeom>
            <a:noFill/>
          </p:spPr>
          <p:txBody>
            <a:bodyPr wrap="none" rtlCol="0">
              <a:spAutoFit/>
            </a:bodyPr>
            <a:lstStyle/>
            <a:p>
              <a:r>
                <a:rPr lang="en-US" altLang="zh-CN" sz="2000" dirty="0">
                  <a:latin typeface="Times New Roman" panose="02020603050405020304" pitchFamily="18" charset="0"/>
                  <a:cs typeface="Times New Roman" panose="02020603050405020304" pitchFamily="18" charset="0"/>
                </a:rPr>
                <a:t>2:00PM</a:t>
              </a:r>
              <a:endParaRPr lang="en-US" sz="20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6548563" y="5612856"/>
              <a:ext cx="1010213" cy="400110"/>
            </a:xfrm>
            <a:prstGeom prst="rect">
              <a:avLst/>
            </a:prstGeom>
            <a:noFill/>
          </p:spPr>
          <p:txBody>
            <a:bodyPr wrap="none" rtlCol="0">
              <a:spAutoFit/>
            </a:bodyPr>
            <a:lstStyle/>
            <a:p>
              <a:r>
                <a:rPr lang="en-US" altLang="zh-CN" sz="2000" dirty="0">
                  <a:latin typeface="Times New Roman" panose="02020603050405020304" pitchFamily="18" charset="0"/>
                  <a:cs typeface="Times New Roman" panose="02020603050405020304" pitchFamily="18" charset="0"/>
                </a:rPr>
                <a:t>6:00PM</a:t>
              </a:r>
              <a:endParaRPr lang="en-US" sz="2000" dirty="0">
                <a:latin typeface="Times New Roman" panose="02020603050405020304" pitchFamily="18" charset="0"/>
                <a:cs typeface="Times New Roman" panose="02020603050405020304" pitchFamily="18" charset="0"/>
              </a:endParaRPr>
            </a:p>
          </p:txBody>
        </p:sp>
      </p:grpSp>
      <p:sp>
        <p:nvSpPr>
          <p:cNvPr id="3" name="Slide Number Placeholder 2"/>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19</a:t>
            </a:fld>
            <a:endParaRPr lang="en-US" altLang="zh-CN">
              <a:solidFill>
                <a:srgbClr val="000000"/>
              </a:solidFill>
            </a:endParaRPr>
          </a:p>
        </p:txBody>
      </p:sp>
    </p:spTree>
    <p:extLst>
      <p:ext uri="{BB962C8B-B14F-4D97-AF65-F5344CB8AC3E}">
        <p14:creationId xmlns:p14="http://schemas.microsoft.com/office/powerpoint/2010/main" val="1768701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More Clarifications about the Project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a:bodyPr>
          <a:lstStyle/>
          <a:p>
            <a:pPr algn="just"/>
            <a:r>
              <a:rPr lang="en-US" dirty="0" smtClean="0">
                <a:latin typeface="Times New Roman" panose="02020603050405020304" pitchFamily="18" charset="0"/>
                <a:cs typeface="Times New Roman" panose="02020603050405020304" pitchFamily="18" charset="0"/>
              </a:rPr>
              <a:t>Initially, a project coordinator will be elected to coordinate all members and discuss the project topics and roles of each member</a:t>
            </a:r>
          </a:p>
          <a:p>
            <a:pPr algn="just"/>
            <a:r>
              <a:rPr lang="en-US" dirty="0" smtClean="0">
                <a:latin typeface="Times New Roman" panose="02020603050405020304" pitchFamily="18" charset="0"/>
                <a:cs typeface="Times New Roman" panose="02020603050405020304" pitchFamily="18" charset="0"/>
              </a:rPr>
              <a:t>During the phase of project development, </a:t>
            </a:r>
            <a:r>
              <a:rPr lang="en-US" i="1" dirty="0" smtClean="0">
                <a:latin typeface="Times New Roman" panose="02020603050405020304" pitchFamily="18" charset="0"/>
                <a:cs typeface="Times New Roman" panose="02020603050405020304" pitchFamily="18" charset="0"/>
              </a:rPr>
              <a:t>all</a:t>
            </a:r>
            <a:r>
              <a:rPr lang="en-US" dirty="0" smtClean="0">
                <a:latin typeface="Times New Roman" panose="02020603050405020304" pitchFamily="18" charset="0"/>
                <a:cs typeface="Times New Roman" panose="02020603050405020304" pitchFamily="18" charset="0"/>
              </a:rPr>
              <a:t> group members </a:t>
            </a:r>
            <a:r>
              <a:rPr lang="en-US" dirty="0">
                <a:latin typeface="Times New Roman" panose="02020603050405020304" pitchFamily="18" charset="0"/>
                <a:cs typeface="Times New Roman" panose="02020603050405020304" pitchFamily="18" charset="0"/>
              </a:rPr>
              <a:t>(not just project coordinator) </a:t>
            </a:r>
            <a:r>
              <a:rPr lang="en-US" dirty="0" smtClean="0">
                <a:latin typeface="Times New Roman" panose="02020603050405020304" pitchFamily="18" charset="0"/>
                <a:cs typeface="Times New Roman" panose="02020603050405020304" pitchFamily="18" charset="0"/>
              </a:rPr>
              <a:t>will report the project progress </a:t>
            </a:r>
            <a:r>
              <a:rPr lang="en-US" b="1" u="sng" dirty="0" smtClean="0">
                <a:latin typeface="Times New Roman" panose="02020603050405020304" pitchFamily="18" charset="0"/>
                <a:cs typeface="Times New Roman" panose="02020603050405020304" pitchFamily="18" charset="0"/>
              </a:rPr>
              <a:t>in turn</a:t>
            </a:r>
            <a:r>
              <a:rPr lang="en-US" dirty="0" smtClean="0">
                <a:latin typeface="Times New Roman" panose="02020603050405020304" pitchFamily="18" charset="0"/>
                <a:cs typeface="Times New Roman" panose="02020603050405020304" pitchFamily="18" charset="0"/>
              </a:rPr>
              <a:t> in each iteration (week)</a:t>
            </a:r>
          </a:p>
          <a:p>
            <a:pPr lvl="1" algn="just"/>
            <a:r>
              <a:rPr lang="en-US" dirty="0" smtClean="0">
                <a:latin typeface="Times New Roman" panose="02020603050405020304" pitchFamily="18" charset="0"/>
                <a:cs typeface="Times New Roman" panose="02020603050405020304" pitchFamily="18" charset="0"/>
              </a:rPr>
              <a:t>Each week, in the lecture period, you need to prepare about 10-minute slides to report the project progress</a:t>
            </a:r>
          </a:p>
          <a:p>
            <a:pPr algn="just"/>
            <a:r>
              <a:rPr lang="en-US" dirty="0" smtClean="0">
                <a:latin typeface="Times New Roman" panose="02020603050405020304" pitchFamily="18" charset="0"/>
                <a:cs typeface="Times New Roman" panose="02020603050405020304" pitchFamily="18" charset="0"/>
              </a:rPr>
              <a:t>Unfortunately, there are no other suitable classrooms for the lab session</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A1D442EF-3B18-4B98-A531-9906D68737B3}" type="slidenum">
              <a:rPr lang="en-US" altLang="zh-CN" smtClean="0">
                <a:solidFill>
                  <a:srgbClr val="000000"/>
                </a:solidFill>
                <a:latin typeface="Times New Roman" panose="02020603050405020304" pitchFamily="18" charset="0"/>
                <a:cs typeface="Times New Roman" panose="02020603050405020304" pitchFamily="18" charset="0"/>
              </a:rPr>
              <a:pPr>
                <a:defRPr/>
              </a:pPr>
              <a:t>2</a:t>
            </a:fld>
            <a:endParaRPr lang="en-US" altLang="zh-CN">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49127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latin typeface="Times New Roman" panose="02020603050405020304" pitchFamily="18" charset="0"/>
                <a:cs typeface="Times New Roman" panose="02020603050405020304" pitchFamily="18" charset="0"/>
              </a:rPr>
              <a:t>List of Potential Projects</a:t>
            </a:r>
          </a:p>
        </p:txBody>
      </p:sp>
      <p:sp>
        <p:nvSpPr>
          <p:cNvPr id="12291" name="Content Placeholder 2"/>
          <p:cNvSpPr>
            <a:spLocks noGrp="1"/>
          </p:cNvSpPr>
          <p:nvPr>
            <p:ph idx="1"/>
          </p:nvPr>
        </p:nvSpPr>
        <p:spPr>
          <a:xfrm>
            <a:off x="266700" y="1219200"/>
            <a:ext cx="8610600" cy="5253038"/>
          </a:xfrm>
        </p:spPr>
        <p:txBody>
          <a:bodyPr>
            <a:normAutofit fontScale="92500"/>
          </a:bodyPr>
          <a:lstStyle/>
          <a:p>
            <a:pPr algn="just">
              <a:defRPr/>
            </a:pPr>
            <a:r>
              <a:rPr lang="en-US" altLang="en-US" sz="2800" b="1" dirty="0" smtClean="0">
                <a:latin typeface="Times New Roman" panose="02020603050405020304" pitchFamily="18" charset="0"/>
                <a:cs typeface="Times New Roman" panose="02020603050405020304" pitchFamily="18" charset="0"/>
              </a:rPr>
              <a:t>1. Location-based </a:t>
            </a:r>
            <a:r>
              <a:rPr lang="en-US" altLang="en-US" sz="2800" b="1" dirty="0">
                <a:latin typeface="Times New Roman" panose="02020603050405020304" pitchFamily="18" charset="0"/>
                <a:cs typeface="Times New Roman" panose="02020603050405020304" pitchFamily="18" charset="0"/>
              </a:rPr>
              <a:t>Web system and iOS </a:t>
            </a:r>
            <a:r>
              <a:rPr lang="en-US" altLang="en-US" sz="2800" b="1" dirty="0" smtClean="0">
                <a:latin typeface="Times New Roman" panose="02020603050405020304" pitchFamily="18" charset="0"/>
                <a:cs typeface="Times New Roman" panose="02020603050405020304" pitchFamily="18" charset="0"/>
              </a:rPr>
              <a:t>implementation</a:t>
            </a:r>
          </a:p>
          <a:p>
            <a:pPr algn="just">
              <a:defRPr/>
            </a:pPr>
            <a:r>
              <a:rPr lang="en-US" altLang="en-US" sz="2800" b="1" dirty="0" smtClean="0">
                <a:latin typeface="Times New Roman" panose="02020603050405020304" pitchFamily="18" charset="0"/>
                <a:cs typeface="Times New Roman" panose="02020603050405020304" pitchFamily="18" charset="0"/>
              </a:rPr>
              <a:t>2. </a:t>
            </a:r>
            <a:r>
              <a:rPr lang="en-US" altLang="en-US" sz="2800" b="1" dirty="0" err="1" smtClean="0">
                <a:latin typeface="Times New Roman" panose="02020603050405020304" pitchFamily="18" charset="0"/>
                <a:cs typeface="Times New Roman" panose="02020603050405020304" pitchFamily="18" charset="0"/>
              </a:rPr>
              <a:t>iCampus</a:t>
            </a:r>
            <a:endParaRPr lang="en-US" altLang="en-US" sz="2800" b="1" dirty="0">
              <a:latin typeface="Times New Roman" panose="02020603050405020304" pitchFamily="18" charset="0"/>
              <a:cs typeface="Times New Roman" panose="02020603050405020304" pitchFamily="18" charset="0"/>
            </a:endParaRPr>
          </a:p>
          <a:p>
            <a:pPr algn="just">
              <a:defRPr/>
            </a:pPr>
            <a:r>
              <a:rPr lang="en-US" altLang="en-US" sz="2800" dirty="0" smtClean="0">
                <a:latin typeface="Times New Roman" panose="02020603050405020304" pitchFamily="18" charset="0"/>
                <a:cs typeface="Times New Roman" panose="02020603050405020304" pitchFamily="18" charset="0"/>
              </a:rPr>
              <a:t>3. Street </a:t>
            </a:r>
            <a:r>
              <a:rPr lang="en-US" altLang="en-US" sz="2800" dirty="0">
                <a:latin typeface="Times New Roman" panose="02020603050405020304" pitchFamily="18" charset="0"/>
                <a:cs typeface="Times New Roman" panose="02020603050405020304" pitchFamily="18" charset="0"/>
              </a:rPr>
              <a:t>View Based GPS </a:t>
            </a:r>
            <a:r>
              <a:rPr lang="en-US" altLang="en-US" sz="2800" dirty="0" smtClean="0">
                <a:latin typeface="Times New Roman" panose="02020603050405020304" pitchFamily="18" charset="0"/>
                <a:cs typeface="Times New Roman" panose="02020603050405020304" pitchFamily="18" charset="0"/>
              </a:rPr>
              <a:t>Assistance</a:t>
            </a:r>
          </a:p>
          <a:p>
            <a:pPr algn="just">
              <a:defRPr/>
            </a:pPr>
            <a:r>
              <a:rPr lang="en-US" altLang="en-US" sz="2800" dirty="0" smtClean="0">
                <a:latin typeface="Times New Roman" panose="02020603050405020304" pitchFamily="18" charset="0"/>
                <a:cs typeface="Times New Roman" panose="02020603050405020304" pitchFamily="18" charset="0"/>
              </a:rPr>
              <a:t>4</a:t>
            </a:r>
            <a:r>
              <a:rPr lang="en-US" altLang="en-US" sz="2800" dirty="0">
                <a:latin typeface="Times New Roman" panose="02020603050405020304" pitchFamily="18" charset="0"/>
                <a:cs typeface="Times New Roman" panose="02020603050405020304" pitchFamily="18" charset="0"/>
              </a:rPr>
              <a:t>. Path Navigation over Road </a:t>
            </a:r>
            <a:r>
              <a:rPr lang="en-US" altLang="en-US" sz="2800" dirty="0" smtClean="0">
                <a:latin typeface="Times New Roman" panose="02020603050405020304" pitchFamily="18" charset="0"/>
                <a:cs typeface="Times New Roman" panose="02020603050405020304" pitchFamily="18" charset="0"/>
              </a:rPr>
              <a:t>Networks</a:t>
            </a:r>
          </a:p>
          <a:p>
            <a:pPr algn="just">
              <a:defRPr/>
            </a:pPr>
            <a:r>
              <a:rPr lang="en-US" altLang="en-US" sz="2800" b="1" dirty="0" smtClean="0">
                <a:latin typeface="Times New Roman" panose="02020603050405020304" pitchFamily="18" charset="0"/>
                <a:cs typeface="Times New Roman" panose="02020603050405020304" pitchFamily="18" charset="0"/>
              </a:rPr>
              <a:t>5</a:t>
            </a:r>
            <a:r>
              <a:rPr lang="en-US" altLang="en-US" sz="2800" b="1" dirty="0">
                <a:latin typeface="Times New Roman" panose="02020603050405020304" pitchFamily="18" charset="0"/>
                <a:cs typeface="Times New Roman" panose="02020603050405020304" pitchFamily="18" charset="0"/>
              </a:rPr>
              <a:t>. Spatial Question/Answer </a:t>
            </a:r>
            <a:r>
              <a:rPr lang="en-US" altLang="en-US" sz="2800" b="1" dirty="0" smtClean="0">
                <a:latin typeface="Times New Roman" panose="02020603050405020304" pitchFamily="18" charset="0"/>
                <a:cs typeface="Times New Roman" panose="02020603050405020304" pitchFamily="18" charset="0"/>
              </a:rPr>
              <a:t>System</a:t>
            </a:r>
          </a:p>
          <a:p>
            <a:pPr algn="just">
              <a:defRPr/>
            </a:pPr>
            <a:r>
              <a:rPr lang="en-US" altLang="en-US" sz="2800" dirty="0" smtClean="0">
                <a:latin typeface="Times New Roman" panose="02020603050405020304" pitchFamily="18" charset="0"/>
                <a:cs typeface="Times New Roman" panose="02020603050405020304" pitchFamily="18" charset="0"/>
              </a:rPr>
              <a:t>6. Keyword </a:t>
            </a:r>
            <a:r>
              <a:rPr lang="en-US" altLang="en-US" sz="2800" dirty="0">
                <a:latin typeface="Times New Roman" panose="02020603050405020304" pitchFamily="18" charset="0"/>
                <a:cs typeface="Times New Roman" panose="02020603050405020304" pitchFamily="18" charset="0"/>
              </a:rPr>
              <a:t>Search and Visualization of Knowledge </a:t>
            </a:r>
            <a:r>
              <a:rPr lang="en-US" altLang="en-US" sz="2800" dirty="0" smtClean="0">
                <a:latin typeface="Times New Roman" panose="02020603050405020304" pitchFamily="18" charset="0"/>
                <a:cs typeface="Times New Roman" panose="02020603050405020304" pitchFamily="18" charset="0"/>
              </a:rPr>
              <a:t>Graphs</a:t>
            </a:r>
          </a:p>
          <a:p>
            <a:pPr algn="just">
              <a:defRPr/>
            </a:pPr>
            <a:r>
              <a:rPr lang="en-US" altLang="en-US" sz="2800" dirty="0" smtClean="0">
                <a:latin typeface="Times New Roman" panose="02020603050405020304" pitchFamily="18" charset="0"/>
                <a:cs typeface="Times New Roman" panose="02020603050405020304" pitchFamily="18" charset="0"/>
              </a:rPr>
              <a:t>7</a:t>
            </a:r>
            <a:r>
              <a:rPr lang="en-US" altLang="en-US" sz="2800" dirty="0">
                <a:latin typeface="Times New Roman" panose="02020603050405020304" pitchFamily="18" charset="0"/>
                <a:cs typeface="Times New Roman" panose="02020603050405020304" pitchFamily="18" charset="0"/>
              </a:rPr>
              <a:t>. Crawling and Querying Social </a:t>
            </a:r>
            <a:r>
              <a:rPr lang="en-US" altLang="en-US" sz="2800" dirty="0" smtClean="0">
                <a:latin typeface="Times New Roman" panose="02020603050405020304" pitchFamily="18" charset="0"/>
                <a:cs typeface="Times New Roman" panose="02020603050405020304" pitchFamily="18" charset="0"/>
              </a:rPr>
              <a:t>Networks</a:t>
            </a:r>
          </a:p>
          <a:p>
            <a:pPr algn="just">
              <a:defRPr/>
            </a:pPr>
            <a:r>
              <a:rPr lang="en-US" altLang="en-US" sz="2800" dirty="0" smtClean="0">
                <a:latin typeface="Times New Roman" panose="02020603050405020304" pitchFamily="18" charset="0"/>
                <a:cs typeface="Times New Roman" panose="02020603050405020304" pitchFamily="18" charset="0"/>
              </a:rPr>
              <a:t>8</a:t>
            </a:r>
            <a:r>
              <a:rPr lang="en-US" altLang="en-US" sz="2800" dirty="0">
                <a:latin typeface="Times New Roman" panose="02020603050405020304" pitchFamily="18" charset="0"/>
                <a:cs typeface="Times New Roman" panose="02020603050405020304" pitchFamily="18" charset="0"/>
              </a:rPr>
              <a:t>. Guide of the Course </a:t>
            </a:r>
            <a:r>
              <a:rPr lang="en-US" altLang="en-US" sz="2800" dirty="0" smtClean="0">
                <a:latin typeface="Times New Roman" panose="02020603050405020304" pitchFamily="18" charset="0"/>
                <a:cs typeface="Times New Roman" panose="02020603050405020304" pitchFamily="18" charset="0"/>
              </a:rPr>
              <a:t>Selection</a:t>
            </a:r>
          </a:p>
          <a:p>
            <a:pPr algn="just">
              <a:defRPr/>
            </a:pPr>
            <a:r>
              <a:rPr lang="en-US" altLang="en-US" sz="2800" dirty="0" smtClean="0">
                <a:latin typeface="Times New Roman" panose="02020603050405020304" pitchFamily="18" charset="0"/>
                <a:cs typeface="Times New Roman" panose="02020603050405020304" pitchFamily="18" charset="0"/>
              </a:rPr>
              <a:t>9</a:t>
            </a:r>
            <a:r>
              <a:rPr lang="en-US" altLang="en-US" sz="2800" dirty="0">
                <a:latin typeface="Times New Roman" panose="02020603050405020304" pitchFamily="18" charset="0"/>
                <a:cs typeface="Times New Roman" panose="02020603050405020304" pitchFamily="18" charset="0"/>
              </a:rPr>
              <a:t>. Parsing and Visualizing the </a:t>
            </a:r>
            <a:r>
              <a:rPr lang="en-US" altLang="en-US" sz="2800" dirty="0" smtClean="0">
                <a:latin typeface="Times New Roman" panose="02020603050405020304" pitchFamily="18" charset="0"/>
                <a:cs typeface="Times New Roman" panose="02020603050405020304" pitchFamily="18" charset="0"/>
              </a:rPr>
              <a:t>Bibliography</a:t>
            </a:r>
            <a:endParaRPr lang="en-US" altLang="en-US" sz="2800" dirty="0">
              <a:latin typeface="Times New Roman" panose="02020603050405020304" pitchFamily="18" charset="0"/>
              <a:cs typeface="Times New Roman" panose="02020603050405020304" pitchFamily="18" charset="0"/>
            </a:endParaRPr>
          </a:p>
          <a:p>
            <a:pPr algn="just">
              <a:defRPr/>
            </a:pPr>
            <a:r>
              <a:rPr lang="en-US" altLang="en-US" sz="2800" dirty="0" smtClean="0">
                <a:latin typeface="Times New Roman" panose="02020603050405020304" pitchFamily="18" charset="0"/>
                <a:cs typeface="Times New Roman" panose="02020603050405020304" pitchFamily="18" charset="0"/>
              </a:rPr>
              <a:t>10</a:t>
            </a:r>
            <a:r>
              <a:rPr lang="en-US" altLang="en-US" sz="2800" dirty="0">
                <a:latin typeface="Times New Roman" panose="02020603050405020304" pitchFamily="18" charset="0"/>
                <a:cs typeface="Times New Roman" panose="02020603050405020304" pitchFamily="18" charset="0"/>
              </a:rPr>
              <a:t>. Visualizing and Querying New York Taxi </a:t>
            </a:r>
            <a:r>
              <a:rPr lang="en-US" altLang="en-US" sz="2800" dirty="0" smtClean="0">
                <a:latin typeface="Times New Roman" panose="02020603050405020304" pitchFamily="18" charset="0"/>
                <a:cs typeface="Times New Roman" panose="02020603050405020304" pitchFamily="18" charset="0"/>
              </a:rPr>
              <a:t>Data</a:t>
            </a:r>
            <a:endParaRPr lang="en-US" altLang="en-US" sz="2800" dirty="0">
              <a:latin typeface="Times New Roman" panose="02020603050405020304" pitchFamily="18" charset="0"/>
              <a:cs typeface="Times New Roman" panose="02020603050405020304" pitchFamily="18" charset="0"/>
            </a:endParaRPr>
          </a:p>
        </p:txBody>
      </p:sp>
      <p:sp>
        <p:nvSpPr>
          <p:cNvPr id="2" name="Rectangle 1"/>
          <p:cNvSpPr/>
          <p:nvPr/>
        </p:nvSpPr>
        <p:spPr>
          <a:xfrm>
            <a:off x="0" y="6243638"/>
            <a:ext cx="9144000" cy="430887"/>
          </a:xfrm>
          <a:prstGeom prst="rect">
            <a:avLst/>
          </a:prstGeom>
        </p:spPr>
        <p:txBody>
          <a:bodyPr wrap="square">
            <a:spAutoFit/>
          </a:bodyPr>
          <a:lstStyle/>
          <a:p>
            <a:pPr algn="just">
              <a:defRPr/>
            </a:pPr>
            <a:r>
              <a:rPr lang="en-US" altLang="en-US" sz="2200" dirty="0">
                <a:latin typeface="Times New Roman" panose="02020603050405020304" pitchFamily="18" charset="0"/>
                <a:cs typeface="Times New Roman" panose="02020603050405020304" pitchFamily="18" charset="0"/>
                <a:hlinkClick r:id="rId2"/>
              </a:rPr>
              <a:t>http://www.cs.kent.edu/~</a:t>
            </a:r>
            <a:r>
              <a:rPr lang="en-US" altLang="en-US" sz="2200" dirty="0" smtClean="0">
                <a:latin typeface="Times New Roman" panose="02020603050405020304" pitchFamily="18" charset="0"/>
                <a:cs typeface="Times New Roman" panose="02020603050405020304" pitchFamily="18" charset="0"/>
                <a:hlinkClick r:id="rId2"/>
              </a:rPr>
              <a:t>xlian/2018Spring_CS49901_CS44901/project_list.pdf</a:t>
            </a:r>
            <a:r>
              <a:rPr lang="en-US" altLang="en-US" sz="2200" dirty="0" smtClean="0">
                <a:latin typeface="Times New Roman" panose="02020603050405020304" pitchFamily="18" charset="0"/>
                <a:cs typeface="Times New Roman" panose="02020603050405020304" pitchFamily="18" charset="0"/>
              </a:rPr>
              <a:t>  </a:t>
            </a:r>
            <a:endParaRPr lang="en-US" altLang="en-US" sz="2200"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20</a:t>
            </a:fld>
            <a:endParaRPr lang="en-US" altLang="zh-CN">
              <a:solidFill>
                <a:srgbClr val="000000"/>
              </a:solidFill>
            </a:endParaRPr>
          </a:p>
        </p:txBody>
      </p:sp>
    </p:spTree>
    <p:extLst>
      <p:ext uri="{BB962C8B-B14F-4D97-AF65-F5344CB8AC3E}">
        <p14:creationId xmlns:p14="http://schemas.microsoft.com/office/powerpoint/2010/main" val="27398895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latin typeface="Times New Roman" panose="02020603050405020304" pitchFamily="18" charset="0"/>
                <a:cs typeface="Times New Roman" panose="02020603050405020304" pitchFamily="18" charset="0"/>
              </a:rPr>
              <a:t>1. Location-based </a:t>
            </a:r>
            <a:r>
              <a:rPr lang="en-US" altLang="en-US" dirty="0">
                <a:latin typeface="Times New Roman" panose="02020603050405020304" pitchFamily="18" charset="0"/>
                <a:cs typeface="Times New Roman" panose="02020603050405020304" pitchFamily="18" charset="0"/>
              </a:rPr>
              <a:t>Web </a:t>
            </a:r>
            <a:r>
              <a:rPr lang="en-US" altLang="en-US" dirty="0" smtClean="0">
                <a:latin typeface="Times New Roman" panose="02020603050405020304" pitchFamily="18" charset="0"/>
                <a:cs typeface="Times New Roman" panose="02020603050405020304" pitchFamily="18" charset="0"/>
              </a:rPr>
              <a:t>System </a:t>
            </a:r>
            <a:r>
              <a:rPr lang="en-US" altLang="en-US" dirty="0">
                <a:latin typeface="Times New Roman" panose="02020603050405020304" pitchFamily="18" charset="0"/>
                <a:cs typeface="Times New Roman" panose="02020603050405020304" pitchFamily="18" charset="0"/>
              </a:rPr>
              <a:t>and iOS </a:t>
            </a:r>
            <a:r>
              <a:rPr lang="en-US" altLang="en-US" dirty="0" smtClean="0">
                <a:latin typeface="Times New Roman" panose="02020603050405020304" pitchFamily="18" charset="0"/>
                <a:cs typeface="Times New Roman" panose="02020603050405020304" pitchFamily="18" charset="0"/>
              </a:rPr>
              <a:t>Implementation</a:t>
            </a:r>
          </a:p>
        </p:txBody>
      </p:sp>
      <p:sp>
        <p:nvSpPr>
          <p:cNvPr id="12291" name="Content Placeholder 2"/>
          <p:cNvSpPr>
            <a:spLocks noGrp="1"/>
          </p:cNvSpPr>
          <p:nvPr>
            <p:ph idx="1"/>
          </p:nvPr>
        </p:nvSpPr>
        <p:spPr/>
        <p:txBody>
          <a:bodyPr>
            <a:normAutofit fontScale="92500" lnSpcReduction="20000"/>
          </a:bodyPr>
          <a:lstStyle/>
          <a:p>
            <a:pPr algn="just">
              <a:defRPr/>
            </a:pPr>
            <a:r>
              <a:rPr lang="en-US" altLang="en-US" sz="2800" dirty="0">
                <a:latin typeface="Times New Roman" panose="02020603050405020304" pitchFamily="18" charset="0"/>
                <a:cs typeface="Times New Roman" panose="02020603050405020304" pitchFamily="18" charset="0"/>
              </a:rPr>
              <a:t>In this project, we aim to provide information about the hospitals, communities, student programs, non-government organizations to the user. </a:t>
            </a:r>
            <a:endParaRPr lang="en-US" altLang="en-US" sz="2800" dirty="0" smtClean="0">
              <a:latin typeface="Times New Roman" panose="02020603050405020304" pitchFamily="18" charset="0"/>
              <a:cs typeface="Times New Roman" panose="02020603050405020304" pitchFamily="18" charset="0"/>
            </a:endParaRPr>
          </a:p>
          <a:p>
            <a:pPr algn="just">
              <a:defRPr/>
            </a:pPr>
            <a:r>
              <a:rPr lang="en-US" altLang="en-US" sz="2800" dirty="0" smtClean="0">
                <a:latin typeface="Times New Roman" panose="02020603050405020304" pitchFamily="18" charset="0"/>
                <a:cs typeface="Times New Roman" panose="02020603050405020304" pitchFamily="18" charset="0"/>
              </a:rPr>
              <a:t>It </a:t>
            </a:r>
            <a:r>
              <a:rPr lang="en-US" altLang="en-US" sz="2800" dirty="0">
                <a:latin typeface="Times New Roman" panose="02020603050405020304" pitchFamily="18" charset="0"/>
                <a:cs typeface="Times New Roman" panose="02020603050405020304" pitchFamily="18" charset="0"/>
              </a:rPr>
              <a:t>will serve as the mediator between faculty and students. </a:t>
            </a:r>
            <a:endParaRPr lang="en-US" altLang="en-US" sz="2800" dirty="0" smtClean="0">
              <a:latin typeface="Times New Roman" panose="02020603050405020304" pitchFamily="18" charset="0"/>
              <a:cs typeface="Times New Roman" panose="02020603050405020304" pitchFamily="18" charset="0"/>
            </a:endParaRPr>
          </a:p>
          <a:p>
            <a:pPr algn="just">
              <a:defRPr/>
            </a:pPr>
            <a:r>
              <a:rPr lang="en-US" altLang="en-US" sz="2800" dirty="0" smtClean="0">
                <a:latin typeface="Times New Roman" panose="02020603050405020304" pitchFamily="18" charset="0"/>
                <a:cs typeface="Times New Roman" panose="02020603050405020304" pitchFamily="18" charset="0"/>
              </a:rPr>
              <a:t>Students </a:t>
            </a:r>
            <a:r>
              <a:rPr lang="en-US" altLang="en-US" sz="2800" dirty="0">
                <a:latin typeface="Times New Roman" panose="02020603050405020304" pitchFamily="18" charset="0"/>
                <a:cs typeface="Times New Roman" panose="02020603050405020304" pitchFamily="18" charset="0"/>
              </a:rPr>
              <a:t>can visit different intern locations and send their answers to faculty based on their GPS co-ordinates. </a:t>
            </a:r>
            <a:endParaRPr lang="en-US" altLang="en-US" sz="2800" dirty="0" smtClean="0">
              <a:latin typeface="Times New Roman" panose="02020603050405020304" pitchFamily="18" charset="0"/>
              <a:cs typeface="Times New Roman" panose="02020603050405020304" pitchFamily="18" charset="0"/>
            </a:endParaRPr>
          </a:p>
          <a:p>
            <a:pPr algn="just">
              <a:defRPr/>
            </a:pPr>
            <a:r>
              <a:rPr lang="en-US" altLang="en-US" sz="2800" dirty="0" smtClean="0">
                <a:latin typeface="Times New Roman" panose="02020603050405020304" pitchFamily="18" charset="0"/>
                <a:cs typeface="Times New Roman" panose="02020603050405020304" pitchFamily="18" charset="0"/>
              </a:rPr>
              <a:t>We </a:t>
            </a:r>
            <a:r>
              <a:rPr lang="en-US" altLang="en-US" sz="2800" dirty="0">
                <a:latin typeface="Times New Roman" panose="02020603050405020304" pitchFamily="18" charset="0"/>
                <a:cs typeface="Times New Roman" panose="02020603050405020304" pitchFamily="18" charset="0"/>
              </a:rPr>
              <a:t>use Google maps in the system to dynamically show location based points by using multilevel structure data from database. The database categorizes each application through the location name, question, answer, user, picture, </a:t>
            </a:r>
            <a:r>
              <a:rPr lang="en-US" altLang="en-US" sz="2800" dirty="0" smtClean="0">
                <a:latin typeface="Times New Roman" panose="02020603050405020304" pitchFamily="18" charset="0"/>
                <a:cs typeface="Times New Roman" panose="02020603050405020304" pitchFamily="18" charset="0"/>
              </a:rPr>
              <a:t>and intern </a:t>
            </a:r>
            <a:r>
              <a:rPr lang="en-US" altLang="en-US" sz="2800" dirty="0">
                <a:latin typeface="Times New Roman" panose="02020603050405020304" pitchFamily="18" charset="0"/>
                <a:cs typeface="Times New Roman" panose="02020603050405020304" pitchFamily="18" charset="0"/>
              </a:rPr>
              <a:t>students tag</a:t>
            </a:r>
            <a:r>
              <a:rPr lang="en-US" altLang="en-US" sz="2800" dirty="0" smtClean="0">
                <a:latin typeface="Times New Roman" panose="02020603050405020304" pitchFamily="18" charset="0"/>
                <a:cs typeface="Times New Roman" panose="02020603050405020304" pitchFamily="18" charset="0"/>
              </a:rPr>
              <a:t>.</a:t>
            </a:r>
          </a:p>
          <a:p>
            <a:pPr algn="just">
              <a:defRPr/>
            </a:pPr>
            <a:r>
              <a:rPr lang="en-US" altLang="en-US" sz="2800" b="1" dirty="0" smtClean="0">
                <a:latin typeface="Times New Roman" panose="02020603050405020304" pitchFamily="18" charset="0"/>
                <a:cs typeface="Times New Roman" panose="02020603050405020304" pitchFamily="18" charset="0"/>
              </a:rPr>
              <a:t>Requirements: </a:t>
            </a:r>
            <a:r>
              <a:rPr lang="en-US" altLang="en-US" sz="2800" dirty="0" smtClean="0">
                <a:latin typeface="Times New Roman" panose="02020603050405020304" pitchFamily="18" charset="0"/>
                <a:cs typeface="Times New Roman" panose="02020603050405020304" pitchFamily="18" charset="0"/>
              </a:rPr>
              <a:t>website </a:t>
            </a:r>
            <a:r>
              <a:rPr lang="en-US" altLang="en-US" sz="2800" dirty="0">
                <a:latin typeface="Times New Roman" panose="02020603050405020304" pitchFamily="18" charset="0"/>
                <a:cs typeface="Times New Roman" panose="02020603050405020304" pitchFamily="18" charset="0"/>
              </a:rPr>
              <a:t>programming, iOS mobile programming, database design, algorithm design</a:t>
            </a:r>
            <a:endParaRPr lang="en-US" altLang="en-US" sz="2800" dirty="0" smtClea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21</a:t>
            </a:fld>
            <a:endParaRPr lang="en-US" altLang="zh-CN">
              <a:solidFill>
                <a:srgbClr val="000000"/>
              </a:solidFill>
            </a:endParaRPr>
          </a:p>
        </p:txBody>
      </p:sp>
    </p:spTree>
    <p:extLst>
      <p:ext uri="{BB962C8B-B14F-4D97-AF65-F5344CB8AC3E}">
        <p14:creationId xmlns:p14="http://schemas.microsoft.com/office/powerpoint/2010/main" val="40699439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latin typeface="Times New Roman" panose="02020603050405020304" pitchFamily="18" charset="0"/>
                <a:cs typeface="Times New Roman" panose="02020603050405020304" pitchFamily="18" charset="0"/>
              </a:rPr>
              <a:t>2. </a:t>
            </a:r>
            <a:r>
              <a:rPr lang="en-US" altLang="en-US" dirty="0" err="1" smtClean="0">
                <a:latin typeface="Times New Roman" panose="02020603050405020304" pitchFamily="18" charset="0"/>
                <a:cs typeface="Times New Roman" panose="02020603050405020304" pitchFamily="18" charset="0"/>
              </a:rPr>
              <a:t>iCampus</a:t>
            </a:r>
            <a:endParaRPr lang="en-US" altLang="en-US" dirty="0" smtClean="0">
              <a:latin typeface="Times New Roman" panose="02020603050405020304" pitchFamily="18" charset="0"/>
              <a:cs typeface="Times New Roman" panose="02020603050405020304" pitchFamily="18" charset="0"/>
            </a:endParaRPr>
          </a:p>
        </p:txBody>
      </p:sp>
      <p:sp>
        <p:nvSpPr>
          <p:cNvPr id="12291" name="Content Placeholder 2"/>
          <p:cNvSpPr>
            <a:spLocks noGrp="1"/>
          </p:cNvSpPr>
          <p:nvPr>
            <p:ph idx="1"/>
          </p:nvPr>
        </p:nvSpPr>
        <p:spPr>
          <a:xfrm>
            <a:off x="457200" y="1219200"/>
            <a:ext cx="8229600" cy="4911725"/>
          </a:xfrm>
        </p:spPr>
        <p:txBody>
          <a:bodyPr>
            <a:normAutofit fontScale="77500" lnSpcReduction="20000"/>
          </a:bodyPr>
          <a:lstStyle/>
          <a:p>
            <a:pPr algn="just">
              <a:defRPr/>
            </a:pPr>
            <a:r>
              <a:rPr lang="en-US" altLang="en-US" sz="2800" dirty="0">
                <a:latin typeface="Times New Roman" panose="02020603050405020304" pitchFamily="18" charset="0"/>
                <a:cs typeface="Times New Roman" panose="02020603050405020304" pitchFamily="18" charset="0"/>
              </a:rPr>
              <a:t>In this project, we will implement a spatial crowdsourcing mobile </a:t>
            </a:r>
            <a:r>
              <a:rPr lang="en-US" altLang="en-US" sz="2800" dirty="0" smtClean="0">
                <a:latin typeface="Times New Roman" panose="02020603050405020304" pitchFamily="18" charset="0"/>
                <a:cs typeface="Times New Roman" panose="02020603050405020304" pitchFamily="18" charset="0"/>
              </a:rPr>
              <a:t>App</a:t>
            </a:r>
          </a:p>
          <a:p>
            <a:pPr lvl="1" algn="just">
              <a:defRPr/>
            </a:pPr>
            <a:r>
              <a:rPr lang="en-US" altLang="en-US" sz="2400" b="1" dirty="0" smtClean="0">
                <a:latin typeface="Times New Roman" panose="02020603050405020304" pitchFamily="18" charset="0"/>
                <a:cs typeface="Times New Roman" panose="02020603050405020304" pitchFamily="18" charset="0"/>
              </a:rPr>
              <a:t>Task 1: </a:t>
            </a:r>
            <a:r>
              <a:rPr lang="en-US" altLang="en-US" sz="2400" dirty="0" smtClean="0">
                <a:latin typeface="Times New Roman" panose="02020603050405020304" pitchFamily="18" charset="0"/>
                <a:cs typeface="Times New Roman" panose="02020603050405020304" pitchFamily="18" charset="0"/>
              </a:rPr>
              <a:t>Collect </a:t>
            </a:r>
            <a:r>
              <a:rPr lang="en-US" altLang="en-US" sz="2400" dirty="0">
                <a:latin typeface="Times New Roman" panose="02020603050405020304" pitchFamily="18" charset="0"/>
                <a:cs typeface="Times New Roman" panose="02020603050405020304" pitchFamily="18" charset="0"/>
              </a:rPr>
              <a:t>data in KSU campus </a:t>
            </a:r>
            <a:r>
              <a:rPr lang="en-US" altLang="en-US" sz="2400" dirty="0" smtClean="0">
                <a:latin typeface="Times New Roman" panose="02020603050405020304" pitchFamily="18" charset="0"/>
                <a:cs typeface="Times New Roman" panose="02020603050405020304" pitchFamily="18" charset="0"/>
              </a:rPr>
              <a:t>such as: </a:t>
            </a:r>
          </a:p>
          <a:p>
            <a:pPr lvl="2" algn="just">
              <a:defRPr/>
            </a:pPr>
            <a:r>
              <a:rPr lang="en-US" altLang="en-US" sz="2000" dirty="0" smtClean="0">
                <a:latin typeface="Times New Roman" panose="02020603050405020304" pitchFamily="18" charset="0"/>
                <a:cs typeface="Times New Roman" panose="02020603050405020304" pitchFamily="18" charset="0"/>
              </a:rPr>
              <a:t>GPS </a:t>
            </a:r>
            <a:r>
              <a:rPr lang="en-US" altLang="en-US" sz="2000" dirty="0">
                <a:latin typeface="Times New Roman" panose="02020603050405020304" pitchFamily="18" charset="0"/>
                <a:cs typeface="Times New Roman" panose="02020603050405020304" pitchFamily="18" charset="0"/>
              </a:rPr>
              <a:t>locations (including floor numbers in buildings</a:t>
            </a:r>
            <a:r>
              <a:rPr lang="en-US" altLang="en-US" sz="2000" dirty="0" smtClean="0">
                <a:latin typeface="Times New Roman" panose="02020603050405020304" pitchFamily="18" charset="0"/>
                <a:cs typeface="Times New Roman" panose="02020603050405020304" pitchFamily="18" charset="0"/>
              </a:rPr>
              <a:t>)</a:t>
            </a:r>
          </a:p>
          <a:p>
            <a:pPr lvl="2" algn="just">
              <a:defRPr/>
            </a:pPr>
            <a:r>
              <a:rPr lang="en-US" altLang="en-US" sz="2000" i="1" dirty="0" smtClean="0">
                <a:latin typeface="Times New Roman" panose="02020603050405020304" pitchFamily="18" charset="0"/>
                <a:cs typeface="Times New Roman" panose="02020603050405020304" pitchFamily="18" charset="0"/>
              </a:rPr>
              <a:t>Received signal strengths</a:t>
            </a:r>
            <a:r>
              <a:rPr lang="en-US" altLang="en-US" sz="2000" dirty="0" smtClean="0">
                <a:latin typeface="Times New Roman" panose="02020603050405020304" pitchFamily="18" charset="0"/>
                <a:cs typeface="Times New Roman" panose="02020603050405020304" pitchFamily="18" charset="0"/>
              </a:rPr>
              <a:t> (RSS) from different </a:t>
            </a:r>
            <a:r>
              <a:rPr lang="en-US" altLang="en-US" sz="2000" dirty="0">
                <a:latin typeface="Times New Roman" panose="02020603050405020304" pitchFamily="18" charset="0"/>
                <a:cs typeface="Times New Roman" panose="02020603050405020304" pitchFamily="18" charset="0"/>
              </a:rPr>
              <a:t>detected </a:t>
            </a:r>
            <a:r>
              <a:rPr lang="en-US" altLang="en-US" sz="2000" dirty="0" err="1" smtClean="0">
                <a:latin typeface="Times New Roman" panose="02020603050405020304" pitchFamily="18" charset="0"/>
                <a:cs typeface="Times New Roman" panose="02020603050405020304" pitchFamily="18" charset="0"/>
              </a:rPr>
              <a:t>WiFi</a:t>
            </a:r>
            <a:r>
              <a:rPr lang="en-US" altLang="en-US" sz="2000" dirty="0" smtClean="0">
                <a:latin typeface="Times New Roman" panose="02020603050405020304" pitchFamily="18" charset="0"/>
                <a:cs typeface="Times New Roman" panose="02020603050405020304" pitchFamily="18" charset="0"/>
              </a:rPr>
              <a:t> access points</a:t>
            </a:r>
          </a:p>
          <a:p>
            <a:pPr lvl="2" algn="just">
              <a:defRPr/>
            </a:pPr>
            <a:r>
              <a:rPr lang="en-US" altLang="en-US" sz="2000" dirty="0" smtClean="0">
                <a:latin typeface="Times New Roman" panose="02020603050405020304" pitchFamily="18" charset="0"/>
                <a:cs typeface="Times New Roman" panose="02020603050405020304" pitchFamily="18" charset="0"/>
              </a:rPr>
              <a:t>Videos</a:t>
            </a:r>
          </a:p>
          <a:p>
            <a:pPr lvl="2" algn="just">
              <a:defRPr/>
            </a:pPr>
            <a:r>
              <a:rPr lang="en-US" altLang="en-US" sz="2000" dirty="0">
                <a:latin typeface="Times New Roman" panose="02020603050405020304" pitchFamily="18" charset="0"/>
                <a:cs typeface="Times New Roman" panose="02020603050405020304" pitchFamily="18" charset="0"/>
              </a:rPr>
              <a:t>P</a:t>
            </a:r>
            <a:r>
              <a:rPr lang="en-US" altLang="en-US" sz="2000" dirty="0" smtClean="0">
                <a:latin typeface="Times New Roman" panose="02020603050405020304" pitchFamily="18" charset="0"/>
                <a:cs typeface="Times New Roman" panose="02020603050405020304" pitchFamily="18" charset="0"/>
              </a:rPr>
              <a:t>hotos </a:t>
            </a:r>
          </a:p>
          <a:p>
            <a:pPr lvl="2" algn="just">
              <a:defRPr/>
            </a:pPr>
            <a:r>
              <a:rPr lang="en-US" altLang="en-US" sz="2000" dirty="0" smtClean="0">
                <a:latin typeface="Times New Roman" panose="02020603050405020304" pitchFamily="18" charset="0"/>
                <a:cs typeface="Times New Roman" panose="02020603050405020304" pitchFamily="18" charset="0"/>
              </a:rPr>
              <a:t>Texts </a:t>
            </a:r>
            <a:r>
              <a:rPr lang="en-US" altLang="en-US" sz="2000" dirty="0">
                <a:latin typeface="Times New Roman" panose="02020603050405020304" pitchFamily="18" charset="0"/>
                <a:cs typeface="Times New Roman" panose="02020603050405020304" pitchFamily="18" charset="0"/>
              </a:rPr>
              <a:t>(points of interest </a:t>
            </a:r>
            <a:r>
              <a:rPr lang="en-US" altLang="en-US" sz="2000" dirty="0" smtClean="0">
                <a:latin typeface="Times New Roman" panose="02020603050405020304" pitchFamily="18" charset="0"/>
                <a:cs typeface="Times New Roman" panose="02020603050405020304" pitchFamily="18" charset="0"/>
              </a:rPr>
              <a:t>[POI] or </a:t>
            </a:r>
            <a:r>
              <a:rPr lang="en-US" altLang="en-US" sz="2000" dirty="0">
                <a:latin typeface="Times New Roman" panose="02020603050405020304" pitchFamily="18" charset="0"/>
                <a:cs typeface="Times New Roman" panose="02020603050405020304" pitchFamily="18" charset="0"/>
              </a:rPr>
              <a:t>descriptions, entered by mobile </a:t>
            </a:r>
            <a:r>
              <a:rPr lang="en-US" altLang="en-US" sz="2000" dirty="0" smtClean="0">
                <a:latin typeface="Times New Roman" panose="02020603050405020304" pitchFamily="18" charset="0"/>
                <a:cs typeface="Times New Roman" panose="02020603050405020304" pitchFamily="18" charset="0"/>
              </a:rPr>
              <a:t>users)</a:t>
            </a:r>
          </a:p>
          <a:p>
            <a:pPr lvl="2" algn="just">
              <a:defRPr/>
            </a:pPr>
            <a:r>
              <a:rPr lang="en-US" altLang="en-US" sz="2000" dirty="0" smtClean="0">
                <a:latin typeface="Times New Roman" panose="02020603050405020304" pitchFamily="18" charset="0"/>
                <a:cs typeface="Times New Roman" panose="02020603050405020304" pitchFamily="18" charset="0"/>
              </a:rPr>
              <a:t>Timestamps, and </a:t>
            </a:r>
          </a:p>
          <a:p>
            <a:pPr lvl="2" algn="just">
              <a:defRPr/>
            </a:pPr>
            <a:r>
              <a:rPr lang="en-US" altLang="en-US" sz="2000" dirty="0" smtClean="0">
                <a:latin typeface="Times New Roman" panose="02020603050405020304" pitchFamily="18" charset="0"/>
                <a:cs typeface="Times New Roman" panose="02020603050405020304" pitchFamily="18" charset="0"/>
              </a:rPr>
              <a:t>Dates</a:t>
            </a:r>
          </a:p>
          <a:p>
            <a:pPr lvl="1" algn="just">
              <a:defRPr/>
            </a:pPr>
            <a:r>
              <a:rPr lang="en-US" altLang="en-US" sz="2400" b="1" dirty="0">
                <a:latin typeface="Times New Roman" panose="02020603050405020304" pitchFamily="18" charset="0"/>
                <a:cs typeface="Times New Roman" panose="02020603050405020304" pitchFamily="18" charset="0"/>
              </a:rPr>
              <a:t>Task </a:t>
            </a:r>
            <a:r>
              <a:rPr lang="en-US" altLang="en-US" sz="2400" b="1" dirty="0" smtClean="0">
                <a:latin typeface="Times New Roman" panose="02020603050405020304" pitchFamily="18" charset="0"/>
                <a:cs typeface="Times New Roman" panose="02020603050405020304" pitchFamily="18" charset="0"/>
              </a:rPr>
              <a:t>2: </a:t>
            </a:r>
            <a:r>
              <a:rPr lang="en-US" altLang="en-US" sz="2400" dirty="0" smtClean="0">
                <a:latin typeface="Times New Roman" panose="02020603050405020304" pitchFamily="18" charset="0"/>
                <a:cs typeface="Times New Roman" panose="02020603050405020304" pitchFamily="18" charset="0"/>
              </a:rPr>
              <a:t>Transmit the collected data </a:t>
            </a:r>
            <a:r>
              <a:rPr lang="en-US" altLang="en-US" sz="2400" dirty="0">
                <a:latin typeface="Times New Roman" panose="02020603050405020304" pitchFamily="18" charset="0"/>
                <a:cs typeface="Times New Roman" panose="02020603050405020304" pitchFamily="18" charset="0"/>
              </a:rPr>
              <a:t>back to a database server or Google drive under </a:t>
            </a:r>
            <a:r>
              <a:rPr lang="en-US" altLang="en-US" sz="2400" dirty="0" err="1">
                <a:latin typeface="Times New Roman" panose="02020603050405020304" pitchFamily="18" charset="0"/>
                <a:cs typeface="Times New Roman" panose="02020603050405020304" pitchFamily="18" charset="0"/>
              </a:rPr>
              <a:t>WiFi</a:t>
            </a:r>
            <a:r>
              <a:rPr lang="en-US" altLang="en-US" sz="2400" dirty="0">
                <a:latin typeface="Times New Roman" panose="02020603050405020304" pitchFamily="18" charset="0"/>
                <a:cs typeface="Times New Roman" panose="02020603050405020304" pitchFamily="18" charset="0"/>
              </a:rPr>
              <a:t> </a:t>
            </a:r>
            <a:r>
              <a:rPr lang="en-US" altLang="en-US" sz="2400" dirty="0" smtClean="0">
                <a:latin typeface="Times New Roman" panose="02020603050405020304" pitchFamily="18" charset="0"/>
                <a:cs typeface="Times New Roman" panose="02020603050405020304" pitchFamily="18" charset="0"/>
              </a:rPr>
              <a:t>environment or by data networks </a:t>
            </a:r>
          </a:p>
          <a:p>
            <a:pPr lvl="1" algn="just">
              <a:defRPr/>
            </a:pPr>
            <a:r>
              <a:rPr lang="en-US" altLang="en-US" sz="2400" b="1" dirty="0">
                <a:latin typeface="Times New Roman" panose="02020603050405020304" pitchFamily="18" charset="0"/>
                <a:cs typeface="Times New Roman" panose="02020603050405020304" pitchFamily="18" charset="0"/>
              </a:rPr>
              <a:t>Task </a:t>
            </a:r>
            <a:r>
              <a:rPr lang="en-US" altLang="en-US" sz="2400" b="1" dirty="0" smtClean="0">
                <a:latin typeface="Times New Roman" panose="02020603050405020304" pitchFamily="18" charset="0"/>
                <a:cs typeface="Times New Roman" panose="02020603050405020304" pitchFamily="18" charset="0"/>
              </a:rPr>
              <a:t>3: </a:t>
            </a:r>
            <a:r>
              <a:rPr lang="en-US" altLang="en-US" sz="2400" dirty="0" smtClean="0">
                <a:latin typeface="Times New Roman" panose="02020603050405020304" pitchFamily="18" charset="0"/>
                <a:cs typeface="Times New Roman" panose="02020603050405020304" pitchFamily="18" charset="0"/>
              </a:rPr>
              <a:t>Users </a:t>
            </a:r>
            <a:r>
              <a:rPr lang="en-US" altLang="en-US" sz="2400" dirty="0">
                <a:latin typeface="Times New Roman" panose="02020603050405020304" pitchFamily="18" charset="0"/>
                <a:cs typeface="Times New Roman" panose="02020603050405020304" pitchFamily="18" charset="0"/>
              </a:rPr>
              <a:t>should be able to register the account and start to collect campus </a:t>
            </a:r>
            <a:r>
              <a:rPr lang="en-US" altLang="en-US" sz="2400" dirty="0" smtClean="0">
                <a:latin typeface="Times New Roman" panose="02020603050405020304" pitchFamily="18" charset="0"/>
                <a:cs typeface="Times New Roman" panose="02020603050405020304" pitchFamily="18" charset="0"/>
              </a:rPr>
              <a:t>data</a:t>
            </a:r>
          </a:p>
          <a:p>
            <a:pPr lvl="2" algn="just">
              <a:defRPr/>
            </a:pPr>
            <a:r>
              <a:rPr lang="en-US" altLang="en-US" sz="2000" dirty="0" smtClean="0">
                <a:latin typeface="Times New Roman" panose="02020603050405020304" pitchFamily="18" charset="0"/>
                <a:cs typeface="Times New Roman" panose="02020603050405020304" pitchFamily="18" charset="0"/>
              </a:rPr>
              <a:t>Students </a:t>
            </a:r>
            <a:r>
              <a:rPr lang="en-US" altLang="en-US" sz="2000" dirty="0">
                <a:latin typeface="Times New Roman" panose="02020603050405020304" pitchFamily="18" charset="0"/>
                <a:cs typeface="Times New Roman" panose="02020603050405020304" pitchFamily="18" charset="0"/>
              </a:rPr>
              <a:t>are expected to walk through the KSU campus to </a:t>
            </a:r>
            <a:r>
              <a:rPr lang="en-US" altLang="en-US" sz="2000" dirty="0" smtClean="0">
                <a:latin typeface="Times New Roman" panose="02020603050405020304" pitchFamily="18" charset="0"/>
                <a:cs typeface="Times New Roman" panose="02020603050405020304" pitchFamily="18" charset="0"/>
              </a:rPr>
              <a:t>collect</a:t>
            </a:r>
          </a:p>
          <a:p>
            <a:pPr lvl="1" algn="just">
              <a:defRPr/>
            </a:pPr>
            <a:r>
              <a:rPr lang="en-US" altLang="en-US" sz="2400" b="1" dirty="0" smtClean="0">
                <a:latin typeface="Times New Roman" panose="02020603050405020304" pitchFamily="18" charset="0"/>
                <a:cs typeface="Times New Roman" panose="02020603050405020304" pitchFamily="18" charset="0"/>
              </a:rPr>
              <a:t>Task 4: </a:t>
            </a:r>
            <a:r>
              <a:rPr lang="en-US" altLang="en-US" sz="2400" dirty="0" smtClean="0">
                <a:latin typeface="Times New Roman" panose="02020603050405020304" pitchFamily="18" charset="0"/>
                <a:cs typeface="Times New Roman" panose="02020603050405020304" pitchFamily="18" charset="0"/>
              </a:rPr>
              <a:t>Visualize the virtual tour of KSU campus</a:t>
            </a:r>
          </a:p>
          <a:p>
            <a:pPr lvl="1" algn="just">
              <a:defRPr/>
            </a:pPr>
            <a:r>
              <a:rPr lang="en-US" altLang="en-US" sz="2400" b="1" dirty="0" smtClean="0">
                <a:latin typeface="Times New Roman" panose="02020603050405020304" pitchFamily="18" charset="0"/>
                <a:cs typeface="Times New Roman" panose="02020603050405020304" pitchFamily="18" charset="0"/>
              </a:rPr>
              <a:t>Task 5: </a:t>
            </a:r>
            <a:r>
              <a:rPr lang="en-US" altLang="en-US" sz="2400" dirty="0">
                <a:latin typeface="Times New Roman" panose="02020603050405020304" pitchFamily="18" charset="0"/>
                <a:cs typeface="Times New Roman" panose="02020603050405020304" pitchFamily="18" charset="0"/>
              </a:rPr>
              <a:t>POI search </a:t>
            </a:r>
            <a:r>
              <a:rPr lang="en-US" altLang="en-US" sz="2400" dirty="0" smtClean="0">
                <a:latin typeface="Times New Roman" panose="02020603050405020304" pitchFamily="18" charset="0"/>
                <a:cs typeface="Times New Roman" panose="02020603050405020304" pitchFamily="18" charset="0"/>
              </a:rPr>
              <a:t>&amp; campus navigation…? </a:t>
            </a:r>
            <a:r>
              <a:rPr lang="en-US" altLang="en-US" sz="2400" dirty="0" err="1" smtClean="0">
                <a:latin typeface="Times New Roman" panose="02020603050405020304" pitchFamily="18" charset="0"/>
                <a:cs typeface="Times New Roman" panose="02020603050405020304" pitchFamily="18" charset="0"/>
              </a:rPr>
              <a:t>WiFi</a:t>
            </a:r>
            <a:r>
              <a:rPr lang="en-US" altLang="en-US" sz="2400" dirty="0" smtClean="0">
                <a:latin typeface="Times New Roman" panose="02020603050405020304" pitchFamily="18" charset="0"/>
                <a:cs typeface="Times New Roman" panose="02020603050405020304" pitchFamily="18" charset="0"/>
              </a:rPr>
              <a:t> signal strength map?</a:t>
            </a:r>
            <a:endParaRPr lang="en-US" altLang="en-US" sz="2400" b="1" dirty="0" smtClean="0">
              <a:latin typeface="Times New Roman" panose="02020603050405020304" pitchFamily="18" charset="0"/>
              <a:cs typeface="Times New Roman" panose="02020603050405020304" pitchFamily="18" charset="0"/>
            </a:endParaRPr>
          </a:p>
          <a:p>
            <a:pPr algn="just">
              <a:defRPr/>
            </a:pPr>
            <a:r>
              <a:rPr lang="en-US" altLang="en-US" sz="2800" b="1" dirty="0">
                <a:latin typeface="Times New Roman" panose="02020603050405020304" pitchFamily="18" charset="0"/>
                <a:cs typeface="Times New Roman" panose="02020603050405020304" pitchFamily="18" charset="0"/>
              </a:rPr>
              <a:t>Requirements: </a:t>
            </a:r>
            <a:r>
              <a:rPr lang="en-US" altLang="en-US" sz="2800" dirty="0">
                <a:latin typeface="Times New Roman" panose="02020603050405020304" pitchFamily="18" charset="0"/>
                <a:cs typeface="Times New Roman" panose="02020603050405020304" pitchFamily="18" charset="0"/>
              </a:rPr>
              <a:t>mobile programming, database design</a:t>
            </a:r>
            <a:endParaRPr lang="en-US" altLang="en-US" sz="2800" dirty="0" smtClea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22</a:t>
            </a:fld>
            <a:endParaRPr lang="en-US" altLang="zh-CN">
              <a:solidFill>
                <a:srgbClr val="000000"/>
              </a:solidFill>
            </a:endParaRPr>
          </a:p>
        </p:txBody>
      </p:sp>
    </p:spTree>
    <p:extLst>
      <p:ext uri="{BB962C8B-B14F-4D97-AF65-F5344CB8AC3E}">
        <p14:creationId xmlns:p14="http://schemas.microsoft.com/office/powerpoint/2010/main" val="12009814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latin typeface="Times New Roman" panose="02020603050405020304" pitchFamily="18" charset="0"/>
                <a:cs typeface="Times New Roman" panose="02020603050405020304" pitchFamily="18" charset="0"/>
              </a:rPr>
              <a:t>Tasks</a:t>
            </a:r>
          </a:p>
        </p:txBody>
      </p:sp>
      <p:sp>
        <p:nvSpPr>
          <p:cNvPr id="12291" name="Content Placeholder 2"/>
          <p:cNvSpPr>
            <a:spLocks noGrp="1"/>
          </p:cNvSpPr>
          <p:nvPr>
            <p:ph idx="1"/>
          </p:nvPr>
        </p:nvSpPr>
        <p:spPr>
          <a:xfrm>
            <a:off x="457200" y="1471331"/>
            <a:ext cx="8229600" cy="4530725"/>
          </a:xfrm>
        </p:spPr>
        <p:txBody>
          <a:bodyPr>
            <a:normAutofit/>
          </a:bodyPr>
          <a:lstStyle/>
          <a:p>
            <a:pPr algn="just">
              <a:defRPr/>
            </a:pPr>
            <a:r>
              <a:rPr lang="en-US" altLang="en-US" sz="2800" dirty="0" smtClean="0">
                <a:latin typeface="Times New Roman" panose="02020603050405020304" pitchFamily="18" charset="0"/>
                <a:cs typeface="Times New Roman" panose="02020603050405020304" pitchFamily="18" charset="0"/>
              </a:rPr>
              <a:t>Collect various information of KSU campus</a:t>
            </a: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23</a:t>
            </a:fld>
            <a:endParaRPr lang="en-US" altLang="zh-CN">
              <a:solidFill>
                <a:srgbClr val="000000"/>
              </a:solidFill>
            </a:endParaRPr>
          </a:p>
        </p:txBody>
      </p:sp>
      <p:pic>
        <p:nvPicPr>
          <p:cNvPr id="3" name="Picture 2"/>
          <p:cNvPicPr>
            <a:picLocks noChangeAspect="1"/>
          </p:cNvPicPr>
          <p:nvPr/>
        </p:nvPicPr>
        <p:blipFill>
          <a:blip r:embed="rId2"/>
          <a:stretch>
            <a:fillRect/>
          </a:stretch>
        </p:blipFill>
        <p:spPr>
          <a:xfrm>
            <a:off x="714640" y="2228569"/>
            <a:ext cx="6248400" cy="3772088"/>
          </a:xfrm>
          <a:prstGeom prst="rect">
            <a:avLst/>
          </a:prstGeom>
        </p:spPr>
      </p:pic>
      <p:sp>
        <p:nvSpPr>
          <p:cNvPr id="4" name="Rectangle 3"/>
          <p:cNvSpPr/>
          <p:nvPr/>
        </p:nvSpPr>
        <p:spPr>
          <a:xfrm>
            <a:off x="603247" y="6236970"/>
            <a:ext cx="7239000" cy="369332"/>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hlinkClick r:id="rId3"/>
              </a:rPr>
              <a:t>https://</a:t>
            </a:r>
            <a:r>
              <a:rPr lang="en-US" dirty="0" smtClean="0">
                <a:latin typeface="Times New Roman" panose="02020603050405020304" pitchFamily="18" charset="0"/>
                <a:cs typeface="Times New Roman" panose="02020603050405020304" pitchFamily="18" charset="0"/>
                <a:hlinkClick r:id="rId3"/>
              </a:rPr>
              <a:t>www.youvisit.com/tour/kent?pl=v</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grpSp>
        <p:nvGrpSpPr>
          <p:cNvPr id="27" name="Group 26"/>
          <p:cNvGrpSpPr/>
          <p:nvPr/>
        </p:nvGrpSpPr>
        <p:grpSpPr>
          <a:xfrm>
            <a:off x="6452672" y="1740899"/>
            <a:ext cx="2493631" cy="4583701"/>
            <a:chOff x="6452672" y="1740899"/>
            <a:chExt cx="2493631" cy="4583701"/>
          </a:xfrm>
        </p:grpSpPr>
        <p:pic>
          <p:nvPicPr>
            <p:cNvPr id="5" name="Picture 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52672" y="2087943"/>
              <a:ext cx="2051390" cy="1153907"/>
            </a:xfrm>
            <a:prstGeom prst="rect">
              <a:avLst/>
            </a:prstGeom>
          </p:spPr>
        </p:pic>
        <p:pic>
          <p:nvPicPr>
            <p:cNvPr id="8" name="Picture 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62611" y="3152053"/>
              <a:ext cx="2051390" cy="1153907"/>
            </a:xfrm>
            <a:prstGeom prst="rect">
              <a:avLst/>
            </a:prstGeom>
          </p:spPr>
        </p:pic>
        <p:pic>
          <p:nvPicPr>
            <p:cNvPr id="9" name="Picture 8"/>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77520" y="4186206"/>
              <a:ext cx="2051390" cy="1153907"/>
            </a:xfrm>
            <a:prstGeom prst="rect">
              <a:avLst/>
            </a:prstGeom>
          </p:spPr>
        </p:pic>
        <p:grpSp>
          <p:nvGrpSpPr>
            <p:cNvPr id="19" name="Group 18"/>
            <p:cNvGrpSpPr/>
            <p:nvPr/>
          </p:nvGrpSpPr>
          <p:grpSpPr>
            <a:xfrm>
              <a:off x="6477520" y="1740899"/>
              <a:ext cx="2468783" cy="4583701"/>
              <a:chOff x="6477520" y="1817099"/>
              <a:chExt cx="2468783" cy="4583701"/>
            </a:xfrm>
          </p:grpSpPr>
          <p:pic>
            <p:nvPicPr>
              <p:cNvPr id="10" name="Picture 9"/>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77520" y="5246893"/>
                <a:ext cx="2051390" cy="115390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97770" y="1963252"/>
                <a:ext cx="579330" cy="57933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3696" y="3055083"/>
                <a:ext cx="579330" cy="579330"/>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03507" y="4104101"/>
                <a:ext cx="579330" cy="579330"/>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03666" y="5119505"/>
                <a:ext cx="579330" cy="579330"/>
              </a:xfrm>
              <a:prstGeom prst="rect">
                <a:avLst/>
              </a:prstGeom>
            </p:spPr>
          </p:pic>
          <p:pic>
            <p:nvPicPr>
              <p:cNvPr id="7" name="Picture 6"/>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72400" y="2018176"/>
                <a:ext cx="425923" cy="353739"/>
              </a:xfrm>
              <a:prstGeom prst="rect">
                <a:avLst/>
              </a:prstGeom>
            </p:spPr>
          </p:pic>
          <p:pic>
            <p:nvPicPr>
              <p:cNvPr id="16" name="Picture 15"/>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18228" y="3082286"/>
                <a:ext cx="425923" cy="353739"/>
              </a:xfrm>
              <a:prstGeom prst="rect">
                <a:avLst/>
              </a:prstGeom>
            </p:spPr>
          </p:pic>
          <p:pic>
            <p:nvPicPr>
              <p:cNvPr id="17" name="Picture 16"/>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42247" y="4069088"/>
                <a:ext cx="425923" cy="353739"/>
              </a:xfrm>
              <a:prstGeom prst="rect">
                <a:avLst/>
              </a:prstGeom>
            </p:spPr>
          </p:pic>
          <p:pic>
            <p:nvPicPr>
              <p:cNvPr id="18" name="Picture 17"/>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01860" y="5193200"/>
                <a:ext cx="425923" cy="353739"/>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73038" y="2354448"/>
                <a:ext cx="590264" cy="544513"/>
              </a:xfrm>
              <a:prstGeom prst="rect">
                <a:avLst/>
              </a:prstGeom>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76326" y="3460881"/>
                <a:ext cx="590264" cy="544513"/>
              </a:xfrm>
              <a:prstGeom prst="rect">
                <a:avLst/>
              </a:prstGeom>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06514" y="4511377"/>
                <a:ext cx="590264" cy="544513"/>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72346" y="5539775"/>
                <a:ext cx="590264" cy="544513"/>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31534" y="1817099"/>
                <a:ext cx="702916" cy="644970"/>
              </a:xfrm>
              <a:prstGeom prst="rect">
                <a:avLst/>
              </a:prstGeom>
            </p:spPr>
          </p:pic>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22648" y="2959846"/>
                <a:ext cx="702916" cy="644970"/>
              </a:xfrm>
              <a:prstGeom prst="rect">
                <a:avLst/>
              </a:prstGeom>
            </p:spPr>
          </p:pic>
          <p:pic>
            <p:nvPicPr>
              <p:cNvPr id="25" name="Pictur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43387" y="3944590"/>
                <a:ext cx="702916" cy="644970"/>
              </a:xfrm>
              <a:prstGeom prst="rect">
                <a:avLst/>
              </a:prstGeom>
            </p:spPr>
          </p:pic>
          <p:pic>
            <p:nvPicPr>
              <p:cNvPr id="26" name="Picture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35934" y="5022848"/>
                <a:ext cx="702916" cy="644970"/>
              </a:xfrm>
              <a:prstGeom prst="rect">
                <a:avLst/>
              </a:prstGeom>
            </p:spPr>
          </p:pic>
        </p:grpSp>
      </p:grpSp>
      <p:pic>
        <p:nvPicPr>
          <p:cNvPr id="23" name="Picture 22"/>
          <p:cNvPicPr>
            <a:picLocks noChangeAspect="1"/>
          </p:cNvPicPr>
          <p:nvPr/>
        </p:nvPicPr>
        <p:blipFill>
          <a:blip r:embed="rId9" cstate="print">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rot="2252162">
            <a:off x="2869104" y="4488898"/>
            <a:ext cx="1517714" cy="349257"/>
          </a:xfrm>
          <a:prstGeom prst="rect">
            <a:avLst/>
          </a:prstGeom>
        </p:spPr>
      </p:pic>
      <p:pic>
        <p:nvPicPr>
          <p:cNvPr id="30" name="Picture 29"/>
          <p:cNvPicPr>
            <a:picLocks noChangeAspect="1"/>
          </p:cNvPicPr>
          <p:nvPr/>
        </p:nvPicPr>
        <p:blipFill>
          <a:blip r:embed="rId10" cstate="print">
            <a:clrChange>
              <a:clrFrom>
                <a:srgbClr val="FCFAF7"/>
              </a:clrFrom>
              <a:clrTo>
                <a:srgbClr val="FCFAF7">
                  <a:alpha val="0"/>
                </a:srgbClr>
              </a:clrTo>
            </a:clrChange>
            <a:extLst>
              <a:ext uri="{28A0092B-C50C-407E-A947-70E740481C1C}">
                <a14:useLocalDpi xmlns:a14="http://schemas.microsoft.com/office/drawing/2010/main" val="0"/>
              </a:ext>
            </a:extLst>
          </a:blip>
          <a:stretch>
            <a:fillRect/>
          </a:stretch>
        </p:blipFill>
        <p:spPr>
          <a:xfrm>
            <a:off x="3991887" y="4323436"/>
            <a:ext cx="783823" cy="772066"/>
          </a:xfrm>
          <a:prstGeom prst="rect">
            <a:avLst/>
          </a:prstGeom>
        </p:spPr>
      </p:pic>
    </p:spTree>
    <p:extLst>
      <p:ext uri="{BB962C8B-B14F-4D97-AF65-F5344CB8AC3E}">
        <p14:creationId xmlns:p14="http://schemas.microsoft.com/office/powerpoint/2010/main" val="1236581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dissolve">
                                      <p:cBhvr>
                                        <p:cTn id="11" dur="500"/>
                                        <p:tgtEl>
                                          <p:spTgt spid="3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latin typeface="Times New Roman" panose="02020603050405020304" pitchFamily="18" charset="0"/>
                <a:cs typeface="Times New Roman" panose="02020603050405020304" pitchFamily="18" charset="0"/>
              </a:rPr>
              <a:t>Tasks (cont'd)</a:t>
            </a:r>
          </a:p>
        </p:txBody>
      </p:sp>
      <p:sp>
        <p:nvSpPr>
          <p:cNvPr id="12291" name="Content Placeholder 2"/>
          <p:cNvSpPr>
            <a:spLocks noGrp="1"/>
          </p:cNvSpPr>
          <p:nvPr>
            <p:ph idx="1"/>
          </p:nvPr>
        </p:nvSpPr>
        <p:spPr/>
        <p:txBody>
          <a:bodyPr>
            <a:normAutofit/>
          </a:bodyPr>
          <a:lstStyle/>
          <a:p>
            <a:pPr algn="just">
              <a:defRPr/>
            </a:pPr>
            <a:r>
              <a:rPr lang="en-US" altLang="en-US" sz="2800" dirty="0" smtClean="0">
                <a:latin typeface="Times New Roman" panose="02020603050405020304" pitchFamily="18" charset="0"/>
                <a:cs typeface="Times New Roman" panose="02020603050405020304" pitchFamily="18" charset="0"/>
              </a:rPr>
              <a:t>Transmit the collected data to a backend database server</a:t>
            </a:r>
          </a:p>
          <a:p>
            <a:pPr algn="just">
              <a:defRPr/>
            </a:pPr>
            <a:endParaRPr lang="en-US" altLang="en-US" sz="2800" dirty="0" smtClea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24</a:t>
            </a:fld>
            <a:endParaRPr lang="en-US" altLang="zh-CN">
              <a:solidFill>
                <a:srgbClr val="000000"/>
              </a:solidFill>
            </a:endParaRPr>
          </a:p>
        </p:txBody>
      </p:sp>
      <p:grpSp>
        <p:nvGrpSpPr>
          <p:cNvPr id="3" name="Group 2"/>
          <p:cNvGrpSpPr/>
          <p:nvPr/>
        </p:nvGrpSpPr>
        <p:grpSpPr>
          <a:xfrm>
            <a:off x="878110" y="3733800"/>
            <a:ext cx="2481778" cy="1500951"/>
            <a:chOff x="6452672" y="1740899"/>
            <a:chExt cx="2481778" cy="1500951"/>
          </a:xfrm>
        </p:grpSpPr>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52672" y="2087943"/>
              <a:ext cx="2051390" cy="1153907"/>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7770" y="1887052"/>
              <a:ext cx="579330" cy="579330"/>
            </a:xfrm>
            <a:prstGeom prst="rect">
              <a:avLst/>
            </a:prstGeom>
          </p:spPr>
        </p:pic>
        <p:pic>
          <p:nvPicPr>
            <p:cNvPr id="12" name="Picture 11"/>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72400" y="1941976"/>
              <a:ext cx="425923" cy="353739"/>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3038" y="2278248"/>
              <a:ext cx="590264" cy="544513"/>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31534" y="1740899"/>
              <a:ext cx="702916" cy="644970"/>
            </a:xfrm>
            <a:prstGeom prst="rect">
              <a:avLst/>
            </a:prstGeom>
          </p:spPr>
        </p:pic>
      </p:grpSp>
      <p:sp>
        <p:nvSpPr>
          <p:cNvPr id="4" name="Right Arrow 3"/>
          <p:cNvSpPr/>
          <p:nvPr/>
        </p:nvSpPr>
        <p:spPr>
          <a:xfrm>
            <a:off x="3477501" y="3646885"/>
            <a:ext cx="1981200" cy="457200"/>
          </a:xfrm>
          <a:prstGeom prst="rightArrow">
            <a:avLst/>
          </a:prstGeom>
          <a:gradFill flip="none" rotWithShape="1">
            <a:gsLst>
              <a:gs pos="0">
                <a:srgbClr val="3333FF"/>
              </a:gs>
              <a:gs pos="100000">
                <a:srgbClr val="00B050"/>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81400" y="4278949"/>
            <a:ext cx="1664860" cy="1251263"/>
          </a:xfrm>
          <a:prstGeom prst="rect">
            <a:avLst/>
          </a:prstGeom>
        </p:spPr>
      </p:pic>
      <p:sp>
        <p:nvSpPr>
          <p:cNvPr id="26" name="TextBox 25"/>
          <p:cNvSpPr txBox="1"/>
          <p:nvPr/>
        </p:nvSpPr>
        <p:spPr>
          <a:xfrm>
            <a:off x="3760756" y="3170644"/>
            <a:ext cx="1261884" cy="461665"/>
          </a:xfrm>
          <a:prstGeom prst="rect">
            <a:avLst/>
          </a:prstGeom>
          <a:noFill/>
        </p:spPr>
        <p:txBody>
          <a:bodyPr wrap="none" rtlCol="0">
            <a:spAutoFit/>
          </a:bodyPr>
          <a:lstStyle/>
          <a:p>
            <a:r>
              <a:rPr lang="en-US" sz="2400" b="1" dirty="0" smtClean="0">
                <a:solidFill>
                  <a:srgbClr val="3333FF"/>
                </a:solidFill>
                <a:latin typeface="Times New Roman" panose="02020603050405020304" pitchFamily="18" charset="0"/>
                <a:cs typeface="Times New Roman" panose="02020603050405020304" pitchFamily="18" charset="0"/>
              </a:rPr>
              <a:t>Internet</a:t>
            </a:r>
            <a:endParaRPr lang="en-US" sz="2400" b="1" dirty="0">
              <a:solidFill>
                <a:srgbClr val="3333FF"/>
              </a:solidFill>
              <a:latin typeface="Times New Roman" panose="02020603050405020304" pitchFamily="18" charset="0"/>
              <a:cs typeface="Times New Roman" panose="02020603050405020304" pitchFamily="18" charset="0"/>
            </a:endParaRPr>
          </a:p>
        </p:txBody>
      </p:sp>
      <p:pic>
        <p:nvPicPr>
          <p:cNvPr id="32" name="Picture 3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67310" y="2081555"/>
            <a:ext cx="1371779" cy="1901946"/>
          </a:xfrm>
          <a:prstGeom prst="rect">
            <a:avLst/>
          </a:prstGeom>
        </p:spPr>
      </p:pic>
      <p:pic>
        <p:nvPicPr>
          <p:cNvPr id="33" name="Picture 3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32634" y="3153112"/>
            <a:ext cx="1371779" cy="1901946"/>
          </a:xfrm>
          <a:prstGeom prst="rect">
            <a:avLst/>
          </a:prstGeom>
        </p:spPr>
      </p:pic>
      <p:pic>
        <p:nvPicPr>
          <p:cNvPr id="34" name="Picture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67309" y="4091244"/>
            <a:ext cx="1371779" cy="1901946"/>
          </a:xfrm>
          <a:prstGeom prst="rect">
            <a:avLst/>
          </a:prstGeom>
        </p:spPr>
      </p:pic>
      <p:pic>
        <p:nvPicPr>
          <p:cNvPr id="17" name="Picture 16"/>
          <p:cNvPicPr>
            <a:picLocks noChangeAspect="1"/>
          </p:cNvPicPr>
          <p:nvPr/>
        </p:nvPicPr>
        <p:blipFill>
          <a:blip r:embed="rId9" cstate="print">
            <a:clrChange>
              <a:clrFrom>
                <a:srgbClr val="FCFAF7"/>
              </a:clrFrom>
              <a:clrTo>
                <a:srgbClr val="FCFAF7">
                  <a:alpha val="0"/>
                </a:srgbClr>
              </a:clrTo>
            </a:clrChange>
            <a:extLst>
              <a:ext uri="{28A0092B-C50C-407E-A947-70E740481C1C}">
                <a14:useLocalDpi xmlns:a14="http://schemas.microsoft.com/office/drawing/2010/main" val="0"/>
              </a:ext>
            </a:extLst>
          </a:blip>
          <a:stretch>
            <a:fillRect/>
          </a:stretch>
        </p:blipFill>
        <p:spPr>
          <a:xfrm>
            <a:off x="-380089" y="2481847"/>
            <a:ext cx="2166491" cy="2133994"/>
          </a:xfrm>
          <a:prstGeom prst="rect">
            <a:avLst/>
          </a:prstGeom>
        </p:spPr>
      </p:pic>
      <p:pic>
        <p:nvPicPr>
          <p:cNvPr id="18" name="Picture 17"/>
          <p:cNvPicPr>
            <a:picLocks noChangeAspect="1"/>
          </p:cNvPicPr>
          <p:nvPr/>
        </p:nvPicPr>
        <p:blipFill>
          <a:blip r:embed="rId10" cstate="print">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rot="21063804">
            <a:off x="380181" y="5402164"/>
            <a:ext cx="2858925" cy="657897"/>
          </a:xfrm>
          <a:prstGeom prst="rect">
            <a:avLst/>
          </a:prstGeom>
        </p:spPr>
      </p:pic>
    </p:spTree>
    <p:extLst>
      <p:ext uri="{BB962C8B-B14F-4D97-AF65-F5344CB8AC3E}">
        <p14:creationId xmlns:p14="http://schemas.microsoft.com/office/powerpoint/2010/main" val="4137668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dissolve">
                                      <p:cBhvr>
                                        <p:cTn id="17" dur="500"/>
                                        <p:tgtEl>
                                          <p:spTgt spid="34"/>
                                        </p:tgtEl>
                                      </p:cBhvr>
                                    </p:animEffect>
                                  </p:childTnLst>
                                </p:cTn>
                              </p:par>
                              <p:par>
                                <p:cTn id="18" presetID="9" presetClass="entr" presetSubtype="0" fill="hold"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dissolve">
                                      <p:cBhvr>
                                        <p:cTn id="20" dur="500"/>
                                        <p:tgtEl>
                                          <p:spTgt spid="32"/>
                                        </p:tgtEl>
                                      </p:cBhvr>
                                    </p:animEffect>
                                  </p:childTnLst>
                                </p:cTn>
                              </p:par>
                              <p:par>
                                <p:cTn id="21" presetID="9"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dissolve">
                                      <p:cBhvr>
                                        <p:cTn id="2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latin typeface="Times New Roman" panose="02020603050405020304" pitchFamily="18" charset="0"/>
                <a:cs typeface="Times New Roman" panose="02020603050405020304" pitchFamily="18" charset="0"/>
              </a:rPr>
              <a:t>Tasks (cont'd)</a:t>
            </a:r>
          </a:p>
        </p:txBody>
      </p:sp>
      <p:sp>
        <p:nvSpPr>
          <p:cNvPr id="12291" name="Content Placeholder 2"/>
          <p:cNvSpPr>
            <a:spLocks noGrp="1"/>
          </p:cNvSpPr>
          <p:nvPr>
            <p:ph idx="1"/>
          </p:nvPr>
        </p:nvSpPr>
        <p:spPr/>
        <p:txBody>
          <a:bodyPr>
            <a:normAutofit/>
          </a:bodyPr>
          <a:lstStyle/>
          <a:p>
            <a:pPr algn="just">
              <a:defRPr/>
            </a:pPr>
            <a:r>
              <a:rPr lang="en-US" altLang="en-US" sz="2800" dirty="0" smtClean="0">
                <a:latin typeface="Times New Roman" panose="02020603050405020304" pitchFamily="18" charset="0"/>
                <a:cs typeface="Times New Roman" panose="02020603050405020304" pitchFamily="18" charset="0"/>
              </a:rPr>
              <a:t>Organize the database and provide mobile/Web interfaces to query the database</a:t>
            </a:r>
          </a:p>
          <a:p>
            <a:pPr algn="just">
              <a:defRPr/>
            </a:pPr>
            <a:endParaRPr lang="en-US" altLang="en-US" sz="2800" dirty="0" smtClea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25</a:t>
            </a:fld>
            <a:endParaRPr lang="en-US" altLang="zh-CN">
              <a:solidFill>
                <a:srgbClr val="000000"/>
              </a:solidFill>
            </a:endParaRPr>
          </a:p>
        </p:txBody>
      </p:sp>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3424" y="4584964"/>
            <a:ext cx="1664860" cy="1251263"/>
          </a:xfrm>
          <a:prstGeom prst="rect">
            <a:avLst/>
          </a:prstGeom>
        </p:spPr>
      </p:pic>
      <p:sp>
        <p:nvSpPr>
          <p:cNvPr id="26" name="TextBox 25"/>
          <p:cNvSpPr txBox="1"/>
          <p:nvPr/>
        </p:nvSpPr>
        <p:spPr>
          <a:xfrm>
            <a:off x="4092780" y="3476659"/>
            <a:ext cx="1261884" cy="461665"/>
          </a:xfrm>
          <a:prstGeom prst="rect">
            <a:avLst/>
          </a:prstGeom>
          <a:noFill/>
        </p:spPr>
        <p:txBody>
          <a:bodyPr wrap="none" rtlCol="0">
            <a:spAutoFit/>
          </a:bodyPr>
          <a:lstStyle/>
          <a:p>
            <a:r>
              <a:rPr lang="en-US" sz="2400" b="1" dirty="0" smtClean="0">
                <a:solidFill>
                  <a:srgbClr val="3333FF"/>
                </a:solidFill>
                <a:latin typeface="Times New Roman" panose="02020603050405020304" pitchFamily="18" charset="0"/>
                <a:cs typeface="Times New Roman" panose="02020603050405020304" pitchFamily="18" charset="0"/>
              </a:rPr>
              <a:t>Internet</a:t>
            </a:r>
            <a:endParaRPr lang="en-US" sz="2400" b="1" dirty="0">
              <a:solidFill>
                <a:srgbClr val="3333FF"/>
              </a:solidFill>
              <a:latin typeface="Times New Roman" panose="02020603050405020304" pitchFamily="18" charset="0"/>
              <a:cs typeface="Times New Roman" panose="02020603050405020304" pitchFamily="18" charset="0"/>
            </a:endParaRPr>
          </a:p>
        </p:txBody>
      </p:sp>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2590800"/>
            <a:ext cx="1371779" cy="1901946"/>
          </a:xfrm>
          <a:prstGeom prst="rect">
            <a:avLst/>
          </a:prstGeom>
        </p:spPr>
      </p:pic>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8724" y="3662357"/>
            <a:ext cx="1371779" cy="1901946"/>
          </a:xfrm>
          <a:prstGeom prst="rect">
            <a:avLst/>
          </a:prstGeom>
        </p:spPr>
      </p:pic>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399" y="4600489"/>
            <a:ext cx="1371779" cy="1901946"/>
          </a:xfrm>
          <a:prstGeom prst="rect">
            <a:avLst/>
          </a:prstGeom>
        </p:spPr>
      </p:pic>
      <p:sp>
        <p:nvSpPr>
          <p:cNvPr id="28" name="Left-Right Arrow 27"/>
          <p:cNvSpPr/>
          <p:nvPr/>
        </p:nvSpPr>
        <p:spPr>
          <a:xfrm>
            <a:off x="3646602" y="3938324"/>
            <a:ext cx="2286000" cy="405076"/>
          </a:xfrm>
          <a:prstGeom prst="leftRightArrow">
            <a:avLst/>
          </a:prstGeom>
          <a:gradFill>
            <a:gsLst>
              <a:gs pos="100000">
                <a:srgbClr val="FF0000"/>
              </a:gs>
              <a:gs pos="0">
                <a:srgbClr val="00B050"/>
              </a:gs>
            </a:gsLst>
            <a:lin ang="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p:cNvPicPr>
            <a:picLocks noChangeAspect="1"/>
          </p:cNvPicPr>
          <p:nvPr/>
        </p:nvPicPr>
        <p:blipFill>
          <a:blip r:embed="rId4" cstate="print">
            <a:clrChange>
              <a:clrFrom>
                <a:srgbClr val="FCFAF7"/>
              </a:clrFrom>
              <a:clrTo>
                <a:srgbClr val="FCFAF7">
                  <a:alpha val="0"/>
                </a:srgbClr>
              </a:clrTo>
            </a:clrChange>
            <a:extLst>
              <a:ext uri="{28A0092B-C50C-407E-A947-70E740481C1C}">
                <a14:useLocalDpi xmlns:a14="http://schemas.microsoft.com/office/drawing/2010/main" val="0"/>
              </a:ext>
            </a:extLst>
          </a:blip>
          <a:stretch>
            <a:fillRect/>
          </a:stretch>
        </p:blipFill>
        <p:spPr>
          <a:xfrm>
            <a:off x="6391810" y="2564296"/>
            <a:ext cx="1701929" cy="1676400"/>
          </a:xfrm>
          <a:prstGeom prst="rect">
            <a:avLst/>
          </a:prstGeom>
        </p:spPr>
      </p:pic>
      <p:sp>
        <p:nvSpPr>
          <p:cNvPr id="37" name="TextBox 36"/>
          <p:cNvSpPr txBox="1"/>
          <p:nvPr/>
        </p:nvSpPr>
        <p:spPr>
          <a:xfrm>
            <a:off x="6329230" y="5731608"/>
            <a:ext cx="2514600" cy="830997"/>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Graphical User Interface (GUI)</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35" name="Picture 34"/>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27952" y="4273058"/>
            <a:ext cx="1285406" cy="1415339"/>
          </a:xfrm>
          <a:prstGeom prst="rect">
            <a:avLst/>
          </a:prstGeom>
        </p:spPr>
      </p:pic>
    </p:spTree>
    <p:extLst>
      <p:ext uri="{BB962C8B-B14F-4D97-AF65-F5344CB8AC3E}">
        <p14:creationId xmlns:p14="http://schemas.microsoft.com/office/powerpoint/2010/main" val="322591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dissolve">
                                      <p:cBhvr>
                                        <p:cTn id="10" dur="500"/>
                                        <p:tgtEl>
                                          <p:spTgt spid="26"/>
                                        </p:tgtEl>
                                      </p:cBhvr>
                                    </p:animEffect>
                                  </p:childTnLst>
                                </p:cTn>
                              </p:par>
                              <p:par>
                                <p:cTn id="11" presetID="9"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dissolve">
                                      <p:cBhvr>
                                        <p:cTn id="13" dur="500"/>
                                        <p:tgtEl>
                                          <p:spTgt spid="25"/>
                                        </p:tgtEl>
                                      </p:cBhvr>
                                    </p:animEffect>
                                  </p:childTnLst>
                                </p:cTn>
                              </p:par>
                              <p:par>
                                <p:cTn id="14" presetID="9" presetClass="entr" presetSubtype="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dissolve">
                                      <p:cBhvr>
                                        <p:cTn id="16" dur="500"/>
                                        <p:tgtEl>
                                          <p:spTgt spid="29"/>
                                        </p:tgtEl>
                                      </p:cBhvr>
                                    </p:animEffect>
                                  </p:childTnLst>
                                </p:cTn>
                              </p:par>
                              <p:par>
                                <p:cTn id="17" presetID="9"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dissolve">
                                      <p:cBhvr>
                                        <p:cTn id="19" dur="500"/>
                                        <p:tgtEl>
                                          <p:spTgt spid="35"/>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dissolve">
                                      <p:cBhvr>
                                        <p:cTn id="2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animBg="1"/>
      <p:bldP spid="3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mtClean="0">
                <a:latin typeface="Times New Roman" panose="02020603050405020304" pitchFamily="18" charset="0"/>
                <a:cs typeface="Times New Roman" panose="02020603050405020304" pitchFamily="18" charset="0"/>
              </a:rPr>
              <a:t>5. Spatial </a:t>
            </a:r>
            <a:r>
              <a:rPr lang="en-US" altLang="en-US" dirty="0">
                <a:latin typeface="Times New Roman" panose="02020603050405020304" pitchFamily="18" charset="0"/>
                <a:cs typeface="Times New Roman" panose="02020603050405020304" pitchFamily="18" charset="0"/>
              </a:rPr>
              <a:t>Question/Answer System</a:t>
            </a:r>
            <a:br>
              <a:rPr lang="en-US" altLang="en-US" dirty="0">
                <a:latin typeface="Times New Roman" panose="02020603050405020304" pitchFamily="18" charset="0"/>
                <a:cs typeface="Times New Roman" panose="02020603050405020304" pitchFamily="18" charset="0"/>
              </a:rPr>
            </a:br>
            <a:endParaRPr lang="en-US" altLang="en-US" dirty="0" smtClean="0">
              <a:latin typeface="Times New Roman" panose="02020603050405020304" pitchFamily="18" charset="0"/>
              <a:cs typeface="Times New Roman" panose="02020603050405020304" pitchFamily="18" charset="0"/>
            </a:endParaRPr>
          </a:p>
        </p:txBody>
      </p:sp>
      <p:sp>
        <p:nvSpPr>
          <p:cNvPr id="12291" name="Content Placeholder 2"/>
          <p:cNvSpPr>
            <a:spLocks noGrp="1"/>
          </p:cNvSpPr>
          <p:nvPr>
            <p:ph idx="1"/>
          </p:nvPr>
        </p:nvSpPr>
        <p:spPr/>
        <p:txBody>
          <a:bodyPr>
            <a:normAutofit fontScale="92500" lnSpcReduction="20000"/>
          </a:bodyPr>
          <a:lstStyle/>
          <a:p>
            <a:pPr algn="just">
              <a:defRPr/>
            </a:pPr>
            <a:r>
              <a:rPr lang="en-US" altLang="en-US" sz="2800" dirty="0">
                <a:latin typeface="Times New Roman" panose="02020603050405020304" pitchFamily="18" charset="0"/>
                <a:cs typeface="Times New Roman" panose="02020603050405020304" pitchFamily="18" charset="0"/>
              </a:rPr>
              <a:t>In this project, we will implement a mobile platform for </a:t>
            </a:r>
            <a:r>
              <a:rPr lang="en-US" altLang="en-US" sz="2800" b="1" dirty="0">
                <a:latin typeface="Times New Roman" panose="02020603050405020304" pitchFamily="18" charset="0"/>
                <a:cs typeface="Times New Roman" panose="02020603050405020304" pitchFamily="18" charset="0"/>
              </a:rPr>
              <a:t>task requesters </a:t>
            </a:r>
            <a:r>
              <a:rPr lang="en-US" altLang="en-US" sz="2800" dirty="0">
                <a:latin typeface="Times New Roman" panose="02020603050405020304" pitchFamily="18" charset="0"/>
                <a:cs typeface="Times New Roman" panose="02020603050405020304" pitchFamily="18" charset="0"/>
              </a:rPr>
              <a:t>to ask questions (spatial tasks) about spatial landmarks on a map and for mobile users nearby to answer questions (taking photos, or enter text descriptions</a:t>
            </a:r>
            <a:r>
              <a:rPr lang="en-US" altLang="en-US" sz="2800" dirty="0" smtClean="0">
                <a:latin typeface="Times New Roman" panose="02020603050405020304" pitchFamily="18" charset="0"/>
                <a:cs typeface="Times New Roman" panose="02020603050405020304" pitchFamily="18" charset="0"/>
              </a:rPr>
              <a:t>)</a:t>
            </a:r>
          </a:p>
          <a:p>
            <a:pPr algn="just">
              <a:defRPr/>
            </a:pPr>
            <a:r>
              <a:rPr lang="en-US" altLang="en-US" sz="2800" dirty="0" smtClean="0">
                <a:latin typeface="Times New Roman" panose="02020603050405020304" pitchFamily="18" charset="0"/>
                <a:cs typeface="Times New Roman" panose="02020603050405020304" pitchFamily="18" charset="0"/>
              </a:rPr>
              <a:t>We maintain </a:t>
            </a:r>
            <a:r>
              <a:rPr lang="en-US" altLang="en-US" sz="2800" dirty="0">
                <a:latin typeface="Times New Roman" panose="02020603050405020304" pitchFamily="18" charset="0"/>
                <a:cs typeface="Times New Roman" panose="02020603050405020304" pitchFamily="18" charset="0"/>
              </a:rPr>
              <a:t>a backend database server to track real-time locations of mobile users, and notify </a:t>
            </a:r>
            <a:r>
              <a:rPr lang="en-US" altLang="en-US" sz="2800" b="1" dirty="0" smtClean="0">
                <a:latin typeface="Times New Roman" panose="02020603050405020304" pitchFamily="18" charset="0"/>
                <a:cs typeface="Times New Roman" panose="02020603050405020304" pitchFamily="18" charset="0"/>
              </a:rPr>
              <a:t>mobile users </a:t>
            </a:r>
            <a:r>
              <a:rPr lang="en-US" altLang="en-US" sz="2800" dirty="0" smtClean="0">
                <a:latin typeface="Times New Roman" panose="02020603050405020304" pitchFamily="18" charset="0"/>
                <a:cs typeface="Times New Roman" panose="02020603050405020304" pitchFamily="18" charset="0"/>
              </a:rPr>
              <a:t>(workers near </a:t>
            </a:r>
            <a:r>
              <a:rPr lang="en-US" altLang="en-US" sz="2800" dirty="0">
                <a:latin typeface="Times New Roman" panose="02020603050405020304" pitchFamily="18" charset="0"/>
                <a:cs typeface="Times New Roman" panose="02020603050405020304" pitchFamily="18" charset="0"/>
              </a:rPr>
              <a:t>landmarks) to do spatial </a:t>
            </a:r>
            <a:r>
              <a:rPr lang="en-US" altLang="en-US" sz="2800" dirty="0" smtClean="0">
                <a:latin typeface="Times New Roman" panose="02020603050405020304" pitchFamily="18" charset="0"/>
                <a:cs typeface="Times New Roman" panose="02020603050405020304" pitchFamily="18" charset="0"/>
              </a:rPr>
              <a:t>tasks</a:t>
            </a:r>
          </a:p>
          <a:p>
            <a:pPr algn="just">
              <a:defRPr/>
            </a:pPr>
            <a:r>
              <a:rPr lang="en-US" altLang="en-US" sz="2800" dirty="0" smtClean="0">
                <a:latin typeface="Times New Roman" panose="02020603050405020304" pitchFamily="18" charset="0"/>
                <a:cs typeface="Times New Roman" panose="02020603050405020304" pitchFamily="18" charset="0"/>
              </a:rPr>
              <a:t>Other </a:t>
            </a:r>
            <a:r>
              <a:rPr lang="en-US" altLang="en-US" sz="2800" dirty="0">
                <a:latin typeface="Times New Roman" panose="02020603050405020304" pitchFamily="18" charset="0"/>
                <a:cs typeface="Times New Roman" panose="02020603050405020304" pitchFamily="18" charset="0"/>
              </a:rPr>
              <a:t>questions in this system include manually comparing whether two photos are taken in the same spatial </a:t>
            </a:r>
            <a:r>
              <a:rPr lang="en-US" altLang="en-US" sz="2800" dirty="0" smtClean="0">
                <a:latin typeface="Times New Roman" panose="02020603050405020304" pitchFamily="18" charset="0"/>
                <a:cs typeface="Times New Roman" panose="02020603050405020304" pitchFamily="18" charset="0"/>
              </a:rPr>
              <a:t>locations</a:t>
            </a:r>
            <a:endParaRPr lang="en-US" altLang="en-US" sz="2800" dirty="0">
              <a:latin typeface="Times New Roman" panose="02020603050405020304" pitchFamily="18" charset="0"/>
              <a:cs typeface="Times New Roman" panose="02020603050405020304" pitchFamily="18" charset="0"/>
            </a:endParaRPr>
          </a:p>
          <a:p>
            <a:pPr algn="just">
              <a:defRPr/>
            </a:pPr>
            <a:r>
              <a:rPr lang="en-US" altLang="en-US" sz="2800" b="1" dirty="0">
                <a:latin typeface="Times New Roman" panose="02020603050405020304" pitchFamily="18" charset="0"/>
                <a:cs typeface="Times New Roman" panose="02020603050405020304" pitchFamily="18" charset="0"/>
              </a:rPr>
              <a:t>Requirements:</a:t>
            </a:r>
            <a:r>
              <a:rPr lang="en-US" altLang="en-US" sz="2800" dirty="0">
                <a:latin typeface="Times New Roman" panose="02020603050405020304" pitchFamily="18" charset="0"/>
                <a:cs typeface="Times New Roman" panose="02020603050405020304" pitchFamily="18" charset="0"/>
              </a:rPr>
              <a:t> mobile programming, database design</a:t>
            </a:r>
            <a:endParaRPr lang="en-US" altLang="en-US" sz="2800" dirty="0" smtClea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26</a:t>
            </a:fld>
            <a:endParaRPr lang="en-US" altLang="zh-CN">
              <a:solidFill>
                <a:srgbClr val="000000"/>
              </a:solidFill>
            </a:endParaRPr>
          </a:p>
        </p:txBody>
      </p:sp>
    </p:spTree>
    <p:extLst>
      <p:ext uri="{BB962C8B-B14F-4D97-AF65-F5344CB8AC3E}">
        <p14:creationId xmlns:p14="http://schemas.microsoft.com/office/powerpoint/2010/main" val="3130207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latin typeface="Times New Roman" panose="02020603050405020304" pitchFamily="18" charset="0"/>
                <a:cs typeface="Times New Roman" panose="02020603050405020304" pitchFamily="18" charset="0"/>
              </a:rPr>
              <a:t>Two Types of Users</a:t>
            </a:r>
          </a:p>
        </p:txBody>
      </p:sp>
      <p:sp>
        <p:nvSpPr>
          <p:cNvPr id="12291" name="Content Placeholder 2"/>
          <p:cNvSpPr>
            <a:spLocks noGrp="1"/>
          </p:cNvSpPr>
          <p:nvPr>
            <p:ph idx="1"/>
          </p:nvPr>
        </p:nvSpPr>
        <p:spPr/>
        <p:txBody>
          <a:bodyPr>
            <a:normAutofit/>
          </a:bodyPr>
          <a:lstStyle/>
          <a:p>
            <a:pPr algn="just">
              <a:defRPr/>
            </a:pPr>
            <a:r>
              <a:rPr lang="en-US" altLang="en-US" sz="2800" dirty="0" smtClean="0">
                <a:latin typeface="Times New Roman" panose="02020603050405020304" pitchFamily="18" charset="0"/>
                <a:cs typeface="Times New Roman" panose="02020603050405020304" pitchFamily="18" charset="0"/>
              </a:rPr>
              <a:t>Task Requesters</a:t>
            </a:r>
          </a:p>
          <a:p>
            <a:pPr lvl="1" algn="just">
              <a:defRPr/>
            </a:pPr>
            <a:r>
              <a:rPr lang="en-US" altLang="en-US" sz="2400" dirty="0" smtClean="0">
                <a:latin typeface="Times New Roman" panose="02020603050405020304" pitchFamily="18" charset="0"/>
                <a:cs typeface="Times New Roman" panose="02020603050405020304" pitchFamily="18" charset="0"/>
              </a:rPr>
              <a:t>Specify the task location on a mobile device or PC, and task description</a:t>
            </a:r>
            <a:endParaRPr lang="en-US" altLang="en-US" sz="2800" dirty="0">
              <a:latin typeface="Times New Roman" panose="02020603050405020304" pitchFamily="18" charset="0"/>
              <a:cs typeface="Times New Roman" panose="02020603050405020304" pitchFamily="18" charset="0"/>
            </a:endParaRPr>
          </a:p>
          <a:p>
            <a:pPr algn="just">
              <a:defRPr/>
            </a:pPr>
            <a:r>
              <a:rPr lang="en-US" altLang="en-US" sz="2800" dirty="0" smtClean="0">
                <a:latin typeface="Times New Roman" panose="02020603050405020304" pitchFamily="18" charset="0"/>
                <a:cs typeface="Times New Roman" panose="02020603050405020304" pitchFamily="18" charset="0"/>
              </a:rPr>
              <a:t>Workers</a:t>
            </a:r>
          </a:p>
          <a:p>
            <a:pPr lvl="1" algn="just">
              <a:defRPr/>
            </a:pPr>
            <a:r>
              <a:rPr lang="en-US" altLang="en-US" sz="2400" dirty="0" smtClean="0">
                <a:latin typeface="Times New Roman" panose="02020603050405020304" pitchFamily="18" charset="0"/>
                <a:cs typeface="Times New Roman" panose="02020603050405020304" pitchFamily="18" charset="0"/>
              </a:rPr>
              <a:t>Workers near the task location will be notified to accomplish spatial tasks (e.g., taking photos/videos)</a:t>
            </a:r>
          </a:p>
          <a:p>
            <a:pPr lvl="1" algn="just">
              <a:defRPr/>
            </a:pPr>
            <a:r>
              <a:rPr lang="en-US" altLang="en-US" sz="2400" dirty="0" smtClean="0">
                <a:latin typeface="Times New Roman" panose="02020603050405020304" pitchFamily="18" charset="0"/>
                <a:cs typeface="Times New Roman" panose="02020603050405020304" pitchFamily="18" charset="0"/>
              </a:rPr>
              <a:t>Submit task results</a:t>
            </a: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27</a:t>
            </a:fld>
            <a:endParaRPr lang="en-US" altLang="zh-CN">
              <a:solidFill>
                <a:srgbClr val="000000"/>
              </a:solidFill>
            </a:endParaRPr>
          </a:p>
        </p:txBody>
      </p:sp>
    </p:spTree>
    <p:extLst>
      <p:ext uri="{BB962C8B-B14F-4D97-AF65-F5344CB8AC3E}">
        <p14:creationId xmlns:p14="http://schemas.microsoft.com/office/powerpoint/2010/main" val="30132757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latin typeface="Times New Roman" panose="02020603050405020304" pitchFamily="18" charset="0"/>
                <a:cs typeface="Times New Roman" panose="02020603050405020304" pitchFamily="18" charset="0"/>
              </a:rPr>
              <a:t>Database Server</a:t>
            </a:r>
          </a:p>
        </p:txBody>
      </p:sp>
      <p:sp>
        <p:nvSpPr>
          <p:cNvPr id="12291" name="Content Placeholder 2"/>
          <p:cNvSpPr>
            <a:spLocks noGrp="1"/>
          </p:cNvSpPr>
          <p:nvPr>
            <p:ph idx="1"/>
          </p:nvPr>
        </p:nvSpPr>
        <p:spPr/>
        <p:txBody>
          <a:bodyPr>
            <a:normAutofit/>
          </a:bodyPr>
          <a:lstStyle/>
          <a:p>
            <a:pPr algn="just">
              <a:defRPr/>
            </a:pPr>
            <a:r>
              <a:rPr lang="en-US" altLang="en-US" sz="2800" dirty="0" smtClean="0">
                <a:latin typeface="Times New Roman" panose="02020603050405020304" pitchFamily="18" charset="0"/>
                <a:cs typeface="Times New Roman" panose="02020603050405020304" pitchFamily="18" charset="0"/>
              </a:rPr>
              <a:t>Database Server</a:t>
            </a:r>
          </a:p>
          <a:p>
            <a:pPr lvl="1" algn="just">
              <a:defRPr/>
            </a:pPr>
            <a:r>
              <a:rPr lang="en-US" altLang="en-US" sz="2400" dirty="0" smtClean="0">
                <a:latin typeface="Times New Roman" panose="02020603050405020304" pitchFamily="18" charset="0"/>
                <a:cs typeface="Times New Roman" panose="02020603050405020304" pitchFamily="18" charset="0"/>
              </a:rPr>
              <a:t>Mobile devices of workers periodically send their current spatial locations to the server</a:t>
            </a:r>
          </a:p>
          <a:p>
            <a:pPr lvl="1" algn="just">
              <a:defRPr/>
            </a:pPr>
            <a:r>
              <a:rPr lang="en-US" altLang="en-US" sz="2400" dirty="0" smtClean="0">
                <a:latin typeface="Times New Roman" panose="02020603050405020304" pitchFamily="18" charset="0"/>
                <a:cs typeface="Times New Roman" panose="02020603050405020304" pitchFamily="18" charset="0"/>
              </a:rPr>
              <a:t>Once a task requester specifies the task location, the server will send notifications to workers nearby</a:t>
            </a:r>
          </a:p>
          <a:p>
            <a:pPr lvl="1" algn="just">
              <a:defRPr/>
            </a:pPr>
            <a:r>
              <a:rPr lang="en-US" altLang="en-US" sz="2400" dirty="0" smtClean="0">
                <a:latin typeface="Times New Roman" panose="02020603050405020304" pitchFamily="18" charset="0"/>
                <a:cs typeface="Times New Roman" panose="02020603050405020304" pitchFamily="18" charset="0"/>
              </a:rPr>
              <a:t>The server will receive the task result (including photos/videos/geolocations) from workers and store the data in a database</a:t>
            </a: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28</a:t>
            </a:fld>
            <a:endParaRPr lang="en-US" altLang="zh-CN">
              <a:solidFill>
                <a:srgbClr val="000000"/>
              </a:solidFill>
            </a:endParaRPr>
          </a:p>
        </p:txBody>
      </p:sp>
    </p:spTree>
    <p:extLst>
      <p:ext uri="{BB962C8B-B14F-4D97-AF65-F5344CB8AC3E}">
        <p14:creationId xmlns:p14="http://schemas.microsoft.com/office/powerpoint/2010/main" val="5257647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US" altLang="en-US" dirty="0" smtClean="0">
              <a:latin typeface="Times New Roman" panose="02020603050405020304" pitchFamily="18" charset="0"/>
              <a:cs typeface="Times New Roman" panose="02020603050405020304" pitchFamily="18" charset="0"/>
            </a:endParaRPr>
          </a:p>
        </p:txBody>
      </p:sp>
      <p:sp>
        <p:nvSpPr>
          <p:cNvPr id="12291" name="Content Placeholder 2"/>
          <p:cNvSpPr>
            <a:spLocks noGrp="1"/>
          </p:cNvSpPr>
          <p:nvPr>
            <p:ph idx="1"/>
          </p:nvPr>
        </p:nvSpPr>
        <p:spPr/>
        <p:txBody>
          <a:bodyPr>
            <a:normAutofit/>
          </a:bodyPr>
          <a:lstStyle/>
          <a:p>
            <a:pPr algn="just">
              <a:defRPr/>
            </a:pPr>
            <a:endParaRPr lang="en-US" altLang="en-US" sz="2800" dirty="0" smtClea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29</a:t>
            </a:fld>
            <a:endParaRPr lang="en-US" altLang="zh-CN">
              <a:solidFill>
                <a:srgbClr val="000000"/>
              </a:solidFill>
            </a:endParaRPr>
          </a:p>
        </p:txBody>
      </p:sp>
    </p:spTree>
    <p:extLst>
      <p:ext uri="{BB962C8B-B14F-4D97-AF65-F5344CB8AC3E}">
        <p14:creationId xmlns:p14="http://schemas.microsoft.com/office/powerpoint/2010/main" val="26186069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latin typeface="Times New Roman" panose="02020603050405020304" pitchFamily="18" charset="0"/>
                <a:cs typeface="Times New Roman" panose="02020603050405020304" pitchFamily="18" charset="0"/>
              </a:rPr>
              <a:t>List of Potential Projects</a:t>
            </a:r>
          </a:p>
        </p:txBody>
      </p:sp>
      <p:sp>
        <p:nvSpPr>
          <p:cNvPr id="12291" name="Content Placeholder 2"/>
          <p:cNvSpPr>
            <a:spLocks noGrp="1"/>
          </p:cNvSpPr>
          <p:nvPr>
            <p:ph idx="1"/>
          </p:nvPr>
        </p:nvSpPr>
        <p:spPr>
          <a:xfrm>
            <a:off x="266700" y="1219200"/>
            <a:ext cx="8610600" cy="5253038"/>
          </a:xfrm>
        </p:spPr>
        <p:txBody>
          <a:bodyPr>
            <a:normAutofit fontScale="92500"/>
          </a:bodyPr>
          <a:lstStyle/>
          <a:p>
            <a:pPr algn="just">
              <a:defRPr/>
            </a:pPr>
            <a:r>
              <a:rPr lang="en-US" altLang="en-US" sz="2800" b="1" dirty="0" smtClean="0">
                <a:latin typeface="Times New Roman" panose="02020603050405020304" pitchFamily="18" charset="0"/>
                <a:cs typeface="Times New Roman" panose="02020603050405020304" pitchFamily="18" charset="0"/>
              </a:rPr>
              <a:t>1. Location-based </a:t>
            </a:r>
            <a:r>
              <a:rPr lang="en-US" altLang="en-US" sz="2800" b="1" dirty="0">
                <a:latin typeface="Times New Roman" panose="02020603050405020304" pitchFamily="18" charset="0"/>
                <a:cs typeface="Times New Roman" panose="02020603050405020304" pitchFamily="18" charset="0"/>
              </a:rPr>
              <a:t>Web system and iOS </a:t>
            </a:r>
            <a:r>
              <a:rPr lang="en-US" altLang="en-US" sz="2800" b="1" dirty="0" smtClean="0">
                <a:latin typeface="Times New Roman" panose="02020603050405020304" pitchFamily="18" charset="0"/>
                <a:cs typeface="Times New Roman" panose="02020603050405020304" pitchFamily="18" charset="0"/>
              </a:rPr>
              <a:t>implementation</a:t>
            </a:r>
          </a:p>
          <a:p>
            <a:pPr algn="just">
              <a:defRPr/>
            </a:pPr>
            <a:r>
              <a:rPr lang="en-US" altLang="en-US" sz="2800" b="1" dirty="0" smtClean="0">
                <a:latin typeface="Times New Roman" panose="02020603050405020304" pitchFamily="18" charset="0"/>
                <a:cs typeface="Times New Roman" panose="02020603050405020304" pitchFamily="18" charset="0"/>
              </a:rPr>
              <a:t>2. </a:t>
            </a:r>
            <a:r>
              <a:rPr lang="en-US" altLang="en-US" sz="2800" b="1" dirty="0" err="1" smtClean="0">
                <a:latin typeface="Times New Roman" panose="02020603050405020304" pitchFamily="18" charset="0"/>
                <a:cs typeface="Times New Roman" panose="02020603050405020304" pitchFamily="18" charset="0"/>
              </a:rPr>
              <a:t>iCampus</a:t>
            </a:r>
            <a:endParaRPr lang="en-US" altLang="en-US" sz="2800" b="1" dirty="0">
              <a:latin typeface="Times New Roman" panose="02020603050405020304" pitchFamily="18" charset="0"/>
              <a:cs typeface="Times New Roman" panose="02020603050405020304" pitchFamily="18" charset="0"/>
            </a:endParaRPr>
          </a:p>
          <a:p>
            <a:pPr algn="just">
              <a:defRPr/>
            </a:pPr>
            <a:r>
              <a:rPr lang="en-US" altLang="en-US" sz="2800" dirty="0" smtClean="0">
                <a:latin typeface="Times New Roman" panose="02020603050405020304" pitchFamily="18" charset="0"/>
                <a:cs typeface="Times New Roman" panose="02020603050405020304" pitchFamily="18" charset="0"/>
              </a:rPr>
              <a:t>3. Street </a:t>
            </a:r>
            <a:r>
              <a:rPr lang="en-US" altLang="en-US" sz="2800" dirty="0">
                <a:latin typeface="Times New Roman" panose="02020603050405020304" pitchFamily="18" charset="0"/>
                <a:cs typeface="Times New Roman" panose="02020603050405020304" pitchFamily="18" charset="0"/>
              </a:rPr>
              <a:t>View Based GPS </a:t>
            </a:r>
            <a:r>
              <a:rPr lang="en-US" altLang="en-US" sz="2800" dirty="0" smtClean="0">
                <a:latin typeface="Times New Roman" panose="02020603050405020304" pitchFamily="18" charset="0"/>
                <a:cs typeface="Times New Roman" panose="02020603050405020304" pitchFamily="18" charset="0"/>
              </a:rPr>
              <a:t>Assistance</a:t>
            </a:r>
          </a:p>
          <a:p>
            <a:pPr algn="just">
              <a:defRPr/>
            </a:pPr>
            <a:r>
              <a:rPr lang="en-US" altLang="en-US" sz="2800" dirty="0" smtClean="0">
                <a:latin typeface="Times New Roman" panose="02020603050405020304" pitchFamily="18" charset="0"/>
                <a:cs typeface="Times New Roman" panose="02020603050405020304" pitchFamily="18" charset="0"/>
              </a:rPr>
              <a:t>4</a:t>
            </a:r>
            <a:r>
              <a:rPr lang="en-US" altLang="en-US" sz="2800" dirty="0">
                <a:latin typeface="Times New Roman" panose="02020603050405020304" pitchFamily="18" charset="0"/>
                <a:cs typeface="Times New Roman" panose="02020603050405020304" pitchFamily="18" charset="0"/>
              </a:rPr>
              <a:t>. Path Navigation over Road </a:t>
            </a:r>
            <a:r>
              <a:rPr lang="en-US" altLang="en-US" sz="2800" dirty="0" smtClean="0">
                <a:latin typeface="Times New Roman" panose="02020603050405020304" pitchFamily="18" charset="0"/>
                <a:cs typeface="Times New Roman" panose="02020603050405020304" pitchFamily="18" charset="0"/>
              </a:rPr>
              <a:t>Networks</a:t>
            </a:r>
          </a:p>
          <a:p>
            <a:pPr algn="just">
              <a:defRPr/>
            </a:pPr>
            <a:r>
              <a:rPr lang="en-US" altLang="en-US" sz="2800" b="1" dirty="0" smtClean="0">
                <a:latin typeface="Times New Roman" panose="02020603050405020304" pitchFamily="18" charset="0"/>
                <a:cs typeface="Times New Roman" panose="02020603050405020304" pitchFamily="18" charset="0"/>
              </a:rPr>
              <a:t>5</a:t>
            </a:r>
            <a:r>
              <a:rPr lang="en-US" altLang="en-US" sz="2800" b="1" dirty="0">
                <a:latin typeface="Times New Roman" panose="02020603050405020304" pitchFamily="18" charset="0"/>
                <a:cs typeface="Times New Roman" panose="02020603050405020304" pitchFamily="18" charset="0"/>
              </a:rPr>
              <a:t>. Spatial Question/Answer </a:t>
            </a:r>
            <a:r>
              <a:rPr lang="en-US" altLang="en-US" sz="2800" b="1" dirty="0" smtClean="0">
                <a:latin typeface="Times New Roman" panose="02020603050405020304" pitchFamily="18" charset="0"/>
                <a:cs typeface="Times New Roman" panose="02020603050405020304" pitchFamily="18" charset="0"/>
              </a:rPr>
              <a:t>System</a:t>
            </a:r>
          </a:p>
          <a:p>
            <a:pPr algn="just">
              <a:defRPr/>
            </a:pPr>
            <a:r>
              <a:rPr lang="en-US" altLang="en-US" sz="2800" dirty="0" smtClean="0">
                <a:latin typeface="Times New Roman" panose="02020603050405020304" pitchFamily="18" charset="0"/>
                <a:cs typeface="Times New Roman" panose="02020603050405020304" pitchFamily="18" charset="0"/>
              </a:rPr>
              <a:t>6. Keyword </a:t>
            </a:r>
            <a:r>
              <a:rPr lang="en-US" altLang="en-US" sz="2800" dirty="0">
                <a:latin typeface="Times New Roman" panose="02020603050405020304" pitchFamily="18" charset="0"/>
                <a:cs typeface="Times New Roman" panose="02020603050405020304" pitchFamily="18" charset="0"/>
              </a:rPr>
              <a:t>Search and Visualization of Knowledge </a:t>
            </a:r>
            <a:r>
              <a:rPr lang="en-US" altLang="en-US" sz="2800" dirty="0" smtClean="0">
                <a:latin typeface="Times New Roman" panose="02020603050405020304" pitchFamily="18" charset="0"/>
                <a:cs typeface="Times New Roman" panose="02020603050405020304" pitchFamily="18" charset="0"/>
              </a:rPr>
              <a:t>Graphs</a:t>
            </a:r>
          </a:p>
          <a:p>
            <a:pPr algn="just">
              <a:defRPr/>
            </a:pPr>
            <a:r>
              <a:rPr lang="en-US" altLang="en-US" sz="2800" dirty="0" smtClean="0">
                <a:latin typeface="Times New Roman" panose="02020603050405020304" pitchFamily="18" charset="0"/>
                <a:cs typeface="Times New Roman" panose="02020603050405020304" pitchFamily="18" charset="0"/>
              </a:rPr>
              <a:t>7</a:t>
            </a:r>
            <a:r>
              <a:rPr lang="en-US" altLang="en-US" sz="2800" dirty="0">
                <a:latin typeface="Times New Roman" panose="02020603050405020304" pitchFamily="18" charset="0"/>
                <a:cs typeface="Times New Roman" panose="02020603050405020304" pitchFamily="18" charset="0"/>
              </a:rPr>
              <a:t>. Crawling and Querying Social </a:t>
            </a:r>
            <a:r>
              <a:rPr lang="en-US" altLang="en-US" sz="2800" dirty="0" smtClean="0">
                <a:latin typeface="Times New Roman" panose="02020603050405020304" pitchFamily="18" charset="0"/>
                <a:cs typeface="Times New Roman" panose="02020603050405020304" pitchFamily="18" charset="0"/>
              </a:rPr>
              <a:t>Networks</a:t>
            </a:r>
          </a:p>
          <a:p>
            <a:pPr algn="just">
              <a:defRPr/>
            </a:pPr>
            <a:r>
              <a:rPr lang="en-US" altLang="en-US" sz="2800" dirty="0" smtClean="0">
                <a:latin typeface="Times New Roman" panose="02020603050405020304" pitchFamily="18" charset="0"/>
                <a:cs typeface="Times New Roman" panose="02020603050405020304" pitchFamily="18" charset="0"/>
              </a:rPr>
              <a:t>8</a:t>
            </a:r>
            <a:r>
              <a:rPr lang="en-US" altLang="en-US" sz="2800" dirty="0">
                <a:latin typeface="Times New Roman" panose="02020603050405020304" pitchFamily="18" charset="0"/>
                <a:cs typeface="Times New Roman" panose="02020603050405020304" pitchFamily="18" charset="0"/>
              </a:rPr>
              <a:t>. Guide of the Course </a:t>
            </a:r>
            <a:r>
              <a:rPr lang="en-US" altLang="en-US" sz="2800" dirty="0" smtClean="0">
                <a:latin typeface="Times New Roman" panose="02020603050405020304" pitchFamily="18" charset="0"/>
                <a:cs typeface="Times New Roman" panose="02020603050405020304" pitchFamily="18" charset="0"/>
              </a:rPr>
              <a:t>Selection</a:t>
            </a:r>
          </a:p>
          <a:p>
            <a:pPr algn="just">
              <a:defRPr/>
            </a:pPr>
            <a:r>
              <a:rPr lang="en-US" altLang="en-US" sz="2800" dirty="0" smtClean="0">
                <a:latin typeface="Times New Roman" panose="02020603050405020304" pitchFamily="18" charset="0"/>
                <a:cs typeface="Times New Roman" panose="02020603050405020304" pitchFamily="18" charset="0"/>
              </a:rPr>
              <a:t>9</a:t>
            </a:r>
            <a:r>
              <a:rPr lang="en-US" altLang="en-US" sz="2800" dirty="0">
                <a:latin typeface="Times New Roman" panose="02020603050405020304" pitchFamily="18" charset="0"/>
                <a:cs typeface="Times New Roman" panose="02020603050405020304" pitchFamily="18" charset="0"/>
              </a:rPr>
              <a:t>. Parsing and Visualizing the </a:t>
            </a:r>
            <a:r>
              <a:rPr lang="en-US" altLang="en-US" sz="2800" dirty="0" smtClean="0">
                <a:latin typeface="Times New Roman" panose="02020603050405020304" pitchFamily="18" charset="0"/>
                <a:cs typeface="Times New Roman" panose="02020603050405020304" pitchFamily="18" charset="0"/>
              </a:rPr>
              <a:t>Bibliography</a:t>
            </a:r>
            <a:endParaRPr lang="en-US" altLang="en-US" sz="2800" dirty="0">
              <a:latin typeface="Times New Roman" panose="02020603050405020304" pitchFamily="18" charset="0"/>
              <a:cs typeface="Times New Roman" panose="02020603050405020304" pitchFamily="18" charset="0"/>
            </a:endParaRPr>
          </a:p>
          <a:p>
            <a:pPr algn="just">
              <a:defRPr/>
            </a:pPr>
            <a:r>
              <a:rPr lang="en-US" altLang="en-US" sz="2800" dirty="0" smtClean="0">
                <a:latin typeface="Times New Roman" panose="02020603050405020304" pitchFamily="18" charset="0"/>
                <a:cs typeface="Times New Roman" panose="02020603050405020304" pitchFamily="18" charset="0"/>
              </a:rPr>
              <a:t>10</a:t>
            </a:r>
            <a:r>
              <a:rPr lang="en-US" altLang="en-US" sz="2800" dirty="0">
                <a:latin typeface="Times New Roman" panose="02020603050405020304" pitchFamily="18" charset="0"/>
                <a:cs typeface="Times New Roman" panose="02020603050405020304" pitchFamily="18" charset="0"/>
              </a:rPr>
              <a:t>. Visualizing and Querying New York Taxi </a:t>
            </a:r>
            <a:r>
              <a:rPr lang="en-US" altLang="en-US" sz="2800" dirty="0" smtClean="0">
                <a:latin typeface="Times New Roman" panose="02020603050405020304" pitchFamily="18" charset="0"/>
                <a:cs typeface="Times New Roman" panose="02020603050405020304" pitchFamily="18" charset="0"/>
              </a:rPr>
              <a:t>Data</a:t>
            </a:r>
            <a:endParaRPr lang="en-US" altLang="en-US" sz="2800" dirty="0">
              <a:latin typeface="Times New Roman" panose="02020603050405020304" pitchFamily="18" charset="0"/>
              <a:cs typeface="Times New Roman" panose="02020603050405020304" pitchFamily="18" charset="0"/>
            </a:endParaRPr>
          </a:p>
        </p:txBody>
      </p:sp>
      <p:sp>
        <p:nvSpPr>
          <p:cNvPr id="2" name="Rectangle 1"/>
          <p:cNvSpPr/>
          <p:nvPr/>
        </p:nvSpPr>
        <p:spPr>
          <a:xfrm>
            <a:off x="0" y="6243638"/>
            <a:ext cx="9144000" cy="430887"/>
          </a:xfrm>
          <a:prstGeom prst="rect">
            <a:avLst/>
          </a:prstGeom>
        </p:spPr>
        <p:txBody>
          <a:bodyPr wrap="square">
            <a:spAutoFit/>
          </a:bodyPr>
          <a:lstStyle/>
          <a:p>
            <a:pPr algn="just">
              <a:defRPr/>
            </a:pPr>
            <a:r>
              <a:rPr lang="en-US" altLang="en-US" sz="2200" dirty="0">
                <a:latin typeface="Times New Roman" panose="02020603050405020304" pitchFamily="18" charset="0"/>
                <a:cs typeface="Times New Roman" panose="02020603050405020304" pitchFamily="18" charset="0"/>
                <a:hlinkClick r:id="rId2"/>
              </a:rPr>
              <a:t>http://www.cs.kent.edu/~</a:t>
            </a:r>
            <a:r>
              <a:rPr lang="en-US" altLang="en-US" sz="2200" dirty="0" smtClean="0">
                <a:latin typeface="Times New Roman" panose="02020603050405020304" pitchFamily="18" charset="0"/>
                <a:cs typeface="Times New Roman" panose="02020603050405020304" pitchFamily="18" charset="0"/>
                <a:hlinkClick r:id="rId2"/>
              </a:rPr>
              <a:t>xlian/2018Spring_CS49901_CS44901/project_list.pdf</a:t>
            </a:r>
            <a:r>
              <a:rPr lang="en-US" altLang="en-US" sz="2200" dirty="0" smtClean="0">
                <a:latin typeface="Times New Roman" panose="02020603050405020304" pitchFamily="18" charset="0"/>
                <a:cs typeface="Times New Roman" panose="02020603050405020304" pitchFamily="18" charset="0"/>
              </a:rPr>
              <a:t>  </a:t>
            </a:r>
            <a:endParaRPr lang="en-US" altLang="en-US" sz="2200"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3</a:t>
            </a:fld>
            <a:endParaRPr lang="en-US" altLang="zh-CN">
              <a:solidFill>
                <a:srgbClr val="000000"/>
              </a:solidFill>
            </a:endParaRPr>
          </a:p>
        </p:txBody>
      </p:sp>
    </p:spTree>
    <p:extLst>
      <p:ext uri="{BB962C8B-B14F-4D97-AF65-F5344CB8AC3E}">
        <p14:creationId xmlns:p14="http://schemas.microsoft.com/office/powerpoint/2010/main" val="36433284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latin typeface="Times New Roman" panose="02020603050405020304" pitchFamily="18" charset="0"/>
                <a:cs typeface="Times New Roman" panose="02020603050405020304" pitchFamily="18" charset="0"/>
              </a:rPr>
              <a:t>Background</a:t>
            </a:r>
          </a:p>
        </p:txBody>
      </p:sp>
      <p:sp>
        <p:nvSpPr>
          <p:cNvPr id="12291" name="Content Placeholder 2"/>
          <p:cNvSpPr>
            <a:spLocks noGrp="1"/>
          </p:cNvSpPr>
          <p:nvPr>
            <p:ph idx="1"/>
          </p:nvPr>
        </p:nvSpPr>
        <p:spPr/>
        <p:txBody>
          <a:bodyPr>
            <a:normAutofit/>
          </a:bodyPr>
          <a:lstStyle/>
          <a:p>
            <a:pPr algn="just">
              <a:defRPr/>
            </a:pPr>
            <a:r>
              <a:rPr lang="en-US" altLang="en-US" sz="2800" dirty="0" smtClean="0">
                <a:latin typeface="Times New Roman" panose="02020603050405020304" pitchFamily="18" charset="0"/>
                <a:cs typeface="Times New Roman" panose="02020603050405020304" pitchFamily="18" charset="0"/>
              </a:rPr>
              <a:t>Crowdsourcing</a:t>
            </a:r>
          </a:p>
          <a:p>
            <a:pPr algn="just">
              <a:defRPr/>
            </a:pPr>
            <a:r>
              <a:rPr lang="en-US" altLang="en-US" sz="2800" dirty="0" smtClean="0">
                <a:latin typeface="Times New Roman" panose="02020603050405020304" pitchFamily="18" charset="0"/>
                <a:cs typeface="Times New Roman" panose="02020603050405020304" pitchFamily="18" charset="0"/>
              </a:rPr>
              <a:t>Spatial </a:t>
            </a:r>
            <a:r>
              <a:rPr lang="en-US" altLang="en-US" sz="2800" dirty="0">
                <a:latin typeface="Times New Roman" panose="02020603050405020304" pitchFamily="18" charset="0"/>
                <a:cs typeface="Times New Roman" panose="02020603050405020304" pitchFamily="18" charset="0"/>
              </a:rPr>
              <a:t>C</a:t>
            </a:r>
            <a:r>
              <a:rPr lang="en-US" altLang="en-US" sz="2800" dirty="0" smtClean="0">
                <a:latin typeface="Times New Roman" panose="02020603050405020304" pitchFamily="18" charset="0"/>
                <a:cs typeface="Times New Roman" panose="02020603050405020304" pitchFamily="18" charset="0"/>
              </a:rPr>
              <a:t>rowdsourcing</a:t>
            </a:r>
          </a:p>
          <a:p>
            <a:pPr algn="just">
              <a:defRPr/>
            </a:pPr>
            <a:endParaRPr lang="en-US" altLang="en-US" sz="2800" dirty="0" smtClea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4</a:t>
            </a:fld>
            <a:endParaRPr lang="en-US" altLang="zh-CN">
              <a:solidFill>
                <a:srgbClr val="000000"/>
              </a:solidFill>
            </a:endParaRPr>
          </a:p>
        </p:txBody>
      </p:sp>
    </p:spTree>
    <p:extLst>
      <p:ext uri="{BB962C8B-B14F-4D97-AF65-F5344CB8AC3E}">
        <p14:creationId xmlns:p14="http://schemas.microsoft.com/office/powerpoint/2010/main" val="8280751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457200" y="304800"/>
            <a:ext cx="8229600" cy="1143000"/>
          </a:xfrm>
        </p:spPr>
        <p:txBody>
          <a:bodyPr/>
          <a:lstStyle/>
          <a:p>
            <a:pPr eaLnBrk="1" hangingPunct="1"/>
            <a:r>
              <a:rPr lang="en-US" altLang="en-US" sz="3600" dirty="0">
                <a:latin typeface="Times New Roman" panose="02020603050405020304" pitchFamily="18" charset="0"/>
                <a:cs typeface="Times New Roman" panose="02020603050405020304" pitchFamily="18" charset="0"/>
              </a:rPr>
              <a:t>What is Crowdsourcing?</a:t>
            </a:r>
          </a:p>
        </p:txBody>
      </p:sp>
      <p:sp>
        <p:nvSpPr>
          <p:cNvPr id="3076" name="Content Placeholder 2"/>
          <p:cNvSpPr>
            <a:spLocks noGrp="1"/>
          </p:cNvSpPr>
          <p:nvPr>
            <p:ph idx="1"/>
          </p:nvPr>
        </p:nvSpPr>
        <p:spPr>
          <a:xfrm>
            <a:off x="457200" y="1295400"/>
            <a:ext cx="8229600" cy="4095044"/>
          </a:xfrm>
        </p:spPr>
        <p:txBody>
          <a:bodyPr>
            <a:normAutofit lnSpcReduction="10000"/>
          </a:bodyPr>
          <a:lstStyle/>
          <a:p>
            <a:pPr algn="just" eaLnBrk="1" hangingPunct="1"/>
            <a:r>
              <a:rPr lang="en-US" altLang="en-US" dirty="0">
                <a:latin typeface="Times New Roman" panose="02020603050405020304" pitchFamily="18" charset="0"/>
                <a:cs typeface="Times New Roman" panose="02020603050405020304" pitchFamily="18" charset="0"/>
              </a:rPr>
              <a:t>Jeff Howe, </a:t>
            </a:r>
            <a:r>
              <a:rPr lang="en-US" altLang="en-US" i="1" dirty="0">
                <a:latin typeface="Times New Roman" panose="02020603050405020304" pitchFamily="18" charset="0"/>
                <a:cs typeface="Times New Roman" panose="02020603050405020304" pitchFamily="18" charset="0"/>
              </a:rPr>
              <a:t>Wired Magazine</a:t>
            </a:r>
            <a:r>
              <a:rPr lang="en-US" altLang="en-US" dirty="0">
                <a:latin typeface="Times New Roman" panose="02020603050405020304" pitchFamily="18" charset="0"/>
                <a:cs typeface="Times New Roman" panose="02020603050405020304" pitchFamily="18" charset="0"/>
              </a:rPr>
              <a:t>, 2006</a:t>
            </a:r>
          </a:p>
          <a:p>
            <a:pPr lvl="1" algn="just" eaLnBrk="1" hangingPunct="1"/>
            <a:r>
              <a:rPr lang="en-US" altLang="en-US" dirty="0">
                <a:latin typeface="Times New Roman" panose="02020603050405020304" pitchFamily="18" charset="0"/>
                <a:cs typeface="Times New Roman" panose="02020603050405020304" pitchFamily="18" charset="0"/>
              </a:rPr>
              <a:t>"distributed labor networks are using the Internet to exploit the spare processing power of millions of human brains" – best example, Wikipedia…</a:t>
            </a:r>
          </a:p>
          <a:p>
            <a:pPr lvl="1" algn="just" eaLnBrk="1" hangingPunct="1"/>
            <a:endParaRPr lang="en-US" altLang="en-US" dirty="0">
              <a:latin typeface="Times New Roman" panose="02020603050405020304" pitchFamily="18" charset="0"/>
              <a:cs typeface="Times New Roman" panose="02020603050405020304" pitchFamily="18" charset="0"/>
            </a:endParaRPr>
          </a:p>
          <a:p>
            <a:pPr lvl="1" algn="just" eaLnBrk="1" hangingPunct="1"/>
            <a:r>
              <a:rPr lang="en-US" altLang="en-US" dirty="0">
                <a:latin typeface="Times New Roman" panose="02020603050405020304" pitchFamily="18" charset="0"/>
                <a:cs typeface="Times New Roman" panose="02020603050405020304" pitchFamily="18" charset="0"/>
              </a:rPr>
              <a:t>Any end achieved by harnessing the wisdom and labor of crowds</a:t>
            </a:r>
          </a:p>
          <a:p>
            <a:pPr lvl="1" algn="just" eaLnBrk="1" hangingPunct="1"/>
            <a:endParaRPr lang="en-US" altLang="en-US" dirty="0">
              <a:latin typeface="Times New Roman" panose="02020603050405020304" pitchFamily="18" charset="0"/>
              <a:cs typeface="Times New Roman" panose="02020603050405020304" pitchFamily="18" charset="0"/>
            </a:endParaRPr>
          </a:p>
          <a:p>
            <a:pPr lvl="1" algn="just" eaLnBrk="1" hangingPunct="1"/>
            <a:r>
              <a:rPr lang="en-US" altLang="en-US" dirty="0">
                <a:latin typeface="Times New Roman" panose="02020603050405020304" pitchFamily="18" charset="0"/>
                <a:cs typeface="Times New Roman" panose="02020603050405020304" pitchFamily="18" charset="0"/>
              </a:rPr>
              <a:t>Distributing the burden of a large endeavor</a:t>
            </a:r>
          </a:p>
          <a:p>
            <a:pPr lvl="1" algn="just" eaLnBrk="1" hangingPunct="1"/>
            <a:endParaRPr lang="en-US" altLang="en-US" sz="2000" dirty="0">
              <a:latin typeface="Times New Roman" panose="02020603050405020304" pitchFamily="18" charset="0"/>
              <a:cs typeface="Times New Roman" panose="02020603050405020304" pitchFamily="18" charset="0"/>
            </a:endParaRPr>
          </a:p>
        </p:txBody>
      </p:sp>
      <p:sp>
        <p:nvSpPr>
          <p:cNvPr id="3077" name="TextBox 6"/>
          <p:cNvSpPr txBox="1">
            <a:spLocks noChangeArrowheads="1"/>
          </p:cNvSpPr>
          <p:nvPr/>
        </p:nvSpPr>
        <p:spPr bwMode="auto">
          <a:xfrm>
            <a:off x="3048000" y="5486400"/>
            <a:ext cx="5715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a:latin typeface="Times New Roman" panose="02020603050405020304" pitchFamily="18" charset="0"/>
                <a:cs typeface="Times New Roman" panose="02020603050405020304" pitchFamily="18" charset="0"/>
              </a:rPr>
              <a:t>Howe, Jeff. “The Rise of Crowdsourcing”, </a:t>
            </a:r>
          </a:p>
          <a:p>
            <a:pPr algn="r" eaLnBrk="1" hangingPunct="1"/>
            <a:r>
              <a:rPr lang="en-US" altLang="en-US" i="1">
                <a:latin typeface="Times New Roman" panose="02020603050405020304" pitchFamily="18" charset="0"/>
                <a:cs typeface="Times New Roman" panose="02020603050405020304" pitchFamily="18" charset="0"/>
              </a:rPr>
              <a:t>Wired Magazine</a:t>
            </a:r>
            <a:r>
              <a:rPr lang="en-US" altLang="en-US">
                <a:latin typeface="Times New Roman" panose="02020603050405020304" pitchFamily="18" charset="0"/>
                <a:cs typeface="Times New Roman" panose="02020603050405020304" pitchFamily="18" charset="0"/>
              </a:rPr>
              <a:t>, Issue 14.06, June 2006</a:t>
            </a: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5</a:t>
            </a:fld>
            <a:endParaRPr lang="en-US" altLang="zh-CN">
              <a:solidFill>
                <a:srgbClr val="000000"/>
              </a:solidFill>
            </a:endParaRPr>
          </a:p>
        </p:txBody>
      </p:sp>
    </p:spTree>
    <p:extLst>
      <p:ext uri="{BB962C8B-B14F-4D97-AF65-F5344CB8AC3E}">
        <p14:creationId xmlns:p14="http://schemas.microsoft.com/office/powerpoint/2010/main" val="333519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79612" y="381000"/>
            <a:ext cx="8229600" cy="1143000"/>
          </a:xfrm>
        </p:spPr>
        <p:txBody>
          <a:bodyPr/>
          <a:lstStyle/>
          <a:p>
            <a:pPr eaLnBrk="1" hangingPunct="1"/>
            <a:r>
              <a:rPr lang="en-US" altLang="en-US" sz="3600" dirty="0">
                <a:latin typeface="Times New Roman" panose="02020603050405020304" pitchFamily="18" charset="0"/>
                <a:cs typeface="Times New Roman" panose="02020603050405020304" pitchFamily="18" charset="0"/>
              </a:rPr>
              <a:t>Crowdsourcing</a:t>
            </a:r>
          </a:p>
        </p:txBody>
      </p:sp>
      <p:sp>
        <p:nvSpPr>
          <p:cNvPr id="4100" name="Content Placeholder 2"/>
          <p:cNvSpPr>
            <a:spLocks noGrp="1"/>
          </p:cNvSpPr>
          <p:nvPr>
            <p:ph idx="1"/>
          </p:nvPr>
        </p:nvSpPr>
        <p:spPr>
          <a:xfrm>
            <a:off x="457200" y="1295400"/>
            <a:ext cx="8229600" cy="4525963"/>
          </a:xfrm>
        </p:spPr>
        <p:txBody>
          <a:bodyPr/>
          <a:lstStyle/>
          <a:p>
            <a:r>
              <a:rPr lang="en-US" altLang="en-US" sz="2800" dirty="0">
                <a:latin typeface="Times New Roman" panose="02020603050405020304" pitchFamily="18" charset="0"/>
                <a:cs typeface="Times New Roman" panose="02020603050405020304" pitchFamily="18" charset="0"/>
              </a:rPr>
              <a:t>Two types of users</a:t>
            </a:r>
          </a:p>
          <a:p>
            <a:pPr lvl="1"/>
            <a:r>
              <a:rPr lang="en-US" altLang="en-US" dirty="0">
                <a:latin typeface="Times New Roman" panose="02020603050405020304" pitchFamily="18" charset="0"/>
                <a:cs typeface="Times New Roman" panose="02020603050405020304" pitchFamily="18" charset="0"/>
              </a:rPr>
              <a:t>Task requesters</a:t>
            </a:r>
          </a:p>
          <a:p>
            <a:pPr lvl="2"/>
            <a:r>
              <a:rPr lang="en-US" altLang="en-US" dirty="0">
                <a:latin typeface="Times New Roman" panose="02020603050405020304" pitchFamily="18" charset="0"/>
                <a:cs typeface="Times New Roman" panose="02020603050405020304" pitchFamily="18" charset="0"/>
              </a:rPr>
              <a:t>Post </a:t>
            </a:r>
            <a:r>
              <a:rPr lang="en-US" altLang="en-US" i="1" dirty="0">
                <a:latin typeface="Times New Roman" panose="02020603050405020304" pitchFamily="18" charset="0"/>
                <a:cs typeface="Times New Roman" panose="02020603050405020304" pitchFamily="18" charset="0"/>
              </a:rPr>
              <a:t>Human Intelligent Tasks </a:t>
            </a:r>
            <a:r>
              <a:rPr lang="en-US" altLang="en-US" dirty="0">
                <a:latin typeface="Times New Roman" panose="02020603050405020304" pitchFamily="18" charset="0"/>
                <a:cs typeface="Times New Roman" panose="02020603050405020304" pitchFamily="18" charset="0"/>
              </a:rPr>
              <a:t>(HITs)</a:t>
            </a:r>
          </a:p>
          <a:p>
            <a:pPr lvl="1"/>
            <a:r>
              <a:rPr lang="en-US" altLang="en-US" dirty="0">
                <a:latin typeface="Times New Roman" panose="02020603050405020304" pitchFamily="18" charset="0"/>
                <a:cs typeface="Times New Roman" panose="02020603050405020304" pitchFamily="18" charset="0"/>
              </a:rPr>
              <a:t>Workers</a:t>
            </a:r>
          </a:p>
          <a:p>
            <a:pPr lvl="2"/>
            <a:r>
              <a:rPr lang="en-US" altLang="en-US" dirty="0">
                <a:latin typeface="Times New Roman" panose="02020603050405020304" pitchFamily="18" charset="0"/>
                <a:cs typeface="Times New Roman" panose="02020603050405020304" pitchFamily="18" charset="0"/>
              </a:rPr>
              <a:t>Do tasks (HITs) and obtain incentives (e.g., credits, cash, etc.)</a:t>
            </a:r>
          </a:p>
          <a:p>
            <a:r>
              <a:rPr lang="en-US" altLang="en-US" sz="2800" dirty="0">
                <a:latin typeface="Times New Roman" panose="02020603050405020304" pitchFamily="18" charset="0"/>
                <a:cs typeface="Times New Roman" panose="02020603050405020304" pitchFamily="18" charset="0"/>
              </a:rPr>
              <a:t>Platform</a:t>
            </a:r>
          </a:p>
          <a:p>
            <a:pPr lvl="1"/>
            <a:r>
              <a:rPr lang="en-US" altLang="en-US" dirty="0">
                <a:latin typeface="Times New Roman" panose="02020603050405020304" pitchFamily="18" charset="0"/>
                <a:cs typeface="Times New Roman" panose="02020603050405020304" pitchFamily="18" charset="0"/>
              </a:rPr>
              <a:t>Amazon Mechanical Turk (AMT)</a:t>
            </a:r>
          </a:p>
          <a:p>
            <a:pPr lvl="1"/>
            <a:r>
              <a:rPr lang="en-US" altLang="en-US" dirty="0">
                <a:latin typeface="Times New Roman" panose="02020603050405020304" pitchFamily="18" charset="0"/>
                <a:cs typeface="Times New Roman" panose="02020603050405020304" pitchFamily="18" charset="0"/>
                <a:hlinkClick r:id="rId3"/>
              </a:rPr>
              <a:t>https://www.mturk.com/</a:t>
            </a:r>
            <a:r>
              <a:rPr lang="en-US" altLang="en-US" dirty="0">
                <a:latin typeface="Times New Roman" panose="02020603050405020304" pitchFamily="18" charset="0"/>
                <a:cs typeface="Times New Roman" panose="02020603050405020304" pitchFamily="18" charset="0"/>
              </a:rPr>
              <a:t> </a:t>
            </a:r>
            <a:endParaRPr lang="en-US" altLang="en-US" sz="24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4">
            <a:clrChange>
              <a:clrFrom>
                <a:srgbClr val="FFFFFF"/>
              </a:clrFrom>
              <a:clrTo>
                <a:srgbClr val="FFFFFF">
                  <a:alpha val="0"/>
                </a:srgbClr>
              </a:clrTo>
            </a:clrChange>
          </a:blip>
          <a:stretch>
            <a:fillRect/>
          </a:stretch>
        </p:blipFill>
        <p:spPr>
          <a:xfrm>
            <a:off x="83679" y="4466642"/>
            <a:ext cx="8976642" cy="1868193"/>
          </a:xfrm>
          <a:prstGeom prst="rect">
            <a:avLst/>
          </a:prstGeom>
        </p:spPr>
      </p:pic>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6</a:t>
            </a:fld>
            <a:endParaRPr lang="en-US" altLang="zh-CN">
              <a:solidFill>
                <a:srgbClr val="000000"/>
              </a:solidFill>
            </a:endParaRPr>
          </a:p>
        </p:txBody>
      </p:sp>
    </p:spTree>
    <p:extLst>
      <p:ext uri="{BB962C8B-B14F-4D97-AF65-F5344CB8AC3E}">
        <p14:creationId xmlns:p14="http://schemas.microsoft.com/office/powerpoint/2010/main" val="819544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0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00">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100">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Examples of HITs (1)</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Mark the purchase lines on a receipt</a:t>
            </a:r>
          </a:p>
        </p:txBody>
      </p:sp>
      <p:pic>
        <p:nvPicPr>
          <p:cNvPr id="5" name="Picture 4"/>
          <p:cNvPicPr>
            <a:picLocks noChangeAspect="1"/>
          </p:cNvPicPr>
          <p:nvPr/>
        </p:nvPicPr>
        <p:blipFill>
          <a:blip r:embed="rId2">
            <a:clrChange>
              <a:clrFrom>
                <a:srgbClr val="FEFEFE"/>
              </a:clrFrom>
              <a:clrTo>
                <a:srgbClr val="FEFEFE">
                  <a:alpha val="0"/>
                </a:srgbClr>
              </a:clrTo>
            </a:clrChange>
          </a:blip>
          <a:stretch>
            <a:fillRect/>
          </a:stretch>
        </p:blipFill>
        <p:spPr>
          <a:xfrm>
            <a:off x="567476" y="2224822"/>
            <a:ext cx="8532531" cy="4088665"/>
          </a:xfrm>
          <a:prstGeom prst="rect">
            <a:avLst/>
          </a:prstGeom>
        </p:spPr>
      </p:pic>
      <p:pic>
        <p:nvPicPr>
          <p:cNvPr id="6" name="Picture 5"/>
          <p:cNvPicPr>
            <a:picLocks noChangeAspect="1"/>
          </p:cNvPicPr>
          <p:nvPr/>
        </p:nvPicPr>
        <p:blipFill>
          <a:blip r:embed="rId3">
            <a:clrChange>
              <a:clrFrom>
                <a:srgbClr val="FEFEFE"/>
              </a:clrFrom>
              <a:clrTo>
                <a:srgbClr val="FEFEFE">
                  <a:alpha val="0"/>
                </a:srgbClr>
              </a:clrTo>
            </a:clrChange>
          </a:blip>
          <a:stretch>
            <a:fillRect/>
          </a:stretch>
        </p:blipFill>
        <p:spPr>
          <a:xfrm>
            <a:off x="5096975" y="458772"/>
            <a:ext cx="4003032" cy="1085071"/>
          </a:xfrm>
          <a:prstGeom prst="rect">
            <a:avLst/>
          </a:prstGeom>
        </p:spPr>
      </p:pic>
      <p:sp>
        <p:nvSpPr>
          <p:cNvPr id="7" name="Slide Number Placeholder 6"/>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7</a:t>
            </a:fld>
            <a:endParaRPr lang="en-US" altLang="zh-CN">
              <a:solidFill>
                <a:srgbClr val="000000"/>
              </a:solidFill>
            </a:endParaRPr>
          </a:p>
        </p:txBody>
      </p:sp>
    </p:spTree>
    <p:extLst>
      <p:ext uri="{BB962C8B-B14F-4D97-AF65-F5344CB8AC3E}">
        <p14:creationId xmlns:p14="http://schemas.microsoft.com/office/powerpoint/2010/main" val="1337123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Examples of HITs (1) (cont'd)</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Mark the purchase lines on a receipt</a:t>
            </a:r>
          </a:p>
        </p:txBody>
      </p:sp>
      <p:pic>
        <p:nvPicPr>
          <p:cNvPr id="7" name="Picture 6"/>
          <p:cNvPicPr>
            <a:picLocks noChangeAspect="1"/>
          </p:cNvPicPr>
          <p:nvPr/>
        </p:nvPicPr>
        <p:blipFill>
          <a:blip r:embed="rId2">
            <a:clrChange>
              <a:clrFrom>
                <a:srgbClr val="FFFFFF"/>
              </a:clrFrom>
              <a:clrTo>
                <a:srgbClr val="FFFFFF">
                  <a:alpha val="0"/>
                </a:srgbClr>
              </a:clrTo>
            </a:clrChange>
          </a:blip>
          <a:stretch>
            <a:fillRect/>
          </a:stretch>
        </p:blipFill>
        <p:spPr>
          <a:xfrm>
            <a:off x="925688" y="2303624"/>
            <a:ext cx="6886223" cy="4074688"/>
          </a:xfrm>
          <a:prstGeom prst="rect">
            <a:avLst/>
          </a:prstGeom>
        </p:spPr>
      </p:pic>
      <p:sp>
        <p:nvSpPr>
          <p:cNvPr id="5" name="Slide Number Placeholder 4"/>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8</a:t>
            </a:fld>
            <a:endParaRPr lang="en-US" altLang="zh-CN">
              <a:solidFill>
                <a:srgbClr val="000000"/>
              </a:solidFill>
            </a:endParaRPr>
          </a:p>
        </p:txBody>
      </p:sp>
    </p:spTree>
    <p:extLst>
      <p:ext uri="{BB962C8B-B14F-4D97-AF65-F5344CB8AC3E}">
        <p14:creationId xmlns:p14="http://schemas.microsoft.com/office/powerpoint/2010/main" val="21974913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Examples of HITs (2) </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Compare if two images contain the same person</a:t>
            </a:r>
          </a:p>
          <a:p>
            <a:pPr lvl="1"/>
            <a:r>
              <a:rPr lang="en-US" dirty="0">
                <a:latin typeface="Times New Roman" panose="02020603050405020304" pitchFamily="18" charset="0"/>
                <a:cs typeface="Times New Roman" panose="02020603050405020304" pitchFamily="18" charset="0"/>
              </a:rPr>
              <a:t>Computer algorithms are not able to accomplish this task accurately</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4332" y="3143955"/>
            <a:ext cx="1784763" cy="277336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2289" y="2946400"/>
            <a:ext cx="1440628" cy="3032900"/>
          </a:xfrm>
          <a:prstGeom prst="rect">
            <a:avLst/>
          </a:prstGeom>
        </p:spPr>
      </p:pic>
      <p:sp>
        <p:nvSpPr>
          <p:cNvPr id="7" name="Slide Number Placeholder 6"/>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9</a:t>
            </a:fld>
            <a:endParaRPr lang="en-US" altLang="zh-CN">
              <a:solidFill>
                <a:srgbClr val="000000"/>
              </a:solidFill>
            </a:endParaRPr>
          </a:p>
        </p:txBody>
      </p:sp>
    </p:spTree>
    <p:extLst>
      <p:ext uri="{BB962C8B-B14F-4D97-AF65-F5344CB8AC3E}">
        <p14:creationId xmlns:p14="http://schemas.microsoft.com/office/powerpoint/2010/main" val="339707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2285</TotalTime>
  <Words>1659</Words>
  <Application>Microsoft Office PowerPoint</Application>
  <PresentationFormat>On-screen Show (4:3)</PresentationFormat>
  <Paragraphs>208</Paragraphs>
  <Slides>29</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宋体</vt:lpstr>
      <vt:lpstr>Arial</vt:lpstr>
      <vt:lpstr>Calibri</vt:lpstr>
      <vt:lpstr>Garamond</vt:lpstr>
      <vt:lpstr>Tahoma</vt:lpstr>
      <vt:lpstr>Times New Roman</vt:lpstr>
      <vt:lpstr>Wingdings</vt:lpstr>
      <vt:lpstr>Edge</vt:lpstr>
      <vt:lpstr>CS 49901 &amp; CS 44901 Capstone Project &amp; Software Development Project</vt:lpstr>
      <vt:lpstr>More Clarifications about the Project</vt:lpstr>
      <vt:lpstr>List of Potential Projects</vt:lpstr>
      <vt:lpstr>Background</vt:lpstr>
      <vt:lpstr>What is Crowdsourcing?</vt:lpstr>
      <vt:lpstr>Crowdsourcing</vt:lpstr>
      <vt:lpstr>Examples of HITs (1)</vt:lpstr>
      <vt:lpstr>Examples of HITs (1) (cont'd)</vt:lpstr>
      <vt:lpstr>Examples of HITs (2) </vt:lpstr>
      <vt:lpstr>Outline</vt:lpstr>
      <vt:lpstr>Motivation</vt:lpstr>
      <vt:lpstr>Spatial Crowdsourcing Applications</vt:lpstr>
      <vt:lpstr>Gigwalk</vt:lpstr>
      <vt:lpstr>TaskRabbit</vt:lpstr>
      <vt:lpstr>Spatial Task (Taking a Photo of Landmarks)</vt:lpstr>
      <vt:lpstr>Spatial Task (Taking a Photo of Landmarks)</vt:lpstr>
      <vt:lpstr>Experiments</vt:lpstr>
      <vt:lpstr>Experiments</vt:lpstr>
      <vt:lpstr>Spatial Task (Taking a Photo of Parking Lots)</vt:lpstr>
      <vt:lpstr>List of Potential Projects</vt:lpstr>
      <vt:lpstr>1. Location-based Web System and iOS Implementation</vt:lpstr>
      <vt:lpstr>2. iCampus</vt:lpstr>
      <vt:lpstr>Tasks</vt:lpstr>
      <vt:lpstr>Tasks (cont'd)</vt:lpstr>
      <vt:lpstr>Tasks (cont'd)</vt:lpstr>
      <vt:lpstr>5. Spatial Question/Answer System </vt:lpstr>
      <vt:lpstr>Two Types of Users</vt:lpstr>
      <vt:lpstr>Database Server</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Uncertain Data Management</dc:title>
  <dc:creator>xlian</dc:creator>
  <cp:lastModifiedBy>Lian, Xiang</cp:lastModifiedBy>
  <cp:revision>471</cp:revision>
  <dcterms:created xsi:type="dcterms:W3CDTF">2006-08-16T00:00:00Z</dcterms:created>
  <dcterms:modified xsi:type="dcterms:W3CDTF">2018-01-23T14:07:49Z</dcterms:modified>
</cp:coreProperties>
</file>