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Nunito"/>
      <p:regular r:id="rId24"/>
      <p:bold r:id="rId25"/>
      <p:italic r:id="rId26"/>
      <p:boldItalic r:id="rId27"/>
    </p:embeddedFont>
    <p:embeddedFont>
      <p:font typeface="Maven Pr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venPro-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824000" y="1613826"/>
            <a:ext cx="5214000" cy="2034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Renouncing Hotel’s Data Through Queries Using Hadoop</a:t>
            </a:r>
            <a:endParaRPr/>
          </a:p>
        </p:txBody>
      </p:sp>
      <p:sp>
        <p:nvSpPr>
          <p:cNvPr id="278" name="Shape 278"/>
          <p:cNvSpPr txBox="1"/>
          <p:nvPr>
            <p:ph idx="1" type="subTitle"/>
          </p:nvPr>
        </p:nvSpPr>
        <p:spPr>
          <a:xfrm>
            <a:off x="5675575" y="3505000"/>
            <a:ext cx="3382500" cy="1469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           By</a:t>
            </a:r>
            <a:endParaRPr/>
          </a:p>
          <a:p>
            <a:pPr indent="0" lvl="0" marL="0" rtl="0" algn="l">
              <a:spcBef>
                <a:spcPts val="0"/>
              </a:spcBef>
              <a:spcAft>
                <a:spcPts val="0"/>
              </a:spcAft>
              <a:buNone/>
            </a:pPr>
            <a:r>
              <a:rPr lang="en"/>
              <a:t>         </a:t>
            </a:r>
            <a:r>
              <a:rPr lang="en"/>
              <a:t>        Harshini Adusumalli</a:t>
            </a:r>
            <a:endParaRPr/>
          </a:p>
          <a:p>
            <a:pPr indent="0" lvl="0" marL="0" rtl="0" algn="l">
              <a:spcBef>
                <a:spcPts val="0"/>
              </a:spcBef>
              <a:spcAft>
                <a:spcPts val="0"/>
              </a:spcAft>
              <a:buNone/>
            </a:pPr>
            <a:r>
              <a:rPr lang="en"/>
              <a:t>                 Suman Batta</a:t>
            </a:r>
            <a:endParaRPr/>
          </a:p>
          <a:p>
            <a:pPr indent="0" lvl="0" marL="0" algn="l">
              <a:spcBef>
                <a:spcPts val="0"/>
              </a:spcBef>
              <a:spcAft>
                <a:spcPts val="0"/>
              </a:spcAft>
              <a:buNone/>
            </a:pPr>
            <a:r>
              <a:rPr lang="en"/>
              <a:t>                 Yamuna Chaparala</a:t>
            </a:r>
            <a:endParaRPr/>
          </a:p>
          <a:p>
            <a:pPr indent="0" lvl="0" marL="0" algn="l">
              <a:spcBef>
                <a:spcPts val="0"/>
              </a:spcBef>
              <a:spcAft>
                <a:spcPts val="0"/>
              </a:spcAft>
              <a:buNone/>
            </a:pPr>
            <a:r>
              <a:rPr lang="en"/>
              <a:t>                 Snigdha Kunduru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0" y="0"/>
            <a:ext cx="9144000" cy="6813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Implementation &amp; its Solution</a:t>
            </a:r>
            <a:endParaRPr>
              <a:latin typeface="Times New Roman"/>
              <a:ea typeface="Times New Roman"/>
              <a:cs typeface="Times New Roman"/>
              <a:sym typeface="Times New Roman"/>
            </a:endParaRPr>
          </a:p>
        </p:txBody>
      </p:sp>
      <p:sp>
        <p:nvSpPr>
          <p:cNvPr id="336" name="Shape 336"/>
          <p:cNvSpPr txBox="1"/>
          <p:nvPr>
            <p:ph idx="1" type="body"/>
          </p:nvPr>
        </p:nvSpPr>
        <p:spPr>
          <a:xfrm>
            <a:off x="0" y="1021725"/>
            <a:ext cx="9144000" cy="3947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5. Classifying hotel data by highlight_value column which provides car rental and airport transportation facilities.</a:t>
            </a:r>
            <a:endParaRPr/>
          </a:p>
        </p:txBody>
      </p:sp>
      <p:pic>
        <p:nvPicPr>
          <p:cNvPr id="337" name="Shape 337"/>
          <p:cNvPicPr preferRelativeResize="0"/>
          <p:nvPr/>
        </p:nvPicPr>
        <p:blipFill rotWithShape="1">
          <a:blip r:embed="rId3">
            <a:alphaModFix/>
          </a:blip>
          <a:srcRect b="22714" l="3203" r="0" t="5585"/>
          <a:stretch/>
        </p:blipFill>
        <p:spPr>
          <a:xfrm>
            <a:off x="0" y="1545675"/>
            <a:ext cx="9144000" cy="359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0" y="0"/>
            <a:ext cx="9144000" cy="6813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Implementation &amp; its Solution</a:t>
            </a:r>
            <a:endParaRPr>
              <a:latin typeface="Times New Roman"/>
              <a:ea typeface="Times New Roman"/>
              <a:cs typeface="Times New Roman"/>
              <a:sym typeface="Times New Roman"/>
            </a:endParaRPr>
          </a:p>
        </p:txBody>
      </p:sp>
      <p:sp>
        <p:nvSpPr>
          <p:cNvPr id="343" name="Shape 343"/>
          <p:cNvSpPr txBox="1"/>
          <p:nvPr>
            <p:ph idx="1" type="body"/>
          </p:nvPr>
        </p:nvSpPr>
        <p:spPr>
          <a:xfrm>
            <a:off x="0" y="1074100"/>
            <a:ext cx="9144000" cy="3999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6. Classifying hotel data using city</a:t>
            </a:r>
            <a:endParaRPr/>
          </a:p>
        </p:txBody>
      </p:sp>
      <p:pic>
        <p:nvPicPr>
          <p:cNvPr id="344" name="Shape 344"/>
          <p:cNvPicPr preferRelativeResize="0"/>
          <p:nvPr/>
        </p:nvPicPr>
        <p:blipFill rotWithShape="1">
          <a:blip r:embed="rId3">
            <a:alphaModFix/>
          </a:blip>
          <a:srcRect b="0" l="3682" r="431" t="5006"/>
          <a:stretch/>
        </p:blipFill>
        <p:spPr>
          <a:xfrm>
            <a:off x="0" y="1475800"/>
            <a:ext cx="9144000" cy="359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0" y="0"/>
            <a:ext cx="9144000" cy="6462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t>Implementation &amp; its solution</a:t>
            </a:r>
            <a:endParaRPr/>
          </a:p>
        </p:txBody>
      </p:sp>
      <p:sp>
        <p:nvSpPr>
          <p:cNvPr id="350" name="Shape 350"/>
          <p:cNvSpPr txBox="1"/>
          <p:nvPr>
            <p:ph idx="1" type="body"/>
          </p:nvPr>
        </p:nvSpPr>
        <p:spPr>
          <a:xfrm>
            <a:off x="0" y="1161425"/>
            <a:ext cx="9144000" cy="3938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7. Classifying hotel data based on the services provided in the in_your_room column</a:t>
            </a:r>
            <a:endParaRPr/>
          </a:p>
        </p:txBody>
      </p:sp>
      <p:pic>
        <p:nvPicPr>
          <p:cNvPr id="351" name="Shape 351"/>
          <p:cNvPicPr preferRelativeResize="0"/>
          <p:nvPr/>
        </p:nvPicPr>
        <p:blipFill rotWithShape="1">
          <a:blip r:embed="rId3">
            <a:alphaModFix/>
          </a:blip>
          <a:srcRect b="16165" l="3166" r="0" t="5513"/>
          <a:stretch/>
        </p:blipFill>
        <p:spPr>
          <a:xfrm>
            <a:off x="22313" y="1588775"/>
            <a:ext cx="9099374" cy="3222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0" y="0"/>
            <a:ext cx="9108000" cy="6288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t>Implementation &amp; its Solution</a:t>
            </a:r>
            <a:endParaRPr/>
          </a:p>
        </p:txBody>
      </p:sp>
      <p:sp>
        <p:nvSpPr>
          <p:cNvPr id="357" name="Shape 357"/>
          <p:cNvSpPr txBox="1"/>
          <p:nvPr>
            <p:ph idx="1" type="body"/>
          </p:nvPr>
        </p:nvSpPr>
        <p:spPr>
          <a:xfrm>
            <a:off x="52400" y="1100325"/>
            <a:ext cx="9055500" cy="385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8. Displaying hotel data based on the 24 hour service provided from higllight_value and </a:t>
            </a:r>
            <a:r>
              <a:rPr lang="en"/>
              <a:t>room types</a:t>
            </a:r>
            <a:r>
              <a:rPr lang="en"/>
              <a:t>.</a:t>
            </a:r>
            <a:endParaRPr/>
          </a:p>
        </p:txBody>
      </p:sp>
      <p:pic>
        <p:nvPicPr>
          <p:cNvPr id="358" name="Shape 358"/>
          <p:cNvPicPr preferRelativeResize="0"/>
          <p:nvPr/>
        </p:nvPicPr>
        <p:blipFill rotWithShape="1">
          <a:blip r:embed="rId3">
            <a:alphaModFix/>
          </a:blip>
          <a:srcRect b="0" l="3016" r="0" t="5392"/>
          <a:stretch/>
        </p:blipFill>
        <p:spPr>
          <a:xfrm>
            <a:off x="52400" y="1720325"/>
            <a:ext cx="9055500" cy="323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0" y="0"/>
            <a:ext cx="9108000" cy="628800"/>
          </a:xfrm>
          <a:prstGeom prst="rect">
            <a:avLst/>
          </a:prstGeom>
          <a:solidFill>
            <a:schemeClr val="accent3"/>
          </a:solidFill>
        </p:spPr>
        <p:txBody>
          <a:bodyPr anchorCtr="0" anchor="t" bIns="91425" lIns="91425" spcFirstLastPara="1" rIns="91425" wrap="square" tIns="91425">
            <a:noAutofit/>
          </a:bodyPr>
          <a:lstStyle/>
          <a:p>
            <a:pPr indent="0" lvl="0" marL="0" rtl="0">
              <a:spcBef>
                <a:spcPts val="0"/>
              </a:spcBef>
              <a:spcAft>
                <a:spcPts val="0"/>
              </a:spcAft>
              <a:buNone/>
            </a:pPr>
            <a:r>
              <a:rPr lang="en"/>
              <a:t>Implementation &amp; its Solution</a:t>
            </a:r>
            <a:endParaRPr/>
          </a:p>
        </p:txBody>
      </p:sp>
      <p:sp>
        <p:nvSpPr>
          <p:cNvPr id="364" name="Shape 364"/>
          <p:cNvSpPr txBox="1"/>
          <p:nvPr>
            <p:ph idx="1" type="body"/>
          </p:nvPr>
        </p:nvSpPr>
        <p:spPr>
          <a:xfrm>
            <a:off x="52400" y="777825"/>
            <a:ext cx="9055500" cy="4173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365" name="Shape 365"/>
          <p:cNvPicPr preferRelativeResize="0"/>
          <p:nvPr/>
        </p:nvPicPr>
        <p:blipFill rotWithShape="1">
          <a:blip r:embed="rId3">
            <a:alphaModFix/>
          </a:blip>
          <a:srcRect b="0" l="0" r="0" t="0"/>
          <a:stretch/>
        </p:blipFill>
        <p:spPr>
          <a:xfrm>
            <a:off x="26150" y="777825"/>
            <a:ext cx="9108000" cy="4280825"/>
          </a:xfrm>
          <a:prstGeom prst="rect">
            <a:avLst/>
          </a:prstGeom>
          <a:noFill/>
          <a:ln cap="flat" cmpd="sng" w="9525">
            <a:solidFill>
              <a:srgbClr val="FFFF00"/>
            </a:solidFill>
            <a:prstDash val="solid"/>
            <a:round/>
            <a:headEnd len="sm" w="sm" type="none"/>
            <a:tailEnd len="sm" w="sm" type="none"/>
          </a:ln>
        </p:spPr>
      </p:pic>
      <p:cxnSp>
        <p:nvCxnSpPr>
          <p:cNvPr id="366" name="Shape 366"/>
          <p:cNvCxnSpPr/>
          <p:nvPr/>
        </p:nvCxnSpPr>
        <p:spPr>
          <a:xfrm>
            <a:off x="2585750" y="2396575"/>
            <a:ext cx="476400" cy="0"/>
          </a:xfrm>
          <a:prstGeom prst="straightConnector1">
            <a:avLst/>
          </a:prstGeom>
          <a:noFill/>
          <a:ln cap="flat" cmpd="sng" w="9525">
            <a:solidFill>
              <a:srgbClr val="FFFF00"/>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0" y="43675"/>
            <a:ext cx="9144000" cy="6024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t>CONCLUSION</a:t>
            </a:r>
            <a:endParaRPr/>
          </a:p>
        </p:txBody>
      </p:sp>
      <p:sp>
        <p:nvSpPr>
          <p:cNvPr id="372" name="Shape 372"/>
          <p:cNvSpPr txBox="1"/>
          <p:nvPr>
            <p:ph idx="1" type="body"/>
          </p:nvPr>
        </p:nvSpPr>
        <p:spPr>
          <a:xfrm>
            <a:off x="0" y="1039175"/>
            <a:ext cx="9144000" cy="3518700"/>
          </a:xfrm>
          <a:prstGeom prst="rect">
            <a:avLst/>
          </a:prstGeom>
        </p:spPr>
        <p:txBody>
          <a:bodyPr anchorCtr="0" anchor="t" bIns="91425" lIns="91425" spcFirstLastPara="1" rIns="91425" wrap="square" tIns="91425">
            <a:noAutofit/>
          </a:bodyPr>
          <a:lstStyle/>
          <a:p>
            <a:pPr indent="-368300" lvl="0" marL="457200" rtl="0" algn="just">
              <a:spcBef>
                <a:spcPts val="0"/>
              </a:spcBef>
              <a:spcAft>
                <a:spcPts val="0"/>
              </a:spcAft>
              <a:buSzPts val="2200"/>
              <a:buFont typeface="Times New Roman"/>
              <a:buChar char="●"/>
            </a:pPr>
            <a:r>
              <a:rPr lang="en" sz="2200">
                <a:latin typeface="Times New Roman"/>
                <a:ea typeface="Times New Roman"/>
                <a:cs typeface="Times New Roman"/>
                <a:sym typeface="Times New Roman"/>
              </a:rPr>
              <a:t>By using this system, travel agencies were able to provide better customer support by utilizing various components of the software. </a:t>
            </a:r>
            <a:endParaRPr sz="2200">
              <a:latin typeface="Times New Roman"/>
              <a:ea typeface="Times New Roman"/>
              <a:cs typeface="Times New Roman"/>
              <a:sym typeface="Times New Roman"/>
            </a:endParaRPr>
          </a:p>
          <a:p>
            <a:pPr indent="-368300" lvl="0" marL="457200" rtl="0" algn="just">
              <a:spcBef>
                <a:spcPts val="0"/>
              </a:spcBef>
              <a:spcAft>
                <a:spcPts val="0"/>
              </a:spcAft>
              <a:buSzPts val="2200"/>
              <a:buFont typeface="Times New Roman"/>
              <a:buChar char="●"/>
            </a:pPr>
            <a:r>
              <a:rPr lang="en" sz="2200">
                <a:latin typeface="Times New Roman"/>
                <a:ea typeface="Times New Roman"/>
                <a:cs typeface="Times New Roman"/>
                <a:sym typeface="Times New Roman"/>
              </a:rPr>
              <a:t>By using visualizations ,customer representative is able to gain more insight which aids in providing better customer support.</a:t>
            </a:r>
            <a:endParaRPr sz="2200">
              <a:latin typeface="Times New Roman"/>
              <a:ea typeface="Times New Roman"/>
              <a:cs typeface="Times New Roman"/>
              <a:sym typeface="Times New Roman"/>
            </a:endParaRPr>
          </a:p>
          <a:p>
            <a:pPr indent="-368300" lvl="0" marL="457200" rtl="0" algn="just">
              <a:spcBef>
                <a:spcPts val="0"/>
              </a:spcBef>
              <a:spcAft>
                <a:spcPts val="0"/>
              </a:spcAft>
              <a:buSzPts val="2200"/>
              <a:buFont typeface="Times New Roman"/>
              <a:buChar char="●"/>
            </a:pPr>
            <a:r>
              <a:rPr lang="en" sz="2200">
                <a:latin typeface="Times New Roman"/>
                <a:ea typeface="Times New Roman"/>
                <a:cs typeface="Times New Roman"/>
                <a:sym typeface="Times New Roman"/>
              </a:rPr>
              <a:t>Optimal results can be found even with increase of </a:t>
            </a:r>
            <a:r>
              <a:rPr lang="en" sz="2200">
                <a:latin typeface="Times New Roman"/>
                <a:ea typeface="Times New Roman"/>
                <a:cs typeface="Times New Roman"/>
                <a:sym typeface="Times New Roman"/>
              </a:rPr>
              <a:t>requirements.</a:t>
            </a:r>
            <a:endParaRPr sz="2200">
              <a:latin typeface="Times New Roman"/>
              <a:ea typeface="Times New Roman"/>
              <a:cs typeface="Times New Roman"/>
              <a:sym typeface="Times New Roman"/>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idx="1" type="body"/>
          </p:nvPr>
        </p:nvSpPr>
        <p:spPr>
          <a:xfrm>
            <a:off x="1468575" y="1978300"/>
            <a:ext cx="7030500" cy="25416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i="1" lang="en" sz="6000">
                <a:latin typeface="Times New Roman"/>
                <a:ea typeface="Times New Roman"/>
                <a:cs typeface="Times New Roman"/>
                <a:sym typeface="Times New Roman"/>
              </a:rPr>
              <a:t>Demonstration</a:t>
            </a:r>
            <a:endParaRPr b="1" i="1" sz="60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152400" y="152400"/>
            <a:ext cx="8210550" cy="4619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nvSpPr>
        <p:spPr>
          <a:xfrm>
            <a:off x="1541875" y="1624275"/>
            <a:ext cx="6779400" cy="790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i="1" lang="en" sz="6000">
                <a:latin typeface="Times New Roman"/>
                <a:ea typeface="Times New Roman"/>
                <a:cs typeface="Times New Roman"/>
                <a:sym typeface="Times New Roman"/>
              </a:rPr>
              <a:t>Thank You</a:t>
            </a:r>
            <a:endParaRPr b="1" i="1" sz="6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0" y="0"/>
            <a:ext cx="9144000" cy="6435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Table of Contents</a:t>
            </a:r>
            <a:endParaRPr>
              <a:latin typeface="Times New Roman"/>
              <a:ea typeface="Times New Roman"/>
              <a:cs typeface="Times New Roman"/>
              <a:sym typeface="Times New Roman"/>
            </a:endParaRPr>
          </a:p>
        </p:txBody>
      </p:sp>
      <p:sp>
        <p:nvSpPr>
          <p:cNvPr id="284" name="Shape 284"/>
          <p:cNvSpPr txBox="1"/>
          <p:nvPr>
            <p:ph idx="1" type="body"/>
          </p:nvPr>
        </p:nvSpPr>
        <p:spPr>
          <a:xfrm>
            <a:off x="0" y="927100"/>
            <a:ext cx="8334300" cy="40173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Introduction</a:t>
            </a:r>
            <a:endParaRPr sz="3000">
              <a:latin typeface="Times New Roman"/>
              <a:ea typeface="Times New Roman"/>
              <a:cs typeface="Times New Roman"/>
              <a:sym typeface="Times New Roman"/>
            </a:endParaRPr>
          </a:p>
          <a:p>
            <a:pPr indent="-419100" lvl="0" marL="457200" rtl="0">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Problem Statement</a:t>
            </a:r>
            <a:endParaRPr sz="3000">
              <a:latin typeface="Times New Roman"/>
              <a:ea typeface="Times New Roman"/>
              <a:cs typeface="Times New Roman"/>
              <a:sym typeface="Times New Roman"/>
            </a:endParaRPr>
          </a:p>
          <a:p>
            <a:pPr indent="-419100" lvl="0" marL="457200">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Required Technologies</a:t>
            </a:r>
            <a:endParaRPr sz="3000">
              <a:latin typeface="Times New Roman"/>
              <a:ea typeface="Times New Roman"/>
              <a:cs typeface="Times New Roman"/>
              <a:sym typeface="Times New Roman"/>
            </a:endParaRPr>
          </a:p>
          <a:p>
            <a:pPr indent="-419100" lvl="0" marL="457200">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Implementation &amp; its Solution</a:t>
            </a:r>
            <a:endParaRPr sz="3000">
              <a:latin typeface="Times New Roman"/>
              <a:ea typeface="Times New Roman"/>
              <a:cs typeface="Times New Roman"/>
              <a:sym typeface="Times New Roman"/>
            </a:endParaRPr>
          </a:p>
          <a:p>
            <a:pPr indent="-419100" lvl="0" marL="457200">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Conclusion</a:t>
            </a:r>
            <a:endParaRPr sz="3000">
              <a:latin typeface="Times New Roman"/>
              <a:ea typeface="Times New Roman"/>
              <a:cs typeface="Times New Roman"/>
              <a:sym typeface="Times New Roman"/>
            </a:endParaRPr>
          </a:p>
          <a:p>
            <a:pPr indent="-419100" lvl="0" marL="457200">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Demonstration </a:t>
            </a:r>
            <a:endParaRPr sz="3000">
              <a:latin typeface="Times New Roman"/>
              <a:ea typeface="Times New Roman"/>
              <a:cs typeface="Times New Roman"/>
              <a:sym typeface="Times New Roman"/>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0" y="0"/>
            <a:ext cx="9144000" cy="6531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p:txBody>
      </p:sp>
      <p:sp>
        <p:nvSpPr>
          <p:cNvPr id="290" name="Shape 290"/>
          <p:cNvSpPr txBox="1"/>
          <p:nvPr>
            <p:ph idx="1" type="body"/>
          </p:nvPr>
        </p:nvSpPr>
        <p:spPr>
          <a:xfrm>
            <a:off x="149700" y="800400"/>
            <a:ext cx="8994300" cy="2198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Font typeface="Times New Roman"/>
              <a:buChar char="●"/>
            </a:pPr>
            <a:r>
              <a:rPr lang="en" sz="1800">
                <a:latin typeface="Times New Roman"/>
                <a:ea typeface="Times New Roman"/>
                <a:cs typeface="Times New Roman"/>
                <a:sym typeface="Times New Roman"/>
              </a:rPr>
              <a:t>Make my trip is one of the travelling company that provides all the amenities in one place from transportation to stay to attractions around the place of customer choice. </a:t>
            </a:r>
            <a:endParaRPr sz="1800">
              <a:latin typeface="Times New Roman"/>
              <a:ea typeface="Times New Roman"/>
              <a:cs typeface="Times New Roman"/>
              <a:sym typeface="Times New Roman"/>
            </a:endParaRPr>
          </a:p>
          <a:p>
            <a:pPr indent="-342900" lvl="0" marL="457200" rtl="0">
              <a:spcBef>
                <a:spcPts val="0"/>
              </a:spcBef>
              <a:spcAft>
                <a:spcPts val="0"/>
              </a:spcAft>
              <a:buSzPts val="1800"/>
              <a:buFont typeface="Times New Roman"/>
              <a:buChar char="●"/>
            </a:pPr>
            <a:r>
              <a:rPr lang="en" sz="1800">
                <a:latin typeface="Times New Roman"/>
                <a:ea typeface="Times New Roman"/>
                <a:cs typeface="Times New Roman"/>
                <a:sym typeface="Times New Roman"/>
              </a:rPr>
              <a:t>Today we are going to retrieve the hotels data that are available and provided by make my trip, as per customer requirement and choice.</a:t>
            </a:r>
            <a:endParaRPr sz="1800">
              <a:latin typeface="Times New Roman"/>
              <a:ea typeface="Times New Roman"/>
              <a:cs typeface="Times New Roman"/>
              <a:sym typeface="Times New Roman"/>
            </a:endParaRPr>
          </a:p>
          <a:p>
            <a:pPr indent="-342900" lvl="0" marL="457200" rtl="0">
              <a:spcBef>
                <a:spcPts val="0"/>
              </a:spcBef>
              <a:spcAft>
                <a:spcPts val="0"/>
              </a:spcAft>
              <a:buSzPts val="1800"/>
              <a:buFont typeface="Times New Roman"/>
              <a:buChar char="●"/>
            </a:pPr>
            <a:r>
              <a:rPr lang="en" sz="1800">
                <a:latin typeface="Times New Roman"/>
                <a:ea typeface="Times New Roman"/>
                <a:cs typeface="Times New Roman"/>
                <a:sym typeface="Times New Roman"/>
              </a:rPr>
              <a:t>This data is retrieved by query processing using hive and hadoop. Dataset of format .txt file is used to retrieve data. </a:t>
            </a:r>
            <a:endParaRPr sz="1800">
              <a:latin typeface="Times New Roman"/>
              <a:ea typeface="Times New Roman"/>
              <a:cs typeface="Times New Roman"/>
              <a:sym typeface="Times New Roman"/>
            </a:endParaRPr>
          </a:p>
          <a:p>
            <a:pPr indent="0" lvl="0" marL="0" rtl="0">
              <a:spcBef>
                <a:spcPts val="1600"/>
              </a:spcBef>
              <a:spcAft>
                <a:spcPts val="0"/>
              </a:spcAft>
              <a:buNone/>
            </a:pPr>
            <a:r>
              <a:rPr b="1" lang="en" sz="1800"/>
              <a:t>objective </a:t>
            </a:r>
            <a:endParaRPr b="1" sz="1800"/>
          </a:p>
          <a:p>
            <a:pPr indent="0" lvl="0" marL="0">
              <a:spcBef>
                <a:spcPts val="1600"/>
              </a:spcBef>
              <a:spcAft>
                <a:spcPts val="0"/>
              </a:spcAft>
              <a:buNone/>
            </a:pPr>
            <a:r>
              <a:rPr lang="en" sz="1800"/>
              <a:t> </a:t>
            </a:r>
            <a:r>
              <a:rPr lang="en" sz="1800">
                <a:latin typeface="Times New Roman"/>
                <a:ea typeface="Times New Roman"/>
                <a:cs typeface="Times New Roman"/>
                <a:sym typeface="Times New Roman"/>
              </a:rPr>
              <a:t>Main objective is to ensure that the final data provided is proficient enough. </a:t>
            </a:r>
            <a:endParaRPr sz="1800">
              <a:latin typeface="Times New Roman"/>
              <a:ea typeface="Times New Roman"/>
              <a:cs typeface="Times New Roman"/>
              <a:sym typeface="Times New Roman"/>
            </a:endParaRPr>
          </a:p>
          <a:p>
            <a:pPr indent="0" lvl="0" marL="0" rtl="0">
              <a:spcBef>
                <a:spcPts val="1600"/>
              </a:spcBef>
              <a:spcAft>
                <a:spcPts val="0"/>
              </a:spcAft>
              <a:buNone/>
            </a:pPr>
            <a:r>
              <a:t/>
            </a:r>
            <a:endParaRPr sz="1800">
              <a:latin typeface="Times New Roman"/>
              <a:ea typeface="Times New Roman"/>
              <a:cs typeface="Times New Roman"/>
              <a:sym typeface="Times New Roman"/>
            </a:endParaRPr>
          </a:p>
          <a:p>
            <a:pPr indent="0" lvl="0" marL="0">
              <a:spcBef>
                <a:spcPts val="1600"/>
              </a:spcBef>
              <a:spcAft>
                <a:spcPts val="0"/>
              </a:spcAft>
              <a:buNone/>
            </a:pPr>
            <a:r>
              <a:t/>
            </a:r>
            <a:endParaRPr>
              <a:latin typeface="Times New Roman"/>
              <a:ea typeface="Times New Roman"/>
              <a:cs typeface="Times New Roman"/>
              <a:sym typeface="Times New Roman"/>
            </a:endParaRPr>
          </a:p>
          <a:p>
            <a:pPr indent="0" lvl="0" marL="0">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0" y="0"/>
            <a:ext cx="9144000" cy="6309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Problem Statement</a:t>
            </a:r>
            <a:endParaRPr>
              <a:latin typeface="Times New Roman"/>
              <a:ea typeface="Times New Roman"/>
              <a:cs typeface="Times New Roman"/>
              <a:sym typeface="Times New Roman"/>
            </a:endParaRPr>
          </a:p>
        </p:txBody>
      </p:sp>
      <p:sp>
        <p:nvSpPr>
          <p:cNvPr id="296" name="Shape 296"/>
          <p:cNvSpPr txBox="1"/>
          <p:nvPr>
            <p:ph idx="1" type="body"/>
          </p:nvPr>
        </p:nvSpPr>
        <p:spPr>
          <a:xfrm>
            <a:off x="0" y="735650"/>
            <a:ext cx="9044700" cy="3898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600">
                <a:latin typeface="Times New Roman"/>
                <a:ea typeface="Times New Roman"/>
                <a:cs typeface="Times New Roman"/>
                <a:sym typeface="Times New Roman"/>
              </a:rPr>
              <a:t>Problem Statement</a:t>
            </a:r>
            <a:endParaRPr b="1" sz="1600">
              <a:latin typeface="Times New Roman"/>
              <a:ea typeface="Times New Roman"/>
              <a:cs typeface="Times New Roman"/>
              <a:sym typeface="Times New Roman"/>
            </a:endParaRPr>
          </a:p>
          <a:p>
            <a:pPr indent="0" lvl="0" marL="0" algn="just">
              <a:spcBef>
                <a:spcPts val="1600"/>
              </a:spcBef>
              <a:spcAft>
                <a:spcPts val="0"/>
              </a:spcAft>
              <a:buNone/>
            </a:pPr>
            <a:r>
              <a:rPr lang="en" sz="1600">
                <a:latin typeface="Times New Roman"/>
                <a:ea typeface="Times New Roman"/>
                <a:cs typeface="Times New Roman"/>
                <a:sym typeface="Times New Roman"/>
              </a:rPr>
              <a:t>Major problem arrives to the user while selecting the hotel from the vast list, based on their requirements. To make it easier, user is provided an option of selecting hotels based on few attributes like room type, hotel </a:t>
            </a:r>
            <a:r>
              <a:rPr lang="en" sz="1600">
                <a:latin typeface="Times New Roman"/>
                <a:ea typeface="Times New Roman"/>
                <a:cs typeface="Times New Roman"/>
                <a:sym typeface="Times New Roman"/>
              </a:rPr>
              <a:t>overview</a:t>
            </a:r>
            <a:r>
              <a:rPr lang="en" sz="1600">
                <a:latin typeface="Times New Roman"/>
                <a:ea typeface="Times New Roman"/>
                <a:cs typeface="Times New Roman"/>
                <a:sym typeface="Times New Roman"/>
              </a:rPr>
              <a:t> or </a:t>
            </a:r>
            <a:r>
              <a:rPr lang="en" sz="1600">
                <a:latin typeface="Times New Roman"/>
                <a:ea typeface="Times New Roman"/>
                <a:cs typeface="Times New Roman"/>
                <a:sym typeface="Times New Roman"/>
              </a:rPr>
              <a:t>nearby</a:t>
            </a:r>
            <a:r>
              <a:rPr lang="en" sz="1600">
                <a:latin typeface="Times New Roman"/>
                <a:ea typeface="Times New Roman"/>
                <a:cs typeface="Times New Roman"/>
                <a:sym typeface="Times New Roman"/>
              </a:rPr>
              <a:t> attractions etc.  Their search requests are processed by travel agencies.</a:t>
            </a:r>
            <a:endParaRPr sz="1600">
              <a:latin typeface="Times New Roman"/>
              <a:ea typeface="Times New Roman"/>
              <a:cs typeface="Times New Roman"/>
              <a:sym typeface="Times New Roman"/>
            </a:endParaRPr>
          </a:p>
          <a:p>
            <a:pPr indent="0" lvl="0" marL="0" rtl="0" algn="just">
              <a:spcBef>
                <a:spcPts val="1600"/>
              </a:spcBef>
              <a:spcAft>
                <a:spcPts val="0"/>
              </a:spcAft>
              <a:buNone/>
            </a:pPr>
            <a:r>
              <a:rPr lang="en" sz="1600">
                <a:latin typeface="Times New Roman"/>
                <a:ea typeface="Times New Roman"/>
                <a:cs typeface="Times New Roman"/>
                <a:sym typeface="Times New Roman"/>
              </a:rPr>
              <a:t>Travel Agencies cannot always </a:t>
            </a:r>
            <a:r>
              <a:rPr lang="en" sz="1600">
                <a:latin typeface="Times New Roman"/>
                <a:ea typeface="Times New Roman"/>
                <a:cs typeface="Times New Roman"/>
                <a:sym typeface="Times New Roman"/>
              </a:rPr>
              <a:t>possess</a:t>
            </a:r>
            <a:r>
              <a:rPr lang="en" sz="1600">
                <a:latin typeface="Times New Roman"/>
                <a:ea typeface="Times New Roman"/>
                <a:cs typeface="Times New Roman"/>
                <a:sym typeface="Times New Roman"/>
              </a:rPr>
              <a:t> optimal booking management tools to help the customer with their needs. And also they cannot always return quality searches and book what the customer needs because customer may have multiple requirements and the booking management tools may not always provide with multiple searches.</a:t>
            </a:r>
            <a:endParaRPr sz="1600">
              <a:latin typeface="Times New Roman"/>
              <a:ea typeface="Times New Roman"/>
              <a:cs typeface="Times New Roman"/>
              <a:sym typeface="Times New Roman"/>
            </a:endParaRPr>
          </a:p>
          <a:p>
            <a:pPr indent="0" lvl="0" marL="0" rtl="0" algn="just">
              <a:spcBef>
                <a:spcPts val="1600"/>
              </a:spcBef>
              <a:spcAft>
                <a:spcPts val="0"/>
              </a:spcAft>
              <a:buNone/>
            </a:pPr>
            <a:r>
              <a:rPr lang="en" sz="1600">
                <a:latin typeface="Times New Roman"/>
                <a:ea typeface="Times New Roman"/>
                <a:cs typeface="Times New Roman"/>
                <a:sym typeface="Times New Roman"/>
              </a:rPr>
              <a:t>The solution to this problem is providing with a interface where the customer representative takes the requirements by actively interacting with the customer by taking multiple requirements; by querying against dataset to find the insights from the visualization which aids in better customer support ,fast customer service, and optimal booking results.</a:t>
            </a:r>
            <a:endParaRPr sz="1600">
              <a:latin typeface="Times New Roman"/>
              <a:ea typeface="Times New Roman"/>
              <a:cs typeface="Times New Roman"/>
              <a:sym typeface="Times New Roman"/>
            </a:endParaRPr>
          </a:p>
          <a:p>
            <a:pPr indent="0" lvl="0" marL="0" rtl="0" algn="just">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0" y="0"/>
            <a:ext cx="9144000" cy="6768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Required Technologies</a:t>
            </a:r>
            <a:endParaRPr>
              <a:latin typeface="Times New Roman"/>
              <a:ea typeface="Times New Roman"/>
              <a:cs typeface="Times New Roman"/>
              <a:sym typeface="Times New Roman"/>
            </a:endParaRPr>
          </a:p>
        </p:txBody>
      </p:sp>
      <p:sp>
        <p:nvSpPr>
          <p:cNvPr id="302" name="Shape 302"/>
          <p:cNvSpPr txBox="1"/>
          <p:nvPr>
            <p:ph idx="1" type="body"/>
          </p:nvPr>
        </p:nvSpPr>
        <p:spPr>
          <a:xfrm>
            <a:off x="0" y="803000"/>
            <a:ext cx="8334300" cy="3728700"/>
          </a:xfrm>
          <a:prstGeom prst="rect">
            <a:avLst/>
          </a:prstGeom>
        </p:spPr>
        <p:txBody>
          <a:bodyPr anchorCtr="0" anchor="t" bIns="91425" lIns="91425" spcFirstLastPara="1" rIns="91425" wrap="square" tIns="91425">
            <a:noAutofit/>
          </a:bodyPr>
          <a:lstStyle/>
          <a:p>
            <a:pPr indent="-368300" lvl="0" marL="457200" rtl="0">
              <a:spcBef>
                <a:spcPts val="0"/>
              </a:spcBef>
              <a:spcAft>
                <a:spcPts val="0"/>
              </a:spcAft>
              <a:buSzPts val="2200"/>
              <a:buFont typeface="Times New Roman"/>
              <a:buChar char="●"/>
            </a:pPr>
            <a:r>
              <a:rPr b="1" lang="en" sz="2200">
                <a:latin typeface="Times New Roman"/>
                <a:ea typeface="Times New Roman"/>
                <a:cs typeface="Times New Roman"/>
                <a:sym typeface="Times New Roman"/>
              </a:rPr>
              <a:t>Hadoop</a:t>
            </a:r>
            <a:r>
              <a:rPr lang="en" sz="2200">
                <a:latin typeface="Times New Roman"/>
                <a:ea typeface="Times New Roman"/>
                <a:cs typeface="Times New Roman"/>
                <a:sym typeface="Times New Roman"/>
              </a:rPr>
              <a:t> - Distributed Data Processing Framework</a:t>
            </a:r>
            <a:endParaRPr sz="2200">
              <a:latin typeface="Times New Roman"/>
              <a:ea typeface="Times New Roman"/>
              <a:cs typeface="Times New Roman"/>
              <a:sym typeface="Times New Roman"/>
            </a:endParaRPr>
          </a:p>
          <a:p>
            <a:pPr indent="-368300" lvl="0" marL="457200" rtl="0">
              <a:spcBef>
                <a:spcPts val="0"/>
              </a:spcBef>
              <a:spcAft>
                <a:spcPts val="0"/>
              </a:spcAft>
              <a:buSzPts val="2200"/>
              <a:buFont typeface="Times New Roman"/>
              <a:buChar char="●"/>
            </a:pPr>
            <a:r>
              <a:rPr b="1" lang="en" sz="2200">
                <a:latin typeface="Times New Roman"/>
                <a:ea typeface="Times New Roman"/>
                <a:cs typeface="Times New Roman"/>
                <a:sym typeface="Times New Roman"/>
              </a:rPr>
              <a:t>Hive</a:t>
            </a:r>
            <a:r>
              <a:rPr lang="en" sz="2200">
                <a:latin typeface="Times New Roman"/>
                <a:ea typeface="Times New Roman"/>
                <a:cs typeface="Times New Roman"/>
                <a:sym typeface="Times New Roman"/>
              </a:rPr>
              <a:t> - Database Engine</a:t>
            </a:r>
            <a:endParaRPr sz="2200">
              <a:latin typeface="Times New Roman"/>
              <a:ea typeface="Times New Roman"/>
              <a:cs typeface="Times New Roman"/>
              <a:sym typeface="Times New Roman"/>
            </a:endParaRPr>
          </a:p>
          <a:p>
            <a:pPr indent="-368300" lvl="0" marL="457200" rtl="0">
              <a:spcBef>
                <a:spcPts val="0"/>
              </a:spcBef>
              <a:spcAft>
                <a:spcPts val="0"/>
              </a:spcAft>
              <a:buSzPts val="2200"/>
              <a:buFont typeface="Times New Roman"/>
              <a:buChar char="●"/>
            </a:pPr>
            <a:r>
              <a:rPr b="1" lang="en" sz="2200">
                <a:latin typeface="Times New Roman"/>
                <a:ea typeface="Times New Roman"/>
                <a:cs typeface="Times New Roman"/>
                <a:sym typeface="Times New Roman"/>
              </a:rPr>
              <a:t>Hive Query Language</a:t>
            </a:r>
            <a:r>
              <a:rPr lang="en" sz="2200">
                <a:latin typeface="Times New Roman"/>
                <a:ea typeface="Times New Roman"/>
                <a:cs typeface="Times New Roman"/>
                <a:sym typeface="Times New Roman"/>
              </a:rPr>
              <a:t> -  It is a Primary data processing method for cloud data platform.</a:t>
            </a:r>
            <a:endParaRPr sz="2200">
              <a:latin typeface="Times New Roman"/>
              <a:ea typeface="Times New Roman"/>
              <a:cs typeface="Times New Roman"/>
              <a:sym typeface="Times New Roman"/>
            </a:endParaRPr>
          </a:p>
          <a:p>
            <a:pPr indent="-368300" lvl="0" marL="457200">
              <a:spcBef>
                <a:spcPts val="0"/>
              </a:spcBef>
              <a:spcAft>
                <a:spcPts val="0"/>
              </a:spcAft>
              <a:buSzPts val="2200"/>
              <a:buFont typeface="Times New Roman"/>
              <a:buChar char="●"/>
            </a:pPr>
            <a:r>
              <a:rPr b="1" lang="en" sz="2200">
                <a:latin typeface="Times New Roman"/>
                <a:ea typeface="Times New Roman"/>
                <a:cs typeface="Times New Roman"/>
                <a:sym typeface="Times New Roman"/>
              </a:rPr>
              <a:t>Zeppelin Visualization </a:t>
            </a:r>
            <a:r>
              <a:rPr lang="en" sz="2200">
                <a:latin typeface="Times New Roman"/>
                <a:ea typeface="Times New Roman"/>
                <a:cs typeface="Times New Roman"/>
                <a:sym typeface="Times New Roman"/>
              </a:rPr>
              <a:t>- Web based notebook </a:t>
            </a:r>
            <a:r>
              <a:rPr lang="en" sz="2200">
                <a:latin typeface="Times New Roman"/>
                <a:ea typeface="Times New Roman"/>
                <a:cs typeface="Times New Roman"/>
                <a:sym typeface="Times New Roman"/>
              </a:rPr>
              <a:t>which helps us for analyzing the data and it is integrated with distributed and general purpose data processing systems.</a:t>
            </a:r>
            <a:endParaRPr sz="2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0" y="0"/>
            <a:ext cx="9144000" cy="7020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Implementation &amp; its Solution </a:t>
            </a:r>
            <a:endParaRPr>
              <a:latin typeface="Times New Roman"/>
              <a:ea typeface="Times New Roman"/>
              <a:cs typeface="Times New Roman"/>
              <a:sym typeface="Times New Roman"/>
            </a:endParaRPr>
          </a:p>
        </p:txBody>
      </p:sp>
      <p:sp>
        <p:nvSpPr>
          <p:cNvPr id="308" name="Shape 308"/>
          <p:cNvSpPr txBox="1"/>
          <p:nvPr>
            <p:ph idx="1" type="body"/>
          </p:nvPr>
        </p:nvSpPr>
        <p:spPr>
          <a:xfrm>
            <a:off x="0" y="937925"/>
            <a:ext cx="9144000" cy="39135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AutoNum type="arabicPeriod"/>
            </a:pPr>
            <a:r>
              <a:rPr lang="en"/>
              <a:t>classifying data based on services provided.</a:t>
            </a:r>
            <a:endParaRPr/>
          </a:p>
          <a:p>
            <a:pPr indent="0" lvl="0" marL="0" rtl="0">
              <a:lnSpc>
                <a:spcPct val="100000"/>
              </a:lnSpc>
              <a:spcBef>
                <a:spcPts val="1600"/>
              </a:spcBef>
              <a:spcAft>
                <a:spcPts val="0"/>
              </a:spcAft>
              <a:buNone/>
            </a:pPr>
            <a:r>
              <a:rPr b="1" lang="en" sz="3600">
                <a:solidFill>
                  <a:schemeClr val="lt1"/>
                </a:solidFill>
                <a:latin typeface="Maven Pro"/>
                <a:ea typeface="Maven Pro"/>
                <a:cs typeface="Maven Pro"/>
                <a:sym typeface="Maven Pro"/>
              </a:rPr>
              <a:t>Renouncing Hotel’s Data Through Queries Using Hadoop</a:t>
            </a:r>
            <a:endParaRPr/>
          </a:p>
        </p:txBody>
      </p:sp>
      <p:pic>
        <p:nvPicPr>
          <p:cNvPr id="309" name="Shape 309"/>
          <p:cNvPicPr preferRelativeResize="0"/>
          <p:nvPr/>
        </p:nvPicPr>
        <p:blipFill>
          <a:blip r:embed="rId3">
            <a:alphaModFix/>
          </a:blip>
          <a:stretch>
            <a:fillRect/>
          </a:stretch>
        </p:blipFill>
        <p:spPr>
          <a:xfrm>
            <a:off x="0" y="1438075"/>
            <a:ext cx="9144001" cy="364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0" y="0"/>
            <a:ext cx="9144000" cy="5949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Implementation &amp; its Solution </a:t>
            </a:r>
            <a:endParaRPr/>
          </a:p>
        </p:txBody>
      </p:sp>
      <p:sp>
        <p:nvSpPr>
          <p:cNvPr id="315" name="Shape 315"/>
          <p:cNvSpPr txBox="1"/>
          <p:nvPr>
            <p:ph idx="1" type="body"/>
          </p:nvPr>
        </p:nvSpPr>
        <p:spPr>
          <a:xfrm>
            <a:off x="0" y="1079125"/>
            <a:ext cx="9144000" cy="389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2. Displaying the count based on city</a:t>
            </a:r>
            <a:endParaRPr/>
          </a:p>
          <a:p>
            <a:pPr indent="0" lvl="0" marL="0">
              <a:spcBef>
                <a:spcPts val="1600"/>
              </a:spcBef>
              <a:spcAft>
                <a:spcPts val="1600"/>
              </a:spcAft>
              <a:buNone/>
            </a:pPr>
            <a:r>
              <a:t/>
            </a:r>
            <a:endParaRPr/>
          </a:p>
        </p:txBody>
      </p:sp>
      <p:pic>
        <p:nvPicPr>
          <p:cNvPr id="316" name="Shape 316"/>
          <p:cNvPicPr preferRelativeResize="0"/>
          <p:nvPr/>
        </p:nvPicPr>
        <p:blipFill rotWithShape="1">
          <a:blip r:embed="rId3">
            <a:alphaModFix/>
          </a:blip>
          <a:srcRect b="43279" l="3614" r="0" t="5786"/>
          <a:stretch/>
        </p:blipFill>
        <p:spPr>
          <a:xfrm>
            <a:off x="0" y="1527749"/>
            <a:ext cx="9144000" cy="3336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0" y="0"/>
            <a:ext cx="9144000" cy="5328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Implementation &amp; its Solution</a:t>
            </a:r>
            <a:endParaRPr>
              <a:latin typeface="Times New Roman"/>
              <a:ea typeface="Times New Roman"/>
              <a:cs typeface="Times New Roman"/>
              <a:sym typeface="Times New Roman"/>
            </a:endParaRPr>
          </a:p>
        </p:txBody>
      </p:sp>
      <p:sp>
        <p:nvSpPr>
          <p:cNvPr id="322" name="Shape 322"/>
          <p:cNvSpPr txBox="1"/>
          <p:nvPr>
            <p:ph idx="1" type="body"/>
          </p:nvPr>
        </p:nvSpPr>
        <p:spPr>
          <a:xfrm>
            <a:off x="0" y="873250"/>
            <a:ext cx="9108000" cy="3658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3. Displaying hotel name with overview based on city and area</a:t>
            </a:r>
            <a:endParaRPr/>
          </a:p>
        </p:txBody>
      </p:sp>
      <p:pic>
        <p:nvPicPr>
          <p:cNvPr id="323" name="Shape 323"/>
          <p:cNvPicPr preferRelativeResize="0"/>
          <p:nvPr/>
        </p:nvPicPr>
        <p:blipFill rotWithShape="1">
          <a:blip r:embed="rId3">
            <a:alphaModFix/>
          </a:blip>
          <a:srcRect b="21702" l="3232" r="0" t="5496"/>
          <a:stretch/>
        </p:blipFill>
        <p:spPr>
          <a:xfrm>
            <a:off x="46800" y="1432150"/>
            <a:ext cx="9061200" cy="3484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0" y="0"/>
            <a:ext cx="9108000" cy="628800"/>
          </a:xfrm>
          <a:prstGeom prst="rect">
            <a:avLst/>
          </a:prstGeom>
          <a:solidFill>
            <a:schemeClr val="accent3"/>
          </a:solidFill>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Implementation &amp; its Solution</a:t>
            </a:r>
            <a:endParaRPr>
              <a:latin typeface="Times New Roman"/>
              <a:ea typeface="Times New Roman"/>
              <a:cs typeface="Times New Roman"/>
              <a:sym typeface="Times New Roman"/>
            </a:endParaRPr>
          </a:p>
        </p:txBody>
      </p:sp>
      <p:sp>
        <p:nvSpPr>
          <p:cNvPr id="329" name="Shape 329"/>
          <p:cNvSpPr txBox="1"/>
          <p:nvPr>
            <p:ph idx="1" type="body"/>
          </p:nvPr>
        </p:nvSpPr>
        <p:spPr>
          <a:xfrm>
            <a:off x="0" y="1004250"/>
            <a:ext cx="9108000" cy="4017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4. Displaying hotels with complete address which has either 4 or 5 rating. </a:t>
            </a:r>
            <a:endParaRPr/>
          </a:p>
        </p:txBody>
      </p:sp>
      <p:pic>
        <p:nvPicPr>
          <p:cNvPr id="330" name="Shape 330"/>
          <p:cNvPicPr preferRelativeResize="0"/>
          <p:nvPr/>
        </p:nvPicPr>
        <p:blipFill rotWithShape="1">
          <a:blip r:embed="rId3">
            <a:alphaModFix/>
          </a:blip>
          <a:srcRect b="0" l="3493" r="0" t="5988"/>
          <a:stretch/>
        </p:blipFill>
        <p:spPr>
          <a:xfrm>
            <a:off x="43675" y="1440875"/>
            <a:ext cx="9064325" cy="3664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